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000" autoAdjust="0"/>
    <p:restoredTop sz="80466" autoAdjust="0"/>
  </p:normalViewPr>
  <p:slideViewPr>
    <p:cSldViewPr snapToGrid="0">
      <p:cViewPr varScale="1">
        <p:scale>
          <a:sx n="58" d="100"/>
          <a:sy n="58" d="100"/>
        </p:scale>
        <p:origin x="-1182" y="-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1F1509-C6A9-4C94-8767-C4D1A34DE8F2}" type="datetimeFigureOut">
              <a:rPr lang="en-US" smtClean="0"/>
              <a:pPr/>
              <a:t>7/15/2022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458F90-C4F4-4503-8FF7-EF0F92614D4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importance of leadership style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–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 plays an important function in the work they (i.e. employees) have &amp; the way they interact.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Different leadership styles are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– </a:t>
            </a:r>
          </a:p>
          <a:p>
            <a:pPr lvl="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Bureaucratic </a:t>
            </a:r>
          </a:p>
          <a:p>
            <a:pPr lvl="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Authoritarian </a:t>
            </a:r>
          </a:p>
          <a:p>
            <a:pPr lvl="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Transactional </a:t>
            </a:r>
          </a:p>
          <a:p>
            <a:pPr lvl="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Authoritative</a:t>
            </a:r>
          </a:p>
          <a:p>
            <a:pPr lvl="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Pacesetting </a:t>
            </a:r>
          </a:p>
          <a:p>
            <a:pPr lvl="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Visionary </a:t>
            </a:r>
          </a:p>
          <a:p>
            <a:pPr lvl="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Democratic </a:t>
            </a:r>
          </a:p>
          <a:p>
            <a:pPr lvl="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Coaching </a:t>
            </a:r>
          </a:p>
          <a:p>
            <a:pPr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458F90-C4F4-4503-8FF7-EF0F92614D4D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458F90-C4F4-4503-8FF7-EF0F92614D4D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41217274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3886632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28766764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4115781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4280803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2500903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4010356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IN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2766614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941554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2474589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2521064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1070BB1-5E22-448C-A2B5-AF83CD246162}" type="datetimeFigureOut">
              <a:rPr lang="en-IN" smtClean="0"/>
              <a:pPr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F6F8B46-7799-418B-BDC8-837F54331FEB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="" xmlns:p14="http://schemas.microsoft.com/office/powerpoint/2010/main" val="1680834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55A0829-8BB8-4463-BE55-1223863756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sz="3200" b="1" dirty="0" smtClean="0"/>
              <a:t>Part 1</a:t>
            </a:r>
            <a:r>
              <a:rPr lang="en-IN" sz="3200" dirty="0" smtClean="0"/>
              <a:t/>
            </a:r>
            <a:br>
              <a:rPr lang="en-IN" sz="3200" dirty="0" smtClean="0"/>
            </a:br>
            <a:r>
              <a:rPr lang="en-IN" sz="3200" dirty="0" smtClean="0">
                <a:solidFill>
                  <a:schemeClr val="accent6">
                    <a:lumMod val="75000"/>
                  </a:schemeClr>
                </a:solidFill>
              </a:rPr>
              <a:t>Emergent leadership skills in the workplace</a:t>
            </a:r>
            <a:endParaRPr lang="en-IN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14445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mtClean="0"/>
              <a:t>Introduction </a:t>
            </a:r>
            <a:br>
              <a:rPr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7311" y="1765495"/>
            <a:ext cx="7444154" cy="431174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 smtClean="0"/>
              <a:t>Leaders &amp; their leadership skills play a significant role in the growth and development of the organization. </a:t>
            </a:r>
          </a:p>
          <a:p>
            <a:pPr algn="just">
              <a:lnSpc>
                <a:spcPct val="150000"/>
              </a:lnSpc>
            </a:pPr>
            <a:r>
              <a:rPr lang="en-US" sz="1600" dirty="0" smtClean="0"/>
              <a:t>A good leader always stays organized and provides the right direction to the team members.</a:t>
            </a:r>
          </a:p>
          <a:p>
            <a:pPr algn="just">
              <a:lnSpc>
                <a:spcPct val="150000"/>
              </a:lnSpc>
            </a:pPr>
            <a:r>
              <a:rPr lang="en-US" sz="1600" dirty="0" smtClean="0"/>
              <a:t>He encourages the team to focus appropriately.</a:t>
            </a:r>
          </a:p>
          <a:p>
            <a:pPr algn="just">
              <a:lnSpc>
                <a:spcPct val="150000"/>
              </a:lnSpc>
            </a:pPr>
            <a:r>
              <a:rPr lang="en-US" sz="1600" dirty="0" smtClean="0"/>
              <a:t>The following presentation is going to demonstrate the concept of leadership style by underlining its advantages &amp; disadvantages.</a:t>
            </a:r>
          </a:p>
          <a:p>
            <a:pPr algn="just">
              <a:lnSpc>
                <a:spcPct val="150000"/>
              </a:lnSpc>
            </a:pPr>
            <a:r>
              <a:rPr lang="en-US" sz="1600" dirty="0" smtClean="0"/>
              <a:t>Taking into consideration the example of the democratic leadership style, the presentation has defined the subjective area.</a:t>
            </a:r>
          </a:p>
          <a:p>
            <a:pPr algn="just">
              <a:lnSpc>
                <a:spcPct val="150000"/>
              </a:lnSpc>
            </a:pPr>
            <a:r>
              <a:rPr lang="en-US" sz="1600" dirty="0" smtClean="0"/>
              <a:t>Using the instance of President Churchill, the presentation has underlined the core context.</a:t>
            </a:r>
          </a:p>
          <a:p>
            <a:pPr algn="just">
              <a:lnSpc>
                <a:spcPct val="150000"/>
              </a:lnSpc>
            </a:pPr>
            <a:endParaRPr lang="en-US" sz="1600" dirty="0" smtClean="0"/>
          </a:p>
          <a:p>
            <a:pPr algn="just">
              <a:lnSpc>
                <a:spcPct val="150000"/>
              </a:lnSpc>
            </a:pPr>
            <a:endParaRPr lang="en-US" sz="1600" dirty="0"/>
          </a:p>
        </p:txBody>
      </p:sp>
      <p:pic>
        <p:nvPicPr>
          <p:cNvPr id="1027" name="Picture 3" descr="C:\Users\HOWRAH\Desktop\download (2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01466" y="2341244"/>
            <a:ext cx="3587260" cy="23995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mtClean="0"/>
              <a:t>What is leadership &amp; leadership style? State about its importance</a:t>
            </a:r>
            <a:br>
              <a:rPr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060917"/>
            <a:ext cx="10058400" cy="3931920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b="1" dirty="0" smtClean="0"/>
              <a:t>Leadership </a:t>
            </a:r>
            <a:r>
              <a:rPr lang="en-US" dirty="0" smtClean="0"/>
              <a:t>– As per </a:t>
            </a:r>
            <a:r>
              <a:rPr lang="en-US" dirty="0" smtClean="0"/>
              <a:t>Chen</a:t>
            </a:r>
            <a:r>
              <a:rPr lang="en-US" dirty="0" smtClean="0"/>
              <a:t>, </a:t>
            </a:r>
            <a:r>
              <a:rPr lang="en-US" i="1" dirty="0" smtClean="0"/>
              <a:t>et al</a:t>
            </a:r>
            <a:r>
              <a:rPr lang="en-US" dirty="0" smtClean="0"/>
              <a:t>., (</a:t>
            </a:r>
            <a:r>
              <a:rPr lang="en-US" dirty="0" smtClean="0"/>
              <a:t>2022), </a:t>
            </a:r>
            <a:r>
              <a:rPr lang="en-US" dirty="0" smtClean="0"/>
              <a:t>leadership is an effective ability of a person or group of persons to guide and influence followers or other organizational members.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It involves making sound – and sometimes complex – decisions, articulating and creating a vision, setting up achievable goals as well as providing followers with the acquaintance and tools necessary to attain those goals.</a:t>
            </a:r>
          </a:p>
          <a:p>
            <a:pPr algn="just">
              <a:lnSpc>
                <a:spcPct val="150000"/>
              </a:lnSpc>
            </a:pPr>
            <a:r>
              <a:rPr lang="en-US" b="1" dirty="0" smtClean="0"/>
              <a:t>Leadership style</a:t>
            </a:r>
            <a:r>
              <a:rPr lang="en-US" dirty="0" smtClean="0"/>
              <a:t> – Leadership style defines a leader’s characteristic conduct when directing, managing, guiding and motivating groups of individuals </a:t>
            </a:r>
            <a:r>
              <a:rPr lang="en-US" dirty="0" smtClean="0"/>
              <a:t>(Harrison, </a:t>
            </a:r>
            <a:r>
              <a:rPr lang="en-US" i="1" dirty="0" smtClean="0"/>
              <a:t>et al</a:t>
            </a:r>
            <a:r>
              <a:rPr lang="en-US" dirty="0" smtClean="0"/>
              <a:t>., </a:t>
            </a:r>
            <a:r>
              <a:rPr lang="en-US" dirty="0" smtClean="0"/>
              <a:t>2022).</a:t>
            </a:r>
            <a:endParaRPr lang="en-US" dirty="0" smtClean="0"/>
          </a:p>
          <a:p>
            <a:pPr algn="just">
              <a:lnSpc>
                <a:spcPct val="150000"/>
              </a:lnSpc>
            </a:pPr>
            <a:r>
              <a:rPr lang="en-US" dirty="0" smtClean="0"/>
              <a:t>In short, a leadership style is a leader’s method of providing guidance, motivating individuals and implementing plans.</a:t>
            </a:r>
          </a:p>
          <a:p>
            <a:pPr algn="just">
              <a:lnSpc>
                <a:spcPct val="150000"/>
              </a:lnSpc>
            </a:pP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mtClean="0"/>
              <a:t>The example of a great leader and his leadership style </a:t>
            </a:r>
            <a:br>
              <a:rPr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103120"/>
            <a:ext cx="7359748" cy="3931920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 smtClean="0"/>
              <a:t>The example of a great leader is – Winston Churchill 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He was an inspirational writer, statesman, leader and orator who led </a:t>
            </a:r>
            <a:r>
              <a:rPr lang="en-US" b="1" i="1" dirty="0" smtClean="0"/>
              <a:t>Britain to victory in the Second World War</a:t>
            </a:r>
            <a:r>
              <a:rPr lang="en-US" dirty="0" smtClean="0"/>
              <a:t>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 smtClean="0"/>
              <a:t> </a:t>
            </a:r>
            <a:r>
              <a:rPr lang="en-US" b="1" dirty="0" smtClean="0"/>
              <a:t>Leadership style of Winston Churchill</a:t>
            </a:r>
            <a:r>
              <a:rPr lang="en-US" dirty="0" smtClean="0"/>
              <a:t> –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Charismatic leadership style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As per experts, charismatic leaders communicate their vision in a meaningful way. For Churchill, his strong interaction skills were called upon at the time of the Second World War, where he was required to inspire individuals, which he did </a:t>
            </a:r>
            <a:r>
              <a:rPr lang="en-US" dirty="0" smtClean="0"/>
              <a:t>(</a:t>
            </a:r>
            <a:r>
              <a:rPr lang="en-US" dirty="0" err="1" smtClean="0"/>
              <a:t>Kelshall</a:t>
            </a:r>
            <a:r>
              <a:rPr lang="en-US" dirty="0" smtClean="0"/>
              <a:t>, </a:t>
            </a:r>
            <a:r>
              <a:rPr lang="en-US" dirty="0" smtClean="0"/>
              <a:t>2022).</a:t>
            </a:r>
            <a:endParaRPr lang="en-US" dirty="0" smtClean="0"/>
          </a:p>
          <a:p>
            <a:pPr algn="just">
              <a:lnSpc>
                <a:spcPct val="150000"/>
              </a:lnSpc>
            </a:pPr>
            <a:endParaRPr lang="en-US" dirty="0"/>
          </a:p>
        </p:txBody>
      </p:sp>
      <p:pic>
        <p:nvPicPr>
          <p:cNvPr id="3074" name="Picture 2" descr="C:\Users\HOWRAH\Desktop\download (1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36037" y="2307394"/>
            <a:ext cx="2602523" cy="29820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mtClean="0"/>
              <a:t>My own leadership style </a:t>
            </a:r>
            <a:br>
              <a:rPr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197" y="1765495"/>
            <a:ext cx="6400800" cy="4480560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dirty="0" smtClean="0"/>
              <a:t>In the workplace, I like to follow the democratic leadership style. I think that it is easy to understand as well as apply. This democratic style encourages participation by fostering feelings of inclusion and involvement.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Advantages and disadvantages of the democratic leadership style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 smtClean="0"/>
              <a:t> The advantages are –</a:t>
            </a:r>
          </a:p>
          <a:p>
            <a:pPr lvl="0" algn="just">
              <a:lnSpc>
                <a:spcPct val="150000"/>
              </a:lnSpc>
            </a:pPr>
            <a:r>
              <a:rPr lang="en-US" dirty="0" smtClean="0"/>
              <a:t>Anyone can practice this leadership style</a:t>
            </a:r>
          </a:p>
          <a:p>
            <a:pPr lvl="0" algn="just">
              <a:lnSpc>
                <a:spcPct val="150000"/>
              </a:lnSpc>
            </a:pPr>
            <a:r>
              <a:rPr lang="en-US" dirty="0" smtClean="0"/>
              <a:t>It assists to get solutions to complex problems </a:t>
            </a:r>
            <a:r>
              <a:rPr lang="en-US" dirty="0" smtClean="0"/>
              <a:t>(</a:t>
            </a:r>
            <a:r>
              <a:rPr lang="en-US" dirty="0" err="1" smtClean="0"/>
              <a:t>Steckelberg</a:t>
            </a:r>
            <a:r>
              <a:rPr lang="en-US" dirty="0" smtClean="0"/>
              <a:t> and </a:t>
            </a:r>
            <a:r>
              <a:rPr lang="en-US" dirty="0" err="1" smtClean="0"/>
              <a:t>Harrer</a:t>
            </a:r>
            <a:r>
              <a:rPr lang="en-US" dirty="0" smtClean="0"/>
              <a:t>, </a:t>
            </a:r>
            <a:r>
              <a:rPr lang="en-US" dirty="0" smtClean="0"/>
              <a:t>2021</a:t>
            </a:r>
            <a:r>
              <a:rPr lang="en-US" dirty="0" smtClean="0"/>
              <a:t>)</a:t>
            </a:r>
            <a:endParaRPr lang="en-US" dirty="0" smtClean="0"/>
          </a:p>
          <a:p>
            <a:pPr lvl="0" algn="just">
              <a:lnSpc>
                <a:spcPct val="150000"/>
              </a:lnSpc>
            </a:pPr>
            <a:r>
              <a:rPr lang="en-US" dirty="0" smtClean="0"/>
              <a:t>It builds the team –based associations</a:t>
            </a:r>
          </a:p>
          <a:p>
            <a:pPr lvl="0" algn="just">
              <a:lnSpc>
                <a:spcPct val="150000"/>
              </a:lnSpc>
            </a:pPr>
            <a:r>
              <a:rPr lang="en-US" dirty="0" smtClean="0"/>
              <a:t>It improves the knowledge of the team members</a:t>
            </a:r>
          </a:p>
          <a:p>
            <a:pPr algn="just">
              <a:lnSpc>
                <a:spcPct val="150000"/>
              </a:lnSpc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7774745" y="2715064"/>
            <a:ext cx="325432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en-US" dirty="0" smtClean="0"/>
              <a:t>The disadvantages are –</a:t>
            </a:r>
          </a:p>
          <a:p>
            <a:pPr lvl="0" algn="just">
              <a:buFont typeface="Arial" pitchFamily="34" charset="0"/>
              <a:buChar char="•"/>
            </a:pPr>
            <a:r>
              <a:rPr lang="en-US" dirty="0" smtClean="0"/>
              <a:t>It can lead to the procrastination</a:t>
            </a:r>
          </a:p>
          <a:p>
            <a:pPr lvl="0" algn="just">
              <a:buFont typeface="Arial" pitchFamily="34" charset="0"/>
              <a:buChar char="•"/>
            </a:pPr>
            <a:r>
              <a:rPr lang="en-US" dirty="0" smtClean="0"/>
              <a:t>It can form negative emotions</a:t>
            </a:r>
          </a:p>
          <a:p>
            <a:pPr lvl="0" algn="just">
              <a:buFont typeface="Arial" pitchFamily="34" charset="0"/>
              <a:buChar char="•"/>
            </a:pPr>
            <a:r>
              <a:rPr lang="en-US" dirty="0" smtClean="0"/>
              <a:t>It is often defined poorly</a:t>
            </a:r>
          </a:p>
          <a:p>
            <a:pPr lvl="0" algn="just">
              <a:buFont typeface="Arial" pitchFamily="34" charset="0"/>
              <a:buChar char="•"/>
            </a:pPr>
            <a:r>
              <a:rPr lang="en-US" dirty="0" smtClean="0"/>
              <a:t>It takes time to reach an agreement </a:t>
            </a:r>
            <a:r>
              <a:rPr lang="en-US" dirty="0" smtClean="0"/>
              <a:t>(</a:t>
            </a:r>
            <a:r>
              <a:rPr lang="en-US" dirty="0" err="1" smtClean="0"/>
              <a:t>Theodorou</a:t>
            </a:r>
            <a:r>
              <a:rPr lang="en-US" dirty="0" smtClean="0"/>
              <a:t>, </a:t>
            </a:r>
            <a:r>
              <a:rPr lang="en-US" dirty="0" smtClean="0"/>
              <a:t>2021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smtClean="0"/>
              <a:t> 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mtClean="0"/>
              <a:t>Conclusion </a:t>
            </a:r>
            <a:br>
              <a:rPr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 smtClean="0"/>
              <a:t>The above presentation has demonstrated the concept of leadership, leadership styles and their importance.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Through this analysis, the variations of leadership styles come to be known.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In the UK, the great leader, Winston Churchill, followed the Charismatic leadership style.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The presentation also entailed that there are different advantages and disadvantages of a democratic leadership style.</a:t>
            </a:r>
          </a:p>
          <a:p>
            <a:pPr algn="just">
              <a:lnSpc>
                <a:spcPct val="150000"/>
              </a:lnSpc>
            </a:pP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mtClean="0"/>
              <a:t>References </a:t>
            </a:r>
            <a:br>
              <a:rPr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dirty="0" smtClean="0"/>
              <a:t>Chen</a:t>
            </a:r>
            <a:r>
              <a:rPr lang="en-US" dirty="0" smtClean="0"/>
              <a:t>, J., Jiao, L. and Harrison, G., 2022. Transformational leadership and management control systems in human service not‐for‐profit organizations. </a:t>
            </a:r>
            <a:r>
              <a:rPr lang="en-US" i="1" dirty="0" smtClean="0"/>
              <a:t>Financial Accountability &amp; Management</a:t>
            </a:r>
            <a:r>
              <a:rPr lang="en-US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en-US" dirty="0" err="1" smtClean="0"/>
              <a:t>Kelshall</a:t>
            </a:r>
            <a:r>
              <a:rPr lang="en-US" dirty="0" smtClean="0"/>
              <a:t>, R., 2022. Leadership, Intelligence Management, and Complex Crises. </a:t>
            </a:r>
            <a:r>
              <a:rPr lang="en-US" i="1" dirty="0" smtClean="0"/>
              <a:t>The Journal of Intelligence, Conflict, and Warfare</a:t>
            </a:r>
            <a:r>
              <a:rPr lang="en-US" dirty="0" smtClean="0"/>
              <a:t>, </a:t>
            </a:r>
            <a:r>
              <a:rPr lang="en-US" i="1" dirty="0" smtClean="0"/>
              <a:t>4</a:t>
            </a:r>
            <a:r>
              <a:rPr lang="en-US" dirty="0" smtClean="0"/>
              <a:t>(3), pp.266-269</a:t>
            </a:r>
            <a:r>
              <a:rPr lang="en-US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en-US" dirty="0" err="1" smtClean="0"/>
              <a:t>Steckelberg</a:t>
            </a:r>
            <a:r>
              <a:rPr lang="en-US" dirty="0" smtClean="0"/>
              <a:t>, A.V. and </a:t>
            </a:r>
            <a:r>
              <a:rPr lang="en-US" dirty="0" err="1" smtClean="0"/>
              <a:t>Harrer</a:t>
            </a:r>
            <a:r>
              <a:rPr lang="en-US" dirty="0" smtClean="0"/>
              <a:t>, C., 2021. Leadership &amp; Management. </a:t>
            </a:r>
            <a:r>
              <a:rPr lang="en-US" i="1" dirty="0" smtClean="0"/>
              <a:t>Springer Books</a:t>
            </a:r>
            <a:r>
              <a:rPr lang="en-US" dirty="0" smtClean="0"/>
              <a:t>.</a:t>
            </a:r>
            <a:endParaRPr lang="en-US" dirty="0" smtClean="0"/>
          </a:p>
          <a:p>
            <a:pPr algn="just">
              <a:lnSpc>
                <a:spcPct val="150000"/>
              </a:lnSpc>
            </a:pPr>
            <a:r>
              <a:rPr lang="en-US" dirty="0" err="1" smtClean="0"/>
              <a:t>Theodorou</a:t>
            </a:r>
            <a:r>
              <a:rPr lang="en-US" dirty="0" smtClean="0"/>
              <a:t>, G., 2021. Leadership and Management. An overview on leadership and management and update view of approaches and practices in implementing tools in a modern environment.</a:t>
            </a:r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Savon" id="{1306E473-ED32-493B-A2D0-240A757EDD34}" vid="{3F20CFC1-E34F-405B-AA49-5BE0E194F1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21</TotalTime>
  <Words>326</Words>
  <Application>Microsoft Office PowerPoint</Application>
  <PresentationFormat>Custom</PresentationFormat>
  <Paragraphs>57</Paragraphs>
  <Slides>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Savon</vt:lpstr>
      <vt:lpstr>Part 1 Emergent leadership skills in the workplace</vt:lpstr>
      <vt:lpstr>Introduction  </vt:lpstr>
      <vt:lpstr>What is leadership &amp; leadership style? State about its importance </vt:lpstr>
      <vt:lpstr>The example of a great leader and his leadership style  </vt:lpstr>
      <vt:lpstr>My own leadership style  </vt:lpstr>
      <vt:lpstr>Conclusion  </vt:lpstr>
      <vt:lpstr>References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user-pc</dc:creator>
  <cp:lastModifiedBy>user-pc</cp:lastModifiedBy>
  <cp:revision>16</cp:revision>
  <dcterms:created xsi:type="dcterms:W3CDTF">2019-05-20T05:06:39Z</dcterms:created>
  <dcterms:modified xsi:type="dcterms:W3CDTF">2022-07-14T19:30:26Z</dcterms:modified>
</cp:coreProperties>
</file>