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tags/tag3.xml" ContentType="application/vnd.openxmlformats-officedocument.presentationml.tags+xml"/>
  <Override PartName="/ppt/notesSlides/notesSlide5.xml" ContentType="application/vnd.openxmlformats-officedocument.presentationml.notesSlide+xml"/>
  <Override PartName="/ppt/tags/tag4.xml" ContentType="application/vnd.openxmlformats-officedocument.presentationml.tags+xml"/>
  <Override PartName="/ppt/notesSlides/notesSlide6.xml" ContentType="application/vnd.openxmlformats-officedocument.presentationml.notesSlide+xml"/>
  <Override PartName="/ppt/tags/tag5.xml" ContentType="application/vnd.openxmlformats-officedocument.presentationml.tags+xml"/>
  <Override PartName="/ppt/notesSlides/notesSlide7.xml" ContentType="application/vnd.openxmlformats-officedocument.presentationml.notesSlide+xml"/>
  <Override PartName="/ppt/tags/tag6.xml" ContentType="application/vnd.openxmlformats-officedocument.presentationml.tags+xml"/>
  <Override PartName="/ppt/notesSlides/notesSlide8.xml" ContentType="application/vnd.openxmlformats-officedocument.presentationml.notesSlide+xml"/>
  <Override PartName="/ppt/tags/tag7.xml" ContentType="application/vnd.openxmlformats-officedocument.presentationml.tags+xml"/>
  <Override PartName="/ppt/notesSlides/notesSlide9.xml" ContentType="application/vnd.openxmlformats-officedocument.presentationml.notesSlide+xml"/>
  <Override PartName="/ppt/tags/tag8.xml" ContentType="application/vnd.openxmlformats-officedocument.presentationml.tags+xml"/>
  <Override PartName="/ppt/notesSlides/notesSlide10.xml" ContentType="application/vnd.openxmlformats-officedocument.presentationml.notesSlide+xml"/>
  <Override PartName="/ppt/tags/tag9.xml" ContentType="application/vnd.openxmlformats-officedocument.presentationml.tags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27"/>
  </p:notesMasterIdLst>
  <p:sldIdLst>
    <p:sldId id="292" r:id="rId9"/>
    <p:sldId id="294" r:id="rId10"/>
    <p:sldId id="417" r:id="rId11"/>
    <p:sldId id="1079" r:id="rId12"/>
    <p:sldId id="1080" r:id="rId13"/>
    <p:sldId id="400" r:id="rId14"/>
    <p:sldId id="436" r:id="rId15"/>
    <p:sldId id="437" r:id="rId16"/>
    <p:sldId id="438" r:id="rId17"/>
    <p:sldId id="448" r:id="rId18"/>
    <p:sldId id="449" r:id="rId19"/>
    <p:sldId id="451" r:id="rId20"/>
    <p:sldId id="452" r:id="rId21"/>
    <p:sldId id="453" r:id="rId22"/>
    <p:sldId id="1092" r:id="rId23"/>
    <p:sldId id="1089" r:id="rId24"/>
    <p:sldId id="1090" r:id="rId25"/>
    <p:sldId id="109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1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408660-F118-45CF-AC9F-15FBB6D866EE}" v="10" dt="2026-02-03T10:56:12.3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96" d="100"/>
          <a:sy n="96" d="100"/>
        </p:scale>
        <p:origin x="97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" Type="http://schemas.openxmlformats.org/officeDocument/2006/relationships/customXml" Target="../customXml/item3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presProps" Target="pres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undo custSel addSld delSld modSld sldOrd">
      <pc:chgData name="Munyaradzi Nicholas Murira" userId="6ab3fae5-94bd-47ef-9f25-6c1f645127cf" providerId="ADAL" clId="{BBAD60DF-75FC-47FB-864F-62F5392E6509}" dt="2026-02-03T10:56:24.573" v="374" actId="20577"/>
      <pc:docMkLst>
        <pc:docMk/>
      </pc:docMkLst>
      <pc:sldChg chg="modSp mod">
        <pc:chgData name="Munyaradzi Nicholas Murira" userId="6ab3fae5-94bd-47ef-9f25-6c1f645127cf" providerId="ADAL" clId="{BBAD60DF-75FC-47FB-864F-62F5392E6509}" dt="2026-02-03T10:02:21.730" v="37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BBAD60DF-75FC-47FB-864F-62F5392E6509}" dt="2026-02-03T10:02:21.730" v="37" actId="20577"/>
          <ac:spMkLst>
            <pc:docMk/>
            <pc:sldMk cId="4059603072" sldId="294"/>
            <ac:spMk id="2" creationId="{EDD4C10A-E4A0-4C54-98D4-C13432B17C16}"/>
          </ac:spMkLst>
        </pc:spChg>
      </pc:sldChg>
      <pc:sldChg chg="del">
        <pc:chgData name="Munyaradzi Nicholas Murira" userId="6ab3fae5-94bd-47ef-9f25-6c1f645127cf" providerId="ADAL" clId="{BBAD60DF-75FC-47FB-864F-62F5392E6509}" dt="2026-02-03T10:02:52.881" v="38" actId="47"/>
        <pc:sldMkLst>
          <pc:docMk/>
          <pc:sldMk cId="3229398234" sldId="295"/>
        </pc:sldMkLst>
      </pc:sldChg>
      <pc:sldChg chg="modSp mod">
        <pc:chgData name="Munyaradzi Nicholas Murira" userId="6ab3fae5-94bd-47ef-9f25-6c1f645127cf" providerId="ADAL" clId="{BBAD60DF-75FC-47FB-864F-62F5392E6509}" dt="2026-02-03T10:34:37.833" v="356" actId="5793"/>
        <pc:sldMkLst>
          <pc:docMk/>
          <pc:sldMk cId="2035034296" sldId="400"/>
        </pc:sldMkLst>
        <pc:spChg chg="mod">
          <ac:chgData name="Munyaradzi Nicholas Murira" userId="6ab3fae5-94bd-47ef-9f25-6c1f645127cf" providerId="ADAL" clId="{BBAD60DF-75FC-47FB-864F-62F5392E6509}" dt="2026-02-03T10:34:37.833" v="356" actId="5793"/>
          <ac:spMkLst>
            <pc:docMk/>
            <pc:sldMk cId="2035034296" sldId="400"/>
            <ac:spMk id="5" creationId="{70EF733A-51C9-4841-81B5-FF55AEB4CF5A}"/>
          </ac:spMkLst>
        </pc:spChg>
        <pc:spChg chg="mod">
          <ac:chgData name="Munyaradzi Nicholas Murira" userId="6ab3fae5-94bd-47ef-9f25-6c1f645127cf" providerId="ADAL" clId="{BBAD60DF-75FC-47FB-864F-62F5392E6509}" dt="2026-02-03T10:30:46.974" v="282" actId="20577"/>
          <ac:spMkLst>
            <pc:docMk/>
            <pc:sldMk cId="2035034296" sldId="400"/>
            <ac:spMk id="21" creationId="{6197031D-1FC1-426F-9FA6-586B5F76A537}"/>
          </ac:spMkLst>
        </pc:spChg>
        <pc:spChg chg="mod">
          <ac:chgData name="Munyaradzi Nicholas Murira" userId="6ab3fae5-94bd-47ef-9f25-6c1f645127cf" providerId="ADAL" clId="{BBAD60DF-75FC-47FB-864F-62F5392E6509}" dt="2026-02-03T10:31:30.376" v="309" actId="20577"/>
          <ac:spMkLst>
            <pc:docMk/>
            <pc:sldMk cId="2035034296" sldId="400"/>
            <ac:spMk id="23" creationId="{9B57C713-B093-40A4-92F7-EF191C90D117}"/>
          </ac:spMkLst>
        </pc:spChg>
        <pc:spChg chg="mod">
          <ac:chgData name="Munyaradzi Nicholas Murira" userId="6ab3fae5-94bd-47ef-9f25-6c1f645127cf" providerId="ADAL" clId="{BBAD60DF-75FC-47FB-864F-62F5392E6509}" dt="2026-02-03T10:33:33.296" v="355" actId="20577"/>
          <ac:spMkLst>
            <pc:docMk/>
            <pc:sldMk cId="2035034296" sldId="400"/>
            <ac:spMk id="25" creationId="{8883BA98-2EBD-48E0-ACB3-BCB5B50E31D2}"/>
          </ac:spMkLst>
        </pc:spChg>
      </pc:sldChg>
      <pc:sldChg chg="del">
        <pc:chgData name="Munyaradzi Nicholas Murira" userId="6ab3fae5-94bd-47ef-9f25-6c1f645127cf" providerId="ADAL" clId="{BBAD60DF-75FC-47FB-864F-62F5392E6509}" dt="2026-02-03T10:12:48.498" v="81" actId="47"/>
        <pc:sldMkLst>
          <pc:docMk/>
          <pc:sldMk cId="840170834" sldId="405"/>
        </pc:sldMkLst>
      </pc:sldChg>
      <pc:sldChg chg="modSp mod">
        <pc:chgData name="Munyaradzi Nicholas Murira" userId="6ab3fae5-94bd-47ef-9f25-6c1f645127cf" providerId="ADAL" clId="{BBAD60DF-75FC-47FB-864F-62F5392E6509}" dt="2026-02-03T10:18:05.186" v="103" actId="20577"/>
        <pc:sldMkLst>
          <pc:docMk/>
          <pc:sldMk cId="2405525159" sldId="417"/>
        </pc:sldMkLst>
        <pc:spChg chg="mod">
          <ac:chgData name="Munyaradzi Nicholas Murira" userId="6ab3fae5-94bd-47ef-9f25-6c1f645127cf" providerId="ADAL" clId="{BBAD60DF-75FC-47FB-864F-62F5392E6509}" dt="2026-02-03T10:18:05.186" v="103" actId="20577"/>
          <ac:spMkLst>
            <pc:docMk/>
            <pc:sldMk cId="2405525159" sldId="417"/>
            <ac:spMk id="3" creationId="{00000000-0000-0000-0000-000000000000}"/>
          </ac:spMkLst>
        </pc:spChg>
      </pc:sldChg>
      <pc:sldChg chg="del">
        <pc:chgData name="Munyaradzi Nicholas Murira" userId="6ab3fae5-94bd-47ef-9f25-6c1f645127cf" providerId="ADAL" clId="{BBAD60DF-75FC-47FB-864F-62F5392E6509}" dt="2026-02-03T10:02:58.182" v="39" actId="47"/>
        <pc:sldMkLst>
          <pc:docMk/>
          <pc:sldMk cId="3772958841" sldId="418"/>
        </pc:sldMkLst>
      </pc:sldChg>
      <pc:sldChg chg="del">
        <pc:chgData name="Munyaradzi Nicholas Murira" userId="6ab3fae5-94bd-47ef-9f25-6c1f645127cf" providerId="ADAL" clId="{BBAD60DF-75FC-47FB-864F-62F5392E6509}" dt="2026-02-03T10:12:57.584" v="82" actId="47"/>
        <pc:sldMkLst>
          <pc:docMk/>
          <pc:sldMk cId="3812106541" sldId="440"/>
        </pc:sldMkLst>
      </pc:sldChg>
      <pc:sldChg chg="del">
        <pc:chgData name="Munyaradzi Nicholas Murira" userId="6ab3fae5-94bd-47ef-9f25-6c1f645127cf" providerId="ADAL" clId="{BBAD60DF-75FC-47FB-864F-62F5392E6509}" dt="2026-02-03T10:06:45.872" v="64" actId="47"/>
        <pc:sldMkLst>
          <pc:docMk/>
          <pc:sldMk cId="2714386085" sldId="441"/>
        </pc:sldMkLst>
      </pc:sldChg>
      <pc:sldChg chg="del">
        <pc:chgData name="Munyaradzi Nicholas Murira" userId="6ab3fae5-94bd-47ef-9f25-6c1f645127cf" providerId="ADAL" clId="{BBAD60DF-75FC-47FB-864F-62F5392E6509}" dt="2026-02-03T10:06:45.872" v="64" actId="47"/>
        <pc:sldMkLst>
          <pc:docMk/>
          <pc:sldMk cId="1485788005" sldId="442"/>
        </pc:sldMkLst>
      </pc:sldChg>
      <pc:sldChg chg="del">
        <pc:chgData name="Munyaradzi Nicholas Murira" userId="6ab3fae5-94bd-47ef-9f25-6c1f645127cf" providerId="ADAL" clId="{BBAD60DF-75FC-47FB-864F-62F5392E6509}" dt="2026-02-03T10:06:45.872" v="64" actId="47"/>
        <pc:sldMkLst>
          <pc:docMk/>
          <pc:sldMk cId="2413810345" sldId="443"/>
        </pc:sldMkLst>
      </pc:sldChg>
      <pc:sldChg chg="del">
        <pc:chgData name="Munyaradzi Nicholas Murira" userId="6ab3fae5-94bd-47ef-9f25-6c1f645127cf" providerId="ADAL" clId="{BBAD60DF-75FC-47FB-864F-62F5392E6509}" dt="2026-02-03T10:06:45.872" v="64" actId="47"/>
        <pc:sldMkLst>
          <pc:docMk/>
          <pc:sldMk cId="861315180" sldId="444"/>
        </pc:sldMkLst>
      </pc:sldChg>
      <pc:sldChg chg="del">
        <pc:chgData name="Munyaradzi Nicholas Murira" userId="6ab3fae5-94bd-47ef-9f25-6c1f645127cf" providerId="ADAL" clId="{BBAD60DF-75FC-47FB-864F-62F5392E6509}" dt="2026-02-03T10:06:45.872" v="64" actId="47"/>
        <pc:sldMkLst>
          <pc:docMk/>
          <pc:sldMk cId="227541828" sldId="445"/>
        </pc:sldMkLst>
      </pc:sldChg>
      <pc:sldChg chg="del">
        <pc:chgData name="Munyaradzi Nicholas Murira" userId="6ab3fae5-94bd-47ef-9f25-6c1f645127cf" providerId="ADAL" clId="{BBAD60DF-75FC-47FB-864F-62F5392E6509}" dt="2026-02-03T10:06:45.872" v="64" actId="47"/>
        <pc:sldMkLst>
          <pc:docMk/>
          <pc:sldMk cId="1182694810" sldId="446"/>
        </pc:sldMkLst>
      </pc:sldChg>
      <pc:sldChg chg="del">
        <pc:chgData name="Munyaradzi Nicholas Murira" userId="6ab3fae5-94bd-47ef-9f25-6c1f645127cf" providerId="ADAL" clId="{BBAD60DF-75FC-47FB-864F-62F5392E6509}" dt="2026-02-03T10:06:45.872" v="64" actId="47"/>
        <pc:sldMkLst>
          <pc:docMk/>
          <pc:sldMk cId="4247154668" sldId="447"/>
        </pc:sldMkLst>
      </pc:sldChg>
      <pc:sldChg chg="del">
        <pc:chgData name="Munyaradzi Nicholas Murira" userId="6ab3fae5-94bd-47ef-9f25-6c1f645127cf" providerId="ADAL" clId="{BBAD60DF-75FC-47FB-864F-62F5392E6509}" dt="2026-02-03T10:07:09.837" v="65" actId="47"/>
        <pc:sldMkLst>
          <pc:docMk/>
          <pc:sldMk cId="303590807" sldId="450"/>
        </pc:sldMkLst>
      </pc:sldChg>
      <pc:sldChg chg="modSp mod">
        <pc:chgData name="Munyaradzi Nicholas Murira" userId="6ab3fae5-94bd-47ef-9f25-6c1f645127cf" providerId="ADAL" clId="{BBAD60DF-75FC-47FB-864F-62F5392E6509}" dt="2026-02-03T10:11:34.934" v="79" actId="20577"/>
        <pc:sldMkLst>
          <pc:docMk/>
          <pc:sldMk cId="4119889768" sldId="451"/>
        </pc:sldMkLst>
        <pc:spChg chg="mod">
          <ac:chgData name="Munyaradzi Nicholas Murira" userId="6ab3fae5-94bd-47ef-9f25-6c1f645127cf" providerId="ADAL" clId="{BBAD60DF-75FC-47FB-864F-62F5392E6509}" dt="2026-02-03T10:11:34.934" v="79" actId="20577"/>
          <ac:spMkLst>
            <pc:docMk/>
            <pc:sldMk cId="4119889768" sldId="451"/>
            <ac:spMk id="3" creationId="{C02AA8F8-1E43-384B-8982-C0BB94049B5C}"/>
          </ac:spMkLst>
        </pc:spChg>
      </pc:sldChg>
      <pc:sldChg chg="del">
        <pc:chgData name="Munyaradzi Nicholas Murira" userId="6ab3fae5-94bd-47ef-9f25-6c1f645127cf" providerId="ADAL" clId="{BBAD60DF-75FC-47FB-864F-62F5392E6509}" dt="2026-02-03T10:48:28.756" v="357" actId="47"/>
        <pc:sldMkLst>
          <pc:docMk/>
          <pc:sldMk cId="3175663796" sldId="454"/>
        </pc:sldMkLst>
      </pc:sldChg>
      <pc:sldChg chg="del">
        <pc:chgData name="Munyaradzi Nicholas Murira" userId="6ab3fae5-94bd-47ef-9f25-6c1f645127cf" providerId="ADAL" clId="{BBAD60DF-75FC-47FB-864F-62F5392E6509}" dt="2026-02-03T10:48:32.577" v="358" actId="47"/>
        <pc:sldMkLst>
          <pc:docMk/>
          <pc:sldMk cId="1381763156" sldId="455"/>
        </pc:sldMkLst>
      </pc:sldChg>
      <pc:sldChg chg="del">
        <pc:chgData name="Munyaradzi Nicholas Murira" userId="6ab3fae5-94bd-47ef-9f25-6c1f645127cf" providerId="ADAL" clId="{BBAD60DF-75FC-47FB-864F-62F5392E6509}" dt="2026-02-03T10:12:41.005" v="80" actId="47"/>
        <pc:sldMkLst>
          <pc:docMk/>
          <pc:sldMk cId="1211160720" sldId="456"/>
        </pc:sldMkLst>
      </pc:sldChg>
      <pc:sldChg chg="del">
        <pc:chgData name="Munyaradzi Nicholas Murira" userId="6ab3fae5-94bd-47ef-9f25-6c1f645127cf" providerId="ADAL" clId="{BBAD60DF-75FC-47FB-864F-62F5392E6509}" dt="2026-02-03T10:12:41.005" v="80" actId="47"/>
        <pc:sldMkLst>
          <pc:docMk/>
          <pc:sldMk cId="1233115662" sldId="457"/>
        </pc:sldMkLst>
      </pc:sldChg>
      <pc:sldChg chg="del">
        <pc:chgData name="Munyaradzi Nicholas Murira" userId="6ab3fae5-94bd-47ef-9f25-6c1f645127cf" providerId="ADAL" clId="{BBAD60DF-75FC-47FB-864F-62F5392E6509}" dt="2026-02-03T10:12:41.005" v="80" actId="47"/>
        <pc:sldMkLst>
          <pc:docMk/>
          <pc:sldMk cId="2148001413" sldId="458"/>
        </pc:sldMkLst>
      </pc:sldChg>
      <pc:sldChg chg="del">
        <pc:chgData name="Munyaradzi Nicholas Murira" userId="6ab3fae5-94bd-47ef-9f25-6c1f645127cf" providerId="ADAL" clId="{BBAD60DF-75FC-47FB-864F-62F5392E6509}" dt="2026-02-03T10:12:41.005" v="80" actId="47"/>
        <pc:sldMkLst>
          <pc:docMk/>
          <pc:sldMk cId="1194816938" sldId="459"/>
        </pc:sldMkLst>
      </pc:sldChg>
      <pc:sldChg chg="del">
        <pc:chgData name="Munyaradzi Nicholas Murira" userId="6ab3fae5-94bd-47ef-9f25-6c1f645127cf" providerId="ADAL" clId="{BBAD60DF-75FC-47FB-864F-62F5392E6509}" dt="2026-02-03T10:12:48.498" v="81" actId="47"/>
        <pc:sldMkLst>
          <pc:docMk/>
          <pc:sldMk cId="3924458809" sldId="460"/>
        </pc:sldMkLst>
      </pc:sldChg>
      <pc:sldChg chg="modSp add del mod ord">
        <pc:chgData name="Munyaradzi Nicholas Murira" userId="6ab3fae5-94bd-47ef-9f25-6c1f645127cf" providerId="ADAL" clId="{BBAD60DF-75FC-47FB-864F-62F5392E6509}" dt="2026-02-03T10:24:10.850" v="202" actId="255"/>
        <pc:sldMkLst>
          <pc:docMk/>
          <pc:sldMk cId="1818403641" sldId="1079"/>
        </pc:sldMkLst>
        <pc:spChg chg="mod">
          <ac:chgData name="Munyaradzi Nicholas Murira" userId="6ab3fae5-94bd-47ef-9f25-6c1f645127cf" providerId="ADAL" clId="{BBAD60DF-75FC-47FB-864F-62F5392E6509}" dt="2026-02-03T10:18:41.656" v="111" actId="6549"/>
          <ac:spMkLst>
            <pc:docMk/>
            <pc:sldMk cId="1818403641" sldId="1079"/>
            <ac:spMk id="2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2-03T10:24:10.850" v="202" actId="255"/>
          <ac:spMkLst>
            <pc:docMk/>
            <pc:sldMk cId="1818403641" sldId="1079"/>
            <ac:spMk id="3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2-03T10:24:05.812" v="201" actId="255"/>
          <ac:spMkLst>
            <pc:docMk/>
            <pc:sldMk cId="1818403641" sldId="1079"/>
            <ac:spMk id="5" creationId="{00000000-0000-0000-0000-000000000000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2-03T10:28:52.502" v="253" actId="20577"/>
        <pc:sldMkLst>
          <pc:docMk/>
          <pc:sldMk cId="2823895064" sldId="1080"/>
        </pc:sldMkLst>
        <pc:spChg chg="mod">
          <ac:chgData name="Munyaradzi Nicholas Murira" userId="6ab3fae5-94bd-47ef-9f25-6c1f645127cf" providerId="ADAL" clId="{BBAD60DF-75FC-47FB-864F-62F5392E6509}" dt="2026-02-03T10:26:44.988" v="246" actId="20577"/>
          <ac:spMkLst>
            <pc:docMk/>
            <pc:sldMk cId="2823895064" sldId="1080"/>
            <ac:spMk id="3" creationId="{8477BCC3-C986-F02D-C0D5-6D16B18C6F89}"/>
          </ac:spMkLst>
        </pc:spChg>
        <pc:spChg chg="mod">
          <ac:chgData name="Munyaradzi Nicholas Murira" userId="6ab3fae5-94bd-47ef-9f25-6c1f645127cf" providerId="ADAL" clId="{BBAD60DF-75FC-47FB-864F-62F5392E6509}" dt="2026-02-03T10:28:52.502" v="253" actId="20577"/>
          <ac:spMkLst>
            <pc:docMk/>
            <pc:sldMk cId="2823895064" sldId="1080"/>
            <ac:spMk id="5" creationId="{E2842CEB-E834-CB70-554E-8DAAC97D1820}"/>
          </ac:spMkLst>
        </pc:spChg>
      </pc:sldChg>
      <pc:sldChg chg="add del">
        <pc:chgData name="Munyaradzi Nicholas Murira" userId="6ab3fae5-94bd-47ef-9f25-6c1f645127cf" providerId="ADAL" clId="{BBAD60DF-75FC-47FB-864F-62F5392E6509}" dt="2026-02-03T10:53:18.489" v="361"/>
        <pc:sldMkLst>
          <pc:docMk/>
          <pc:sldMk cId="764905935" sldId="1089"/>
        </pc:sldMkLst>
      </pc:sldChg>
      <pc:sldChg chg="add del">
        <pc:chgData name="Munyaradzi Nicholas Murira" userId="6ab3fae5-94bd-47ef-9f25-6c1f645127cf" providerId="ADAL" clId="{BBAD60DF-75FC-47FB-864F-62F5392E6509}" dt="2026-02-03T10:53:18.489" v="361"/>
        <pc:sldMkLst>
          <pc:docMk/>
          <pc:sldMk cId="2854723105" sldId="1090"/>
        </pc:sldMkLst>
      </pc:sldChg>
      <pc:sldChg chg="add del">
        <pc:chgData name="Munyaradzi Nicholas Murira" userId="6ab3fae5-94bd-47ef-9f25-6c1f645127cf" providerId="ADAL" clId="{BBAD60DF-75FC-47FB-864F-62F5392E6509}" dt="2026-02-03T10:53:18.489" v="361"/>
        <pc:sldMkLst>
          <pc:docMk/>
          <pc:sldMk cId="1834200096" sldId="1091"/>
        </pc:sldMkLst>
      </pc:sldChg>
      <pc:sldChg chg="modSp add mod">
        <pc:chgData name="Munyaradzi Nicholas Murira" userId="6ab3fae5-94bd-47ef-9f25-6c1f645127cf" providerId="ADAL" clId="{BBAD60DF-75FC-47FB-864F-62F5392E6509}" dt="2026-02-03T10:56:24.573" v="374" actId="20577"/>
        <pc:sldMkLst>
          <pc:docMk/>
          <pc:sldMk cId="1032076681" sldId="1092"/>
        </pc:sldMkLst>
        <pc:spChg chg="mod">
          <ac:chgData name="Munyaradzi Nicholas Murira" userId="6ab3fae5-94bd-47ef-9f25-6c1f645127cf" providerId="ADAL" clId="{BBAD60DF-75FC-47FB-864F-62F5392E6509}" dt="2026-02-03T10:55:08.364" v="370" actId="20577"/>
          <ac:spMkLst>
            <pc:docMk/>
            <pc:sldMk cId="1032076681" sldId="1092"/>
            <ac:spMk id="3" creationId="{C1AB6B32-8EC5-EBE5-EFE3-8022356AB0A7}"/>
          </ac:spMkLst>
        </pc:spChg>
        <pc:spChg chg="mod">
          <ac:chgData name="Munyaradzi Nicholas Murira" userId="6ab3fae5-94bd-47ef-9f25-6c1f645127cf" providerId="ADAL" clId="{BBAD60DF-75FC-47FB-864F-62F5392E6509}" dt="2026-02-03T10:56:24.573" v="374" actId="20577"/>
          <ac:spMkLst>
            <pc:docMk/>
            <pc:sldMk cId="1032076681" sldId="1092"/>
            <ac:spMk id="5" creationId="{5BCAC5C1-AEA7-64B7-AAAE-2AAF00C4B421}"/>
          </ac:spMkLst>
        </pc:spChg>
      </pc:sldChg>
      <pc:sldMasterChg chg="delSldLayout">
        <pc:chgData name="Munyaradzi Nicholas Murira" userId="6ab3fae5-94bd-47ef-9f25-6c1f645127cf" providerId="ADAL" clId="{BBAD60DF-75FC-47FB-864F-62F5392E6509}" dt="2026-02-03T10:12:57.584" v="82" actId="47"/>
        <pc:sldMasterMkLst>
          <pc:docMk/>
          <pc:sldMasterMk cId="4118905666" sldId="2147483678"/>
        </pc:sldMasterMkLst>
        <pc:sldLayoutChg chg="del">
          <pc:chgData name="Munyaradzi Nicholas Murira" userId="6ab3fae5-94bd-47ef-9f25-6c1f645127cf" providerId="ADAL" clId="{BBAD60DF-75FC-47FB-864F-62F5392E6509}" dt="2026-02-03T10:12:57.584" v="82" actId="47"/>
          <pc:sldLayoutMkLst>
            <pc:docMk/>
            <pc:sldMasterMk cId="4118905666" sldId="2147483678"/>
            <pc:sldLayoutMk cId="2565395154" sldId="2147483686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5: Communication Principles
5.1: Communication Protocols
5.1.1: Communication Protocols (Cont.)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6955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ABAA18-304F-A2DC-CFA0-4441830608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81A206-FB99-9A00-A244-9545CCF17F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E1251B-3A7A-6DCB-15F3-8D2EE66C38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5: Communication Principles
5.1: Communication Protocols
5.1.1: Communication Protocols (Cont.)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603898-9D86-6A60-3E7E-299B79E2429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0330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5494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96268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7381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13083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2906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03484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4964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10206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6295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BFDF66-D08C-14E4-2B3B-9D08F9F58F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5F4194-3D77-627E-9CDE-1FC0D2DE8D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78AA6B-4A09-5E29-AE04-E8137481B0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5: Communication Principles
5.1: Communication Protocols
5.1.1: Communication Protocols (Cont.)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C1E7DE-C946-0EA4-EB98-FC585FF2164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9370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HUNK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365760"/>
            <a:ext cx="12192000" cy="12192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sz="2933" dirty="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>
              <a:buNone/>
            </a:pPr>
            <a:r>
              <a:rPr lang="en-US" sz="2933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(custom placeholder text!)</a:t>
            </a:r>
            <a:endParaRPr lang="en-US" sz="2933"/>
          </a:p>
        </p:txBody>
      </p:sp>
      <p:sp>
        <p:nvSpPr>
          <p:cNvPr id="3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0"/>
            <a:ext cx="12192000" cy="36576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sz="2133" dirty="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>
              <a:buNone/>
            </a:pPr>
            <a:r>
              <a:rPr lang="en-US" sz="2133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(custom placeholder text!)</a:t>
            </a:r>
            <a:endParaRPr lang="en-US" sz="2133"/>
          </a:p>
        </p:txBody>
      </p:sp>
      <p:sp>
        <p:nvSpPr>
          <p:cNvPr id="4" name="Text 0"/>
          <p:cNvSpPr/>
          <p:nvPr/>
        </p:nvSpPr>
        <p:spPr>
          <a:xfrm>
            <a:off x="1219200" y="6172200"/>
            <a:ext cx="10363200" cy="304800"/>
          </a:xfrm>
          <a:prstGeom prst="rect">
            <a:avLst/>
          </a:prstGeom>
          <a:noFill/>
          <a:ln/>
        </p:spPr>
        <p:txBody>
          <a:bodyPr wrap="square" rtlCol="0" anchor="t">
            <a:normAutofit/>
          </a:bodyPr>
          <a:lstStyle/>
          <a:p>
            <a:pPr algn="r"/>
            <a:r>
              <a:rPr lang="en-US" sz="800">
                <a:solidFill>
                  <a:srgbClr val="D9D9D9"/>
                </a:solidFill>
              </a:rPr>
              <a:t>© 2020  Cisco and/or its affiliates. All rights reserved.   Cisco Confidential</a:t>
            </a:r>
            <a:endParaRPr lang="en-US" sz="800"/>
          </a:p>
        </p:txBody>
      </p:sp>
      <p:pic>
        <p:nvPicPr>
          <p:cNvPr id="5" name="Image 0" descr="C:/Users/ahungerf/git/netacad-vudu/src/pptx/assets/Cisco_logo_s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6172200"/>
            <a:ext cx="487680" cy="243840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582400" y="617220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>
              <a:defRPr sz="800">
                <a:solidFill>
                  <a:srgbClr val="D9D9D9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950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6" Type="http://schemas.openxmlformats.org/officeDocument/2006/relationships/image" Target="../media/image12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6" Type="http://schemas.openxmlformats.org/officeDocument/2006/relationships/image" Target="../media/image16.PNG"/><Relationship Id="rId5" Type="http://schemas.openxmlformats.org/officeDocument/2006/relationships/image" Target="../media/image11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9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Network Access layer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Network and Cybersecurity </a:t>
            </a:r>
          </a:p>
          <a:p>
            <a:r>
              <a:rPr lang="en-GB" b="1" i="1" dirty="0"/>
              <a:t>Essentials </a:t>
            </a:r>
            <a:r>
              <a:rPr lang="en-GB" i="1" dirty="0"/>
              <a:t>(ACCA4024)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901556"/>
            <a:ext cx="5152571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In this lecture, you will understand the different types of network cables used in a home network. Network cables are very vital component which helps in establishing a successful network.</a:t>
            </a:r>
          </a:p>
          <a:p>
            <a:pPr algn="just">
              <a:spcBef>
                <a:spcPts val="0"/>
              </a:spcBef>
            </a:pPr>
            <a:endParaRPr lang="en-US" i="1" dirty="0">
              <a:solidFill>
                <a:schemeClr val="tx1">
                  <a:lumMod val="50000"/>
                </a:schemeClr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You will also understand the need of standard protocols in a network and discuss in detail about the communication principles used with in the network.  </a:t>
            </a:r>
          </a:p>
          <a:p>
            <a:pPr algn="just">
              <a:spcBef>
                <a:spcPts val="0"/>
              </a:spcBef>
            </a:pPr>
            <a:endParaRPr lang="en-US" i="1" dirty="0">
              <a:solidFill>
                <a:schemeClr val="tx1">
                  <a:lumMod val="50000"/>
                </a:schemeClr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After having a better understanding on the connecting components and the rules in establishing the communication, you will deep dive and look into the Ethernet frame and the purpose of routing.</a:t>
            </a:r>
          </a:p>
          <a:p>
            <a:pPr algn="just">
              <a:spcBef>
                <a:spcPts val="0"/>
              </a:spcBef>
            </a:pPr>
            <a:endParaRPr lang="en-US" i="1" dirty="0">
              <a:solidFill>
                <a:schemeClr val="tx1">
                  <a:lumMod val="50000"/>
                </a:schemeClr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rgbClr val="FF0000"/>
                </a:solidFill>
              </a:rPr>
              <a:t>Tutorial session: Analyze MAC Address, Wired and Wireless Network Connection and Address resolution protocol (ARP).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91921" y="1370252"/>
            <a:ext cx="567099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/>
            <a:r>
              <a:rPr lang="en-US" b="1" dirty="0">
                <a:solidFill>
                  <a:schemeClr val="bg1"/>
                </a:solidFill>
              </a:rPr>
              <a:t>Today’s Class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Transmission Media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Ethernet standard/protocol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525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0"/>
            <a:ext cx="12192000" cy="365760"/>
          </a:xfrm>
          <a:prstGeom prst="rect">
            <a:avLst/>
          </a:prstGeom>
          <a:noFill/>
          <a:ln/>
        </p:spPr>
        <p:txBody>
          <a:bodyPr wrap="square" rtlCol="0" anchor="t">
            <a:normAutofit lnSpcReduction="10000"/>
          </a:bodyPr>
          <a:lstStyle/>
          <a:p>
            <a:endParaRPr lang="en-US" dirty="0"/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365760"/>
            <a:ext cx="12192000" cy="586597"/>
          </a:xfrm>
          <a:prstGeom prst="rect">
            <a:avLst/>
          </a:prstGeom>
          <a:noFill/>
          <a:ln/>
        </p:spPr>
        <p:txBody>
          <a:bodyPr vert="horz" wrap="square" lIns="121920" tIns="60960" rIns="121920" bIns="60960" rtlCol="0" anchor="t">
            <a:normAutofit/>
          </a:bodyPr>
          <a:lstStyle/>
          <a:p>
            <a:r>
              <a:rPr lang="en-US" sz="3200" dirty="0">
                <a:latin typeface="Arial"/>
                <a:cs typeface="Arial"/>
              </a:rPr>
              <a:t>Transmission  Media</a:t>
            </a:r>
            <a:endParaRPr lang="en-US" sz="3200" dirty="0"/>
          </a:p>
        </p:txBody>
      </p:sp>
      <p:sp>
        <p:nvSpPr>
          <p:cNvPr id="5" name="Text 2"/>
          <p:cNvSpPr/>
          <p:nvPr/>
        </p:nvSpPr>
        <p:spPr>
          <a:xfrm>
            <a:off x="616479" y="1128144"/>
            <a:ext cx="10972800" cy="4191000"/>
          </a:xfrm>
          <a:prstGeom prst="rect">
            <a:avLst/>
          </a:prstGeom>
          <a:noFill/>
          <a:ln/>
        </p:spPr>
        <p:txBody>
          <a:bodyPr wrap="square" lIns="121920" tIns="60960" rIns="121920" bIns="60960" rtlCol="0" anchor="t"/>
          <a:lstStyle/>
          <a:p>
            <a:pPr marL="380990" indent="-380990">
              <a:buFont typeface="Arial"/>
              <a:buChar char="•"/>
            </a:pPr>
            <a:r>
              <a:rPr lang="en-US" sz="2800" dirty="0">
                <a:latin typeface="Arial"/>
                <a:ea typeface="+mn-lt"/>
                <a:cs typeface="+mn-lt"/>
              </a:rPr>
              <a:t>Wired ( Guided   Media)</a:t>
            </a:r>
            <a:endParaRPr lang="en-US" sz="28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80990" indent="-380990">
              <a:buFont typeface="Arial"/>
              <a:buChar char="•"/>
            </a:pPr>
            <a:r>
              <a:rPr lang="en-US" sz="2800" dirty="0">
                <a:latin typeface="Arial"/>
                <a:ea typeface="+mn-lt"/>
                <a:cs typeface="+mn-lt"/>
              </a:rPr>
              <a:t>Wireless( Unguided Media)</a:t>
            </a:r>
            <a:endParaRPr lang="en-US" sz="2800" dirty="0">
              <a:latin typeface="Arial"/>
              <a:cs typeface="Arial"/>
            </a:endParaRPr>
          </a:p>
          <a:p>
            <a:endParaRPr lang="en-US" sz="1867" dirty="0">
              <a:latin typeface="Arial"/>
              <a:cs typeface="Arial"/>
            </a:endParaRPr>
          </a:p>
          <a:p>
            <a:endParaRPr lang="en-US" sz="1867" dirty="0">
              <a:latin typeface="Arial"/>
              <a:cs typeface="Calibri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403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3571F5-D14F-00B6-E9C1-7C4B991D72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74C8B6AA-9EDF-CD72-F7EA-9442F7217A1B}"/>
              </a:ext>
            </a:extLst>
          </p:cNvPr>
          <p:cNvSpPr>
            <a:spLocks noGrp="1"/>
          </p:cNvSpPr>
          <p:nvPr>
            <p:ph type="body" idx="101" hasCustomPrompt="1"/>
          </p:nvPr>
        </p:nvSpPr>
        <p:spPr>
          <a:xfrm>
            <a:off x="0" y="0"/>
            <a:ext cx="12192000" cy="365760"/>
          </a:xfrm>
          <a:prstGeom prst="rect">
            <a:avLst/>
          </a:prstGeom>
          <a:noFill/>
          <a:ln/>
        </p:spPr>
        <p:txBody>
          <a:bodyPr wrap="square" rtlCol="0" anchor="t">
            <a:normAutofit lnSpcReduction="10000"/>
          </a:bodyPr>
          <a:lstStyle/>
          <a:p>
            <a:endParaRPr lang="en-US" dirty="0"/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8477BCC3-C986-F02D-C0D5-6D16B18C6F89}"/>
              </a:ext>
            </a:extLst>
          </p:cNvPr>
          <p:cNvSpPr>
            <a:spLocks noGrp="1"/>
          </p:cNvSpPr>
          <p:nvPr>
            <p:ph type="body" idx="100" hasCustomPrompt="1"/>
          </p:nvPr>
        </p:nvSpPr>
        <p:spPr>
          <a:xfrm>
            <a:off x="0" y="365760"/>
            <a:ext cx="12192000" cy="586597"/>
          </a:xfrm>
          <a:prstGeom prst="rect">
            <a:avLst/>
          </a:prstGeom>
          <a:noFill/>
          <a:ln/>
        </p:spPr>
        <p:txBody>
          <a:bodyPr vert="horz" wrap="square" lIns="121920" tIns="60960" rIns="121920" bIns="60960" rtlCol="0" anchor="t">
            <a:normAutofit/>
          </a:bodyPr>
          <a:lstStyle/>
          <a:p>
            <a:r>
              <a:rPr lang="en-US" sz="3200" dirty="0">
                <a:latin typeface="Arial"/>
                <a:cs typeface="Arial"/>
              </a:rPr>
              <a:t>Criteria for Choosing Network media</a:t>
            </a:r>
            <a:endParaRPr lang="en-US" sz="3200" dirty="0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E2842CEB-E834-CB70-554E-8DAAC97D1820}"/>
              </a:ext>
            </a:extLst>
          </p:cNvPr>
          <p:cNvSpPr/>
          <p:nvPr/>
        </p:nvSpPr>
        <p:spPr>
          <a:xfrm>
            <a:off x="616479" y="1128144"/>
            <a:ext cx="10972800" cy="4191000"/>
          </a:xfrm>
          <a:prstGeom prst="rect">
            <a:avLst/>
          </a:prstGeom>
          <a:noFill/>
          <a:ln/>
        </p:spPr>
        <p:txBody>
          <a:bodyPr wrap="square" lIns="121920" tIns="60960" rIns="121920" bIns="60960" rtlCol="0" anchor="t"/>
          <a:lstStyle/>
          <a:p>
            <a:r>
              <a:rPr lang="en-GB" sz="2800" b="1" dirty="0"/>
              <a:t>The four main criteria for choosing network media are these:</a:t>
            </a:r>
          </a:p>
          <a:p>
            <a:endParaRPr lang="en-GB" dirty="0"/>
          </a:p>
          <a:p>
            <a:r>
              <a:rPr lang="en-GB" b="1" dirty="0"/>
              <a:t>• </a:t>
            </a:r>
            <a:r>
              <a:rPr lang="en-GB" sz="2400" dirty="0"/>
              <a:t>What is the maximum distance that the media can successfully carry a signal?</a:t>
            </a:r>
          </a:p>
          <a:p>
            <a:br>
              <a:rPr lang="en-GB" sz="2400" dirty="0"/>
            </a:br>
            <a:r>
              <a:rPr lang="en-GB" sz="2400" dirty="0"/>
              <a:t>• What is the environment in which the media will be installed?</a:t>
            </a:r>
          </a:p>
          <a:p>
            <a:br>
              <a:rPr lang="en-GB" sz="2400" dirty="0"/>
            </a:br>
            <a:r>
              <a:rPr lang="en-GB" sz="2400" dirty="0"/>
              <a:t>• What is the amount of data and at what speed must it be transmitted?</a:t>
            </a:r>
          </a:p>
          <a:p>
            <a:br>
              <a:rPr lang="en-GB" sz="2400" dirty="0"/>
            </a:br>
            <a:r>
              <a:rPr lang="en-GB" sz="2400" dirty="0"/>
              <a:t>• What is the cost of the media and installation?</a:t>
            </a:r>
          </a:p>
          <a:p>
            <a:endParaRPr lang="en-US" sz="2400" dirty="0">
              <a:latin typeface="Arial"/>
              <a:cs typeface="Arial"/>
            </a:endParaRPr>
          </a:p>
          <a:p>
            <a:endParaRPr lang="en-US" sz="1867" dirty="0">
              <a:latin typeface="Arial"/>
              <a:cs typeface="Calibri"/>
            </a:endParaRPr>
          </a:p>
        </p:txBody>
      </p:sp>
      <p:sp>
        <p:nvSpPr>
          <p:cNvPr id="25" name="Slide Number Placeholder 0">
            <a:extLst>
              <a:ext uri="{FF2B5EF4-FFF2-40B4-BE49-F238E27FC236}">
                <a16:creationId xmlns:a16="http://schemas.microsoft.com/office/drawing/2014/main" id="{3B4E09F3-086C-1EC7-0E50-2D5C262037D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8950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Network Cables</a:t>
            </a:r>
            <a:endParaRPr lang="en-US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527" y="866454"/>
            <a:ext cx="7066288" cy="4455952"/>
          </a:xfrm>
        </p:spPr>
        <p:txBody>
          <a:bodyPr/>
          <a:lstStyle/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</a:rPr>
              <a:t>Communication transmits across a network on media. Modern networks primarily use </a:t>
            </a:r>
            <a:r>
              <a:rPr lang="en-US" b="1" dirty="0">
                <a:solidFill>
                  <a:srgbClr val="002060"/>
                </a:solidFill>
              </a:rPr>
              <a:t>three types of media to interconnect devices</a:t>
            </a:r>
            <a:r>
              <a:rPr lang="en-US" dirty="0">
                <a:solidFill>
                  <a:srgbClr val="002060"/>
                </a:solidFill>
              </a:rPr>
              <a:t>.</a:t>
            </a:r>
          </a:p>
          <a:p>
            <a:pPr marL="809625" indent="-273050" algn="l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Metal wires within cables</a:t>
            </a:r>
            <a:r>
              <a:rPr lang="en-US" dirty="0">
                <a:solidFill>
                  <a:srgbClr val="002060"/>
                </a:solidFill>
              </a:rPr>
              <a:t> - Data is encoded into electrical impulses. </a:t>
            </a:r>
          </a:p>
          <a:p>
            <a:pPr marL="809625" indent="-273050" algn="l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Glass or plastic fibers within cables (fiber-optic cable) </a:t>
            </a:r>
            <a:r>
              <a:rPr lang="en-US" dirty="0">
                <a:solidFill>
                  <a:srgbClr val="002060"/>
                </a:solidFill>
              </a:rPr>
              <a:t>- Data is encoded into pulses of light. </a:t>
            </a:r>
          </a:p>
          <a:p>
            <a:pPr marL="809625" indent="-273050" algn="l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Wireless transmission </a:t>
            </a:r>
            <a:r>
              <a:rPr lang="en-US" dirty="0">
                <a:solidFill>
                  <a:srgbClr val="002060"/>
                </a:solidFill>
              </a:rPr>
              <a:t>- Data is encoded via modulation of specific frequencies of electromagnetic waves.</a:t>
            </a:r>
          </a:p>
          <a:p>
            <a:pPr marL="0" indent="0" algn="l"/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15" name="Picture 14" descr="A picture containing diagram&#10;&#10;Description automatically generated">
            <a:extLst>
              <a:ext uri="{FF2B5EF4-FFF2-40B4-BE49-F238E27FC236}">
                <a16:creationId xmlns:a16="http://schemas.microsoft.com/office/drawing/2014/main" id="{AC161C61-EA33-479D-9ED9-5B28A0F14B4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882" t="67466" r="12644" b="3967"/>
          <a:stretch/>
        </p:blipFill>
        <p:spPr>
          <a:xfrm>
            <a:off x="3081173" y="4190628"/>
            <a:ext cx="2157280" cy="788276"/>
          </a:xfrm>
          <a:prstGeom prst="rect">
            <a:avLst/>
          </a:prstGeom>
        </p:spPr>
      </p:pic>
      <p:pic>
        <p:nvPicPr>
          <p:cNvPr id="16" name="Picture 15" descr="A picture containing diagram&#10;&#10;Description automatically generated">
            <a:extLst>
              <a:ext uri="{FF2B5EF4-FFF2-40B4-BE49-F238E27FC236}">
                <a16:creationId xmlns:a16="http://schemas.microsoft.com/office/drawing/2014/main" id="{AC161C61-EA33-479D-9ED9-5B28A0F14B4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611" r="4775" b="72183"/>
          <a:stretch/>
        </p:blipFill>
        <p:spPr>
          <a:xfrm>
            <a:off x="7508819" y="166522"/>
            <a:ext cx="2532994" cy="767600"/>
          </a:xfrm>
          <a:prstGeom prst="rect">
            <a:avLst/>
          </a:prstGeom>
        </p:spPr>
      </p:pic>
      <p:pic>
        <p:nvPicPr>
          <p:cNvPr id="17" name="Picture 16" descr="A picture containing diagram&#10;&#10;Description automatically generated">
            <a:extLst>
              <a:ext uri="{FF2B5EF4-FFF2-40B4-BE49-F238E27FC236}">
                <a16:creationId xmlns:a16="http://schemas.microsoft.com/office/drawing/2014/main" id="{AC161C61-EA33-479D-9ED9-5B28A0F14B4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76" t="10125" r="89266" b="80353"/>
          <a:stretch/>
        </p:blipFill>
        <p:spPr>
          <a:xfrm>
            <a:off x="10168878" y="189847"/>
            <a:ext cx="546799" cy="488210"/>
          </a:xfrm>
          <a:prstGeom prst="rect">
            <a:avLst/>
          </a:prstGeom>
        </p:spPr>
      </p:pic>
      <p:pic>
        <p:nvPicPr>
          <p:cNvPr id="18" name="Picture 17" descr="A picture containing diagram&#10;&#10;Description automatically generated">
            <a:extLst>
              <a:ext uri="{FF2B5EF4-FFF2-40B4-BE49-F238E27FC236}">
                <a16:creationId xmlns:a16="http://schemas.microsoft.com/office/drawing/2014/main" id="{AC161C61-EA33-479D-9ED9-5B28A0F14B4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86" t="44067" r="86064" b="48696"/>
          <a:stretch/>
        </p:blipFill>
        <p:spPr>
          <a:xfrm>
            <a:off x="10168878" y="3351681"/>
            <a:ext cx="865841" cy="373887"/>
          </a:xfrm>
          <a:prstGeom prst="rect">
            <a:avLst/>
          </a:prstGeom>
        </p:spPr>
      </p:pic>
      <p:pic>
        <p:nvPicPr>
          <p:cNvPr id="19" name="Picture 18" descr="A picture containing diagram&#10;&#10;Description automatically generated">
            <a:extLst>
              <a:ext uri="{FF2B5EF4-FFF2-40B4-BE49-F238E27FC236}">
                <a16:creationId xmlns:a16="http://schemas.microsoft.com/office/drawing/2014/main" id="{AC161C61-EA33-479D-9ED9-5B28A0F14B4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239" t="35032" r="4629" b="36782"/>
          <a:stretch/>
        </p:blipFill>
        <p:spPr>
          <a:xfrm>
            <a:off x="7522685" y="3412863"/>
            <a:ext cx="2554323" cy="777765"/>
          </a:xfrm>
          <a:prstGeom prst="rect">
            <a:avLst/>
          </a:prstGeom>
        </p:spPr>
      </p:pic>
      <p:pic>
        <p:nvPicPr>
          <p:cNvPr id="20" name="Picture 19" descr="A picture containing diagram&#10;&#10;Description automatically generated">
            <a:extLst>
              <a:ext uri="{FF2B5EF4-FFF2-40B4-BE49-F238E27FC236}">
                <a16:creationId xmlns:a16="http://schemas.microsoft.com/office/drawing/2014/main" id="{AC161C61-EA33-479D-9ED9-5B28A0F14B4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69" t="77373" r="87871" b="14248"/>
          <a:stretch/>
        </p:blipFill>
        <p:spPr>
          <a:xfrm>
            <a:off x="3897671" y="5075554"/>
            <a:ext cx="830318" cy="493704"/>
          </a:xfrm>
          <a:prstGeom prst="rect">
            <a:avLst/>
          </a:prstGeom>
        </p:spPr>
      </p:pic>
      <p:pic>
        <p:nvPicPr>
          <p:cNvPr id="14" name="Picture 13" descr="A picture containing cable, indoor, table, plastic&#10;&#10;Description automatically generated">
            <a:extLst>
              <a:ext uri="{FF2B5EF4-FFF2-40B4-BE49-F238E27FC236}">
                <a16:creationId xmlns:a16="http://schemas.microsoft.com/office/drawing/2014/main" id="{CB7F026F-E98F-43ED-ADEF-2F6B806936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8819" y="1094841"/>
            <a:ext cx="1453511" cy="99772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6197031D-1FC1-426F-9FA6-586B5F76A537}"/>
              </a:ext>
            </a:extLst>
          </p:cNvPr>
          <p:cNvSpPr txBox="1"/>
          <p:nvPr/>
        </p:nvSpPr>
        <p:spPr>
          <a:xfrm>
            <a:off x="9382264" y="1138460"/>
            <a:ext cx="25837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Twisted-Pair Cable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Ethernet technology generally uses twisted-pair cables to interconnect devices. Twisting reduces interference</a:t>
            </a:r>
          </a:p>
        </p:txBody>
      </p:sp>
      <p:pic>
        <p:nvPicPr>
          <p:cNvPr id="22" name="Picture 21" descr="A picture containing indoor, table, sitting, bed&#10;&#10;Description automatically generated">
            <a:extLst>
              <a:ext uri="{FF2B5EF4-FFF2-40B4-BE49-F238E27FC236}">
                <a16:creationId xmlns:a16="http://schemas.microsoft.com/office/drawing/2014/main" id="{68E46C24-552D-4485-8EB9-2C1E2F3DD6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08819" y="2128565"/>
            <a:ext cx="1861732" cy="102053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B57C713-B093-40A4-92F7-EF191C90D117}"/>
              </a:ext>
            </a:extLst>
          </p:cNvPr>
          <p:cNvSpPr txBox="1"/>
          <p:nvPr/>
        </p:nvSpPr>
        <p:spPr>
          <a:xfrm>
            <a:off x="9370551" y="2120575"/>
            <a:ext cx="26545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Coaxial Cable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It was one of the earliest network cabling types developed. It is used as a high-frequency transmission line to carry high-frequency or broadband signals. Cable TV companies</a:t>
            </a:r>
          </a:p>
        </p:txBody>
      </p:sp>
      <p:pic>
        <p:nvPicPr>
          <p:cNvPr id="24" name="Picture 23" descr="A cut in half&#10;&#10;Description automatically generated">
            <a:extLst>
              <a:ext uri="{FF2B5EF4-FFF2-40B4-BE49-F238E27FC236}">
                <a16:creationId xmlns:a16="http://schemas.microsoft.com/office/drawing/2014/main" id="{E559D2BB-5DC3-4C25-B5BF-AFE660B6F43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22685" y="4379240"/>
            <a:ext cx="1498497" cy="1041182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8883BA98-2EBD-48E0-ACB3-BCB5B50E31D2}"/>
              </a:ext>
            </a:extLst>
          </p:cNvPr>
          <p:cNvSpPr txBox="1"/>
          <p:nvPr/>
        </p:nvSpPr>
        <p:spPr>
          <a:xfrm>
            <a:off x="9370551" y="4379240"/>
            <a:ext cx="26545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Fiber-Optic Cable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It can be either glass or plastic and it can carry digital information at very high speeds over long distances. Not affected by interference, High Bandwidth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3503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Network Cables</a:t>
            </a:r>
            <a:endParaRPr lang="en-US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527" y="866454"/>
            <a:ext cx="7066288" cy="4455952"/>
          </a:xfrm>
        </p:spPr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002060"/>
                </a:solidFill>
              </a:rPr>
              <a:t>There are two commonly installed types of twisted-pair cable:</a:t>
            </a:r>
          </a:p>
          <a:p>
            <a:pPr marL="743010" lvl="1" indent="-342900" algn="just">
              <a:buFont typeface="Wingdings" panose="05000000000000000000" pitchFamily="2" charset="2"/>
              <a:buChar char="Ø"/>
            </a:pPr>
            <a:r>
              <a:rPr lang="en-US" sz="1800" b="1" dirty="0">
                <a:solidFill>
                  <a:srgbClr val="002060"/>
                </a:solidFill>
              </a:rPr>
              <a:t>Unshielded twisted-pair (UTP) </a:t>
            </a:r>
            <a:endParaRPr lang="en-US" sz="1800" dirty="0">
              <a:solidFill>
                <a:srgbClr val="002060"/>
              </a:solidFill>
            </a:endParaRPr>
          </a:p>
          <a:p>
            <a:pPr marL="1200210" lvl="2" indent="-342900" algn="just"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rgbClr val="002060"/>
                </a:solidFill>
              </a:rPr>
              <a:t>This is the most common type of network cable in North America and many other areas.</a:t>
            </a:r>
          </a:p>
          <a:p>
            <a:pPr marL="1200210" lvl="2" indent="-342900" algn="just"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rgbClr val="002060"/>
                </a:solidFill>
                <a:cs typeface="+mn-cs"/>
              </a:rPr>
              <a:t>UTP cables are used to connect workstations, hosts and network devices. </a:t>
            </a:r>
          </a:p>
          <a:p>
            <a:pPr marL="1200210" lvl="2" indent="-342900" algn="just"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rgbClr val="002060"/>
                </a:solidFill>
                <a:cs typeface="+mn-cs"/>
              </a:rPr>
              <a:t>Ethernet UTP cables consists of 4 pairs of twisted cables. </a:t>
            </a:r>
          </a:p>
          <a:p>
            <a:pPr marL="1200210" lvl="2" indent="-342900" algn="just"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rgbClr val="002060"/>
                </a:solidFill>
                <a:cs typeface="+mn-cs"/>
              </a:rPr>
              <a:t>Each pair is identified by a specific color code.</a:t>
            </a:r>
            <a:endParaRPr lang="en-US" sz="1800" b="1" dirty="0">
              <a:solidFill>
                <a:srgbClr val="002060"/>
              </a:solidFill>
            </a:endParaRPr>
          </a:p>
          <a:p>
            <a:pPr marL="743010" lvl="1" indent="-342900" algn="just">
              <a:buFont typeface="Wingdings" panose="05000000000000000000" pitchFamily="2" charset="2"/>
              <a:buChar char="Ø"/>
            </a:pPr>
            <a:r>
              <a:rPr lang="en-US" sz="1800" b="1" dirty="0">
                <a:solidFill>
                  <a:srgbClr val="002060"/>
                </a:solidFill>
              </a:rPr>
              <a:t>Shielded cables (STP)</a:t>
            </a:r>
            <a:r>
              <a:rPr lang="en-US" sz="1800" dirty="0">
                <a:solidFill>
                  <a:srgbClr val="002060"/>
                </a:solidFill>
              </a:rPr>
              <a:t> </a:t>
            </a:r>
          </a:p>
          <a:p>
            <a:pPr marL="1200210" lvl="2" indent="-342900" algn="just"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rgbClr val="002060"/>
                </a:solidFill>
              </a:rPr>
              <a:t>These are used almost exclusively in European countries.</a:t>
            </a:r>
          </a:p>
          <a:p>
            <a:pPr marL="1200210" lvl="2" indent="-342900" algn="just"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rgbClr val="002060"/>
                </a:solidFill>
              </a:rPr>
              <a:t>STP cables are immune to EMI and RFI interference. </a:t>
            </a:r>
          </a:p>
          <a:p>
            <a:pPr marL="1200210" lvl="2" indent="-342900" algn="just"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rgbClr val="002060"/>
                </a:solidFill>
              </a:rPr>
              <a:t>STP cables are expensive, not as flexible, and have additional requirements because of the shielding.</a:t>
            </a:r>
            <a:endParaRPr lang="en-US" sz="1800" b="1" dirty="0">
              <a:solidFill>
                <a:srgbClr val="002060"/>
              </a:solidFill>
            </a:endParaRPr>
          </a:p>
          <a:p>
            <a:pPr marL="743010" lvl="1" indent="-342900" algn="just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rgbClr val="002060"/>
                </a:solidFill>
                <a:cs typeface="+mn-cs"/>
              </a:rPr>
              <a:t>Specific </a:t>
            </a:r>
            <a:r>
              <a:rPr lang="en-US" sz="1800" b="1" dirty="0">
                <a:solidFill>
                  <a:srgbClr val="002060"/>
                </a:solidFill>
                <a:cs typeface="+mn-cs"/>
              </a:rPr>
              <a:t>pins on the connector are associated with a transmit function and a receive function. </a:t>
            </a:r>
          </a:p>
          <a:p>
            <a:pPr marL="743010" lvl="1" indent="-342900" algn="just">
              <a:buFont typeface="Wingdings" panose="05000000000000000000" pitchFamily="2" charset="2"/>
              <a:buChar char="Ø"/>
            </a:pPr>
            <a:r>
              <a:rPr lang="en-US" sz="1800" b="1" dirty="0">
                <a:solidFill>
                  <a:srgbClr val="002060"/>
                </a:solidFill>
                <a:cs typeface="+mn-cs"/>
              </a:rPr>
              <a:t>The interfaces on each device are designed to transmit and receive data on designated wires within the cable.</a:t>
            </a:r>
          </a:p>
        </p:txBody>
      </p:sp>
      <p:pic>
        <p:nvPicPr>
          <p:cNvPr id="16" name="Picture 15" descr="A picture containing diagram&#10;&#10;Description automatically generated">
            <a:extLst>
              <a:ext uri="{FF2B5EF4-FFF2-40B4-BE49-F238E27FC236}">
                <a16:creationId xmlns:a16="http://schemas.microsoft.com/office/drawing/2014/main" id="{AC161C61-EA33-479D-9ED9-5B28A0F14B4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611" r="4775" b="72183"/>
          <a:stretch/>
        </p:blipFill>
        <p:spPr>
          <a:xfrm>
            <a:off x="7508819" y="166522"/>
            <a:ext cx="2532994" cy="767600"/>
          </a:xfrm>
          <a:prstGeom prst="rect">
            <a:avLst/>
          </a:prstGeom>
        </p:spPr>
      </p:pic>
      <p:pic>
        <p:nvPicPr>
          <p:cNvPr id="17" name="Picture 16" descr="A picture containing diagram&#10;&#10;Description automatically generated">
            <a:extLst>
              <a:ext uri="{FF2B5EF4-FFF2-40B4-BE49-F238E27FC236}">
                <a16:creationId xmlns:a16="http://schemas.microsoft.com/office/drawing/2014/main" id="{AC161C61-EA33-479D-9ED9-5B28A0F14B4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76" t="10125" r="89266" b="80353"/>
          <a:stretch/>
        </p:blipFill>
        <p:spPr>
          <a:xfrm>
            <a:off x="10168878" y="189847"/>
            <a:ext cx="546799" cy="488210"/>
          </a:xfrm>
          <a:prstGeom prst="rect">
            <a:avLst/>
          </a:prstGeom>
        </p:spPr>
      </p:pic>
      <p:pic>
        <p:nvPicPr>
          <p:cNvPr id="14" name="Picture 13" descr="A picture containing cable, indoor, table, plastic&#10;&#10;Description automatically generated">
            <a:extLst>
              <a:ext uri="{FF2B5EF4-FFF2-40B4-BE49-F238E27FC236}">
                <a16:creationId xmlns:a16="http://schemas.microsoft.com/office/drawing/2014/main" id="{CB7F026F-E98F-43ED-ADEF-2F6B806936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8819" y="1094841"/>
            <a:ext cx="1453511" cy="99772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6197031D-1FC1-426F-9FA6-586B5F76A537}"/>
              </a:ext>
            </a:extLst>
          </p:cNvPr>
          <p:cNvSpPr txBox="1"/>
          <p:nvPr/>
        </p:nvSpPr>
        <p:spPr>
          <a:xfrm>
            <a:off x="9382264" y="1138460"/>
            <a:ext cx="25837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Twisted-Pair Cable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Ethernet technology generally uses twisted-pair cables to interconnect devices. </a:t>
            </a:r>
          </a:p>
        </p:txBody>
      </p:sp>
      <p:pic>
        <p:nvPicPr>
          <p:cNvPr id="28" name="Picture 27" descr="A close up of a flower&#10;&#10;Description automatically generated">
            <a:extLst>
              <a:ext uri="{FF2B5EF4-FFF2-40B4-BE49-F238E27FC236}">
                <a16:creationId xmlns:a16="http://schemas.microsoft.com/office/drawing/2014/main" id="{DAF0CAA4-F69B-47E3-A825-19611F47A5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31014" y="2419324"/>
            <a:ext cx="1748052" cy="2448780"/>
          </a:xfrm>
          <a:prstGeom prst="rect">
            <a:avLst/>
          </a:prstGeom>
        </p:spPr>
      </p:pic>
      <p:pic>
        <p:nvPicPr>
          <p:cNvPr id="29" name="Picture 28" descr="A picture containing water&#10;&#10;Description automatically generated">
            <a:extLst>
              <a:ext uri="{FF2B5EF4-FFF2-40B4-BE49-F238E27FC236}">
                <a16:creationId xmlns:a16="http://schemas.microsoft.com/office/drawing/2014/main" id="{EA53FEB5-D985-4906-A7B8-3863A59BDD3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29736" y="2369972"/>
            <a:ext cx="2571882" cy="173107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00994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Network Cables</a:t>
            </a:r>
            <a:endParaRPr lang="en-US" sz="3200" dirty="0"/>
          </a:p>
        </p:txBody>
      </p:sp>
      <p:graphicFrame>
        <p:nvGraphicFramePr>
          <p:cNvPr id="11" name="Table 4">
            <a:extLst>
              <a:ext uri="{FF2B5EF4-FFF2-40B4-BE49-F238E27FC236}">
                <a16:creationId xmlns:a16="http://schemas.microsoft.com/office/drawing/2014/main" id="{1447E093-9120-414D-8D87-95E988A937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5707086"/>
              </p:ext>
            </p:extLst>
          </p:nvPr>
        </p:nvGraphicFramePr>
        <p:xfrm>
          <a:off x="677486" y="777711"/>
          <a:ext cx="11283286" cy="277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5177">
                  <a:extLst>
                    <a:ext uri="{9D8B030D-6E8A-4147-A177-3AD203B41FA5}">
                      <a16:colId xmlns:a16="http://schemas.microsoft.com/office/drawing/2014/main" val="2488168394"/>
                    </a:ext>
                  </a:extLst>
                </a:gridCol>
                <a:gridCol w="2242909">
                  <a:extLst>
                    <a:ext uri="{9D8B030D-6E8A-4147-A177-3AD203B41FA5}">
                      <a16:colId xmlns:a16="http://schemas.microsoft.com/office/drawing/2014/main" val="976874304"/>
                    </a:ext>
                  </a:extLst>
                </a:gridCol>
                <a:gridCol w="7315200">
                  <a:extLst>
                    <a:ext uri="{9D8B030D-6E8A-4147-A177-3AD203B41FA5}">
                      <a16:colId xmlns:a16="http://schemas.microsoft.com/office/drawing/2014/main" val="63776578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Category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Speed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Features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extLst>
                  <a:ext uri="{0D108BD9-81ED-4DB2-BD59-A6C34878D82A}">
                    <a16:rowId xmlns:a16="http://schemas.microsoft.com/office/drawing/2014/main" val="1036661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 3 UTP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 Mbps at 16 MHz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Suitable for Ethernet LANs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Most often used for phone lines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extLst>
                  <a:ext uri="{0D108BD9-81ED-4DB2-BD59-A6C34878D82A}">
                    <a16:rowId xmlns:a16="http://schemas.microsoft.com/office/drawing/2014/main" val="20423614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 5 UTP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 Mbps at 100 MHz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pPr marL="173038" indent="-173038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Manufactured with higher standard than Cat 3 to allow for higher data transfer rates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extLst>
                  <a:ext uri="{0D108BD9-81ED-4DB2-BD59-A6C34878D82A}">
                    <a16:rowId xmlns:a16="http://schemas.microsoft.com/office/drawing/2014/main" val="19892215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 5e UTP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1000 Mbps at 100 MHz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Manufactured with higher standard than Cat 5 to allow for higher data transfer rates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twists per foot than Cat 5 to better prevent EMI and RFI from outside sources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extLst>
                  <a:ext uri="{0D108BD9-81ED-4DB2-BD59-A6C34878D82A}">
                    <a16:rowId xmlns:a16="http://schemas.microsoft.com/office/drawing/2014/main" val="18801745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 6 UTP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1000 Mbps at 250 MHz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 rowSpan="3"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Manufactured with higher standard than Cat 5e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twists per foot than Cat 5 to better prevent EMI and RFI from outside sources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69187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 6a UTP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1000 Mbps at 500 MHz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29920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 7 ScTP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 Gbps at 600 MHz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0485156"/>
                  </a:ext>
                </a:extLst>
              </a:tr>
            </a:tbl>
          </a:graphicData>
        </a:graphic>
      </p:graphicFrame>
      <p:pic>
        <p:nvPicPr>
          <p:cNvPr id="12" name="Picture 11" descr="Diagram&#10;&#10;Description automatically generated">
            <a:extLst>
              <a:ext uri="{FF2B5EF4-FFF2-40B4-BE49-F238E27FC236}">
                <a16:creationId xmlns:a16="http://schemas.microsoft.com/office/drawing/2014/main" id="{B4CBBB1A-A815-4756-864B-90292CE82F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73" y="3696575"/>
            <a:ext cx="3227350" cy="1745131"/>
          </a:xfrm>
          <a:prstGeom prst="rect">
            <a:avLst/>
          </a:prstGeom>
        </p:spPr>
      </p:pic>
      <p:pic>
        <p:nvPicPr>
          <p:cNvPr id="13" name="Picture 12" descr="Diagram&#10;&#10;Description automatically generated">
            <a:extLst>
              <a:ext uri="{FF2B5EF4-FFF2-40B4-BE49-F238E27FC236}">
                <a16:creationId xmlns:a16="http://schemas.microsoft.com/office/drawing/2014/main" id="{8F797A99-5EED-47F5-B33B-E96FE14BEA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0849" y="3868942"/>
            <a:ext cx="5372682" cy="1400398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8709959" y="3589137"/>
            <a:ext cx="3387448" cy="21209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ts val="2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When two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unlike devices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are directly connected using an UTP Ethernet cable, it is important that the transmit function and the receive function on each end of the cable are reversed.</a:t>
            </a:r>
          </a:p>
          <a:p>
            <a:pPr algn="just">
              <a:lnSpc>
                <a:spcPts val="2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This cable is called straight-through cable and it has the same color patterns on both ends of the cable.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21641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Network Cables</a:t>
            </a:r>
            <a:endParaRPr lang="en-US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527" y="866454"/>
            <a:ext cx="7066288" cy="4455952"/>
          </a:xfrm>
        </p:spPr>
        <p:txBody>
          <a:bodyPr/>
          <a:lstStyle/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</a:rPr>
              <a:t>Fiber-optic cables transmit data using pulses of light.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</a:rPr>
              <a:t>Fiber-optic cable is constructed of either glass or plastic and it is immune to EMI and RFI.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002060"/>
                </a:solidFill>
              </a:rPr>
              <a:t>Parts of a fiber-optical cable are:</a:t>
            </a:r>
          </a:p>
          <a:p>
            <a:pPr marL="743010" lvl="1" indent="-342900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rgbClr val="002060"/>
                </a:solidFill>
              </a:rPr>
              <a:t>Jacket - typically a PVC jacket that protects the fiber against abrasion, moisture, and other contaminants. </a:t>
            </a:r>
          </a:p>
          <a:p>
            <a:pPr marL="743010" lvl="1" indent="-342900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rgbClr val="002060"/>
                </a:solidFill>
              </a:rPr>
              <a:t>Strengthening Material - Surrounds the buffer, prevents the fiber cable from being stretched when it is being pulled</a:t>
            </a:r>
          </a:p>
          <a:p>
            <a:pPr marL="743010" lvl="1" indent="-342900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rgbClr val="002060"/>
                </a:solidFill>
              </a:rPr>
              <a:t>Buffer - Used to help shield the core and cladding from damage.</a:t>
            </a:r>
          </a:p>
          <a:p>
            <a:pPr marL="743010" lvl="1" indent="-342900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rgbClr val="002060"/>
                </a:solidFill>
              </a:rPr>
              <a:t>Cladding - Made from slightly different chemicals than those used to create the core. It tends to act like a mirror.</a:t>
            </a:r>
          </a:p>
          <a:p>
            <a:pPr marL="743010" lvl="1" indent="-342900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rgbClr val="002060"/>
                </a:solidFill>
              </a:rPr>
              <a:t>Core - The light transmission element at the center of the optical fiber. Light pulses travel through the fiber core.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endParaRPr lang="en-US" sz="1800" dirty="0">
              <a:solidFill>
                <a:srgbClr val="00206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endParaRPr lang="en-US" sz="1800" dirty="0">
              <a:solidFill>
                <a:srgbClr val="00206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endParaRPr lang="en-US" sz="1800" dirty="0">
              <a:solidFill>
                <a:srgbClr val="002060"/>
              </a:solidFill>
            </a:endParaRPr>
          </a:p>
        </p:txBody>
      </p:sp>
      <p:pic>
        <p:nvPicPr>
          <p:cNvPr id="18" name="Picture 17" descr="A picture containing diagram&#10;&#10;Description automatically generated">
            <a:extLst>
              <a:ext uri="{FF2B5EF4-FFF2-40B4-BE49-F238E27FC236}">
                <a16:creationId xmlns:a16="http://schemas.microsoft.com/office/drawing/2014/main" id="{AC161C61-EA33-479D-9ED9-5B28A0F14B4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86" t="44067" r="86064" b="48696"/>
          <a:stretch/>
        </p:blipFill>
        <p:spPr>
          <a:xfrm>
            <a:off x="10264167" y="164795"/>
            <a:ext cx="865841" cy="373887"/>
          </a:xfrm>
          <a:prstGeom prst="rect">
            <a:avLst/>
          </a:prstGeom>
        </p:spPr>
      </p:pic>
      <p:pic>
        <p:nvPicPr>
          <p:cNvPr id="19" name="Picture 18" descr="A picture containing diagram&#10;&#10;Description automatically generated">
            <a:extLst>
              <a:ext uri="{FF2B5EF4-FFF2-40B4-BE49-F238E27FC236}">
                <a16:creationId xmlns:a16="http://schemas.microsoft.com/office/drawing/2014/main" id="{AC161C61-EA33-479D-9ED9-5B28A0F14B4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239" t="35032" r="4629" b="36782"/>
          <a:stretch/>
        </p:blipFill>
        <p:spPr>
          <a:xfrm>
            <a:off x="7617974" y="225977"/>
            <a:ext cx="2554323" cy="777765"/>
          </a:xfrm>
          <a:prstGeom prst="rect">
            <a:avLst/>
          </a:prstGeom>
        </p:spPr>
      </p:pic>
      <p:pic>
        <p:nvPicPr>
          <p:cNvPr id="24" name="Picture 23" descr="A cut in half&#10;&#10;Description automatically generated">
            <a:extLst>
              <a:ext uri="{FF2B5EF4-FFF2-40B4-BE49-F238E27FC236}">
                <a16:creationId xmlns:a16="http://schemas.microsoft.com/office/drawing/2014/main" id="{E559D2BB-5DC3-4C25-B5BF-AFE660B6F4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7974" y="1192354"/>
            <a:ext cx="1498497" cy="1041182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8883BA98-2EBD-48E0-ACB3-BCB5B50E31D2}"/>
              </a:ext>
            </a:extLst>
          </p:cNvPr>
          <p:cNvSpPr txBox="1"/>
          <p:nvPr/>
        </p:nvSpPr>
        <p:spPr>
          <a:xfrm>
            <a:off x="9465840" y="1192354"/>
            <a:ext cx="26545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Fiber-Optic Cable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It can be either glass or plastic and it can carry digital information at very high speeds over long distances. </a:t>
            </a:r>
          </a:p>
        </p:txBody>
      </p:sp>
      <p:pic>
        <p:nvPicPr>
          <p:cNvPr id="26" name="Picture 25" descr="Diagram&#10;&#10;Description automatically generated">
            <a:extLst>
              <a:ext uri="{FF2B5EF4-FFF2-40B4-BE49-F238E27FC236}">
                <a16:creationId xmlns:a16="http://schemas.microsoft.com/office/drawing/2014/main" id="{F02D75DE-0B61-4CE3-BC1D-D594FF10B7D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95342" y="2324132"/>
            <a:ext cx="3574865" cy="299827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54957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Ethernet</a:t>
            </a:r>
            <a:endParaRPr lang="en-US" sz="3200" dirty="0"/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63" y="975784"/>
            <a:ext cx="5220558" cy="2939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9" name="Table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6193031"/>
              </p:ext>
            </p:extLst>
          </p:nvPr>
        </p:nvGraphicFramePr>
        <p:xfrm>
          <a:off x="591663" y="4107960"/>
          <a:ext cx="8358187" cy="15668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645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578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548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5485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1351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8390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2869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20518">
                <a:tc gridSpan="7">
                  <a:txBody>
                    <a:bodyPr/>
                    <a:lstStyle/>
                    <a:p>
                      <a:r>
                        <a:rPr lang="en-US" dirty="0"/>
                        <a:t>IEEE 802.3 Ethernet Frame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0518"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/>
                        <a:t>7 bytes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/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/>
                        <a:t>6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/>
                        <a:t>6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/>
                        <a:t>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/>
                        <a:t>46 to 1500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/>
                        <a:t>4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25826"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/>
                        <a:t>Preamble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/>
                        <a:t>Start</a:t>
                      </a:r>
                      <a:r>
                        <a:rPr lang="en-US" sz="1200" b="1" baseline="0" dirty="0"/>
                        <a:t> of Frame Delimiter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/>
                        <a:t>Destination MAC Address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/>
                        <a:t>Source</a:t>
                      </a:r>
                      <a:r>
                        <a:rPr lang="en-US" sz="1200" b="1" baseline="0" dirty="0"/>
                        <a:t> MAC Address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/>
                        <a:t>Type / Length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/>
                        <a:t>802.2 Header </a:t>
                      </a:r>
                    </a:p>
                    <a:p>
                      <a:pPr algn="ctr"/>
                      <a:r>
                        <a:rPr lang="en-US" sz="1200" b="1" dirty="0"/>
                        <a:t>and Data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/>
                        <a:t>Frame</a:t>
                      </a:r>
                      <a:r>
                        <a:rPr lang="en-US" sz="1200" b="1" baseline="0" dirty="0"/>
                        <a:t> Check Sequence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" name="Rectangle 1"/>
          <p:cNvSpPr/>
          <p:nvPr/>
        </p:nvSpPr>
        <p:spPr>
          <a:xfrm>
            <a:off x="6074978" y="1"/>
            <a:ext cx="601191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There is no official local area networking standard protocol, but over time, Ethernet has become the most common. 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Ethernet protocols define how data is formatted and how it is transmitted over the wired network.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The Ethernet standards specify protocols that operate at Layer 1 and Layer 2 of the OSI model.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Ethernet has become a de facto standard, which means that it is the technology used by almost all wired local area networks, as shown in the figure.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The Institute of Electrical and Electronic Engineers (IEEE) maintains Ethernet and wireless standards.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Each host connected to an Ethernet network is assigned a unique physical address known as the Media Access Control (MAC) which identifies it on the network.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The physical address is address and is assigned to a NIC it when it is manufactured. 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5"/>
          <a:srcRect l="52321" t="20557" r="34914" b="73077"/>
          <a:stretch/>
        </p:blipFill>
        <p:spPr>
          <a:xfrm>
            <a:off x="9526617" y="4920084"/>
            <a:ext cx="1848374" cy="36661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4201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Addressing</a:t>
            </a:r>
            <a:endParaRPr lang="en-US" sz="3200" dirty="0"/>
          </a:p>
        </p:txBody>
      </p:sp>
      <p:sp>
        <p:nvSpPr>
          <p:cNvPr id="2" name="Rectangle 1"/>
          <p:cNvSpPr/>
          <p:nvPr/>
        </p:nvSpPr>
        <p:spPr>
          <a:xfrm>
            <a:off x="5717627" y="746235"/>
            <a:ext cx="601191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Physical and Logical Addresses</a:t>
            </a:r>
          </a:p>
          <a:p>
            <a:pPr marL="285750" lvl="1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 MAC address is physically assigned to a NIC and never changes. </a:t>
            </a:r>
          </a:p>
          <a:p>
            <a:pPr marL="285750" lvl="1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An IP address (network address) is logically assigned to a host NIC.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Both the physical MAC and logical IP addresses are required for a computer to communicate on a hierarchical network. 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endParaRPr lang="en-US" dirty="0">
              <a:solidFill>
                <a:srgbClr val="002060"/>
              </a:solidFill>
              <a:cs typeface="CiscoSans ExtraLight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2673" t="3346"/>
          <a:stretch/>
        </p:blipFill>
        <p:spPr>
          <a:xfrm>
            <a:off x="493794" y="975783"/>
            <a:ext cx="4811826" cy="343856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79036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Layer 2 Switch</a:t>
            </a:r>
            <a:endParaRPr lang="en-US" sz="3200" dirty="0"/>
          </a:p>
        </p:txBody>
      </p:sp>
      <p:sp>
        <p:nvSpPr>
          <p:cNvPr id="2" name="Rectangle 1"/>
          <p:cNvSpPr/>
          <p:nvPr/>
        </p:nvSpPr>
        <p:spPr>
          <a:xfrm>
            <a:off x="9154308" y="2065342"/>
            <a:ext cx="2890548" cy="21441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An Ethernet switch is an access layer device.</a:t>
            </a: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 switch builds a MAC address table.</a:t>
            </a: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 switch uses the MAC address table to send the message to a specific port.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316173" y="923291"/>
            <a:ext cx="8722252" cy="4375786"/>
            <a:chOff x="316173" y="923291"/>
            <a:chExt cx="8722252" cy="4375786"/>
          </a:xfrm>
        </p:grpSpPr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6173" y="923291"/>
              <a:ext cx="5107899" cy="43757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6" name="Picture 2"/>
            <p:cNvPicPr>
              <a:picLocks noChangeAspect="1" noChangeArrowheads="1"/>
            </p:cNvPicPr>
            <p:nvPr/>
          </p:nvPicPr>
          <p:blipFill>
            <a:blip r:embed="rId5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11756" y="943608"/>
              <a:ext cx="6026669" cy="4355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custDataLst>
      <p:tags r:id="rId1"/>
    </p:custDataLst>
    <p:extLst>
      <p:ext uri="{BB962C8B-B14F-4D97-AF65-F5344CB8AC3E}">
        <p14:creationId xmlns:p14="http://schemas.microsoft.com/office/powerpoint/2010/main" val="4119889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Broadcasts</a:t>
            </a:r>
            <a:endParaRPr lang="en-US" sz="3200" dirty="0"/>
          </a:p>
        </p:txBody>
      </p:sp>
      <p:sp>
        <p:nvSpPr>
          <p:cNvPr id="2" name="Rectangle 1"/>
          <p:cNvSpPr/>
          <p:nvPr/>
        </p:nvSpPr>
        <p:spPr>
          <a:xfrm>
            <a:off x="6227652" y="2065342"/>
            <a:ext cx="5817204" cy="34265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 broadcast message is used to contact every other device on the local network.</a:t>
            </a: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endParaRPr lang="en-US" dirty="0">
              <a:solidFill>
                <a:srgbClr val="002060"/>
              </a:solidFill>
              <a:cs typeface="CiscoSans ExtraLight"/>
            </a:endParaRP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An Ethernet broadcast is all 1s in the destination MAC address – FFFF.FFFF.FFFF.</a:t>
            </a: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endParaRPr lang="en-US" dirty="0">
              <a:solidFill>
                <a:srgbClr val="002060"/>
              </a:solidFill>
              <a:cs typeface="CiscoSans ExtraLight"/>
            </a:endParaRP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 broadcast domain is the area through which a broadcast message can travel.</a:t>
            </a:r>
            <a:br>
              <a:rPr lang="en-US" dirty="0">
                <a:solidFill>
                  <a:srgbClr val="002060"/>
                </a:solidFill>
                <a:cs typeface="CiscoSans ExtraLight"/>
              </a:rPr>
            </a:br>
            <a:endParaRPr lang="en-US" dirty="0">
              <a:solidFill>
                <a:srgbClr val="002060"/>
              </a:solidFill>
              <a:cs typeface="CiscoSans ExtraLight"/>
            </a:endParaRP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Each local Ethernet network is a broadcast domain.</a:t>
            </a:r>
            <a:br>
              <a:rPr lang="en-US" dirty="0">
                <a:solidFill>
                  <a:srgbClr val="002060"/>
                </a:solidFill>
                <a:cs typeface="CiscoSans ExtraLight"/>
              </a:rPr>
            </a:br>
            <a:endParaRPr lang="en-US" dirty="0">
              <a:solidFill>
                <a:srgbClr val="002060"/>
              </a:solidFill>
              <a:cs typeface="CiscoSans ExtraLight"/>
            </a:endParaRP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Routers are used to divide the network into multiple broadcast domains.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03892" y="348875"/>
            <a:ext cx="2245700" cy="13709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0805" y="294929"/>
            <a:ext cx="2380660" cy="147883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0286" y="975784"/>
            <a:ext cx="5487080" cy="402714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17819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Broadcasts</a:t>
            </a:r>
            <a:endParaRPr lang="en-US" sz="3200" dirty="0"/>
          </a:p>
        </p:txBody>
      </p:sp>
      <p:sp>
        <p:nvSpPr>
          <p:cNvPr id="2" name="Rectangle 1"/>
          <p:cNvSpPr/>
          <p:nvPr/>
        </p:nvSpPr>
        <p:spPr>
          <a:xfrm>
            <a:off x="6017446" y="257563"/>
            <a:ext cx="5817204" cy="18876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In order to send information from a device that is on an Ethernet network, the device must supply its own source MAC address, a destination MAC address, its own source IP address, as well as a destination IP address.</a:t>
            </a: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endParaRPr lang="en-US" dirty="0">
              <a:solidFill>
                <a:srgbClr val="002060"/>
              </a:solidFill>
              <a:cs typeface="CiscoSans ExtraLight"/>
            </a:endParaRP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The </a:t>
            </a:r>
            <a:r>
              <a:rPr lang="en-US" b="1" dirty="0">
                <a:solidFill>
                  <a:srgbClr val="002060"/>
                </a:solidFill>
                <a:cs typeface="CiscoSans ExtraLight"/>
              </a:rPr>
              <a:t>address resolution protocol (ARP) </a:t>
            </a:r>
            <a:r>
              <a:rPr lang="en-US" dirty="0">
                <a:solidFill>
                  <a:srgbClr val="002060"/>
                </a:solidFill>
                <a:cs typeface="CiscoSans ExtraLight"/>
              </a:rPr>
              <a:t>is used to discover the MAC address of a device on the same local network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286" y="975784"/>
            <a:ext cx="5487080" cy="402714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921" y="2254150"/>
            <a:ext cx="4703811" cy="332684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51160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83ECE3-4251-ECFD-85C2-7C30C5005C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BAC879B3-3730-F248-E3CA-6824CF0719F7}"/>
              </a:ext>
            </a:extLst>
          </p:cNvPr>
          <p:cNvSpPr>
            <a:spLocks noGrp="1"/>
          </p:cNvSpPr>
          <p:nvPr>
            <p:ph type="body" idx="101" hasCustomPrompt="1"/>
          </p:nvPr>
        </p:nvSpPr>
        <p:spPr>
          <a:xfrm>
            <a:off x="0" y="0"/>
            <a:ext cx="12192000" cy="365760"/>
          </a:xfrm>
          <a:prstGeom prst="rect">
            <a:avLst/>
          </a:prstGeom>
          <a:noFill/>
          <a:ln/>
        </p:spPr>
        <p:txBody>
          <a:bodyPr wrap="square" rtlCol="0" anchor="t">
            <a:normAutofit lnSpcReduction="10000"/>
          </a:bodyPr>
          <a:lstStyle/>
          <a:p>
            <a:endParaRPr lang="en-US" dirty="0"/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C1AB6B32-8EC5-EBE5-EFE3-8022356AB0A7}"/>
              </a:ext>
            </a:extLst>
          </p:cNvPr>
          <p:cNvSpPr>
            <a:spLocks noGrp="1"/>
          </p:cNvSpPr>
          <p:nvPr>
            <p:ph type="body" idx="100" hasCustomPrompt="1"/>
          </p:nvPr>
        </p:nvSpPr>
        <p:spPr>
          <a:xfrm>
            <a:off x="0" y="365760"/>
            <a:ext cx="12192000" cy="586597"/>
          </a:xfrm>
          <a:prstGeom prst="rect">
            <a:avLst/>
          </a:prstGeom>
          <a:noFill/>
          <a:ln/>
        </p:spPr>
        <p:txBody>
          <a:bodyPr vert="horz" wrap="square" lIns="121920" tIns="60960" rIns="121920" bIns="60960" rtlCol="0" anchor="t">
            <a:normAutofit/>
          </a:bodyPr>
          <a:lstStyle/>
          <a:p>
            <a:r>
              <a:rPr lang="en-US" sz="3200" dirty="0">
                <a:latin typeface="Arial"/>
                <a:cs typeface="Arial"/>
              </a:rPr>
              <a:t>Wireless</a:t>
            </a:r>
            <a:endParaRPr lang="en-US" sz="3200" dirty="0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5BCAC5C1-AEA7-64B7-AAAE-2AAF00C4B421}"/>
              </a:ext>
            </a:extLst>
          </p:cNvPr>
          <p:cNvSpPr/>
          <p:nvPr/>
        </p:nvSpPr>
        <p:spPr>
          <a:xfrm>
            <a:off x="616479" y="1128144"/>
            <a:ext cx="10972800" cy="4191000"/>
          </a:xfrm>
          <a:prstGeom prst="rect">
            <a:avLst/>
          </a:prstGeom>
          <a:noFill/>
          <a:ln/>
        </p:spPr>
        <p:txBody>
          <a:bodyPr wrap="square" lIns="121920" tIns="60960" rIns="121920" bIns="60960" rtlCol="0" anchor="t"/>
          <a:lstStyle/>
          <a:p>
            <a:r>
              <a:rPr lang="en-GB" b="1" dirty="0"/>
              <a:t>Wireless communication uses radio waves at different frequencies to transmit </a:t>
            </a:r>
            <a:endParaRPr lang="en-GB" dirty="0"/>
          </a:p>
          <a:p>
            <a:r>
              <a:rPr lang="en-GB" b="1" dirty="0"/>
              <a:t>data.</a:t>
            </a:r>
            <a:endParaRPr lang="en-GB" dirty="0"/>
          </a:p>
          <a:p>
            <a:r>
              <a:rPr lang="en-GB" b="1" dirty="0"/>
              <a:t> </a:t>
            </a:r>
            <a:endParaRPr lang="en-GB" dirty="0"/>
          </a:p>
          <a:p>
            <a:r>
              <a:rPr lang="en-GB" dirty="0"/>
              <a:t>• </a:t>
            </a:r>
            <a:r>
              <a:rPr lang="en-GB" b="1" dirty="0"/>
              <a:t>Wireless wide-area network (WWAN)  (cellular 4G/5G)</a:t>
            </a:r>
            <a:r>
              <a:rPr lang="en-GB" dirty="0"/>
              <a:t> – It operates in the range of miles.</a:t>
            </a:r>
          </a:p>
          <a:p>
            <a:br>
              <a:rPr lang="en-GB" dirty="0"/>
            </a:br>
            <a:r>
              <a:rPr lang="en-GB" dirty="0"/>
              <a:t>• </a:t>
            </a:r>
            <a:r>
              <a:rPr lang="en-GB" b="1" dirty="0"/>
              <a:t>Wi-Fi</a:t>
            </a:r>
            <a:r>
              <a:rPr lang="en-GB" dirty="0"/>
              <a:t> – It operates up to distances of 0.18 miles and provides network access to home and corporate users and can include data, voice and video traffic.</a:t>
            </a:r>
          </a:p>
          <a:p>
            <a:br>
              <a:rPr lang="en-GB" dirty="0"/>
            </a:br>
            <a:r>
              <a:rPr lang="en-GB" dirty="0"/>
              <a:t>• </a:t>
            </a:r>
            <a:r>
              <a:rPr lang="en-GB" b="1" dirty="0"/>
              <a:t>Bluetooth</a:t>
            </a:r>
            <a:r>
              <a:rPr lang="en-GB" dirty="0"/>
              <a:t> – It uses a device-pairing process to communicate over distances of up to 0.05 </a:t>
            </a:r>
            <a:r>
              <a:rPr lang="en-GB"/>
              <a:t>miles.</a:t>
            </a:r>
          </a:p>
          <a:p>
            <a:br>
              <a:rPr lang="en-GB" dirty="0"/>
            </a:br>
            <a:r>
              <a:rPr lang="en-GB" dirty="0"/>
              <a:t>• </a:t>
            </a:r>
            <a:r>
              <a:rPr lang="en-GB" b="1" dirty="0"/>
              <a:t>GPS</a:t>
            </a:r>
            <a:r>
              <a:rPr lang="en-GB" dirty="0"/>
              <a:t> – It uses satellites to transmit signals that cover the globe.</a:t>
            </a:r>
          </a:p>
          <a:p>
            <a:endParaRPr lang="en-US" sz="1867" dirty="0">
              <a:latin typeface="Arial"/>
              <a:cs typeface="Arial"/>
            </a:endParaRPr>
          </a:p>
          <a:p>
            <a:endParaRPr lang="en-US" sz="1867" dirty="0">
              <a:latin typeface="Arial"/>
              <a:cs typeface="Calibri"/>
            </a:endParaRPr>
          </a:p>
        </p:txBody>
      </p:sp>
      <p:sp>
        <p:nvSpPr>
          <p:cNvPr id="25" name="Slide Number Placeholder 0">
            <a:extLst>
              <a:ext uri="{FF2B5EF4-FFF2-40B4-BE49-F238E27FC236}">
                <a16:creationId xmlns:a16="http://schemas.microsoft.com/office/drawing/2014/main" id="{F56B70F1-8D12-0C8B-B6B9-06794C2BA28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0766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END  and Thank You?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49059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547231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1BC8AE-3AAB-646C-552F-CA8812F61D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3420009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3" ma:contentTypeDescription="Create a new document." ma:contentTypeScope="" ma:versionID="4bb53de7bfdb03c817a948bbaad46201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93540060aabd3f1cc1d4327f207ed870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75D4FB9-0711-4A50-A1B2-06849CDA5E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9902240c-f584-4322-946e-7b0be23bca91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d2ec016d-25cf-4c07-aa6b-c53e267faa6f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1446</Words>
  <Application>Microsoft Office PowerPoint</Application>
  <PresentationFormat>Widescreen</PresentationFormat>
  <Paragraphs>164</Paragraphs>
  <Slides>18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18</vt:i4>
      </vt:variant>
    </vt:vector>
  </HeadingPairs>
  <TitlesOfParts>
    <vt:vector size="28" baseType="lpstr">
      <vt:lpstr>CiscoSans ExtraLight</vt:lpstr>
      <vt:lpstr>Arial</vt:lpstr>
      <vt:lpstr>Calibri</vt:lpstr>
      <vt:lpstr>Calibri Light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Network Cables</vt:lpstr>
      <vt:lpstr>Network Cables</vt:lpstr>
      <vt:lpstr>Network Cables</vt:lpstr>
      <vt:lpstr>Network Cables</vt:lpstr>
      <vt:lpstr>Ethernet</vt:lpstr>
      <vt:lpstr>Addressing</vt:lpstr>
      <vt:lpstr>Layer 2 Switch</vt:lpstr>
      <vt:lpstr>Broadcasts</vt:lpstr>
      <vt:lpstr>Broadcasts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82</cp:revision>
  <dcterms:created xsi:type="dcterms:W3CDTF">2021-03-05T06:07:01Z</dcterms:created>
  <dcterms:modified xsi:type="dcterms:W3CDTF">2026-02-03T10:56:30Z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