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2.xml" ContentType="application/vnd.openxmlformats-officedocument.drawingml.chart+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352"/>
    <p:restoredTop sz="94610"/>
  </p:normalViewPr>
  <p:slideViewPr>
    <p:cSldViewPr snapToGrid="0" snapToObjects="1">
      <p:cViewPr varScale="1">
        <p:scale>
          <a:sx n="150" d="100"/>
          <a:sy n="150" d="100"/>
        </p:scale>
        <p:origin x="424" y="1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c:style val="2"/>
  <c:chart>
    <c:title>
      <c:tx>
        <c:rich>
          <a:bodyPr/>
          <a:lstStyle/>
          <a:p>
            <a:pPr>
              <a:defRPr sz="1100" b="0" i="0" u="none" strike="noStrike">
                <a:solidFill>
                  <a:srgbClr val="1F4E79"/>
                </a:solidFill>
                <a:latin typeface="Arial"/>
              </a:defRPr>
            </a:pPr>
            <a:r>
              <a:rPr lang="en-GB" sz="1200" b="0" i="0" u="none" strike="noStrike" dirty="0">
                <a:solidFill>
                  <a:srgbClr val="1F4E79"/>
                </a:solidFill>
                <a:latin typeface="Arial"/>
              </a:rPr>
              <a:t>Global Nutrition App Market Growth (£bn)</a:t>
            </a:r>
          </a:p>
        </c:rich>
      </c:tx>
      <c:overlay val="0"/>
    </c:title>
    <c:autoTitleDeleted val="0"/>
    <c:plotArea>
      <c:layout/>
      <c:barChart>
        <c:barDir val="col"/>
        <c:grouping val="clustered"/>
        <c:varyColors val="0"/>
        <c:ser>
          <c:idx val="0"/>
          <c:order val="0"/>
          <c:tx>
            <c:strRef>
              <c:f>Sheet1!$B$1</c:f>
              <c:strCache>
                <c:ptCount val="1"/>
                <c:pt idx="0">
                  <c:v>Market Value (£bn)</c:v>
                </c:pt>
              </c:strCache>
            </c:strRef>
          </c:tx>
          <c:spPr>
            <a:solidFill>
              <a:srgbClr val="2E75B6"/>
            </a:solidFill>
            <a:effectLst/>
          </c:spPr>
          <c:invertIfNegative val="0"/>
          <c:dLbls>
            <c:numFmt formatCode="#,##0" sourceLinked="0"/>
            <c:spPr>
              <a:noFill/>
              <a:ln>
                <a:noFill/>
              </a:ln>
              <a:effectLst/>
            </c:spPr>
            <c:txPr>
              <a:bodyPr/>
              <a:lstStyle/>
              <a:p>
                <a:pPr>
                  <a:defRPr sz="900" b="0" i="0" u="none" strike="noStrike">
                    <a:solidFill>
                      <a:srgbClr val="1F4E79"/>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Sheet1!$A$2:$A$8</c:f>
              <c:strCache>
                <c:ptCount val="7"/>
                <c:pt idx="0">
                  <c:v>2024</c:v>
                </c:pt>
                <c:pt idx="1">
                  <c:v>2025</c:v>
                </c:pt>
                <c:pt idx="2">
                  <c:v>2026</c:v>
                </c:pt>
                <c:pt idx="3">
                  <c:v>2027</c:v>
                </c:pt>
                <c:pt idx="4">
                  <c:v>2028</c:v>
                </c:pt>
                <c:pt idx="5">
                  <c:v>2029</c:v>
                </c:pt>
                <c:pt idx="6">
                  <c:v>2030</c:v>
                </c:pt>
              </c:strCache>
            </c:strRef>
          </c:cat>
          <c:val>
            <c:numRef>
              <c:f>Sheet1!$B$2:$B$8</c:f>
              <c:numCache>
                <c:formatCode>General</c:formatCode>
                <c:ptCount val="7"/>
                <c:pt idx="0">
                  <c:v>3.8</c:v>
                </c:pt>
                <c:pt idx="1">
                  <c:v>6.1</c:v>
                </c:pt>
                <c:pt idx="2">
                  <c:v>7.1</c:v>
                </c:pt>
                <c:pt idx="3">
                  <c:v>8.3000000000000007</c:v>
                </c:pt>
                <c:pt idx="4">
                  <c:v>9.6</c:v>
                </c:pt>
                <c:pt idx="5">
                  <c:v>11.1</c:v>
                </c:pt>
                <c:pt idx="6">
                  <c:v>12.9</c:v>
                </c:pt>
              </c:numCache>
            </c:numRef>
          </c:val>
          <c:extLst>
            <c:ext xmlns:c16="http://schemas.microsoft.com/office/drawing/2014/chart" uri="{C3380CC4-5D6E-409C-BE32-E72D297353CC}">
              <c16:uniqueId val="{00000000-FCBF-9E4C-B7F2-4DF41DD5CB27}"/>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64748B"/>
                </a:solidFill>
                <a:latin typeface="Arial"/>
              </a:defRPr>
            </a:pPr>
            <a:endParaRPr lang="en-US"/>
          </a:p>
        </c:txPr>
        <c:crossAx val="2094734552"/>
        <c:crosses val="autoZero"/>
        <c:auto val="1"/>
        <c:lblAlgn val="ctr"/>
        <c:lblOffset val="100"/>
        <c:noMultiLvlLbl val="1"/>
      </c:catAx>
      <c:valAx>
        <c:axId val="2094734552"/>
        <c:scaling>
          <c:orientation val="minMax"/>
        </c:scaling>
        <c:delete val="0"/>
        <c:axPos val="l"/>
        <c:majorGridlines>
          <c:spPr>
            <a:ln w="6350" cap="flat">
              <a:solidFill>
                <a:srgbClr val="E2E8F0"/>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64748B"/>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c:style val="2"/>
  <c:chart>
    <c:title>
      <c:tx>
        <c:rich>
          <a:bodyPr/>
          <a:lstStyle/>
          <a:p>
            <a:pPr>
              <a:defRPr sz="1100" b="0" i="0" u="none" strike="noStrike">
                <a:solidFill>
                  <a:srgbClr val="1F4E79"/>
                </a:solidFill>
                <a:latin typeface="Arial"/>
              </a:defRPr>
            </a:pPr>
            <a:r>
              <a:rPr lang="en-GB" sz="1100" b="0" i="0" u="none" strike="noStrike">
                <a:solidFill>
                  <a:srgbClr val="1F4E79"/>
                </a:solidFill>
                <a:latin typeface="Arial"/>
              </a:rPr>
              <a:t>12-Month Net Cash Flow (Mar 2026 – Feb 2027)</a:t>
            </a:r>
          </a:p>
        </c:rich>
      </c:tx>
      <c:overlay val="0"/>
    </c:title>
    <c:autoTitleDeleted val="0"/>
    <c:plotArea>
      <c:layout/>
      <c:lineChart>
        <c:grouping val="standard"/>
        <c:varyColors val="0"/>
        <c:ser>
          <c:idx val="0"/>
          <c:order val="0"/>
          <c:tx>
            <c:strRef>
              <c:f>Sheet1!$B$1</c:f>
              <c:strCache>
                <c:ptCount val="1"/>
                <c:pt idx="0">
                  <c:v>Net Cash Flow (£)</c:v>
                </c:pt>
              </c:strCache>
            </c:strRef>
          </c:tx>
          <c:spPr>
            <a:ln w="31750" cap="flat">
              <a:solidFill>
                <a:srgbClr val="2E75B6"/>
              </a:solidFill>
              <a:prstDash val="solid"/>
              <a:round/>
            </a:ln>
            <a:effectLst/>
          </c:spPr>
          <c:marker>
            <c:symbol val="circle"/>
            <c:size val="6"/>
            <c:spPr>
              <a:solidFill>
                <a:srgbClr val="2E75B6"/>
              </a:solidFill>
              <a:ln w="9525" cap="flat">
                <a:solidFill>
                  <a:srgbClr val="2E75B6"/>
                </a:solidFill>
                <a:prstDash val="solid"/>
                <a:round/>
              </a:ln>
              <a:effectLst/>
            </c:spPr>
          </c:marker>
          <c:cat>
            <c:strRef>
              <c:f>Sheet1!$A$2:$A$13</c:f>
              <c:strCache>
                <c:ptCount val="12"/>
                <c:pt idx="0">
                  <c:v>Mar</c:v>
                </c:pt>
                <c:pt idx="1">
                  <c:v>Apr</c:v>
                </c:pt>
                <c:pt idx="2">
                  <c:v>May</c:v>
                </c:pt>
                <c:pt idx="3">
                  <c:v>Jun</c:v>
                </c:pt>
                <c:pt idx="4">
                  <c:v>Jul</c:v>
                </c:pt>
                <c:pt idx="5">
                  <c:v>Aug</c:v>
                </c:pt>
                <c:pt idx="6">
                  <c:v>Sep</c:v>
                </c:pt>
                <c:pt idx="7">
                  <c:v>Oct</c:v>
                </c:pt>
                <c:pt idx="8">
                  <c:v>Nov</c:v>
                </c:pt>
                <c:pt idx="9">
                  <c:v>Dec</c:v>
                </c:pt>
                <c:pt idx="10">
                  <c:v>Jan</c:v>
                </c:pt>
                <c:pt idx="11">
                  <c:v>Feb</c:v>
                </c:pt>
              </c:strCache>
            </c:strRef>
          </c:cat>
          <c:val>
            <c:numRef>
              <c:f>Sheet1!$B$2:$B$13</c:f>
              <c:numCache>
                <c:formatCode>General</c:formatCode>
                <c:ptCount val="12"/>
                <c:pt idx="0">
                  <c:v>-41545</c:v>
                </c:pt>
                <c:pt idx="1">
                  <c:v>-4991</c:v>
                </c:pt>
                <c:pt idx="2">
                  <c:v>-4930</c:v>
                </c:pt>
                <c:pt idx="3">
                  <c:v>-4859</c:v>
                </c:pt>
                <c:pt idx="4">
                  <c:v>-4779</c:v>
                </c:pt>
                <c:pt idx="5">
                  <c:v>-4687</c:v>
                </c:pt>
                <c:pt idx="6">
                  <c:v>-4580</c:v>
                </c:pt>
                <c:pt idx="7">
                  <c:v>-4457</c:v>
                </c:pt>
                <c:pt idx="8">
                  <c:v>-4315</c:v>
                </c:pt>
                <c:pt idx="9">
                  <c:v>-4150</c:v>
                </c:pt>
                <c:pt idx="10">
                  <c:v>-3963</c:v>
                </c:pt>
                <c:pt idx="11">
                  <c:v>-3748</c:v>
                </c:pt>
              </c:numCache>
            </c:numRef>
          </c:val>
          <c:smooth val="1"/>
          <c:extLst>
            <c:ext xmlns:c16="http://schemas.microsoft.com/office/drawing/2014/chart" uri="{C3380CC4-5D6E-409C-BE32-E72D297353CC}">
              <c16:uniqueId val="{00000000-48FF-EE4A-887B-0B1013170950}"/>
            </c:ext>
          </c:extLst>
        </c:ser>
        <c:dLbls>
          <c:showLegendKey val="0"/>
          <c:showVal val="0"/>
          <c:showCatName val="0"/>
          <c:showSerName val="0"/>
          <c:showPercent val="0"/>
          <c:showBubbleSize val="0"/>
        </c:dLbls>
        <c:marker val="1"/>
        <c:smooth val="0"/>
        <c:axId val="2094734554"/>
        <c:axId val="2094734552"/>
      </c:line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64748B"/>
                </a:solidFill>
                <a:latin typeface="Arial"/>
              </a:defRPr>
            </a:pPr>
            <a:endParaRPr lang="en-US"/>
          </a:p>
        </c:txPr>
        <c:crossAx val="2094734552"/>
        <c:crosses val="autoZero"/>
        <c:auto val="1"/>
        <c:lblAlgn val="ctr"/>
        <c:lblOffset val="100"/>
        <c:noMultiLvlLbl val="1"/>
      </c:catAx>
      <c:valAx>
        <c:axId val="2094734552"/>
        <c:scaling>
          <c:orientation val="minMax"/>
        </c:scaling>
        <c:delete val="0"/>
        <c:axPos val="l"/>
        <c:majorGridlines>
          <c:spPr>
            <a:ln w="6350" cap="flat">
              <a:solidFill>
                <a:srgbClr val="E2E8F0"/>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64748B"/>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59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 — Slide 1 (Title): Introduce yourself and the business concept. NutriTrack AI is a mobile application combining AI-powered nutrition tracking, personalised meal planning, and habit analytics. Briefly state the 10-minute presentation structure: problem, solution, market, marketing, financials, and ask for questions at the end.</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 — Slide 2 (The Problem): Explain the four core pain points NutriTrack AI addresses. Emphasise that existing apps are either too complex or culturally irrelevant. Reference the WHO obesity statistic to validate market demand. This grounds the business opportunity in a real societal need.</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 — Slide 3 (Solution &amp; USP): Walk through the four core app features on the left. Then explain the three USP pillars on the right — emphasise that inclusive dietary personalisation is the key differentiator no competitor currently addresses effectively. Stress that simplicity is a deliberate design choice, not a limitation.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 — Slide 4 (Market Opportunity): Highlight the scale of the opportunity — the global nutrition app market is worth £6.1bn in 2025 and growing at 16.6% annually. The UK specifically is growing at 18.7% CAGR. Reference key PESTEL factors: government digital health support, the social driver of rising obesity rates, and the need for GDPR-compliant data handling. Sources: Roots Analysis (2025), Grand View Research (2024).</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 — Slide 5 (Competitor Analysis &amp; SWOT): Point out that NutriTrack AI is the only app in this comparison offering full halal/vegan support alongside full AI meal planning. Use the SWOT to show balanced self-awareness: the business knows its weaknesses (new entrant, start-up costs) and has strategies to address them (freemium growth model, grant funding). Sources: Your App Land (2025), Grand View Research (2024).</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 — Slide 6 (Target Market): Explain the three-tier segmentation strategy. Emphasise the primary segment is large and digitally engaged. The secondary segment (dietary requirements) is the key differentiator — it is genuinely underserved. The B2B tertiary segment represents a longer-term revenue diversification opportunity that makes the business more resilient. Source: Grand View Research (2024).</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 — Slide 7 (Marketing / 4Ps): Walk through each of the four Ps concisely. On Price: explain that the freemium model lowers the barrier to entry. On Promotion: the referral programme is modelled on Dropbox's successful growth strategy. On Product: the cultural inclusivity of the app is baked into the product itself, not a bolt-on. Source: Kotler &amp; Keller (2016), Recurly (2024).</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 — Slide 8 (Legal &amp; Management): Explain why Private Limited Company was chosen over sole trader — primarily the limited liability protection and tax efficiency. Walk through the org chart: lean initial team of four, with two freelance specialists. Highlight the ICO/UK GDPR compliance obligation — particularly important as the app processes health data, classified as special category data under Article 9 UK GDPR. Sources: Folio Partners (2024), ICO (2024).</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 — Slide 9 (Financial Plan): Walk through the start-up cost table — total estimated investment is £35,000–£50,000. Explain the three-source funding strategy: personal capital shows founder commitment, Innovate UK grant provides non-dilutive funding, and angel investment via UKBAA scales growth. The line chart shows net cash flow improving month-on-month as the user base grows — the deficit narrows from £41,545 in Month 1 to £3,748 by Month 12, with break-even projected in Year 2.</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 — Slide 10 (Conclusion): Summarise the five key takeaways confidently. Emphasise that NutriTrack AI is not just another nutrition app — it addresses a genuine gap the market has not solved. The financials are realistic, the legal structure is sound, and the growth trajectory is evidence-based. Invite questions and be prepared to discuss the assumptions behind the cash flow forecast, the GDPR compliance strategy, or the competitive positioning in more depth.</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11.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7.png"/><Relationship Id="rId5" Type="http://schemas.openxmlformats.org/officeDocument/2006/relationships/image" Target="../media/image10.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F4E79"/>
        </a:solidFill>
        <a:effectLst/>
      </p:bgPr>
    </p:bg>
    <p:spTree>
      <p:nvGrpSpPr>
        <p:cNvPr id="1" name=""/>
        <p:cNvGrpSpPr/>
        <p:nvPr/>
      </p:nvGrpSpPr>
      <p:grpSpPr>
        <a:xfrm>
          <a:off x="0" y="0"/>
          <a:ext cx="0" cy="0"/>
          <a:chOff x="0" y="0"/>
          <a:chExt cx="0" cy="0"/>
        </a:xfrm>
      </p:grpSpPr>
      <p:sp>
        <p:nvSpPr>
          <p:cNvPr id="2" name="Shape 0"/>
          <p:cNvSpPr/>
          <p:nvPr/>
        </p:nvSpPr>
        <p:spPr>
          <a:xfrm>
            <a:off x="0" y="0"/>
            <a:ext cx="3840480" cy="5143500"/>
          </a:xfrm>
          <a:prstGeom prst="rect">
            <a:avLst/>
          </a:prstGeom>
          <a:solidFill>
            <a:srgbClr val="2E75B6"/>
          </a:solidFill>
          <a:ln w="12700">
            <a:solidFill>
              <a:srgbClr val="2E75B6"/>
            </a:solidFill>
            <a:prstDash val="solid"/>
          </a:ln>
        </p:spPr>
        <p:txBody>
          <a:bodyPr/>
          <a:lstStyle/>
          <a:p>
            <a:endParaRPr lang="en-GB"/>
          </a:p>
        </p:txBody>
      </p:sp>
      <p:sp>
        <p:nvSpPr>
          <p:cNvPr id="4" name="Text 2"/>
          <p:cNvSpPr/>
          <p:nvPr/>
        </p:nvSpPr>
        <p:spPr>
          <a:xfrm>
            <a:off x="1097280" y="640080"/>
            <a:ext cx="1645920" cy="1645920"/>
          </a:xfrm>
          <a:prstGeom prst="rect">
            <a:avLst/>
          </a:prstGeom>
          <a:noFill/>
          <a:ln/>
        </p:spPr>
        <p:txBody>
          <a:bodyPr wrap="square" rtlCol="0" anchor="ctr"/>
          <a:lstStyle/>
          <a:p>
            <a:pPr marL="0" indent="0" algn="ctr">
              <a:buNone/>
            </a:pPr>
            <a:endParaRPr lang="en-US" sz="6400" dirty="0"/>
          </a:p>
        </p:txBody>
      </p:sp>
      <p:sp>
        <p:nvSpPr>
          <p:cNvPr id="5" name="Text 3"/>
          <p:cNvSpPr/>
          <p:nvPr/>
        </p:nvSpPr>
        <p:spPr>
          <a:xfrm>
            <a:off x="274320" y="242316"/>
            <a:ext cx="3291840" cy="594360"/>
          </a:xfrm>
          <a:prstGeom prst="rect">
            <a:avLst/>
          </a:prstGeom>
          <a:noFill/>
          <a:ln/>
        </p:spPr>
        <p:txBody>
          <a:bodyPr wrap="square" rtlCol="0" anchor="ctr"/>
          <a:lstStyle/>
          <a:p>
            <a:pPr marL="0" indent="0" algn="ctr">
              <a:buNone/>
            </a:pPr>
            <a:r>
              <a:rPr lang="en-US" sz="3000" b="1" dirty="0">
                <a:solidFill>
                  <a:srgbClr val="FFFFFF"/>
                </a:solidFill>
                <a:latin typeface="Calibri" pitchFamily="34" charset="0"/>
                <a:ea typeface="Calibri" pitchFamily="34" charset="-122"/>
                <a:cs typeface="Calibri" pitchFamily="34" charset="-120"/>
              </a:rPr>
              <a:t>NutriTrack AI</a:t>
            </a:r>
            <a:endParaRPr lang="en-US" sz="3000" dirty="0"/>
          </a:p>
        </p:txBody>
      </p:sp>
      <p:sp>
        <p:nvSpPr>
          <p:cNvPr id="6" name="Text 4"/>
          <p:cNvSpPr/>
          <p:nvPr/>
        </p:nvSpPr>
        <p:spPr>
          <a:xfrm>
            <a:off x="274320" y="793242"/>
            <a:ext cx="3291840" cy="365760"/>
          </a:xfrm>
          <a:prstGeom prst="rect">
            <a:avLst/>
          </a:prstGeom>
          <a:noFill/>
          <a:ln/>
        </p:spPr>
        <p:txBody>
          <a:bodyPr wrap="square" rtlCol="0" anchor="ctr"/>
          <a:lstStyle/>
          <a:p>
            <a:pPr marL="0" indent="0" algn="ctr">
              <a:buNone/>
            </a:pPr>
            <a:r>
              <a:rPr lang="en-US" sz="1200" i="1" dirty="0">
                <a:solidFill>
                  <a:srgbClr val="D6E4F0"/>
                </a:solidFill>
                <a:latin typeface="Calibri" pitchFamily="34" charset="0"/>
                <a:ea typeface="Calibri" pitchFamily="34" charset="-122"/>
                <a:cs typeface="Calibri" pitchFamily="34" charset="-120"/>
              </a:rPr>
              <a:t>AI-Powered Nutrition &amp; Habit Tracking</a:t>
            </a:r>
            <a:endParaRPr lang="en-US" sz="1200" dirty="0"/>
          </a:p>
        </p:txBody>
      </p:sp>
      <p:sp>
        <p:nvSpPr>
          <p:cNvPr id="7" name="Shape 5"/>
          <p:cNvSpPr/>
          <p:nvPr/>
        </p:nvSpPr>
        <p:spPr>
          <a:xfrm>
            <a:off x="367453" y="1444752"/>
            <a:ext cx="3291840" cy="18288"/>
          </a:xfrm>
          <a:prstGeom prst="rect">
            <a:avLst/>
          </a:prstGeom>
          <a:solidFill>
            <a:srgbClr val="D6E4F0"/>
          </a:solidFill>
          <a:ln w="12700">
            <a:solidFill>
              <a:srgbClr val="D6E4F0"/>
            </a:solidFill>
            <a:prstDash val="solid"/>
          </a:ln>
        </p:spPr>
        <p:txBody>
          <a:bodyPr/>
          <a:lstStyle/>
          <a:p>
            <a:endParaRPr lang="en-GB"/>
          </a:p>
        </p:txBody>
      </p:sp>
      <p:sp>
        <p:nvSpPr>
          <p:cNvPr id="9" name="Text 7"/>
          <p:cNvSpPr/>
          <p:nvPr/>
        </p:nvSpPr>
        <p:spPr>
          <a:xfrm>
            <a:off x="274320" y="2135124"/>
            <a:ext cx="3291840" cy="256032"/>
          </a:xfrm>
          <a:prstGeom prst="rect">
            <a:avLst/>
          </a:prstGeom>
          <a:noFill/>
          <a:ln/>
        </p:spPr>
        <p:txBody>
          <a:bodyPr wrap="square" rtlCol="0" anchor="ctr"/>
          <a:lstStyle/>
          <a:p>
            <a:pPr marL="0" indent="0" algn="ctr">
              <a:buNone/>
            </a:pPr>
            <a:r>
              <a:rPr lang="en-US" sz="1200" b="1" dirty="0">
                <a:solidFill>
                  <a:srgbClr val="D6E4F0"/>
                </a:solidFill>
                <a:latin typeface="Arial" panose="020B0604020202020204" pitchFamily="34" charset="0"/>
                <a:ea typeface="Calibri" pitchFamily="34" charset="-122"/>
                <a:cs typeface="Arial" panose="020B0604020202020204" pitchFamily="34" charset="0"/>
              </a:rPr>
              <a:t>Institution: </a:t>
            </a:r>
            <a:r>
              <a:rPr lang="en-US" sz="1200" dirty="0">
                <a:solidFill>
                  <a:srgbClr val="D6E4F0"/>
                </a:solidFill>
                <a:latin typeface="Arial" panose="020B0604020202020204" pitchFamily="34" charset="0"/>
                <a:ea typeface="Calibri" pitchFamily="34" charset="-122"/>
                <a:cs typeface="Arial" panose="020B0604020202020204" pitchFamily="34" charset="0"/>
              </a:rPr>
              <a:t>University of Wales </a:t>
            </a:r>
          </a:p>
          <a:p>
            <a:pPr marL="0" indent="0" algn="ctr">
              <a:buNone/>
            </a:pPr>
            <a:r>
              <a:rPr lang="en-US" sz="1200" dirty="0">
                <a:solidFill>
                  <a:srgbClr val="D6E4F0"/>
                </a:solidFill>
                <a:latin typeface="Arial" panose="020B0604020202020204" pitchFamily="34" charset="0"/>
                <a:ea typeface="Calibri" pitchFamily="34" charset="-122"/>
                <a:cs typeface="Arial" panose="020B0604020202020204" pitchFamily="34" charset="0"/>
              </a:rPr>
              <a:t> Trinity Saint David</a:t>
            </a:r>
            <a:endParaRPr lang="en-US" sz="1200" dirty="0">
              <a:latin typeface="Arial" panose="020B0604020202020204" pitchFamily="34" charset="0"/>
              <a:cs typeface="Arial" panose="020B0604020202020204" pitchFamily="34" charset="0"/>
            </a:endParaRPr>
          </a:p>
        </p:txBody>
      </p:sp>
      <p:sp>
        <p:nvSpPr>
          <p:cNvPr id="10" name="Text 8"/>
          <p:cNvSpPr/>
          <p:nvPr/>
        </p:nvSpPr>
        <p:spPr>
          <a:xfrm>
            <a:off x="704088" y="2971800"/>
            <a:ext cx="3291840" cy="256032"/>
          </a:xfrm>
          <a:prstGeom prst="rect">
            <a:avLst/>
          </a:prstGeom>
          <a:noFill/>
          <a:ln/>
        </p:spPr>
        <p:txBody>
          <a:bodyPr wrap="square" rtlCol="0" anchor="ctr"/>
          <a:lstStyle/>
          <a:p>
            <a:r>
              <a:rPr lang="en-US" sz="1200" b="1" dirty="0">
                <a:solidFill>
                  <a:srgbClr val="D6E4F0"/>
                </a:solidFill>
                <a:latin typeface="Arial" panose="020B0604020202020204" pitchFamily="34" charset="0"/>
                <a:ea typeface="Calibri" pitchFamily="34" charset="-122"/>
                <a:cs typeface="Arial" panose="020B0604020202020204" pitchFamily="34" charset="0"/>
              </a:rPr>
              <a:t>Student: </a:t>
            </a:r>
            <a:r>
              <a:rPr lang="en-US" sz="1200" dirty="0">
                <a:solidFill>
                  <a:srgbClr val="D6E4F0"/>
                </a:solidFill>
                <a:latin typeface="Arial" panose="020B0604020202020204" pitchFamily="34" charset="0"/>
                <a:ea typeface="Calibri" pitchFamily="34" charset="-122"/>
                <a:cs typeface="Arial" panose="020B0604020202020204" pitchFamily="34" charset="0"/>
              </a:rPr>
              <a:t>Osama El Fadel 2313452</a:t>
            </a:r>
          </a:p>
          <a:p>
            <a:endParaRPr lang="en-US" sz="1200" b="1" dirty="0">
              <a:solidFill>
                <a:srgbClr val="D6E4F0"/>
              </a:solidFill>
              <a:latin typeface="Arial" panose="020B0604020202020204" pitchFamily="34" charset="0"/>
              <a:ea typeface="Calibri" pitchFamily="34" charset="-122"/>
              <a:cs typeface="Arial" panose="020B0604020202020204" pitchFamily="34" charset="0"/>
            </a:endParaRPr>
          </a:p>
          <a:p>
            <a:r>
              <a:rPr lang="en-US" sz="1200" b="1" dirty="0">
                <a:solidFill>
                  <a:srgbClr val="D6E4F0"/>
                </a:solidFill>
                <a:latin typeface="Arial" panose="020B0604020202020204" pitchFamily="34" charset="0"/>
                <a:ea typeface="Calibri" pitchFamily="34" charset="-122"/>
                <a:cs typeface="Arial" panose="020B0604020202020204" pitchFamily="34" charset="0"/>
              </a:rPr>
              <a:t>Module:  </a:t>
            </a:r>
            <a:r>
              <a:rPr lang="en-US" sz="1200" dirty="0">
                <a:solidFill>
                  <a:srgbClr val="D6E4F0"/>
                </a:solidFill>
                <a:latin typeface="Arial" panose="020B0604020202020204" pitchFamily="34" charset="0"/>
                <a:ea typeface="Calibri" pitchFamily="34" charset="-122"/>
                <a:cs typeface="Arial" panose="020B0604020202020204" pitchFamily="34" charset="0"/>
              </a:rPr>
              <a:t>Entrepreneurship (LCBB5013)</a:t>
            </a:r>
          </a:p>
          <a:p>
            <a:endParaRPr lang="en-US" sz="1200" dirty="0">
              <a:solidFill>
                <a:srgbClr val="D6E4F0"/>
              </a:solidFill>
              <a:latin typeface="Arial" panose="020B0604020202020204" pitchFamily="34" charset="0"/>
              <a:ea typeface="Calibri" pitchFamily="34" charset="-122"/>
              <a:cs typeface="Arial" panose="020B0604020202020204" pitchFamily="34" charset="0"/>
            </a:endParaRPr>
          </a:p>
          <a:p>
            <a:r>
              <a:rPr lang="en-US" sz="1200" b="1" dirty="0">
                <a:solidFill>
                  <a:srgbClr val="D6E4F0"/>
                </a:solidFill>
                <a:latin typeface="Arial" panose="020B0604020202020204" pitchFamily="34" charset="0"/>
                <a:cs typeface="Arial" panose="020B0604020202020204" pitchFamily="34" charset="0"/>
              </a:rPr>
              <a:t>Module Leader: </a:t>
            </a:r>
            <a:r>
              <a:rPr lang="en-US" sz="1200" dirty="0" err="1">
                <a:solidFill>
                  <a:srgbClr val="D6E4F0"/>
                </a:solidFill>
                <a:latin typeface="Arial" panose="020B0604020202020204" pitchFamily="34" charset="0"/>
                <a:cs typeface="Arial" panose="020B0604020202020204" pitchFamily="34" charset="0"/>
              </a:rPr>
              <a:t>Balendran</a:t>
            </a:r>
            <a:r>
              <a:rPr lang="en-US" sz="1200" dirty="0">
                <a:solidFill>
                  <a:srgbClr val="D6E4F0"/>
                </a:solidFill>
                <a:latin typeface="Arial" panose="020B0604020202020204" pitchFamily="34" charset="0"/>
                <a:cs typeface="Arial" panose="020B0604020202020204" pitchFamily="34" charset="0"/>
              </a:rPr>
              <a:t> Kandasamy</a:t>
            </a:r>
            <a:endParaRPr lang="en-US" sz="1200" dirty="0">
              <a:latin typeface="Arial" panose="020B0604020202020204" pitchFamily="34" charset="0"/>
              <a:cs typeface="Arial" panose="020B0604020202020204" pitchFamily="34" charset="0"/>
            </a:endParaRPr>
          </a:p>
          <a:p>
            <a:pPr marL="0" indent="0" algn="ctr">
              <a:buNone/>
            </a:pPr>
            <a:endParaRPr lang="en-US" sz="950" dirty="0"/>
          </a:p>
        </p:txBody>
      </p:sp>
      <p:sp>
        <p:nvSpPr>
          <p:cNvPr id="11" name="Text 9"/>
          <p:cNvSpPr/>
          <p:nvPr/>
        </p:nvSpPr>
        <p:spPr>
          <a:xfrm>
            <a:off x="4114800" y="283464"/>
            <a:ext cx="4754880" cy="457200"/>
          </a:xfrm>
          <a:prstGeom prst="rect">
            <a:avLst/>
          </a:prstGeom>
          <a:noFill/>
          <a:ln/>
        </p:spPr>
        <p:txBody>
          <a:bodyPr wrap="square" rtlCol="0" anchor="ctr"/>
          <a:lstStyle/>
          <a:p>
            <a:pPr marL="0" indent="0">
              <a:buNone/>
            </a:pPr>
            <a:r>
              <a:rPr lang="en-US" sz="1200" b="1" kern="0" spc="400" dirty="0">
                <a:solidFill>
                  <a:srgbClr val="D6E4F0"/>
                </a:solidFill>
                <a:latin typeface="Arial" panose="020B0604020202020204" pitchFamily="34" charset="0"/>
                <a:ea typeface="Calibri" pitchFamily="34" charset="-122"/>
                <a:cs typeface="Arial" panose="020B0604020202020204" pitchFamily="34" charset="0"/>
              </a:rPr>
              <a:t>Business</a:t>
            </a:r>
            <a:r>
              <a:rPr lang="en-US" sz="1300" b="1" kern="0" spc="400" dirty="0">
                <a:solidFill>
                  <a:srgbClr val="D6E4F0"/>
                </a:solidFill>
                <a:latin typeface="Calibri" pitchFamily="34" charset="0"/>
                <a:ea typeface="Calibri" pitchFamily="34" charset="-122"/>
                <a:cs typeface="Calibri" pitchFamily="34" charset="-120"/>
              </a:rPr>
              <a:t> Plan</a:t>
            </a:r>
            <a:endParaRPr lang="en-US" sz="1300" dirty="0"/>
          </a:p>
        </p:txBody>
      </p:sp>
      <p:sp>
        <p:nvSpPr>
          <p:cNvPr id="12" name="Text 10"/>
          <p:cNvSpPr/>
          <p:nvPr/>
        </p:nvSpPr>
        <p:spPr>
          <a:xfrm>
            <a:off x="4114800" y="283464"/>
            <a:ext cx="3378200" cy="1035558"/>
          </a:xfrm>
          <a:prstGeom prst="rect">
            <a:avLst/>
          </a:prstGeom>
          <a:noFill/>
          <a:ln/>
        </p:spPr>
        <p:txBody>
          <a:bodyPr wrap="square" rtlCol="0" anchor="ctr"/>
          <a:lstStyle/>
          <a:p>
            <a:pPr marL="0" indent="0">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Presentation</a:t>
            </a:r>
            <a:endParaRPr lang="en-US" sz="1200" dirty="0">
              <a:latin typeface="Arial" panose="020B0604020202020204" pitchFamily="34" charset="0"/>
              <a:cs typeface="Arial" panose="020B0604020202020204" pitchFamily="34" charset="0"/>
            </a:endParaRPr>
          </a:p>
        </p:txBody>
      </p:sp>
      <p:sp>
        <p:nvSpPr>
          <p:cNvPr id="14" name="Text 12"/>
          <p:cNvSpPr/>
          <p:nvPr/>
        </p:nvSpPr>
        <p:spPr>
          <a:xfrm>
            <a:off x="4114800" y="2487168"/>
            <a:ext cx="1115568" cy="502920"/>
          </a:xfrm>
          <a:prstGeom prst="rect">
            <a:avLst/>
          </a:prstGeom>
          <a:noFill/>
          <a:ln/>
        </p:spPr>
        <p:txBody>
          <a:bodyPr wrap="square" rtlCol="0" anchor="b"/>
          <a:lstStyle/>
          <a:p>
            <a:pPr marL="0" indent="0" algn="ctr">
              <a:buNone/>
            </a:pPr>
            <a:endParaRPr lang="en-US" sz="1600" dirty="0"/>
          </a:p>
        </p:txBody>
      </p:sp>
      <p:sp>
        <p:nvSpPr>
          <p:cNvPr id="15" name="Text 13"/>
          <p:cNvSpPr/>
          <p:nvPr/>
        </p:nvSpPr>
        <p:spPr>
          <a:xfrm>
            <a:off x="4114800" y="2971800"/>
            <a:ext cx="1115568" cy="475488"/>
          </a:xfrm>
          <a:prstGeom prst="rect">
            <a:avLst/>
          </a:prstGeom>
          <a:noFill/>
          <a:ln/>
        </p:spPr>
        <p:txBody>
          <a:bodyPr wrap="square" rtlCol="0" anchor="t"/>
          <a:lstStyle/>
          <a:p>
            <a:pPr marL="0" indent="0" algn="ctr">
              <a:buNone/>
            </a:pPr>
            <a:endParaRPr lang="en-US" sz="800" dirty="0"/>
          </a:p>
        </p:txBody>
      </p:sp>
      <p:sp>
        <p:nvSpPr>
          <p:cNvPr id="17" name="Text 15"/>
          <p:cNvSpPr/>
          <p:nvPr/>
        </p:nvSpPr>
        <p:spPr>
          <a:xfrm>
            <a:off x="5349240" y="2487168"/>
            <a:ext cx="1115568" cy="502920"/>
          </a:xfrm>
          <a:prstGeom prst="rect">
            <a:avLst/>
          </a:prstGeom>
          <a:noFill/>
          <a:ln/>
        </p:spPr>
        <p:txBody>
          <a:bodyPr wrap="square" rtlCol="0" anchor="b"/>
          <a:lstStyle/>
          <a:p>
            <a:pPr marL="0" indent="0" algn="ctr">
              <a:buNone/>
            </a:pPr>
            <a:endParaRPr lang="en-US" sz="1600" dirty="0"/>
          </a:p>
        </p:txBody>
      </p:sp>
      <p:sp>
        <p:nvSpPr>
          <p:cNvPr id="18" name="Text 16"/>
          <p:cNvSpPr/>
          <p:nvPr/>
        </p:nvSpPr>
        <p:spPr>
          <a:xfrm>
            <a:off x="5349240" y="2971800"/>
            <a:ext cx="1115568" cy="475488"/>
          </a:xfrm>
          <a:prstGeom prst="rect">
            <a:avLst/>
          </a:prstGeom>
          <a:noFill/>
          <a:ln/>
        </p:spPr>
        <p:txBody>
          <a:bodyPr wrap="square" rtlCol="0" anchor="t"/>
          <a:lstStyle/>
          <a:p>
            <a:pPr marL="0" indent="0" algn="ctr">
              <a:buNone/>
            </a:pPr>
            <a:endParaRPr lang="en-US" sz="800" dirty="0"/>
          </a:p>
        </p:txBody>
      </p:sp>
      <p:sp>
        <p:nvSpPr>
          <p:cNvPr id="20" name="Text 18"/>
          <p:cNvSpPr/>
          <p:nvPr/>
        </p:nvSpPr>
        <p:spPr>
          <a:xfrm>
            <a:off x="6583680" y="2487168"/>
            <a:ext cx="1115568" cy="502920"/>
          </a:xfrm>
          <a:prstGeom prst="rect">
            <a:avLst/>
          </a:prstGeom>
          <a:noFill/>
          <a:ln/>
        </p:spPr>
        <p:txBody>
          <a:bodyPr wrap="square" rtlCol="0" anchor="b"/>
          <a:lstStyle/>
          <a:p>
            <a:pPr marL="0" indent="0" algn="ctr">
              <a:buNone/>
            </a:pPr>
            <a:endParaRPr lang="en-US" sz="1600" dirty="0"/>
          </a:p>
        </p:txBody>
      </p:sp>
      <p:sp>
        <p:nvSpPr>
          <p:cNvPr id="21" name="Text 19"/>
          <p:cNvSpPr/>
          <p:nvPr/>
        </p:nvSpPr>
        <p:spPr>
          <a:xfrm>
            <a:off x="6583680" y="2971800"/>
            <a:ext cx="1115568" cy="475488"/>
          </a:xfrm>
          <a:prstGeom prst="rect">
            <a:avLst/>
          </a:prstGeom>
          <a:noFill/>
          <a:ln/>
        </p:spPr>
        <p:txBody>
          <a:bodyPr wrap="square" rtlCol="0" anchor="t"/>
          <a:lstStyle/>
          <a:p>
            <a:pPr marL="0" indent="0" algn="ctr">
              <a:buNone/>
            </a:pPr>
            <a:endParaRPr lang="en-US" sz="800" dirty="0"/>
          </a:p>
        </p:txBody>
      </p:sp>
      <p:sp>
        <p:nvSpPr>
          <p:cNvPr id="23" name="Text 21"/>
          <p:cNvSpPr/>
          <p:nvPr/>
        </p:nvSpPr>
        <p:spPr>
          <a:xfrm>
            <a:off x="7818120" y="2487168"/>
            <a:ext cx="1115568" cy="502920"/>
          </a:xfrm>
          <a:prstGeom prst="rect">
            <a:avLst/>
          </a:prstGeom>
          <a:noFill/>
          <a:ln/>
        </p:spPr>
        <p:txBody>
          <a:bodyPr wrap="square" rtlCol="0" anchor="b"/>
          <a:lstStyle/>
          <a:p>
            <a:pPr marL="0" indent="0" algn="ctr">
              <a:buNone/>
            </a:pPr>
            <a:endParaRPr lang="en-US" sz="1600" dirty="0"/>
          </a:p>
        </p:txBody>
      </p:sp>
      <p:sp>
        <p:nvSpPr>
          <p:cNvPr id="24" name="Text 22"/>
          <p:cNvSpPr/>
          <p:nvPr/>
        </p:nvSpPr>
        <p:spPr>
          <a:xfrm>
            <a:off x="7818120" y="2971800"/>
            <a:ext cx="1115568" cy="475488"/>
          </a:xfrm>
          <a:prstGeom prst="rect">
            <a:avLst/>
          </a:prstGeom>
          <a:noFill/>
          <a:ln/>
        </p:spPr>
        <p:txBody>
          <a:bodyPr wrap="square" rtlCol="0" anchor="t"/>
          <a:lstStyle/>
          <a:p>
            <a:pPr marL="0" indent="0" algn="ctr">
              <a:buNone/>
            </a:pPr>
            <a:endParaRPr lang="en-US" sz="800" dirty="0"/>
          </a:p>
        </p:txBody>
      </p:sp>
      <p:sp>
        <p:nvSpPr>
          <p:cNvPr id="25" name="Text 23"/>
          <p:cNvSpPr/>
          <p:nvPr/>
        </p:nvSpPr>
        <p:spPr>
          <a:xfrm>
            <a:off x="4114800" y="3703320"/>
            <a:ext cx="4754880" cy="822960"/>
          </a:xfrm>
          <a:prstGeom prst="rect">
            <a:avLst/>
          </a:prstGeom>
          <a:noFill/>
          <a:ln/>
        </p:spPr>
        <p:txBody>
          <a:bodyPr wrap="square" rtlCol="0" anchor="ctr"/>
          <a:lstStyle/>
          <a:p>
            <a:pPr marL="0" indent="0">
              <a:buNone/>
            </a:pPr>
            <a:endParaRPr lang="en-US" sz="1300" dirty="0"/>
          </a:p>
        </p:txBody>
      </p:sp>
      <p:sp>
        <p:nvSpPr>
          <p:cNvPr id="26" name="Shape 24"/>
          <p:cNvSpPr/>
          <p:nvPr/>
        </p:nvSpPr>
        <p:spPr>
          <a:xfrm>
            <a:off x="0" y="4892040"/>
            <a:ext cx="9144000" cy="251460"/>
          </a:xfrm>
          <a:prstGeom prst="rect">
            <a:avLst/>
          </a:prstGeom>
          <a:solidFill>
            <a:srgbClr val="000000">
              <a:alpha val="60000"/>
            </a:srgbClr>
          </a:solidFill>
          <a:ln w="12700">
            <a:solidFill>
              <a:srgbClr val="000000">
                <a:alpha val="60000"/>
              </a:srgbClr>
            </a:solidFill>
            <a:prstDash val="solid"/>
          </a:ln>
        </p:spPr>
        <p:txBody>
          <a:bodyPr/>
          <a:lstStyle/>
          <a:p>
            <a:endParaRPr lang="en-GB"/>
          </a:p>
        </p:txBody>
      </p:sp>
      <p:sp>
        <p:nvSpPr>
          <p:cNvPr id="27" name="Text 25"/>
          <p:cNvSpPr/>
          <p:nvPr/>
        </p:nvSpPr>
        <p:spPr>
          <a:xfrm>
            <a:off x="274320" y="4901184"/>
            <a:ext cx="7772400" cy="228600"/>
          </a:xfrm>
          <a:prstGeom prst="rect">
            <a:avLst/>
          </a:prstGeom>
          <a:noFill/>
          <a:ln/>
        </p:spPr>
        <p:txBody>
          <a:bodyPr wrap="square" rtlCol="0" anchor="ctr"/>
          <a:lstStyle/>
          <a:p>
            <a:pPr marL="0" indent="0">
              <a:buNone/>
            </a:pPr>
            <a:r>
              <a:rPr lang="en-US" sz="800" dirty="0">
                <a:solidFill>
                  <a:srgbClr val="D6E4F0"/>
                </a:solidFill>
                <a:latin typeface="Calibri" pitchFamily="34" charset="0"/>
                <a:ea typeface="Calibri" pitchFamily="34" charset="-122"/>
                <a:cs typeface="Calibri" pitchFamily="34" charset="-120"/>
              </a:rPr>
              <a:t>NutriTrack AI  |  Business Plan Presentation  |  LCBB5013 Entrepreneurship</a:t>
            </a:r>
            <a:endParaRPr lang="en-US" sz="800" dirty="0"/>
          </a:p>
        </p:txBody>
      </p:sp>
      <p:sp>
        <p:nvSpPr>
          <p:cNvPr id="28" name="Text 26"/>
          <p:cNvSpPr/>
          <p:nvPr/>
        </p:nvSpPr>
        <p:spPr>
          <a:xfrm>
            <a:off x="8046720" y="4901184"/>
            <a:ext cx="914400" cy="228600"/>
          </a:xfrm>
          <a:prstGeom prst="rect">
            <a:avLst/>
          </a:prstGeom>
          <a:noFill/>
          <a:ln/>
        </p:spPr>
        <p:txBody>
          <a:bodyPr wrap="square" rtlCol="0" anchor="ctr"/>
          <a:lstStyle/>
          <a:p>
            <a:pPr marL="0" indent="0" algn="r">
              <a:buNone/>
            </a:pPr>
            <a:r>
              <a:rPr lang="en-US" sz="800" dirty="0">
                <a:solidFill>
                  <a:srgbClr val="FFFFFF"/>
                </a:solidFill>
                <a:latin typeface="Calibri" pitchFamily="34" charset="0"/>
                <a:ea typeface="Calibri" pitchFamily="34" charset="-122"/>
                <a:cs typeface="Calibri" pitchFamily="34" charset="-120"/>
              </a:rPr>
              <a:t>1 / 10</a:t>
            </a:r>
            <a:endParaRPr lang="en-US" sz="800" dirty="0"/>
          </a:p>
        </p:txBody>
      </p:sp>
      <p:pic>
        <p:nvPicPr>
          <p:cNvPr id="30" name="Picture 29">
            <a:extLst>
              <a:ext uri="{FF2B5EF4-FFF2-40B4-BE49-F238E27FC236}">
                <a16:creationId xmlns:a16="http://schemas.microsoft.com/office/drawing/2014/main" id="{8C4ACA00-0D28-F34F-BAC4-C3B08C2BBFA5}"/>
              </a:ext>
            </a:extLst>
          </p:cNvPr>
          <p:cNvPicPr>
            <a:picLocks noChangeAspect="1"/>
          </p:cNvPicPr>
          <p:nvPr/>
        </p:nvPicPr>
        <p:blipFill>
          <a:blip r:embed="rId3"/>
          <a:stretch>
            <a:fillRect/>
          </a:stretch>
        </p:blipFill>
        <p:spPr>
          <a:xfrm>
            <a:off x="3840480" y="1440180"/>
            <a:ext cx="5303520" cy="3447287"/>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1F4E79"/>
          </a:solidFill>
          <a:ln w="12700">
            <a:solidFill>
              <a:srgbClr val="1F4E79"/>
            </a:solidFill>
            <a:prstDash val="solid"/>
          </a:ln>
        </p:spPr>
        <p:txBody>
          <a:bodyPr/>
          <a:lstStyle/>
          <a:p>
            <a:endParaRPr lang="en-GB"/>
          </a:p>
        </p:txBody>
      </p:sp>
      <p:sp>
        <p:nvSpPr>
          <p:cNvPr id="3" name="Text 1"/>
          <p:cNvSpPr/>
          <p:nvPr/>
        </p:nvSpPr>
        <p:spPr>
          <a:xfrm>
            <a:off x="457200" y="73152"/>
            <a:ext cx="8229600" cy="502920"/>
          </a:xfrm>
          <a:prstGeom prst="rect">
            <a:avLst/>
          </a:prstGeom>
          <a:noFill/>
          <a:ln/>
        </p:spPr>
        <p:txBody>
          <a:bodyPr wrap="square" rtlCol="0" anchor="ctr"/>
          <a:lstStyle/>
          <a:p>
            <a:pPr marL="0" indent="0">
              <a:buNone/>
            </a:pPr>
            <a:r>
              <a:rPr lang="en-US" sz="2800" b="1" dirty="0">
                <a:solidFill>
                  <a:srgbClr val="FFFFFF"/>
                </a:solidFill>
                <a:latin typeface="Arial" panose="020B0604020202020204" pitchFamily="34" charset="0"/>
                <a:ea typeface="Calibri" pitchFamily="34" charset="-122"/>
                <a:cs typeface="Arial" panose="020B0604020202020204" pitchFamily="34" charset="0"/>
              </a:rPr>
              <a:t>The Problem</a:t>
            </a:r>
            <a:endParaRPr lang="en-US" sz="2800" dirty="0">
              <a:latin typeface="Arial" panose="020B0604020202020204" pitchFamily="34" charset="0"/>
              <a:cs typeface="Arial" panose="020B0604020202020204" pitchFamily="34" charset="0"/>
            </a:endParaRPr>
          </a:p>
        </p:txBody>
      </p:sp>
      <p:sp>
        <p:nvSpPr>
          <p:cNvPr id="4" name="Text 2"/>
          <p:cNvSpPr/>
          <p:nvPr/>
        </p:nvSpPr>
        <p:spPr>
          <a:xfrm>
            <a:off x="457200" y="548640"/>
            <a:ext cx="8229600" cy="347472"/>
          </a:xfrm>
          <a:prstGeom prst="rect">
            <a:avLst/>
          </a:prstGeom>
          <a:noFill/>
          <a:ln/>
        </p:spPr>
        <p:txBody>
          <a:bodyPr wrap="square" rtlCol="0" anchor="ctr"/>
          <a:lstStyle/>
          <a:p>
            <a:pPr marL="0" indent="0">
              <a:buNone/>
            </a:pPr>
            <a:r>
              <a:rPr lang="en-US" sz="1200" i="1" dirty="0">
                <a:solidFill>
                  <a:srgbClr val="D6E4F0"/>
                </a:solidFill>
                <a:latin typeface="Arial" panose="020B0604020202020204" pitchFamily="34" charset="0"/>
                <a:ea typeface="Calibri" pitchFamily="34" charset="-122"/>
                <a:cs typeface="Arial" panose="020B0604020202020204" pitchFamily="34" charset="0"/>
              </a:rPr>
              <a:t>Why does NutriTrack AI need to exist?</a:t>
            </a:r>
            <a:endParaRPr lang="en-US" sz="1200" dirty="0">
              <a:latin typeface="Arial" panose="020B0604020202020204" pitchFamily="34" charset="0"/>
              <a:cs typeface="Arial" panose="020B0604020202020204" pitchFamily="34" charset="0"/>
            </a:endParaRPr>
          </a:p>
        </p:txBody>
      </p:sp>
      <p:sp>
        <p:nvSpPr>
          <p:cNvPr id="5" name="Shape 3"/>
          <p:cNvSpPr/>
          <p:nvPr/>
        </p:nvSpPr>
        <p:spPr>
          <a:xfrm>
            <a:off x="320040" y="1097280"/>
            <a:ext cx="2011680" cy="3520440"/>
          </a:xfrm>
          <a:prstGeom prst="rect">
            <a:avLst/>
          </a:prstGeom>
          <a:solidFill>
            <a:srgbClr val="FFFFFF"/>
          </a:solidFill>
          <a:ln w="12700">
            <a:solidFill>
              <a:srgbClr val="E2E8F0"/>
            </a:solidFill>
            <a:prstDash val="solid"/>
          </a:ln>
          <a:effectLst>
            <a:outerShdw blurRad="101600" dist="25400" dir="8100000" algn="bl" rotWithShape="0">
              <a:srgbClr val="000000">
                <a:alpha val="10000"/>
              </a:srgbClr>
            </a:outerShdw>
          </a:effectLst>
        </p:spPr>
        <p:txBody>
          <a:bodyPr/>
          <a:lstStyle/>
          <a:p>
            <a:endParaRPr lang="en-GB"/>
          </a:p>
        </p:txBody>
      </p:sp>
      <p:pic>
        <p:nvPicPr>
          <p:cNvPr id="6" name="Image 0" descr="preencoded.png"/>
          <p:cNvPicPr>
            <a:picLocks noChangeAspect="1"/>
          </p:cNvPicPr>
          <p:nvPr/>
        </p:nvPicPr>
        <p:blipFill>
          <a:blip r:embed="rId3"/>
          <a:stretch>
            <a:fillRect/>
          </a:stretch>
        </p:blipFill>
        <p:spPr>
          <a:xfrm>
            <a:off x="1005840" y="1234440"/>
            <a:ext cx="594360" cy="594360"/>
          </a:xfrm>
          <a:prstGeom prst="rect">
            <a:avLst/>
          </a:prstGeom>
        </p:spPr>
      </p:pic>
      <p:sp>
        <p:nvSpPr>
          <p:cNvPr id="7" name="Text 4"/>
          <p:cNvSpPr/>
          <p:nvPr/>
        </p:nvSpPr>
        <p:spPr>
          <a:xfrm>
            <a:off x="320040" y="1920240"/>
            <a:ext cx="2011680" cy="411480"/>
          </a:xfrm>
          <a:prstGeom prst="rect">
            <a:avLst/>
          </a:prstGeom>
          <a:noFill/>
          <a:ln/>
        </p:spPr>
        <p:txBody>
          <a:bodyPr wrap="square" rtlCol="0" anchor="ctr"/>
          <a:lstStyle/>
          <a:p>
            <a:pPr marL="0" indent="0" algn="ctr">
              <a:buNone/>
            </a:pPr>
            <a:r>
              <a:rPr lang="en-US" sz="1200" b="1" dirty="0">
                <a:solidFill>
                  <a:srgbClr val="1F4E79"/>
                </a:solidFill>
                <a:latin typeface="Arial" panose="020B0604020202020204" pitchFamily="34" charset="0"/>
                <a:ea typeface="Calibri" pitchFamily="34" charset="-122"/>
                <a:cs typeface="Arial" panose="020B0604020202020204" pitchFamily="34" charset="0"/>
              </a:rPr>
              <a:t>Inaccurate Tracking</a:t>
            </a:r>
            <a:endParaRPr lang="en-US" sz="1200" dirty="0">
              <a:latin typeface="Arial" panose="020B0604020202020204" pitchFamily="34" charset="0"/>
              <a:cs typeface="Arial" panose="020B0604020202020204" pitchFamily="34" charset="0"/>
            </a:endParaRPr>
          </a:p>
        </p:txBody>
      </p:sp>
      <p:sp>
        <p:nvSpPr>
          <p:cNvPr id="8" name="Shape 5"/>
          <p:cNvSpPr/>
          <p:nvPr/>
        </p:nvSpPr>
        <p:spPr>
          <a:xfrm>
            <a:off x="1097280" y="2359152"/>
            <a:ext cx="457200" cy="36576"/>
          </a:xfrm>
          <a:prstGeom prst="rect">
            <a:avLst/>
          </a:prstGeom>
          <a:solidFill>
            <a:srgbClr val="2E75B6"/>
          </a:solidFill>
          <a:ln w="12700">
            <a:solidFill>
              <a:srgbClr val="2E75B6"/>
            </a:solidFill>
            <a:prstDash val="solid"/>
          </a:ln>
        </p:spPr>
        <p:txBody>
          <a:bodyPr/>
          <a:lstStyle/>
          <a:p>
            <a:endParaRPr lang="en-GB"/>
          </a:p>
        </p:txBody>
      </p:sp>
      <p:sp>
        <p:nvSpPr>
          <p:cNvPr id="9" name="Text 6"/>
          <p:cNvSpPr/>
          <p:nvPr/>
        </p:nvSpPr>
        <p:spPr>
          <a:xfrm>
            <a:off x="429768" y="2487168"/>
            <a:ext cx="1792224" cy="1920240"/>
          </a:xfrm>
          <a:prstGeom prst="rect">
            <a:avLst/>
          </a:prstGeom>
          <a:noFill/>
          <a:ln/>
        </p:spPr>
        <p:txBody>
          <a:bodyPr wrap="square" rtlCol="0" anchor="t"/>
          <a:lstStyle/>
          <a:p>
            <a:pPr marL="0" indent="0" algn="ctr">
              <a:buNone/>
            </a:pPr>
            <a:r>
              <a:rPr lang="en-US" sz="1200" dirty="0">
                <a:solidFill>
                  <a:srgbClr val="64748B"/>
                </a:solidFill>
                <a:latin typeface="Arial" panose="020B0604020202020204" pitchFamily="34" charset="0"/>
                <a:ea typeface="Calibri" pitchFamily="34" charset="-122"/>
                <a:cs typeface="Arial" panose="020B0604020202020204" pitchFamily="34" charset="0"/>
              </a:rPr>
              <a:t>Most people cannot accurately track calorie and macronutrient intake without reliable digital tools.</a:t>
            </a:r>
            <a:endParaRPr lang="en-US" sz="1200" dirty="0">
              <a:latin typeface="Arial" panose="020B0604020202020204" pitchFamily="34" charset="0"/>
              <a:cs typeface="Arial" panose="020B0604020202020204" pitchFamily="34" charset="0"/>
            </a:endParaRPr>
          </a:p>
        </p:txBody>
      </p:sp>
      <p:sp>
        <p:nvSpPr>
          <p:cNvPr id="10" name="Shape 7"/>
          <p:cNvSpPr/>
          <p:nvPr/>
        </p:nvSpPr>
        <p:spPr>
          <a:xfrm>
            <a:off x="2468880" y="1097280"/>
            <a:ext cx="2011680" cy="3520440"/>
          </a:xfrm>
          <a:prstGeom prst="rect">
            <a:avLst/>
          </a:prstGeom>
          <a:solidFill>
            <a:srgbClr val="FFFFFF"/>
          </a:solidFill>
          <a:ln w="12700">
            <a:solidFill>
              <a:srgbClr val="E2E8F0"/>
            </a:solidFill>
            <a:prstDash val="solid"/>
          </a:ln>
          <a:effectLst>
            <a:outerShdw blurRad="101600" dist="25400" dir="8100000" algn="bl" rotWithShape="0">
              <a:srgbClr val="000000">
                <a:alpha val="10000"/>
              </a:srgbClr>
            </a:outerShdw>
          </a:effectLst>
        </p:spPr>
        <p:txBody>
          <a:bodyPr/>
          <a:lstStyle/>
          <a:p>
            <a:endParaRPr lang="en-GB"/>
          </a:p>
        </p:txBody>
      </p:sp>
      <p:pic>
        <p:nvPicPr>
          <p:cNvPr id="11" name="Image 1" descr="preencoded.png"/>
          <p:cNvPicPr>
            <a:picLocks noChangeAspect="1"/>
          </p:cNvPicPr>
          <p:nvPr/>
        </p:nvPicPr>
        <p:blipFill>
          <a:blip r:embed="rId4"/>
          <a:stretch>
            <a:fillRect/>
          </a:stretch>
        </p:blipFill>
        <p:spPr>
          <a:xfrm>
            <a:off x="3154680" y="1234440"/>
            <a:ext cx="594360" cy="594360"/>
          </a:xfrm>
          <a:prstGeom prst="rect">
            <a:avLst/>
          </a:prstGeom>
        </p:spPr>
      </p:pic>
      <p:sp>
        <p:nvSpPr>
          <p:cNvPr id="12" name="Text 8"/>
          <p:cNvSpPr/>
          <p:nvPr/>
        </p:nvSpPr>
        <p:spPr>
          <a:xfrm>
            <a:off x="2468880" y="1920240"/>
            <a:ext cx="2011680" cy="411480"/>
          </a:xfrm>
          <a:prstGeom prst="rect">
            <a:avLst/>
          </a:prstGeom>
          <a:noFill/>
          <a:ln/>
        </p:spPr>
        <p:txBody>
          <a:bodyPr wrap="square" rtlCol="0" anchor="ctr"/>
          <a:lstStyle/>
          <a:p>
            <a:pPr marL="0" indent="0" algn="ctr">
              <a:buNone/>
            </a:pPr>
            <a:r>
              <a:rPr lang="en-US" sz="1200" b="1" dirty="0">
                <a:solidFill>
                  <a:srgbClr val="1F4E79"/>
                </a:solidFill>
                <a:latin typeface="Arial" panose="020B0604020202020204" pitchFamily="34" charset="0"/>
                <a:ea typeface="Calibri" pitchFamily="34" charset="-122"/>
                <a:cs typeface="Arial" panose="020B0604020202020204" pitchFamily="34" charset="0"/>
              </a:rPr>
              <a:t>Overwhelming Apps</a:t>
            </a:r>
            <a:endParaRPr lang="en-US" sz="1200" dirty="0">
              <a:latin typeface="Arial" panose="020B0604020202020204" pitchFamily="34" charset="0"/>
              <a:cs typeface="Arial" panose="020B0604020202020204" pitchFamily="34" charset="0"/>
            </a:endParaRPr>
          </a:p>
        </p:txBody>
      </p:sp>
      <p:sp>
        <p:nvSpPr>
          <p:cNvPr id="13" name="Shape 9"/>
          <p:cNvSpPr/>
          <p:nvPr/>
        </p:nvSpPr>
        <p:spPr>
          <a:xfrm>
            <a:off x="3246120" y="2359152"/>
            <a:ext cx="457200" cy="36576"/>
          </a:xfrm>
          <a:prstGeom prst="rect">
            <a:avLst/>
          </a:prstGeom>
          <a:solidFill>
            <a:srgbClr val="2E75B6"/>
          </a:solidFill>
          <a:ln w="12700">
            <a:solidFill>
              <a:srgbClr val="2E75B6"/>
            </a:solidFill>
            <a:prstDash val="solid"/>
          </a:ln>
        </p:spPr>
        <p:txBody>
          <a:bodyPr/>
          <a:lstStyle/>
          <a:p>
            <a:endParaRPr lang="en-GB"/>
          </a:p>
        </p:txBody>
      </p:sp>
      <p:sp>
        <p:nvSpPr>
          <p:cNvPr id="14" name="Text 10"/>
          <p:cNvSpPr/>
          <p:nvPr/>
        </p:nvSpPr>
        <p:spPr>
          <a:xfrm>
            <a:off x="2578608" y="2487168"/>
            <a:ext cx="1792224" cy="1920240"/>
          </a:xfrm>
          <a:prstGeom prst="rect">
            <a:avLst/>
          </a:prstGeom>
          <a:noFill/>
          <a:ln/>
        </p:spPr>
        <p:txBody>
          <a:bodyPr wrap="square" rtlCol="0" anchor="t"/>
          <a:lstStyle/>
          <a:p>
            <a:pPr marL="0" indent="0" algn="ctr">
              <a:buNone/>
            </a:pPr>
            <a:r>
              <a:rPr lang="en-US" sz="1200" dirty="0">
                <a:solidFill>
                  <a:srgbClr val="64748B"/>
                </a:solidFill>
                <a:latin typeface="Calibri" pitchFamily="34" charset="0"/>
                <a:ea typeface="Calibri" pitchFamily="34" charset="-122"/>
                <a:cs typeface="Calibri" pitchFamily="34" charset="-120"/>
              </a:rPr>
              <a:t>Existing apps like MyFitnessPal are </a:t>
            </a:r>
          </a:p>
          <a:p>
            <a:pPr marL="0" indent="0" algn="ctr">
              <a:buNone/>
            </a:pPr>
            <a:r>
              <a:rPr lang="en-US" sz="1200" dirty="0">
                <a:solidFill>
                  <a:srgbClr val="64748B"/>
                </a:solidFill>
                <a:latin typeface="Calibri" pitchFamily="34" charset="0"/>
                <a:ea typeface="Calibri" pitchFamily="34" charset="-122"/>
                <a:cs typeface="Calibri" pitchFamily="34" charset="-120"/>
              </a:rPr>
              <a:t>complex and cause high abandonment rates among general users.</a:t>
            </a:r>
            <a:endParaRPr lang="en-US" sz="1200" dirty="0"/>
          </a:p>
        </p:txBody>
      </p:sp>
      <p:sp>
        <p:nvSpPr>
          <p:cNvPr id="15" name="Shape 11"/>
          <p:cNvSpPr/>
          <p:nvPr/>
        </p:nvSpPr>
        <p:spPr>
          <a:xfrm>
            <a:off x="4617720" y="1097280"/>
            <a:ext cx="2011680" cy="3520440"/>
          </a:xfrm>
          <a:prstGeom prst="rect">
            <a:avLst/>
          </a:prstGeom>
          <a:solidFill>
            <a:srgbClr val="FFFFFF"/>
          </a:solidFill>
          <a:ln w="12700">
            <a:solidFill>
              <a:srgbClr val="E2E8F0"/>
            </a:solidFill>
            <a:prstDash val="solid"/>
          </a:ln>
          <a:effectLst>
            <a:outerShdw blurRad="101600" dist="25400" dir="8100000" algn="bl" rotWithShape="0">
              <a:srgbClr val="000000">
                <a:alpha val="10000"/>
              </a:srgbClr>
            </a:outerShdw>
          </a:effectLst>
        </p:spPr>
        <p:txBody>
          <a:bodyPr/>
          <a:lstStyle/>
          <a:p>
            <a:endParaRPr lang="en-GB"/>
          </a:p>
        </p:txBody>
      </p:sp>
      <p:pic>
        <p:nvPicPr>
          <p:cNvPr id="16" name="Image 2" descr="preencoded.png"/>
          <p:cNvPicPr>
            <a:picLocks noChangeAspect="1"/>
          </p:cNvPicPr>
          <p:nvPr/>
        </p:nvPicPr>
        <p:blipFill>
          <a:blip r:embed="rId5"/>
          <a:stretch>
            <a:fillRect/>
          </a:stretch>
        </p:blipFill>
        <p:spPr>
          <a:xfrm>
            <a:off x="5303520" y="1234440"/>
            <a:ext cx="594360" cy="594360"/>
          </a:xfrm>
          <a:prstGeom prst="rect">
            <a:avLst/>
          </a:prstGeom>
        </p:spPr>
      </p:pic>
      <p:sp>
        <p:nvSpPr>
          <p:cNvPr id="17" name="Text 12"/>
          <p:cNvSpPr/>
          <p:nvPr/>
        </p:nvSpPr>
        <p:spPr>
          <a:xfrm>
            <a:off x="4617720" y="1920240"/>
            <a:ext cx="2011680" cy="411480"/>
          </a:xfrm>
          <a:prstGeom prst="rect">
            <a:avLst/>
          </a:prstGeom>
          <a:noFill/>
          <a:ln/>
        </p:spPr>
        <p:txBody>
          <a:bodyPr wrap="square" rtlCol="0" anchor="ctr"/>
          <a:lstStyle/>
          <a:p>
            <a:pPr marL="0" indent="0" algn="ctr">
              <a:buNone/>
            </a:pPr>
            <a:r>
              <a:rPr lang="en-US" sz="1200" b="1" dirty="0">
                <a:solidFill>
                  <a:srgbClr val="1F4E79"/>
                </a:solidFill>
                <a:latin typeface="Arial" panose="020B0604020202020204" pitchFamily="34" charset="0"/>
                <a:ea typeface="Calibri" pitchFamily="34" charset="-122"/>
                <a:cs typeface="Arial" panose="020B0604020202020204" pitchFamily="34" charset="0"/>
              </a:rPr>
              <a:t>No Cultural Inclusion</a:t>
            </a:r>
            <a:endParaRPr lang="en-US" sz="1200" dirty="0">
              <a:latin typeface="Arial" panose="020B0604020202020204" pitchFamily="34" charset="0"/>
              <a:cs typeface="Arial" panose="020B0604020202020204" pitchFamily="34" charset="0"/>
            </a:endParaRPr>
          </a:p>
        </p:txBody>
      </p:sp>
      <p:sp>
        <p:nvSpPr>
          <p:cNvPr id="18" name="Shape 13"/>
          <p:cNvSpPr/>
          <p:nvPr/>
        </p:nvSpPr>
        <p:spPr>
          <a:xfrm>
            <a:off x="5394960" y="2359152"/>
            <a:ext cx="457200" cy="36576"/>
          </a:xfrm>
          <a:prstGeom prst="rect">
            <a:avLst/>
          </a:prstGeom>
          <a:solidFill>
            <a:srgbClr val="2E75B6"/>
          </a:solidFill>
          <a:ln w="12700">
            <a:solidFill>
              <a:srgbClr val="2E75B6"/>
            </a:solidFill>
            <a:prstDash val="solid"/>
          </a:ln>
        </p:spPr>
        <p:txBody>
          <a:bodyPr/>
          <a:lstStyle/>
          <a:p>
            <a:endParaRPr lang="en-GB"/>
          </a:p>
        </p:txBody>
      </p:sp>
      <p:sp>
        <p:nvSpPr>
          <p:cNvPr id="19" name="Text 14"/>
          <p:cNvSpPr/>
          <p:nvPr/>
        </p:nvSpPr>
        <p:spPr>
          <a:xfrm>
            <a:off x="4727448" y="2487168"/>
            <a:ext cx="1792224" cy="1920240"/>
          </a:xfrm>
          <a:prstGeom prst="rect">
            <a:avLst/>
          </a:prstGeom>
          <a:noFill/>
          <a:ln/>
        </p:spPr>
        <p:txBody>
          <a:bodyPr wrap="square" rtlCol="0" anchor="t"/>
          <a:lstStyle/>
          <a:p>
            <a:pPr marL="0" indent="0" algn="ctr">
              <a:buNone/>
            </a:pPr>
            <a:r>
              <a:rPr lang="en-US" sz="1200" dirty="0">
                <a:solidFill>
                  <a:srgbClr val="64748B"/>
                </a:solidFill>
                <a:latin typeface="Arial" panose="020B0604020202020204" pitchFamily="34" charset="0"/>
                <a:ea typeface="Calibri" pitchFamily="34" charset="-122"/>
                <a:cs typeface="Arial" panose="020B0604020202020204" pitchFamily="34" charset="0"/>
              </a:rPr>
              <a:t>Halal, vegan, kosher dietary needs are largely ignored by mainstream nutrition platforms.</a:t>
            </a:r>
            <a:endParaRPr lang="en-US" sz="1200" dirty="0">
              <a:latin typeface="Arial" panose="020B0604020202020204" pitchFamily="34" charset="0"/>
              <a:cs typeface="Arial" panose="020B0604020202020204" pitchFamily="34" charset="0"/>
            </a:endParaRPr>
          </a:p>
        </p:txBody>
      </p:sp>
      <p:sp>
        <p:nvSpPr>
          <p:cNvPr id="20" name="Shape 15"/>
          <p:cNvSpPr/>
          <p:nvPr/>
        </p:nvSpPr>
        <p:spPr>
          <a:xfrm>
            <a:off x="6766560" y="1097280"/>
            <a:ext cx="2011680" cy="3520440"/>
          </a:xfrm>
          <a:prstGeom prst="rect">
            <a:avLst/>
          </a:prstGeom>
          <a:solidFill>
            <a:srgbClr val="FFFFFF"/>
          </a:solidFill>
          <a:ln w="12700">
            <a:solidFill>
              <a:srgbClr val="E2E8F0"/>
            </a:solidFill>
            <a:prstDash val="solid"/>
          </a:ln>
          <a:effectLst>
            <a:outerShdw blurRad="101600" dist="25400" dir="8100000" algn="bl" rotWithShape="0">
              <a:srgbClr val="000000">
                <a:alpha val="10000"/>
              </a:srgbClr>
            </a:outerShdw>
          </a:effectLst>
        </p:spPr>
        <p:txBody>
          <a:bodyPr/>
          <a:lstStyle/>
          <a:p>
            <a:endParaRPr lang="en-GB"/>
          </a:p>
        </p:txBody>
      </p:sp>
      <p:pic>
        <p:nvPicPr>
          <p:cNvPr id="21" name="Image 3" descr="preencoded.png"/>
          <p:cNvPicPr>
            <a:picLocks noChangeAspect="1"/>
          </p:cNvPicPr>
          <p:nvPr/>
        </p:nvPicPr>
        <p:blipFill>
          <a:blip r:embed="rId6"/>
          <a:stretch>
            <a:fillRect/>
          </a:stretch>
        </p:blipFill>
        <p:spPr>
          <a:xfrm>
            <a:off x="7452360" y="1234440"/>
            <a:ext cx="594360" cy="594360"/>
          </a:xfrm>
          <a:prstGeom prst="rect">
            <a:avLst/>
          </a:prstGeom>
        </p:spPr>
      </p:pic>
      <p:sp>
        <p:nvSpPr>
          <p:cNvPr id="22" name="Text 16"/>
          <p:cNvSpPr/>
          <p:nvPr/>
        </p:nvSpPr>
        <p:spPr>
          <a:xfrm>
            <a:off x="6766560" y="1920240"/>
            <a:ext cx="2011680" cy="411480"/>
          </a:xfrm>
          <a:prstGeom prst="rect">
            <a:avLst/>
          </a:prstGeom>
          <a:noFill/>
          <a:ln/>
        </p:spPr>
        <p:txBody>
          <a:bodyPr wrap="square" rtlCol="0" anchor="ctr"/>
          <a:lstStyle/>
          <a:p>
            <a:pPr marL="0" indent="0" algn="ctr">
              <a:buNone/>
            </a:pPr>
            <a:r>
              <a:rPr lang="en-US" sz="1200" b="1" dirty="0">
                <a:solidFill>
                  <a:srgbClr val="1F4E79"/>
                </a:solidFill>
                <a:latin typeface="Arial" panose="020B0604020202020204" pitchFamily="34" charset="0"/>
                <a:ea typeface="Calibri" pitchFamily="34" charset="-122"/>
                <a:cs typeface="Arial" panose="020B0604020202020204" pitchFamily="34" charset="0"/>
              </a:rPr>
              <a:t>Poor Habit Retention</a:t>
            </a:r>
            <a:endParaRPr lang="en-US" sz="1200" dirty="0">
              <a:latin typeface="Arial" panose="020B0604020202020204" pitchFamily="34" charset="0"/>
              <a:cs typeface="Arial" panose="020B0604020202020204" pitchFamily="34" charset="0"/>
            </a:endParaRPr>
          </a:p>
        </p:txBody>
      </p:sp>
      <p:sp>
        <p:nvSpPr>
          <p:cNvPr id="23" name="Shape 17"/>
          <p:cNvSpPr/>
          <p:nvPr/>
        </p:nvSpPr>
        <p:spPr>
          <a:xfrm>
            <a:off x="7543800" y="2359152"/>
            <a:ext cx="457200" cy="36576"/>
          </a:xfrm>
          <a:prstGeom prst="rect">
            <a:avLst/>
          </a:prstGeom>
          <a:solidFill>
            <a:srgbClr val="2E75B6"/>
          </a:solidFill>
          <a:ln w="12700">
            <a:solidFill>
              <a:srgbClr val="2E75B6"/>
            </a:solidFill>
            <a:prstDash val="solid"/>
          </a:ln>
        </p:spPr>
        <p:txBody>
          <a:bodyPr/>
          <a:lstStyle/>
          <a:p>
            <a:endParaRPr lang="en-GB"/>
          </a:p>
        </p:txBody>
      </p:sp>
      <p:sp>
        <p:nvSpPr>
          <p:cNvPr id="24" name="Text 18"/>
          <p:cNvSpPr/>
          <p:nvPr/>
        </p:nvSpPr>
        <p:spPr>
          <a:xfrm>
            <a:off x="6876288" y="2487168"/>
            <a:ext cx="1792224" cy="1920240"/>
          </a:xfrm>
          <a:prstGeom prst="rect">
            <a:avLst/>
          </a:prstGeom>
          <a:noFill/>
          <a:ln/>
        </p:spPr>
        <p:txBody>
          <a:bodyPr wrap="square" rtlCol="0" anchor="t"/>
          <a:lstStyle/>
          <a:p>
            <a:pPr marL="0" indent="0" algn="ctr">
              <a:buNone/>
            </a:pPr>
            <a:r>
              <a:rPr lang="en-US" sz="1200" dirty="0">
                <a:solidFill>
                  <a:srgbClr val="64748B"/>
                </a:solidFill>
                <a:latin typeface="Arial" panose="020B0604020202020204" pitchFamily="34" charset="0"/>
                <a:ea typeface="Calibri" pitchFamily="34" charset="-122"/>
                <a:cs typeface="Arial" panose="020B0604020202020204" pitchFamily="34" charset="0"/>
              </a:rPr>
              <a:t>Users fail to maintain diets long-term due to the absence of behavioural habit analytics and coaching.</a:t>
            </a:r>
            <a:endParaRPr lang="en-US" sz="1200" dirty="0">
              <a:latin typeface="Arial" panose="020B0604020202020204" pitchFamily="34" charset="0"/>
              <a:cs typeface="Arial" panose="020B0604020202020204" pitchFamily="34" charset="0"/>
            </a:endParaRPr>
          </a:p>
        </p:txBody>
      </p:sp>
      <p:sp>
        <p:nvSpPr>
          <p:cNvPr id="25" name="Shape 19"/>
          <p:cNvSpPr/>
          <p:nvPr/>
        </p:nvSpPr>
        <p:spPr>
          <a:xfrm>
            <a:off x="320040" y="4617720"/>
            <a:ext cx="8503920" cy="228600"/>
          </a:xfrm>
          <a:prstGeom prst="rect">
            <a:avLst/>
          </a:prstGeom>
          <a:solidFill>
            <a:srgbClr val="D6E4F0"/>
          </a:solidFill>
          <a:ln w="12700">
            <a:solidFill>
              <a:srgbClr val="D6E4F0"/>
            </a:solidFill>
            <a:prstDash val="solid"/>
          </a:ln>
        </p:spPr>
        <p:txBody>
          <a:bodyPr/>
          <a:lstStyle/>
          <a:p>
            <a:endParaRPr lang="en-GB"/>
          </a:p>
        </p:txBody>
      </p:sp>
      <p:sp>
        <p:nvSpPr>
          <p:cNvPr id="26" name="Text 20"/>
          <p:cNvSpPr/>
          <p:nvPr/>
        </p:nvSpPr>
        <p:spPr>
          <a:xfrm>
            <a:off x="365760" y="4626864"/>
            <a:ext cx="8412480" cy="201168"/>
          </a:xfrm>
          <a:prstGeom prst="rect">
            <a:avLst/>
          </a:prstGeom>
          <a:noFill/>
          <a:ln/>
        </p:spPr>
        <p:txBody>
          <a:bodyPr wrap="square" rtlCol="0" anchor="ctr"/>
          <a:lstStyle/>
          <a:p>
            <a:pPr marL="0" indent="0">
              <a:buNone/>
            </a:pPr>
            <a:r>
              <a:rPr lang="en-US" sz="850" dirty="0">
                <a:solidFill>
                  <a:srgbClr val="1F4E79"/>
                </a:solidFill>
                <a:latin typeface="Calibri" pitchFamily="34" charset="0"/>
                <a:ea typeface="Calibri" pitchFamily="34" charset="-122"/>
                <a:cs typeface="Calibri" pitchFamily="34" charset="-120"/>
              </a:rPr>
              <a:t>📊  WHO (2022): 2.5 billion adults overweight globally, 890 million living with obesity — creating massive demand for accessible nutrition tools.</a:t>
            </a:r>
            <a:endParaRPr lang="en-US" sz="850" dirty="0"/>
          </a:p>
        </p:txBody>
      </p:sp>
      <p:sp>
        <p:nvSpPr>
          <p:cNvPr id="27" name="Shape 21"/>
          <p:cNvSpPr/>
          <p:nvPr/>
        </p:nvSpPr>
        <p:spPr>
          <a:xfrm>
            <a:off x="0" y="4892040"/>
            <a:ext cx="9144000" cy="251460"/>
          </a:xfrm>
          <a:prstGeom prst="rect">
            <a:avLst/>
          </a:prstGeom>
          <a:solidFill>
            <a:srgbClr val="1F4E79"/>
          </a:solidFill>
          <a:ln w="12700">
            <a:solidFill>
              <a:srgbClr val="1F4E79"/>
            </a:solidFill>
            <a:prstDash val="solid"/>
          </a:ln>
        </p:spPr>
        <p:txBody>
          <a:bodyPr/>
          <a:lstStyle/>
          <a:p>
            <a:endParaRPr lang="en-GB"/>
          </a:p>
        </p:txBody>
      </p:sp>
      <p:sp>
        <p:nvSpPr>
          <p:cNvPr id="28" name="Text 22"/>
          <p:cNvSpPr/>
          <p:nvPr/>
        </p:nvSpPr>
        <p:spPr>
          <a:xfrm>
            <a:off x="274320" y="4901184"/>
            <a:ext cx="7772400" cy="228600"/>
          </a:xfrm>
          <a:prstGeom prst="rect">
            <a:avLst/>
          </a:prstGeom>
          <a:noFill/>
          <a:ln/>
        </p:spPr>
        <p:txBody>
          <a:bodyPr wrap="square" rtlCol="0" anchor="ctr"/>
          <a:lstStyle/>
          <a:p>
            <a:pPr marL="0" indent="0">
              <a:buNone/>
            </a:pPr>
            <a:r>
              <a:rPr lang="en-US" sz="800" dirty="0">
                <a:solidFill>
                  <a:srgbClr val="D6E4F0"/>
                </a:solidFill>
                <a:latin typeface="Calibri" pitchFamily="34" charset="0"/>
                <a:ea typeface="Calibri" pitchFamily="34" charset="-122"/>
                <a:cs typeface="Calibri" pitchFamily="34" charset="-120"/>
              </a:rPr>
              <a:t>NutriTrack AI  |  Business Plan Presentation  |  LCBB5013 Entrepreneurship</a:t>
            </a:r>
            <a:endParaRPr lang="en-US" sz="800" dirty="0"/>
          </a:p>
        </p:txBody>
      </p:sp>
      <p:sp>
        <p:nvSpPr>
          <p:cNvPr id="29" name="Text 23"/>
          <p:cNvSpPr/>
          <p:nvPr/>
        </p:nvSpPr>
        <p:spPr>
          <a:xfrm>
            <a:off x="8046720" y="4901184"/>
            <a:ext cx="914400" cy="228600"/>
          </a:xfrm>
          <a:prstGeom prst="rect">
            <a:avLst/>
          </a:prstGeom>
          <a:noFill/>
          <a:ln/>
        </p:spPr>
        <p:txBody>
          <a:bodyPr wrap="square" rtlCol="0" anchor="ctr"/>
          <a:lstStyle/>
          <a:p>
            <a:pPr marL="0" indent="0" algn="r">
              <a:buNone/>
            </a:pPr>
            <a:r>
              <a:rPr lang="en-US" sz="800" dirty="0">
                <a:solidFill>
                  <a:srgbClr val="FFFFFF"/>
                </a:solidFill>
                <a:latin typeface="Calibri" pitchFamily="34" charset="0"/>
                <a:ea typeface="Calibri" pitchFamily="34" charset="-122"/>
                <a:cs typeface="Calibri" pitchFamily="34" charset="-120"/>
              </a:rPr>
              <a:t>2 / 10</a:t>
            </a:r>
            <a:endParaRPr lang="en-US" sz="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1F4E79"/>
          </a:solidFill>
          <a:ln w="12700">
            <a:solidFill>
              <a:srgbClr val="1F4E79"/>
            </a:solidFill>
            <a:prstDash val="solid"/>
          </a:ln>
        </p:spPr>
        <p:txBody>
          <a:bodyPr/>
          <a:lstStyle/>
          <a:p>
            <a:endParaRPr lang="en-GB"/>
          </a:p>
        </p:txBody>
      </p:sp>
      <p:sp>
        <p:nvSpPr>
          <p:cNvPr id="3" name="Text 1"/>
          <p:cNvSpPr/>
          <p:nvPr/>
        </p:nvSpPr>
        <p:spPr>
          <a:xfrm>
            <a:off x="457200" y="73152"/>
            <a:ext cx="8229600" cy="502920"/>
          </a:xfrm>
          <a:prstGeom prst="rect">
            <a:avLst/>
          </a:prstGeom>
          <a:noFill/>
          <a:ln/>
        </p:spPr>
        <p:txBody>
          <a:bodyPr wrap="square" rtlCol="0" anchor="ctr"/>
          <a:lstStyle/>
          <a:p>
            <a:pPr marL="0" indent="0">
              <a:buNone/>
            </a:pPr>
            <a:r>
              <a:rPr lang="en-US" sz="2800" b="1" dirty="0">
                <a:solidFill>
                  <a:srgbClr val="FFFFFF"/>
                </a:solidFill>
                <a:latin typeface="Arial" panose="020B0604020202020204" pitchFamily="34" charset="0"/>
                <a:ea typeface="Calibri" pitchFamily="34" charset="-122"/>
                <a:cs typeface="Arial" panose="020B0604020202020204" pitchFamily="34" charset="0"/>
              </a:rPr>
              <a:t>The Solution &amp; USP</a:t>
            </a:r>
            <a:endParaRPr lang="en-US" sz="2800" dirty="0">
              <a:latin typeface="Arial" panose="020B0604020202020204" pitchFamily="34" charset="0"/>
              <a:cs typeface="Arial" panose="020B0604020202020204" pitchFamily="34" charset="0"/>
            </a:endParaRPr>
          </a:p>
        </p:txBody>
      </p:sp>
      <p:sp>
        <p:nvSpPr>
          <p:cNvPr id="4" name="Text 2"/>
          <p:cNvSpPr/>
          <p:nvPr/>
        </p:nvSpPr>
        <p:spPr>
          <a:xfrm>
            <a:off x="457200" y="548640"/>
            <a:ext cx="8229600" cy="347472"/>
          </a:xfrm>
          <a:prstGeom prst="rect">
            <a:avLst/>
          </a:prstGeom>
          <a:noFill/>
          <a:ln/>
        </p:spPr>
        <p:txBody>
          <a:bodyPr wrap="square" rtlCol="0" anchor="ctr"/>
          <a:lstStyle/>
          <a:p>
            <a:pPr marL="0" indent="0">
              <a:buNone/>
            </a:pPr>
            <a:r>
              <a:rPr lang="en-US" sz="1200" i="1" dirty="0">
                <a:solidFill>
                  <a:srgbClr val="D6E4F0"/>
                </a:solidFill>
                <a:latin typeface="Arial" panose="020B0604020202020204" pitchFamily="34" charset="0"/>
                <a:ea typeface="Calibri" pitchFamily="34" charset="-122"/>
                <a:cs typeface="Arial" panose="020B0604020202020204" pitchFamily="34" charset="0"/>
              </a:rPr>
              <a:t>What NutriTrack AI offers and why it stands out</a:t>
            </a:r>
            <a:endParaRPr lang="en-US" sz="1200" dirty="0">
              <a:latin typeface="Arial" panose="020B0604020202020204" pitchFamily="34" charset="0"/>
              <a:cs typeface="Arial" panose="020B0604020202020204" pitchFamily="34" charset="0"/>
            </a:endParaRPr>
          </a:p>
        </p:txBody>
      </p:sp>
      <p:sp>
        <p:nvSpPr>
          <p:cNvPr id="5" name="Shape 3"/>
          <p:cNvSpPr/>
          <p:nvPr/>
        </p:nvSpPr>
        <p:spPr>
          <a:xfrm>
            <a:off x="320040" y="1051560"/>
            <a:ext cx="4114800" cy="3657600"/>
          </a:xfrm>
          <a:prstGeom prst="rect">
            <a:avLst/>
          </a:prstGeom>
          <a:solidFill>
            <a:srgbClr val="FFFFFF"/>
          </a:solidFill>
          <a:ln w="12700">
            <a:solidFill>
              <a:srgbClr val="E2E8F0"/>
            </a:solidFill>
            <a:prstDash val="solid"/>
          </a:ln>
          <a:effectLst>
            <a:outerShdw blurRad="101600" dist="25400" dir="8100000" algn="bl" rotWithShape="0">
              <a:srgbClr val="000000">
                <a:alpha val="10000"/>
              </a:srgbClr>
            </a:outerShdw>
          </a:effectLst>
        </p:spPr>
        <p:txBody>
          <a:bodyPr/>
          <a:lstStyle/>
          <a:p>
            <a:endParaRPr lang="en-GB"/>
          </a:p>
        </p:txBody>
      </p:sp>
      <p:sp>
        <p:nvSpPr>
          <p:cNvPr id="6" name="Text 4"/>
          <p:cNvSpPr/>
          <p:nvPr/>
        </p:nvSpPr>
        <p:spPr>
          <a:xfrm>
            <a:off x="411480" y="1115568"/>
            <a:ext cx="3931920" cy="347472"/>
          </a:xfrm>
          <a:prstGeom prst="rect">
            <a:avLst/>
          </a:prstGeom>
          <a:noFill/>
          <a:ln/>
        </p:spPr>
        <p:txBody>
          <a:bodyPr wrap="square" rtlCol="0" anchor="ctr"/>
          <a:lstStyle/>
          <a:p>
            <a:pPr marL="0" indent="0">
              <a:buNone/>
            </a:pPr>
            <a:r>
              <a:rPr lang="en-US" sz="1300" b="1" dirty="0">
                <a:solidFill>
                  <a:srgbClr val="1F4E79"/>
                </a:solidFill>
                <a:latin typeface="Arial" panose="020B0604020202020204" pitchFamily="34" charset="0"/>
                <a:ea typeface="Calibri" pitchFamily="34" charset="-122"/>
                <a:cs typeface="Arial" panose="020B0604020202020204" pitchFamily="34" charset="0"/>
              </a:rPr>
              <a:t>Core Features</a:t>
            </a:r>
            <a:endParaRPr lang="en-US" sz="1300" dirty="0">
              <a:latin typeface="Arial" panose="020B0604020202020204" pitchFamily="34" charset="0"/>
              <a:cs typeface="Arial" panose="020B0604020202020204" pitchFamily="34" charset="0"/>
            </a:endParaRPr>
          </a:p>
        </p:txBody>
      </p:sp>
      <p:pic>
        <p:nvPicPr>
          <p:cNvPr id="7" name="Image 0" descr="preencoded.png"/>
          <p:cNvPicPr>
            <a:picLocks noChangeAspect="1"/>
          </p:cNvPicPr>
          <p:nvPr/>
        </p:nvPicPr>
        <p:blipFill>
          <a:blip r:embed="rId3"/>
          <a:stretch>
            <a:fillRect/>
          </a:stretch>
        </p:blipFill>
        <p:spPr>
          <a:xfrm>
            <a:off x="457200" y="1645920"/>
            <a:ext cx="347472" cy="347472"/>
          </a:xfrm>
          <a:prstGeom prst="rect">
            <a:avLst/>
          </a:prstGeom>
        </p:spPr>
      </p:pic>
      <p:sp>
        <p:nvSpPr>
          <p:cNvPr id="8" name="Text 5"/>
          <p:cNvSpPr/>
          <p:nvPr/>
        </p:nvSpPr>
        <p:spPr>
          <a:xfrm>
            <a:off x="914400" y="1572768"/>
            <a:ext cx="3383280" cy="548640"/>
          </a:xfrm>
          <a:prstGeom prst="rect">
            <a:avLst/>
          </a:prstGeom>
          <a:noFill/>
          <a:ln/>
        </p:spPr>
        <p:txBody>
          <a:bodyPr wrap="square" rtlCol="0" anchor="ctr"/>
          <a:lstStyle/>
          <a:p>
            <a:pPr marL="0" indent="0">
              <a:buNone/>
            </a:pPr>
            <a:r>
              <a:rPr lang="en-US" sz="1200" dirty="0">
                <a:solidFill>
                  <a:srgbClr val="1A1A2E"/>
                </a:solidFill>
                <a:latin typeface="Arial" panose="020B0604020202020204" pitchFamily="34" charset="0"/>
                <a:ea typeface="Calibri" pitchFamily="34" charset="-122"/>
                <a:cs typeface="Arial" panose="020B0604020202020204" pitchFamily="34" charset="0"/>
              </a:rPr>
              <a:t>Barcode scanning &amp; manual calorie/macro tracking</a:t>
            </a:r>
            <a:endParaRPr lang="en-US" sz="1200" dirty="0">
              <a:latin typeface="Arial" panose="020B0604020202020204" pitchFamily="34" charset="0"/>
              <a:cs typeface="Arial" panose="020B0604020202020204" pitchFamily="34" charset="0"/>
            </a:endParaRPr>
          </a:p>
        </p:txBody>
      </p:sp>
      <p:pic>
        <p:nvPicPr>
          <p:cNvPr id="9" name="Image 1" descr="preencoded.png"/>
          <p:cNvPicPr>
            <a:picLocks noChangeAspect="1"/>
          </p:cNvPicPr>
          <p:nvPr/>
        </p:nvPicPr>
        <p:blipFill>
          <a:blip r:embed="rId4"/>
          <a:stretch>
            <a:fillRect/>
          </a:stretch>
        </p:blipFill>
        <p:spPr>
          <a:xfrm>
            <a:off x="457200" y="2395728"/>
            <a:ext cx="347472" cy="347472"/>
          </a:xfrm>
          <a:prstGeom prst="rect">
            <a:avLst/>
          </a:prstGeom>
        </p:spPr>
      </p:pic>
      <p:sp>
        <p:nvSpPr>
          <p:cNvPr id="10" name="Text 6"/>
          <p:cNvSpPr/>
          <p:nvPr/>
        </p:nvSpPr>
        <p:spPr>
          <a:xfrm>
            <a:off x="914400" y="2322576"/>
            <a:ext cx="3383280" cy="548640"/>
          </a:xfrm>
          <a:prstGeom prst="rect">
            <a:avLst/>
          </a:prstGeom>
          <a:noFill/>
          <a:ln/>
        </p:spPr>
        <p:txBody>
          <a:bodyPr wrap="square" rtlCol="0" anchor="ctr"/>
          <a:lstStyle/>
          <a:p>
            <a:pPr marL="0" indent="0">
              <a:buNone/>
            </a:pPr>
            <a:r>
              <a:rPr lang="en-US" sz="1200" dirty="0">
                <a:solidFill>
                  <a:srgbClr val="1A1A2E"/>
                </a:solidFill>
                <a:latin typeface="Arial" panose="020B0604020202020204" pitchFamily="34" charset="0"/>
                <a:ea typeface="Calibri" pitchFamily="34" charset="-122"/>
                <a:cs typeface="Arial" panose="020B0604020202020204" pitchFamily="34" charset="0"/>
              </a:rPr>
              <a:t>AI-powered weekly meal plans (halal, vegan, keto, gluten-free)</a:t>
            </a:r>
            <a:endParaRPr lang="en-US" sz="1200" dirty="0">
              <a:latin typeface="Arial" panose="020B0604020202020204" pitchFamily="34" charset="0"/>
              <a:cs typeface="Arial" panose="020B0604020202020204" pitchFamily="34" charset="0"/>
            </a:endParaRPr>
          </a:p>
        </p:txBody>
      </p:sp>
      <p:pic>
        <p:nvPicPr>
          <p:cNvPr id="11" name="Image 2" descr="preencoded.png"/>
          <p:cNvPicPr>
            <a:picLocks noChangeAspect="1"/>
          </p:cNvPicPr>
          <p:nvPr/>
        </p:nvPicPr>
        <p:blipFill>
          <a:blip r:embed="rId5"/>
          <a:stretch>
            <a:fillRect/>
          </a:stretch>
        </p:blipFill>
        <p:spPr>
          <a:xfrm>
            <a:off x="457200" y="3145536"/>
            <a:ext cx="347472" cy="347472"/>
          </a:xfrm>
          <a:prstGeom prst="rect">
            <a:avLst/>
          </a:prstGeom>
        </p:spPr>
      </p:pic>
      <p:sp>
        <p:nvSpPr>
          <p:cNvPr id="12" name="Text 7"/>
          <p:cNvSpPr/>
          <p:nvPr/>
        </p:nvSpPr>
        <p:spPr>
          <a:xfrm>
            <a:off x="914400" y="3072384"/>
            <a:ext cx="3383280" cy="548640"/>
          </a:xfrm>
          <a:prstGeom prst="rect">
            <a:avLst/>
          </a:prstGeom>
          <a:noFill/>
          <a:ln/>
        </p:spPr>
        <p:txBody>
          <a:bodyPr wrap="square" rtlCol="0" anchor="ctr"/>
          <a:lstStyle/>
          <a:p>
            <a:pPr marL="0" indent="0">
              <a:buNone/>
            </a:pPr>
            <a:r>
              <a:rPr lang="en-US" sz="1200" dirty="0">
                <a:solidFill>
                  <a:srgbClr val="1A1A2E"/>
                </a:solidFill>
                <a:latin typeface="Arial" panose="020B0604020202020204" pitchFamily="34" charset="0"/>
                <a:ea typeface="Calibri" pitchFamily="34" charset="-122"/>
                <a:cs typeface="Arial" panose="020B0604020202020204" pitchFamily="34" charset="0"/>
              </a:rPr>
              <a:t>Shopping list generator linked to meal plans</a:t>
            </a:r>
            <a:endParaRPr lang="en-US" sz="1200" dirty="0">
              <a:latin typeface="Arial" panose="020B0604020202020204" pitchFamily="34" charset="0"/>
              <a:cs typeface="Arial" panose="020B0604020202020204" pitchFamily="34" charset="0"/>
            </a:endParaRPr>
          </a:p>
        </p:txBody>
      </p:sp>
      <p:pic>
        <p:nvPicPr>
          <p:cNvPr id="13" name="Image 3" descr="preencoded.png"/>
          <p:cNvPicPr>
            <a:picLocks noChangeAspect="1"/>
          </p:cNvPicPr>
          <p:nvPr/>
        </p:nvPicPr>
        <p:blipFill>
          <a:blip r:embed="rId6"/>
          <a:stretch>
            <a:fillRect/>
          </a:stretch>
        </p:blipFill>
        <p:spPr>
          <a:xfrm>
            <a:off x="457200" y="3895344"/>
            <a:ext cx="347472" cy="347472"/>
          </a:xfrm>
          <a:prstGeom prst="rect">
            <a:avLst/>
          </a:prstGeom>
        </p:spPr>
      </p:pic>
      <p:sp>
        <p:nvSpPr>
          <p:cNvPr id="14" name="Text 8"/>
          <p:cNvSpPr/>
          <p:nvPr/>
        </p:nvSpPr>
        <p:spPr>
          <a:xfrm>
            <a:off x="914400" y="3822192"/>
            <a:ext cx="3383280" cy="548640"/>
          </a:xfrm>
          <a:prstGeom prst="rect">
            <a:avLst/>
          </a:prstGeom>
          <a:noFill/>
          <a:ln/>
        </p:spPr>
        <p:txBody>
          <a:bodyPr wrap="square" rtlCol="0" anchor="ctr"/>
          <a:lstStyle/>
          <a:p>
            <a:pPr marL="0" indent="0">
              <a:buNone/>
            </a:pPr>
            <a:r>
              <a:rPr lang="en-US" sz="1200" dirty="0">
                <a:solidFill>
                  <a:srgbClr val="1A1A2E"/>
                </a:solidFill>
                <a:latin typeface="Arial" panose="020B0604020202020204" pitchFamily="34" charset="0"/>
                <a:ea typeface="Calibri" pitchFamily="34" charset="-122"/>
                <a:cs typeface="Arial" panose="020B0604020202020204" pitchFamily="34" charset="0"/>
              </a:rPr>
              <a:t>Habit analytics dashboard with progress tracking</a:t>
            </a:r>
            <a:endParaRPr lang="en-US" sz="1200" dirty="0">
              <a:latin typeface="Arial" panose="020B0604020202020204" pitchFamily="34" charset="0"/>
              <a:cs typeface="Arial" panose="020B0604020202020204" pitchFamily="34" charset="0"/>
            </a:endParaRPr>
          </a:p>
        </p:txBody>
      </p:sp>
      <p:sp>
        <p:nvSpPr>
          <p:cNvPr id="15" name="Shape 9"/>
          <p:cNvSpPr/>
          <p:nvPr/>
        </p:nvSpPr>
        <p:spPr>
          <a:xfrm>
            <a:off x="4663440" y="1051560"/>
            <a:ext cx="4160520" cy="3657600"/>
          </a:xfrm>
          <a:prstGeom prst="rect">
            <a:avLst/>
          </a:prstGeom>
          <a:solidFill>
            <a:srgbClr val="1F4E79"/>
          </a:solidFill>
          <a:ln w="12700">
            <a:solidFill>
              <a:srgbClr val="1F4E79"/>
            </a:solidFill>
            <a:prstDash val="solid"/>
          </a:ln>
          <a:effectLst>
            <a:outerShdw blurRad="101600" dist="25400" dir="8100000" algn="bl" rotWithShape="0">
              <a:srgbClr val="000000">
                <a:alpha val="10000"/>
              </a:srgbClr>
            </a:outerShdw>
          </a:effectLst>
        </p:spPr>
        <p:txBody>
          <a:bodyPr/>
          <a:lstStyle/>
          <a:p>
            <a:endParaRPr lang="en-GB"/>
          </a:p>
        </p:txBody>
      </p:sp>
      <p:sp>
        <p:nvSpPr>
          <p:cNvPr id="16" name="Text 10"/>
          <p:cNvSpPr/>
          <p:nvPr/>
        </p:nvSpPr>
        <p:spPr>
          <a:xfrm>
            <a:off x="4754880" y="1115568"/>
            <a:ext cx="3931920" cy="347472"/>
          </a:xfrm>
          <a:prstGeom prst="rect">
            <a:avLst/>
          </a:prstGeom>
          <a:noFill/>
          <a:ln/>
        </p:spPr>
        <p:txBody>
          <a:bodyPr wrap="square" rtlCol="0" anchor="ctr"/>
          <a:lstStyle/>
          <a:p>
            <a:pPr marL="0" indent="0">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Our 3 USP Pillars</a:t>
            </a:r>
            <a:endParaRPr lang="en-US" sz="1200" dirty="0">
              <a:latin typeface="Arial" panose="020B0604020202020204" pitchFamily="34" charset="0"/>
              <a:cs typeface="Arial" panose="020B0604020202020204" pitchFamily="34" charset="0"/>
            </a:endParaRPr>
          </a:p>
        </p:txBody>
      </p:sp>
      <p:sp>
        <p:nvSpPr>
          <p:cNvPr id="17" name="Shape 11"/>
          <p:cNvSpPr/>
          <p:nvPr/>
        </p:nvSpPr>
        <p:spPr>
          <a:xfrm>
            <a:off x="4754880" y="1572768"/>
            <a:ext cx="384048" cy="384048"/>
          </a:xfrm>
          <a:prstGeom prst="rect">
            <a:avLst/>
          </a:prstGeom>
          <a:solidFill>
            <a:srgbClr val="2E75B6"/>
          </a:solidFill>
          <a:ln w="12700">
            <a:solidFill>
              <a:srgbClr val="2E75B6"/>
            </a:solidFill>
            <a:prstDash val="solid"/>
          </a:ln>
        </p:spPr>
        <p:txBody>
          <a:bodyPr/>
          <a:lstStyle/>
          <a:p>
            <a:endParaRPr lang="en-GB"/>
          </a:p>
        </p:txBody>
      </p:sp>
      <p:sp>
        <p:nvSpPr>
          <p:cNvPr id="18" name="Text 12"/>
          <p:cNvSpPr/>
          <p:nvPr/>
        </p:nvSpPr>
        <p:spPr>
          <a:xfrm>
            <a:off x="4754880" y="1572768"/>
            <a:ext cx="384048" cy="384048"/>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01</a:t>
            </a:r>
            <a:endParaRPr lang="en-US" sz="1100" dirty="0"/>
          </a:p>
        </p:txBody>
      </p:sp>
      <p:sp>
        <p:nvSpPr>
          <p:cNvPr id="19" name="Text 13"/>
          <p:cNvSpPr/>
          <p:nvPr/>
        </p:nvSpPr>
        <p:spPr>
          <a:xfrm>
            <a:off x="5230368" y="1572768"/>
            <a:ext cx="3474720" cy="384048"/>
          </a:xfrm>
          <a:prstGeom prst="rect">
            <a:avLst/>
          </a:prstGeom>
          <a:noFill/>
          <a:ln/>
        </p:spPr>
        <p:txBody>
          <a:bodyPr wrap="square" rtlCol="0" anchor="ctr"/>
          <a:lstStyle/>
          <a:p>
            <a:pPr marL="0" indent="0">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Inclusive Personalisation</a:t>
            </a:r>
            <a:endParaRPr lang="en-US" sz="1200" dirty="0">
              <a:latin typeface="Arial" panose="020B0604020202020204" pitchFamily="34" charset="0"/>
              <a:cs typeface="Arial" panose="020B0604020202020204" pitchFamily="34" charset="0"/>
            </a:endParaRPr>
          </a:p>
        </p:txBody>
      </p:sp>
      <p:sp>
        <p:nvSpPr>
          <p:cNvPr id="20" name="Text 14"/>
          <p:cNvSpPr/>
          <p:nvPr/>
        </p:nvSpPr>
        <p:spPr>
          <a:xfrm>
            <a:off x="4754880" y="1975104"/>
            <a:ext cx="3931920" cy="658368"/>
          </a:xfrm>
          <a:prstGeom prst="rect">
            <a:avLst/>
          </a:prstGeom>
          <a:noFill/>
          <a:ln/>
        </p:spPr>
        <p:txBody>
          <a:bodyPr wrap="square" rtlCol="0" anchor="t"/>
          <a:lstStyle/>
          <a:p>
            <a:pPr marL="0" indent="0">
              <a:buNone/>
            </a:pPr>
            <a:r>
              <a:rPr lang="en-US" sz="1200" dirty="0">
                <a:solidFill>
                  <a:srgbClr val="D6E4F0"/>
                </a:solidFill>
                <a:latin typeface="Arial" panose="020B0604020202020204" pitchFamily="34" charset="0"/>
                <a:ea typeface="Calibri" pitchFamily="34" charset="-122"/>
                <a:cs typeface="Arial" panose="020B0604020202020204" pitchFamily="34" charset="0"/>
              </a:rPr>
              <a:t>Explicit support for halal, vegan, kosher &amp; keto diets — underserved by all major competitors.</a:t>
            </a:r>
            <a:endParaRPr lang="en-US" sz="1200" dirty="0">
              <a:latin typeface="Arial" panose="020B0604020202020204" pitchFamily="34" charset="0"/>
              <a:cs typeface="Arial" panose="020B0604020202020204" pitchFamily="34" charset="0"/>
            </a:endParaRPr>
          </a:p>
        </p:txBody>
      </p:sp>
      <p:sp>
        <p:nvSpPr>
          <p:cNvPr id="21" name="Shape 15"/>
          <p:cNvSpPr/>
          <p:nvPr/>
        </p:nvSpPr>
        <p:spPr>
          <a:xfrm>
            <a:off x="4754880" y="2715768"/>
            <a:ext cx="384048" cy="384048"/>
          </a:xfrm>
          <a:prstGeom prst="rect">
            <a:avLst/>
          </a:prstGeom>
          <a:solidFill>
            <a:srgbClr val="2E75B6"/>
          </a:solidFill>
          <a:ln w="12700">
            <a:solidFill>
              <a:srgbClr val="2E75B6"/>
            </a:solidFill>
            <a:prstDash val="solid"/>
          </a:ln>
        </p:spPr>
        <p:txBody>
          <a:bodyPr/>
          <a:lstStyle/>
          <a:p>
            <a:endParaRPr lang="en-GB"/>
          </a:p>
        </p:txBody>
      </p:sp>
      <p:sp>
        <p:nvSpPr>
          <p:cNvPr id="22" name="Text 16"/>
          <p:cNvSpPr/>
          <p:nvPr/>
        </p:nvSpPr>
        <p:spPr>
          <a:xfrm>
            <a:off x="4754880" y="2715768"/>
            <a:ext cx="384048" cy="384048"/>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02</a:t>
            </a:r>
            <a:endParaRPr lang="en-US" sz="1100" dirty="0"/>
          </a:p>
        </p:txBody>
      </p:sp>
      <p:sp>
        <p:nvSpPr>
          <p:cNvPr id="23" name="Text 17"/>
          <p:cNvSpPr/>
          <p:nvPr/>
        </p:nvSpPr>
        <p:spPr>
          <a:xfrm>
            <a:off x="5230368" y="2715768"/>
            <a:ext cx="3474720" cy="384048"/>
          </a:xfrm>
          <a:prstGeom prst="rect">
            <a:avLst/>
          </a:prstGeom>
          <a:noFill/>
          <a:ln/>
        </p:spPr>
        <p:txBody>
          <a:bodyPr wrap="square" rtlCol="0" anchor="ctr"/>
          <a:lstStyle/>
          <a:p>
            <a:pPr marL="0" indent="0">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Habit Intelligence</a:t>
            </a:r>
            <a:endParaRPr lang="en-US" sz="1200" dirty="0">
              <a:latin typeface="Arial" panose="020B0604020202020204" pitchFamily="34" charset="0"/>
              <a:cs typeface="Arial" panose="020B0604020202020204" pitchFamily="34" charset="0"/>
            </a:endParaRPr>
          </a:p>
        </p:txBody>
      </p:sp>
      <p:sp>
        <p:nvSpPr>
          <p:cNvPr id="24" name="Text 18"/>
          <p:cNvSpPr/>
          <p:nvPr/>
        </p:nvSpPr>
        <p:spPr>
          <a:xfrm>
            <a:off x="4754880" y="3118104"/>
            <a:ext cx="3931920" cy="658368"/>
          </a:xfrm>
          <a:prstGeom prst="rect">
            <a:avLst/>
          </a:prstGeom>
          <a:noFill/>
          <a:ln/>
        </p:spPr>
        <p:txBody>
          <a:bodyPr wrap="square" rtlCol="0" anchor="t"/>
          <a:lstStyle/>
          <a:p>
            <a:pPr marL="0" indent="0">
              <a:buNone/>
            </a:pPr>
            <a:r>
              <a:rPr lang="en-US" sz="1200" dirty="0">
                <a:solidFill>
                  <a:srgbClr val="D6E4F0"/>
                </a:solidFill>
                <a:latin typeface="Arial" panose="020B0604020202020204" pitchFamily="34" charset="0"/>
                <a:ea typeface="Calibri" pitchFamily="34" charset="-122"/>
                <a:cs typeface="Arial" panose="020B0604020202020204" pitchFamily="34" charset="0"/>
              </a:rPr>
              <a:t>Behavioural analytics go beyond calorie counting to build sustainable lifestyle change.</a:t>
            </a:r>
            <a:endParaRPr lang="en-US" sz="1200" dirty="0">
              <a:latin typeface="Arial" panose="020B0604020202020204" pitchFamily="34" charset="0"/>
              <a:cs typeface="Arial" panose="020B0604020202020204" pitchFamily="34" charset="0"/>
            </a:endParaRPr>
          </a:p>
        </p:txBody>
      </p:sp>
      <p:sp>
        <p:nvSpPr>
          <p:cNvPr id="25" name="Shape 19"/>
          <p:cNvSpPr/>
          <p:nvPr/>
        </p:nvSpPr>
        <p:spPr>
          <a:xfrm>
            <a:off x="4754880" y="3858768"/>
            <a:ext cx="384048" cy="384048"/>
          </a:xfrm>
          <a:prstGeom prst="rect">
            <a:avLst/>
          </a:prstGeom>
          <a:solidFill>
            <a:srgbClr val="2E75B6"/>
          </a:solidFill>
          <a:ln w="12700">
            <a:solidFill>
              <a:srgbClr val="2E75B6"/>
            </a:solidFill>
            <a:prstDash val="solid"/>
          </a:ln>
        </p:spPr>
        <p:txBody>
          <a:bodyPr/>
          <a:lstStyle/>
          <a:p>
            <a:endParaRPr lang="en-GB"/>
          </a:p>
        </p:txBody>
      </p:sp>
      <p:sp>
        <p:nvSpPr>
          <p:cNvPr id="26" name="Text 20"/>
          <p:cNvSpPr/>
          <p:nvPr/>
        </p:nvSpPr>
        <p:spPr>
          <a:xfrm>
            <a:off x="4754880" y="3858768"/>
            <a:ext cx="384048" cy="384048"/>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03</a:t>
            </a:r>
            <a:endParaRPr lang="en-US" sz="1100" dirty="0"/>
          </a:p>
        </p:txBody>
      </p:sp>
      <p:sp>
        <p:nvSpPr>
          <p:cNvPr id="27" name="Text 21"/>
          <p:cNvSpPr/>
          <p:nvPr/>
        </p:nvSpPr>
        <p:spPr>
          <a:xfrm>
            <a:off x="5230368" y="3858768"/>
            <a:ext cx="3474720" cy="384048"/>
          </a:xfrm>
          <a:prstGeom prst="rect">
            <a:avLst/>
          </a:prstGeom>
          <a:noFill/>
          <a:ln/>
        </p:spPr>
        <p:txBody>
          <a:bodyPr wrap="square" rtlCol="0" anchor="ctr"/>
          <a:lstStyle/>
          <a:p>
            <a:pPr marL="0" indent="0">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Simplicity-First Design</a:t>
            </a:r>
            <a:endParaRPr lang="en-US" sz="1200" dirty="0">
              <a:latin typeface="Arial" panose="020B0604020202020204" pitchFamily="34" charset="0"/>
              <a:cs typeface="Arial" panose="020B0604020202020204" pitchFamily="34" charset="0"/>
            </a:endParaRPr>
          </a:p>
        </p:txBody>
      </p:sp>
      <p:sp>
        <p:nvSpPr>
          <p:cNvPr id="28" name="Text 22"/>
          <p:cNvSpPr/>
          <p:nvPr/>
        </p:nvSpPr>
        <p:spPr>
          <a:xfrm>
            <a:off x="4754880" y="4261104"/>
            <a:ext cx="3931920" cy="658368"/>
          </a:xfrm>
          <a:prstGeom prst="rect">
            <a:avLst/>
          </a:prstGeom>
          <a:noFill/>
          <a:ln/>
        </p:spPr>
        <p:txBody>
          <a:bodyPr wrap="square" rtlCol="0" anchor="t"/>
          <a:lstStyle/>
          <a:p>
            <a:pPr marL="0" indent="0">
              <a:buNone/>
            </a:pPr>
            <a:r>
              <a:rPr lang="en-US" sz="1200" dirty="0">
                <a:solidFill>
                  <a:srgbClr val="D6E4F0"/>
                </a:solidFill>
                <a:latin typeface="Arial" panose="020B0604020202020204" pitchFamily="34" charset="0"/>
                <a:ea typeface="Calibri" pitchFamily="34" charset="-122"/>
                <a:cs typeface="Arial" panose="020B0604020202020204" pitchFamily="34" charset="0"/>
              </a:rPr>
              <a:t>Intuitive UX reduces cognitive load and the app abandonment rates seen in complex platforms.</a:t>
            </a:r>
            <a:endParaRPr lang="en-US" sz="1200" dirty="0">
              <a:latin typeface="Arial" panose="020B0604020202020204" pitchFamily="34" charset="0"/>
              <a:cs typeface="Arial" panose="020B0604020202020204" pitchFamily="34" charset="0"/>
            </a:endParaRPr>
          </a:p>
        </p:txBody>
      </p:sp>
      <p:sp>
        <p:nvSpPr>
          <p:cNvPr id="29" name="Shape 23"/>
          <p:cNvSpPr/>
          <p:nvPr/>
        </p:nvSpPr>
        <p:spPr>
          <a:xfrm>
            <a:off x="0" y="4892040"/>
            <a:ext cx="9144000" cy="251460"/>
          </a:xfrm>
          <a:prstGeom prst="rect">
            <a:avLst/>
          </a:prstGeom>
          <a:solidFill>
            <a:srgbClr val="1F4E79"/>
          </a:solidFill>
          <a:ln w="12700">
            <a:solidFill>
              <a:srgbClr val="1F4E79"/>
            </a:solidFill>
            <a:prstDash val="solid"/>
          </a:ln>
        </p:spPr>
        <p:txBody>
          <a:bodyPr/>
          <a:lstStyle/>
          <a:p>
            <a:endParaRPr lang="en-GB"/>
          </a:p>
        </p:txBody>
      </p:sp>
      <p:sp>
        <p:nvSpPr>
          <p:cNvPr id="30" name="Text 24"/>
          <p:cNvSpPr/>
          <p:nvPr/>
        </p:nvSpPr>
        <p:spPr>
          <a:xfrm>
            <a:off x="274320" y="4901184"/>
            <a:ext cx="7772400" cy="228600"/>
          </a:xfrm>
          <a:prstGeom prst="rect">
            <a:avLst/>
          </a:prstGeom>
          <a:noFill/>
          <a:ln/>
        </p:spPr>
        <p:txBody>
          <a:bodyPr wrap="square" rtlCol="0" anchor="ctr"/>
          <a:lstStyle/>
          <a:p>
            <a:pPr marL="0" indent="0">
              <a:buNone/>
            </a:pPr>
            <a:r>
              <a:rPr lang="en-US" sz="800" dirty="0">
                <a:solidFill>
                  <a:srgbClr val="D6E4F0"/>
                </a:solidFill>
                <a:latin typeface="Calibri" pitchFamily="34" charset="0"/>
                <a:ea typeface="Calibri" pitchFamily="34" charset="-122"/>
                <a:cs typeface="Calibri" pitchFamily="34" charset="-120"/>
              </a:rPr>
              <a:t>NutriTrack AI  |  Business Plan Presentation  |  LCBB5013 Entrepreneurship</a:t>
            </a:r>
            <a:endParaRPr lang="en-US" sz="800" dirty="0"/>
          </a:p>
        </p:txBody>
      </p:sp>
      <p:sp>
        <p:nvSpPr>
          <p:cNvPr id="31" name="Text 25"/>
          <p:cNvSpPr/>
          <p:nvPr/>
        </p:nvSpPr>
        <p:spPr>
          <a:xfrm>
            <a:off x="8046720" y="4901184"/>
            <a:ext cx="914400" cy="228600"/>
          </a:xfrm>
          <a:prstGeom prst="rect">
            <a:avLst/>
          </a:prstGeom>
          <a:noFill/>
          <a:ln/>
        </p:spPr>
        <p:txBody>
          <a:bodyPr wrap="square" rtlCol="0" anchor="ctr"/>
          <a:lstStyle/>
          <a:p>
            <a:pPr marL="0" indent="0" algn="r">
              <a:buNone/>
            </a:pPr>
            <a:r>
              <a:rPr lang="en-US" sz="800" dirty="0">
                <a:solidFill>
                  <a:srgbClr val="FFFFFF"/>
                </a:solidFill>
                <a:latin typeface="Calibri" pitchFamily="34" charset="0"/>
                <a:ea typeface="Calibri" pitchFamily="34" charset="-122"/>
                <a:cs typeface="Calibri" pitchFamily="34" charset="-120"/>
              </a:rPr>
              <a:t>3 / 10</a:t>
            </a:r>
            <a:endParaRPr lang="en-US" sz="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1F4E79"/>
          </a:solidFill>
          <a:ln w="12700">
            <a:solidFill>
              <a:srgbClr val="1F4E79"/>
            </a:solidFill>
            <a:prstDash val="solid"/>
          </a:ln>
        </p:spPr>
        <p:txBody>
          <a:bodyPr/>
          <a:lstStyle/>
          <a:p>
            <a:endParaRPr lang="en-GB"/>
          </a:p>
        </p:txBody>
      </p:sp>
      <p:sp>
        <p:nvSpPr>
          <p:cNvPr id="3" name="Text 1"/>
          <p:cNvSpPr/>
          <p:nvPr/>
        </p:nvSpPr>
        <p:spPr>
          <a:xfrm>
            <a:off x="457200" y="73152"/>
            <a:ext cx="8229600" cy="502920"/>
          </a:xfrm>
          <a:prstGeom prst="rect">
            <a:avLst/>
          </a:prstGeom>
          <a:noFill/>
          <a:ln/>
        </p:spPr>
        <p:txBody>
          <a:bodyPr wrap="square" rtlCol="0" anchor="ctr"/>
          <a:lstStyle/>
          <a:p>
            <a:pPr marL="0" indent="0">
              <a:buNone/>
            </a:pPr>
            <a:r>
              <a:rPr lang="en-US" sz="2800" b="1" dirty="0">
                <a:solidFill>
                  <a:srgbClr val="FFFFFF"/>
                </a:solidFill>
                <a:latin typeface="Arial" panose="020B0604020202020204" pitchFamily="34" charset="0"/>
                <a:ea typeface="Calibri" pitchFamily="34" charset="-122"/>
                <a:cs typeface="Arial" panose="020B0604020202020204" pitchFamily="34" charset="0"/>
              </a:rPr>
              <a:t>Market Opportunity</a:t>
            </a:r>
            <a:endParaRPr lang="en-US" sz="2800" dirty="0">
              <a:latin typeface="Arial" panose="020B0604020202020204" pitchFamily="34" charset="0"/>
              <a:cs typeface="Arial" panose="020B0604020202020204" pitchFamily="34" charset="0"/>
            </a:endParaRPr>
          </a:p>
        </p:txBody>
      </p:sp>
      <p:sp>
        <p:nvSpPr>
          <p:cNvPr id="4" name="Text 2"/>
          <p:cNvSpPr/>
          <p:nvPr/>
        </p:nvSpPr>
        <p:spPr>
          <a:xfrm>
            <a:off x="457200" y="548640"/>
            <a:ext cx="8229600" cy="347472"/>
          </a:xfrm>
          <a:prstGeom prst="rect">
            <a:avLst/>
          </a:prstGeom>
          <a:noFill/>
          <a:ln/>
        </p:spPr>
        <p:txBody>
          <a:bodyPr wrap="square" rtlCol="0" anchor="ctr"/>
          <a:lstStyle/>
          <a:p>
            <a:pPr marL="0" indent="0">
              <a:buNone/>
            </a:pPr>
            <a:r>
              <a:rPr lang="en-US" sz="1200" i="1" dirty="0">
                <a:solidFill>
                  <a:srgbClr val="D6E4F0"/>
                </a:solidFill>
                <a:latin typeface="Arial" panose="020B0604020202020204" pitchFamily="34" charset="0"/>
                <a:ea typeface="Calibri" pitchFamily="34" charset="-122"/>
                <a:cs typeface="Arial" panose="020B0604020202020204" pitchFamily="34" charset="0"/>
              </a:rPr>
              <a:t>A rapidly growing, high-demand global market</a:t>
            </a:r>
            <a:endParaRPr lang="en-US" sz="1200" dirty="0">
              <a:latin typeface="Arial" panose="020B0604020202020204" pitchFamily="34" charset="0"/>
              <a:cs typeface="Arial" panose="020B0604020202020204" pitchFamily="34" charset="0"/>
            </a:endParaRPr>
          </a:p>
        </p:txBody>
      </p:sp>
      <p:sp>
        <p:nvSpPr>
          <p:cNvPr id="5" name="Shape 3"/>
          <p:cNvSpPr/>
          <p:nvPr/>
        </p:nvSpPr>
        <p:spPr>
          <a:xfrm>
            <a:off x="320040" y="1051560"/>
            <a:ext cx="2011680" cy="1417320"/>
          </a:xfrm>
          <a:prstGeom prst="rect">
            <a:avLst/>
          </a:prstGeom>
          <a:solidFill>
            <a:srgbClr val="1F4E79"/>
          </a:solidFill>
          <a:ln w="12700">
            <a:solidFill>
              <a:srgbClr val="1F4E79"/>
            </a:solidFill>
            <a:prstDash val="solid"/>
          </a:ln>
          <a:effectLst>
            <a:outerShdw blurRad="101600" dist="25400" dir="8100000" algn="bl" rotWithShape="0">
              <a:srgbClr val="000000">
                <a:alpha val="10000"/>
              </a:srgbClr>
            </a:outerShdw>
          </a:effectLst>
        </p:spPr>
        <p:txBody>
          <a:bodyPr/>
          <a:lstStyle/>
          <a:p>
            <a:endParaRPr lang="en-GB"/>
          </a:p>
        </p:txBody>
      </p:sp>
      <p:sp>
        <p:nvSpPr>
          <p:cNvPr id="6" name="Text 4"/>
          <p:cNvSpPr/>
          <p:nvPr/>
        </p:nvSpPr>
        <p:spPr>
          <a:xfrm>
            <a:off x="320040" y="1097280"/>
            <a:ext cx="2011680" cy="777240"/>
          </a:xfrm>
          <a:prstGeom prst="rect">
            <a:avLst/>
          </a:prstGeom>
          <a:noFill/>
          <a:ln/>
        </p:spPr>
        <p:txBody>
          <a:bodyPr wrap="square" rtlCol="0" anchor="ctr"/>
          <a:lstStyle/>
          <a:p>
            <a:pPr marL="0" indent="0" algn="ctr">
              <a:buNone/>
            </a:pPr>
            <a:r>
              <a:rPr lang="en-US" sz="2800" b="1" dirty="0">
                <a:solidFill>
                  <a:srgbClr val="FFFFFF"/>
                </a:solidFill>
                <a:latin typeface="Arial" panose="020B0604020202020204" pitchFamily="34" charset="0"/>
                <a:ea typeface="Calibri" pitchFamily="34" charset="-122"/>
                <a:cs typeface="Arial" panose="020B0604020202020204" pitchFamily="34" charset="0"/>
              </a:rPr>
              <a:t>£6.1bn</a:t>
            </a:r>
            <a:endParaRPr lang="en-US" sz="2800" dirty="0">
              <a:latin typeface="Arial" panose="020B0604020202020204" pitchFamily="34" charset="0"/>
              <a:cs typeface="Arial" panose="020B0604020202020204" pitchFamily="34" charset="0"/>
            </a:endParaRPr>
          </a:p>
        </p:txBody>
      </p:sp>
      <p:sp>
        <p:nvSpPr>
          <p:cNvPr id="7" name="Text 5"/>
          <p:cNvSpPr/>
          <p:nvPr/>
        </p:nvSpPr>
        <p:spPr>
          <a:xfrm>
            <a:off x="320040" y="1828800"/>
            <a:ext cx="2011680" cy="594360"/>
          </a:xfrm>
          <a:prstGeom prst="rect">
            <a:avLst/>
          </a:prstGeom>
          <a:noFill/>
          <a:ln/>
        </p:spPr>
        <p:txBody>
          <a:bodyPr wrap="square" rtlCol="0" anchor="t"/>
          <a:lstStyle/>
          <a:p>
            <a:pPr marL="0" indent="0" algn="ctr">
              <a:buNone/>
            </a:pPr>
            <a:r>
              <a:rPr lang="en-US" sz="1200" dirty="0">
                <a:solidFill>
                  <a:srgbClr val="CADCFC"/>
                </a:solidFill>
                <a:latin typeface="Arial" panose="020B0604020202020204" pitchFamily="34" charset="0"/>
                <a:ea typeface="Calibri" pitchFamily="34" charset="-122"/>
                <a:cs typeface="Arial" panose="020B0604020202020204" pitchFamily="34" charset="0"/>
              </a:rPr>
              <a:t>Global market</a:t>
            </a:r>
            <a:endParaRPr lang="en-US" sz="1200" dirty="0">
              <a:latin typeface="Arial" panose="020B0604020202020204" pitchFamily="34" charset="0"/>
              <a:cs typeface="Arial" panose="020B0604020202020204" pitchFamily="34" charset="0"/>
            </a:endParaRPr>
          </a:p>
          <a:p>
            <a:pPr marL="0" indent="0" algn="ctr">
              <a:buNone/>
            </a:pPr>
            <a:r>
              <a:rPr lang="en-US" sz="1200" dirty="0">
                <a:solidFill>
                  <a:srgbClr val="CADCFC"/>
                </a:solidFill>
                <a:latin typeface="Arial" panose="020B0604020202020204" pitchFamily="34" charset="0"/>
                <a:ea typeface="Calibri" pitchFamily="34" charset="-122"/>
                <a:cs typeface="Arial" panose="020B0604020202020204" pitchFamily="34" charset="0"/>
              </a:rPr>
              <a:t>value 2025</a:t>
            </a:r>
            <a:endParaRPr lang="en-US" sz="1200" dirty="0">
              <a:latin typeface="Arial" panose="020B0604020202020204" pitchFamily="34" charset="0"/>
              <a:cs typeface="Arial" panose="020B0604020202020204" pitchFamily="34" charset="0"/>
            </a:endParaRPr>
          </a:p>
        </p:txBody>
      </p:sp>
      <p:sp>
        <p:nvSpPr>
          <p:cNvPr id="8" name="Shape 6"/>
          <p:cNvSpPr/>
          <p:nvPr/>
        </p:nvSpPr>
        <p:spPr>
          <a:xfrm>
            <a:off x="2468880" y="1051560"/>
            <a:ext cx="2011680" cy="1417320"/>
          </a:xfrm>
          <a:prstGeom prst="rect">
            <a:avLst/>
          </a:prstGeom>
          <a:solidFill>
            <a:srgbClr val="2E75B6"/>
          </a:solidFill>
          <a:ln w="12700">
            <a:solidFill>
              <a:srgbClr val="2E75B6"/>
            </a:solidFill>
            <a:prstDash val="solid"/>
          </a:ln>
          <a:effectLst>
            <a:outerShdw blurRad="101600" dist="25400" dir="8100000" algn="bl" rotWithShape="0">
              <a:srgbClr val="000000">
                <a:alpha val="10000"/>
              </a:srgbClr>
            </a:outerShdw>
          </a:effectLst>
        </p:spPr>
        <p:txBody>
          <a:bodyPr/>
          <a:lstStyle/>
          <a:p>
            <a:endParaRPr lang="en-GB"/>
          </a:p>
        </p:txBody>
      </p:sp>
      <p:sp>
        <p:nvSpPr>
          <p:cNvPr id="9" name="Text 7"/>
          <p:cNvSpPr/>
          <p:nvPr/>
        </p:nvSpPr>
        <p:spPr>
          <a:xfrm>
            <a:off x="2468880" y="1097280"/>
            <a:ext cx="2011680" cy="777240"/>
          </a:xfrm>
          <a:prstGeom prst="rect">
            <a:avLst/>
          </a:prstGeom>
          <a:noFill/>
          <a:ln/>
        </p:spPr>
        <p:txBody>
          <a:bodyPr wrap="square" rtlCol="0" anchor="ctr"/>
          <a:lstStyle/>
          <a:p>
            <a:pPr marL="0" indent="0" algn="ctr">
              <a:buNone/>
            </a:pPr>
            <a:r>
              <a:rPr lang="en-US" sz="2800" b="1" dirty="0">
                <a:solidFill>
                  <a:srgbClr val="FFFFFF"/>
                </a:solidFill>
                <a:latin typeface="Arial" panose="020B0604020202020204" pitchFamily="34" charset="0"/>
                <a:ea typeface="Calibri" pitchFamily="34" charset="-122"/>
                <a:cs typeface="Arial" panose="020B0604020202020204" pitchFamily="34" charset="0"/>
              </a:rPr>
              <a:t>£22.2bn</a:t>
            </a:r>
            <a:endParaRPr lang="en-US" sz="2800" dirty="0">
              <a:latin typeface="Arial" panose="020B0604020202020204" pitchFamily="34" charset="0"/>
              <a:cs typeface="Arial" panose="020B0604020202020204" pitchFamily="34" charset="0"/>
            </a:endParaRPr>
          </a:p>
        </p:txBody>
      </p:sp>
      <p:sp>
        <p:nvSpPr>
          <p:cNvPr id="10" name="Text 8"/>
          <p:cNvSpPr/>
          <p:nvPr/>
        </p:nvSpPr>
        <p:spPr>
          <a:xfrm>
            <a:off x="2468880" y="1828800"/>
            <a:ext cx="2011680" cy="594360"/>
          </a:xfrm>
          <a:prstGeom prst="rect">
            <a:avLst/>
          </a:prstGeom>
          <a:noFill/>
          <a:ln/>
        </p:spPr>
        <p:txBody>
          <a:bodyPr wrap="square" rtlCol="0" anchor="t"/>
          <a:lstStyle/>
          <a:p>
            <a:pPr marL="0" indent="0" algn="ctr">
              <a:buNone/>
            </a:pPr>
            <a:r>
              <a:rPr lang="en-US" sz="1200" dirty="0">
                <a:solidFill>
                  <a:srgbClr val="CADCFC"/>
                </a:solidFill>
                <a:latin typeface="Arial" panose="020B0604020202020204" pitchFamily="34" charset="0"/>
                <a:ea typeface="Calibri" pitchFamily="34" charset="-122"/>
                <a:cs typeface="Arial" panose="020B0604020202020204" pitchFamily="34" charset="0"/>
              </a:rPr>
              <a:t>Projected value</a:t>
            </a:r>
            <a:endParaRPr lang="en-US" sz="1200" dirty="0">
              <a:latin typeface="Arial" panose="020B0604020202020204" pitchFamily="34" charset="0"/>
              <a:cs typeface="Arial" panose="020B0604020202020204" pitchFamily="34" charset="0"/>
            </a:endParaRPr>
          </a:p>
          <a:p>
            <a:pPr marL="0" indent="0" algn="ctr">
              <a:buNone/>
            </a:pPr>
            <a:r>
              <a:rPr lang="en-US" sz="1200" dirty="0">
                <a:solidFill>
                  <a:srgbClr val="CADCFC"/>
                </a:solidFill>
                <a:latin typeface="Arial" panose="020B0604020202020204" pitchFamily="34" charset="0"/>
                <a:ea typeface="Calibri" pitchFamily="34" charset="-122"/>
                <a:cs typeface="Arial" panose="020B0604020202020204" pitchFamily="34" charset="0"/>
              </a:rPr>
              <a:t>by 2035</a:t>
            </a:r>
            <a:endParaRPr lang="en-US" sz="1200" dirty="0">
              <a:latin typeface="Arial" panose="020B0604020202020204" pitchFamily="34" charset="0"/>
              <a:cs typeface="Arial" panose="020B0604020202020204" pitchFamily="34" charset="0"/>
            </a:endParaRPr>
          </a:p>
        </p:txBody>
      </p:sp>
      <p:sp>
        <p:nvSpPr>
          <p:cNvPr id="11" name="Shape 9"/>
          <p:cNvSpPr/>
          <p:nvPr/>
        </p:nvSpPr>
        <p:spPr>
          <a:xfrm>
            <a:off x="4617720" y="1051560"/>
            <a:ext cx="2011680" cy="1417320"/>
          </a:xfrm>
          <a:prstGeom prst="rect">
            <a:avLst/>
          </a:prstGeom>
          <a:solidFill>
            <a:srgbClr val="2E75B6"/>
          </a:solidFill>
          <a:ln w="12700">
            <a:solidFill>
              <a:srgbClr val="2E75B6"/>
            </a:solidFill>
            <a:prstDash val="solid"/>
          </a:ln>
          <a:effectLst>
            <a:outerShdw blurRad="101600" dist="25400" dir="8100000" algn="bl" rotWithShape="0">
              <a:srgbClr val="000000">
                <a:alpha val="10000"/>
              </a:srgbClr>
            </a:outerShdw>
          </a:effectLst>
        </p:spPr>
        <p:txBody>
          <a:bodyPr/>
          <a:lstStyle/>
          <a:p>
            <a:endParaRPr lang="en-GB"/>
          </a:p>
        </p:txBody>
      </p:sp>
      <p:sp>
        <p:nvSpPr>
          <p:cNvPr id="12" name="Text 10"/>
          <p:cNvSpPr/>
          <p:nvPr/>
        </p:nvSpPr>
        <p:spPr>
          <a:xfrm>
            <a:off x="4617720" y="1097280"/>
            <a:ext cx="2011680" cy="777240"/>
          </a:xfrm>
          <a:prstGeom prst="rect">
            <a:avLst/>
          </a:prstGeom>
          <a:noFill/>
          <a:ln/>
        </p:spPr>
        <p:txBody>
          <a:bodyPr wrap="square" rtlCol="0" anchor="ctr"/>
          <a:lstStyle/>
          <a:p>
            <a:pPr marL="0" indent="0" algn="ctr">
              <a:buNone/>
            </a:pPr>
            <a:r>
              <a:rPr lang="en-US" sz="2800" b="1" dirty="0">
                <a:solidFill>
                  <a:srgbClr val="FFFFFF"/>
                </a:solidFill>
                <a:latin typeface="Arial" panose="020B0604020202020204" pitchFamily="34" charset="0"/>
                <a:ea typeface="Calibri" pitchFamily="34" charset="-122"/>
                <a:cs typeface="Arial" panose="020B0604020202020204" pitchFamily="34" charset="0"/>
              </a:rPr>
              <a:t>16.6%</a:t>
            </a:r>
            <a:endParaRPr lang="en-US" sz="2800" dirty="0">
              <a:latin typeface="Arial" panose="020B0604020202020204" pitchFamily="34" charset="0"/>
              <a:cs typeface="Arial" panose="020B0604020202020204" pitchFamily="34" charset="0"/>
            </a:endParaRPr>
          </a:p>
        </p:txBody>
      </p:sp>
      <p:sp>
        <p:nvSpPr>
          <p:cNvPr id="13" name="Text 11"/>
          <p:cNvSpPr/>
          <p:nvPr/>
        </p:nvSpPr>
        <p:spPr>
          <a:xfrm>
            <a:off x="4617720" y="1828800"/>
            <a:ext cx="2011680" cy="594360"/>
          </a:xfrm>
          <a:prstGeom prst="rect">
            <a:avLst/>
          </a:prstGeom>
          <a:noFill/>
          <a:ln/>
        </p:spPr>
        <p:txBody>
          <a:bodyPr wrap="square" rtlCol="0" anchor="t"/>
          <a:lstStyle/>
          <a:p>
            <a:pPr marL="0" indent="0" algn="ctr">
              <a:buNone/>
            </a:pPr>
            <a:r>
              <a:rPr lang="en-US" sz="1200" dirty="0">
                <a:solidFill>
                  <a:srgbClr val="CADCFC"/>
                </a:solidFill>
                <a:latin typeface="Arial" panose="020B0604020202020204" pitchFamily="34" charset="0"/>
                <a:ea typeface="Calibri" pitchFamily="34" charset="-122"/>
                <a:cs typeface="Arial" panose="020B0604020202020204" pitchFamily="34" charset="0"/>
              </a:rPr>
              <a:t>Annual growth</a:t>
            </a:r>
            <a:endParaRPr lang="en-US" sz="1200" dirty="0">
              <a:latin typeface="Arial" panose="020B0604020202020204" pitchFamily="34" charset="0"/>
              <a:cs typeface="Arial" panose="020B0604020202020204" pitchFamily="34" charset="0"/>
            </a:endParaRPr>
          </a:p>
          <a:p>
            <a:pPr marL="0" indent="0" algn="ctr">
              <a:buNone/>
            </a:pPr>
            <a:r>
              <a:rPr lang="en-US" sz="1200" dirty="0">
                <a:solidFill>
                  <a:srgbClr val="CADCFC"/>
                </a:solidFill>
                <a:latin typeface="Arial" panose="020B0604020202020204" pitchFamily="34" charset="0"/>
                <a:ea typeface="Calibri" pitchFamily="34" charset="-122"/>
                <a:cs typeface="Arial" panose="020B0604020202020204" pitchFamily="34" charset="0"/>
              </a:rPr>
              <a:t>rate (CAGR)</a:t>
            </a:r>
            <a:endParaRPr lang="en-US" sz="1200" dirty="0">
              <a:latin typeface="Arial" panose="020B0604020202020204" pitchFamily="34" charset="0"/>
              <a:cs typeface="Arial" panose="020B0604020202020204" pitchFamily="34" charset="0"/>
            </a:endParaRPr>
          </a:p>
        </p:txBody>
      </p:sp>
      <p:sp>
        <p:nvSpPr>
          <p:cNvPr id="14" name="Shape 12"/>
          <p:cNvSpPr/>
          <p:nvPr/>
        </p:nvSpPr>
        <p:spPr>
          <a:xfrm>
            <a:off x="6766560" y="1051560"/>
            <a:ext cx="2011680" cy="1417320"/>
          </a:xfrm>
          <a:prstGeom prst="rect">
            <a:avLst/>
          </a:prstGeom>
          <a:solidFill>
            <a:srgbClr val="1E8449"/>
          </a:solidFill>
          <a:ln w="12700">
            <a:solidFill>
              <a:srgbClr val="1E8449"/>
            </a:solidFill>
            <a:prstDash val="solid"/>
          </a:ln>
          <a:effectLst>
            <a:outerShdw blurRad="101600" dist="25400" dir="8100000" algn="bl" rotWithShape="0">
              <a:srgbClr val="000000">
                <a:alpha val="10000"/>
              </a:srgbClr>
            </a:outerShdw>
          </a:effectLst>
        </p:spPr>
        <p:txBody>
          <a:bodyPr/>
          <a:lstStyle/>
          <a:p>
            <a:endParaRPr lang="en-GB"/>
          </a:p>
        </p:txBody>
      </p:sp>
      <p:sp>
        <p:nvSpPr>
          <p:cNvPr id="15" name="Text 13"/>
          <p:cNvSpPr/>
          <p:nvPr/>
        </p:nvSpPr>
        <p:spPr>
          <a:xfrm>
            <a:off x="6766560" y="1097280"/>
            <a:ext cx="2011680" cy="777240"/>
          </a:xfrm>
          <a:prstGeom prst="rect">
            <a:avLst/>
          </a:prstGeom>
          <a:noFill/>
          <a:ln/>
        </p:spPr>
        <p:txBody>
          <a:bodyPr wrap="square" rtlCol="0" anchor="ctr"/>
          <a:lstStyle/>
          <a:p>
            <a:pPr marL="0" indent="0" algn="ctr">
              <a:buNone/>
            </a:pPr>
            <a:r>
              <a:rPr lang="en-US" sz="2800" b="1" dirty="0">
                <a:solidFill>
                  <a:srgbClr val="FFFFFF"/>
                </a:solidFill>
                <a:latin typeface="Arial" panose="020B0604020202020204" pitchFamily="34" charset="0"/>
                <a:ea typeface="Calibri" pitchFamily="34" charset="-122"/>
                <a:cs typeface="Arial" panose="020B0604020202020204" pitchFamily="34" charset="0"/>
              </a:rPr>
              <a:t>18.7%</a:t>
            </a:r>
            <a:endParaRPr lang="en-US" sz="2800" dirty="0">
              <a:latin typeface="Arial" panose="020B0604020202020204" pitchFamily="34" charset="0"/>
              <a:cs typeface="Arial" panose="020B0604020202020204" pitchFamily="34" charset="0"/>
            </a:endParaRPr>
          </a:p>
        </p:txBody>
      </p:sp>
      <p:sp>
        <p:nvSpPr>
          <p:cNvPr id="16" name="Text 14"/>
          <p:cNvSpPr/>
          <p:nvPr/>
        </p:nvSpPr>
        <p:spPr>
          <a:xfrm>
            <a:off x="6766560" y="1828800"/>
            <a:ext cx="2011680" cy="594360"/>
          </a:xfrm>
          <a:prstGeom prst="rect">
            <a:avLst/>
          </a:prstGeom>
          <a:noFill/>
          <a:ln/>
        </p:spPr>
        <p:txBody>
          <a:bodyPr wrap="square" rtlCol="0" anchor="t"/>
          <a:lstStyle/>
          <a:p>
            <a:pPr marL="0" indent="0" algn="ctr">
              <a:buNone/>
            </a:pPr>
            <a:r>
              <a:rPr lang="en-US" sz="1200" dirty="0">
                <a:solidFill>
                  <a:srgbClr val="CADCFC"/>
                </a:solidFill>
                <a:latin typeface="Arial" panose="020B0604020202020204" pitchFamily="34" charset="0"/>
                <a:ea typeface="Calibri" pitchFamily="34" charset="-122"/>
                <a:cs typeface="Arial" panose="020B0604020202020204" pitchFamily="34" charset="0"/>
              </a:rPr>
              <a:t>UK &amp; Germany</a:t>
            </a:r>
            <a:endParaRPr lang="en-US" sz="1200" dirty="0">
              <a:latin typeface="Arial" panose="020B0604020202020204" pitchFamily="34" charset="0"/>
              <a:cs typeface="Arial" panose="020B0604020202020204" pitchFamily="34" charset="0"/>
            </a:endParaRPr>
          </a:p>
          <a:p>
            <a:pPr marL="0" indent="0" algn="ctr">
              <a:buNone/>
            </a:pPr>
            <a:r>
              <a:rPr lang="en-US" sz="1200" dirty="0">
                <a:solidFill>
                  <a:srgbClr val="CADCFC"/>
                </a:solidFill>
                <a:latin typeface="Arial" panose="020B0604020202020204" pitchFamily="34" charset="0"/>
                <a:ea typeface="Calibri" pitchFamily="34" charset="-122"/>
                <a:cs typeface="Arial" panose="020B0604020202020204" pitchFamily="34" charset="0"/>
              </a:rPr>
              <a:t>CAGR to 2030</a:t>
            </a:r>
            <a:endParaRPr lang="en-US" sz="1200" dirty="0">
              <a:latin typeface="Arial" panose="020B0604020202020204" pitchFamily="34" charset="0"/>
              <a:cs typeface="Arial" panose="020B0604020202020204" pitchFamily="34" charset="0"/>
            </a:endParaRPr>
          </a:p>
        </p:txBody>
      </p:sp>
      <p:graphicFrame>
        <p:nvGraphicFramePr>
          <p:cNvPr id="17" name="Chart 0"/>
          <p:cNvGraphicFramePr/>
          <p:nvPr>
            <p:extLst>
              <p:ext uri="{D42A27DB-BD31-4B8C-83A1-F6EECF244321}">
                <p14:modId xmlns:p14="http://schemas.microsoft.com/office/powerpoint/2010/main" val="2772966034"/>
              </p:ext>
            </p:extLst>
          </p:nvPr>
        </p:nvGraphicFramePr>
        <p:xfrm>
          <a:off x="320040" y="2606040"/>
          <a:ext cx="5303520" cy="2103120"/>
        </p:xfrm>
        <a:graphic>
          <a:graphicData uri="http://schemas.openxmlformats.org/drawingml/2006/chart">
            <c:chart xmlns:c="http://schemas.openxmlformats.org/drawingml/2006/chart" xmlns:r="http://schemas.openxmlformats.org/officeDocument/2006/relationships" r:id="rId3"/>
          </a:graphicData>
        </a:graphic>
      </p:graphicFrame>
      <p:sp>
        <p:nvSpPr>
          <p:cNvPr id="18" name="Shape 15"/>
          <p:cNvSpPr/>
          <p:nvPr/>
        </p:nvSpPr>
        <p:spPr>
          <a:xfrm>
            <a:off x="5806440" y="2606040"/>
            <a:ext cx="3017520" cy="2103120"/>
          </a:xfrm>
          <a:prstGeom prst="rect">
            <a:avLst/>
          </a:prstGeom>
          <a:solidFill>
            <a:srgbClr val="FFFFFF"/>
          </a:solidFill>
          <a:ln w="12700">
            <a:solidFill>
              <a:srgbClr val="E2E8F0"/>
            </a:solidFill>
            <a:prstDash val="solid"/>
          </a:ln>
          <a:effectLst>
            <a:outerShdw blurRad="101600" dist="25400" dir="8100000" algn="bl" rotWithShape="0">
              <a:srgbClr val="000000">
                <a:alpha val="10000"/>
              </a:srgbClr>
            </a:outerShdw>
          </a:effectLst>
        </p:spPr>
        <p:txBody>
          <a:bodyPr/>
          <a:lstStyle/>
          <a:p>
            <a:endParaRPr lang="en-GB"/>
          </a:p>
        </p:txBody>
      </p:sp>
      <p:sp>
        <p:nvSpPr>
          <p:cNvPr id="19" name="Text 16"/>
          <p:cNvSpPr/>
          <p:nvPr/>
        </p:nvSpPr>
        <p:spPr>
          <a:xfrm>
            <a:off x="5897880" y="2651760"/>
            <a:ext cx="2834640" cy="320040"/>
          </a:xfrm>
          <a:prstGeom prst="rect">
            <a:avLst/>
          </a:prstGeom>
          <a:noFill/>
          <a:ln/>
        </p:spPr>
        <p:txBody>
          <a:bodyPr wrap="square" rtlCol="0" anchor="ctr"/>
          <a:lstStyle/>
          <a:p>
            <a:pPr marL="0" indent="0">
              <a:buNone/>
            </a:pPr>
            <a:r>
              <a:rPr lang="en-US" sz="1200" b="1" dirty="0">
                <a:solidFill>
                  <a:srgbClr val="1F4E79"/>
                </a:solidFill>
                <a:latin typeface="Arial" panose="020B0604020202020204" pitchFamily="34" charset="0"/>
                <a:ea typeface="Calibri" pitchFamily="34" charset="-122"/>
                <a:cs typeface="Arial" panose="020B0604020202020204" pitchFamily="34" charset="0"/>
              </a:rPr>
              <a:t>PESTEL Highlights</a:t>
            </a:r>
            <a:endParaRPr lang="en-US" sz="1200" dirty="0">
              <a:latin typeface="Arial" panose="020B0604020202020204" pitchFamily="34" charset="0"/>
              <a:cs typeface="Arial" panose="020B0604020202020204" pitchFamily="34" charset="0"/>
            </a:endParaRPr>
          </a:p>
        </p:txBody>
      </p:sp>
      <p:sp>
        <p:nvSpPr>
          <p:cNvPr id="20" name="Shape 17"/>
          <p:cNvSpPr/>
          <p:nvPr/>
        </p:nvSpPr>
        <p:spPr>
          <a:xfrm>
            <a:off x="5897880" y="3035808"/>
            <a:ext cx="256032" cy="256032"/>
          </a:xfrm>
          <a:prstGeom prst="rect">
            <a:avLst/>
          </a:prstGeom>
          <a:solidFill>
            <a:srgbClr val="2E75B6"/>
          </a:solidFill>
          <a:ln w="12700">
            <a:solidFill>
              <a:srgbClr val="2E75B6"/>
            </a:solidFill>
            <a:prstDash val="solid"/>
          </a:ln>
        </p:spPr>
        <p:txBody>
          <a:bodyPr/>
          <a:lstStyle/>
          <a:p>
            <a:endParaRPr lang="en-GB"/>
          </a:p>
        </p:txBody>
      </p:sp>
      <p:sp>
        <p:nvSpPr>
          <p:cNvPr id="21" name="Text 18"/>
          <p:cNvSpPr/>
          <p:nvPr/>
        </p:nvSpPr>
        <p:spPr>
          <a:xfrm>
            <a:off x="5897880" y="3035808"/>
            <a:ext cx="256032" cy="256032"/>
          </a:xfrm>
          <a:prstGeom prst="rect">
            <a:avLst/>
          </a:prstGeom>
          <a:noFill/>
          <a:ln/>
        </p:spPr>
        <p:txBody>
          <a:bodyPr wrap="square"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P</a:t>
            </a:r>
            <a:endParaRPr lang="en-US" sz="900" dirty="0"/>
          </a:p>
        </p:txBody>
      </p:sp>
      <p:sp>
        <p:nvSpPr>
          <p:cNvPr id="22" name="Text 19"/>
          <p:cNvSpPr/>
          <p:nvPr/>
        </p:nvSpPr>
        <p:spPr>
          <a:xfrm>
            <a:off x="6217920" y="3054096"/>
            <a:ext cx="2514600" cy="256032"/>
          </a:xfrm>
          <a:prstGeom prst="rect">
            <a:avLst/>
          </a:prstGeom>
          <a:noFill/>
          <a:ln/>
        </p:spPr>
        <p:txBody>
          <a:bodyPr wrap="square" rtlCol="0" anchor="ctr"/>
          <a:lstStyle/>
          <a:p>
            <a:pPr marL="0" indent="0">
              <a:buNone/>
            </a:pPr>
            <a:r>
              <a:rPr lang="en-US" sz="1200" dirty="0">
                <a:solidFill>
                  <a:srgbClr val="1A1A2E"/>
                </a:solidFill>
                <a:latin typeface="Arial" panose="020B0604020202020204" pitchFamily="34" charset="0"/>
                <a:ea typeface="Calibri" pitchFamily="34" charset="-122"/>
                <a:cs typeface="Arial" panose="020B0604020202020204" pitchFamily="34" charset="0"/>
              </a:rPr>
              <a:t>NHS digital health investment</a:t>
            </a:r>
            <a:endParaRPr lang="en-US" sz="1200" dirty="0">
              <a:latin typeface="Arial" panose="020B0604020202020204" pitchFamily="34" charset="0"/>
              <a:cs typeface="Arial" panose="020B0604020202020204" pitchFamily="34" charset="0"/>
            </a:endParaRPr>
          </a:p>
        </p:txBody>
      </p:sp>
      <p:sp>
        <p:nvSpPr>
          <p:cNvPr id="23" name="Shape 20"/>
          <p:cNvSpPr/>
          <p:nvPr/>
        </p:nvSpPr>
        <p:spPr>
          <a:xfrm>
            <a:off x="5897880" y="3364992"/>
            <a:ext cx="256032" cy="256032"/>
          </a:xfrm>
          <a:prstGeom prst="rect">
            <a:avLst/>
          </a:prstGeom>
          <a:solidFill>
            <a:srgbClr val="2E75B6"/>
          </a:solidFill>
          <a:ln w="12700">
            <a:solidFill>
              <a:srgbClr val="2E75B6"/>
            </a:solidFill>
            <a:prstDash val="solid"/>
          </a:ln>
        </p:spPr>
        <p:txBody>
          <a:bodyPr/>
          <a:lstStyle/>
          <a:p>
            <a:endParaRPr lang="en-GB"/>
          </a:p>
        </p:txBody>
      </p:sp>
      <p:sp>
        <p:nvSpPr>
          <p:cNvPr id="24" name="Text 21"/>
          <p:cNvSpPr/>
          <p:nvPr/>
        </p:nvSpPr>
        <p:spPr>
          <a:xfrm>
            <a:off x="5897880" y="3364992"/>
            <a:ext cx="256032" cy="256032"/>
          </a:xfrm>
          <a:prstGeom prst="rect">
            <a:avLst/>
          </a:prstGeom>
          <a:noFill/>
          <a:ln/>
        </p:spPr>
        <p:txBody>
          <a:bodyPr wrap="square"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E</a:t>
            </a:r>
            <a:endParaRPr lang="en-US" sz="900" dirty="0"/>
          </a:p>
        </p:txBody>
      </p:sp>
      <p:sp>
        <p:nvSpPr>
          <p:cNvPr id="25" name="Text 22"/>
          <p:cNvSpPr/>
          <p:nvPr/>
        </p:nvSpPr>
        <p:spPr>
          <a:xfrm>
            <a:off x="6217920" y="3383280"/>
            <a:ext cx="2514600" cy="256032"/>
          </a:xfrm>
          <a:prstGeom prst="rect">
            <a:avLst/>
          </a:prstGeom>
          <a:noFill/>
          <a:ln/>
        </p:spPr>
        <p:txBody>
          <a:bodyPr wrap="square" rtlCol="0" anchor="ctr"/>
          <a:lstStyle/>
          <a:p>
            <a:pPr marL="0" indent="0">
              <a:buNone/>
            </a:pPr>
            <a:r>
              <a:rPr lang="en-US" sz="1200" dirty="0">
                <a:solidFill>
                  <a:srgbClr val="1A1A2E"/>
                </a:solidFill>
                <a:latin typeface="Arial" panose="020B0604020202020204" pitchFamily="34" charset="0"/>
                <a:ea typeface="Calibri" pitchFamily="34" charset="-122"/>
                <a:cs typeface="Arial" panose="020B0604020202020204" pitchFamily="34" charset="0"/>
              </a:rPr>
              <a:t>Health spend resilient post-pandemic</a:t>
            </a:r>
            <a:endParaRPr lang="en-US" sz="1200" dirty="0">
              <a:latin typeface="Arial" panose="020B0604020202020204" pitchFamily="34" charset="0"/>
              <a:cs typeface="Arial" panose="020B0604020202020204" pitchFamily="34" charset="0"/>
            </a:endParaRPr>
          </a:p>
        </p:txBody>
      </p:sp>
      <p:sp>
        <p:nvSpPr>
          <p:cNvPr id="26" name="Shape 23"/>
          <p:cNvSpPr/>
          <p:nvPr/>
        </p:nvSpPr>
        <p:spPr>
          <a:xfrm>
            <a:off x="5897880" y="3694176"/>
            <a:ext cx="256032" cy="256032"/>
          </a:xfrm>
          <a:prstGeom prst="rect">
            <a:avLst/>
          </a:prstGeom>
          <a:solidFill>
            <a:srgbClr val="2E75B6"/>
          </a:solidFill>
          <a:ln w="12700">
            <a:solidFill>
              <a:srgbClr val="2E75B6"/>
            </a:solidFill>
            <a:prstDash val="solid"/>
          </a:ln>
        </p:spPr>
        <p:txBody>
          <a:bodyPr/>
          <a:lstStyle/>
          <a:p>
            <a:endParaRPr lang="en-GB"/>
          </a:p>
        </p:txBody>
      </p:sp>
      <p:sp>
        <p:nvSpPr>
          <p:cNvPr id="27" name="Text 24"/>
          <p:cNvSpPr/>
          <p:nvPr/>
        </p:nvSpPr>
        <p:spPr>
          <a:xfrm>
            <a:off x="5897880" y="3694176"/>
            <a:ext cx="256032" cy="256032"/>
          </a:xfrm>
          <a:prstGeom prst="rect">
            <a:avLst/>
          </a:prstGeom>
          <a:noFill/>
          <a:ln/>
        </p:spPr>
        <p:txBody>
          <a:bodyPr wrap="square"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S</a:t>
            </a:r>
            <a:endParaRPr lang="en-US" sz="900" dirty="0"/>
          </a:p>
        </p:txBody>
      </p:sp>
      <p:sp>
        <p:nvSpPr>
          <p:cNvPr id="28" name="Text 25"/>
          <p:cNvSpPr/>
          <p:nvPr/>
        </p:nvSpPr>
        <p:spPr>
          <a:xfrm>
            <a:off x="6217920" y="3712464"/>
            <a:ext cx="2514600" cy="256032"/>
          </a:xfrm>
          <a:prstGeom prst="rect">
            <a:avLst/>
          </a:prstGeom>
          <a:noFill/>
          <a:ln/>
        </p:spPr>
        <p:txBody>
          <a:bodyPr wrap="square" rtlCol="0" anchor="ctr"/>
          <a:lstStyle/>
          <a:p>
            <a:pPr marL="0" indent="0">
              <a:buNone/>
            </a:pPr>
            <a:r>
              <a:rPr lang="en-US" sz="1200" dirty="0">
                <a:solidFill>
                  <a:srgbClr val="1A1A2E"/>
                </a:solidFill>
                <a:latin typeface="Arial" panose="020B0604020202020204" pitchFamily="34" charset="0"/>
                <a:ea typeface="Calibri" pitchFamily="34" charset="-122"/>
                <a:cs typeface="Arial" panose="020B0604020202020204" pitchFamily="34" charset="0"/>
              </a:rPr>
              <a:t>2.5bn overweight adults globally</a:t>
            </a:r>
            <a:endParaRPr lang="en-US" sz="1200" dirty="0">
              <a:latin typeface="Arial" panose="020B0604020202020204" pitchFamily="34" charset="0"/>
              <a:cs typeface="Arial" panose="020B0604020202020204" pitchFamily="34" charset="0"/>
            </a:endParaRPr>
          </a:p>
        </p:txBody>
      </p:sp>
      <p:sp>
        <p:nvSpPr>
          <p:cNvPr id="29" name="Shape 26"/>
          <p:cNvSpPr/>
          <p:nvPr/>
        </p:nvSpPr>
        <p:spPr>
          <a:xfrm>
            <a:off x="5897880" y="4023360"/>
            <a:ext cx="256032" cy="256032"/>
          </a:xfrm>
          <a:prstGeom prst="rect">
            <a:avLst/>
          </a:prstGeom>
          <a:solidFill>
            <a:srgbClr val="2E75B6"/>
          </a:solidFill>
          <a:ln w="12700">
            <a:solidFill>
              <a:srgbClr val="2E75B6"/>
            </a:solidFill>
            <a:prstDash val="solid"/>
          </a:ln>
        </p:spPr>
        <p:txBody>
          <a:bodyPr/>
          <a:lstStyle/>
          <a:p>
            <a:endParaRPr lang="en-GB"/>
          </a:p>
        </p:txBody>
      </p:sp>
      <p:sp>
        <p:nvSpPr>
          <p:cNvPr id="30" name="Text 27"/>
          <p:cNvSpPr/>
          <p:nvPr/>
        </p:nvSpPr>
        <p:spPr>
          <a:xfrm>
            <a:off x="5897880" y="4023360"/>
            <a:ext cx="256032" cy="256032"/>
          </a:xfrm>
          <a:prstGeom prst="rect">
            <a:avLst/>
          </a:prstGeom>
          <a:noFill/>
          <a:ln/>
        </p:spPr>
        <p:txBody>
          <a:bodyPr wrap="square"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T</a:t>
            </a:r>
            <a:endParaRPr lang="en-US" sz="900" dirty="0"/>
          </a:p>
        </p:txBody>
      </p:sp>
      <p:sp>
        <p:nvSpPr>
          <p:cNvPr id="31" name="Text 28"/>
          <p:cNvSpPr/>
          <p:nvPr/>
        </p:nvSpPr>
        <p:spPr>
          <a:xfrm>
            <a:off x="6217920" y="4041648"/>
            <a:ext cx="2514600" cy="256032"/>
          </a:xfrm>
          <a:prstGeom prst="rect">
            <a:avLst/>
          </a:prstGeom>
          <a:noFill/>
          <a:ln/>
        </p:spPr>
        <p:txBody>
          <a:bodyPr wrap="square" rtlCol="0" anchor="ctr"/>
          <a:lstStyle/>
          <a:p>
            <a:pPr marL="0" indent="0">
              <a:buNone/>
            </a:pPr>
            <a:r>
              <a:rPr lang="en-US" sz="1200" dirty="0">
                <a:solidFill>
                  <a:srgbClr val="1A1A2E"/>
                </a:solidFill>
                <a:latin typeface="Arial" panose="020B0604020202020204" pitchFamily="34" charset="0"/>
                <a:ea typeface="Calibri" pitchFamily="34" charset="-122"/>
                <a:cs typeface="Arial" panose="020B0604020202020204" pitchFamily="34" charset="0"/>
              </a:rPr>
              <a:t>50%+ apps AI-powered by 2025</a:t>
            </a:r>
            <a:endParaRPr lang="en-US" sz="1200" dirty="0">
              <a:latin typeface="Arial" panose="020B0604020202020204" pitchFamily="34" charset="0"/>
              <a:cs typeface="Arial" panose="020B0604020202020204" pitchFamily="34" charset="0"/>
            </a:endParaRPr>
          </a:p>
        </p:txBody>
      </p:sp>
      <p:sp>
        <p:nvSpPr>
          <p:cNvPr id="32" name="Shape 29"/>
          <p:cNvSpPr/>
          <p:nvPr/>
        </p:nvSpPr>
        <p:spPr>
          <a:xfrm>
            <a:off x="5897880" y="4352544"/>
            <a:ext cx="256032" cy="256032"/>
          </a:xfrm>
          <a:prstGeom prst="rect">
            <a:avLst/>
          </a:prstGeom>
          <a:solidFill>
            <a:srgbClr val="2E75B6"/>
          </a:solidFill>
          <a:ln w="12700">
            <a:solidFill>
              <a:srgbClr val="2E75B6"/>
            </a:solidFill>
            <a:prstDash val="solid"/>
          </a:ln>
        </p:spPr>
        <p:txBody>
          <a:bodyPr/>
          <a:lstStyle/>
          <a:p>
            <a:endParaRPr lang="en-GB"/>
          </a:p>
        </p:txBody>
      </p:sp>
      <p:sp>
        <p:nvSpPr>
          <p:cNvPr id="33" name="Text 30"/>
          <p:cNvSpPr/>
          <p:nvPr/>
        </p:nvSpPr>
        <p:spPr>
          <a:xfrm>
            <a:off x="5897880" y="4352544"/>
            <a:ext cx="256032" cy="256032"/>
          </a:xfrm>
          <a:prstGeom prst="rect">
            <a:avLst/>
          </a:prstGeom>
          <a:noFill/>
          <a:ln/>
        </p:spPr>
        <p:txBody>
          <a:bodyPr wrap="square"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L</a:t>
            </a:r>
            <a:endParaRPr lang="en-US" sz="900" dirty="0"/>
          </a:p>
        </p:txBody>
      </p:sp>
      <p:sp>
        <p:nvSpPr>
          <p:cNvPr id="34" name="Text 31"/>
          <p:cNvSpPr/>
          <p:nvPr/>
        </p:nvSpPr>
        <p:spPr>
          <a:xfrm>
            <a:off x="6217920" y="4370832"/>
            <a:ext cx="2514600" cy="256032"/>
          </a:xfrm>
          <a:prstGeom prst="rect">
            <a:avLst/>
          </a:prstGeom>
          <a:noFill/>
          <a:ln/>
        </p:spPr>
        <p:txBody>
          <a:bodyPr wrap="square" rtlCol="0" anchor="ctr"/>
          <a:lstStyle/>
          <a:p>
            <a:pPr marL="0" indent="0">
              <a:buNone/>
            </a:pPr>
            <a:r>
              <a:rPr lang="en-US" sz="1200" dirty="0">
                <a:solidFill>
                  <a:srgbClr val="1A1A2E"/>
                </a:solidFill>
                <a:latin typeface="Arial" panose="020B0604020202020204" pitchFamily="34" charset="0"/>
                <a:ea typeface="Calibri" pitchFamily="34" charset="-122"/>
                <a:cs typeface="Arial" panose="020B0604020202020204" pitchFamily="34" charset="0"/>
              </a:rPr>
              <a:t>UK GDPR: health data compliance</a:t>
            </a:r>
            <a:endParaRPr lang="en-US" sz="1200" dirty="0">
              <a:latin typeface="Arial" panose="020B0604020202020204" pitchFamily="34" charset="0"/>
              <a:cs typeface="Arial" panose="020B0604020202020204" pitchFamily="34" charset="0"/>
            </a:endParaRPr>
          </a:p>
        </p:txBody>
      </p:sp>
      <p:sp>
        <p:nvSpPr>
          <p:cNvPr id="35" name="Shape 32"/>
          <p:cNvSpPr/>
          <p:nvPr/>
        </p:nvSpPr>
        <p:spPr>
          <a:xfrm>
            <a:off x="0" y="4892040"/>
            <a:ext cx="9144000" cy="251460"/>
          </a:xfrm>
          <a:prstGeom prst="rect">
            <a:avLst/>
          </a:prstGeom>
          <a:solidFill>
            <a:srgbClr val="1F4E79"/>
          </a:solidFill>
          <a:ln w="12700">
            <a:solidFill>
              <a:srgbClr val="1F4E79"/>
            </a:solidFill>
            <a:prstDash val="solid"/>
          </a:ln>
        </p:spPr>
        <p:txBody>
          <a:bodyPr/>
          <a:lstStyle/>
          <a:p>
            <a:endParaRPr lang="en-GB"/>
          </a:p>
        </p:txBody>
      </p:sp>
      <p:sp>
        <p:nvSpPr>
          <p:cNvPr id="36" name="Text 33"/>
          <p:cNvSpPr/>
          <p:nvPr/>
        </p:nvSpPr>
        <p:spPr>
          <a:xfrm>
            <a:off x="274320" y="4901184"/>
            <a:ext cx="7772400" cy="228600"/>
          </a:xfrm>
          <a:prstGeom prst="rect">
            <a:avLst/>
          </a:prstGeom>
          <a:noFill/>
          <a:ln/>
        </p:spPr>
        <p:txBody>
          <a:bodyPr wrap="square" rtlCol="0" anchor="ctr"/>
          <a:lstStyle/>
          <a:p>
            <a:pPr marL="0" indent="0">
              <a:buNone/>
            </a:pPr>
            <a:r>
              <a:rPr lang="en-US" sz="800" dirty="0">
                <a:solidFill>
                  <a:srgbClr val="D6E4F0"/>
                </a:solidFill>
                <a:latin typeface="Calibri" pitchFamily="34" charset="0"/>
                <a:ea typeface="Calibri" pitchFamily="34" charset="-122"/>
                <a:cs typeface="Calibri" pitchFamily="34" charset="-120"/>
              </a:rPr>
              <a:t>NutriTrack AI  |  Business Plan Presentation  |  LCBB5013 Entrepreneurship</a:t>
            </a:r>
            <a:endParaRPr lang="en-US" sz="800" dirty="0"/>
          </a:p>
        </p:txBody>
      </p:sp>
      <p:sp>
        <p:nvSpPr>
          <p:cNvPr id="37" name="Text 34"/>
          <p:cNvSpPr/>
          <p:nvPr/>
        </p:nvSpPr>
        <p:spPr>
          <a:xfrm>
            <a:off x="8046720" y="4901184"/>
            <a:ext cx="914400" cy="228600"/>
          </a:xfrm>
          <a:prstGeom prst="rect">
            <a:avLst/>
          </a:prstGeom>
          <a:noFill/>
          <a:ln/>
        </p:spPr>
        <p:txBody>
          <a:bodyPr wrap="square" rtlCol="0" anchor="ctr"/>
          <a:lstStyle/>
          <a:p>
            <a:pPr marL="0" indent="0" algn="r">
              <a:buNone/>
            </a:pPr>
            <a:r>
              <a:rPr lang="en-US" sz="800" dirty="0">
                <a:solidFill>
                  <a:srgbClr val="FFFFFF"/>
                </a:solidFill>
                <a:latin typeface="Calibri" pitchFamily="34" charset="0"/>
                <a:ea typeface="Calibri" pitchFamily="34" charset="-122"/>
                <a:cs typeface="Calibri" pitchFamily="34" charset="-120"/>
              </a:rPr>
              <a:t>4 / 10</a:t>
            </a:r>
            <a:endParaRPr lang="en-US" sz="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1F4E79"/>
          </a:solidFill>
          <a:ln w="12700">
            <a:solidFill>
              <a:srgbClr val="1F4E79"/>
            </a:solidFill>
            <a:prstDash val="solid"/>
          </a:ln>
        </p:spPr>
        <p:txBody>
          <a:bodyPr/>
          <a:lstStyle/>
          <a:p>
            <a:endParaRPr lang="en-GB"/>
          </a:p>
        </p:txBody>
      </p:sp>
      <p:sp>
        <p:nvSpPr>
          <p:cNvPr id="3" name="Text 1"/>
          <p:cNvSpPr/>
          <p:nvPr/>
        </p:nvSpPr>
        <p:spPr>
          <a:xfrm>
            <a:off x="457200" y="73152"/>
            <a:ext cx="8229600" cy="502920"/>
          </a:xfrm>
          <a:prstGeom prst="rect">
            <a:avLst/>
          </a:prstGeom>
          <a:noFill/>
          <a:ln/>
        </p:spPr>
        <p:txBody>
          <a:bodyPr wrap="square" rtlCol="0" anchor="ctr"/>
          <a:lstStyle/>
          <a:p>
            <a:pPr marL="0" indent="0">
              <a:buNone/>
            </a:pPr>
            <a:r>
              <a:rPr lang="en-US" sz="2800" b="1" dirty="0">
                <a:solidFill>
                  <a:srgbClr val="FFFFFF"/>
                </a:solidFill>
                <a:latin typeface="Arial" panose="020B0604020202020204" pitchFamily="34" charset="0"/>
                <a:ea typeface="Calibri" pitchFamily="34" charset="-122"/>
                <a:cs typeface="Arial" panose="020B0604020202020204" pitchFamily="34" charset="0"/>
              </a:rPr>
              <a:t>Competitor Analysis &amp; SWOT</a:t>
            </a:r>
            <a:endParaRPr lang="en-US" sz="2800" dirty="0">
              <a:latin typeface="Arial" panose="020B0604020202020204" pitchFamily="34" charset="0"/>
              <a:cs typeface="Arial" panose="020B0604020202020204" pitchFamily="34" charset="0"/>
            </a:endParaRPr>
          </a:p>
        </p:txBody>
      </p:sp>
      <p:sp>
        <p:nvSpPr>
          <p:cNvPr id="4" name="Text 2"/>
          <p:cNvSpPr/>
          <p:nvPr/>
        </p:nvSpPr>
        <p:spPr>
          <a:xfrm>
            <a:off x="457200" y="548640"/>
            <a:ext cx="8229600" cy="347472"/>
          </a:xfrm>
          <a:prstGeom prst="rect">
            <a:avLst/>
          </a:prstGeom>
          <a:noFill/>
          <a:ln/>
        </p:spPr>
        <p:txBody>
          <a:bodyPr wrap="square" rtlCol="0" anchor="ctr"/>
          <a:lstStyle/>
          <a:p>
            <a:pPr marL="0" indent="0">
              <a:buNone/>
            </a:pPr>
            <a:r>
              <a:rPr lang="en-US" sz="1200" i="1" dirty="0">
                <a:solidFill>
                  <a:srgbClr val="D6E4F0"/>
                </a:solidFill>
                <a:latin typeface="Arial" panose="020B0604020202020204" pitchFamily="34" charset="0"/>
                <a:ea typeface="Calibri" pitchFamily="34" charset="-122"/>
                <a:cs typeface="Arial" panose="020B0604020202020204" pitchFamily="34" charset="0"/>
              </a:rPr>
              <a:t>Where NutriTrack AI fits in the competitive landscape</a:t>
            </a:r>
            <a:endParaRPr lang="en-US" sz="1200" dirty="0">
              <a:latin typeface="Arial" panose="020B0604020202020204" pitchFamily="34" charset="0"/>
              <a:cs typeface="Arial" panose="020B0604020202020204" pitchFamily="34" charset="0"/>
            </a:endParaRPr>
          </a:p>
        </p:txBody>
      </p:sp>
      <p:graphicFrame>
        <p:nvGraphicFramePr>
          <p:cNvPr id="6" name="Table 0"/>
          <p:cNvGraphicFramePr>
            <a:graphicFrameLocks noGrp="1"/>
          </p:cNvGraphicFramePr>
          <p:nvPr>
            <p:extLst>
              <p:ext uri="{D42A27DB-BD31-4B8C-83A1-F6EECF244321}">
                <p14:modId xmlns:p14="http://schemas.microsoft.com/office/powerpoint/2010/main" val="640526106"/>
              </p:ext>
            </p:extLst>
          </p:nvPr>
        </p:nvGraphicFramePr>
        <p:xfrm>
          <a:off x="274320" y="1051560"/>
          <a:ext cx="5074920" cy="2248060"/>
        </p:xfrm>
        <a:graphic>
          <a:graphicData uri="http://schemas.openxmlformats.org/drawingml/2006/table">
            <a:tbl>
              <a:tblPr/>
              <a:tblGrid>
                <a:gridCol w="1014984">
                  <a:extLst>
                    <a:ext uri="{9D8B030D-6E8A-4147-A177-3AD203B41FA5}">
                      <a16:colId xmlns:a16="http://schemas.microsoft.com/office/drawing/2014/main" val="20000"/>
                    </a:ext>
                  </a:extLst>
                </a:gridCol>
                <a:gridCol w="1014984">
                  <a:extLst>
                    <a:ext uri="{9D8B030D-6E8A-4147-A177-3AD203B41FA5}">
                      <a16:colId xmlns:a16="http://schemas.microsoft.com/office/drawing/2014/main" val="20001"/>
                    </a:ext>
                  </a:extLst>
                </a:gridCol>
                <a:gridCol w="1014984">
                  <a:extLst>
                    <a:ext uri="{9D8B030D-6E8A-4147-A177-3AD203B41FA5}">
                      <a16:colId xmlns:a16="http://schemas.microsoft.com/office/drawing/2014/main" val="20002"/>
                    </a:ext>
                  </a:extLst>
                </a:gridCol>
                <a:gridCol w="1014984">
                  <a:extLst>
                    <a:ext uri="{9D8B030D-6E8A-4147-A177-3AD203B41FA5}">
                      <a16:colId xmlns:a16="http://schemas.microsoft.com/office/drawing/2014/main" val="20003"/>
                    </a:ext>
                  </a:extLst>
                </a:gridCol>
                <a:gridCol w="1014984">
                  <a:extLst>
                    <a:ext uri="{9D8B030D-6E8A-4147-A177-3AD203B41FA5}">
                      <a16:colId xmlns:a16="http://schemas.microsoft.com/office/drawing/2014/main" val="20004"/>
                    </a:ext>
                  </a:extLst>
                </a:gridCol>
              </a:tblGrid>
              <a:tr h="497461">
                <a:tc>
                  <a:txBody>
                    <a:bodyPr/>
                    <a:lstStyle/>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App</a:t>
                      </a:r>
                      <a:endParaRPr lang="en-US" sz="1200" dirty="0">
                        <a:latin typeface="Arial" panose="020B0604020202020204" pitchFamily="34" charset="0"/>
                        <a:ea typeface="Calibri" charset="0"/>
                        <a:cs typeface="Arial" panose="020B0604020202020204" pitchFamily="34"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4E79"/>
                    </a:solidFill>
                  </a:tcPr>
                </a:tc>
                <a:tc>
                  <a:txBody>
                    <a:bodyPr/>
                    <a:lstStyle/>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Users</a:t>
                      </a:r>
                      <a:endParaRPr lang="en-US" sz="1200" dirty="0">
                        <a:latin typeface="Arial" panose="020B0604020202020204" pitchFamily="34" charset="0"/>
                        <a:ea typeface="Calibri" charset="0"/>
                        <a:cs typeface="Arial" panose="020B0604020202020204" pitchFamily="34"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4E79"/>
                    </a:solidFill>
                  </a:tcPr>
                </a:tc>
                <a:tc>
                  <a:txBody>
                    <a:bodyPr/>
                    <a:lstStyle/>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Price/mo</a:t>
                      </a:r>
                      <a:endParaRPr lang="en-US" sz="1200" dirty="0">
                        <a:latin typeface="Arial" panose="020B0604020202020204" pitchFamily="34" charset="0"/>
                        <a:ea typeface="Calibri" charset="0"/>
                        <a:cs typeface="Arial" panose="020B0604020202020204" pitchFamily="34"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4E79"/>
                    </a:solidFill>
                  </a:tcPr>
                </a:tc>
                <a:tc>
                  <a:txBody>
                    <a:bodyPr/>
                    <a:lstStyle/>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Halal/ Vegan</a:t>
                      </a:r>
                      <a:endParaRPr lang="en-US" sz="1200" dirty="0">
                        <a:latin typeface="Arial" panose="020B0604020202020204" pitchFamily="34" charset="0"/>
                        <a:ea typeface="Calibri" charset="0"/>
                        <a:cs typeface="Arial" panose="020B0604020202020204" pitchFamily="34"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4E79"/>
                    </a:solidFill>
                  </a:tcPr>
                </a:tc>
                <a:tc>
                  <a:txBody>
                    <a:bodyPr/>
                    <a:lstStyle/>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AI Planning</a:t>
                      </a:r>
                      <a:endParaRPr lang="en-US" sz="1200" dirty="0">
                        <a:latin typeface="Arial" panose="020B0604020202020204" pitchFamily="34" charset="0"/>
                        <a:ea typeface="Calibri" charset="0"/>
                        <a:cs typeface="Arial" panose="020B0604020202020204" pitchFamily="34"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4E79"/>
                    </a:solidFill>
                  </a:tcPr>
                </a:tc>
                <a:extLst>
                  <a:ext uri="{0D108BD9-81ED-4DB2-BD59-A6C34878D82A}">
                    <a16:rowId xmlns:a16="http://schemas.microsoft.com/office/drawing/2014/main" val="10000"/>
                  </a:ext>
                </a:extLst>
              </a:tr>
              <a:tr h="497461">
                <a:tc>
                  <a:txBody>
                    <a:bodyPr/>
                    <a:lstStyle/>
                    <a:p>
                      <a:pPr marL="0" indent="0" algn="ctr">
                        <a:buNone/>
                      </a:pPr>
                      <a:r>
                        <a:rPr lang="en-US" sz="1200" dirty="0" err="1">
                          <a:solidFill>
                            <a:srgbClr val="1A1A2E"/>
                          </a:solidFill>
                          <a:latin typeface="Arial" panose="020B0604020202020204" pitchFamily="34" charset="0"/>
                          <a:ea typeface="Calibri" pitchFamily="34" charset="-122"/>
                          <a:cs typeface="Arial" panose="020B0604020202020204" pitchFamily="34" charset="0"/>
                        </a:rPr>
                        <a:t>MyFitness</a:t>
                      </a:r>
                      <a:endParaRPr lang="en-US" sz="1200" dirty="0">
                        <a:solidFill>
                          <a:srgbClr val="1A1A2E"/>
                        </a:solidFill>
                        <a:latin typeface="Arial" panose="020B0604020202020204" pitchFamily="34" charset="0"/>
                        <a:ea typeface="Calibri" pitchFamily="34" charset="-122"/>
                        <a:cs typeface="Arial" panose="020B0604020202020204" pitchFamily="34" charset="0"/>
                      </a:endParaRPr>
                    </a:p>
                    <a:p>
                      <a:pPr marL="0" indent="0" algn="ctr">
                        <a:buNone/>
                      </a:pPr>
                      <a:r>
                        <a:rPr lang="en-US" sz="1200" dirty="0">
                          <a:solidFill>
                            <a:srgbClr val="1A1A2E"/>
                          </a:solidFill>
                          <a:latin typeface="Arial" panose="020B0604020202020204" pitchFamily="34" charset="0"/>
                          <a:ea typeface="Calibri" pitchFamily="34" charset="-122"/>
                          <a:cs typeface="Arial" panose="020B0604020202020204" pitchFamily="34" charset="0"/>
                        </a:rPr>
                        <a:t>Pal</a:t>
                      </a:r>
                      <a:endParaRPr lang="en-US" sz="1200" dirty="0">
                        <a:latin typeface="Arial" panose="020B0604020202020204" pitchFamily="34" charset="0"/>
                        <a:ea typeface="Calibri" charset="0"/>
                        <a:cs typeface="Arial" panose="020B0604020202020204" pitchFamily="34"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tcPr>
                </a:tc>
                <a:tc>
                  <a:txBody>
                    <a:bodyPr/>
                    <a:lstStyle/>
                    <a:p>
                      <a:pPr marL="0" indent="0" algn="ctr">
                        <a:buNone/>
                      </a:pPr>
                      <a:r>
                        <a:rPr lang="en-US" sz="1200" dirty="0">
                          <a:solidFill>
                            <a:srgbClr val="1A1A2E"/>
                          </a:solidFill>
                          <a:latin typeface="Arial" panose="020B0604020202020204" pitchFamily="34" charset="0"/>
                          <a:ea typeface="Calibri" pitchFamily="34" charset="-122"/>
                          <a:cs typeface="Arial" panose="020B0604020202020204" pitchFamily="34" charset="0"/>
                        </a:rPr>
                        <a:t>200m+</a:t>
                      </a:r>
                      <a:endParaRPr lang="en-US" sz="1200" dirty="0">
                        <a:latin typeface="Arial" panose="020B0604020202020204" pitchFamily="34" charset="0"/>
                        <a:ea typeface="Calibri" charset="0"/>
                        <a:cs typeface="Arial" panose="020B0604020202020204" pitchFamily="34"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tcPr>
                </a:tc>
                <a:tc>
                  <a:txBody>
                    <a:bodyPr/>
                    <a:lstStyle/>
                    <a:p>
                      <a:pPr marL="0" indent="0" algn="ctr">
                        <a:buNone/>
                      </a:pPr>
                      <a:r>
                        <a:rPr lang="en-US" sz="1200" dirty="0">
                          <a:solidFill>
                            <a:srgbClr val="1A1A2E"/>
                          </a:solidFill>
                          <a:latin typeface="Arial" panose="020B0604020202020204" pitchFamily="34" charset="0"/>
                          <a:ea typeface="Calibri" pitchFamily="34" charset="-122"/>
                          <a:cs typeface="Arial" panose="020B0604020202020204" pitchFamily="34" charset="0"/>
                        </a:rPr>
                        <a:t>£5.40/mo</a:t>
                      </a:r>
                      <a:endParaRPr lang="en-US" sz="1200" dirty="0">
                        <a:latin typeface="Arial" panose="020B0604020202020204" pitchFamily="34" charset="0"/>
                        <a:ea typeface="Calibri" charset="0"/>
                        <a:cs typeface="Arial" panose="020B0604020202020204" pitchFamily="34"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tcPr>
                </a:tc>
                <a:tc>
                  <a:txBody>
                    <a:bodyPr/>
                    <a:lstStyle/>
                    <a:p>
                      <a:pPr marL="0" indent="0" algn="ctr">
                        <a:buNone/>
                      </a:pPr>
                      <a:r>
                        <a:rPr lang="en-US" sz="1200" dirty="0">
                          <a:solidFill>
                            <a:srgbClr val="1A1A2E"/>
                          </a:solidFill>
                          <a:latin typeface="Arial" panose="020B0604020202020204" pitchFamily="34" charset="0"/>
                          <a:ea typeface="Calibri" pitchFamily="34" charset="-122"/>
                          <a:cs typeface="Arial" panose="020B0604020202020204" pitchFamily="34" charset="0"/>
                        </a:rPr>
                        <a:t>✗ Limited</a:t>
                      </a:r>
                      <a:endParaRPr lang="en-US" sz="1200" dirty="0">
                        <a:latin typeface="Arial" panose="020B0604020202020204" pitchFamily="34" charset="0"/>
                        <a:ea typeface="Calibri" charset="0"/>
                        <a:cs typeface="Arial" panose="020B0604020202020204" pitchFamily="34"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tcPr>
                </a:tc>
                <a:tc>
                  <a:txBody>
                    <a:bodyPr/>
                    <a:lstStyle/>
                    <a:p>
                      <a:pPr marL="0" indent="0" algn="ctr">
                        <a:buNone/>
                      </a:pPr>
                      <a:r>
                        <a:rPr lang="en-US" sz="1200" dirty="0">
                          <a:solidFill>
                            <a:srgbClr val="1A1A2E"/>
                          </a:solidFill>
                          <a:latin typeface="Arial" panose="020B0604020202020204" pitchFamily="34" charset="0"/>
                          <a:ea typeface="Calibri" pitchFamily="34" charset="-122"/>
                          <a:cs typeface="Arial" panose="020B0604020202020204" pitchFamily="34" charset="0"/>
                        </a:rPr>
                        <a:t>✗ Basic</a:t>
                      </a:r>
                      <a:endParaRPr lang="en-US" sz="1200" dirty="0">
                        <a:latin typeface="Arial" panose="020B0604020202020204" pitchFamily="34" charset="0"/>
                        <a:ea typeface="Calibri" charset="0"/>
                        <a:cs typeface="Arial" panose="020B0604020202020204" pitchFamily="34"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tcPr>
                </a:tc>
                <a:extLst>
                  <a:ext uri="{0D108BD9-81ED-4DB2-BD59-A6C34878D82A}">
                    <a16:rowId xmlns:a16="http://schemas.microsoft.com/office/drawing/2014/main" val="10001"/>
                  </a:ext>
                </a:extLst>
              </a:tr>
              <a:tr h="397969">
                <a:tc>
                  <a:txBody>
                    <a:bodyPr/>
                    <a:lstStyle/>
                    <a:p>
                      <a:pPr marL="0" indent="0" algn="ctr">
                        <a:buNone/>
                      </a:pPr>
                      <a:r>
                        <a:rPr lang="en-US" sz="1200" dirty="0">
                          <a:solidFill>
                            <a:srgbClr val="1A1A2E"/>
                          </a:solidFill>
                          <a:latin typeface="Arial" panose="020B0604020202020204" pitchFamily="34" charset="0"/>
                          <a:ea typeface="Calibri" pitchFamily="34" charset="-122"/>
                          <a:cs typeface="Arial" panose="020B0604020202020204" pitchFamily="34" charset="0"/>
                        </a:rPr>
                        <a:t>Noom</a:t>
                      </a:r>
                      <a:endParaRPr lang="en-US" sz="1200" dirty="0">
                        <a:latin typeface="Arial" panose="020B0604020202020204" pitchFamily="34" charset="0"/>
                        <a:ea typeface="Calibri" charset="0"/>
                        <a:cs typeface="Arial" panose="020B0604020202020204" pitchFamily="34"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tcPr>
                </a:tc>
                <a:tc>
                  <a:txBody>
                    <a:bodyPr/>
                    <a:lstStyle/>
                    <a:p>
                      <a:pPr marL="0" indent="0" algn="ctr">
                        <a:buNone/>
                      </a:pPr>
                      <a:r>
                        <a:rPr lang="en-US" sz="1200" dirty="0">
                          <a:solidFill>
                            <a:srgbClr val="1A1A2E"/>
                          </a:solidFill>
                          <a:latin typeface="Arial" panose="020B0604020202020204" pitchFamily="34" charset="0"/>
                          <a:ea typeface="Calibri" pitchFamily="34" charset="-122"/>
                          <a:cs typeface="Arial" panose="020B0604020202020204" pitchFamily="34" charset="0"/>
                        </a:rPr>
                        <a:t>45m+</a:t>
                      </a:r>
                      <a:endParaRPr lang="en-US" sz="1200" dirty="0">
                        <a:latin typeface="Arial" panose="020B0604020202020204" pitchFamily="34" charset="0"/>
                        <a:ea typeface="Calibri" charset="0"/>
                        <a:cs typeface="Arial" panose="020B0604020202020204" pitchFamily="34"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tcPr>
                </a:tc>
                <a:tc>
                  <a:txBody>
                    <a:bodyPr/>
                    <a:lstStyle/>
                    <a:p>
                      <a:pPr marL="0" indent="0" algn="ctr">
                        <a:buNone/>
                      </a:pPr>
                      <a:r>
                        <a:rPr lang="en-US" sz="1200" dirty="0">
                          <a:solidFill>
                            <a:srgbClr val="1A1A2E"/>
                          </a:solidFill>
                          <a:latin typeface="Arial" panose="020B0604020202020204" pitchFamily="34" charset="0"/>
                          <a:ea typeface="Calibri" pitchFamily="34" charset="-122"/>
                          <a:cs typeface="Arial" panose="020B0604020202020204" pitchFamily="34" charset="0"/>
                        </a:rPr>
                        <a:t>~£17/mo</a:t>
                      </a:r>
                      <a:endParaRPr lang="en-US" sz="1200" dirty="0">
                        <a:latin typeface="Arial" panose="020B0604020202020204" pitchFamily="34" charset="0"/>
                        <a:ea typeface="Calibri" charset="0"/>
                        <a:cs typeface="Arial" panose="020B0604020202020204" pitchFamily="34"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tcPr>
                </a:tc>
                <a:tc>
                  <a:txBody>
                    <a:bodyPr/>
                    <a:lstStyle/>
                    <a:p>
                      <a:pPr marL="0" indent="0" algn="ctr">
                        <a:buNone/>
                      </a:pPr>
                      <a:r>
                        <a:rPr lang="en-US" sz="1200" dirty="0">
                          <a:solidFill>
                            <a:srgbClr val="1A1A2E"/>
                          </a:solidFill>
                          <a:latin typeface="Arial" panose="020B0604020202020204" pitchFamily="34" charset="0"/>
                          <a:ea typeface="Calibri" pitchFamily="34" charset="-122"/>
                          <a:cs typeface="Arial" panose="020B0604020202020204" pitchFamily="34" charset="0"/>
                        </a:rPr>
                        <a:t>✗ None</a:t>
                      </a:r>
                      <a:endParaRPr lang="en-US" sz="1200" dirty="0">
                        <a:latin typeface="Arial" panose="020B0604020202020204" pitchFamily="34" charset="0"/>
                        <a:ea typeface="Calibri" charset="0"/>
                        <a:cs typeface="Arial" panose="020B0604020202020204" pitchFamily="34"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tcPr>
                </a:tc>
                <a:tc>
                  <a:txBody>
                    <a:bodyPr/>
                    <a:lstStyle/>
                    <a:p>
                      <a:pPr marL="0" indent="0" algn="ctr">
                        <a:buNone/>
                      </a:pPr>
                      <a:r>
                        <a:rPr lang="en-US" sz="1200" dirty="0">
                          <a:solidFill>
                            <a:srgbClr val="1A1A2E"/>
                          </a:solidFill>
                          <a:latin typeface="Arial" panose="020B0604020202020204" pitchFamily="34" charset="0"/>
                          <a:ea typeface="Calibri" pitchFamily="34" charset="-122"/>
                          <a:cs typeface="Arial" panose="020B0604020202020204" pitchFamily="34" charset="0"/>
                        </a:rPr>
                        <a:t>✓ Yes</a:t>
                      </a:r>
                      <a:endParaRPr lang="en-US" sz="1200" dirty="0">
                        <a:latin typeface="Arial" panose="020B0604020202020204" pitchFamily="34" charset="0"/>
                        <a:ea typeface="Calibri" charset="0"/>
                        <a:cs typeface="Arial" panose="020B0604020202020204" pitchFamily="34"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tcPr>
                </a:tc>
                <a:extLst>
                  <a:ext uri="{0D108BD9-81ED-4DB2-BD59-A6C34878D82A}">
                    <a16:rowId xmlns:a16="http://schemas.microsoft.com/office/drawing/2014/main" val="10002"/>
                  </a:ext>
                </a:extLst>
              </a:tr>
              <a:tr h="397969">
                <a:tc>
                  <a:txBody>
                    <a:bodyPr/>
                    <a:lstStyle/>
                    <a:p>
                      <a:pPr marL="0" indent="0" algn="ctr">
                        <a:buNone/>
                      </a:pPr>
                      <a:r>
                        <a:rPr lang="en-US" sz="1200" dirty="0">
                          <a:solidFill>
                            <a:srgbClr val="1A1A2E"/>
                          </a:solidFill>
                          <a:latin typeface="Arial" panose="020B0604020202020204" pitchFamily="34" charset="0"/>
                          <a:ea typeface="Calibri" pitchFamily="34" charset="-122"/>
                          <a:cs typeface="Arial" panose="020B0604020202020204" pitchFamily="34" charset="0"/>
                        </a:rPr>
                        <a:t>Lifesum</a:t>
                      </a:r>
                      <a:endParaRPr lang="en-US" sz="1200" dirty="0">
                        <a:latin typeface="Arial" panose="020B0604020202020204" pitchFamily="34" charset="0"/>
                        <a:ea typeface="Calibri" charset="0"/>
                        <a:cs typeface="Arial" panose="020B0604020202020204" pitchFamily="34"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tcPr>
                </a:tc>
                <a:tc>
                  <a:txBody>
                    <a:bodyPr/>
                    <a:lstStyle/>
                    <a:p>
                      <a:pPr marL="0" indent="0" algn="ctr">
                        <a:buNone/>
                      </a:pPr>
                      <a:r>
                        <a:rPr lang="en-US" sz="1200" dirty="0">
                          <a:solidFill>
                            <a:srgbClr val="1A1A2E"/>
                          </a:solidFill>
                          <a:latin typeface="Arial" panose="020B0604020202020204" pitchFamily="34" charset="0"/>
                          <a:ea typeface="Calibri" pitchFamily="34" charset="-122"/>
                          <a:cs typeface="Arial" panose="020B0604020202020204" pitchFamily="34" charset="0"/>
                        </a:rPr>
                        <a:t>50m+</a:t>
                      </a:r>
                      <a:endParaRPr lang="en-US" sz="1200" dirty="0">
                        <a:latin typeface="Arial" panose="020B0604020202020204" pitchFamily="34" charset="0"/>
                        <a:ea typeface="Calibri" charset="0"/>
                        <a:cs typeface="Arial" panose="020B0604020202020204" pitchFamily="34"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tcPr>
                </a:tc>
                <a:tc>
                  <a:txBody>
                    <a:bodyPr/>
                    <a:lstStyle/>
                    <a:p>
                      <a:pPr marL="0" indent="0" algn="ctr">
                        <a:buNone/>
                      </a:pPr>
                      <a:r>
                        <a:rPr lang="en-US" sz="1200" dirty="0">
                          <a:solidFill>
                            <a:srgbClr val="1A1A2E"/>
                          </a:solidFill>
                          <a:latin typeface="Arial" panose="020B0604020202020204" pitchFamily="34" charset="0"/>
                          <a:ea typeface="Calibri" pitchFamily="34" charset="-122"/>
                          <a:cs typeface="Arial" panose="020B0604020202020204" pitchFamily="34" charset="0"/>
                        </a:rPr>
                        <a:t>£3.99/mo</a:t>
                      </a:r>
                      <a:endParaRPr lang="en-US" sz="1200" dirty="0">
                        <a:latin typeface="Arial" panose="020B0604020202020204" pitchFamily="34" charset="0"/>
                        <a:ea typeface="Calibri" charset="0"/>
                        <a:cs typeface="Arial" panose="020B0604020202020204" pitchFamily="34"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tcPr>
                </a:tc>
                <a:tc>
                  <a:txBody>
                    <a:bodyPr/>
                    <a:lstStyle/>
                    <a:p>
                      <a:pPr marL="0" indent="0" algn="ctr">
                        <a:buNone/>
                      </a:pPr>
                      <a:r>
                        <a:rPr lang="en-US" sz="1200" dirty="0">
                          <a:solidFill>
                            <a:srgbClr val="1A1A2E"/>
                          </a:solidFill>
                          <a:latin typeface="Arial" panose="020B0604020202020204" pitchFamily="34" charset="0"/>
                          <a:ea typeface="Calibri" pitchFamily="34" charset="-122"/>
                          <a:cs typeface="Arial" panose="020B0604020202020204" pitchFamily="34" charset="0"/>
                        </a:rPr>
                        <a:t>✗ Limited</a:t>
                      </a:r>
                      <a:endParaRPr lang="en-US" sz="1200" dirty="0">
                        <a:latin typeface="Arial" panose="020B0604020202020204" pitchFamily="34" charset="0"/>
                        <a:ea typeface="Calibri" charset="0"/>
                        <a:cs typeface="Arial" panose="020B0604020202020204" pitchFamily="34"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tcPr>
                </a:tc>
                <a:tc>
                  <a:txBody>
                    <a:bodyPr/>
                    <a:lstStyle/>
                    <a:p>
                      <a:pPr marL="0" indent="0" algn="ctr">
                        <a:buNone/>
                      </a:pPr>
                      <a:r>
                        <a:rPr lang="en-US" sz="1200" dirty="0">
                          <a:solidFill>
                            <a:srgbClr val="1A1A2E"/>
                          </a:solidFill>
                          <a:latin typeface="Arial" panose="020B0604020202020204" pitchFamily="34" charset="0"/>
                          <a:ea typeface="Calibri" pitchFamily="34" charset="-122"/>
                          <a:cs typeface="Arial" panose="020B0604020202020204" pitchFamily="34" charset="0"/>
                        </a:rPr>
                        <a:t>✓ Partial</a:t>
                      </a:r>
                      <a:endParaRPr lang="en-US" sz="1200" dirty="0">
                        <a:latin typeface="Arial" panose="020B0604020202020204" pitchFamily="34" charset="0"/>
                        <a:ea typeface="Calibri" charset="0"/>
                        <a:cs typeface="Arial" panose="020B0604020202020204" pitchFamily="34"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tcPr>
                </a:tc>
                <a:extLst>
                  <a:ext uri="{0D108BD9-81ED-4DB2-BD59-A6C34878D82A}">
                    <a16:rowId xmlns:a16="http://schemas.microsoft.com/office/drawing/2014/main" val="10003"/>
                  </a:ext>
                </a:extLst>
              </a:tr>
              <a:tr h="431133">
                <a:tc>
                  <a:txBody>
                    <a:bodyPr/>
                    <a:lstStyle/>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NutriTrack AI</a:t>
                      </a:r>
                      <a:endParaRPr lang="en-US" sz="1200" dirty="0">
                        <a:latin typeface="Arial" panose="020B0604020202020204" pitchFamily="34" charset="0"/>
                        <a:ea typeface="Calibri" charset="0"/>
                        <a:cs typeface="Arial" panose="020B0604020202020204" pitchFamily="34"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2E75B6"/>
                    </a:solidFill>
                  </a:tcPr>
                </a:tc>
                <a:tc>
                  <a:txBody>
                    <a:bodyPr/>
                    <a:lstStyle/>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Target: </a:t>
                      </a:r>
                    </a:p>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5,000 Y1</a:t>
                      </a:r>
                      <a:endParaRPr lang="en-US" sz="1200" dirty="0">
                        <a:latin typeface="Arial" panose="020B0604020202020204" pitchFamily="34" charset="0"/>
                        <a:ea typeface="Calibri" charset="0"/>
                        <a:cs typeface="Arial" panose="020B0604020202020204" pitchFamily="34"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2E75B6"/>
                    </a:solidFill>
                  </a:tcPr>
                </a:tc>
                <a:tc>
                  <a:txBody>
                    <a:bodyPr/>
                    <a:lstStyle/>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£7.99/mo</a:t>
                      </a:r>
                      <a:endParaRPr lang="en-US" sz="1200" dirty="0">
                        <a:latin typeface="Arial" panose="020B0604020202020204" pitchFamily="34" charset="0"/>
                        <a:ea typeface="Calibri" charset="0"/>
                        <a:cs typeface="Arial" panose="020B0604020202020204" pitchFamily="34"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2E75B6"/>
                    </a:solidFill>
                  </a:tcPr>
                </a:tc>
                <a:tc>
                  <a:txBody>
                    <a:bodyPr/>
                    <a:lstStyle/>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 Full Support</a:t>
                      </a:r>
                      <a:endParaRPr lang="en-US" sz="1200" dirty="0">
                        <a:latin typeface="Arial" panose="020B0604020202020204" pitchFamily="34" charset="0"/>
                        <a:ea typeface="Calibri" charset="0"/>
                        <a:cs typeface="Arial" panose="020B0604020202020204" pitchFamily="34"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2E75B6"/>
                    </a:solidFill>
                  </a:tcPr>
                </a:tc>
                <a:tc>
                  <a:txBody>
                    <a:bodyPr/>
                    <a:lstStyle/>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 Full AI</a:t>
                      </a:r>
                      <a:endParaRPr lang="en-US" sz="1200" dirty="0">
                        <a:latin typeface="Arial" panose="020B0604020202020204" pitchFamily="34" charset="0"/>
                        <a:ea typeface="Calibri" charset="0"/>
                        <a:cs typeface="Arial" panose="020B0604020202020204" pitchFamily="34"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2E75B6"/>
                    </a:solidFill>
                  </a:tcPr>
                </a:tc>
                <a:extLst>
                  <a:ext uri="{0D108BD9-81ED-4DB2-BD59-A6C34878D82A}">
                    <a16:rowId xmlns:a16="http://schemas.microsoft.com/office/drawing/2014/main" val="10004"/>
                  </a:ext>
                </a:extLst>
              </a:tr>
            </a:tbl>
          </a:graphicData>
        </a:graphic>
      </p:graphicFrame>
      <p:sp>
        <p:nvSpPr>
          <p:cNvPr id="5" name="Shape 3"/>
          <p:cNvSpPr/>
          <p:nvPr/>
        </p:nvSpPr>
        <p:spPr>
          <a:xfrm>
            <a:off x="5440680" y="1051560"/>
            <a:ext cx="1719072" cy="1463040"/>
          </a:xfrm>
          <a:prstGeom prst="rect">
            <a:avLst/>
          </a:prstGeom>
          <a:solidFill>
            <a:srgbClr val="2E75B6"/>
          </a:solidFill>
          <a:ln w="12700">
            <a:solidFill>
              <a:srgbClr val="2E75B6"/>
            </a:solidFill>
            <a:prstDash val="solid"/>
          </a:ln>
          <a:effectLst>
            <a:outerShdw blurRad="101600" dist="25400" dir="8100000" algn="bl" rotWithShape="0">
              <a:srgbClr val="000000">
                <a:alpha val="10000"/>
              </a:srgbClr>
            </a:outerShdw>
          </a:effectLst>
        </p:spPr>
        <p:txBody>
          <a:bodyPr/>
          <a:lstStyle/>
          <a:p>
            <a:endParaRPr lang="en-GB"/>
          </a:p>
        </p:txBody>
      </p:sp>
      <p:sp>
        <p:nvSpPr>
          <p:cNvPr id="7" name="Text 4"/>
          <p:cNvSpPr/>
          <p:nvPr/>
        </p:nvSpPr>
        <p:spPr>
          <a:xfrm>
            <a:off x="5440680" y="1088136"/>
            <a:ext cx="1719072" cy="292608"/>
          </a:xfrm>
          <a:prstGeom prst="rect">
            <a:avLst/>
          </a:prstGeom>
          <a:noFill/>
          <a:ln/>
        </p:spPr>
        <p:txBody>
          <a:bodyPr wrap="square" rtlCol="0" anchor="ctr"/>
          <a:lstStyle/>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Strengths</a:t>
            </a:r>
            <a:endParaRPr lang="en-US" sz="1200" dirty="0">
              <a:latin typeface="Arial" panose="020B0604020202020204" pitchFamily="34" charset="0"/>
              <a:cs typeface="Arial" panose="020B0604020202020204" pitchFamily="34" charset="0"/>
            </a:endParaRPr>
          </a:p>
        </p:txBody>
      </p:sp>
      <p:sp>
        <p:nvSpPr>
          <p:cNvPr id="8" name="Text 5"/>
          <p:cNvSpPr/>
          <p:nvPr/>
        </p:nvSpPr>
        <p:spPr>
          <a:xfrm>
            <a:off x="5495544" y="1399032"/>
            <a:ext cx="1609344" cy="1042416"/>
          </a:xfrm>
          <a:prstGeom prst="rect">
            <a:avLst/>
          </a:prstGeom>
          <a:noFill/>
          <a:ln/>
        </p:spPr>
        <p:txBody>
          <a:bodyPr wrap="square" rtlCol="0" anchor="t"/>
          <a:lstStyle/>
          <a:p>
            <a:pPr marL="0" indent="0">
              <a:lnSpc>
                <a:spcPct val="115000"/>
              </a:lnSpc>
              <a:buNone/>
            </a:pPr>
            <a:r>
              <a:rPr lang="en-US" sz="900" dirty="0">
                <a:solidFill>
                  <a:srgbClr val="FFFFFF"/>
                </a:solidFill>
                <a:latin typeface="Arial" panose="020B0604020202020204" pitchFamily="34" charset="0"/>
                <a:ea typeface="Calibri" pitchFamily="34" charset="-122"/>
                <a:cs typeface="Arial" panose="020B0604020202020204" pitchFamily="34" charset="0"/>
              </a:rPr>
              <a:t>• AI personalisation</a:t>
            </a:r>
            <a:endParaRPr lang="en-US" sz="900" dirty="0">
              <a:latin typeface="Arial" panose="020B0604020202020204" pitchFamily="34" charset="0"/>
              <a:cs typeface="Arial" panose="020B0604020202020204" pitchFamily="34" charset="0"/>
            </a:endParaRPr>
          </a:p>
          <a:p>
            <a:pPr marL="0" indent="0">
              <a:lnSpc>
                <a:spcPct val="115000"/>
              </a:lnSpc>
              <a:buNone/>
            </a:pPr>
            <a:r>
              <a:rPr lang="en-US" sz="900" dirty="0">
                <a:solidFill>
                  <a:srgbClr val="FFFFFF"/>
                </a:solidFill>
                <a:latin typeface="Arial" panose="020B0604020202020204" pitchFamily="34" charset="0"/>
                <a:ea typeface="Calibri" pitchFamily="34" charset="-122"/>
                <a:cs typeface="Arial" panose="020B0604020202020204" pitchFamily="34" charset="0"/>
              </a:rPr>
              <a:t>• Inclusive dietary support</a:t>
            </a:r>
            <a:endParaRPr lang="en-US" sz="900" dirty="0">
              <a:latin typeface="Arial" panose="020B0604020202020204" pitchFamily="34" charset="0"/>
              <a:cs typeface="Arial" panose="020B0604020202020204" pitchFamily="34" charset="0"/>
            </a:endParaRPr>
          </a:p>
          <a:p>
            <a:pPr marL="0" indent="0">
              <a:lnSpc>
                <a:spcPct val="115000"/>
              </a:lnSpc>
              <a:buNone/>
            </a:pPr>
            <a:r>
              <a:rPr lang="en-US" sz="900" dirty="0">
                <a:solidFill>
                  <a:srgbClr val="FFFFFF"/>
                </a:solidFill>
                <a:latin typeface="Arial" panose="020B0604020202020204" pitchFamily="34" charset="0"/>
                <a:ea typeface="Calibri" pitchFamily="34" charset="-122"/>
                <a:cs typeface="Arial" panose="020B0604020202020204" pitchFamily="34" charset="0"/>
              </a:rPr>
              <a:t>• Low-cost freemium entry</a:t>
            </a:r>
            <a:endParaRPr lang="en-US" sz="900" dirty="0">
              <a:latin typeface="Arial" panose="020B0604020202020204" pitchFamily="34" charset="0"/>
              <a:cs typeface="Arial" panose="020B0604020202020204" pitchFamily="34" charset="0"/>
            </a:endParaRPr>
          </a:p>
          <a:p>
            <a:pPr marL="0" indent="0">
              <a:lnSpc>
                <a:spcPct val="115000"/>
              </a:lnSpc>
              <a:buNone/>
            </a:pPr>
            <a:r>
              <a:rPr lang="en-US" sz="900" dirty="0">
                <a:solidFill>
                  <a:srgbClr val="FFFFFF"/>
                </a:solidFill>
                <a:latin typeface="Arial" panose="020B0604020202020204" pitchFamily="34" charset="0"/>
                <a:ea typeface="Calibri" pitchFamily="34" charset="-122"/>
                <a:cs typeface="Arial" panose="020B0604020202020204" pitchFamily="34" charset="0"/>
              </a:rPr>
              <a:t>• Scalable cloud model</a:t>
            </a:r>
            <a:endParaRPr lang="en-US" sz="900" dirty="0">
              <a:latin typeface="Arial" panose="020B0604020202020204" pitchFamily="34" charset="0"/>
              <a:cs typeface="Arial" panose="020B0604020202020204" pitchFamily="34" charset="0"/>
            </a:endParaRPr>
          </a:p>
        </p:txBody>
      </p:sp>
      <p:sp>
        <p:nvSpPr>
          <p:cNvPr id="9" name="Shape 6"/>
          <p:cNvSpPr/>
          <p:nvPr/>
        </p:nvSpPr>
        <p:spPr>
          <a:xfrm>
            <a:off x="7223760" y="1051560"/>
            <a:ext cx="1719072" cy="1463040"/>
          </a:xfrm>
          <a:prstGeom prst="rect">
            <a:avLst/>
          </a:prstGeom>
          <a:solidFill>
            <a:srgbClr val="C0392B"/>
          </a:solidFill>
          <a:ln w="12700">
            <a:solidFill>
              <a:srgbClr val="C0392B"/>
            </a:solidFill>
            <a:prstDash val="solid"/>
          </a:ln>
          <a:effectLst>
            <a:outerShdw blurRad="101600" dist="25400" dir="8100000" algn="bl" rotWithShape="0">
              <a:srgbClr val="000000">
                <a:alpha val="10000"/>
              </a:srgbClr>
            </a:outerShdw>
          </a:effectLst>
        </p:spPr>
        <p:txBody>
          <a:bodyPr/>
          <a:lstStyle/>
          <a:p>
            <a:endParaRPr lang="en-GB"/>
          </a:p>
        </p:txBody>
      </p:sp>
      <p:sp>
        <p:nvSpPr>
          <p:cNvPr id="10" name="Text 7"/>
          <p:cNvSpPr/>
          <p:nvPr/>
        </p:nvSpPr>
        <p:spPr>
          <a:xfrm>
            <a:off x="7223760" y="1088136"/>
            <a:ext cx="1719072" cy="292608"/>
          </a:xfrm>
          <a:prstGeom prst="rect">
            <a:avLst/>
          </a:prstGeom>
          <a:noFill/>
          <a:ln/>
        </p:spPr>
        <p:txBody>
          <a:bodyPr wrap="square" rtlCol="0" anchor="ctr"/>
          <a:lstStyle/>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Weaknesses</a:t>
            </a:r>
            <a:endParaRPr lang="en-US" sz="1200" dirty="0">
              <a:latin typeface="Arial" panose="020B0604020202020204" pitchFamily="34" charset="0"/>
              <a:cs typeface="Arial" panose="020B0604020202020204" pitchFamily="34" charset="0"/>
            </a:endParaRPr>
          </a:p>
        </p:txBody>
      </p:sp>
      <p:sp>
        <p:nvSpPr>
          <p:cNvPr id="11" name="Text 8"/>
          <p:cNvSpPr/>
          <p:nvPr/>
        </p:nvSpPr>
        <p:spPr>
          <a:xfrm>
            <a:off x="7278624" y="1399032"/>
            <a:ext cx="1609344" cy="1042416"/>
          </a:xfrm>
          <a:prstGeom prst="rect">
            <a:avLst/>
          </a:prstGeom>
          <a:noFill/>
          <a:ln/>
        </p:spPr>
        <p:txBody>
          <a:bodyPr wrap="square" rtlCol="0" anchor="t"/>
          <a:lstStyle/>
          <a:p>
            <a:pPr marL="0" indent="0">
              <a:lnSpc>
                <a:spcPct val="115000"/>
              </a:lnSpc>
              <a:buNone/>
            </a:pPr>
            <a:r>
              <a:rPr lang="en-US" sz="900" dirty="0">
                <a:solidFill>
                  <a:srgbClr val="FFFFFF"/>
                </a:solidFill>
                <a:latin typeface="Arial" panose="020B0604020202020204" pitchFamily="34" charset="0"/>
                <a:ea typeface="Calibri" pitchFamily="34" charset="-122"/>
                <a:cs typeface="Arial" panose="020B0604020202020204" pitchFamily="34" charset="0"/>
              </a:rPr>
              <a:t>• New entrant, no user base</a:t>
            </a:r>
            <a:endParaRPr lang="en-US" sz="900" dirty="0">
              <a:latin typeface="Arial" panose="020B0604020202020204" pitchFamily="34" charset="0"/>
              <a:cs typeface="Arial" panose="020B0604020202020204" pitchFamily="34" charset="0"/>
            </a:endParaRPr>
          </a:p>
          <a:p>
            <a:pPr marL="0" indent="0">
              <a:lnSpc>
                <a:spcPct val="115000"/>
              </a:lnSpc>
              <a:buNone/>
            </a:pPr>
            <a:r>
              <a:rPr lang="en-US" sz="900" dirty="0">
                <a:solidFill>
                  <a:srgbClr val="FFFFFF"/>
                </a:solidFill>
                <a:latin typeface="Arial" panose="020B0604020202020204" pitchFamily="34" charset="0"/>
                <a:ea typeface="Calibri" pitchFamily="34" charset="-122"/>
                <a:cs typeface="Arial" panose="020B0604020202020204" pitchFamily="34" charset="0"/>
              </a:rPr>
              <a:t>• £35–50k start-up cost</a:t>
            </a:r>
            <a:endParaRPr lang="en-US" sz="900" dirty="0">
              <a:latin typeface="Arial" panose="020B0604020202020204" pitchFamily="34" charset="0"/>
              <a:cs typeface="Arial" panose="020B0604020202020204" pitchFamily="34" charset="0"/>
            </a:endParaRPr>
          </a:p>
          <a:p>
            <a:pPr marL="0" indent="0">
              <a:lnSpc>
                <a:spcPct val="115000"/>
              </a:lnSpc>
              <a:buNone/>
            </a:pPr>
            <a:r>
              <a:rPr lang="en-US" sz="900" dirty="0">
                <a:solidFill>
                  <a:srgbClr val="FFFFFF"/>
                </a:solidFill>
                <a:latin typeface="Arial" panose="020B0604020202020204" pitchFamily="34" charset="0"/>
                <a:ea typeface="Calibri" pitchFamily="34" charset="-122"/>
                <a:cs typeface="Arial" panose="020B0604020202020204" pitchFamily="34" charset="0"/>
              </a:rPr>
              <a:t>• 2–5% avg freemium conversion</a:t>
            </a:r>
            <a:endParaRPr lang="en-US" sz="900" dirty="0">
              <a:latin typeface="Arial" panose="020B0604020202020204" pitchFamily="34" charset="0"/>
              <a:cs typeface="Arial" panose="020B0604020202020204" pitchFamily="34" charset="0"/>
            </a:endParaRPr>
          </a:p>
          <a:p>
            <a:pPr marL="0" indent="0">
              <a:lnSpc>
                <a:spcPct val="115000"/>
              </a:lnSpc>
              <a:buNone/>
            </a:pPr>
            <a:r>
              <a:rPr lang="en-US" sz="900" dirty="0">
                <a:solidFill>
                  <a:srgbClr val="FFFFFF"/>
                </a:solidFill>
                <a:latin typeface="Arial" panose="020B0604020202020204" pitchFamily="34" charset="0"/>
                <a:ea typeface="Calibri" pitchFamily="34" charset="-122"/>
                <a:cs typeface="Arial" panose="020B0604020202020204" pitchFamily="34" charset="0"/>
              </a:rPr>
              <a:t>• Data entry accuracy risk</a:t>
            </a:r>
            <a:endParaRPr lang="en-US" sz="900" dirty="0">
              <a:latin typeface="Arial" panose="020B0604020202020204" pitchFamily="34" charset="0"/>
              <a:cs typeface="Arial" panose="020B0604020202020204" pitchFamily="34" charset="0"/>
            </a:endParaRPr>
          </a:p>
        </p:txBody>
      </p:sp>
      <p:sp>
        <p:nvSpPr>
          <p:cNvPr id="12" name="Shape 9"/>
          <p:cNvSpPr/>
          <p:nvPr/>
        </p:nvSpPr>
        <p:spPr>
          <a:xfrm>
            <a:off x="5440680" y="2587752"/>
            <a:ext cx="1719072" cy="1463040"/>
          </a:xfrm>
          <a:prstGeom prst="rect">
            <a:avLst/>
          </a:prstGeom>
          <a:solidFill>
            <a:srgbClr val="1E8449"/>
          </a:solidFill>
          <a:ln w="12700">
            <a:solidFill>
              <a:srgbClr val="1E8449"/>
            </a:solidFill>
            <a:prstDash val="solid"/>
          </a:ln>
          <a:effectLst>
            <a:outerShdw blurRad="101600" dist="25400" dir="8100000" algn="bl" rotWithShape="0">
              <a:srgbClr val="000000">
                <a:alpha val="10000"/>
              </a:srgbClr>
            </a:outerShdw>
          </a:effectLst>
        </p:spPr>
        <p:txBody>
          <a:bodyPr/>
          <a:lstStyle/>
          <a:p>
            <a:endParaRPr lang="en-GB"/>
          </a:p>
        </p:txBody>
      </p:sp>
      <p:sp>
        <p:nvSpPr>
          <p:cNvPr id="13" name="Text 10"/>
          <p:cNvSpPr/>
          <p:nvPr/>
        </p:nvSpPr>
        <p:spPr>
          <a:xfrm>
            <a:off x="5440680" y="2624328"/>
            <a:ext cx="1719072" cy="292608"/>
          </a:xfrm>
          <a:prstGeom prst="rect">
            <a:avLst/>
          </a:prstGeom>
          <a:noFill/>
          <a:ln/>
        </p:spPr>
        <p:txBody>
          <a:bodyPr wrap="square" rtlCol="0" anchor="ctr"/>
          <a:lstStyle/>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Opportunities</a:t>
            </a:r>
            <a:endParaRPr lang="en-US" sz="1200" dirty="0">
              <a:latin typeface="Arial" panose="020B0604020202020204" pitchFamily="34" charset="0"/>
              <a:cs typeface="Arial" panose="020B0604020202020204" pitchFamily="34" charset="0"/>
            </a:endParaRPr>
          </a:p>
        </p:txBody>
      </p:sp>
      <p:sp>
        <p:nvSpPr>
          <p:cNvPr id="14" name="Text 11"/>
          <p:cNvSpPr/>
          <p:nvPr/>
        </p:nvSpPr>
        <p:spPr>
          <a:xfrm>
            <a:off x="5440680" y="2935224"/>
            <a:ext cx="1609344" cy="1042416"/>
          </a:xfrm>
          <a:prstGeom prst="rect">
            <a:avLst/>
          </a:prstGeom>
          <a:noFill/>
          <a:ln/>
        </p:spPr>
        <p:txBody>
          <a:bodyPr wrap="square" rtlCol="0" anchor="t"/>
          <a:lstStyle/>
          <a:p>
            <a:pPr marL="0" indent="0">
              <a:lnSpc>
                <a:spcPct val="115000"/>
              </a:lnSpc>
              <a:buNone/>
            </a:pPr>
            <a:r>
              <a:rPr lang="en-US" sz="900" dirty="0">
                <a:solidFill>
                  <a:srgbClr val="FFFFFF"/>
                </a:solidFill>
                <a:latin typeface="Arial" panose="020B0604020202020204" pitchFamily="34" charset="0"/>
                <a:ea typeface="Calibri" pitchFamily="34" charset="-122"/>
                <a:cs typeface="Arial" panose="020B0604020202020204" pitchFamily="34" charset="0"/>
              </a:rPr>
              <a:t>• 18.7% UK market CAGR</a:t>
            </a:r>
            <a:endParaRPr lang="en-US" sz="900" dirty="0">
              <a:latin typeface="Arial" panose="020B0604020202020204" pitchFamily="34" charset="0"/>
              <a:cs typeface="Arial" panose="020B0604020202020204" pitchFamily="34" charset="0"/>
            </a:endParaRPr>
          </a:p>
          <a:p>
            <a:pPr marL="0" indent="0">
              <a:lnSpc>
                <a:spcPct val="115000"/>
              </a:lnSpc>
              <a:buNone/>
            </a:pPr>
            <a:r>
              <a:rPr lang="en-US" sz="900" dirty="0">
                <a:solidFill>
                  <a:srgbClr val="FFFFFF"/>
                </a:solidFill>
                <a:latin typeface="Arial" panose="020B0604020202020204" pitchFamily="34" charset="0"/>
                <a:ea typeface="Calibri" pitchFamily="34" charset="-122"/>
                <a:cs typeface="Arial" panose="020B0604020202020204" pitchFamily="34" charset="0"/>
              </a:rPr>
              <a:t>• NHS digital health partnerships</a:t>
            </a:r>
            <a:endParaRPr lang="en-US" sz="900" dirty="0">
              <a:latin typeface="Arial" panose="020B0604020202020204" pitchFamily="34" charset="0"/>
              <a:cs typeface="Arial" panose="020B0604020202020204" pitchFamily="34" charset="0"/>
            </a:endParaRPr>
          </a:p>
          <a:p>
            <a:pPr marL="0" indent="0">
              <a:lnSpc>
                <a:spcPct val="115000"/>
              </a:lnSpc>
              <a:buNone/>
            </a:pPr>
            <a:r>
              <a:rPr lang="en-US" sz="900" dirty="0">
                <a:solidFill>
                  <a:srgbClr val="FFFFFF"/>
                </a:solidFill>
                <a:latin typeface="Arial" panose="020B0604020202020204" pitchFamily="34" charset="0"/>
                <a:ea typeface="Calibri" pitchFamily="34" charset="-122"/>
                <a:cs typeface="Arial" panose="020B0604020202020204" pitchFamily="34" charset="0"/>
              </a:rPr>
              <a:t>• Wearable device integration</a:t>
            </a:r>
            <a:endParaRPr lang="en-US" sz="900" dirty="0">
              <a:latin typeface="Arial" panose="020B0604020202020204" pitchFamily="34" charset="0"/>
              <a:cs typeface="Arial" panose="020B0604020202020204" pitchFamily="34" charset="0"/>
            </a:endParaRPr>
          </a:p>
          <a:p>
            <a:pPr marL="0" indent="0">
              <a:lnSpc>
                <a:spcPct val="115000"/>
              </a:lnSpc>
              <a:buNone/>
            </a:pPr>
            <a:r>
              <a:rPr lang="en-US" sz="900" dirty="0">
                <a:solidFill>
                  <a:srgbClr val="FFFFFF"/>
                </a:solidFill>
                <a:latin typeface="Arial" panose="020B0604020202020204" pitchFamily="34" charset="0"/>
                <a:ea typeface="Calibri" pitchFamily="34" charset="-122"/>
                <a:cs typeface="Arial" panose="020B0604020202020204" pitchFamily="34" charset="0"/>
              </a:rPr>
              <a:t>• European expansion Y2–3</a:t>
            </a:r>
            <a:endParaRPr lang="en-US" sz="900" dirty="0">
              <a:latin typeface="Arial" panose="020B0604020202020204" pitchFamily="34" charset="0"/>
              <a:cs typeface="Arial" panose="020B0604020202020204" pitchFamily="34" charset="0"/>
            </a:endParaRPr>
          </a:p>
        </p:txBody>
      </p:sp>
      <p:sp>
        <p:nvSpPr>
          <p:cNvPr id="15" name="Shape 12"/>
          <p:cNvSpPr/>
          <p:nvPr/>
        </p:nvSpPr>
        <p:spPr>
          <a:xfrm>
            <a:off x="7223760" y="2587752"/>
            <a:ext cx="1719072" cy="1463040"/>
          </a:xfrm>
          <a:prstGeom prst="rect">
            <a:avLst/>
          </a:prstGeom>
          <a:solidFill>
            <a:srgbClr val="7D3C98"/>
          </a:solidFill>
          <a:ln w="12700">
            <a:solidFill>
              <a:srgbClr val="7D3C98"/>
            </a:solidFill>
            <a:prstDash val="solid"/>
          </a:ln>
          <a:effectLst>
            <a:outerShdw blurRad="101600" dist="25400" dir="8100000" algn="bl" rotWithShape="0">
              <a:srgbClr val="000000">
                <a:alpha val="10000"/>
              </a:srgbClr>
            </a:outerShdw>
          </a:effectLst>
        </p:spPr>
        <p:txBody>
          <a:bodyPr/>
          <a:lstStyle/>
          <a:p>
            <a:endParaRPr lang="en-GB"/>
          </a:p>
        </p:txBody>
      </p:sp>
      <p:sp>
        <p:nvSpPr>
          <p:cNvPr id="16" name="Text 13"/>
          <p:cNvSpPr/>
          <p:nvPr/>
        </p:nvSpPr>
        <p:spPr>
          <a:xfrm>
            <a:off x="7223760" y="2624328"/>
            <a:ext cx="1719072" cy="292608"/>
          </a:xfrm>
          <a:prstGeom prst="rect">
            <a:avLst/>
          </a:prstGeom>
          <a:noFill/>
          <a:ln/>
        </p:spPr>
        <p:txBody>
          <a:bodyPr wrap="square" rtlCol="0" anchor="ctr"/>
          <a:lstStyle/>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Threats</a:t>
            </a:r>
            <a:endParaRPr lang="en-US" sz="1200" dirty="0">
              <a:latin typeface="Arial" panose="020B0604020202020204" pitchFamily="34" charset="0"/>
              <a:cs typeface="Arial" panose="020B0604020202020204" pitchFamily="34" charset="0"/>
            </a:endParaRPr>
          </a:p>
        </p:txBody>
      </p:sp>
      <p:sp>
        <p:nvSpPr>
          <p:cNvPr id="17" name="Text 14"/>
          <p:cNvSpPr/>
          <p:nvPr/>
        </p:nvSpPr>
        <p:spPr>
          <a:xfrm>
            <a:off x="7278624" y="2935224"/>
            <a:ext cx="1609344" cy="1042416"/>
          </a:xfrm>
          <a:prstGeom prst="rect">
            <a:avLst/>
          </a:prstGeom>
          <a:noFill/>
          <a:ln/>
        </p:spPr>
        <p:txBody>
          <a:bodyPr wrap="square" rtlCol="0" anchor="t"/>
          <a:lstStyle/>
          <a:p>
            <a:pPr marL="0" indent="0">
              <a:lnSpc>
                <a:spcPct val="115000"/>
              </a:lnSpc>
              <a:buNone/>
            </a:pPr>
            <a:r>
              <a:rPr lang="en-US" sz="900" dirty="0">
                <a:solidFill>
                  <a:srgbClr val="FFFFFF"/>
                </a:solidFill>
                <a:latin typeface="Arial" panose="020B0604020202020204" pitchFamily="34" charset="0"/>
                <a:ea typeface="Calibri" pitchFamily="34" charset="-122"/>
                <a:cs typeface="Arial" panose="020B0604020202020204" pitchFamily="34" charset="0"/>
              </a:rPr>
              <a:t>• Dominant incumbents (MFP 200m)</a:t>
            </a:r>
            <a:endParaRPr lang="en-US" sz="900" dirty="0">
              <a:latin typeface="Arial" panose="020B0604020202020204" pitchFamily="34" charset="0"/>
              <a:cs typeface="Arial" panose="020B0604020202020204" pitchFamily="34" charset="0"/>
            </a:endParaRPr>
          </a:p>
          <a:p>
            <a:pPr marL="0" indent="0">
              <a:lnSpc>
                <a:spcPct val="115000"/>
              </a:lnSpc>
              <a:buNone/>
            </a:pPr>
            <a:r>
              <a:rPr lang="en-US" sz="900" dirty="0">
                <a:solidFill>
                  <a:srgbClr val="FFFFFF"/>
                </a:solidFill>
                <a:latin typeface="Arial" panose="020B0604020202020204" pitchFamily="34" charset="0"/>
                <a:ea typeface="Calibri" pitchFamily="34" charset="-122"/>
                <a:cs typeface="Arial" panose="020B0604020202020204" pitchFamily="34" charset="0"/>
              </a:rPr>
              <a:t>• Strict UK GDPR obligations</a:t>
            </a:r>
            <a:endParaRPr lang="en-US" sz="900" dirty="0">
              <a:latin typeface="Arial" panose="020B0604020202020204" pitchFamily="34" charset="0"/>
              <a:cs typeface="Arial" panose="020B0604020202020204" pitchFamily="34" charset="0"/>
            </a:endParaRPr>
          </a:p>
          <a:p>
            <a:pPr marL="0" indent="0">
              <a:lnSpc>
                <a:spcPct val="115000"/>
              </a:lnSpc>
              <a:buNone/>
            </a:pPr>
            <a:r>
              <a:rPr lang="en-US" sz="900" dirty="0">
                <a:solidFill>
                  <a:srgbClr val="FFFFFF"/>
                </a:solidFill>
                <a:latin typeface="Arial" panose="020B0604020202020204" pitchFamily="34" charset="0"/>
                <a:ea typeface="Calibri" pitchFamily="34" charset="-122"/>
                <a:cs typeface="Arial" panose="020B0604020202020204" pitchFamily="34" charset="0"/>
              </a:rPr>
              <a:t>• High user churn rates</a:t>
            </a:r>
            <a:endParaRPr lang="en-US" sz="900" dirty="0">
              <a:latin typeface="Arial" panose="020B0604020202020204" pitchFamily="34" charset="0"/>
              <a:cs typeface="Arial" panose="020B0604020202020204" pitchFamily="34" charset="0"/>
            </a:endParaRPr>
          </a:p>
          <a:p>
            <a:pPr marL="0" indent="0">
              <a:lnSpc>
                <a:spcPct val="115000"/>
              </a:lnSpc>
              <a:buNone/>
            </a:pPr>
            <a:r>
              <a:rPr lang="en-US" sz="900" dirty="0">
                <a:solidFill>
                  <a:srgbClr val="FFFFFF"/>
                </a:solidFill>
                <a:latin typeface="Arial" panose="020B0604020202020204" pitchFamily="34" charset="0"/>
                <a:ea typeface="Calibri" pitchFamily="34" charset="-122"/>
                <a:cs typeface="Arial" panose="020B0604020202020204" pitchFamily="34" charset="0"/>
              </a:rPr>
              <a:t>• Rapid tech change</a:t>
            </a:r>
            <a:endParaRPr lang="en-US" sz="900" dirty="0">
              <a:latin typeface="Arial" panose="020B0604020202020204" pitchFamily="34" charset="0"/>
              <a:cs typeface="Arial" panose="020B0604020202020204" pitchFamily="34" charset="0"/>
            </a:endParaRPr>
          </a:p>
        </p:txBody>
      </p:sp>
      <p:sp>
        <p:nvSpPr>
          <p:cNvPr id="18" name="Shape 15"/>
          <p:cNvSpPr/>
          <p:nvPr/>
        </p:nvSpPr>
        <p:spPr>
          <a:xfrm>
            <a:off x="0" y="4892040"/>
            <a:ext cx="9144000" cy="251460"/>
          </a:xfrm>
          <a:prstGeom prst="rect">
            <a:avLst/>
          </a:prstGeom>
          <a:solidFill>
            <a:srgbClr val="1F4E79"/>
          </a:solidFill>
          <a:ln w="12700">
            <a:solidFill>
              <a:srgbClr val="1F4E79"/>
            </a:solidFill>
            <a:prstDash val="solid"/>
          </a:ln>
        </p:spPr>
        <p:txBody>
          <a:bodyPr/>
          <a:lstStyle/>
          <a:p>
            <a:endParaRPr lang="en-GB"/>
          </a:p>
        </p:txBody>
      </p:sp>
      <p:sp>
        <p:nvSpPr>
          <p:cNvPr id="19" name="Text 16"/>
          <p:cNvSpPr/>
          <p:nvPr/>
        </p:nvSpPr>
        <p:spPr>
          <a:xfrm>
            <a:off x="274320" y="4901184"/>
            <a:ext cx="7772400" cy="228600"/>
          </a:xfrm>
          <a:prstGeom prst="rect">
            <a:avLst/>
          </a:prstGeom>
          <a:noFill/>
          <a:ln/>
        </p:spPr>
        <p:txBody>
          <a:bodyPr wrap="square" rtlCol="0" anchor="ctr"/>
          <a:lstStyle/>
          <a:p>
            <a:pPr marL="0" indent="0">
              <a:buNone/>
            </a:pPr>
            <a:r>
              <a:rPr lang="en-US" sz="800" dirty="0">
                <a:solidFill>
                  <a:srgbClr val="D6E4F0"/>
                </a:solidFill>
                <a:latin typeface="Calibri" pitchFamily="34" charset="0"/>
                <a:ea typeface="Calibri" pitchFamily="34" charset="-122"/>
                <a:cs typeface="Calibri" pitchFamily="34" charset="-120"/>
              </a:rPr>
              <a:t>NutriTrack AI  |  Business Plan Presentation  |  LCBB5013 Entrepreneurship</a:t>
            </a:r>
            <a:endParaRPr lang="en-US" sz="800" dirty="0"/>
          </a:p>
        </p:txBody>
      </p:sp>
      <p:sp>
        <p:nvSpPr>
          <p:cNvPr id="20" name="Text 17"/>
          <p:cNvSpPr/>
          <p:nvPr/>
        </p:nvSpPr>
        <p:spPr>
          <a:xfrm>
            <a:off x="8046720" y="4901184"/>
            <a:ext cx="914400" cy="228600"/>
          </a:xfrm>
          <a:prstGeom prst="rect">
            <a:avLst/>
          </a:prstGeom>
          <a:noFill/>
          <a:ln/>
        </p:spPr>
        <p:txBody>
          <a:bodyPr wrap="square" rtlCol="0" anchor="ctr"/>
          <a:lstStyle/>
          <a:p>
            <a:pPr marL="0" indent="0" algn="r">
              <a:buNone/>
            </a:pPr>
            <a:r>
              <a:rPr lang="en-US" sz="800" dirty="0">
                <a:solidFill>
                  <a:srgbClr val="FFFFFF"/>
                </a:solidFill>
                <a:latin typeface="Calibri" pitchFamily="34" charset="0"/>
                <a:ea typeface="Calibri" pitchFamily="34" charset="-122"/>
                <a:cs typeface="Calibri" pitchFamily="34" charset="-120"/>
              </a:rPr>
              <a:t>5 / 10</a:t>
            </a:r>
            <a:endParaRPr lang="en-US" sz="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1F4E79"/>
          </a:solidFill>
          <a:ln w="12700">
            <a:solidFill>
              <a:srgbClr val="1F4E79"/>
            </a:solidFill>
            <a:prstDash val="solid"/>
          </a:ln>
        </p:spPr>
        <p:txBody>
          <a:bodyPr/>
          <a:lstStyle/>
          <a:p>
            <a:endParaRPr lang="en-GB"/>
          </a:p>
        </p:txBody>
      </p:sp>
      <p:sp>
        <p:nvSpPr>
          <p:cNvPr id="3" name="Text 1"/>
          <p:cNvSpPr/>
          <p:nvPr/>
        </p:nvSpPr>
        <p:spPr>
          <a:xfrm>
            <a:off x="457200" y="73152"/>
            <a:ext cx="8229600" cy="502920"/>
          </a:xfrm>
          <a:prstGeom prst="rect">
            <a:avLst/>
          </a:prstGeom>
          <a:noFill/>
          <a:ln/>
        </p:spPr>
        <p:txBody>
          <a:bodyPr wrap="square" rtlCol="0" anchor="ctr"/>
          <a:lstStyle/>
          <a:p>
            <a:pPr marL="0" indent="0">
              <a:buNone/>
            </a:pPr>
            <a:r>
              <a:rPr lang="en-US" sz="2800" b="1" dirty="0">
                <a:solidFill>
                  <a:srgbClr val="FFFFFF"/>
                </a:solidFill>
                <a:latin typeface="Arial" panose="020B0604020202020204" pitchFamily="34" charset="0"/>
                <a:ea typeface="Calibri" pitchFamily="34" charset="-122"/>
                <a:cs typeface="Arial" panose="020B0604020202020204" pitchFamily="34" charset="0"/>
              </a:rPr>
              <a:t>Target Market &amp; Segmentation</a:t>
            </a:r>
            <a:endParaRPr lang="en-US" sz="2800" dirty="0">
              <a:latin typeface="Arial" panose="020B0604020202020204" pitchFamily="34" charset="0"/>
              <a:cs typeface="Arial" panose="020B0604020202020204" pitchFamily="34" charset="0"/>
            </a:endParaRPr>
          </a:p>
        </p:txBody>
      </p:sp>
      <p:sp>
        <p:nvSpPr>
          <p:cNvPr id="4" name="Text 2"/>
          <p:cNvSpPr/>
          <p:nvPr/>
        </p:nvSpPr>
        <p:spPr>
          <a:xfrm>
            <a:off x="457200" y="548640"/>
            <a:ext cx="8229600" cy="347472"/>
          </a:xfrm>
          <a:prstGeom prst="rect">
            <a:avLst/>
          </a:prstGeom>
          <a:noFill/>
          <a:ln/>
        </p:spPr>
        <p:txBody>
          <a:bodyPr wrap="square" rtlCol="0" anchor="ctr"/>
          <a:lstStyle/>
          <a:p>
            <a:pPr marL="0" indent="0">
              <a:buNone/>
            </a:pPr>
            <a:r>
              <a:rPr lang="en-US" sz="1200" i="1" dirty="0">
                <a:solidFill>
                  <a:srgbClr val="D6E4F0"/>
                </a:solidFill>
                <a:latin typeface="Arial" panose="020B0604020202020204" pitchFamily="34" charset="0"/>
                <a:ea typeface="Calibri" pitchFamily="34" charset="-122"/>
                <a:cs typeface="Arial" panose="020B0604020202020204" pitchFamily="34" charset="0"/>
              </a:rPr>
              <a:t>Who NutriTrack AI is built for</a:t>
            </a:r>
            <a:endParaRPr lang="en-US" sz="1200" dirty="0">
              <a:latin typeface="Arial" panose="020B0604020202020204" pitchFamily="34" charset="0"/>
              <a:cs typeface="Arial" panose="020B0604020202020204" pitchFamily="34" charset="0"/>
            </a:endParaRPr>
          </a:p>
        </p:txBody>
      </p:sp>
      <p:sp>
        <p:nvSpPr>
          <p:cNvPr id="5" name="Shape 3"/>
          <p:cNvSpPr/>
          <p:nvPr/>
        </p:nvSpPr>
        <p:spPr>
          <a:xfrm>
            <a:off x="320040" y="1051560"/>
            <a:ext cx="2697480" cy="3657600"/>
          </a:xfrm>
          <a:prstGeom prst="rect">
            <a:avLst/>
          </a:prstGeom>
          <a:solidFill>
            <a:srgbClr val="FFFFFF"/>
          </a:solidFill>
          <a:ln w="12700">
            <a:solidFill>
              <a:srgbClr val="E2E8F0"/>
            </a:solidFill>
            <a:prstDash val="solid"/>
          </a:ln>
          <a:effectLst>
            <a:outerShdw blurRad="101600" dist="25400" dir="8100000" algn="bl" rotWithShape="0">
              <a:srgbClr val="000000">
                <a:alpha val="10000"/>
              </a:srgbClr>
            </a:outerShdw>
          </a:effectLst>
        </p:spPr>
        <p:txBody>
          <a:bodyPr/>
          <a:lstStyle/>
          <a:p>
            <a:endParaRPr lang="en-GB"/>
          </a:p>
        </p:txBody>
      </p:sp>
      <p:sp>
        <p:nvSpPr>
          <p:cNvPr id="6" name="Shape 4"/>
          <p:cNvSpPr/>
          <p:nvPr/>
        </p:nvSpPr>
        <p:spPr>
          <a:xfrm>
            <a:off x="320040" y="1051560"/>
            <a:ext cx="2697480" cy="502920"/>
          </a:xfrm>
          <a:prstGeom prst="rect">
            <a:avLst/>
          </a:prstGeom>
          <a:solidFill>
            <a:srgbClr val="2E75B6"/>
          </a:solidFill>
          <a:ln w="12700">
            <a:solidFill>
              <a:srgbClr val="2E75B6"/>
            </a:solidFill>
            <a:prstDash val="solid"/>
          </a:ln>
        </p:spPr>
        <p:txBody>
          <a:bodyPr/>
          <a:lstStyle/>
          <a:p>
            <a:endParaRPr lang="en-GB"/>
          </a:p>
        </p:txBody>
      </p:sp>
      <p:sp>
        <p:nvSpPr>
          <p:cNvPr id="7" name="Text 5"/>
          <p:cNvSpPr/>
          <p:nvPr/>
        </p:nvSpPr>
        <p:spPr>
          <a:xfrm>
            <a:off x="320040" y="1069848"/>
            <a:ext cx="2697480" cy="457200"/>
          </a:xfrm>
          <a:prstGeom prst="rect">
            <a:avLst/>
          </a:prstGeom>
          <a:noFill/>
          <a:ln/>
        </p:spPr>
        <p:txBody>
          <a:bodyPr wrap="square" rtlCol="0" anchor="ctr"/>
          <a:lstStyle/>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Primary Segment</a:t>
            </a:r>
            <a:endParaRPr lang="en-US" sz="1200" dirty="0">
              <a:latin typeface="Arial" panose="020B0604020202020204" pitchFamily="34" charset="0"/>
              <a:cs typeface="Arial" panose="020B0604020202020204" pitchFamily="34" charset="0"/>
            </a:endParaRPr>
          </a:p>
        </p:txBody>
      </p:sp>
      <p:pic>
        <p:nvPicPr>
          <p:cNvPr id="8" name="Image 0" descr="preencoded.png"/>
          <p:cNvPicPr>
            <a:picLocks noChangeAspect="1"/>
          </p:cNvPicPr>
          <p:nvPr/>
        </p:nvPicPr>
        <p:blipFill>
          <a:blip r:embed="rId3"/>
          <a:stretch>
            <a:fillRect/>
          </a:stretch>
        </p:blipFill>
        <p:spPr>
          <a:xfrm>
            <a:off x="1325880" y="1664208"/>
            <a:ext cx="640080" cy="640080"/>
          </a:xfrm>
          <a:prstGeom prst="rect">
            <a:avLst/>
          </a:prstGeom>
        </p:spPr>
      </p:pic>
      <p:sp>
        <p:nvSpPr>
          <p:cNvPr id="9" name="Text 6"/>
          <p:cNvSpPr/>
          <p:nvPr/>
        </p:nvSpPr>
        <p:spPr>
          <a:xfrm>
            <a:off x="393192" y="2377440"/>
            <a:ext cx="2542032" cy="411480"/>
          </a:xfrm>
          <a:prstGeom prst="rect">
            <a:avLst/>
          </a:prstGeom>
          <a:noFill/>
          <a:ln/>
        </p:spPr>
        <p:txBody>
          <a:bodyPr wrap="square" rtlCol="0" anchor="ctr"/>
          <a:lstStyle/>
          <a:p>
            <a:pPr marL="0" indent="0" algn="ctr">
              <a:buNone/>
            </a:pPr>
            <a:r>
              <a:rPr lang="en-US" sz="1200" b="1" dirty="0">
                <a:solidFill>
                  <a:srgbClr val="2E75B6"/>
                </a:solidFill>
                <a:latin typeface="Arial" panose="020B0604020202020204" pitchFamily="34" charset="0"/>
                <a:ea typeface="Calibri" pitchFamily="34" charset="-122"/>
                <a:cs typeface="Arial" panose="020B0604020202020204" pitchFamily="34" charset="0"/>
              </a:rPr>
              <a:t>Health-Conscious Young Adults (18–35)</a:t>
            </a:r>
            <a:endParaRPr lang="en-US" sz="1200" dirty="0">
              <a:latin typeface="Arial" panose="020B0604020202020204" pitchFamily="34" charset="0"/>
              <a:cs typeface="Arial" panose="020B0604020202020204" pitchFamily="34" charset="0"/>
            </a:endParaRPr>
          </a:p>
        </p:txBody>
      </p:sp>
      <p:sp>
        <p:nvSpPr>
          <p:cNvPr id="10" name="Text 7"/>
          <p:cNvSpPr/>
          <p:nvPr/>
        </p:nvSpPr>
        <p:spPr>
          <a:xfrm>
            <a:off x="411480" y="2834640"/>
            <a:ext cx="2514600" cy="1737360"/>
          </a:xfrm>
          <a:prstGeom prst="rect">
            <a:avLst/>
          </a:prstGeom>
          <a:noFill/>
          <a:ln/>
        </p:spPr>
        <p:txBody>
          <a:bodyPr wrap="square" rtlCol="0" anchor="t"/>
          <a:lstStyle/>
          <a:p>
            <a:pPr marL="0" indent="0">
              <a:lnSpc>
                <a:spcPct val="120000"/>
              </a:lnSpc>
              <a:buNone/>
            </a:pPr>
            <a:r>
              <a:rPr lang="en-US" sz="1050" dirty="0">
                <a:solidFill>
                  <a:srgbClr val="64748B"/>
                </a:solidFill>
                <a:latin typeface="Arial" panose="020B0604020202020204" pitchFamily="34" charset="0"/>
                <a:ea typeface="Calibri" pitchFamily="34" charset="-122"/>
                <a:cs typeface="Arial" panose="020B0604020202020204" pitchFamily="34" charset="0"/>
              </a:rPr>
              <a:t>• University students, gym members, young professionals</a:t>
            </a:r>
            <a:endParaRPr lang="en-US" sz="1050" dirty="0">
              <a:latin typeface="Arial" panose="020B0604020202020204" pitchFamily="34" charset="0"/>
              <a:cs typeface="Arial" panose="020B0604020202020204" pitchFamily="34" charset="0"/>
            </a:endParaRPr>
          </a:p>
          <a:p>
            <a:pPr marL="0" indent="0">
              <a:lnSpc>
                <a:spcPct val="120000"/>
              </a:lnSpc>
              <a:buNone/>
            </a:pPr>
            <a:r>
              <a:rPr lang="en-US" sz="1050" dirty="0">
                <a:solidFill>
                  <a:srgbClr val="64748B"/>
                </a:solidFill>
                <a:latin typeface="Arial" panose="020B0604020202020204" pitchFamily="34" charset="0"/>
                <a:ea typeface="Calibri" pitchFamily="34" charset="-122"/>
                <a:cs typeface="Arial" panose="020B0604020202020204" pitchFamily="34" charset="0"/>
              </a:rPr>
              <a:t>• 94% UK smartphone ownership in this age group</a:t>
            </a:r>
            <a:endParaRPr lang="en-US" sz="1050" dirty="0">
              <a:latin typeface="Arial" panose="020B0604020202020204" pitchFamily="34" charset="0"/>
              <a:cs typeface="Arial" panose="020B0604020202020204" pitchFamily="34" charset="0"/>
            </a:endParaRPr>
          </a:p>
          <a:p>
            <a:pPr marL="0" indent="0">
              <a:lnSpc>
                <a:spcPct val="120000"/>
              </a:lnSpc>
              <a:buNone/>
            </a:pPr>
            <a:r>
              <a:rPr lang="en-US" sz="1050" dirty="0">
                <a:solidFill>
                  <a:srgbClr val="64748B"/>
                </a:solidFill>
                <a:latin typeface="Arial" panose="020B0604020202020204" pitchFamily="34" charset="0"/>
                <a:ea typeface="Calibri" pitchFamily="34" charset="-122"/>
                <a:cs typeface="Arial" panose="020B0604020202020204" pitchFamily="34" charset="0"/>
              </a:rPr>
              <a:t>• High digital literacy &amp; health-tech adoption rate</a:t>
            </a:r>
            <a:endParaRPr lang="en-US" sz="1050" dirty="0">
              <a:latin typeface="Arial" panose="020B0604020202020204" pitchFamily="34" charset="0"/>
              <a:cs typeface="Arial" panose="020B0604020202020204" pitchFamily="34" charset="0"/>
            </a:endParaRPr>
          </a:p>
          <a:p>
            <a:pPr marL="0" indent="0">
              <a:lnSpc>
                <a:spcPct val="120000"/>
              </a:lnSpc>
              <a:buNone/>
            </a:pPr>
            <a:r>
              <a:rPr lang="en-US" sz="1050" dirty="0">
                <a:solidFill>
                  <a:srgbClr val="64748B"/>
                </a:solidFill>
                <a:latin typeface="Arial" panose="020B0604020202020204" pitchFamily="34" charset="0"/>
                <a:ea typeface="Calibri" pitchFamily="34" charset="-122"/>
                <a:cs typeface="Arial" panose="020B0604020202020204" pitchFamily="34" charset="0"/>
              </a:rPr>
              <a:t>• Respond strongly to social media &amp; influencer marketing</a:t>
            </a:r>
            <a:endParaRPr lang="en-US" sz="1050" dirty="0">
              <a:latin typeface="Arial" panose="020B0604020202020204" pitchFamily="34" charset="0"/>
              <a:cs typeface="Arial" panose="020B0604020202020204" pitchFamily="34" charset="0"/>
            </a:endParaRPr>
          </a:p>
        </p:txBody>
      </p:sp>
      <p:sp>
        <p:nvSpPr>
          <p:cNvPr id="11" name="Shape 8"/>
          <p:cNvSpPr/>
          <p:nvPr/>
        </p:nvSpPr>
        <p:spPr>
          <a:xfrm>
            <a:off x="3154680" y="1051560"/>
            <a:ext cx="2697480" cy="3657600"/>
          </a:xfrm>
          <a:prstGeom prst="rect">
            <a:avLst/>
          </a:prstGeom>
          <a:solidFill>
            <a:srgbClr val="FFFFFF"/>
          </a:solidFill>
          <a:ln w="12700">
            <a:solidFill>
              <a:srgbClr val="E2E8F0"/>
            </a:solidFill>
            <a:prstDash val="solid"/>
          </a:ln>
          <a:effectLst>
            <a:outerShdw blurRad="101600" dist="25400" dir="8100000" algn="bl" rotWithShape="0">
              <a:srgbClr val="000000">
                <a:alpha val="10000"/>
              </a:srgbClr>
            </a:outerShdw>
          </a:effectLst>
        </p:spPr>
        <p:txBody>
          <a:bodyPr/>
          <a:lstStyle/>
          <a:p>
            <a:endParaRPr lang="en-GB"/>
          </a:p>
        </p:txBody>
      </p:sp>
      <p:sp>
        <p:nvSpPr>
          <p:cNvPr id="12" name="Shape 9"/>
          <p:cNvSpPr/>
          <p:nvPr/>
        </p:nvSpPr>
        <p:spPr>
          <a:xfrm>
            <a:off x="3154680" y="1051560"/>
            <a:ext cx="2697480" cy="502920"/>
          </a:xfrm>
          <a:prstGeom prst="rect">
            <a:avLst/>
          </a:prstGeom>
          <a:solidFill>
            <a:srgbClr val="1E8449"/>
          </a:solidFill>
          <a:ln w="12700">
            <a:solidFill>
              <a:srgbClr val="1E8449"/>
            </a:solidFill>
            <a:prstDash val="solid"/>
          </a:ln>
        </p:spPr>
        <p:txBody>
          <a:bodyPr/>
          <a:lstStyle/>
          <a:p>
            <a:endParaRPr lang="en-GB"/>
          </a:p>
        </p:txBody>
      </p:sp>
      <p:sp>
        <p:nvSpPr>
          <p:cNvPr id="13" name="Text 10"/>
          <p:cNvSpPr/>
          <p:nvPr/>
        </p:nvSpPr>
        <p:spPr>
          <a:xfrm>
            <a:off x="3154680" y="1069848"/>
            <a:ext cx="2697480" cy="457200"/>
          </a:xfrm>
          <a:prstGeom prst="rect">
            <a:avLst/>
          </a:prstGeom>
          <a:noFill/>
          <a:ln/>
        </p:spPr>
        <p:txBody>
          <a:bodyPr wrap="square" rtlCol="0" anchor="ctr"/>
          <a:lstStyle/>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Secondary Segment</a:t>
            </a:r>
            <a:endParaRPr lang="en-US" sz="1200" dirty="0">
              <a:latin typeface="Arial" panose="020B0604020202020204" pitchFamily="34" charset="0"/>
              <a:cs typeface="Arial" panose="020B0604020202020204" pitchFamily="34" charset="0"/>
            </a:endParaRPr>
          </a:p>
        </p:txBody>
      </p:sp>
      <p:pic>
        <p:nvPicPr>
          <p:cNvPr id="14" name="Image 1" descr="preencoded.png"/>
          <p:cNvPicPr>
            <a:picLocks noChangeAspect="1"/>
          </p:cNvPicPr>
          <p:nvPr/>
        </p:nvPicPr>
        <p:blipFill>
          <a:blip r:embed="rId4"/>
          <a:stretch>
            <a:fillRect/>
          </a:stretch>
        </p:blipFill>
        <p:spPr>
          <a:xfrm>
            <a:off x="4160520" y="1664208"/>
            <a:ext cx="640080" cy="640080"/>
          </a:xfrm>
          <a:prstGeom prst="rect">
            <a:avLst/>
          </a:prstGeom>
        </p:spPr>
      </p:pic>
      <p:sp>
        <p:nvSpPr>
          <p:cNvPr id="15" name="Text 11"/>
          <p:cNvSpPr/>
          <p:nvPr/>
        </p:nvSpPr>
        <p:spPr>
          <a:xfrm>
            <a:off x="3227832" y="2377440"/>
            <a:ext cx="2542032" cy="411480"/>
          </a:xfrm>
          <a:prstGeom prst="rect">
            <a:avLst/>
          </a:prstGeom>
          <a:noFill/>
          <a:ln/>
        </p:spPr>
        <p:txBody>
          <a:bodyPr wrap="square" rtlCol="0" anchor="ctr"/>
          <a:lstStyle/>
          <a:p>
            <a:pPr marL="0" indent="0" algn="ctr">
              <a:buNone/>
            </a:pPr>
            <a:r>
              <a:rPr lang="en-US" sz="1200" b="1" dirty="0">
                <a:solidFill>
                  <a:srgbClr val="1E8449"/>
                </a:solidFill>
                <a:latin typeface="Arial" panose="020B0604020202020204" pitchFamily="34" charset="0"/>
                <a:ea typeface="Calibri" pitchFamily="34" charset="-122"/>
                <a:cs typeface="Arial" panose="020B0604020202020204" pitchFamily="34" charset="0"/>
              </a:rPr>
              <a:t>Specific Dietary Requirements</a:t>
            </a:r>
            <a:endParaRPr lang="en-US" sz="1200" dirty="0">
              <a:latin typeface="Arial" panose="020B0604020202020204" pitchFamily="34" charset="0"/>
              <a:cs typeface="Arial" panose="020B0604020202020204" pitchFamily="34" charset="0"/>
            </a:endParaRPr>
          </a:p>
        </p:txBody>
      </p:sp>
      <p:sp>
        <p:nvSpPr>
          <p:cNvPr id="16" name="Text 12"/>
          <p:cNvSpPr/>
          <p:nvPr/>
        </p:nvSpPr>
        <p:spPr>
          <a:xfrm>
            <a:off x="3246120" y="2834640"/>
            <a:ext cx="2514600" cy="1737360"/>
          </a:xfrm>
          <a:prstGeom prst="rect">
            <a:avLst/>
          </a:prstGeom>
          <a:noFill/>
          <a:ln/>
        </p:spPr>
        <p:txBody>
          <a:bodyPr wrap="square" rtlCol="0" anchor="t"/>
          <a:lstStyle/>
          <a:p>
            <a:pPr marL="0" indent="0">
              <a:lnSpc>
                <a:spcPct val="120000"/>
              </a:lnSpc>
              <a:buNone/>
            </a:pPr>
            <a:r>
              <a:rPr lang="en-US" sz="1050" dirty="0">
                <a:solidFill>
                  <a:srgbClr val="64748B"/>
                </a:solidFill>
                <a:latin typeface="Arial" panose="020B0604020202020204" pitchFamily="34" charset="0"/>
                <a:ea typeface="Calibri" pitchFamily="34" charset="-122"/>
                <a:cs typeface="Arial" panose="020B0604020202020204" pitchFamily="34" charset="0"/>
              </a:rPr>
              <a:t>• Halal, vegan, kosher, gluten-free, diabetic users</a:t>
            </a:r>
            <a:endParaRPr lang="en-US" sz="1050" dirty="0">
              <a:latin typeface="Arial" panose="020B0604020202020204" pitchFamily="34" charset="0"/>
              <a:cs typeface="Arial" panose="020B0604020202020204" pitchFamily="34" charset="0"/>
            </a:endParaRPr>
          </a:p>
          <a:p>
            <a:pPr marL="0" indent="0">
              <a:lnSpc>
                <a:spcPct val="120000"/>
              </a:lnSpc>
              <a:buNone/>
            </a:pPr>
            <a:r>
              <a:rPr lang="en-US" sz="1050" dirty="0">
                <a:solidFill>
                  <a:srgbClr val="64748B"/>
                </a:solidFill>
                <a:latin typeface="Arial" panose="020B0604020202020204" pitchFamily="34" charset="0"/>
                <a:ea typeface="Calibri" pitchFamily="34" charset="-122"/>
                <a:cs typeface="Arial" panose="020B0604020202020204" pitchFamily="34" charset="0"/>
              </a:rPr>
              <a:t>• Underserved by all current mainstream apps</a:t>
            </a:r>
            <a:endParaRPr lang="en-US" sz="1050" dirty="0">
              <a:latin typeface="Arial" panose="020B0604020202020204" pitchFamily="34" charset="0"/>
              <a:cs typeface="Arial" panose="020B0604020202020204" pitchFamily="34" charset="0"/>
            </a:endParaRPr>
          </a:p>
          <a:p>
            <a:pPr marL="0" indent="0">
              <a:lnSpc>
                <a:spcPct val="120000"/>
              </a:lnSpc>
              <a:buNone/>
            </a:pPr>
            <a:r>
              <a:rPr lang="en-US" sz="1050" dirty="0">
                <a:solidFill>
                  <a:srgbClr val="64748B"/>
                </a:solidFill>
                <a:latin typeface="Arial" panose="020B0604020202020204" pitchFamily="34" charset="0"/>
                <a:ea typeface="Calibri" pitchFamily="34" charset="-122"/>
                <a:cs typeface="Arial" panose="020B0604020202020204" pitchFamily="34" charset="0"/>
              </a:rPr>
              <a:t>• Medically motivated — high engagement &amp; retention</a:t>
            </a:r>
            <a:endParaRPr lang="en-US" sz="1050" dirty="0">
              <a:latin typeface="Arial" panose="020B0604020202020204" pitchFamily="34" charset="0"/>
              <a:cs typeface="Arial" panose="020B0604020202020204" pitchFamily="34" charset="0"/>
            </a:endParaRPr>
          </a:p>
          <a:p>
            <a:pPr marL="0" indent="0">
              <a:lnSpc>
                <a:spcPct val="120000"/>
              </a:lnSpc>
              <a:buNone/>
            </a:pPr>
            <a:r>
              <a:rPr lang="en-US" sz="1050" dirty="0">
                <a:solidFill>
                  <a:srgbClr val="64748B"/>
                </a:solidFill>
                <a:latin typeface="Arial" panose="020B0604020202020204" pitchFamily="34" charset="0"/>
                <a:ea typeface="Calibri" pitchFamily="34" charset="-122"/>
                <a:cs typeface="Arial" panose="020B0604020202020204" pitchFamily="34" charset="0"/>
              </a:rPr>
              <a:t>• UK's diverse population: 6.5% Muslim, growing vegan base</a:t>
            </a:r>
            <a:endParaRPr lang="en-US" sz="1050" dirty="0">
              <a:latin typeface="Arial" panose="020B0604020202020204" pitchFamily="34" charset="0"/>
              <a:cs typeface="Arial" panose="020B0604020202020204" pitchFamily="34" charset="0"/>
            </a:endParaRPr>
          </a:p>
        </p:txBody>
      </p:sp>
      <p:sp>
        <p:nvSpPr>
          <p:cNvPr id="17" name="Shape 13"/>
          <p:cNvSpPr/>
          <p:nvPr/>
        </p:nvSpPr>
        <p:spPr>
          <a:xfrm>
            <a:off x="5989320" y="1051560"/>
            <a:ext cx="2697480" cy="3657600"/>
          </a:xfrm>
          <a:prstGeom prst="rect">
            <a:avLst/>
          </a:prstGeom>
          <a:solidFill>
            <a:srgbClr val="FFFFFF"/>
          </a:solidFill>
          <a:ln w="12700">
            <a:solidFill>
              <a:srgbClr val="E2E8F0"/>
            </a:solidFill>
            <a:prstDash val="solid"/>
          </a:ln>
          <a:effectLst>
            <a:outerShdw blurRad="101600" dist="25400" dir="8100000" algn="bl" rotWithShape="0">
              <a:srgbClr val="000000">
                <a:alpha val="10000"/>
              </a:srgbClr>
            </a:outerShdw>
          </a:effectLst>
        </p:spPr>
        <p:txBody>
          <a:bodyPr/>
          <a:lstStyle/>
          <a:p>
            <a:endParaRPr lang="en-GB"/>
          </a:p>
        </p:txBody>
      </p:sp>
      <p:sp>
        <p:nvSpPr>
          <p:cNvPr id="18" name="Shape 14"/>
          <p:cNvSpPr/>
          <p:nvPr/>
        </p:nvSpPr>
        <p:spPr>
          <a:xfrm>
            <a:off x="5989320" y="1051560"/>
            <a:ext cx="2697480" cy="502920"/>
          </a:xfrm>
          <a:prstGeom prst="rect">
            <a:avLst/>
          </a:prstGeom>
          <a:solidFill>
            <a:srgbClr val="1F4E79"/>
          </a:solidFill>
          <a:ln w="12700">
            <a:solidFill>
              <a:srgbClr val="1F4E79"/>
            </a:solidFill>
            <a:prstDash val="solid"/>
          </a:ln>
        </p:spPr>
        <p:txBody>
          <a:bodyPr/>
          <a:lstStyle/>
          <a:p>
            <a:endParaRPr lang="en-GB"/>
          </a:p>
        </p:txBody>
      </p:sp>
      <p:sp>
        <p:nvSpPr>
          <p:cNvPr id="19" name="Text 15"/>
          <p:cNvSpPr/>
          <p:nvPr/>
        </p:nvSpPr>
        <p:spPr>
          <a:xfrm>
            <a:off x="5989320" y="1069848"/>
            <a:ext cx="2697480" cy="457200"/>
          </a:xfrm>
          <a:prstGeom prst="rect">
            <a:avLst/>
          </a:prstGeom>
          <a:noFill/>
          <a:ln/>
        </p:spPr>
        <p:txBody>
          <a:bodyPr wrap="square" rtlCol="0" anchor="ctr"/>
          <a:lstStyle/>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Tertiary Segment (B2B)</a:t>
            </a:r>
            <a:endParaRPr lang="en-US" sz="1200" dirty="0">
              <a:latin typeface="Arial" panose="020B0604020202020204" pitchFamily="34" charset="0"/>
              <a:cs typeface="Arial" panose="020B0604020202020204" pitchFamily="34" charset="0"/>
            </a:endParaRPr>
          </a:p>
        </p:txBody>
      </p:sp>
      <p:pic>
        <p:nvPicPr>
          <p:cNvPr id="20" name="Image 2" descr="preencoded.png"/>
          <p:cNvPicPr>
            <a:picLocks noChangeAspect="1"/>
          </p:cNvPicPr>
          <p:nvPr/>
        </p:nvPicPr>
        <p:blipFill>
          <a:blip r:embed="rId5"/>
          <a:stretch>
            <a:fillRect/>
          </a:stretch>
        </p:blipFill>
        <p:spPr>
          <a:xfrm>
            <a:off x="6995160" y="1664208"/>
            <a:ext cx="640080" cy="640080"/>
          </a:xfrm>
          <a:prstGeom prst="rect">
            <a:avLst/>
          </a:prstGeom>
        </p:spPr>
      </p:pic>
      <p:sp>
        <p:nvSpPr>
          <p:cNvPr id="21" name="Text 16"/>
          <p:cNvSpPr/>
          <p:nvPr/>
        </p:nvSpPr>
        <p:spPr>
          <a:xfrm>
            <a:off x="6062472" y="2377440"/>
            <a:ext cx="2542032" cy="411480"/>
          </a:xfrm>
          <a:prstGeom prst="rect">
            <a:avLst/>
          </a:prstGeom>
          <a:noFill/>
          <a:ln/>
        </p:spPr>
        <p:txBody>
          <a:bodyPr wrap="square" rtlCol="0" anchor="ctr"/>
          <a:lstStyle/>
          <a:p>
            <a:pPr marL="0" indent="0" algn="ctr">
              <a:buNone/>
            </a:pPr>
            <a:r>
              <a:rPr lang="en-US" sz="1200" b="1" dirty="0">
                <a:solidFill>
                  <a:srgbClr val="1F4E79"/>
                </a:solidFill>
                <a:latin typeface="Arial" panose="020B0604020202020204" pitchFamily="34" charset="0"/>
                <a:ea typeface="Calibri" pitchFamily="34" charset="-122"/>
                <a:cs typeface="Arial" panose="020B0604020202020204" pitchFamily="34" charset="0"/>
              </a:rPr>
              <a:t>Corporate Wellness &amp; Gyms</a:t>
            </a:r>
            <a:endParaRPr lang="en-US" sz="1200" dirty="0">
              <a:latin typeface="Arial" panose="020B0604020202020204" pitchFamily="34" charset="0"/>
              <a:cs typeface="Arial" panose="020B0604020202020204" pitchFamily="34" charset="0"/>
            </a:endParaRPr>
          </a:p>
        </p:txBody>
      </p:sp>
      <p:sp>
        <p:nvSpPr>
          <p:cNvPr id="22" name="Text 17"/>
          <p:cNvSpPr/>
          <p:nvPr/>
        </p:nvSpPr>
        <p:spPr>
          <a:xfrm>
            <a:off x="6080760" y="2834640"/>
            <a:ext cx="2514600" cy="1737360"/>
          </a:xfrm>
          <a:prstGeom prst="rect">
            <a:avLst/>
          </a:prstGeom>
          <a:noFill/>
          <a:ln/>
        </p:spPr>
        <p:txBody>
          <a:bodyPr wrap="square" rtlCol="0" anchor="t"/>
          <a:lstStyle/>
          <a:p>
            <a:pPr marL="0" indent="0">
              <a:lnSpc>
                <a:spcPct val="120000"/>
              </a:lnSpc>
              <a:buNone/>
            </a:pPr>
            <a:r>
              <a:rPr lang="en-US" sz="1050" dirty="0">
                <a:solidFill>
                  <a:srgbClr val="64748B"/>
                </a:solidFill>
                <a:latin typeface="Arial" panose="020B0604020202020204" pitchFamily="34" charset="0"/>
                <a:ea typeface="Calibri" pitchFamily="34" charset="-122"/>
                <a:cs typeface="Arial" panose="020B0604020202020204" pitchFamily="34" charset="0"/>
              </a:rPr>
              <a:t>• Gym chains &amp; corporate wellness programmes</a:t>
            </a:r>
            <a:endParaRPr lang="en-US" sz="1050" dirty="0">
              <a:latin typeface="Arial" panose="020B0604020202020204" pitchFamily="34" charset="0"/>
              <a:cs typeface="Arial" panose="020B0604020202020204" pitchFamily="34" charset="0"/>
            </a:endParaRPr>
          </a:p>
          <a:p>
            <a:pPr marL="0" indent="0">
              <a:lnSpc>
                <a:spcPct val="120000"/>
              </a:lnSpc>
              <a:buNone/>
            </a:pPr>
            <a:r>
              <a:rPr lang="en-US" sz="1050" dirty="0">
                <a:solidFill>
                  <a:srgbClr val="64748B"/>
                </a:solidFill>
                <a:latin typeface="Arial" panose="020B0604020202020204" pitchFamily="34" charset="0"/>
                <a:ea typeface="Calibri" pitchFamily="34" charset="-122"/>
                <a:cs typeface="Arial" panose="020B0604020202020204" pitchFamily="34" charset="0"/>
              </a:rPr>
              <a:t>• White-label integration opportunity</a:t>
            </a:r>
            <a:endParaRPr lang="en-US" sz="1050" dirty="0">
              <a:latin typeface="Arial" panose="020B0604020202020204" pitchFamily="34" charset="0"/>
              <a:cs typeface="Arial" panose="020B0604020202020204" pitchFamily="34" charset="0"/>
            </a:endParaRPr>
          </a:p>
          <a:p>
            <a:pPr marL="0" indent="0">
              <a:lnSpc>
                <a:spcPct val="120000"/>
              </a:lnSpc>
              <a:buNone/>
            </a:pPr>
            <a:r>
              <a:rPr lang="en-US" sz="1050" dirty="0">
                <a:solidFill>
                  <a:srgbClr val="64748B"/>
                </a:solidFill>
                <a:latin typeface="Arial" panose="020B0604020202020204" pitchFamily="34" charset="0"/>
                <a:ea typeface="Calibri" pitchFamily="34" charset="-122"/>
                <a:cs typeface="Arial" panose="020B0604020202020204" pitchFamily="34" charset="0"/>
              </a:rPr>
              <a:t>• NHS digital health partnership potential</a:t>
            </a:r>
            <a:endParaRPr lang="en-US" sz="1050" dirty="0">
              <a:latin typeface="Arial" panose="020B0604020202020204" pitchFamily="34" charset="0"/>
              <a:cs typeface="Arial" panose="020B0604020202020204" pitchFamily="34" charset="0"/>
            </a:endParaRPr>
          </a:p>
          <a:p>
            <a:pPr marL="0" indent="0">
              <a:lnSpc>
                <a:spcPct val="120000"/>
              </a:lnSpc>
              <a:buNone/>
            </a:pPr>
            <a:r>
              <a:rPr lang="en-US" sz="1050" dirty="0">
                <a:solidFill>
                  <a:srgbClr val="64748B"/>
                </a:solidFill>
                <a:latin typeface="Arial" panose="020B0604020202020204" pitchFamily="34" charset="0"/>
                <a:ea typeface="Calibri" pitchFamily="34" charset="-122"/>
                <a:cs typeface="Arial" panose="020B0604020202020204" pitchFamily="34" charset="0"/>
              </a:rPr>
              <a:t>• Revenue diversification in Years 2–3</a:t>
            </a:r>
            <a:endParaRPr lang="en-US" sz="1050" dirty="0">
              <a:latin typeface="Arial" panose="020B0604020202020204" pitchFamily="34" charset="0"/>
              <a:cs typeface="Arial" panose="020B0604020202020204" pitchFamily="34" charset="0"/>
            </a:endParaRPr>
          </a:p>
        </p:txBody>
      </p:sp>
      <p:sp>
        <p:nvSpPr>
          <p:cNvPr id="23" name="Shape 18"/>
          <p:cNvSpPr/>
          <p:nvPr/>
        </p:nvSpPr>
        <p:spPr>
          <a:xfrm>
            <a:off x="0" y="4892040"/>
            <a:ext cx="9144000" cy="251460"/>
          </a:xfrm>
          <a:prstGeom prst="rect">
            <a:avLst/>
          </a:prstGeom>
          <a:solidFill>
            <a:srgbClr val="1F4E79"/>
          </a:solidFill>
          <a:ln w="12700">
            <a:solidFill>
              <a:srgbClr val="1F4E79"/>
            </a:solidFill>
            <a:prstDash val="solid"/>
          </a:ln>
        </p:spPr>
        <p:txBody>
          <a:bodyPr/>
          <a:lstStyle/>
          <a:p>
            <a:endParaRPr lang="en-GB"/>
          </a:p>
        </p:txBody>
      </p:sp>
      <p:sp>
        <p:nvSpPr>
          <p:cNvPr id="24" name="Text 19"/>
          <p:cNvSpPr/>
          <p:nvPr/>
        </p:nvSpPr>
        <p:spPr>
          <a:xfrm>
            <a:off x="274320" y="4901184"/>
            <a:ext cx="7772400" cy="228600"/>
          </a:xfrm>
          <a:prstGeom prst="rect">
            <a:avLst/>
          </a:prstGeom>
          <a:noFill/>
          <a:ln/>
        </p:spPr>
        <p:txBody>
          <a:bodyPr wrap="square" rtlCol="0" anchor="ctr"/>
          <a:lstStyle/>
          <a:p>
            <a:pPr marL="0" indent="0">
              <a:buNone/>
            </a:pPr>
            <a:r>
              <a:rPr lang="en-US" sz="800" dirty="0">
                <a:solidFill>
                  <a:srgbClr val="D6E4F0"/>
                </a:solidFill>
                <a:latin typeface="Calibri" pitchFamily="34" charset="0"/>
                <a:ea typeface="Calibri" pitchFamily="34" charset="-122"/>
                <a:cs typeface="Calibri" pitchFamily="34" charset="-120"/>
              </a:rPr>
              <a:t>NutriTrack AI  |  Business Plan Presentation  |  LCBB5013 Entrepreneurship</a:t>
            </a:r>
            <a:endParaRPr lang="en-US" sz="800" dirty="0"/>
          </a:p>
        </p:txBody>
      </p:sp>
      <p:sp>
        <p:nvSpPr>
          <p:cNvPr id="25" name="Text 20"/>
          <p:cNvSpPr/>
          <p:nvPr/>
        </p:nvSpPr>
        <p:spPr>
          <a:xfrm>
            <a:off x="8046720" y="4901184"/>
            <a:ext cx="914400" cy="228600"/>
          </a:xfrm>
          <a:prstGeom prst="rect">
            <a:avLst/>
          </a:prstGeom>
          <a:noFill/>
          <a:ln/>
        </p:spPr>
        <p:txBody>
          <a:bodyPr wrap="square" rtlCol="0" anchor="ctr"/>
          <a:lstStyle/>
          <a:p>
            <a:pPr marL="0" indent="0" algn="r">
              <a:buNone/>
            </a:pPr>
            <a:r>
              <a:rPr lang="en-US" sz="800" dirty="0">
                <a:solidFill>
                  <a:srgbClr val="FFFFFF"/>
                </a:solidFill>
                <a:latin typeface="Calibri" pitchFamily="34" charset="0"/>
                <a:ea typeface="Calibri" pitchFamily="34" charset="-122"/>
                <a:cs typeface="Calibri" pitchFamily="34" charset="-120"/>
              </a:rPr>
              <a:t>6 / 10</a:t>
            </a:r>
            <a:endParaRPr lang="en-US" sz="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1F4E79"/>
          </a:solidFill>
          <a:ln w="12700">
            <a:solidFill>
              <a:srgbClr val="1F4E79"/>
            </a:solidFill>
            <a:prstDash val="solid"/>
          </a:ln>
        </p:spPr>
        <p:txBody>
          <a:bodyPr/>
          <a:lstStyle/>
          <a:p>
            <a:endParaRPr lang="en-GB"/>
          </a:p>
        </p:txBody>
      </p:sp>
      <p:sp>
        <p:nvSpPr>
          <p:cNvPr id="3" name="Text 1"/>
          <p:cNvSpPr/>
          <p:nvPr/>
        </p:nvSpPr>
        <p:spPr>
          <a:xfrm>
            <a:off x="457200" y="73152"/>
            <a:ext cx="8229600" cy="502920"/>
          </a:xfrm>
          <a:prstGeom prst="rect">
            <a:avLst/>
          </a:prstGeom>
          <a:noFill/>
          <a:ln/>
        </p:spPr>
        <p:txBody>
          <a:bodyPr wrap="square" rtlCol="0" anchor="ctr"/>
          <a:lstStyle/>
          <a:p>
            <a:pPr marL="0" indent="0">
              <a:buNone/>
            </a:pPr>
            <a:r>
              <a:rPr lang="en-US" sz="2800" b="1" dirty="0">
                <a:solidFill>
                  <a:srgbClr val="FFFFFF"/>
                </a:solidFill>
                <a:latin typeface="Arial" panose="020B0604020202020204" pitchFamily="34" charset="0"/>
                <a:ea typeface="Calibri" pitchFamily="34" charset="-122"/>
                <a:cs typeface="Arial" panose="020B0604020202020204" pitchFamily="34" charset="0"/>
              </a:rPr>
              <a:t>Marketing Strategy — The 4Ps</a:t>
            </a:r>
            <a:endParaRPr lang="en-US" sz="2800" dirty="0">
              <a:latin typeface="Arial" panose="020B0604020202020204" pitchFamily="34" charset="0"/>
              <a:cs typeface="Arial" panose="020B0604020202020204" pitchFamily="34" charset="0"/>
            </a:endParaRPr>
          </a:p>
        </p:txBody>
      </p:sp>
      <p:sp>
        <p:nvSpPr>
          <p:cNvPr id="4" name="Text 2"/>
          <p:cNvSpPr/>
          <p:nvPr/>
        </p:nvSpPr>
        <p:spPr>
          <a:xfrm>
            <a:off x="457200" y="548640"/>
            <a:ext cx="8229600" cy="347472"/>
          </a:xfrm>
          <a:prstGeom prst="rect">
            <a:avLst/>
          </a:prstGeom>
          <a:noFill/>
          <a:ln/>
        </p:spPr>
        <p:txBody>
          <a:bodyPr wrap="square" rtlCol="0" anchor="ctr"/>
          <a:lstStyle/>
          <a:p>
            <a:pPr marL="0" indent="0">
              <a:buNone/>
            </a:pPr>
            <a:r>
              <a:rPr lang="en-US" sz="1200" i="1" dirty="0">
                <a:solidFill>
                  <a:srgbClr val="D6E4F0"/>
                </a:solidFill>
                <a:latin typeface="Arial" panose="020B0604020202020204" pitchFamily="34" charset="0"/>
                <a:ea typeface="Calibri" pitchFamily="34" charset="-122"/>
                <a:cs typeface="Arial" panose="020B0604020202020204" pitchFamily="34" charset="0"/>
              </a:rPr>
              <a:t>How NutriTrack AI will reach, acquire and retain customers</a:t>
            </a:r>
            <a:endParaRPr lang="en-US" sz="1200" dirty="0">
              <a:latin typeface="Arial" panose="020B0604020202020204" pitchFamily="34" charset="0"/>
              <a:cs typeface="Arial" panose="020B0604020202020204" pitchFamily="34" charset="0"/>
            </a:endParaRPr>
          </a:p>
        </p:txBody>
      </p:sp>
      <p:sp>
        <p:nvSpPr>
          <p:cNvPr id="5" name="Shape 3"/>
          <p:cNvSpPr/>
          <p:nvPr/>
        </p:nvSpPr>
        <p:spPr>
          <a:xfrm>
            <a:off x="320040" y="1051560"/>
            <a:ext cx="4206240" cy="1828800"/>
          </a:xfrm>
          <a:prstGeom prst="rect">
            <a:avLst/>
          </a:prstGeom>
          <a:solidFill>
            <a:srgbClr val="FFFFFF"/>
          </a:solidFill>
          <a:ln w="12700">
            <a:solidFill>
              <a:srgbClr val="E2E8F0"/>
            </a:solidFill>
            <a:prstDash val="solid"/>
          </a:ln>
          <a:effectLst>
            <a:outerShdw blurRad="101600" dist="25400" dir="8100000" algn="bl" rotWithShape="0">
              <a:srgbClr val="000000">
                <a:alpha val="10000"/>
              </a:srgbClr>
            </a:outerShdw>
          </a:effectLst>
        </p:spPr>
        <p:txBody>
          <a:bodyPr/>
          <a:lstStyle/>
          <a:p>
            <a:endParaRPr lang="en-GB"/>
          </a:p>
        </p:txBody>
      </p:sp>
      <p:sp>
        <p:nvSpPr>
          <p:cNvPr id="6" name="Shape 4"/>
          <p:cNvSpPr/>
          <p:nvPr/>
        </p:nvSpPr>
        <p:spPr>
          <a:xfrm>
            <a:off x="320040" y="1051560"/>
            <a:ext cx="777240" cy="1828800"/>
          </a:xfrm>
          <a:prstGeom prst="rect">
            <a:avLst/>
          </a:prstGeom>
          <a:solidFill>
            <a:srgbClr val="1F4E79"/>
          </a:solidFill>
          <a:ln w="12700">
            <a:solidFill>
              <a:srgbClr val="1F4E79"/>
            </a:solidFill>
            <a:prstDash val="solid"/>
          </a:ln>
        </p:spPr>
        <p:txBody>
          <a:bodyPr/>
          <a:lstStyle/>
          <a:p>
            <a:endParaRPr lang="en-GB"/>
          </a:p>
        </p:txBody>
      </p:sp>
      <p:pic>
        <p:nvPicPr>
          <p:cNvPr id="7" name="Image 0" descr="preencoded.png"/>
          <p:cNvPicPr>
            <a:picLocks noChangeAspect="1"/>
          </p:cNvPicPr>
          <p:nvPr/>
        </p:nvPicPr>
        <p:blipFill>
          <a:blip r:embed="rId3"/>
          <a:stretch>
            <a:fillRect/>
          </a:stretch>
        </p:blipFill>
        <p:spPr>
          <a:xfrm>
            <a:off x="484632" y="1307592"/>
            <a:ext cx="438912" cy="438912"/>
          </a:xfrm>
          <a:prstGeom prst="rect">
            <a:avLst/>
          </a:prstGeom>
        </p:spPr>
      </p:pic>
      <p:sp>
        <p:nvSpPr>
          <p:cNvPr id="8" name="Text 5"/>
          <p:cNvSpPr/>
          <p:nvPr/>
        </p:nvSpPr>
        <p:spPr>
          <a:xfrm>
            <a:off x="365760" y="1801368"/>
            <a:ext cx="685800" cy="347472"/>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Product</a:t>
            </a:r>
            <a:endParaRPr lang="en-US" sz="1100" dirty="0"/>
          </a:p>
        </p:txBody>
      </p:sp>
      <p:sp>
        <p:nvSpPr>
          <p:cNvPr id="9" name="Text 6"/>
          <p:cNvSpPr/>
          <p:nvPr/>
        </p:nvSpPr>
        <p:spPr>
          <a:xfrm>
            <a:off x="1188720" y="1143000"/>
            <a:ext cx="3255264" cy="1627632"/>
          </a:xfrm>
          <a:prstGeom prst="rect">
            <a:avLst/>
          </a:prstGeom>
          <a:noFill/>
          <a:ln/>
        </p:spPr>
        <p:txBody>
          <a:bodyPr wrap="square" rtlCol="0" anchor="ctr"/>
          <a:lstStyle/>
          <a:p>
            <a:pPr marL="0" indent="0">
              <a:lnSpc>
                <a:spcPct val="120000"/>
              </a:lnSpc>
              <a:buNone/>
            </a:pPr>
            <a:r>
              <a:rPr lang="en-US" sz="1200" dirty="0">
                <a:solidFill>
                  <a:srgbClr val="1A1A2E"/>
                </a:solidFill>
                <a:latin typeface="Arial" panose="020B0604020202020204" pitchFamily="34" charset="0"/>
                <a:ea typeface="Calibri" pitchFamily="34" charset="-122"/>
                <a:cs typeface="Arial" panose="020B0604020202020204" pitchFamily="34" charset="0"/>
              </a:rPr>
              <a:t>• Freemium iOS &amp; Android app</a:t>
            </a:r>
            <a:endParaRPr lang="en-US" sz="1200" dirty="0">
              <a:latin typeface="Arial" panose="020B0604020202020204" pitchFamily="34" charset="0"/>
              <a:cs typeface="Arial" panose="020B0604020202020204" pitchFamily="34" charset="0"/>
            </a:endParaRPr>
          </a:p>
          <a:p>
            <a:pPr marL="0" indent="0">
              <a:lnSpc>
                <a:spcPct val="120000"/>
              </a:lnSpc>
              <a:buNone/>
            </a:pPr>
            <a:r>
              <a:rPr lang="en-US" sz="1200" dirty="0">
                <a:solidFill>
                  <a:srgbClr val="1A1A2E"/>
                </a:solidFill>
                <a:latin typeface="Arial" panose="020B0604020202020204" pitchFamily="34" charset="0"/>
                <a:ea typeface="Calibri" pitchFamily="34" charset="-122"/>
                <a:cs typeface="Arial" panose="020B0604020202020204" pitchFamily="34" charset="0"/>
              </a:rPr>
              <a:t>• Barcode scan + manual entry</a:t>
            </a:r>
            <a:endParaRPr lang="en-US" sz="1200" dirty="0">
              <a:latin typeface="Arial" panose="020B0604020202020204" pitchFamily="34" charset="0"/>
              <a:cs typeface="Arial" panose="020B0604020202020204" pitchFamily="34" charset="0"/>
            </a:endParaRPr>
          </a:p>
          <a:p>
            <a:pPr marL="0" indent="0">
              <a:lnSpc>
                <a:spcPct val="120000"/>
              </a:lnSpc>
              <a:buNone/>
            </a:pPr>
            <a:r>
              <a:rPr lang="en-US" sz="1200" dirty="0">
                <a:solidFill>
                  <a:srgbClr val="1A1A2E"/>
                </a:solidFill>
                <a:latin typeface="Arial" panose="020B0604020202020204" pitchFamily="34" charset="0"/>
                <a:ea typeface="Calibri" pitchFamily="34" charset="-122"/>
                <a:cs typeface="Arial" panose="020B0604020202020204" pitchFamily="34" charset="0"/>
              </a:rPr>
              <a:t>• AI meal plans (halal, vegan, keto)</a:t>
            </a:r>
            <a:endParaRPr lang="en-US" sz="1200" dirty="0">
              <a:latin typeface="Arial" panose="020B0604020202020204" pitchFamily="34" charset="0"/>
              <a:cs typeface="Arial" panose="020B0604020202020204" pitchFamily="34" charset="0"/>
            </a:endParaRPr>
          </a:p>
          <a:p>
            <a:pPr marL="0" indent="0">
              <a:lnSpc>
                <a:spcPct val="120000"/>
              </a:lnSpc>
              <a:buNone/>
            </a:pPr>
            <a:r>
              <a:rPr lang="en-US" sz="1200" dirty="0">
                <a:solidFill>
                  <a:srgbClr val="1A1A2E"/>
                </a:solidFill>
                <a:latin typeface="Arial" panose="020B0604020202020204" pitchFamily="34" charset="0"/>
                <a:ea typeface="Calibri" pitchFamily="34" charset="-122"/>
                <a:cs typeface="Arial" panose="020B0604020202020204" pitchFamily="34" charset="0"/>
              </a:rPr>
              <a:t>• Shopping list &amp; habit dashboard</a:t>
            </a:r>
            <a:endParaRPr lang="en-US" sz="1200" dirty="0">
              <a:latin typeface="Arial" panose="020B0604020202020204" pitchFamily="34" charset="0"/>
              <a:cs typeface="Arial" panose="020B0604020202020204" pitchFamily="34" charset="0"/>
            </a:endParaRPr>
          </a:p>
        </p:txBody>
      </p:sp>
      <p:sp>
        <p:nvSpPr>
          <p:cNvPr id="10" name="Shape 7"/>
          <p:cNvSpPr/>
          <p:nvPr/>
        </p:nvSpPr>
        <p:spPr>
          <a:xfrm>
            <a:off x="4709160" y="1051560"/>
            <a:ext cx="4206240" cy="1828800"/>
          </a:xfrm>
          <a:prstGeom prst="rect">
            <a:avLst/>
          </a:prstGeom>
          <a:solidFill>
            <a:srgbClr val="FFFFFF"/>
          </a:solidFill>
          <a:ln w="12700">
            <a:solidFill>
              <a:srgbClr val="E2E8F0"/>
            </a:solidFill>
            <a:prstDash val="solid"/>
          </a:ln>
          <a:effectLst>
            <a:outerShdw blurRad="101600" dist="25400" dir="8100000" algn="bl" rotWithShape="0">
              <a:srgbClr val="000000">
                <a:alpha val="10000"/>
              </a:srgbClr>
            </a:outerShdw>
          </a:effectLst>
        </p:spPr>
        <p:txBody>
          <a:bodyPr/>
          <a:lstStyle/>
          <a:p>
            <a:endParaRPr lang="en-GB"/>
          </a:p>
        </p:txBody>
      </p:sp>
      <p:sp>
        <p:nvSpPr>
          <p:cNvPr id="11" name="Shape 8"/>
          <p:cNvSpPr/>
          <p:nvPr/>
        </p:nvSpPr>
        <p:spPr>
          <a:xfrm>
            <a:off x="4709160" y="1051560"/>
            <a:ext cx="777240" cy="1828800"/>
          </a:xfrm>
          <a:prstGeom prst="rect">
            <a:avLst/>
          </a:prstGeom>
          <a:solidFill>
            <a:srgbClr val="2E75B6"/>
          </a:solidFill>
          <a:ln w="12700">
            <a:solidFill>
              <a:srgbClr val="2E75B6"/>
            </a:solidFill>
            <a:prstDash val="solid"/>
          </a:ln>
        </p:spPr>
        <p:txBody>
          <a:bodyPr/>
          <a:lstStyle/>
          <a:p>
            <a:endParaRPr lang="en-GB"/>
          </a:p>
        </p:txBody>
      </p:sp>
      <p:pic>
        <p:nvPicPr>
          <p:cNvPr id="12" name="Image 1" descr="preencoded.png"/>
          <p:cNvPicPr>
            <a:picLocks noChangeAspect="1"/>
          </p:cNvPicPr>
          <p:nvPr/>
        </p:nvPicPr>
        <p:blipFill>
          <a:blip r:embed="rId4"/>
          <a:stretch>
            <a:fillRect/>
          </a:stretch>
        </p:blipFill>
        <p:spPr>
          <a:xfrm>
            <a:off x="4873752" y="1307592"/>
            <a:ext cx="438912" cy="438912"/>
          </a:xfrm>
          <a:prstGeom prst="rect">
            <a:avLst/>
          </a:prstGeom>
        </p:spPr>
      </p:pic>
      <p:sp>
        <p:nvSpPr>
          <p:cNvPr id="13" name="Text 9"/>
          <p:cNvSpPr/>
          <p:nvPr/>
        </p:nvSpPr>
        <p:spPr>
          <a:xfrm>
            <a:off x="4754880" y="1801368"/>
            <a:ext cx="685800" cy="347472"/>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Price</a:t>
            </a:r>
            <a:endParaRPr lang="en-US" sz="1100" dirty="0"/>
          </a:p>
        </p:txBody>
      </p:sp>
      <p:sp>
        <p:nvSpPr>
          <p:cNvPr id="14" name="Text 10"/>
          <p:cNvSpPr/>
          <p:nvPr/>
        </p:nvSpPr>
        <p:spPr>
          <a:xfrm>
            <a:off x="5577840" y="1143000"/>
            <a:ext cx="3255264" cy="1627632"/>
          </a:xfrm>
          <a:prstGeom prst="rect">
            <a:avLst/>
          </a:prstGeom>
          <a:noFill/>
          <a:ln/>
        </p:spPr>
        <p:txBody>
          <a:bodyPr wrap="square" rtlCol="0" anchor="ctr"/>
          <a:lstStyle/>
          <a:p>
            <a:pPr marL="0" indent="0">
              <a:lnSpc>
                <a:spcPct val="120000"/>
              </a:lnSpc>
              <a:buNone/>
            </a:pPr>
            <a:r>
              <a:rPr lang="en-US" sz="1200" dirty="0">
                <a:solidFill>
                  <a:srgbClr val="1A1A2E"/>
                </a:solidFill>
                <a:latin typeface="Arial" panose="020B0604020202020204" pitchFamily="34" charset="0"/>
                <a:ea typeface="Calibri" pitchFamily="34" charset="-122"/>
                <a:cs typeface="Arial" panose="020B0604020202020204" pitchFamily="34" charset="0"/>
              </a:rPr>
              <a:t>• Free tier: core tracking features</a:t>
            </a:r>
            <a:endParaRPr lang="en-US" sz="1200" dirty="0">
              <a:latin typeface="Arial" panose="020B0604020202020204" pitchFamily="34" charset="0"/>
              <a:cs typeface="Arial" panose="020B0604020202020204" pitchFamily="34" charset="0"/>
            </a:endParaRPr>
          </a:p>
          <a:p>
            <a:pPr marL="0" indent="0">
              <a:lnSpc>
                <a:spcPct val="120000"/>
              </a:lnSpc>
              <a:buNone/>
            </a:pPr>
            <a:r>
              <a:rPr lang="en-US" sz="1200" dirty="0">
                <a:solidFill>
                  <a:srgbClr val="1A1A2E"/>
                </a:solidFill>
                <a:latin typeface="Arial" panose="020B0604020202020204" pitchFamily="34" charset="0"/>
                <a:ea typeface="Calibri" pitchFamily="34" charset="-122"/>
                <a:cs typeface="Arial" panose="020B0604020202020204" pitchFamily="34" charset="0"/>
              </a:rPr>
              <a:t>• Premium: £7.99/month or £59.99/year</a:t>
            </a:r>
            <a:endParaRPr lang="en-US" sz="1200" dirty="0">
              <a:latin typeface="Arial" panose="020B0604020202020204" pitchFamily="34" charset="0"/>
              <a:cs typeface="Arial" panose="020B0604020202020204" pitchFamily="34" charset="0"/>
            </a:endParaRPr>
          </a:p>
          <a:p>
            <a:pPr marL="0" indent="0">
              <a:lnSpc>
                <a:spcPct val="120000"/>
              </a:lnSpc>
              <a:buNone/>
            </a:pPr>
            <a:r>
              <a:rPr lang="en-US" sz="1200" dirty="0">
                <a:solidFill>
                  <a:srgbClr val="1A1A2E"/>
                </a:solidFill>
                <a:latin typeface="Arial" panose="020B0604020202020204" pitchFamily="34" charset="0"/>
                <a:ea typeface="Calibri" pitchFamily="34" charset="-122"/>
                <a:cs typeface="Arial" panose="020B0604020202020204" pitchFamily="34" charset="0"/>
              </a:rPr>
              <a:t>• Below Noom (~£17/mo) &amp; MFP (£5.40/mo)</a:t>
            </a:r>
            <a:endParaRPr lang="en-US" sz="1200" dirty="0">
              <a:latin typeface="Arial" panose="020B0604020202020204" pitchFamily="34" charset="0"/>
              <a:cs typeface="Arial" panose="020B0604020202020204" pitchFamily="34" charset="0"/>
            </a:endParaRPr>
          </a:p>
          <a:p>
            <a:pPr marL="0" indent="0">
              <a:lnSpc>
                <a:spcPct val="120000"/>
              </a:lnSpc>
              <a:buNone/>
            </a:pPr>
            <a:r>
              <a:rPr lang="en-US" sz="1200" dirty="0">
                <a:solidFill>
                  <a:srgbClr val="1A1A2E"/>
                </a:solidFill>
                <a:latin typeface="Arial" panose="020B0604020202020204" pitchFamily="34" charset="0"/>
                <a:ea typeface="Calibri" pitchFamily="34" charset="-122"/>
                <a:cs typeface="Arial" panose="020B0604020202020204" pitchFamily="34" charset="0"/>
              </a:rPr>
              <a:t>• Target: 8% freemium conversion rate</a:t>
            </a:r>
            <a:endParaRPr lang="en-US" sz="1200" dirty="0">
              <a:latin typeface="Arial" panose="020B0604020202020204" pitchFamily="34" charset="0"/>
              <a:cs typeface="Arial" panose="020B0604020202020204" pitchFamily="34" charset="0"/>
            </a:endParaRPr>
          </a:p>
        </p:txBody>
      </p:sp>
      <p:sp>
        <p:nvSpPr>
          <p:cNvPr id="15" name="Shape 11"/>
          <p:cNvSpPr/>
          <p:nvPr/>
        </p:nvSpPr>
        <p:spPr>
          <a:xfrm>
            <a:off x="320040" y="2971800"/>
            <a:ext cx="4206240" cy="1828800"/>
          </a:xfrm>
          <a:prstGeom prst="rect">
            <a:avLst/>
          </a:prstGeom>
          <a:solidFill>
            <a:srgbClr val="FFFFFF"/>
          </a:solidFill>
          <a:ln w="12700">
            <a:solidFill>
              <a:srgbClr val="E2E8F0"/>
            </a:solidFill>
            <a:prstDash val="solid"/>
          </a:ln>
          <a:effectLst>
            <a:outerShdw blurRad="101600" dist="25400" dir="8100000" algn="bl" rotWithShape="0">
              <a:srgbClr val="000000">
                <a:alpha val="10000"/>
              </a:srgbClr>
            </a:outerShdw>
          </a:effectLst>
        </p:spPr>
        <p:txBody>
          <a:bodyPr/>
          <a:lstStyle/>
          <a:p>
            <a:endParaRPr lang="en-GB"/>
          </a:p>
        </p:txBody>
      </p:sp>
      <p:sp>
        <p:nvSpPr>
          <p:cNvPr id="16" name="Shape 12"/>
          <p:cNvSpPr/>
          <p:nvPr/>
        </p:nvSpPr>
        <p:spPr>
          <a:xfrm>
            <a:off x="320040" y="2971800"/>
            <a:ext cx="777240" cy="1828800"/>
          </a:xfrm>
          <a:prstGeom prst="rect">
            <a:avLst/>
          </a:prstGeom>
          <a:solidFill>
            <a:srgbClr val="2E75B6"/>
          </a:solidFill>
          <a:ln w="12700">
            <a:solidFill>
              <a:srgbClr val="2E75B6"/>
            </a:solidFill>
            <a:prstDash val="solid"/>
          </a:ln>
        </p:spPr>
        <p:txBody>
          <a:bodyPr/>
          <a:lstStyle/>
          <a:p>
            <a:endParaRPr lang="en-GB"/>
          </a:p>
        </p:txBody>
      </p:sp>
      <p:pic>
        <p:nvPicPr>
          <p:cNvPr id="17" name="Image 2" descr="preencoded.png"/>
          <p:cNvPicPr>
            <a:picLocks noChangeAspect="1"/>
          </p:cNvPicPr>
          <p:nvPr/>
        </p:nvPicPr>
        <p:blipFill>
          <a:blip r:embed="rId5"/>
          <a:stretch>
            <a:fillRect/>
          </a:stretch>
        </p:blipFill>
        <p:spPr>
          <a:xfrm>
            <a:off x="484632" y="3227832"/>
            <a:ext cx="438912" cy="438912"/>
          </a:xfrm>
          <a:prstGeom prst="rect">
            <a:avLst/>
          </a:prstGeom>
        </p:spPr>
      </p:pic>
      <p:sp>
        <p:nvSpPr>
          <p:cNvPr id="18" name="Text 13"/>
          <p:cNvSpPr/>
          <p:nvPr/>
        </p:nvSpPr>
        <p:spPr>
          <a:xfrm>
            <a:off x="365760" y="3721608"/>
            <a:ext cx="685800" cy="347472"/>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Place</a:t>
            </a:r>
            <a:endParaRPr lang="en-US" sz="1100" dirty="0"/>
          </a:p>
        </p:txBody>
      </p:sp>
      <p:sp>
        <p:nvSpPr>
          <p:cNvPr id="19" name="Text 14"/>
          <p:cNvSpPr/>
          <p:nvPr/>
        </p:nvSpPr>
        <p:spPr>
          <a:xfrm>
            <a:off x="1188720" y="3063240"/>
            <a:ext cx="3255264" cy="1627632"/>
          </a:xfrm>
          <a:prstGeom prst="rect">
            <a:avLst/>
          </a:prstGeom>
          <a:noFill/>
          <a:ln/>
        </p:spPr>
        <p:txBody>
          <a:bodyPr wrap="square" rtlCol="0" anchor="ctr"/>
          <a:lstStyle/>
          <a:p>
            <a:pPr marL="0" indent="0">
              <a:lnSpc>
                <a:spcPct val="120000"/>
              </a:lnSpc>
              <a:buNone/>
            </a:pPr>
            <a:r>
              <a:rPr lang="en-US" sz="1200" dirty="0">
                <a:solidFill>
                  <a:srgbClr val="1A1A2E"/>
                </a:solidFill>
                <a:latin typeface="Arial" panose="020B0604020202020204" pitchFamily="34" charset="0"/>
                <a:ea typeface="Calibri" pitchFamily="34" charset="-122"/>
                <a:cs typeface="Arial" panose="020B0604020202020204" pitchFamily="34" charset="0"/>
              </a:rPr>
              <a:t>• Apple App Store (52.5% market share)</a:t>
            </a:r>
            <a:endParaRPr lang="en-US" sz="1200" dirty="0">
              <a:latin typeface="Arial" panose="020B0604020202020204" pitchFamily="34" charset="0"/>
              <a:cs typeface="Arial" panose="020B0604020202020204" pitchFamily="34" charset="0"/>
            </a:endParaRPr>
          </a:p>
          <a:p>
            <a:pPr marL="0" indent="0">
              <a:lnSpc>
                <a:spcPct val="120000"/>
              </a:lnSpc>
              <a:buNone/>
            </a:pPr>
            <a:r>
              <a:rPr lang="en-US" sz="1200" dirty="0">
                <a:solidFill>
                  <a:srgbClr val="1A1A2E"/>
                </a:solidFill>
                <a:latin typeface="Arial" panose="020B0604020202020204" pitchFamily="34" charset="0"/>
                <a:ea typeface="Calibri" pitchFamily="34" charset="-122"/>
                <a:cs typeface="Arial" panose="020B0604020202020204" pitchFamily="34" charset="0"/>
              </a:rPr>
              <a:t>• Google Play Store (Android)</a:t>
            </a:r>
            <a:endParaRPr lang="en-US" sz="1200" dirty="0">
              <a:latin typeface="Arial" panose="020B0604020202020204" pitchFamily="34" charset="0"/>
              <a:cs typeface="Arial" panose="020B0604020202020204" pitchFamily="34" charset="0"/>
            </a:endParaRPr>
          </a:p>
          <a:p>
            <a:pPr marL="0" indent="0">
              <a:lnSpc>
                <a:spcPct val="120000"/>
              </a:lnSpc>
              <a:buNone/>
            </a:pPr>
            <a:r>
              <a:rPr lang="en-US" sz="1200" dirty="0">
                <a:solidFill>
                  <a:srgbClr val="1A1A2E"/>
                </a:solidFill>
                <a:latin typeface="Arial" panose="020B0604020202020204" pitchFamily="34" charset="0"/>
                <a:ea typeface="Calibri" pitchFamily="34" charset="-122"/>
                <a:cs typeface="Arial" panose="020B0604020202020204" pitchFamily="34" charset="0"/>
              </a:rPr>
              <a:t>• Responsive web-based version</a:t>
            </a:r>
            <a:endParaRPr lang="en-US" sz="1200" dirty="0">
              <a:latin typeface="Arial" panose="020B0604020202020204" pitchFamily="34" charset="0"/>
              <a:cs typeface="Arial" panose="020B0604020202020204" pitchFamily="34" charset="0"/>
            </a:endParaRPr>
          </a:p>
          <a:p>
            <a:pPr marL="0" indent="0">
              <a:lnSpc>
                <a:spcPct val="120000"/>
              </a:lnSpc>
              <a:buNone/>
            </a:pPr>
            <a:r>
              <a:rPr lang="en-US" sz="1200" dirty="0">
                <a:solidFill>
                  <a:srgbClr val="1A1A2E"/>
                </a:solidFill>
                <a:latin typeface="Arial" panose="020B0604020202020204" pitchFamily="34" charset="0"/>
                <a:ea typeface="Calibri" pitchFamily="34" charset="-122"/>
                <a:cs typeface="Arial" panose="020B0604020202020204" pitchFamily="34" charset="0"/>
              </a:rPr>
              <a:t>• No physical infrastructure required</a:t>
            </a:r>
            <a:endParaRPr lang="en-US" sz="1200" dirty="0">
              <a:latin typeface="Arial" panose="020B0604020202020204" pitchFamily="34" charset="0"/>
              <a:cs typeface="Arial" panose="020B0604020202020204" pitchFamily="34" charset="0"/>
            </a:endParaRPr>
          </a:p>
        </p:txBody>
      </p:sp>
      <p:sp>
        <p:nvSpPr>
          <p:cNvPr id="20" name="Shape 15"/>
          <p:cNvSpPr/>
          <p:nvPr/>
        </p:nvSpPr>
        <p:spPr>
          <a:xfrm>
            <a:off x="4709160" y="2971800"/>
            <a:ext cx="4206240" cy="1828800"/>
          </a:xfrm>
          <a:prstGeom prst="rect">
            <a:avLst/>
          </a:prstGeom>
          <a:solidFill>
            <a:srgbClr val="FFFFFF"/>
          </a:solidFill>
          <a:ln w="12700">
            <a:solidFill>
              <a:srgbClr val="E2E8F0"/>
            </a:solidFill>
            <a:prstDash val="solid"/>
          </a:ln>
          <a:effectLst>
            <a:outerShdw blurRad="101600" dist="25400" dir="8100000" algn="bl" rotWithShape="0">
              <a:srgbClr val="000000">
                <a:alpha val="10000"/>
              </a:srgbClr>
            </a:outerShdw>
          </a:effectLst>
        </p:spPr>
        <p:txBody>
          <a:bodyPr/>
          <a:lstStyle/>
          <a:p>
            <a:endParaRPr lang="en-GB"/>
          </a:p>
        </p:txBody>
      </p:sp>
      <p:sp>
        <p:nvSpPr>
          <p:cNvPr id="21" name="Shape 16"/>
          <p:cNvSpPr/>
          <p:nvPr/>
        </p:nvSpPr>
        <p:spPr>
          <a:xfrm>
            <a:off x="4709160" y="2971800"/>
            <a:ext cx="777240" cy="1828800"/>
          </a:xfrm>
          <a:prstGeom prst="rect">
            <a:avLst/>
          </a:prstGeom>
          <a:solidFill>
            <a:srgbClr val="1E8449"/>
          </a:solidFill>
          <a:ln w="12700">
            <a:solidFill>
              <a:srgbClr val="1E8449"/>
            </a:solidFill>
            <a:prstDash val="solid"/>
          </a:ln>
        </p:spPr>
        <p:txBody>
          <a:bodyPr/>
          <a:lstStyle/>
          <a:p>
            <a:endParaRPr lang="en-GB"/>
          </a:p>
        </p:txBody>
      </p:sp>
      <p:pic>
        <p:nvPicPr>
          <p:cNvPr id="22" name="Image 3" descr="preencoded.png"/>
          <p:cNvPicPr>
            <a:picLocks noChangeAspect="1"/>
          </p:cNvPicPr>
          <p:nvPr/>
        </p:nvPicPr>
        <p:blipFill>
          <a:blip r:embed="rId6"/>
          <a:stretch>
            <a:fillRect/>
          </a:stretch>
        </p:blipFill>
        <p:spPr>
          <a:xfrm>
            <a:off x="4873752" y="3227832"/>
            <a:ext cx="438912" cy="438912"/>
          </a:xfrm>
          <a:prstGeom prst="rect">
            <a:avLst/>
          </a:prstGeom>
        </p:spPr>
      </p:pic>
      <p:sp>
        <p:nvSpPr>
          <p:cNvPr id="23" name="Text 17"/>
          <p:cNvSpPr/>
          <p:nvPr/>
        </p:nvSpPr>
        <p:spPr>
          <a:xfrm>
            <a:off x="4754880" y="3721608"/>
            <a:ext cx="685800" cy="347472"/>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Promotion</a:t>
            </a:r>
            <a:endParaRPr lang="en-US" sz="1100" dirty="0"/>
          </a:p>
        </p:txBody>
      </p:sp>
      <p:sp>
        <p:nvSpPr>
          <p:cNvPr id="24" name="Text 18"/>
          <p:cNvSpPr/>
          <p:nvPr/>
        </p:nvSpPr>
        <p:spPr>
          <a:xfrm>
            <a:off x="5577840" y="3063240"/>
            <a:ext cx="3255264" cy="1627632"/>
          </a:xfrm>
          <a:prstGeom prst="rect">
            <a:avLst/>
          </a:prstGeom>
          <a:noFill/>
          <a:ln/>
        </p:spPr>
        <p:txBody>
          <a:bodyPr wrap="square" rtlCol="0" anchor="ctr"/>
          <a:lstStyle/>
          <a:p>
            <a:pPr marL="0" indent="0">
              <a:lnSpc>
                <a:spcPct val="120000"/>
              </a:lnSpc>
              <a:buNone/>
            </a:pPr>
            <a:r>
              <a:rPr lang="en-US" sz="1200" dirty="0">
                <a:solidFill>
                  <a:srgbClr val="1A1A2E"/>
                </a:solidFill>
                <a:latin typeface="Arial" panose="020B0604020202020204" pitchFamily="34" charset="0"/>
                <a:ea typeface="Calibri" pitchFamily="34" charset="-122"/>
                <a:cs typeface="Arial" panose="020B0604020202020204" pitchFamily="34" charset="0"/>
              </a:rPr>
              <a:t>• Instagram &amp; TikTok advertising (18–35)</a:t>
            </a:r>
            <a:endParaRPr lang="en-US" sz="1200" dirty="0">
              <a:latin typeface="Arial" panose="020B0604020202020204" pitchFamily="34" charset="0"/>
              <a:cs typeface="Arial" panose="020B0604020202020204" pitchFamily="34" charset="0"/>
            </a:endParaRPr>
          </a:p>
          <a:p>
            <a:pPr marL="0" indent="0">
              <a:lnSpc>
                <a:spcPct val="120000"/>
              </a:lnSpc>
              <a:buNone/>
            </a:pPr>
            <a:r>
              <a:rPr lang="en-US" sz="1200" dirty="0">
                <a:solidFill>
                  <a:srgbClr val="1A1A2E"/>
                </a:solidFill>
                <a:latin typeface="Arial" panose="020B0604020202020204" pitchFamily="34" charset="0"/>
                <a:ea typeface="Calibri" pitchFamily="34" charset="-122"/>
                <a:cs typeface="Arial" panose="020B0604020202020204" pitchFamily="34" charset="0"/>
              </a:rPr>
              <a:t>• University ambassador programme</a:t>
            </a:r>
            <a:endParaRPr lang="en-US" sz="1200" dirty="0">
              <a:latin typeface="Arial" panose="020B0604020202020204" pitchFamily="34" charset="0"/>
              <a:cs typeface="Arial" panose="020B0604020202020204" pitchFamily="34" charset="0"/>
            </a:endParaRPr>
          </a:p>
          <a:p>
            <a:pPr marL="0" indent="0">
              <a:lnSpc>
                <a:spcPct val="120000"/>
              </a:lnSpc>
              <a:buNone/>
            </a:pPr>
            <a:r>
              <a:rPr lang="en-US" sz="1200" dirty="0">
                <a:solidFill>
                  <a:srgbClr val="1A1A2E"/>
                </a:solidFill>
                <a:latin typeface="Arial" panose="020B0604020202020204" pitchFamily="34" charset="0"/>
                <a:ea typeface="Calibri" pitchFamily="34" charset="-122"/>
                <a:cs typeface="Arial" panose="020B0604020202020204" pitchFamily="34" charset="0"/>
              </a:rPr>
              <a:t>• Gym chain partnerships</a:t>
            </a:r>
            <a:endParaRPr lang="en-US" sz="1200" dirty="0">
              <a:latin typeface="Arial" panose="020B0604020202020204" pitchFamily="34" charset="0"/>
              <a:cs typeface="Arial" panose="020B0604020202020204" pitchFamily="34" charset="0"/>
            </a:endParaRPr>
          </a:p>
          <a:p>
            <a:pPr marL="0" indent="0">
              <a:lnSpc>
                <a:spcPct val="120000"/>
              </a:lnSpc>
              <a:buNone/>
            </a:pPr>
            <a:r>
              <a:rPr lang="en-US" sz="1200" dirty="0">
                <a:solidFill>
                  <a:srgbClr val="1A1A2E"/>
                </a:solidFill>
                <a:latin typeface="Arial" panose="020B0604020202020204" pitchFamily="34" charset="0"/>
                <a:ea typeface="Calibri" pitchFamily="34" charset="-122"/>
                <a:cs typeface="Arial" panose="020B0604020202020204" pitchFamily="34" charset="0"/>
              </a:rPr>
              <a:t>• Referral programme: 1 free premium month</a:t>
            </a:r>
            <a:endParaRPr lang="en-US" sz="1200" dirty="0">
              <a:latin typeface="Arial" panose="020B0604020202020204" pitchFamily="34" charset="0"/>
              <a:cs typeface="Arial" panose="020B0604020202020204" pitchFamily="34" charset="0"/>
            </a:endParaRPr>
          </a:p>
        </p:txBody>
      </p:sp>
      <p:sp>
        <p:nvSpPr>
          <p:cNvPr id="25" name="Shape 19"/>
          <p:cNvSpPr/>
          <p:nvPr/>
        </p:nvSpPr>
        <p:spPr>
          <a:xfrm>
            <a:off x="0" y="4892040"/>
            <a:ext cx="9144000" cy="251460"/>
          </a:xfrm>
          <a:prstGeom prst="rect">
            <a:avLst/>
          </a:prstGeom>
          <a:solidFill>
            <a:srgbClr val="1F4E79"/>
          </a:solidFill>
          <a:ln w="12700">
            <a:solidFill>
              <a:srgbClr val="1F4E79"/>
            </a:solidFill>
            <a:prstDash val="solid"/>
          </a:ln>
        </p:spPr>
        <p:txBody>
          <a:bodyPr/>
          <a:lstStyle/>
          <a:p>
            <a:endParaRPr lang="en-GB"/>
          </a:p>
        </p:txBody>
      </p:sp>
      <p:sp>
        <p:nvSpPr>
          <p:cNvPr id="26" name="Text 20"/>
          <p:cNvSpPr/>
          <p:nvPr/>
        </p:nvSpPr>
        <p:spPr>
          <a:xfrm>
            <a:off x="274320" y="4901184"/>
            <a:ext cx="7772400" cy="228600"/>
          </a:xfrm>
          <a:prstGeom prst="rect">
            <a:avLst/>
          </a:prstGeom>
          <a:noFill/>
          <a:ln/>
        </p:spPr>
        <p:txBody>
          <a:bodyPr wrap="square" rtlCol="0" anchor="ctr"/>
          <a:lstStyle/>
          <a:p>
            <a:pPr marL="0" indent="0">
              <a:buNone/>
            </a:pPr>
            <a:r>
              <a:rPr lang="en-US" sz="800" dirty="0">
                <a:solidFill>
                  <a:srgbClr val="D6E4F0"/>
                </a:solidFill>
                <a:latin typeface="Calibri" pitchFamily="34" charset="0"/>
                <a:ea typeface="Calibri" pitchFamily="34" charset="-122"/>
                <a:cs typeface="Calibri" pitchFamily="34" charset="-120"/>
              </a:rPr>
              <a:t>NutriTrack AI  |  Business Plan Presentation  |  LCBB5013 Entrepreneurship</a:t>
            </a:r>
            <a:endParaRPr lang="en-US" sz="800" dirty="0"/>
          </a:p>
        </p:txBody>
      </p:sp>
      <p:sp>
        <p:nvSpPr>
          <p:cNvPr id="27" name="Text 21"/>
          <p:cNvSpPr/>
          <p:nvPr/>
        </p:nvSpPr>
        <p:spPr>
          <a:xfrm>
            <a:off x="8046720" y="4901184"/>
            <a:ext cx="914400" cy="228600"/>
          </a:xfrm>
          <a:prstGeom prst="rect">
            <a:avLst/>
          </a:prstGeom>
          <a:noFill/>
          <a:ln/>
        </p:spPr>
        <p:txBody>
          <a:bodyPr wrap="square" rtlCol="0" anchor="ctr"/>
          <a:lstStyle/>
          <a:p>
            <a:pPr marL="0" indent="0" algn="r">
              <a:buNone/>
            </a:pPr>
            <a:r>
              <a:rPr lang="en-US" sz="800" dirty="0">
                <a:solidFill>
                  <a:srgbClr val="FFFFFF"/>
                </a:solidFill>
                <a:latin typeface="Calibri" pitchFamily="34" charset="0"/>
                <a:ea typeface="Calibri" pitchFamily="34" charset="-122"/>
                <a:cs typeface="Calibri" pitchFamily="34" charset="-120"/>
              </a:rPr>
              <a:t>7 / 10</a:t>
            </a:r>
            <a:endParaRPr lang="en-US" sz="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1F4E79"/>
          </a:solidFill>
          <a:ln w="12700">
            <a:solidFill>
              <a:srgbClr val="1F4E79"/>
            </a:solidFill>
            <a:prstDash val="solid"/>
          </a:ln>
        </p:spPr>
        <p:txBody>
          <a:bodyPr/>
          <a:lstStyle/>
          <a:p>
            <a:endParaRPr lang="en-GB"/>
          </a:p>
        </p:txBody>
      </p:sp>
      <p:sp>
        <p:nvSpPr>
          <p:cNvPr id="3" name="Text 1"/>
          <p:cNvSpPr/>
          <p:nvPr/>
        </p:nvSpPr>
        <p:spPr>
          <a:xfrm>
            <a:off x="457200" y="73152"/>
            <a:ext cx="8229600" cy="502920"/>
          </a:xfrm>
          <a:prstGeom prst="rect">
            <a:avLst/>
          </a:prstGeom>
          <a:noFill/>
          <a:ln/>
        </p:spPr>
        <p:txBody>
          <a:bodyPr wrap="square" rtlCol="0" anchor="ctr"/>
          <a:lstStyle/>
          <a:p>
            <a:pPr marL="0" indent="0">
              <a:buNone/>
            </a:pPr>
            <a:r>
              <a:rPr lang="en-US" sz="2800" b="1" dirty="0">
                <a:solidFill>
                  <a:srgbClr val="FFFFFF"/>
                </a:solidFill>
                <a:latin typeface="Arial" panose="020B0604020202020204" pitchFamily="34" charset="0"/>
                <a:ea typeface="Calibri" pitchFamily="34" charset="-122"/>
                <a:cs typeface="Arial" panose="020B0604020202020204" pitchFamily="34" charset="0"/>
              </a:rPr>
              <a:t>Legal Structure &amp; Management</a:t>
            </a:r>
            <a:endParaRPr lang="en-US" sz="2800" dirty="0">
              <a:latin typeface="Arial" panose="020B0604020202020204" pitchFamily="34" charset="0"/>
              <a:cs typeface="Arial" panose="020B0604020202020204" pitchFamily="34" charset="0"/>
            </a:endParaRPr>
          </a:p>
        </p:txBody>
      </p:sp>
      <p:sp>
        <p:nvSpPr>
          <p:cNvPr id="4" name="Text 2"/>
          <p:cNvSpPr/>
          <p:nvPr/>
        </p:nvSpPr>
        <p:spPr>
          <a:xfrm>
            <a:off x="457200" y="548640"/>
            <a:ext cx="8229600" cy="347472"/>
          </a:xfrm>
          <a:prstGeom prst="rect">
            <a:avLst/>
          </a:prstGeom>
          <a:noFill/>
          <a:ln/>
        </p:spPr>
        <p:txBody>
          <a:bodyPr wrap="square" rtlCol="0" anchor="ctr"/>
          <a:lstStyle/>
          <a:p>
            <a:pPr marL="0" indent="0">
              <a:buNone/>
            </a:pPr>
            <a:r>
              <a:rPr lang="en-US" sz="1200" i="1" dirty="0">
                <a:solidFill>
                  <a:srgbClr val="D6E4F0"/>
                </a:solidFill>
                <a:latin typeface="Arial" panose="020B0604020202020204" pitchFamily="34" charset="0"/>
                <a:ea typeface="Calibri" pitchFamily="34" charset="-122"/>
                <a:cs typeface="Arial" panose="020B0604020202020204" pitchFamily="34" charset="0"/>
              </a:rPr>
              <a:t>How NutriTrack AI is structured and governed</a:t>
            </a:r>
            <a:endParaRPr lang="en-US" sz="1200" dirty="0">
              <a:latin typeface="Arial" panose="020B0604020202020204" pitchFamily="34" charset="0"/>
              <a:cs typeface="Arial" panose="020B0604020202020204" pitchFamily="34" charset="0"/>
            </a:endParaRPr>
          </a:p>
        </p:txBody>
      </p:sp>
      <p:sp>
        <p:nvSpPr>
          <p:cNvPr id="5" name="Shape 3"/>
          <p:cNvSpPr/>
          <p:nvPr/>
        </p:nvSpPr>
        <p:spPr>
          <a:xfrm>
            <a:off x="320040" y="1051560"/>
            <a:ext cx="4114800" cy="3657600"/>
          </a:xfrm>
          <a:prstGeom prst="rect">
            <a:avLst/>
          </a:prstGeom>
          <a:solidFill>
            <a:srgbClr val="FFFFFF"/>
          </a:solidFill>
          <a:ln w="12700">
            <a:solidFill>
              <a:srgbClr val="E2E8F0"/>
            </a:solidFill>
            <a:prstDash val="solid"/>
          </a:ln>
          <a:effectLst>
            <a:outerShdw blurRad="101600" dist="25400" dir="8100000" algn="bl" rotWithShape="0">
              <a:srgbClr val="000000">
                <a:alpha val="10000"/>
              </a:srgbClr>
            </a:outerShdw>
          </a:effectLst>
        </p:spPr>
        <p:txBody>
          <a:bodyPr/>
          <a:lstStyle/>
          <a:p>
            <a:endParaRPr lang="en-GB"/>
          </a:p>
        </p:txBody>
      </p:sp>
      <p:sp>
        <p:nvSpPr>
          <p:cNvPr id="6" name="Text 4"/>
          <p:cNvSpPr/>
          <p:nvPr/>
        </p:nvSpPr>
        <p:spPr>
          <a:xfrm>
            <a:off x="411480" y="1115568"/>
            <a:ext cx="3931920" cy="411480"/>
          </a:xfrm>
          <a:prstGeom prst="rect">
            <a:avLst/>
          </a:prstGeom>
          <a:noFill/>
          <a:ln/>
        </p:spPr>
        <p:txBody>
          <a:bodyPr wrap="square" rtlCol="0" anchor="ctr"/>
          <a:lstStyle/>
          <a:p>
            <a:pPr marL="0" indent="0">
              <a:buNone/>
            </a:pPr>
            <a:r>
              <a:rPr lang="en-US" sz="1200" b="1" dirty="0">
                <a:solidFill>
                  <a:srgbClr val="1F4E79"/>
                </a:solidFill>
                <a:latin typeface="Arial" panose="020B0604020202020204" pitchFamily="34" charset="0"/>
                <a:ea typeface="Calibri" pitchFamily="34" charset="-122"/>
                <a:cs typeface="Arial" panose="020B0604020202020204" pitchFamily="34" charset="0"/>
              </a:rPr>
              <a:t>Legal Structure: Private Limited Company (Ltd)</a:t>
            </a:r>
            <a:endParaRPr lang="en-US" sz="1200" dirty="0">
              <a:latin typeface="Arial" panose="020B0604020202020204" pitchFamily="34" charset="0"/>
              <a:cs typeface="Arial" panose="020B0604020202020204" pitchFamily="34" charset="0"/>
            </a:endParaRPr>
          </a:p>
        </p:txBody>
      </p:sp>
      <p:pic>
        <p:nvPicPr>
          <p:cNvPr id="7" name="Image 0" descr="preencoded.png"/>
          <p:cNvPicPr>
            <a:picLocks noChangeAspect="1"/>
          </p:cNvPicPr>
          <p:nvPr/>
        </p:nvPicPr>
        <p:blipFill>
          <a:blip r:embed="rId3"/>
          <a:stretch>
            <a:fillRect/>
          </a:stretch>
        </p:blipFill>
        <p:spPr>
          <a:xfrm>
            <a:off x="457200" y="1673352"/>
            <a:ext cx="320040" cy="320040"/>
          </a:xfrm>
          <a:prstGeom prst="rect">
            <a:avLst/>
          </a:prstGeom>
        </p:spPr>
      </p:pic>
      <p:sp>
        <p:nvSpPr>
          <p:cNvPr id="8" name="Text 5"/>
          <p:cNvSpPr/>
          <p:nvPr/>
        </p:nvSpPr>
        <p:spPr>
          <a:xfrm>
            <a:off x="868680" y="1600200"/>
            <a:ext cx="3474720" cy="548640"/>
          </a:xfrm>
          <a:prstGeom prst="rect">
            <a:avLst/>
          </a:prstGeom>
          <a:noFill/>
          <a:ln/>
        </p:spPr>
        <p:txBody>
          <a:bodyPr wrap="square" rtlCol="0" anchor="ctr"/>
          <a:lstStyle/>
          <a:p>
            <a:pPr marL="0" indent="0">
              <a:buNone/>
            </a:pPr>
            <a:r>
              <a:rPr lang="en-US" sz="1200" dirty="0">
                <a:solidFill>
                  <a:srgbClr val="1A1A2E"/>
                </a:solidFill>
                <a:latin typeface="Arial" panose="020B0604020202020204" pitchFamily="34" charset="0"/>
                <a:ea typeface="Calibri" pitchFamily="34" charset="-122"/>
                <a:cs typeface="Arial" panose="020B0604020202020204" pitchFamily="34" charset="0"/>
              </a:rPr>
              <a:t>Limited liability — personal assets protected from business debts</a:t>
            </a:r>
            <a:endParaRPr lang="en-US" sz="1200" dirty="0">
              <a:latin typeface="Arial" panose="020B0604020202020204" pitchFamily="34" charset="0"/>
              <a:cs typeface="Arial" panose="020B0604020202020204" pitchFamily="34" charset="0"/>
            </a:endParaRPr>
          </a:p>
        </p:txBody>
      </p:sp>
      <p:pic>
        <p:nvPicPr>
          <p:cNvPr id="9" name="Image 1" descr="preencoded.png"/>
          <p:cNvPicPr>
            <a:picLocks noChangeAspect="1"/>
          </p:cNvPicPr>
          <p:nvPr/>
        </p:nvPicPr>
        <p:blipFill>
          <a:blip r:embed="rId4"/>
          <a:stretch>
            <a:fillRect/>
          </a:stretch>
        </p:blipFill>
        <p:spPr>
          <a:xfrm>
            <a:off x="457200" y="2423160"/>
            <a:ext cx="320040" cy="320040"/>
          </a:xfrm>
          <a:prstGeom prst="rect">
            <a:avLst/>
          </a:prstGeom>
        </p:spPr>
      </p:pic>
      <p:sp>
        <p:nvSpPr>
          <p:cNvPr id="10" name="Text 6"/>
          <p:cNvSpPr/>
          <p:nvPr/>
        </p:nvSpPr>
        <p:spPr>
          <a:xfrm>
            <a:off x="868680" y="2350008"/>
            <a:ext cx="3474720" cy="548640"/>
          </a:xfrm>
          <a:prstGeom prst="rect">
            <a:avLst/>
          </a:prstGeom>
          <a:noFill/>
          <a:ln/>
        </p:spPr>
        <p:txBody>
          <a:bodyPr wrap="square" rtlCol="0" anchor="ctr"/>
          <a:lstStyle/>
          <a:p>
            <a:pPr marL="0" indent="0">
              <a:buNone/>
            </a:pPr>
            <a:r>
              <a:rPr lang="en-US" sz="1200" dirty="0">
                <a:solidFill>
                  <a:srgbClr val="1A1A2E"/>
                </a:solidFill>
                <a:latin typeface="Arial" panose="020B0604020202020204" pitchFamily="34" charset="0"/>
                <a:ea typeface="Calibri" pitchFamily="34" charset="-122"/>
                <a:cs typeface="Arial" panose="020B0604020202020204" pitchFamily="34" charset="0"/>
              </a:rPr>
              <a:t>Corporation tax 19% vs 29–47% income tax for sole traders</a:t>
            </a:r>
            <a:endParaRPr lang="en-US" sz="1200" dirty="0">
              <a:latin typeface="Arial" panose="020B0604020202020204" pitchFamily="34" charset="0"/>
              <a:cs typeface="Arial" panose="020B0604020202020204" pitchFamily="34" charset="0"/>
            </a:endParaRPr>
          </a:p>
        </p:txBody>
      </p:sp>
      <p:pic>
        <p:nvPicPr>
          <p:cNvPr id="11" name="Image 2" descr="preencoded.png"/>
          <p:cNvPicPr>
            <a:picLocks noChangeAspect="1"/>
          </p:cNvPicPr>
          <p:nvPr/>
        </p:nvPicPr>
        <p:blipFill>
          <a:blip r:embed="rId5"/>
          <a:stretch>
            <a:fillRect/>
          </a:stretch>
        </p:blipFill>
        <p:spPr>
          <a:xfrm>
            <a:off x="457200" y="3172968"/>
            <a:ext cx="320040" cy="320040"/>
          </a:xfrm>
          <a:prstGeom prst="rect">
            <a:avLst/>
          </a:prstGeom>
        </p:spPr>
      </p:pic>
      <p:sp>
        <p:nvSpPr>
          <p:cNvPr id="12" name="Text 7"/>
          <p:cNvSpPr/>
          <p:nvPr/>
        </p:nvSpPr>
        <p:spPr>
          <a:xfrm>
            <a:off x="868680" y="3099816"/>
            <a:ext cx="3474720" cy="548640"/>
          </a:xfrm>
          <a:prstGeom prst="rect">
            <a:avLst/>
          </a:prstGeom>
          <a:noFill/>
          <a:ln/>
        </p:spPr>
        <p:txBody>
          <a:bodyPr wrap="square" rtlCol="0" anchor="ctr"/>
          <a:lstStyle/>
          <a:p>
            <a:pPr marL="0" indent="0">
              <a:buNone/>
            </a:pPr>
            <a:r>
              <a:rPr lang="en-US" sz="1200" dirty="0">
                <a:solidFill>
                  <a:srgbClr val="1A1A2E"/>
                </a:solidFill>
                <a:latin typeface="Arial" panose="020B0604020202020204" pitchFamily="34" charset="0"/>
                <a:ea typeface="Calibri" pitchFamily="34" charset="-122"/>
                <a:cs typeface="Arial" panose="020B0604020202020204" pitchFamily="34" charset="0"/>
              </a:rPr>
              <a:t>Credibility with investors and grant bodies (Innovate UK)</a:t>
            </a:r>
            <a:endParaRPr lang="en-US" sz="1200" dirty="0">
              <a:latin typeface="Arial" panose="020B0604020202020204" pitchFamily="34" charset="0"/>
              <a:cs typeface="Arial" panose="020B0604020202020204" pitchFamily="34" charset="0"/>
            </a:endParaRPr>
          </a:p>
        </p:txBody>
      </p:sp>
      <p:pic>
        <p:nvPicPr>
          <p:cNvPr id="13" name="Image 3" descr="preencoded.png"/>
          <p:cNvPicPr>
            <a:picLocks noChangeAspect="1"/>
          </p:cNvPicPr>
          <p:nvPr/>
        </p:nvPicPr>
        <p:blipFill>
          <a:blip r:embed="rId6"/>
          <a:stretch>
            <a:fillRect/>
          </a:stretch>
        </p:blipFill>
        <p:spPr>
          <a:xfrm>
            <a:off x="457200" y="3922776"/>
            <a:ext cx="320040" cy="320040"/>
          </a:xfrm>
          <a:prstGeom prst="rect">
            <a:avLst/>
          </a:prstGeom>
        </p:spPr>
      </p:pic>
      <p:sp>
        <p:nvSpPr>
          <p:cNvPr id="14" name="Text 8"/>
          <p:cNvSpPr/>
          <p:nvPr/>
        </p:nvSpPr>
        <p:spPr>
          <a:xfrm>
            <a:off x="868680" y="3849624"/>
            <a:ext cx="3474720" cy="548640"/>
          </a:xfrm>
          <a:prstGeom prst="rect">
            <a:avLst/>
          </a:prstGeom>
          <a:noFill/>
          <a:ln/>
        </p:spPr>
        <p:txBody>
          <a:bodyPr wrap="square" rtlCol="0" anchor="ctr"/>
          <a:lstStyle/>
          <a:p>
            <a:pPr marL="0" indent="0">
              <a:buNone/>
            </a:pPr>
            <a:r>
              <a:rPr lang="en-US" sz="1200" dirty="0">
                <a:solidFill>
                  <a:srgbClr val="1A1A2E"/>
                </a:solidFill>
                <a:latin typeface="Arial" panose="020B0604020202020204" pitchFamily="34" charset="0"/>
                <a:ea typeface="Calibri" pitchFamily="34" charset="-122"/>
                <a:cs typeface="Arial" panose="020B0604020202020204" pitchFamily="34" charset="0"/>
              </a:rPr>
              <a:t>Enables equity issuance to attract technical co-founders</a:t>
            </a:r>
            <a:endParaRPr lang="en-US" sz="1200" dirty="0">
              <a:latin typeface="Arial" panose="020B0604020202020204" pitchFamily="34" charset="0"/>
              <a:cs typeface="Arial" panose="020B0604020202020204" pitchFamily="34" charset="0"/>
            </a:endParaRPr>
          </a:p>
        </p:txBody>
      </p:sp>
      <p:sp>
        <p:nvSpPr>
          <p:cNvPr id="15" name="Shape 9"/>
          <p:cNvSpPr/>
          <p:nvPr/>
        </p:nvSpPr>
        <p:spPr>
          <a:xfrm>
            <a:off x="4572000" y="1069848"/>
            <a:ext cx="4160520" cy="3657600"/>
          </a:xfrm>
          <a:prstGeom prst="rect">
            <a:avLst/>
          </a:prstGeom>
          <a:solidFill>
            <a:srgbClr val="FFFFFF"/>
          </a:solidFill>
          <a:ln w="12700">
            <a:solidFill>
              <a:srgbClr val="E2E8F0"/>
            </a:solidFill>
            <a:prstDash val="solid"/>
          </a:ln>
          <a:effectLst>
            <a:outerShdw blurRad="101600" dist="25400" dir="8100000" algn="bl" rotWithShape="0">
              <a:srgbClr val="000000">
                <a:alpha val="10000"/>
              </a:srgbClr>
            </a:outerShdw>
          </a:effectLst>
        </p:spPr>
        <p:txBody>
          <a:bodyPr/>
          <a:lstStyle/>
          <a:p>
            <a:endParaRPr lang="en-GB"/>
          </a:p>
        </p:txBody>
      </p:sp>
      <p:sp>
        <p:nvSpPr>
          <p:cNvPr id="16" name="Text 10"/>
          <p:cNvSpPr/>
          <p:nvPr/>
        </p:nvSpPr>
        <p:spPr>
          <a:xfrm>
            <a:off x="4754880" y="1115568"/>
            <a:ext cx="3931920" cy="347472"/>
          </a:xfrm>
          <a:prstGeom prst="rect">
            <a:avLst/>
          </a:prstGeom>
          <a:noFill/>
          <a:ln/>
        </p:spPr>
        <p:txBody>
          <a:bodyPr wrap="square" rtlCol="0" anchor="ctr"/>
          <a:lstStyle/>
          <a:p>
            <a:pPr marL="0" indent="0">
              <a:buNone/>
            </a:pPr>
            <a:r>
              <a:rPr lang="en-US" sz="1200" b="1" dirty="0">
                <a:solidFill>
                  <a:srgbClr val="1F4E79"/>
                </a:solidFill>
                <a:latin typeface="Arial" panose="020B0604020202020204" pitchFamily="34" charset="0"/>
                <a:ea typeface="Calibri" pitchFamily="34" charset="-122"/>
                <a:cs typeface="Arial" panose="020B0604020202020204" pitchFamily="34" charset="0"/>
              </a:rPr>
              <a:t>Organisational Chart</a:t>
            </a:r>
            <a:endParaRPr lang="en-US" sz="1200" dirty="0">
              <a:latin typeface="Arial" panose="020B0604020202020204" pitchFamily="34" charset="0"/>
              <a:cs typeface="Arial" panose="020B0604020202020204" pitchFamily="34" charset="0"/>
            </a:endParaRPr>
          </a:p>
        </p:txBody>
      </p:sp>
      <p:sp>
        <p:nvSpPr>
          <p:cNvPr id="17" name="Shape 11"/>
          <p:cNvSpPr/>
          <p:nvPr/>
        </p:nvSpPr>
        <p:spPr>
          <a:xfrm>
            <a:off x="5532120" y="1597660"/>
            <a:ext cx="2423160" cy="502920"/>
          </a:xfrm>
          <a:prstGeom prst="rect">
            <a:avLst/>
          </a:prstGeom>
          <a:solidFill>
            <a:srgbClr val="1F4E79"/>
          </a:solidFill>
          <a:ln w="12700">
            <a:solidFill>
              <a:srgbClr val="1F4E79"/>
            </a:solidFill>
            <a:prstDash val="solid"/>
          </a:ln>
        </p:spPr>
        <p:txBody>
          <a:bodyPr/>
          <a:lstStyle/>
          <a:p>
            <a:endParaRPr lang="en-GB"/>
          </a:p>
        </p:txBody>
      </p:sp>
      <p:sp>
        <p:nvSpPr>
          <p:cNvPr id="18" name="Text 12"/>
          <p:cNvSpPr/>
          <p:nvPr/>
        </p:nvSpPr>
        <p:spPr>
          <a:xfrm>
            <a:off x="5532120" y="1600200"/>
            <a:ext cx="2423160" cy="502920"/>
          </a:xfrm>
          <a:prstGeom prst="rect">
            <a:avLst/>
          </a:prstGeom>
          <a:noFill/>
          <a:ln/>
        </p:spPr>
        <p:txBody>
          <a:bodyPr wrap="square" rtlCol="0" anchor="ctr"/>
          <a:lstStyle/>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CEO / Founder</a:t>
            </a:r>
            <a:endParaRPr lang="en-US" sz="1200" dirty="0">
              <a:latin typeface="Arial" panose="020B0604020202020204" pitchFamily="34" charset="0"/>
              <a:cs typeface="Arial" panose="020B0604020202020204" pitchFamily="34" charset="0"/>
            </a:endParaRPr>
          </a:p>
        </p:txBody>
      </p:sp>
      <p:sp>
        <p:nvSpPr>
          <p:cNvPr id="19" name="Shape 13"/>
          <p:cNvSpPr/>
          <p:nvPr/>
        </p:nvSpPr>
        <p:spPr>
          <a:xfrm>
            <a:off x="6739128" y="2103120"/>
            <a:ext cx="0" cy="256032"/>
          </a:xfrm>
          <a:prstGeom prst="line">
            <a:avLst/>
          </a:prstGeom>
          <a:noFill/>
          <a:ln w="12700">
            <a:solidFill>
              <a:srgbClr val="64748B"/>
            </a:solidFill>
            <a:prstDash val="solid"/>
          </a:ln>
        </p:spPr>
        <p:txBody>
          <a:bodyPr/>
          <a:lstStyle/>
          <a:p>
            <a:endParaRPr lang="en-GB"/>
          </a:p>
        </p:txBody>
      </p:sp>
      <p:sp>
        <p:nvSpPr>
          <p:cNvPr id="20" name="Shape 14"/>
          <p:cNvSpPr/>
          <p:nvPr/>
        </p:nvSpPr>
        <p:spPr>
          <a:xfrm flipV="1">
            <a:off x="5303520" y="2359151"/>
            <a:ext cx="2487160" cy="1"/>
          </a:xfrm>
          <a:prstGeom prst="line">
            <a:avLst/>
          </a:prstGeom>
          <a:noFill/>
          <a:ln w="12700">
            <a:solidFill>
              <a:srgbClr val="64748B"/>
            </a:solidFill>
            <a:prstDash val="solid"/>
          </a:ln>
        </p:spPr>
        <p:txBody>
          <a:bodyPr/>
          <a:lstStyle/>
          <a:p>
            <a:endParaRPr lang="en-GB"/>
          </a:p>
        </p:txBody>
      </p:sp>
      <p:sp>
        <p:nvSpPr>
          <p:cNvPr id="21" name="Shape 15"/>
          <p:cNvSpPr/>
          <p:nvPr/>
        </p:nvSpPr>
        <p:spPr>
          <a:xfrm>
            <a:off x="5321808" y="2359152"/>
            <a:ext cx="0" cy="201168"/>
          </a:xfrm>
          <a:prstGeom prst="line">
            <a:avLst/>
          </a:prstGeom>
          <a:noFill/>
          <a:ln w="12700">
            <a:solidFill>
              <a:srgbClr val="64748B"/>
            </a:solidFill>
            <a:prstDash val="solid"/>
          </a:ln>
        </p:spPr>
        <p:txBody>
          <a:bodyPr/>
          <a:lstStyle/>
          <a:p>
            <a:endParaRPr lang="en-GB"/>
          </a:p>
        </p:txBody>
      </p:sp>
      <p:sp>
        <p:nvSpPr>
          <p:cNvPr id="22" name="Shape 16"/>
          <p:cNvSpPr/>
          <p:nvPr/>
        </p:nvSpPr>
        <p:spPr>
          <a:xfrm>
            <a:off x="4754880" y="2560320"/>
            <a:ext cx="1115568" cy="594360"/>
          </a:xfrm>
          <a:prstGeom prst="rect">
            <a:avLst/>
          </a:prstGeom>
          <a:solidFill>
            <a:srgbClr val="2E75B6"/>
          </a:solidFill>
          <a:ln w="12700">
            <a:solidFill>
              <a:srgbClr val="2E75B6"/>
            </a:solidFill>
            <a:prstDash val="solid"/>
          </a:ln>
        </p:spPr>
        <p:txBody>
          <a:bodyPr/>
          <a:lstStyle/>
          <a:p>
            <a:endParaRPr lang="en-GB"/>
          </a:p>
        </p:txBody>
      </p:sp>
      <p:sp>
        <p:nvSpPr>
          <p:cNvPr id="23" name="Text 17"/>
          <p:cNvSpPr/>
          <p:nvPr/>
        </p:nvSpPr>
        <p:spPr>
          <a:xfrm>
            <a:off x="4754880" y="2560320"/>
            <a:ext cx="1115568" cy="594360"/>
          </a:xfrm>
          <a:prstGeom prst="rect">
            <a:avLst/>
          </a:prstGeom>
          <a:noFill/>
          <a:ln/>
        </p:spPr>
        <p:txBody>
          <a:bodyPr wrap="square" rtlCol="0" anchor="ctr"/>
          <a:lstStyle/>
          <a:p>
            <a:pPr marL="0" indent="0" algn="ctr">
              <a:buNone/>
            </a:pPr>
            <a:r>
              <a:rPr lang="en-US" sz="900" b="1" dirty="0">
                <a:solidFill>
                  <a:srgbClr val="FFFFFF"/>
                </a:solidFill>
                <a:latin typeface="Arial" panose="020B0604020202020204" pitchFamily="34" charset="0"/>
                <a:ea typeface="Calibri" pitchFamily="34" charset="-122"/>
                <a:cs typeface="Arial" panose="020B0604020202020204" pitchFamily="34" charset="0"/>
              </a:rPr>
              <a:t>CTO /</a:t>
            </a:r>
            <a:endParaRPr lang="en-US" sz="900" dirty="0">
              <a:latin typeface="Arial" panose="020B0604020202020204" pitchFamily="34" charset="0"/>
              <a:cs typeface="Arial" panose="020B0604020202020204" pitchFamily="34" charset="0"/>
            </a:endParaRPr>
          </a:p>
          <a:p>
            <a:pPr marL="0" indent="0" algn="ctr">
              <a:buNone/>
            </a:pPr>
            <a:r>
              <a:rPr lang="en-US" sz="900" b="1" dirty="0">
                <a:solidFill>
                  <a:srgbClr val="FFFFFF"/>
                </a:solidFill>
                <a:latin typeface="Arial" panose="020B0604020202020204" pitchFamily="34" charset="0"/>
                <a:ea typeface="Calibri" pitchFamily="34" charset="-122"/>
                <a:cs typeface="Arial" panose="020B0604020202020204" pitchFamily="34" charset="0"/>
              </a:rPr>
              <a:t>Lead Developer</a:t>
            </a:r>
            <a:endParaRPr lang="en-US" sz="900" dirty="0">
              <a:latin typeface="Arial" panose="020B0604020202020204" pitchFamily="34" charset="0"/>
              <a:cs typeface="Arial" panose="020B0604020202020204" pitchFamily="34" charset="0"/>
            </a:endParaRPr>
          </a:p>
        </p:txBody>
      </p:sp>
      <p:sp>
        <p:nvSpPr>
          <p:cNvPr id="24" name="Shape 18"/>
          <p:cNvSpPr/>
          <p:nvPr/>
        </p:nvSpPr>
        <p:spPr>
          <a:xfrm>
            <a:off x="6556248" y="2359152"/>
            <a:ext cx="0" cy="201168"/>
          </a:xfrm>
          <a:prstGeom prst="line">
            <a:avLst/>
          </a:prstGeom>
          <a:noFill/>
          <a:ln w="12700">
            <a:solidFill>
              <a:srgbClr val="64748B"/>
            </a:solidFill>
            <a:prstDash val="solid"/>
          </a:ln>
        </p:spPr>
        <p:txBody>
          <a:bodyPr/>
          <a:lstStyle/>
          <a:p>
            <a:endParaRPr lang="en-GB"/>
          </a:p>
        </p:txBody>
      </p:sp>
      <p:sp>
        <p:nvSpPr>
          <p:cNvPr id="25" name="Shape 19"/>
          <p:cNvSpPr/>
          <p:nvPr/>
        </p:nvSpPr>
        <p:spPr>
          <a:xfrm>
            <a:off x="5989320" y="2560320"/>
            <a:ext cx="1115568" cy="594360"/>
          </a:xfrm>
          <a:prstGeom prst="rect">
            <a:avLst/>
          </a:prstGeom>
          <a:solidFill>
            <a:srgbClr val="2E75B6"/>
          </a:solidFill>
          <a:ln w="12700">
            <a:solidFill>
              <a:srgbClr val="2E75B6"/>
            </a:solidFill>
            <a:prstDash val="solid"/>
          </a:ln>
        </p:spPr>
        <p:txBody>
          <a:bodyPr/>
          <a:lstStyle/>
          <a:p>
            <a:endParaRPr lang="en-GB"/>
          </a:p>
        </p:txBody>
      </p:sp>
      <p:sp>
        <p:nvSpPr>
          <p:cNvPr id="26" name="Text 20"/>
          <p:cNvSpPr/>
          <p:nvPr/>
        </p:nvSpPr>
        <p:spPr>
          <a:xfrm>
            <a:off x="5989320" y="2560320"/>
            <a:ext cx="1115568" cy="594360"/>
          </a:xfrm>
          <a:prstGeom prst="rect">
            <a:avLst/>
          </a:prstGeom>
          <a:noFill/>
          <a:ln/>
        </p:spPr>
        <p:txBody>
          <a:bodyPr wrap="square" rtlCol="0" anchor="ctr"/>
          <a:lstStyle/>
          <a:p>
            <a:pPr marL="0" indent="0" algn="ctr">
              <a:buNone/>
            </a:pPr>
            <a:r>
              <a:rPr lang="en-US" sz="900" b="1" dirty="0">
                <a:solidFill>
                  <a:srgbClr val="FFFFFF"/>
                </a:solidFill>
                <a:latin typeface="Arial" panose="020B0604020202020204" pitchFamily="34" charset="0"/>
                <a:ea typeface="Calibri" pitchFamily="34" charset="-122"/>
                <a:cs typeface="Arial" panose="020B0604020202020204" pitchFamily="34" charset="0"/>
              </a:rPr>
              <a:t>Marketing</a:t>
            </a:r>
            <a:endParaRPr lang="en-US" sz="900" dirty="0">
              <a:latin typeface="Arial" panose="020B0604020202020204" pitchFamily="34" charset="0"/>
              <a:cs typeface="Arial" panose="020B0604020202020204" pitchFamily="34" charset="0"/>
            </a:endParaRPr>
          </a:p>
          <a:p>
            <a:pPr marL="0" indent="0" algn="ctr">
              <a:buNone/>
            </a:pPr>
            <a:r>
              <a:rPr lang="en-US" sz="900" b="1" dirty="0">
                <a:solidFill>
                  <a:srgbClr val="FFFFFF"/>
                </a:solidFill>
                <a:latin typeface="Arial" panose="020B0604020202020204" pitchFamily="34" charset="0"/>
                <a:ea typeface="Calibri" pitchFamily="34" charset="-122"/>
                <a:cs typeface="Arial" panose="020B0604020202020204" pitchFamily="34" charset="0"/>
              </a:rPr>
              <a:t>Manager</a:t>
            </a:r>
            <a:endParaRPr lang="en-US" sz="900" dirty="0">
              <a:latin typeface="Arial" panose="020B0604020202020204" pitchFamily="34" charset="0"/>
              <a:cs typeface="Arial" panose="020B0604020202020204" pitchFamily="34" charset="0"/>
            </a:endParaRPr>
          </a:p>
        </p:txBody>
      </p:sp>
      <p:sp>
        <p:nvSpPr>
          <p:cNvPr id="27" name="Shape 21"/>
          <p:cNvSpPr/>
          <p:nvPr/>
        </p:nvSpPr>
        <p:spPr>
          <a:xfrm>
            <a:off x="7790688" y="2359152"/>
            <a:ext cx="0" cy="201168"/>
          </a:xfrm>
          <a:prstGeom prst="line">
            <a:avLst/>
          </a:prstGeom>
          <a:noFill/>
          <a:ln w="12700">
            <a:solidFill>
              <a:srgbClr val="64748B"/>
            </a:solidFill>
            <a:prstDash val="solid"/>
          </a:ln>
        </p:spPr>
        <p:txBody>
          <a:bodyPr/>
          <a:lstStyle/>
          <a:p>
            <a:endParaRPr lang="en-GB"/>
          </a:p>
        </p:txBody>
      </p:sp>
      <p:sp>
        <p:nvSpPr>
          <p:cNvPr id="28" name="Shape 22"/>
          <p:cNvSpPr/>
          <p:nvPr/>
        </p:nvSpPr>
        <p:spPr>
          <a:xfrm>
            <a:off x="7223760" y="2560320"/>
            <a:ext cx="1115568" cy="594360"/>
          </a:xfrm>
          <a:prstGeom prst="rect">
            <a:avLst/>
          </a:prstGeom>
          <a:solidFill>
            <a:srgbClr val="2E75B6"/>
          </a:solidFill>
          <a:ln w="12700">
            <a:solidFill>
              <a:srgbClr val="2E75B6"/>
            </a:solidFill>
            <a:prstDash val="solid"/>
          </a:ln>
        </p:spPr>
        <p:txBody>
          <a:bodyPr/>
          <a:lstStyle/>
          <a:p>
            <a:endParaRPr lang="en-GB"/>
          </a:p>
        </p:txBody>
      </p:sp>
      <p:sp>
        <p:nvSpPr>
          <p:cNvPr id="29" name="Text 23"/>
          <p:cNvSpPr/>
          <p:nvPr/>
        </p:nvSpPr>
        <p:spPr>
          <a:xfrm>
            <a:off x="7223760" y="2560320"/>
            <a:ext cx="1115568" cy="594360"/>
          </a:xfrm>
          <a:prstGeom prst="rect">
            <a:avLst/>
          </a:prstGeom>
          <a:noFill/>
          <a:ln/>
        </p:spPr>
        <p:txBody>
          <a:bodyPr wrap="square" rtlCol="0" anchor="ctr"/>
          <a:lstStyle/>
          <a:p>
            <a:pPr marL="0" indent="0" algn="ctr">
              <a:buNone/>
            </a:pPr>
            <a:r>
              <a:rPr lang="en-US" sz="900" b="1" dirty="0">
                <a:solidFill>
                  <a:srgbClr val="FFFFFF"/>
                </a:solidFill>
                <a:latin typeface="Arial" panose="020B0604020202020204" pitchFamily="34" charset="0"/>
                <a:ea typeface="Calibri" pitchFamily="34" charset="-122"/>
                <a:cs typeface="Arial" panose="020B0604020202020204" pitchFamily="34" charset="0"/>
              </a:rPr>
              <a:t>Operations</a:t>
            </a:r>
            <a:endParaRPr lang="en-US" sz="900" dirty="0">
              <a:latin typeface="Arial" panose="020B0604020202020204" pitchFamily="34" charset="0"/>
              <a:cs typeface="Arial" panose="020B0604020202020204" pitchFamily="34" charset="0"/>
            </a:endParaRPr>
          </a:p>
          <a:p>
            <a:pPr marL="0" indent="0" algn="ctr">
              <a:buNone/>
            </a:pPr>
            <a:r>
              <a:rPr lang="en-US" sz="900" b="1" dirty="0">
                <a:solidFill>
                  <a:srgbClr val="FFFFFF"/>
                </a:solidFill>
                <a:latin typeface="Arial" panose="020B0604020202020204" pitchFamily="34" charset="0"/>
                <a:ea typeface="Calibri" pitchFamily="34" charset="-122"/>
                <a:cs typeface="Arial" panose="020B0604020202020204" pitchFamily="34" charset="0"/>
              </a:rPr>
              <a:t>&amp; Finance</a:t>
            </a:r>
            <a:endParaRPr lang="en-US" sz="900" dirty="0">
              <a:latin typeface="Arial" panose="020B0604020202020204" pitchFamily="34" charset="0"/>
              <a:cs typeface="Arial" panose="020B0604020202020204" pitchFamily="34" charset="0"/>
            </a:endParaRPr>
          </a:p>
        </p:txBody>
      </p:sp>
      <p:sp>
        <p:nvSpPr>
          <p:cNvPr id="30" name="Shape 24"/>
          <p:cNvSpPr/>
          <p:nvPr/>
        </p:nvSpPr>
        <p:spPr>
          <a:xfrm>
            <a:off x="5989320" y="3154680"/>
            <a:ext cx="822960" cy="0"/>
          </a:xfrm>
          <a:prstGeom prst="line">
            <a:avLst/>
          </a:prstGeom>
          <a:noFill/>
          <a:ln w="12700">
            <a:solidFill>
              <a:srgbClr val="64748B"/>
            </a:solidFill>
            <a:prstDash val="solid"/>
          </a:ln>
        </p:spPr>
        <p:txBody>
          <a:bodyPr/>
          <a:lstStyle/>
          <a:p>
            <a:endParaRPr lang="en-GB"/>
          </a:p>
        </p:txBody>
      </p:sp>
      <p:sp>
        <p:nvSpPr>
          <p:cNvPr id="31" name="Shape 25"/>
          <p:cNvSpPr/>
          <p:nvPr/>
        </p:nvSpPr>
        <p:spPr>
          <a:xfrm>
            <a:off x="6234854" y="3172968"/>
            <a:ext cx="0" cy="182880"/>
          </a:xfrm>
          <a:prstGeom prst="line">
            <a:avLst/>
          </a:prstGeom>
          <a:noFill/>
          <a:ln w="12700">
            <a:solidFill>
              <a:srgbClr val="64748B"/>
            </a:solidFill>
            <a:prstDash val="solid"/>
          </a:ln>
        </p:spPr>
        <p:txBody>
          <a:bodyPr/>
          <a:lstStyle/>
          <a:p>
            <a:endParaRPr lang="en-GB"/>
          </a:p>
        </p:txBody>
      </p:sp>
      <p:sp>
        <p:nvSpPr>
          <p:cNvPr id="32" name="Shape 26"/>
          <p:cNvSpPr/>
          <p:nvPr/>
        </p:nvSpPr>
        <p:spPr>
          <a:xfrm>
            <a:off x="6812280" y="3154680"/>
            <a:ext cx="0" cy="182880"/>
          </a:xfrm>
          <a:prstGeom prst="line">
            <a:avLst/>
          </a:prstGeom>
          <a:noFill/>
          <a:ln w="12700">
            <a:solidFill>
              <a:srgbClr val="64748B"/>
            </a:solidFill>
            <a:prstDash val="solid"/>
          </a:ln>
        </p:spPr>
        <p:txBody>
          <a:bodyPr/>
          <a:lstStyle/>
          <a:p>
            <a:endParaRPr lang="en-GB"/>
          </a:p>
        </p:txBody>
      </p:sp>
      <p:sp>
        <p:nvSpPr>
          <p:cNvPr id="33" name="Shape 27"/>
          <p:cNvSpPr/>
          <p:nvPr/>
        </p:nvSpPr>
        <p:spPr>
          <a:xfrm>
            <a:off x="5202932" y="3346704"/>
            <a:ext cx="1207008" cy="548640"/>
          </a:xfrm>
          <a:prstGeom prst="rect">
            <a:avLst/>
          </a:prstGeom>
          <a:solidFill>
            <a:srgbClr val="D6E4F0"/>
          </a:solidFill>
          <a:ln w="12700">
            <a:solidFill>
              <a:srgbClr val="2E75B6"/>
            </a:solidFill>
            <a:prstDash val="solid"/>
          </a:ln>
        </p:spPr>
        <p:txBody>
          <a:bodyPr/>
          <a:lstStyle/>
          <a:p>
            <a:endParaRPr lang="en-GB" dirty="0"/>
          </a:p>
        </p:txBody>
      </p:sp>
      <p:sp>
        <p:nvSpPr>
          <p:cNvPr id="34" name="Text 28"/>
          <p:cNvSpPr/>
          <p:nvPr/>
        </p:nvSpPr>
        <p:spPr>
          <a:xfrm>
            <a:off x="5120640" y="3337560"/>
            <a:ext cx="1207008" cy="548640"/>
          </a:xfrm>
          <a:prstGeom prst="rect">
            <a:avLst/>
          </a:prstGeom>
          <a:noFill/>
          <a:ln/>
        </p:spPr>
        <p:txBody>
          <a:bodyPr wrap="square" rtlCol="0" anchor="ctr"/>
          <a:lstStyle/>
          <a:p>
            <a:pPr marL="0" indent="0" algn="ctr">
              <a:buNone/>
            </a:pPr>
            <a:r>
              <a:rPr lang="en-US" sz="900" dirty="0">
                <a:solidFill>
                  <a:srgbClr val="1F4E79"/>
                </a:solidFill>
                <a:latin typeface="Arial" panose="020B0604020202020204" pitchFamily="34" charset="0"/>
                <a:ea typeface="Calibri" pitchFamily="34" charset="-122"/>
                <a:cs typeface="Arial" panose="020B0604020202020204" pitchFamily="34" charset="0"/>
              </a:rPr>
              <a:t>UX/UI Designer</a:t>
            </a:r>
            <a:endParaRPr lang="en-US" sz="900" dirty="0">
              <a:latin typeface="Arial" panose="020B0604020202020204" pitchFamily="34" charset="0"/>
              <a:cs typeface="Arial" panose="020B0604020202020204" pitchFamily="34" charset="0"/>
            </a:endParaRPr>
          </a:p>
          <a:p>
            <a:pPr marL="0" indent="0" algn="ctr">
              <a:buNone/>
            </a:pPr>
            <a:r>
              <a:rPr lang="en-US" sz="900" dirty="0">
                <a:solidFill>
                  <a:srgbClr val="1F4E79"/>
                </a:solidFill>
                <a:latin typeface="Arial" panose="020B0604020202020204" pitchFamily="34" charset="0"/>
                <a:ea typeface="Calibri" pitchFamily="34" charset="-122"/>
                <a:cs typeface="Arial" panose="020B0604020202020204" pitchFamily="34" charset="0"/>
              </a:rPr>
              <a:t>(Freelance)</a:t>
            </a:r>
            <a:endParaRPr lang="en-US" sz="900" dirty="0">
              <a:latin typeface="Arial" panose="020B0604020202020204" pitchFamily="34" charset="0"/>
              <a:cs typeface="Arial" panose="020B0604020202020204" pitchFamily="34" charset="0"/>
            </a:endParaRPr>
          </a:p>
        </p:txBody>
      </p:sp>
      <p:sp>
        <p:nvSpPr>
          <p:cNvPr id="35" name="Shape 29"/>
          <p:cNvSpPr/>
          <p:nvPr/>
        </p:nvSpPr>
        <p:spPr>
          <a:xfrm>
            <a:off x="6483092" y="3346704"/>
            <a:ext cx="1207008" cy="548640"/>
          </a:xfrm>
          <a:prstGeom prst="rect">
            <a:avLst/>
          </a:prstGeom>
          <a:solidFill>
            <a:srgbClr val="D6E4F0"/>
          </a:solidFill>
          <a:ln w="12700">
            <a:solidFill>
              <a:srgbClr val="2E75B6"/>
            </a:solidFill>
            <a:prstDash val="solid"/>
          </a:ln>
        </p:spPr>
        <p:txBody>
          <a:bodyPr/>
          <a:lstStyle/>
          <a:p>
            <a:endParaRPr lang="en-GB"/>
          </a:p>
        </p:txBody>
      </p:sp>
      <p:sp>
        <p:nvSpPr>
          <p:cNvPr id="36" name="Text 30"/>
          <p:cNvSpPr/>
          <p:nvPr/>
        </p:nvSpPr>
        <p:spPr>
          <a:xfrm>
            <a:off x="6400800" y="3337560"/>
            <a:ext cx="1207008" cy="548640"/>
          </a:xfrm>
          <a:prstGeom prst="rect">
            <a:avLst/>
          </a:prstGeom>
          <a:noFill/>
          <a:ln/>
        </p:spPr>
        <p:txBody>
          <a:bodyPr wrap="square" rtlCol="0" anchor="ctr"/>
          <a:lstStyle/>
          <a:p>
            <a:pPr marL="0" indent="0" algn="ctr">
              <a:buNone/>
            </a:pPr>
            <a:r>
              <a:rPr lang="en-US" sz="900" dirty="0">
                <a:solidFill>
                  <a:srgbClr val="1F4E79"/>
                </a:solidFill>
                <a:latin typeface="Arial" panose="020B0604020202020204" pitchFamily="34" charset="0"/>
                <a:ea typeface="Calibri" pitchFamily="34" charset="-122"/>
                <a:cs typeface="Arial" panose="020B0604020202020204" pitchFamily="34" charset="0"/>
              </a:rPr>
              <a:t>Nutritionist</a:t>
            </a:r>
            <a:endParaRPr lang="en-US" sz="900" dirty="0">
              <a:latin typeface="Arial" panose="020B0604020202020204" pitchFamily="34" charset="0"/>
              <a:cs typeface="Arial" panose="020B0604020202020204" pitchFamily="34" charset="0"/>
            </a:endParaRPr>
          </a:p>
          <a:p>
            <a:pPr marL="0" indent="0" algn="ctr">
              <a:buNone/>
            </a:pPr>
            <a:r>
              <a:rPr lang="en-US" sz="900" dirty="0">
                <a:solidFill>
                  <a:srgbClr val="1F4E79"/>
                </a:solidFill>
                <a:latin typeface="Arial" panose="020B0604020202020204" pitchFamily="34" charset="0"/>
                <a:ea typeface="Calibri" pitchFamily="34" charset="-122"/>
                <a:cs typeface="Arial" panose="020B0604020202020204" pitchFamily="34" charset="0"/>
              </a:rPr>
              <a:t>Consultant (PT)</a:t>
            </a:r>
            <a:endParaRPr lang="en-US" sz="900" dirty="0">
              <a:latin typeface="Arial" panose="020B0604020202020204" pitchFamily="34" charset="0"/>
              <a:cs typeface="Arial" panose="020B0604020202020204" pitchFamily="34" charset="0"/>
            </a:endParaRPr>
          </a:p>
        </p:txBody>
      </p:sp>
      <p:sp>
        <p:nvSpPr>
          <p:cNvPr id="37" name="Shape 31"/>
          <p:cNvSpPr/>
          <p:nvPr/>
        </p:nvSpPr>
        <p:spPr>
          <a:xfrm>
            <a:off x="4686300" y="4005072"/>
            <a:ext cx="3931920" cy="530352"/>
          </a:xfrm>
          <a:prstGeom prst="rect">
            <a:avLst/>
          </a:prstGeom>
          <a:solidFill>
            <a:srgbClr val="D6E4F0"/>
          </a:solidFill>
          <a:ln w="12700">
            <a:solidFill>
              <a:srgbClr val="2E75B6"/>
            </a:solidFill>
            <a:prstDash val="solid"/>
          </a:ln>
        </p:spPr>
        <p:txBody>
          <a:bodyPr/>
          <a:lstStyle/>
          <a:p>
            <a:endParaRPr lang="en-GB"/>
          </a:p>
        </p:txBody>
      </p:sp>
      <p:sp>
        <p:nvSpPr>
          <p:cNvPr id="38" name="Text 32"/>
          <p:cNvSpPr/>
          <p:nvPr/>
        </p:nvSpPr>
        <p:spPr>
          <a:xfrm>
            <a:off x="4800600" y="4023360"/>
            <a:ext cx="3840480" cy="493776"/>
          </a:xfrm>
          <a:prstGeom prst="rect">
            <a:avLst/>
          </a:prstGeom>
          <a:noFill/>
          <a:ln/>
        </p:spPr>
        <p:txBody>
          <a:bodyPr wrap="square" rtlCol="0" anchor="ctr"/>
          <a:lstStyle/>
          <a:p>
            <a:pPr marL="0" indent="0">
              <a:buNone/>
            </a:pPr>
            <a:r>
              <a:rPr lang="en-US" sz="900" dirty="0">
                <a:solidFill>
                  <a:srgbClr val="1F4E79"/>
                </a:solidFill>
                <a:latin typeface="Arial" panose="020B0604020202020204" pitchFamily="34" charset="0"/>
                <a:ea typeface="Calibri" pitchFamily="34" charset="-122"/>
                <a:cs typeface="Arial" panose="020B0604020202020204" pitchFamily="34" charset="0"/>
              </a:rPr>
              <a:t>⚖️  Regulated under UK GDPR &amp; DPA 2018 (ICO). Health data classified as Special Category — explicit user consent required.</a:t>
            </a:r>
            <a:endParaRPr lang="en-US" sz="900" dirty="0">
              <a:latin typeface="Arial" panose="020B0604020202020204" pitchFamily="34" charset="0"/>
              <a:cs typeface="Arial" panose="020B0604020202020204" pitchFamily="34" charset="0"/>
            </a:endParaRPr>
          </a:p>
        </p:txBody>
      </p:sp>
      <p:sp>
        <p:nvSpPr>
          <p:cNvPr id="39" name="Shape 33"/>
          <p:cNvSpPr/>
          <p:nvPr/>
        </p:nvSpPr>
        <p:spPr>
          <a:xfrm>
            <a:off x="0" y="4892040"/>
            <a:ext cx="9144000" cy="251460"/>
          </a:xfrm>
          <a:prstGeom prst="rect">
            <a:avLst/>
          </a:prstGeom>
          <a:solidFill>
            <a:srgbClr val="1F4E79"/>
          </a:solidFill>
          <a:ln w="12700">
            <a:solidFill>
              <a:srgbClr val="1F4E79"/>
            </a:solidFill>
            <a:prstDash val="solid"/>
          </a:ln>
        </p:spPr>
        <p:txBody>
          <a:bodyPr/>
          <a:lstStyle/>
          <a:p>
            <a:endParaRPr lang="en-GB"/>
          </a:p>
        </p:txBody>
      </p:sp>
      <p:sp>
        <p:nvSpPr>
          <p:cNvPr id="40" name="Text 34"/>
          <p:cNvSpPr/>
          <p:nvPr/>
        </p:nvSpPr>
        <p:spPr>
          <a:xfrm>
            <a:off x="274320" y="4901184"/>
            <a:ext cx="7772400" cy="228600"/>
          </a:xfrm>
          <a:prstGeom prst="rect">
            <a:avLst/>
          </a:prstGeom>
          <a:noFill/>
          <a:ln/>
        </p:spPr>
        <p:txBody>
          <a:bodyPr wrap="square" rtlCol="0" anchor="ctr"/>
          <a:lstStyle/>
          <a:p>
            <a:pPr marL="0" indent="0">
              <a:buNone/>
            </a:pPr>
            <a:r>
              <a:rPr lang="en-US" sz="800" dirty="0">
                <a:solidFill>
                  <a:srgbClr val="D6E4F0"/>
                </a:solidFill>
                <a:latin typeface="Calibri" pitchFamily="34" charset="0"/>
                <a:ea typeface="Calibri" pitchFamily="34" charset="-122"/>
                <a:cs typeface="Calibri" pitchFamily="34" charset="-120"/>
              </a:rPr>
              <a:t>NutriTrack AI  |  Business Plan Presentation  |  LCBB5013 Entrepreneurship</a:t>
            </a:r>
            <a:endParaRPr lang="en-US" sz="800" dirty="0"/>
          </a:p>
        </p:txBody>
      </p:sp>
      <p:sp>
        <p:nvSpPr>
          <p:cNvPr id="41" name="Text 35"/>
          <p:cNvSpPr/>
          <p:nvPr/>
        </p:nvSpPr>
        <p:spPr>
          <a:xfrm>
            <a:off x="8046720" y="4901184"/>
            <a:ext cx="914400" cy="228600"/>
          </a:xfrm>
          <a:prstGeom prst="rect">
            <a:avLst/>
          </a:prstGeom>
          <a:noFill/>
          <a:ln/>
        </p:spPr>
        <p:txBody>
          <a:bodyPr wrap="square" rtlCol="0" anchor="ctr"/>
          <a:lstStyle/>
          <a:p>
            <a:pPr marL="0" indent="0" algn="r">
              <a:buNone/>
            </a:pPr>
            <a:r>
              <a:rPr lang="en-US" sz="800" dirty="0">
                <a:solidFill>
                  <a:srgbClr val="FFFFFF"/>
                </a:solidFill>
                <a:latin typeface="Calibri" pitchFamily="34" charset="0"/>
                <a:ea typeface="Calibri" pitchFamily="34" charset="-122"/>
                <a:cs typeface="Calibri" pitchFamily="34" charset="-120"/>
              </a:rPr>
              <a:t>8 / 10</a:t>
            </a:r>
            <a:endParaRPr lang="en-US" sz="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1F4E79"/>
          </a:solidFill>
          <a:ln w="12700">
            <a:solidFill>
              <a:srgbClr val="1F4E79"/>
            </a:solidFill>
            <a:prstDash val="solid"/>
          </a:ln>
        </p:spPr>
        <p:txBody>
          <a:bodyPr/>
          <a:lstStyle/>
          <a:p>
            <a:endParaRPr lang="en-GB"/>
          </a:p>
        </p:txBody>
      </p:sp>
      <p:sp>
        <p:nvSpPr>
          <p:cNvPr id="3" name="Text 1"/>
          <p:cNvSpPr/>
          <p:nvPr/>
        </p:nvSpPr>
        <p:spPr>
          <a:xfrm>
            <a:off x="457200" y="73152"/>
            <a:ext cx="8229600" cy="502920"/>
          </a:xfrm>
          <a:prstGeom prst="rect">
            <a:avLst/>
          </a:prstGeom>
          <a:noFill/>
          <a:ln/>
        </p:spPr>
        <p:txBody>
          <a:bodyPr wrap="square" rtlCol="0" anchor="ctr"/>
          <a:lstStyle/>
          <a:p>
            <a:pPr marL="0" indent="0">
              <a:buNone/>
            </a:pPr>
            <a:r>
              <a:rPr lang="en-US" sz="2800" b="1" dirty="0">
                <a:solidFill>
                  <a:srgbClr val="FFFFFF"/>
                </a:solidFill>
                <a:latin typeface="Arial" panose="020B0604020202020204" pitchFamily="34" charset="0"/>
                <a:ea typeface="Calibri" pitchFamily="34" charset="-122"/>
                <a:cs typeface="Arial" panose="020B0604020202020204" pitchFamily="34" charset="0"/>
              </a:rPr>
              <a:t>Financial Plan</a:t>
            </a:r>
            <a:endParaRPr lang="en-US" sz="2800" dirty="0">
              <a:latin typeface="Arial" panose="020B0604020202020204" pitchFamily="34" charset="0"/>
              <a:cs typeface="Arial" panose="020B0604020202020204" pitchFamily="34" charset="0"/>
            </a:endParaRPr>
          </a:p>
        </p:txBody>
      </p:sp>
      <p:sp>
        <p:nvSpPr>
          <p:cNvPr id="4" name="Text 2"/>
          <p:cNvSpPr/>
          <p:nvPr/>
        </p:nvSpPr>
        <p:spPr>
          <a:xfrm>
            <a:off x="457200" y="548640"/>
            <a:ext cx="8229600" cy="347472"/>
          </a:xfrm>
          <a:prstGeom prst="rect">
            <a:avLst/>
          </a:prstGeom>
          <a:noFill/>
          <a:ln/>
        </p:spPr>
        <p:txBody>
          <a:bodyPr wrap="square" rtlCol="0" anchor="ctr"/>
          <a:lstStyle/>
          <a:p>
            <a:pPr marL="0" indent="0">
              <a:buNone/>
            </a:pPr>
            <a:r>
              <a:rPr lang="en-US" sz="1200" i="1" dirty="0">
                <a:solidFill>
                  <a:srgbClr val="D6E4F0"/>
                </a:solidFill>
                <a:latin typeface="Arial" panose="020B0604020202020204" pitchFamily="34" charset="0"/>
                <a:ea typeface="Calibri" pitchFamily="34" charset="-122"/>
                <a:cs typeface="Arial" panose="020B0604020202020204" pitchFamily="34" charset="0"/>
              </a:rPr>
              <a:t>Start-up costs, funding strategy and 12-month cash flow overview</a:t>
            </a:r>
            <a:endParaRPr lang="en-US" sz="1200" dirty="0">
              <a:latin typeface="Arial" panose="020B0604020202020204" pitchFamily="34" charset="0"/>
              <a:cs typeface="Arial" panose="020B0604020202020204" pitchFamily="34" charset="0"/>
            </a:endParaRPr>
          </a:p>
        </p:txBody>
      </p:sp>
      <p:sp>
        <p:nvSpPr>
          <p:cNvPr id="5" name="Text 3"/>
          <p:cNvSpPr/>
          <p:nvPr/>
        </p:nvSpPr>
        <p:spPr>
          <a:xfrm>
            <a:off x="320040" y="1051560"/>
            <a:ext cx="4114800" cy="320040"/>
          </a:xfrm>
          <a:prstGeom prst="rect">
            <a:avLst/>
          </a:prstGeom>
          <a:noFill/>
          <a:ln/>
        </p:spPr>
        <p:txBody>
          <a:bodyPr wrap="square" rtlCol="0" anchor="ctr"/>
          <a:lstStyle/>
          <a:p>
            <a:pPr marL="0" indent="0">
              <a:buNone/>
            </a:pPr>
            <a:r>
              <a:rPr lang="en-US" sz="1200" b="1" dirty="0">
                <a:solidFill>
                  <a:srgbClr val="1F4E79"/>
                </a:solidFill>
                <a:latin typeface="Arial" panose="020B0604020202020204" pitchFamily="34" charset="0"/>
                <a:ea typeface="Calibri" pitchFamily="34" charset="-122"/>
                <a:cs typeface="Arial" panose="020B0604020202020204" pitchFamily="34" charset="0"/>
              </a:rPr>
              <a:t>Start-Up Cost Breakdown</a:t>
            </a:r>
            <a:endParaRPr lang="en-US" sz="1200" dirty="0">
              <a:latin typeface="Arial" panose="020B0604020202020204" pitchFamily="34" charset="0"/>
              <a:cs typeface="Arial" panose="020B0604020202020204" pitchFamily="34" charset="0"/>
            </a:endParaRPr>
          </a:p>
        </p:txBody>
      </p:sp>
      <p:graphicFrame>
        <p:nvGraphicFramePr>
          <p:cNvPr id="10" name="Table 0"/>
          <p:cNvGraphicFramePr>
            <a:graphicFrameLocks noGrp="1"/>
          </p:cNvGraphicFramePr>
          <p:nvPr>
            <p:extLst>
              <p:ext uri="{D42A27DB-BD31-4B8C-83A1-F6EECF244321}">
                <p14:modId xmlns:p14="http://schemas.microsoft.com/office/powerpoint/2010/main" val="232460325"/>
              </p:ext>
            </p:extLst>
          </p:nvPr>
        </p:nvGraphicFramePr>
        <p:xfrm>
          <a:off x="320040" y="1389888"/>
          <a:ext cx="4114800" cy="2194560"/>
        </p:xfrm>
        <a:graphic>
          <a:graphicData uri="http://schemas.openxmlformats.org/drawingml/2006/table">
            <a:tbl>
              <a:tblPr/>
              <a:tblGrid>
                <a:gridCol w="1371600">
                  <a:extLst>
                    <a:ext uri="{9D8B030D-6E8A-4147-A177-3AD203B41FA5}">
                      <a16:colId xmlns:a16="http://schemas.microsoft.com/office/drawing/2014/main" val="20000"/>
                    </a:ext>
                  </a:extLst>
                </a:gridCol>
                <a:gridCol w="1371600">
                  <a:extLst>
                    <a:ext uri="{9D8B030D-6E8A-4147-A177-3AD203B41FA5}">
                      <a16:colId xmlns:a16="http://schemas.microsoft.com/office/drawing/2014/main" val="20001"/>
                    </a:ext>
                  </a:extLst>
                </a:gridCol>
                <a:gridCol w="1371600">
                  <a:extLst>
                    <a:ext uri="{9D8B030D-6E8A-4147-A177-3AD203B41FA5}">
                      <a16:colId xmlns:a16="http://schemas.microsoft.com/office/drawing/2014/main" val="20002"/>
                    </a:ext>
                  </a:extLst>
                </a:gridCol>
              </a:tblGrid>
              <a:tr h="274320">
                <a:tc>
                  <a:txBody>
                    <a:bodyPr/>
                    <a:lstStyle/>
                    <a:p>
                      <a:pPr marL="0" indent="0" algn="l">
                        <a:buNone/>
                      </a:pPr>
                      <a:r>
                        <a:rPr lang="en-US" sz="1000" b="1" dirty="0">
                          <a:solidFill>
                            <a:srgbClr val="FFFFFF"/>
                          </a:solidFill>
                          <a:latin typeface="Arial" panose="020B0604020202020204" pitchFamily="34" charset="0"/>
                          <a:ea typeface="Calibri" pitchFamily="34" charset="-122"/>
                          <a:cs typeface="Arial" panose="020B0604020202020204" pitchFamily="34" charset="0"/>
                        </a:rPr>
                        <a:t>Cost Item</a:t>
                      </a:r>
                      <a:endParaRPr lang="en-US" sz="1000" dirty="0">
                        <a:latin typeface="Arial" panose="020B0604020202020204" pitchFamily="34" charset="0"/>
                        <a:ea typeface="Calibri" charset="0"/>
                        <a:cs typeface="Arial" panose="020B0604020202020204" pitchFamily="34"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4E79"/>
                    </a:solidFill>
                  </a:tcPr>
                </a:tc>
                <a:tc>
                  <a:txBody>
                    <a:bodyPr/>
                    <a:lstStyle/>
                    <a:p>
                      <a:pPr marL="0" indent="0" algn="ctr">
                        <a:buNone/>
                      </a:pPr>
                      <a:r>
                        <a:rPr lang="en-US" sz="1000" b="1" dirty="0">
                          <a:solidFill>
                            <a:srgbClr val="FFFFFF"/>
                          </a:solidFill>
                          <a:latin typeface="Arial" panose="020B0604020202020204" pitchFamily="34" charset="0"/>
                          <a:ea typeface="Calibri" pitchFamily="34" charset="-122"/>
                          <a:cs typeface="Arial" panose="020B0604020202020204" pitchFamily="34" charset="0"/>
                        </a:rPr>
                        <a:t>Low</a:t>
                      </a:r>
                      <a:endParaRPr lang="en-US" sz="1000" dirty="0">
                        <a:latin typeface="Arial" panose="020B0604020202020204" pitchFamily="34" charset="0"/>
                        <a:ea typeface="Calibri" charset="0"/>
                        <a:cs typeface="Arial" panose="020B0604020202020204" pitchFamily="34"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4E79"/>
                    </a:solidFill>
                  </a:tcPr>
                </a:tc>
                <a:tc>
                  <a:txBody>
                    <a:bodyPr/>
                    <a:lstStyle/>
                    <a:p>
                      <a:pPr marL="0" indent="0" algn="ctr">
                        <a:buNone/>
                      </a:pPr>
                      <a:r>
                        <a:rPr lang="en-US" sz="1000" b="1" dirty="0">
                          <a:solidFill>
                            <a:srgbClr val="FFFFFF"/>
                          </a:solidFill>
                          <a:latin typeface="Arial" panose="020B0604020202020204" pitchFamily="34" charset="0"/>
                          <a:ea typeface="Calibri" pitchFamily="34" charset="-122"/>
                          <a:cs typeface="Arial" panose="020B0604020202020204" pitchFamily="34" charset="0"/>
                        </a:rPr>
                        <a:t>High</a:t>
                      </a:r>
                      <a:endParaRPr lang="en-US" sz="1000" dirty="0">
                        <a:latin typeface="Arial" panose="020B0604020202020204" pitchFamily="34" charset="0"/>
                        <a:ea typeface="Calibri" charset="0"/>
                        <a:cs typeface="Arial" panose="020B0604020202020204" pitchFamily="34"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1F4E79"/>
                    </a:solidFill>
                  </a:tcPr>
                </a:tc>
                <a:extLst>
                  <a:ext uri="{0D108BD9-81ED-4DB2-BD59-A6C34878D82A}">
                    <a16:rowId xmlns:a16="http://schemas.microsoft.com/office/drawing/2014/main" val="10000"/>
                  </a:ext>
                </a:extLst>
              </a:tr>
              <a:tr h="274320">
                <a:tc>
                  <a:txBody>
                    <a:bodyPr/>
                    <a:lstStyle/>
                    <a:p>
                      <a:pPr marL="0" indent="0" algn="l">
                        <a:buNone/>
                      </a:pPr>
                      <a:r>
                        <a:rPr lang="en-US" sz="1000" dirty="0">
                          <a:solidFill>
                            <a:srgbClr val="1A1A2E"/>
                          </a:solidFill>
                          <a:latin typeface="Arial" panose="020B0604020202020204" pitchFamily="34" charset="0"/>
                          <a:ea typeface="Calibri" pitchFamily="34" charset="-122"/>
                          <a:cs typeface="Arial" panose="020B0604020202020204" pitchFamily="34" charset="0"/>
                        </a:rPr>
                        <a:t>App Development</a:t>
                      </a:r>
                      <a:endParaRPr lang="en-US" sz="1000" dirty="0">
                        <a:latin typeface="Arial" panose="020B0604020202020204" pitchFamily="34" charset="0"/>
                        <a:ea typeface="Calibri" charset="0"/>
                        <a:cs typeface="Arial" panose="020B0604020202020204" pitchFamily="34"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tcPr>
                </a:tc>
                <a:tc>
                  <a:txBody>
                    <a:bodyPr/>
                    <a:lstStyle/>
                    <a:p>
                      <a:pPr marL="0" indent="0" algn="l">
                        <a:buNone/>
                      </a:pPr>
                      <a:r>
                        <a:rPr lang="en-US" sz="1000" dirty="0">
                          <a:solidFill>
                            <a:srgbClr val="1A1A2E"/>
                          </a:solidFill>
                          <a:latin typeface="Calibri" pitchFamily="34" charset="0"/>
                          <a:ea typeface="Calibri" pitchFamily="34" charset="-122"/>
                          <a:cs typeface="Calibri" pitchFamily="34" charset="-120"/>
                        </a:rPr>
                        <a:t>£18,000</a:t>
                      </a:r>
                      <a:endParaRPr lang="en-US" sz="1000" dirty="0">
                        <a:latin typeface="Calibri" charset="0"/>
                        <a:ea typeface="Calibri" charset="0"/>
                        <a:cs typeface="Calibri"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tcPr>
                </a:tc>
                <a:tc>
                  <a:txBody>
                    <a:bodyPr/>
                    <a:lstStyle/>
                    <a:p>
                      <a:pPr marL="0" indent="0" algn="l">
                        <a:buNone/>
                      </a:pPr>
                      <a:r>
                        <a:rPr lang="en-US" sz="1000" dirty="0">
                          <a:solidFill>
                            <a:srgbClr val="1A1A2E"/>
                          </a:solidFill>
                          <a:latin typeface="Calibri" pitchFamily="34" charset="0"/>
                          <a:ea typeface="Calibri" pitchFamily="34" charset="-122"/>
                          <a:cs typeface="Calibri" pitchFamily="34" charset="-120"/>
                        </a:rPr>
                        <a:t>£25,000</a:t>
                      </a:r>
                      <a:endParaRPr lang="en-US" sz="1000" dirty="0">
                        <a:latin typeface="Calibri" charset="0"/>
                        <a:ea typeface="Calibri" charset="0"/>
                        <a:cs typeface="Calibri"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tcPr>
                </a:tc>
                <a:extLst>
                  <a:ext uri="{0D108BD9-81ED-4DB2-BD59-A6C34878D82A}">
                    <a16:rowId xmlns:a16="http://schemas.microsoft.com/office/drawing/2014/main" val="10001"/>
                  </a:ext>
                </a:extLst>
              </a:tr>
              <a:tr h="274320">
                <a:tc>
                  <a:txBody>
                    <a:bodyPr/>
                    <a:lstStyle/>
                    <a:p>
                      <a:pPr marL="0" indent="0" algn="l">
                        <a:buNone/>
                      </a:pPr>
                      <a:r>
                        <a:rPr lang="en-US" sz="1000" dirty="0">
                          <a:solidFill>
                            <a:srgbClr val="1A1A2E"/>
                          </a:solidFill>
                          <a:latin typeface="Arial" panose="020B0604020202020204" pitchFamily="34" charset="0"/>
                          <a:ea typeface="Calibri" pitchFamily="34" charset="-122"/>
                          <a:cs typeface="Arial" panose="020B0604020202020204" pitchFamily="34" charset="0"/>
                        </a:rPr>
                        <a:t>AI/ML Integration</a:t>
                      </a:r>
                      <a:endParaRPr lang="en-US" sz="1000" dirty="0">
                        <a:latin typeface="Arial" panose="020B0604020202020204" pitchFamily="34" charset="0"/>
                        <a:ea typeface="Calibri" charset="0"/>
                        <a:cs typeface="Arial" panose="020B0604020202020204" pitchFamily="34"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tcPr>
                </a:tc>
                <a:tc>
                  <a:txBody>
                    <a:bodyPr/>
                    <a:lstStyle/>
                    <a:p>
                      <a:pPr marL="0" indent="0" algn="l">
                        <a:buNone/>
                      </a:pPr>
                      <a:r>
                        <a:rPr lang="en-US" sz="1000" dirty="0">
                          <a:solidFill>
                            <a:srgbClr val="1A1A2E"/>
                          </a:solidFill>
                          <a:latin typeface="Calibri" pitchFamily="34" charset="0"/>
                          <a:ea typeface="Calibri" pitchFamily="34" charset="-122"/>
                          <a:cs typeface="Calibri" pitchFamily="34" charset="-120"/>
                        </a:rPr>
                        <a:t>£6,000</a:t>
                      </a:r>
                      <a:endParaRPr lang="en-US" sz="1000" dirty="0">
                        <a:latin typeface="Calibri" charset="0"/>
                        <a:ea typeface="Calibri" charset="0"/>
                        <a:cs typeface="Calibri"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tcPr>
                </a:tc>
                <a:tc>
                  <a:txBody>
                    <a:bodyPr/>
                    <a:lstStyle/>
                    <a:p>
                      <a:pPr marL="0" indent="0" algn="l">
                        <a:buNone/>
                      </a:pPr>
                      <a:r>
                        <a:rPr lang="en-US" sz="1000" dirty="0">
                          <a:solidFill>
                            <a:srgbClr val="1A1A2E"/>
                          </a:solidFill>
                          <a:latin typeface="Calibri" pitchFamily="34" charset="0"/>
                          <a:ea typeface="Calibri" pitchFamily="34" charset="-122"/>
                          <a:cs typeface="Calibri" pitchFamily="34" charset="-120"/>
                        </a:rPr>
                        <a:t>£10,000</a:t>
                      </a:r>
                      <a:endParaRPr lang="en-US" sz="1000" dirty="0">
                        <a:latin typeface="Calibri" charset="0"/>
                        <a:ea typeface="Calibri" charset="0"/>
                        <a:cs typeface="Calibri"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tcPr>
                </a:tc>
                <a:extLst>
                  <a:ext uri="{0D108BD9-81ED-4DB2-BD59-A6C34878D82A}">
                    <a16:rowId xmlns:a16="http://schemas.microsoft.com/office/drawing/2014/main" val="10002"/>
                  </a:ext>
                </a:extLst>
              </a:tr>
              <a:tr h="274320">
                <a:tc>
                  <a:txBody>
                    <a:bodyPr/>
                    <a:lstStyle/>
                    <a:p>
                      <a:pPr marL="0" indent="0" algn="l">
                        <a:buNone/>
                      </a:pPr>
                      <a:r>
                        <a:rPr lang="en-US" sz="1000" dirty="0">
                          <a:solidFill>
                            <a:srgbClr val="1A1A2E"/>
                          </a:solidFill>
                          <a:latin typeface="Arial" panose="020B0604020202020204" pitchFamily="34" charset="0"/>
                          <a:ea typeface="Calibri" pitchFamily="34" charset="-122"/>
                          <a:cs typeface="Arial" panose="020B0604020202020204" pitchFamily="34" charset="0"/>
                        </a:rPr>
                        <a:t>Branding &amp; UI/UX</a:t>
                      </a:r>
                      <a:endParaRPr lang="en-US" sz="1000" dirty="0">
                        <a:latin typeface="Arial" panose="020B0604020202020204" pitchFamily="34" charset="0"/>
                        <a:ea typeface="Calibri" charset="0"/>
                        <a:cs typeface="Arial" panose="020B0604020202020204" pitchFamily="34"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tcPr>
                </a:tc>
                <a:tc>
                  <a:txBody>
                    <a:bodyPr/>
                    <a:lstStyle/>
                    <a:p>
                      <a:pPr marL="0" indent="0" algn="l">
                        <a:buNone/>
                      </a:pPr>
                      <a:r>
                        <a:rPr lang="en-US" sz="1000" dirty="0">
                          <a:solidFill>
                            <a:srgbClr val="1A1A2E"/>
                          </a:solidFill>
                          <a:latin typeface="Calibri" pitchFamily="34" charset="0"/>
                          <a:ea typeface="Calibri" pitchFamily="34" charset="-122"/>
                          <a:cs typeface="Calibri" pitchFamily="34" charset="-120"/>
                        </a:rPr>
                        <a:t>£3,000</a:t>
                      </a:r>
                      <a:endParaRPr lang="en-US" sz="1000" dirty="0">
                        <a:latin typeface="Calibri" charset="0"/>
                        <a:ea typeface="Calibri" charset="0"/>
                        <a:cs typeface="Calibri"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tcPr>
                </a:tc>
                <a:tc>
                  <a:txBody>
                    <a:bodyPr/>
                    <a:lstStyle/>
                    <a:p>
                      <a:pPr marL="0" indent="0" algn="l">
                        <a:buNone/>
                      </a:pPr>
                      <a:r>
                        <a:rPr lang="en-US" sz="1000" dirty="0">
                          <a:solidFill>
                            <a:srgbClr val="1A1A2E"/>
                          </a:solidFill>
                          <a:latin typeface="Calibri" pitchFamily="34" charset="0"/>
                          <a:ea typeface="Calibri" pitchFamily="34" charset="-122"/>
                          <a:cs typeface="Calibri" pitchFamily="34" charset="-120"/>
                        </a:rPr>
                        <a:t>£5,000</a:t>
                      </a:r>
                      <a:endParaRPr lang="en-US" sz="1000" dirty="0">
                        <a:latin typeface="Calibri" charset="0"/>
                        <a:ea typeface="Calibri" charset="0"/>
                        <a:cs typeface="Calibri"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tcPr>
                </a:tc>
                <a:extLst>
                  <a:ext uri="{0D108BD9-81ED-4DB2-BD59-A6C34878D82A}">
                    <a16:rowId xmlns:a16="http://schemas.microsoft.com/office/drawing/2014/main" val="10003"/>
                  </a:ext>
                </a:extLst>
              </a:tr>
              <a:tr h="274320">
                <a:tc>
                  <a:txBody>
                    <a:bodyPr/>
                    <a:lstStyle/>
                    <a:p>
                      <a:pPr marL="0" indent="0" algn="l">
                        <a:buNone/>
                      </a:pPr>
                      <a:r>
                        <a:rPr lang="en-US" sz="1000" dirty="0">
                          <a:solidFill>
                            <a:srgbClr val="1A1A2E"/>
                          </a:solidFill>
                          <a:latin typeface="Arial" panose="020B0604020202020204" pitchFamily="34" charset="0"/>
                          <a:ea typeface="Calibri" pitchFamily="34" charset="-122"/>
                          <a:cs typeface="Arial" panose="020B0604020202020204" pitchFamily="34" charset="0"/>
                        </a:rPr>
                        <a:t>Marketing Launch</a:t>
                      </a:r>
                      <a:endParaRPr lang="en-US" sz="1000" dirty="0">
                        <a:latin typeface="Arial" panose="020B0604020202020204" pitchFamily="34" charset="0"/>
                        <a:ea typeface="Calibri" charset="0"/>
                        <a:cs typeface="Arial" panose="020B0604020202020204" pitchFamily="34"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tcPr>
                </a:tc>
                <a:tc>
                  <a:txBody>
                    <a:bodyPr/>
                    <a:lstStyle/>
                    <a:p>
                      <a:pPr marL="0" indent="0" algn="l">
                        <a:buNone/>
                      </a:pPr>
                      <a:r>
                        <a:rPr lang="en-US" sz="1000" dirty="0">
                          <a:solidFill>
                            <a:srgbClr val="1A1A2E"/>
                          </a:solidFill>
                          <a:latin typeface="Calibri" pitchFamily="34" charset="0"/>
                          <a:ea typeface="Calibri" pitchFamily="34" charset="-122"/>
                          <a:cs typeface="Calibri" pitchFamily="34" charset="-120"/>
                        </a:rPr>
                        <a:t>£4,000</a:t>
                      </a:r>
                      <a:endParaRPr lang="en-US" sz="1000" dirty="0">
                        <a:latin typeface="Calibri" charset="0"/>
                        <a:ea typeface="Calibri" charset="0"/>
                        <a:cs typeface="Calibri"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tcPr>
                </a:tc>
                <a:tc>
                  <a:txBody>
                    <a:bodyPr/>
                    <a:lstStyle/>
                    <a:p>
                      <a:pPr marL="0" indent="0" algn="l">
                        <a:buNone/>
                      </a:pPr>
                      <a:r>
                        <a:rPr lang="en-US" sz="1000" dirty="0">
                          <a:solidFill>
                            <a:srgbClr val="1A1A2E"/>
                          </a:solidFill>
                          <a:latin typeface="Calibri" pitchFamily="34" charset="0"/>
                          <a:ea typeface="Calibri" pitchFamily="34" charset="-122"/>
                          <a:cs typeface="Calibri" pitchFamily="34" charset="-120"/>
                        </a:rPr>
                        <a:t>£6,000</a:t>
                      </a:r>
                      <a:endParaRPr lang="en-US" sz="1000" dirty="0">
                        <a:latin typeface="Calibri" charset="0"/>
                        <a:ea typeface="Calibri" charset="0"/>
                        <a:cs typeface="Calibri"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tcPr>
                </a:tc>
                <a:extLst>
                  <a:ext uri="{0D108BD9-81ED-4DB2-BD59-A6C34878D82A}">
                    <a16:rowId xmlns:a16="http://schemas.microsoft.com/office/drawing/2014/main" val="10004"/>
                  </a:ext>
                </a:extLst>
              </a:tr>
              <a:tr h="274320">
                <a:tc>
                  <a:txBody>
                    <a:bodyPr/>
                    <a:lstStyle/>
                    <a:p>
                      <a:pPr marL="0" indent="0" algn="l">
                        <a:buNone/>
                      </a:pPr>
                      <a:r>
                        <a:rPr lang="en-US" sz="1000" dirty="0">
                          <a:solidFill>
                            <a:srgbClr val="1A1A2E"/>
                          </a:solidFill>
                          <a:latin typeface="Arial" panose="020B0604020202020204" pitchFamily="34" charset="0"/>
                          <a:ea typeface="Calibri" pitchFamily="34" charset="-122"/>
                          <a:cs typeface="Arial" panose="020B0604020202020204" pitchFamily="34" charset="0"/>
                        </a:rPr>
                        <a:t>Legal / GDPR</a:t>
                      </a:r>
                      <a:endParaRPr lang="en-US" sz="1000" dirty="0">
                        <a:latin typeface="Arial" panose="020B0604020202020204" pitchFamily="34" charset="0"/>
                        <a:ea typeface="Calibri" charset="0"/>
                        <a:cs typeface="Arial" panose="020B0604020202020204" pitchFamily="34"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tcPr>
                </a:tc>
                <a:tc>
                  <a:txBody>
                    <a:bodyPr/>
                    <a:lstStyle/>
                    <a:p>
                      <a:pPr marL="0" indent="0" algn="l">
                        <a:buNone/>
                      </a:pPr>
                      <a:r>
                        <a:rPr lang="en-US" sz="1000" dirty="0">
                          <a:solidFill>
                            <a:srgbClr val="1A1A2E"/>
                          </a:solidFill>
                          <a:latin typeface="Calibri" pitchFamily="34" charset="0"/>
                          <a:ea typeface="Calibri" pitchFamily="34" charset="-122"/>
                          <a:cs typeface="Calibri" pitchFamily="34" charset="-120"/>
                        </a:rPr>
                        <a:t>£2,000</a:t>
                      </a:r>
                      <a:endParaRPr lang="en-US" sz="1000" dirty="0">
                        <a:latin typeface="Calibri" charset="0"/>
                        <a:ea typeface="Calibri" charset="0"/>
                        <a:cs typeface="Calibri"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tcPr>
                </a:tc>
                <a:tc>
                  <a:txBody>
                    <a:bodyPr/>
                    <a:lstStyle/>
                    <a:p>
                      <a:pPr marL="0" indent="0" algn="l">
                        <a:buNone/>
                      </a:pPr>
                      <a:r>
                        <a:rPr lang="en-US" sz="1000" dirty="0">
                          <a:solidFill>
                            <a:srgbClr val="1A1A2E"/>
                          </a:solidFill>
                          <a:latin typeface="Calibri" pitchFamily="34" charset="0"/>
                          <a:ea typeface="Calibri" pitchFamily="34" charset="-122"/>
                          <a:cs typeface="Calibri" pitchFamily="34" charset="-120"/>
                        </a:rPr>
                        <a:t>£3,000</a:t>
                      </a:r>
                      <a:endParaRPr lang="en-US" sz="1000" dirty="0">
                        <a:latin typeface="Calibri" charset="0"/>
                        <a:ea typeface="Calibri" charset="0"/>
                        <a:cs typeface="Calibri"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tcPr>
                </a:tc>
                <a:extLst>
                  <a:ext uri="{0D108BD9-81ED-4DB2-BD59-A6C34878D82A}">
                    <a16:rowId xmlns:a16="http://schemas.microsoft.com/office/drawing/2014/main" val="10005"/>
                  </a:ext>
                </a:extLst>
              </a:tr>
              <a:tr h="274320">
                <a:tc>
                  <a:txBody>
                    <a:bodyPr/>
                    <a:lstStyle/>
                    <a:p>
                      <a:pPr marL="0" indent="0" algn="l">
                        <a:buNone/>
                      </a:pPr>
                      <a:r>
                        <a:rPr lang="en-US" sz="1000" dirty="0">
                          <a:solidFill>
                            <a:srgbClr val="1A1A2E"/>
                          </a:solidFill>
                          <a:latin typeface="Arial" panose="020B0604020202020204" pitchFamily="34" charset="0"/>
                          <a:ea typeface="Calibri" pitchFamily="34" charset="-122"/>
                          <a:cs typeface="Arial" panose="020B0604020202020204" pitchFamily="34" charset="0"/>
                        </a:rPr>
                        <a:t>Server (Year 1)</a:t>
                      </a:r>
                      <a:endParaRPr lang="en-US" sz="1000" dirty="0">
                        <a:latin typeface="Arial" panose="020B0604020202020204" pitchFamily="34" charset="0"/>
                        <a:ea typeface="Calibri" charset="0"/>
                        <a:cs typeface="Arial" panose="020B0604020202020204" pitchFamily="34"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tcPr>
                </a:tc>
                <a:tc>
                  <a:txBody>
                    <a:bodyPr/>
                    <a:lstStyle/>
                    <a:p>
                      <a:pPr marL="0" indent="0" algn="l">
                        <a:buNone/>
                      </a:pPr>
                      <a:r>
                        <a:rPr lang="en-US" sz="1000" dirty="0">
                          <a:solidFill>
                            <a:srgbClr val="1A1A2E"/>
                          </a:solidFill>
                          <a:latin typeface="Calibri" pitchFamily="34" charset="0"/>
                          <a:ea typeface="Calibri" pitchFamily="34" charset="-122"/>
                          <a:cs typeface="Calibri" pitchFamily="34" charset="-120"/>
                        </a:rPr>
                        <a:t>£2,000</a:t>
                      </a:r>
                      <a:endParaRPr lang="en-US" sz="1000" dirty="0">
                        <a:latin typeface="Calibri" charset="0"/>
                        <a:ea typeface="Calibri" charset="0"/>
                        <a:cs typeface="Calibri"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tcPr>
                </a:tc>
                <a:tc>
                  <a:txBody>
                    <a:bodyPr/>
                    <a:lstStyle/>
                    <a:p>
                      <a:pPr marL="0" indent="0" algn="l">
                        <a:buNone/>
                      </a:pPr>
                      <a:r>
                        <a:rPr lang="en-US" sz="1000" dirty="0">
                          <a:solidFill>
                            <a:srgbClr val="1A1A2E"/>
                          </a:solidFill>
                          <a:latin typeface="Calibri" pitchFamily="34" charset="0"/>
                          <a:ea typeface="Calibri" pitchFamily="34" charset="-122"/>
                          <a:cs typeface="Calibri" pitchFamily="34" charset="-120"/>
                        </a:rPr>
                        <a:t>£1,000</a:t>
                      </a:r>
                      <a:endParaRPr lang="en-US" sz="1000" dirty="0">
                        <a:latin typeface="Calibri" charset="0"/>
                        <a:ea typeface="Calibri" charset="0"/>
                        <a:cs typeface="Calibri"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tcPr>
                </a:tc>
                <a:extLst>
                  <a:ext uri="{0D108BD9-81ED-4DB2-BD59-A6C34878D82A}">
                    <a16:rowId xmlns:a16="http://schemas.microsoft.com/office/drawing/2014/main" val="10006"/>
                  </a:ext>
                </a:extLst>
              </a:tr>
              <a:tr h="274320">
                <a:tc>
                  <a:txBody>
                    <a:bodyPr/>
                    <a:lstStyle/>
                    <a:p>
                      <a:pPr marL="0" indent="0" algn="l">
                        <a:buNone/>
                      </a:pPr>
                      <a:r>
                        <a:rPr lang="en-US" sz="1000" b="1" dirty="0">
                          <a:solidFill>
                            <a:srgbClr val="1F4E79"/>
                          </a:solidFill>
                          <a:latin typeface="Arial" panose="020B0604020202020204" pitchFamily="34" charset="0"/>
                          <a:ea typeface="Calibri" pitchFamily="34" charset="-122"/>
                          <a:cs typeface="Arial" panose="020B0604020202020204" pitchFamily="34" charset="0"/>
                        </a:rPr>
                        <a:t>TOTAL</a:t>
                      </a:r>
                      <a:endParaRPr lang="en-US" sz="1000" dirty="0">
                        <a:latin typeface="Arial" panose="020B0604020202020204" pitchFamily="34" charset="0"/>
                        <a:ea typeface="Calibri" charset="0"/>
                        <a:cs typeface="Arial" panose="020B0604020202020204" pitchFamily="34"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D6E4F0"/>
                    </a:solidFill>
                  </a:tcPr>
                </a:tc>
                <a:tc>
                  <a:txBody>
                    <a:bodyPr/>
                    <a:lstStyle/>
                    <a:p>
                      <a:pPr marL="0" indent="0" algn="ctr">
                        <a:buNone/>
                      </a:pPr>
                      <a:r>
                        <a:rPr lang="en-US" sz="1000" b="1" dirty="0">
                          <a:solidFill>
                            <a:srgbClr val="1F4E79"/>
                          </a:solidFill>
                          <a:latin typeface="Calibri" pitchFamily="34" charset="0"/>
                          <a:ea typeface="Calibri" pitchFamily="34" charset="-122"/>
                          <a:cs typeface="Calibri" pitchFamily="34" charset="-120"/>
                        </a:rPr>
                        <a:t>£35,000</a:t>
                      </a:r>
                      <a:endParaRPr lang="en-US" sz="1000" dirty="0">
                        <a:latin typeface="Calibri" charset="0"/>
                        <a:ea typeface="Calibri" charset="0"/>
                        <a:cs typeface="Calibri"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D6E4F0"/>
                    </a:solidFill>
                  </a:tcPr>
                </a:tc>
                <a:tc>
                  <a:txBody>
                    <a:bodyPr/>
                    <a:lstStyle/>
                    <a:p>
                      <a:pPr marL="0" indent="0" algn="ctr">
                        <a:buNone/>
                      </a:pPr>
                      <a:r>
                        <a:rPr lang="en-US" sz="1000" b="1" dirty="0">
                          <a:solidFill>
                            <a:srgbClr val="1F4E79"/>
                          </a:solidFill>
                          <a:latin typeface="Calibri" pitchFamily="34" charset="0"/>
                          <a:ea typeface="Calibri" pitchFamily="34" charset="-122"/>
                          <a:cs typeface="Calibri" pitchFamily="34" charset="-120"/>
                        </a:rPr>
                        <a:t>£50,000</a:t>
                      </a:r>
                      <a:endParaRPr lang="en-US" sz="1000" dirty="0">
                        <a:latin typeface="Calibri" charset="0"/>
                        <a:ea typeface="Calibri" charset="0"/>
                        <a:cs typeface="Calibri" charset="0"/>
                      </a:endParaRPr>
                    </a:p>
                  </a:txBody>
                  <a:tcPr anchor="ctr">
                    <a:lnL w="6350" cap="flat" cmpd="sng" algn="ctr">
                      <a:solidFill>
                        <a:srgbClr val="E2E8F0"/>
                      </a:solidFill>
                      <a:prstDash val="solid"/>
                      <a:round/>
                      <a:headEnd type="none" w="med" len="med"/>
                      <a:tailEnd type="none" w="med" len="med"/>
                    </a:lnL>
                    <a:lnR w="6350" cap="flat" cmpd="sng" algn="ctr">
                      <a:solidFill>
                        <a:srgbClr val="E2E8F0"/>
                      </a:solidFill>
                      <a:prstDash val="solid"/>
                      <a:round/>
                      <a:headEnd type="none" w="med" len="med"/>
                      <a:tailEnd type="none" w="med" len="med"/>
                    </a:lnR>
                    <a:lnT w="6350" cap="flat" cmpd="sng" algn="ctr">
                      <a:solidFill>
                        <a:srgbClr val="E2E8F0"/>
                      </a:solidFill>
                      <a:prstDash val="solid"/>
                      <a:round/>
                      <a:headEnd type="none" w="med" len="med"/>
                      <a:tailEnd type="none" w="med" len="med"/>
                    </a:lnT>
                    <a:lnB w="6350" cap="flat" cmpd="sng" algn="ctr">
                      <a:solidFill>
                        <a:srgbClr val="E2E8F0"/>
                      </a:solidFill>
                      <a:prstDash val="solid"/>
                      <a:round/>
                      <a:headEnd type="none" w="med" len="med"/>
                      <a:tailEnd type="none" w="med" len="med"/>
                    </a:lnB>
                    <a:solidFill>
                      <a:srgbClr val="D6E4F0"/>
                    </a:solidFill>
                  </a:tcPr>
                </a:tc>
                <a:extLst>
                  <a:ext uri="{0D108BD9-81ED-4DB2-BD59-A6C34878D82A}">
                    <a16:rowId xmlns:a16="http://schemas.microsoft.com/office/drawing/2014/main" val="10007"/>
                  </a:ext>
                </a:extLst>
              </a:tr>
            </a:tbl>
          </a:graphicData>
        </a:graphic>
      </p:graphicFrame>
      <p:sp>
        <p:nvSpPr>
          <p:cNvPr id="7" name="Text 4"/>
          <p:cNvSpPr/>
          <p:nvPr/>
        </p:nvSpPr>
        <p:spPr>
          <a:xfrm>
            <a:off x="320040" y="3611880"/>
            <a:ext cx="4114800" cy="320040"/>
          </a:xfrm>
          <a:prstGeom prst="rect">
            <a:avLst/>
          </a:prstGeom>
          <a:noFill/>
          <a:ln/>
        </p:spPr>
        <p:txBody>
          <a:bodyPr wrap="square" rtlCol="0" anchor="ctr"/>
          <a:lstStyle/>
          <a:p>
            <a:pPr marL="0" indent="0">
              <a:buNone/>
            </a:pPr>
            <a:r>
              <a:rPr lang="en-US" sz="1200" b="1" dirty="0">
                <a:solidFill>
                  <a:srgbClr val="1F4E79"/>
                </a:solidFill>
                <a:latin typeface="Arial" panose="020B0604020202020204" pitchFamily="34" charset="0"/>
                <a:ea typeface="Calibri" pitchFamily="34" charset="-122"/>
                <a:cs typeface="Arial" panose="020B0604020202020204" pitchFamily="34" charset="0"/>
              </a:rPr>
              <a:t>Funding Strategy</a:t>
            </a:r>
            <a:endParaRPr lang="en-US" sz="1200" dirty="0">
              <a:latin typeface="Arial" panose="020B0604020202020204" pitchFamily="34" charset="0"/>
              <a:cs typeface="Arial" panose="020B0604020202020204" pitchFamily="34" charset="0"/>
            </a:endParaRPr>
          </a:p>
        </p:txBody>
      </p:sp>
      <p:sp>
        <p:nvSpPr>
          <p:cNvPr id="8" name="Shape 5"/>
          <p:cNvSpPr/>
          <p:nvPr/>
        </p:nvSpPr>
        <p:spPr>
          <a:xfrm>
            <a:off x="320040" y="3977640"/>
            <a:ext cx="1298448" cy="411480"/>
          </a:xfrm>
          <a:prstGeom prst="rect">
            <a:avLst/>
          </a:prstGeom>
          <a:solidFill>
            <a:srgbClr val="1F4E79"/>
          </a:solidFill>
          <a:ln w="12700">
            <a:solidFill>
              <a:srgbClr val="1F4E79"/>
            </a:solidFill>
            <a:prstDash val="solid"/>
          </a:ln>
        </p:spPr>
        <p:txBody>
          <a:bodyPr/>
          <a:lstStyle/>
          <a:p>
            <a:endParaRPr lang="en-GB"/>
          </a:p>
        </p:txBody>
      </p:sp>
      <p:sp>
        <p:nvSpPr>
          <p:cNvPr id="9" name="Text 6"/>
          <p:cNvSpPr/>
          <p:nvPr/>
        </p:nvSpPr>
        <p:spPr>
          <a:xfrm>
            <a:off x="320040" y="3977640"/>
            <a:ext cx="1298448" cy="411480"/>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30%</a:t>
            </a:r>
            <a:endParaRPr lang="en-US" sz="1600" dirty="0"/>
          </a:p>
        </p:txBody>
      </p:sp>
      <p:sp>
        <p:nvSpPr>
          <p:cNvPr id="6" name="Text 7"/>
          <p:cNvSpPr/>
          <p:nvPr/>
        </p:nvSpPr>
        <p:spPr>
          <a:xfrm>
            <a:off x="320040" y="4416552"/>
            <a:ext cx="1298448" cy="256032"/>
          </a:xfrm>
          <a:prstGeom prst="rect">
            <a:avLst/>
          </a:prstGeom>
          <a:noFill/>
          <a:ln/>
        </p:spPr>
        <p:txBody>
          <a:bodyPr wrap="square" rtlCol="0" anchor="ctr"/>
          <a:lstStyle/>
          <a:p>
            <a:pPr marL="0" indent="0" algn="ctr">
              <a:buNone/>
            </a:pPr>
            <a:r>
              <a:rPr lang="en-US" sz="900" dirty="0">
                <a:solidFill>
                  <a:srgbClr val="64748B"/>
                </a:solidFill>
                <a:latin typeface="Arial" panose="020B0604020202020204" pitchFamily="34" charset="0"/>
                <a:ea typeface="Calibri" pitchFamily="34" charset="-122"/>
                <a:cs typeface="Arial" panose="020B0604020202020204" pitchFamily="34" charset="0"/>
              </a:rPr>
              <a:t>Personal / Founder Capital</a:t>
            </a:r>
            <a:endParaRPr lang="en-US" sz="900" dirty="0">
              <a:latin typeface="Arial" panose="020B0604020202020204" pitchFamily="34" charset="0"/>
              <a:cs typeface="Arial" panose="020B0604020202020204" pitchFamily="34" charset="0"/>
            </a:endParaRPr>
          </a:p>
        </p:txBody>
      </p:sp>
      <p:sp>
        <p:nvSpPr>
          <p:cNvPr id="11" name="Shape 8"/>
          <p:cNvSpPr/>
          <p:nvPr/>
        </p:nvSpPr>
        <p:spPr>
          <a:xfrm>
            <a:off x="1755648" y="3977640"/>
            <a:ext cx="1298448" cy="411480"/>
          </a:xfrm>
          <a:prstGeom prst="rect">
            <a:avLst/>
          </a:prstGeom>
          <a:solidFill>
            <a:srgbClr val="2E75B6"/>
          </a:solidFill>
          <a:ln w="12700">
            <a:solidFill>
              <a:srgbClr val="2E75B6"/>
            </a:solidFill>
            <a:prstDash val="solid"/>
          </a:ln>
        </p:spPr>
        <p:txBody>
          <a:bodyPr/>
          <a:lstStyle/>
          <a:p>
            <a:endParaRPr lang="en-GB"/>
          </a:p>
        </p:txBody>
      </p:sp>
      <p:sp>
        <p:nvSpPr>
          <p:cNvPr id="12" name="Text 9"/>
          <p:cNvSpPr/>
          <p:nvPr/>
        </p:nvSpPr>
        <p:spPr>
          <a:xfrm>
            <a:off x="1755648" y="3977640"/>
            <a:ext cx="1298448" cy="411480"/>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50%</a:t>
            </a:r>
            <a:endParaRPr lang="en-US" sz="1600" dirty="0"/>
          </a:p>
        </p:txBody>
      </p:sp>
      <p:sp>
        <p:nvSpPr>
          <p:cNvPr id="13" name="Text 10"/>
          <p:cNvSpPr/>
          <p:nvPr/>
        </p:nvSpPr>
        <p:spPr>
          <a:xfrm>
            <a:off x="1755648" y="4416552"/>
            <a:ext cx="1298448" cy="256032"/>
          </a:xfrm>
          <a:prstGeom prst="rect">
            <a:avLst/>
          </a:prstGeom>
          <a:noFill/>
          <a:ln/>
        </p:spPr>
        <p:txBody>
          <a:bodyPr wrap="square" rtlCol="0" anchor="ctr"/>
          <a:lstStyle/>
          <a:p>
            <a:pPr marL="0" indent="0" algn="ctr">
              <a:buNone/>
            </a:pPr>
            <a:r>
              <a:rPr lang="en-US" sz="900" dirty="0">
                <a:solidFill>
                  <a:srgbClr val="64748B"/>
                </a:solidFill>
                <a:latin typeface="Arial" panose="020B0604020202020204" pitchFamily="34" charset="0"/>
                <a:ea typeface="Calibri" pitchFamily="34" charset="-122"/>
                <a:cs typeface="Arial" panose="020B0604020202020204" pitchFamily="34" charset="0"/>
              </a:rPr>
              <a:t>Innovate UK Smart Grant</a:t>
            </a:r>
            <a:endParaRPr lang="en-US" sz="900" dirty="0">
              <a:latin typeface="Arial" panose="020B0604020202020204" pitchFamily="34" charset="0"/>
              <a:cs typeface="Arial" panose="020B0604020202020204" pitchFamily="34" charset="0"/>
            </a:endParaRPr>
          </a:p>
        </p:txBody>
      </p:sp>
      <p:sp>
        <p:nvSpPr>
          <p:cNvPr id="14" name="Shape 11"/>
          <p:cNvSpPr/>
          <p:nvPr/>
        </p:nvSpPr>
        <p:spPr>
          <a:xfrm>
            <a:off x="3191256" y="3977640"/>
            <a:ext cx="1298448" cy="411480"/>
          </a:xfrm>
          <a:prstGeom prst="rect">
            <a:avLst/>
          </a:prstGeom>
          <a:solidFill>
            <a:srgbClr val="1E8449"/>
          </a:solidFill>
          <a:ln w="12700">
            <a:solidFill>
              <a:srgbClr val="1E8449"/>
            </a:solidFill>
            <a:prstDash val="solid"/>
          </a:ln>
        </p:spPr>
        <p:txBody>
          <a:bodyPr/>
          <a:lstStyle/>
          <a:p>
            <a:endParaRPr lang="en-GB"/>
          </a:p>
        </p:txBody>
      </p:sp>
      <p:sp>
        <p:nvSpPr>
          <p:cNvPr id="15" name="Text 12"/>
          <p:cNvSpPr/>
          <p:nvPr/>
        </p:nvSpPr>
        <p:spPr>
          <a:xfrm>
            <a:off x="3191256" y="3977640"/>
            <a:ext cx="1298448" cy="411480"/>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20%</a:t>
            </a:r>
            <a:endParaRPr lang="en-US" sz="1600" dirty="0"/>
          </a:p>
        </p:txBody>
      </p:sp>
      <p:sp>
        <p:nvSpPr>
          <p:cNvPr id="16" name="Text 13"/>
          <p:cNvSpPr/>
          <p:nvPr/>
        </p:nvSpPr>
        <p:spPr>
          <a:xfrm>
            <a:off x="3191256" y="4416552"/>
            <a:ext cx="1298448" cy="256032"/>
          </a:xfrm>
          <a:prstGeom prst="rect">
            <a:avLst/>
          </a:prstGeom>
          <a:noFill/>
          <a:ln/>
        </p:spPr>
        <p:txBody>
          <a:bodyPr wrap="square" rtlCol="0" anchor="ctr"/>
          <a:lstStyle/>
          <a:p>
            <a:pPr marL="0" indent="0" algn="ctr">
              <a:buNone/>
            </a:pPr>
            <a:r>
              <a:rPr lang="en-US" sz="900" dirty="0">
                <a:solidFill>
                  <a:srgbClr val="64748B"/>
                </a:solidFill>
                <a:latin typeface="Arial" panose="020B0604020202020204" pitchFamily="34" charset="0"/>
                <a:ea typeface="Calibri" pitchFamily="34" charset="-122"/>
                <a:cs typeface="Arial" panose="020B0604020202020204" pitchFamily="34" charset="0"/>
              </a:rPr>
              <a:t>Angel Investment (UKBAA)</a:t>
            </a:r>
            <a:endParaRPr lang="en-US" sz="900" dirty="0">
              <a:latin typeface="Arial" panose="020B0604020202020204" pitchFamily="34" charset="0"/>
              <a:cs typeface="Arial" panose="020B0604020202020204" pitchFamily="34" charset="0"/>
            </a:endParaRPr>
          </a:p>
        </p:txBody>
      </p:sp>
      <p:graphicFrame>
        <p:nvGraphicFramePr>
          <p:cNvPr id="17" name="Chart 0"/>
          <p:cNvGraphicFramePr/>
          <p:nvPr/>
        </p:nvGraphicFramePr>
        <p:xfrm>
          <a:off x="4572000" y="1051560"/>
          <a:ext cx="4251960" cy="3611880"/>
        </p:xfrm>
        <a:graphic>
          <a:graphicData uri="http://schemas.openxmlformats.org/drawingml/2006/chart">
            <c:chart xmlns:c="http://schemas.openxmlformats.org/drawingml/2006/chart" xmlns:r="http://schemas.openxmlformats.org/officeDocument/2006/relationships" r:id="rId3"/>
          </a:graphicData>
        </a:graphic>
      </p:graphicFrame>
      <p:sp>
        <p:nvSpPr>
          <p:cNvPr id="18" name="Shape 14"/>
          <p:cNvSpPr/>
          <p:nvPr/>
        </p:nvSpPr>
        <p:spPr>
          <a:xfrm>
            <a:off x="0" y="4892040"/>
            <a:ext cx="9144000" cy="251460"/>
          </a:xfrm>
          <a:prstGeom prst="rect">
            <a:avLst/>
          </a:prstGeom>
          <a:solidFill>
            <a:srgbClr val="1F4E79"/>
          </a:solidFill>
          <a:ln w="12700">
            <a:solidFill>
              <a:srgbClr val="1F4E79"/>
            </a:solidFill>
            <a:prstDash val="solid"/>
          </a:ln>
        </p:spPr>
        <p:txBody>
          <a:bodyPr/>
          <a:lstStyle/>
          <a:p>
            <a:endParaRPr lang="en-GB"/>
          </a:p>
        </p:txBody>
      </p:sp>
      <p:sp>
        <p:nvSpPr>
          <p:cNvPr id="19" name="Text 15"/>
          <p:cNvSpPr/>
          <p:nvPr/>
        </p:nvSpPr>
        <p:spPr>
          <a:xfrm>
            <a:off x="274320" y="4901184"/>
            <a:ext cx="7772400" cy="228600"/>
          </a:xfrm>
          <a:prstGeom prst="rect">
            <a:avLst/>
          </a:prstGeom>
          <a:noFill/>
          <a:ln/>
        </p:spPr>
        <p:txBody>
          <a:bodyPr wrap="square" rtlCol="0" anchor="ctr"/>
          <a:lstStyle/>
          <a:p>
            <a:pPr marL="0" indent="0">
              <a:buNone/>
            </a:pPr>
            <a:r>
              <a:rPr lang="en-US" sz="800" dirty="0">
                <a:solidFill>
                  <a:srgbClr val="D6E4F0"/>
                </a:solidFill>
                <a:latin typeface="Calibri" pitchFamily="34" charset="0"/>
                <a:ea typeface="Calibri" pitchFamily="34" charset="-122"/>
                <a:cs typeface="Calibri" pitchFamily="34" charset="-120"/>
              </a:rPr>
              <a:t>NutriTrack AI  |  Business Plan Presentation  |  LCBB5013 Entrepreneurship</a:t>
            </a:r>
            <a:endParaRPr lang="en-US" sz="800" dirty="0"/>
          </a:p>
        </p:txBody>
      </p:sp>
      <p:sp>
        <p:nvSpPr>
          <p:cNvPr id="20" name="Text 16"/>
          <p:cNvSpPr/>
          <p:nvPr/>
        </p:nvSpPr>
        <p:spPr>
          <a:xfrm>
            <a:off x="8046720" y="4901184"/>
            <a:ext cx="914400" cy="228600"/>
          </a:xfrm>
          <a:prstGeom prst="rect">
            <a:avLst/>
          </a:prstGeom>
          <a:noFill/>
          <a:ln/>
        </p:spPr>
        <p:txBody>
          <a:bodyPr wrap="square" rtlCol="0" anchor="ctr"/>
          <a:lstStyle/>
          <a:p>
            <a:pPr marL="0" indent="0" algn="r">
              <a:buNone/>
            </a:pPr>
            <a:r>
              <a:rPr lang="en-US" sz="800" dirty="0">
                <a:solidFill>
                  <a:srgbClr val="FFFFFF"/>
                </a:solidFill>
                <a:latin typeface="Calibri" pitchFamily="34" charset="0"/>
                <a:ea typeface="Calibri" pitchFamily="34" charset="-122"/>
                <a:cs typeface="Calibri" pitchFamily="34" charset="-120"/>
              </a:rPr>
              <a:t>9 / 10</a:t>
            </a:r>
            <a:endParaRPr lang="en-US" sz="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1F4E79"/>
        </a:solidFill>
        <a:effectLst/>
      </p:bgPr>
    </p:bg>
    <p:spTree>
      <p:nvGrpSpPr>
        <p:cNvPr id="1" name=""/>
        <p:cNvGrpSpPr/>
        <p:nvPr/>
      </p:nvGrpSpPr>
      <p:grpSpPr>
        <a:xfrm>
          <a:off x="0" y="0"/>
          <a:ext cx="0" cy="0"/>
          <a:chOff x="0" y="0"/>
          <a:chExt cx="0" cy="0"/>
        </a:xfrm>
      </p:grpSpPr>
      <p:sp>
        <p:nvSpPr>
          <p:cNvPr id="2" name="Shape 0"/>
          <p:cNvSpPr/>
          <p:nvPr/>
        </p:nvSpPr>
        <p:spPr>
          <a:xfrm>
            <a:off x="3474720" y="0"/>
            <a:ext cx="5669280" cy="5143500"/>
          </a:xfrm>
          <a:prstGeom prst="rect">
            <a:avLst/>
          </a:prstGeom>
          <a:solidFill>
            <a:srgbClr val="F7F9FC"/>
          </a:solidFill>
          <a:ln w="12700">
            <a:solidFill>
              <a:srgbClr val="F7F9FC"/>
            </a:solidFill>
            <a:prstDash val="solid"/>
          </a:ln>
        </p:spPr>
        <p:txBody>
          <a:bodyPr/>
          <a:lstStyle/>
          <a:p>
            <a:endParaRPr lang="en-GB"/>
          </a:p>
        </p:txBody>
      </p:sp>
      <p:sp>
        <p:nvSpPr>
          <p:cNvPr id="3" name="Text 1"/>
          <p:cNvSpPr/>
          <p:nvPr/>
        </p:nvSpPr>
        <p:spPr>
          <a:xfrm>
            <a:off x="274320" y="457200"/>
            <a:ext cx="3017520" cy="2011680"/>
          </a:xfrm>
          <a:prstGeom prst="rect">
            <a:avLst/>
          </a:prstGeom>
          <a:noFill/>
          <a:ln/>
        </p:spPr>
        <p:txBody>
          <a:bodyPr wrap="square" rtlCol="0" anchor="ctr"/>
          <a:lstStyle/>
          <a:p>
            <a:pPr marL="0" indent="0">
              <a:buNone/>
            </a:pPr>
            <a:r>
              <a:rPr lang="en-US" sz="3600" b="1" dirty="0">
                <a:solidFill>
                  <a:srgbClr val="FFFFFF"/>
                </a:solidFill>
                <a:latin typeface="Arial" panose="020B0604020202020204" pitchFamily="34" charset="0"/>
                <a:ea typeface="Calibri" pitchFamily="34" charset="-122"/>
                <a:cs typeface="Arial" panose="020B0604020202020204" pitchFamily="34" charset="0"/>
              </a:rPr>
              <a:t>Why</a:t>
            </a:r>
            <a:endParaRPr lang="en-US" sz="3600" dirty="0">
              <a:latin typeface="Arial" panose="020B0604020202020204" pitchFamily="34" charset="0"/>
              <a:cs typeface="Arial" panose="020B0604020202020204" pitchFamily="34" charset="0"/>
            </a:endParaRPr>
          </a:p>
          <a:p>
            <a:pPr marL="0" indent="0">
              <a:buNone/>
            </a:pPr>
            <a:r>
              <a:rPr lang="en-US" sz="3600" b="1" dirty="0">
                <a:solidFill>
                  <a:srgbClr val="FFFFFF"/>
                </a:solidFill>
                <a:latin typeface="Arial" panose="020B0604020202020204" pitchFamily="34" charset="0"/>
                <a:ea typeface="Calibri" pitchFamily="34" charset="-122"/>
                <a:cs typeface="Arial" panose="020B0604020202020204" pitchFamily="34" charset="0"/>
              </a:rPr>
              <a:t>NutriTrack</a:t>
            </a:r>
            <a:endParaRPr lang="en-US" sz="3600" dirty="0">
              <a:latin typeface="Arial" panose="020B0604020202020204" pitchFamily="34" charset="0"/>
              <a:cs typeface="Arial" panose="020B0604020202020204" pitchFamily="34" charset="0"/>
            </a:endParaRPr>
          </a:p>
          <a:p>
            <a:pPr marL="0" indent="0">
              <a:buNone/>
            </a:pPr>
            <a:r>
              <a:rPr lang="en-US" sz="3600" b="1" dirty="0">
                <a:solidFill>
                  <a:srgbClr val="FFFFFF"/>
                </a:solidFill>
                <a:latin typeface="Arial" panose="020B0604020202020204" pitchFamily="34" charset="0"/>
                <a:ea typeface="Calibri" pitchFamily="34" charset="-122"/>
                <a:cs typeface="Arial" panose="020B0604020202020204" pitchFamily="34" charset="0"/>
              </a:rPr>
              <a:t>AI?</a:t>
            </a:r>
            <a:endParaRPr lang="en-US" sz="3600" dirty="0">
              <a:latin typeface="Arial" panose="020B0604020202020204" pitchFamily="34" charset="0"/>
              <a:cs typeface="Arial" panose="020B0604020202020204" pitchFamily="34" charset="0"/>
            </a:endParaRPr>
          </a:p>
        </p:txBody>
      </p:sp>
      <p:sp>
        <p:nvSpPr>
          <p:cNvPr id="4" name="Shape 2"/>
          <p:cNvSpPr/>
          <p:nvPr/>
        </p:nvSpPr>
        <p:spPr>
          <a:xfrm>
            <a:off x="274320" y="2560320"/>
            <a:ext cx="2926080" cy="36576"/>
          </a:xfrm>
          <a:prstGeom prst="rect">
            <a:avLst/>
          </a:prstGeom>
          <a:solidFill>
            <a:srgbClr val="D6E4F0"/>
          </a:solidFill>
          <a:ln w="12700">
            <a:solidFill>
              <a:srgbClr val="D6E4F0"/>
            </a:solidFill>
            <a:prstDash val="solid"/>
          </a:ln>
        </p:spPr>
        <p:txBody>
          <a:bodyPr/>
          <a:lstStyle/>
          <a:p>
            <a:endParaRPr lang="en-GB"/>
          </a:p>
        </p:txBody>
      </p:sp>
      <p:sp>
        <p:nvSpPr>
          <p:cNvPr id="5" name="Text 3"/>
          <p:cNvSpPr/>
          <p:nvPr/>
        </p:nvSpPr>
        <p:spPr>
          <a:xfrm>
            <a:off x="274320" y="2697480"/>
            <a:ext cx="3017520" cy="1371600"/>
          </a:xfrm>
          <a:prstGeom prst="rect">
            <a:avLst/>
          </a:prstGeom>
          <a:noFill/>
          <a:ln/>
        </p:spPr>
        <p:txBody>
          <a:bodyPr wrap="square" rtlCol="0" anchor="t"/>
          <a:lstStyle/>
          <a:p>
            <a:pPr marL="0" indent="0">
              <a:buNone/>
            </a:pPr>
            <a:r>
              <a:rPr lang="en-US" sz="1200" i="1" dirty="0">
                <a:solidFill>
                  <a:srgbClr val="D6E4F0"/>
                </a:solidFill>
                <a:latin typeface="Arial" panose="020B0604020202020204" pitchFamily="34" charset="0"/>
                <a:ea typeface="Calibri" pitchFamily="34" charset="-122"/>
                <a:cs typeface="Arial" panose="020B0604020202020204" pitchFamily="34" charset="0"/>
              </a:rPr>
              <a:t>"Simplifying healthy eating through intelligent personalisation — for everyone."</a:t>
            </a:r>
            <a:endParaRPr lang="en-US" sz="1200" dirty="0">
              <a:latin typeface="Arial" panose="020B0604020202020204" pitchFamily="34" charset="0"/>
              <a:cs typeface="Arial" panose="020B0604020202020204" pitchFamily="34" charset="0"/>
            </a:endParaRPr>
          </a:p>
        </p:txBody>
      </p:sp>
      <p:sp>
        <p:nvSpPr>
          <p:cNvPr id="6" name="Text 4"/>
          <p:cNvSpPr/>
          <p:nvPr/>
        </p:nvSpPr>
        <p:spPr>
          <a:xfrm>
            <a:off x="274320" y="4297680"/>
            <a:ext cx="3017520" cy="365760"/>
          </a:xfrm>
          <a:prstGeom prst="rect">
            <a:avLst/>
          </a:prstGeom>
          <a:noFill/>
          <a:ln/>
        </p:spPr>
        <p:txBody>
          <a:bodyPr wrap="square" rtlCol="0" anchor="ctr"/>
          <a:lstStyle/>
          <a:p>
            <a:pPr marL="0" indent="0">
              <a:buNone/>
            </a:pPr>
            <a:r>
              <a:rPr lang="en-US" sz="900" dirty="0">
                <a:solidFill>
                  <a:srgbClr val="64748B"/>
                </a:solidFill>
                <a:latin typeface="Calibri" pitchFamily="34" charset="0"/>
                <a:ea typeface="Calibri" pitchFamily="34" charset="-122"/>
                <a:cs typeface="Calibri" pitchFamily="34" charset="-120"/>
              </a:rPr>
              <a:t>NutriTrack AI  |  LCBB5013</a:t>
            </a:r>
            <a:endParaRPr lang="en-US" sz="900" dirty="0"/>
          </a:p>
        </p:txBody>
      </p:sp>
      <p:sp>
        <p:nvSpPr>
          <p:cNvPr id="7" name="Text 5"/>
          <p:cNvSpPr/>
          <p:nvPr/>
        </p:nvSpPr>
        <p:spPr>
          <a:xfrm>
            <a:off x="3749040" y="320040"/>
            <a:ext cx="5029200" cy="411480"/>
          </a:xfrm>
          <a:prstGeom prst="rect">
            <a:avLst/>
          </a:prstGeom>
          <a:noFill/>
          <a:ln/>
        </p:spPr>
        <p:txBody>
          <a:bodyPr wrap="square" rtlCol="0" anchor="ctr"/>
          <a:lstStyle/>
          <a:p>
            <a:pPr marL="0" indent="0">
              <a:buNone/>
            </a:pPr>
            <a:r>
              <a:rPr lang="en-US" sz="1800" b="1" dirty="0">
                <a:solidFill>
                  <a:srgbClr val="1F4E79"/>
                </a:solidFill>
                <a:latin typeface="Arial" panose="020B0604020202020204" pitchFamily="34" charset="0"/>
                <a:ea typeface="Calibri" pitchFamily="34" charset="-122"/>
                <a:cs typeface="Arial" panose="020B0604020202020204" pitchFamily="34" charset="0"/>
              </a:rPr>
              <a:t>Key Takeaways</a:t>
            </a:r>
            <a:endParaRPr lang="en-US" sz="1800" dirty="0">
              <a:latin typeface="Arial" panose="020B0604020202020204" pitchFamily="34" charset="0"/>
              <a:cs typeface="Arial" panose="020B0604020202020204" pitchFamily="34" charset="0"/>
            </a:endParaRPr>
          </a:p>
        </p:txBody>
      </p:sp>
      <p:sp>
        <p:nvSpPr>
          <p:cNvPr id="8" name="Shape 6"/>
          <p:cNvSpPr/>
          <p:nvPr/>
        </p:nvSpPr>
        <p:spPr>
          <a:xfrm>
            <a:off x="3749040" y="822960"/>
            <a:ext cx="347472" cy="347472"/>
          </a:xfrm>
          <a:prstGeom prst="rect">
            <a:avLst/>
          </a:prstGeom>
          <a:solidFill>
            <a:srgbClr val="2E75B6"/>
          </a:solidFill>
          <a:ln w="12700">
            <a:solidFill>
              <a:srgbClr val="2E75B6"/>
            </a:solidFill>
            <a:prstDash val="solid"/>
          </a:ln>
        </p:spPr>
        <p:txBody>
          <a:bodyPr/>
          <a:lstStyle/>
          <a:p>
            <a:endParaRPr lang="en-GB"/>
          </a:p>
        </p:txBody>
      </p:sp>
      <p:sp>
        <p:nvSpPr>
          <p:cNvPr id="9" name="Text 7"/>
          <p:cNvSpPr/>
          <p:nvPr/>
        </p:nvSpPr>
        <p:spPr>
          <a:xfrm>
            <a:off x="3749040" y="822960"/>
            <a:ext cx="347472" cy="34747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01</a:t>
            </a:r>
            <a:endParaRPr lang="en-US" sz="1000" dirty="0"/>
          </a:p>
        </p:txBody>
      </p:sp>
      <p:sp>
        <p:nvSpPr>
          <p:cNvPr id="10" name="Text 8"/>
          <p:cNvSpPr/>
          <p:nvPr/>
        </p:nvSpPr>
        <p:spPr>
          <a:xfrm>
            <a:off x="4187952" y="822960"/>
            <a:ext cx="4572000" cy="347472"/>
          </a:xfrm>
          <a:prstGeom prst="rect">
            <a:avLst/>
          </a:prstGeom>
          <a:noFill/>
          <a:ln/>
        </p:spPr>
        <p:txBody>
          <a:bodyPr wrap="square" rtlCol="0" anchor="ctr"/>
          <a:lstStyle/>
          <a:p>
            <a:pPr marL="0" indent="0">
              <a:buNone/>
            </a:pPr>
            <a:r>
              <a:rPr lang="en-US" sz="1200" b="1" dirty="0">
                <a:solidFill>
                  <a:srgbClr val="1F4E79"/>
                </a:solidFill>
                <a:latin typeface="Arial" panose="020B0604020202020204" pitchFamily="34" charset="0"/>
                <a:ea typeface="Calibri" pitchFamily="34" charset="-122"/>
                <a:cs typeface="Arial" panose="020B0604020202020204" pitchFamily="34" charset="0"/>
              </a:rPr>
              <a:t>Clear market gap</a:t>
            </a:r>
            <a:endParaRPr lang="en-US" sz="1200" dirty="0">
              <a:latin typeface="Arial" panose="020B0604020202020204" pitchFamily="34" charset="0"/>
              <a:cs typeface="Arial" panose="020B0604020202020204" pitchFamily="34" charset="0"/>
            </a:endParaRPr>
          </a:p>
        </p:txBody>
      </p:sp>
      <p:sp>
        <p:nvSpPr>
          <p:cNvPr id="11" name="Text 9"/>
          <p:cNvSpPr/>
          <p:nvPr/>
        </p:nvSpPr>
        <p:spPr>
          <a:xfrm>
            <a:off x="4187952" y="1161288"/>
            <a:ext cx="4572000" cy="292608"/>
          </a:xfrm>
          <a:prstGeom prst="rect">
            <a:avLst/>
          </a:prstGeom>
          <a:noFill/>
          <a:ln/>
        </p:spPr>
        <p:txBody>
          <a:bodyPr wrap="square" rtlCol="0" anchor="t"/>
          <a:lstStyle/>
          <a:p>
            <a:pPr marL="0" indent="0">
              <a:buNone/>
            </a:pPr>
            <a:r>
              <a:rPr lang="en-US" sz="900" dirty="0">
                <a:solidFill>
                  <a:srgbClr val="64748B"/>
                </a:solidFill>
                <a:latin typeface="Arial" panose="020B0604020202020204" pitchFamily="34" charset="0"/>
                <a:ea typeface="Calibri" pitchFamily="34" charset="-122"/>
                <a:cs typeface="Arial" panose="020B0604020202020204" pitchFamily="34" charset="0"/>
              </a:rPr>
              <a:t>Halal, vegan &amp; culturally inclusive nutrition — underserved by all major competitors.</a:t>
            </a:r>
            <a:endParaRPr lang="en-US" sz="900" dirty="0">
              <a:latin typeface="Arial" panose="020B0604020202020204" pitchFamily="34" charset="0"/>
              <a:cs typeface="Arial" panose="020B0604020202020204" pitchFamily="34" charset="0"/>
            </a:endParaRPr>
          </a:p>
        </p:txBody>
      </p:sp>
      <p:sp>
        <p:nvSpPr>
          <p:cNvPr id="12" name="Shape 10"/>
          <p:cNvSpPr/>
          <p:nvPr/>
        </p:nvSpPr>
        <p:spPr>
          <a:xfrm>
            <a:off x="3749040" y="1517904"/>
            <a:ext cx="347472" cy="347472"/>
          </a:xfrm>
          <a:prstGeom prst="rect">
            <a:avLst/>
          </a:prstGeom>
          <a:solidFill>
            <a:srgbClr val="2E75B6"/>
          </a:solidFill>
          <a:ln w="12700">
            <a:solidFill>
              <a:srgbClr val="2E75B6"/>
            </a:solidFill>
            <a:prstDash val="solid"/>
          </a:ln>
        </p:spPr>
        <p:txBody>
          <a:bodyPr/>
          <a:lstStyle/>
          <a:p>
            <a:endParaRPr lang="en-GB"/>
          </a:p>
        </p:txBody>
      </p:sp>
      <p:sp>
        <p:nvSpPr>
          <p:cNvPr id="13" name="Text 11"/>
          <p:cNvSpPr/>
          <p:nvPr/>
        </p:nvSpPr>
        <p:spPr>
          <a:xfrm>
            <a:off x="3749040" y="1517904"/>
            <a:ext cx="347472" cy="34747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02</a:t>
            </a:r>
            <a:endParaRPr lang="en-US" sz="1000" dirty="0"/>
          </a:p>
        </p:txBody>
      </p:sp>
      <p:sp>
        <p:nvSpPr>
          <p:cNvPr id="14" name="Text 12"/>
          <p:cNvSpPr/>
          <p:nvPr/>
        </p:nvSpPr>
        <p:spPr>
          <a:xfrm>
            <a:off x="4187952" y="1517904"/>
            <a:ext cx="4572000" cy="347472"/>
          </a:xfrm>
          <a:prstGeom prst="rect">
            <a:avLst/>
          </a:prstGeom>
          <a:noFill/>
          <a:ln/>
        </p:spPr>
        <p:txBody>
          <a:bodyPr wrap="square" rtlCol="0" anchor="ctr"/>
          <a:lstStyle/>
          <a:p>
            <a:pPr marL="0" indent="0">
              <a:buNone/>
            </a:pPr>
            <a:r>
              <a:rPr lang="en-US" sz="1200" b="1" dirty="0">
                <a:solidFill>
                  <a:srgbClr val="1F4E79"/>
                </a:solidFill>
                <a:latin typeface="Arial" panose="020B0604020202020204" pitchFamily="34" charset="0"/>
                <a:ea typeface="Calibri" pitchFamily="34" charset="-122"/>
                <a:cs typeface="Arial" panose="020B0604020202020204" pitchFamily="34" charset="0"/>
              </a:rPr>
              <a:t>Proven market demand</a:t>
            </a:r>
            <a:endParaRPr lang="en-US" sz="1200" dirty="0">
              <a:latin typeface="Arial" panose="020B0604020202020204" pitchFamily="34" charset="0"/>
              <a:cs typeface="Arial" panose="020B0604020202020204" pitchFamily="34" charset="0"/>
            </a:endParaRPr>
          </a:p>
        </p:txBody>
      </p:sp>
      <p:sp>
        <p:nvSpPr>
          <p:cNvPr id="15" name="Text 13"/>
          <p:cNvSpPr/>
          <p:nvPr/>
        </p:nvSpPr>
        <p:spPr>
          <a:xfrm>
            <a:off x="4187952" y="1856232"/>
            <a:ext cx="4572000" cy="292608"/>
          </a:xfrm>
          <a:prstGeom prst="rect">
            <a:avLst/>
          </a:prstGeom>
          <a:noFill/>
          <a:ln/>
        </p:spPr>
        <p:txBody>
          <a:bodyPr wrap="square" rtlCol="0" anchor="t"/>
          <a:lstStyle/>
          <a:p>
            <a:pPr marL="0" indent="0">
              <a:buNone/>
            </a:pPr>
            <a:r>
              <a:rPr lang="en-US" sz="900" dirty="0">
                <a:solidFill>
                  <a:srgbClr val="64748B"/>
                </a:solidFill>
                <a:latin typeface="Arial" panose="020B0604020202020204" pitchFamily="34" charset="0"/>
                <a:ea typeface="Calibri" pitchFamily="34" charset="-122"/>
                <a:cs typeface="Arial" panose="020B0604020202020204" pitchFamily="34" charset="0"/>
              </a:rPr>
              <a:t>£6.1bn global market growing at 16.6% CAGR; UK sub-market at 18.7% CAGR.</a:t>
            </a:r>
            <a:endParaRPr lang="en-US" sz="900" dirty="0">
              <a:latin typeface="Arial" panose="020B0604020202020204" pitchFamily="34" charset="0"/>
              <a:cs typeface="Arial" panose="020B0604020202020204" pitchFamily="34" charset="0"/>
            </a:endParaRPr>
          </a:p>
        </p:txBody>
      </p:sp>
      <p:sp>
        <p:nvSpPr>
          <p:cNvPr id="16" name="Shape 14"/>
          <p:cNvSpPr/>
          <p:nvPr/>
        </p:nvSpPr>
        <p:spPr>
          <a:xfrm>
            <a:off x="3749040" y="2212848"/>
            <a:ext cx="347472" cy="347472"/>
          </a:xfrm>
          <a:prstGeom prst="rect">
            <a:avLst/>
          </a:prstGeom>
          <a:solidFill>
            <a:srgbClr val="2E75B6"/>
          </a:solidFill>
          <a:ln w="12700">
            <a:solidFill>
              <a:srgbClr val="2E75B6"/>
            </a:solidFill>
            <a:prstDash val="solid"/>
          </a:ln>
        </p:spPr>
        <p:txBody>
          <a:bodyPr/>
          <a:lstStyle/>
          <a:p>
            <a:endParaRPr lang="en-GB"/>
          </a:p>
        </p:txBody>
      </p:sp>
      <p:sp>
        <p:nvSpPr>
          <p:cNvPr id="17" name="Text 15"/>
          <p:cNvSpPr/>
          <p:nvPr/>
        </p:nvSpPr>
        <p:spPr>
          <a:xfrm>
            <a:off x="3749040" y="2212848"/>
            <a:ext cx="347472" cy="34747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03</a:t>
            </a:r>
            <a:endParaRPr lang="en-US" sz="1000" dirty="0"/>
          </a:p>
        </p:txBody>
      </p:sp>
      <p:sp>
        <p:nvSpPr>
          <p:cNvPr id="18" name="Text 16"/>
          <p:cNvSpPr/>
          <p:nvPr/>
        </p:nvSpPr>
        <p:spPr>
          <a:xfrm>
            <a:off x="4187952" y="2212848"/>
            <a:ext cx="4572000" cy="347472"/>
          </a:xfrm>
          <a:prstGeom prst="rect">
            <a:avLst/>
          </a:prstGeom>
          <a:noFill/>
          <a:ln/>
        </p:spPr>
        <p:txBody>
          <a:bodyPr wrap="square" rtlCol="0" anchor="ctr"/>
          <a:lstStyle/>
          <a:p>
            <a:pPr marL="0" indent="0">
              <a:buNone/>
            </a:pPr>
            <a:r>
              <a:rPr lang="en-US" sz="1200" b="1" dirty="0">
                <a:solidFill>
                  <a:srgbClr val="1F4E79"/>
                </a:solidFill>
                <a:latin typeface="Arial" panose="020B0604020202020204" pitchFamily="34" charset="0"/>
                <a:ea typeface="Calibri" pitchFamily="34" charset="-122"/>
                <a:cs typeface="Arial" panose="020B0604020202020204" pitchFamily="34" charset="0"/>
              </a:rPr>
              <a:t>Sound business model</a:t>
            </a:r>
            <a:endParaRPr lang="en-US" sz="1200" dirty="0">
              <a:latin typeface="Arial" panose="020B0604020202020204" pitchFamily="34" charset="0"/>
              <a:cs typeface="Arial" panose="020B0604020202020204" pitchFamily="34" charset="0"/>
            </a:endParaRPr>
          </a:p>
        </p:txBody>
      </p:sp>
      <p:sp>
        <p:nvSpPr>
          <p:cNvPr id="19" name="Text 17"/>
          <p:cNvSpPr/>
          <p:nvPr/>
        </p:nvSpPr>
        <p:spPr>
          <a:xfrm>
            <a:off x="4187952" y="2551176"/>
            <a:ext cx="4572000" cy="292608"/>
          </a:xfrm>
          <a:prstGeom prst="rect">
            <a:avLst/>
          </a:prstGeom>
          <a:noFill/>
          <a:ln/>
        </p:spPr>
        <p:txBody>
          <a:bodyPr wrap="square" rtlCol="0" anchor="t"/>
          <a:lstStyle/>
          <a:p>
            <a:pPr marL="0" indent="0">
              <a:buNone/>
            </a:pPr>
            <a:r>
              <a:rPr lang="en-US" sz="900" dirty="0">
                <a:solidFill>
                  <a:srgbClr val="64748B"/>
                </a:solidFill>
                <a:latin typeface="Arial" panose="020B0604020202020204" pitchFamily="34" charset="0"/>
                <a:ea typeface="Calibri" pitchFamily="34" charset="-122"/>
                <a:cs typeface="Arial" panose="020B0604020202020204" pitchFamily="34" charset="0"/>
              </a:rPr>
              <a:t>Freemium model with multiple revenue streams: subscriptions, affiliate, B2B.</a:t>
            </a:r>
            <a:endParaRPr lang="en-US" sz="900" dirty="0">
              <a:latin typeface="Arial" panose="020B0604020202020204" pitchFamily="34" charset="0"/>
              <a:cs typeface="Arial" panose="020B0604020202020204" pitchFamily="34" charset="0"/>
            </a:endParaRPr>
          </a:p>
        </p:txBody>
      </p:sp>
      <p:sp>
        <p:nvSpPr>
          <p:cNvPr id="20" name="Shape 18"/>
          <p:cNvSpPr/>
          <p:nvPr/>
        </p:nvSpPr>
        <p:spPr>
          <a:xfrm>
            <a:off x="3749040" y="2907792"/>
            <a:ext cx="347472" cy="347472"/>
          </a:xfrm>
          <a:prstGeom prst="rect">
            <a:avLst/>
          </a:prstGeom>
          <a:solidFill>
            <a:srgbClr val="2E75B6"/>
          </a:solidFill>
          <a:ln w="12700">
            <a:solidFill>
              <a:srgbClr val="2E75B6"/>
            </a:solidFill>
            <a:prstDash val="solid"/>
          </a:ln>
        </p:spPr>
        <p:txBody>
          <a:bodyPr/>
          <a:lstStyle/>
          <a:p>
            <a:endParaRPr lang="en-GB"/>
          </a:p>
        </p:txBody>
      </p:sp>
      <p:sp>
        <p:nvSpPr>
          <p:cNvPr id="21" name="Text 19"/>
          <p:cNvSpPr/>
          <p:nvPr/>
        </p:nvSpPr>
        <p:spPr>
          <a:xfrm>
            <a:off x="3749040" y="2907792"/>
            <a:ext cx="347472" cy="34747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04</a:t>
            </a:r>
            <a:endParaRPr lang="en-US" sz="1000" dirty="0"/>
          </a:p>
        </p:txBody>
      </p:sp>
      <p:sp>
        <p:nvSpPr>
          <p:cNvPr id="22" name="Text 20"/>
          <p:cNvSpPr/>
          <p:nvPr/>
        </p:nvSpPr>
        <p:spPr>
          <a:xfrm>
            <a:off x="4187952" y="2907792"/>
            <a:ext cx="4572000" cy="347472"/>
          </a:xfrm>
          <a:prstGeom prst="rect">
            <a:avLst/>
          </a:prstGeom>
          <a:noFill/>
          <a:ln/>
        </p:spPr>
        <p:txBody>
          <a:bodyPr wrap="square" rtlCol="0" anchor="ctr"/>
          <a:lstStyle/>
          <a:p>
            <a:pPr marL="0" indent="0">
              <a:buNone/>
            </a:pPr>
            <a:r>
              <a:rPr lang="en-US" sz="1200" b="1" dirty="0">
                <a:solidFill>
                  <a:srgbClr val="1F4E79"/>
                </a:solidFill>
                <a:latin typeface="Arial" panose="020B0604020202020204" pitchFamily="34" charset="0"/>
                <a:ea typeface="Calibri" pitchFamily="34" charset="-122"/>
                <a:cs typeface="Arial" panose="020B0604020202020204" pitchFamily="34" charset="0"/>
              </a:rPr>
              <a:t>Realistic financials</a:t>
            </a:r>
            <a:endParaRPr lang="en-US" sz="1200" dirty="0">
              <a:latin typeface="Arial" panose="020B0604020202020204" pitchFamily="34" charset="0"/>
              <a:cs typeface="Arial" panose="020B0604020202020204" pitchFamily="34" charset="0"/>
            </a:endParaRPr>
          </a:p>
        </p:txBody>
      </p:sp>
      <p:sp>
        <p:nvSpPr>
          <p:cNvPr id="23" name="Text 21"/>
          <p:cNvSpPr/>
          <p:nvPr/>
        </p:nvSpPr>
        <p:spPr>
          <a:xfrm>
            <a:off x="4187952" y="3246120"/>
            <a:ext cx="4572000" cy="292608"/>
          </a:xfrm>
          <a:prstGeom prst="rect">
            <a:avLst/>
          </a:prstGeom>
          <a:noFill/>
          <a:ln/>
        </p:spPr>
        <p:txBody>
          <a:bodyPr wrap="square" rtlCol="0" anchor="t"/>
          <a:lstStyle/>
          <a:p>
            <a:pPr marL="0" indent="0">
              <a:buNone/>
            </a:pPr>
            <a:r>
              <a:rPr lang="en-US" sz="900" dirty="0">
                <a:solidFill>
                  <a:srgbClr val="64748B"/>
                </a:solidFill>
                <a:latin typeface="Arial" panose="020B0604020202020204" pitchFamily="34" charset="0"/>
                <a:ea typeface="Calibri" pitchFamily="34" charset="-122"/>
                <a:cs typeface="Arial" panose="020B0604020202020204" pitchFamily="34" charset="0"/>
              </a:rPr>
              <a:t>£50,000 start-up capital; break-even in Year 2 as user base scales beyond 5,000.</a:t>
            </a:r>
            <a:endParaRPr lang="en-US" sz="900" dirty="0">
              <a:latin typeface="Arial" panose="020B0604020202020204" pitchFamily="34" charset="0"/>
              <a:cs typeface="Arial" panose="020B0604020202020204" pitchFamily="34" charset="0"/>
            </a:endParaRPr>
          </a:p>
        </p:txBody>
      </p:sp>
      <p:sp>
        <p:nvSpPr>
          <p:cNvPr id="24" name="Shape 22"/>
          <p:cNvSpPr/>
          <p:nvPr/>
        </p:nvSpPr>
        <p:spPr>
          <a:xfrm>
            <a:off x="3749040" y="3602736"/>
            <a:ext cx="347472" cy="347472"/>
          </a:xfrm>
          <a:prstGeom prst="rect">
            <a:avLst/>
          </a:prstGeom>
          <a:solidFill>
            <a:srgbClr val="2E75B6"/>
          </a:solidFill>
          <a:ln w="12700">
            <a:solidFill>
              <a:srgbClr val="2E75B6"/>
            </a:solidFill>
            <a:prstDash val="solid"/>
          </a:ln>
        </p:spPr>
        <p:txBody>
          <a:bodyPr/>
          <a:lstStyle/>
          <a:p>
            <a:endParaRPr lang="en-GB"/>
          </a:p>
        </p:txBody>
      </p:sp>
      <p:sp>
        <p:nvSpPr>
          <p:cNvPr id="25" name="Text 23"/>
          <p:cNvSpPr/>
          <p:nvPr/>
        </p:nvSpPr>
        <p:spPr>
          <a:xfrm>
            <a:off x="3749040" y="3602736"/>
            <a:ext cx="347472" cy="34747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05</a:t>
            </a:r>
            <a:endParaRPr lang="en-US" sz="1000" dirty="0"/>
          </a:p>
        </p:txBody>
      </p:sp>
      <p:sp>
        <p:nvSpPr>
          <p:cNvPr id="26" name="Text 24"/>
          <p:cNvSpPr/>
          <p:nvPr/>
        </p:nvSpPr>
        <p:spPr>
          <a:xfrm>
            <a:off x="4187952" y="3602736"/>
            <a:ext cx="4572000" cy="347472"/>
          </a:xfrm>
          <a:prstGeom prst="rect">
            <a:avLst/>
          </a:prstGeom>
          <a:noFill/>
          <a:ln/>
        </p:spPr>
        <p:txBody>
          <a:bodyPr wrap="square" rtlCol="0" anchor="ctr"/>
          <a:lstStyle/>
          <a:p>
            <a:pPr marL="0" indent="0">
              <a:buNone/>
            </a:pPr>
            <a:r>
              <a:rPr lang="en-US" sz="1050" b="1" dirty="0">
                <a:solidFill>
                  <a:srgbClr val="1F4E79"/>
                </a:solidFill>
                <a:latin typeface="Arial" panose="020B0604020202020204" pitchFamily="34" charset="0"/>
                <a:ea typeface="Calibri" pitchFamily="34" charset="-122"/>
                <a:cs typeface="Arial" panose="020B0604020202020204" pitchFamily="34" charset="0"/>
              </a:rPr>
              <a:t>Compliant &amp; credible</a:t>
            </a:r>
            <a:endParaRPr lang="en-US" sz="1050" dirty="0">
              <a:latin typeface="Arial" panose="020B0604020202020204" pitchFamily="34" charset="0"/>
              <a:cs typeface="Arial" panose="020B0604020202020204" pitchFamily="34" charset="0"/>
            </a:endParaRPr>
          </a:p>
        </p:txBody>
      </p:sp>
      <p:sp>
        <p:nvSpPr>
          <p:cNvPr id="27" name="Text 25"/>
          <p:cNvSpPr/>
          <p:nvPr/>
        </p:nvSpPr>
        <p:spPr>
          <a:xfrm>
            <a:off x="4187952" y="3941064"/>
            <a:ext cx="4572000" cy="292608"/>
          </a:xfrm>
          <a:prstGeom prst="rect">
            <a:avLst/>
          </a:prstGeom>
          <a:noFill/>
          <a:ln/>
        </p:spPr>
        <p:txBody>
          <a:bodyPr wrap="square" rtlCol="0" anchor="t"/>
          <a:lstStyle/>
          <a:p>
            <a:pPr marL="0" indent="0">
              <a:buNone/>
            </a:pPr>
            <a:r>
              <a:rPr lang="en-US" sz="900" dirty="0">
                <a:solidFill>
                  <a:srgbClr val="64748B"/>
                </a:solidFill>
                <a:latin typeface="Arial" panose="020B0604020202020204" pitchFamily="34" charset="0"/>
                <a:ea typeface="Calibri" pitchFamily="34" charset="-122"/>
                <a:cs typeface="Arial" panose="020B0604020202020204" pitchFamily="34" charset="0"/>
              </a:rPr>
              <a:t>Private Ltd structure, UK GDPR compliant, Innovate UK grant eligible.</a:t>
            </a:r>
            <a:endParaRPr lang="en-US" sz="900" dirty="0">
              <a:latin typeface="Arial" panose="020B0604020202020204" pitchFamily="34" charset="0"/>
              <a:cs typeface="Arial" panose="020B0604020202020204" pitchFamily="34" charset="0"/>
            </a:endParaRPr>
          </a:p>
        </p:txBody>
      </p:sp>
      <p:sp>
        <p:nvSpPr>
          <p:cNvPr id="28" name="Shape 26"/>
          <p:cNvSpPr/>
          <p:nvPr/>
        </p:nvSpPr>
        <p:spPr>
          <a:xfrm>
            <a:off x="3474720" y="4553712"/>
            <a:ext cx="5669280" cy="347472"/>
          </a:xfrm>
          <a:prstGeom prst="rect">
            <a:avLst/>
          </a:prstGeom>
          <a:solidFill>
            <a:srgbClr val="2E75B6"/>
          </a:solidFill>
          <a:ln w="12700">
            <a:solidFill>
              <a:srgbClr val="2E75B6"/>
            </a:solidFill>
            <a:prstDash val="solid"/>
          </a:ln>
        </p:spPr>
        <p:txBody>
          <a:bodyPr/>
          <a:lstStyle/>
          <a:p>
            <a:endParaRPr lang="en-GB"/>
          </a:p>
        </p:txBody>
      </p:sp>
      <p:sp>
        <p:nvSpPr>
          <p:cNvPr id="29" name="Text 27"/>
          <p:cNvSpPr/>
          <p:nvPr/>
        </p:nvSpPr>
        <p:spPr>
          <a:xfrm>
            <a:off x="3520440" y="4562856"/>
            <a:ext cx="5577840" cy="329184"/>
          </a:xfrm>
          <a:prstGeom prst="rect">
            <a:avLst/>
          </a:prstGeom>
          <a:noFill/>
          <a:ln/>
        </p:spPr>
        <p:txBody>
          <a:bodyPr wrap="square" rtlCol="0" anchor="ctr"/>
          <a:lstStyle/>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Thank you — Questions welcome</a:t>
            </a:r>
            <a:endParaRPr lang="en-US" sz="1200" dirty="0">
              <a:latin typeface="Arial" panose="020B0604020202020204" pitchFamily="34" charset="0"/>
              <a:cs typeface="Arial" panose="020B0604020202020204" pitchFamily="34" charset="0"/>
            </a:endParaRPr>
          </a:p>
        </p:txBody>
      </p:sp>
      <p:sp>
        <p:nvSpPr>
          <p:cNvPr id="30" name="Shape 28"/>
          <p:cNvSpPr/>
          <p:nvPr/>
        </p:nvSpPr>
        <p:spPr>
          <a:xfrm>
            <a:off x="0" y="4892040"/>
            <a:ext cx="3474720" cy="251460"/>
          </a:xfrm>
          <a:prstGeom prst="rect">
            <a:avLst/>
          </a:prstGeom>
          <a:solidFill>
            <a:srgbClr val="000000">
              <a:alpha val="60000"/>
            </a:srgbClr>
          </a:solidFill>
          <a:ln w="12700">
            <a:solidFill>
              <a:srgbClr val="000000">
                <a:alpha val="60000"/>
              </a:srgbClr>
            </a:solidFill>
            <a:prstDash val="solid"/>
          </a:ln>
        </p:spPr>
        <p:txBody>
          <a:bodyPr/>
          <a:lstStyle/>
          <a:p>
            <a:endParaRPr lang="en-GB"/>
          </a:p>
        </p:txBody>
      </p:sp>
      <p:sp>
        <p:nvSpPr>
          <p:cNvPr id="31" name="Text 29"/>
          <p:cNvSpPr/>
          <p:nvPr/>
        </p:nvSpPr>
        <p:spPr>
          <a:xfrm>
            <a:off x="274320" y="4901184"/>
            <a:ext cx="3017520" cy="228600"/>
          </a:xfrm>
          <a:prstGeom prst="rect">
            <a:avLst/>
          </a:prstGeom>
          <a:noFill/>
          <a:ln/>
        </p:spPr>
        <p:txBody>
          <a:bodyPr wrap="square" rtlCol="0" anchor="ctr"/>
          <a:lstStyle/>
          <a:p>
            <a:pPr marL="0" indent="0" algn="r">
              <a:buNone/>
            </a:pPr>
            <a:r>
              <a:rPr lang="en-US" sz="800" dirty="0">
                <a:solidFill>
                  <a:srgbClr val="D6E4F0"/>
                </a:solidFill>
                <a:latin typeface="Calibri" pitchFamily="34" charset="0"/>
                <a:ea typeface="Calibri" pitchFamily="34" charset="-122"/>
                <a:cs typeface="Calibri" pitchFamily="34" charset="-120"/>
              </a:rPr>
              <a:t>10 / 10</a:t>
            </a:r>
            <a:endParaRPr lang="en-US" sz="8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1771BCA5-BB62-5A4C-A55D-7E562D9AC390}">
  <we:reference id="WA200010001" version="1.0.0.1" store="Omex" storeType="OMEX"/>
  <we:alternateReferences>
    <we:reference id="WA200010001" version="1.0.0.1" store="WA200010001" storeType="OMEX"/>
  </we:alternateReferences>
  <we:properties>
    <we:property name="claude.fileId" value="&quot;9ab7b963-3101-4bec-8cca-6d60b4301f91&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332</TotalTime>
  <Words>1937</Words>
  <Application>Microsoft Macintosh PowerPoint</Application>
  <PresentationFormat>On-screen Show (16:9)</PresentationFormat>
  <Paragraphs>273</Paragraphs>
  <Slides>10</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NutriTrack AI — Business Plan Presentation</dc:title>
  <dc:subject>Entrepreneurship Portfolio — LCBB5013</dc:subject>
  <dc:creator>NutriTrack AI</dc:creator>
  <cp:lastModifiedBy>Osama El Fadel (2313452)</cp:lastModifiedBy>
  <cp:revision>2</cp:revision>
  <dcterms:created xsi:type="dcterms:W3CDTF">2026-04-09T01:24:04Z</dcterms:created>
  <dcterms:modified xsi:type="dcterms:W3CDTF">2026-04-15T00:09:28Z</dcterms:modified>
</cp:coreProperties>
</file>