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4" r:id="rId5"/>
    <p:sldId id="259" r:id="rId6"/>
    <p:sldId id="267" r:id="rId7"/>
    <p:sldId id="260" r:id="rId8"/>
    <p:sldId id="261" r:id="rId9"/>
    <p:sldId id="265" r:id="rId10"/>
    <p:sldId id="262" r:id="rId11"/>
    <p:sldId id="266" r:id="rId12"/>
    <p:sldId id="263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2/10/2019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dhawaweblog.blogspot.com/2016/10/tyro-club-business-startup-club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hdtalk.totallyvidya.net/academic/making-sense-of-qualitative-research-the-wordle-way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.com.tw/cover-letter-generator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koldkortel.blogspot.com/2009/03/testformular-skoldkortelhormonbrist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lenna909128090.wikidot.com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if-we-dont-own-our-genes-what-protects-study-subjects-in-genetic-research-56003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5910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iclaseeducatic2.blogspot.com/2013_09_01_archive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00F3B-2610-47AF-92AF-16AD2B5F86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Ethics of Focus group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551969-72EA-46DB-85DC-717B536551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Langford 11-02-19</a:t>
            </a:r>
          </a:p>
        </p:txBody>
      </p:sp>
    </p:spTree>
    <p:extLst>
      <p:ext uri="{BB962C8B-B14F-4D97-AF65-F5344CB8AC3E}">
        <p14:creationId xmlns:p14="http://schemas.microsoft.com/office/powerpoint/2010/main" val="3235046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C0F61-1149-466C-AC34-E8A5A49C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03D5D-239C-4198-9619-A78D8A9A5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students will be able to:</a:t>
            </a:r>
          </a:p>
          <a:p>
            <a:pPr marL="0" indent="0">
              <a:buNone/>
            </a:pP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Discuss and show their understanding of the purpose of ethics with a focus research group.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Prepare documents for the focus group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Work independently on their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74870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8EBFF-CB07-4DBB-B816-058EF0422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Purpose of a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F54B4-BD1B-45BD-B88A-A0E78D1955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Serve to provide depth qualitive information on ;</a:t>
            </a:r>
          </a:p>
          <a:p>
            <a:r>
              <a:rPr lang="en-GB" sz="2800" dirty="0"/>
              <a:t>Beliefs</a:t>
            </a:r>
          </a:p>
          <a:p>
            <a:r>
              <a:rPr lang="en-GB" sz="2800" dirty="0"/>
              <a:t>Feelings</a:t>
            </a:r>
          </a:p>
          <a:p>
            <a:r>
              <a:rPr lang="en-GB" sz="2800" dirty="0"/>
              <a:t>Attitudes</a:t>
            </a:r>
          </a:p>
          <a:p>
            <a:r>
              <a:rPr lang="en-GB" sz="2800" dirty="0"/>
              <a:t>Perception of group members 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1FCBA8-AFC8-41B0-95BD-7E8B071175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48325" y="3046608"/>
            <a:ext cx="6931152" cy="2918801"/>
          </a:xfrm>
          <a:prstGeom prst="rect">
            <a:avLst/>
          </a:prstGeom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3231535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E833F-447C-49EE-AC7F-2F61DC064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86ADCA0-EB5A-4B14-8FD4-A8A3A523A8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4602" y="-77724"/>
            <a:ext cx="11052048" cy="39052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A7C4A25-5702-4936-85B2-8EB0EC3BF709}"/>
              </a:ext>
            </a:extLst>
          </p:cNvPr>
          <p:cNvSpPr/>
          <p:nvPr/>
        </p:nvSpPr>
        <p:spPr>
          <a:xfrm>
            <a:off x="1063753" y="2551837"/>
            <a:ext cx="10058399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Provides an increase understanding and clarity on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Understand the experience and outlook of people using a service or product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Gain insights to moods, Behaviour, attitudes to develop a solid methodology for qualitive research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77479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72F94-DFF6-4978-BB97-257F45D02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Ethics of a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EA80A-D63C-46F8-8C09-ADDD472D3D9B}"/>
              </a:ext>
            </a:extLst>
          </p:cNvPr>
          <p:cNvSpPr>
            <a:spLocks noGrp="1"/>
          </p:cNvSpPr>
          <p:nvPr>
            <p:ph idx="1"/>
          </p:nvPr>
        </p:nvSpPr>
        <p:spPr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4700"/>
                      </a14:imgEffect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GB" sz="2800" dirty="0">
                <a:latin typeface="Arial Nova" panose="020B0504020202020204" pitchFamily="34" charset="0"/>
              </a:rPr>
              <a:t>Consent is at the heart of any research.</a:t>
            </a:r>
          </a:p>
          <a:p>
            <a:r>
              <a:rPr lang="en-GB" sz="2800" dirty="0">
                <a:latin typeface="Arial Nova" panose="020B0504020202020204" pitchFamily="34" charset="0"/>
              </a:rPr>
              <a:t>Informed consent </a:t>
            </a:r>
          </a:p>
          <a:p>
            <a:r>
              <a:rPr lang="en-GB" sz="2800" dirty="0">
                <a:latin typeface="Arial Nova" panose="020B0504020202020204" pitchFamily="34" charset="0"/>
              </a:rPr>
              <a:t>The right to give or withhold consent to participate in research is a basic human and civil right</a:t>
            </a:r>
          </a:p>
          <a:p>
            <a:r>
              <a:rPr lang="en-GB" sz="2800" dirty="0">
                <a:latin typeface="Arial Nova" panose="020B0504020202020204" pitchFamily="34" charset="0"/>
              </a:rPr>
              <a:t>Good practice to give participants a written statement of the research aims</a:t>
            </a:r>
          </a:p>
          <a:p>
            <a:r>
              <a:rPr lang="en-GB" sz="2800" dirty="0">
                <a:latin typeface="Arial Nova" panose="020B0504020202020204" pitchFamily="34" charset="0"/>
              </a:rPr>
              <a:t>Ensure no participants are harmed either psychologically or physical</a:t>
            </a:r>
          </a:p>
        </p:txBody>
      </p:sp>
    </p:spTree>
    <p:extLst>
      <p:ext uri="{BB962C8B-B14F-4D97-AF65-F5344CB8AC3E}">
        <p14:creationId xmlns:p14="http://schemas.microsoft.com/office/powerpoint/2010/main" val="858771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D1FE6-84D6-4EC6-95FE-2A05CFDED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17E8C-2277-4F06-AE8D-DC1B341AF210}"/>
              </a:ext>
            </a:extLst>
          </p:cNvPr>
          <p:cNvSpPr>
            <a:spLocks noGrp="1"/>
          </p:cNvSpPr>
          <p:nvPr>
            <p:ph idx="1"/>
          </p:nvPr>
        </p:nvSpPr>
        <p:spPr>
          <a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66000"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txBody>
          <a:bodyPr/>
          <a:lstStyle/>
          <a:p>
            <a:r>
              <a:rPr lang="en-GB" sz="2400" dirty="0"/>
              <a:t>Researchers must have an understanding and ability to apply ethical theories to their situations </a:t>
            </a:r>
          </a:p>
          <a:p>
            <a:r>
              <a:rPr lang="en-GB" sz="2400" dirty="0"/>
              <a:t>Be aware of asking to people to reveal personal information that is sensitive and can affect them later</a:t>
            </a:r>
          </a:p>
          <a:p>
            <a:r>
              <a:rPr lang="en-GB" sz="2400" dirty="0">
                <a:latin typeface="Arial Nova" panose="020B0504020202020204" pitchFamily="34" charset="0"/>
              </a:rPr>
              <a:t>The purpose of a focus group is to hear what the participants have to say.</a:t>
            </a:r>
          </a:p>
          <a:p>
            <a:r>
              <a:rPr lang="en-GB" sz="2400" dirty="0">
                <a:latin typeface="Arial Nova" panose="020B0504020202020204" pitchFamily="34" charset="0"/>
              </a:rPr>
              <a:t>Do not market or sell your ideas</a:t>
            </a:r>
          </a:p>
          <a:p>
            <a:endParaRPr lang="en-GB" sz="2400" dirty="0">
              <a:latin typeface="Arial Nova" panose="020B0504020202020204" pitchFamily="34" charset="0"/>
            </a:endParaRPr>
          </a:p>
          <a:p>
            <a:r>
              <a:rPr lang="en-GB" sz="2400" b="1" dirty="0">
                <a:latin typeface="Arial Nova" panose="020B0504020202020204" pitchFamily="34" charset="0"/>
              </a:rPr>
              <a:t>CLASS DISCUSSION ON FINDINGS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097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FD6E8-5E37-4F19-93ED-A189CA646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purpose of a cover/invite letter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9E1A2D-3343-4EC0-8D9D-99F5C0877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32508" y="2000250"/>
            <a:ext cx="8126984" cy="440017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43976-F683-46AA-9D9B-4230E9AF4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50" y="2121408"/>
            <a:ext cx="10896600" cy="4050792"/>
          </a:xfrm>
          <a:effectLst>
            <a:softEdge rad="635000"/>
          </a:effectLst>
        </p:spPr>
        <p:txBody>
          <a:bodyPr>
            <a:spAutoFit/>
          </a:bodyPr>
          <a:lstStyle/>
          <a:p>
            <a:r>
              <a:rPr lang="en-GB" sz="2400" b="1" dirty="0"/>
              <a:t>Important to ensure that you give people enough information </a:t>
            </a:r>
          </a:p>
          <a:p>
            <a:r>
              <a:rPr lang="en-GB" sz="2400" dirty="0"/>
              <a:t>This will help people decide if they are interested in taking part</a:t>
            </a:r>
          </a:p>
          <a:p>
            <a:r>
              <a:rPr lang="en-GB" sz="2400" dirty="0"/>
              <a:t>Allow people to think about their opinions before the focus group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WHY</a:t>
            </a:r>
            <a:r>
              <a:rPr lang="en-GB" dirty="0"/>
              <a:t> you are asking them to get involved</a:t>
            </a:r>
          </a:p>
          <a:p>
            <a:r>
              <a:rPr lang="en-GB" b="1" dirty="0"/>
              <a:t>WHAT</a:t>
            </a:r>
            <a:r>
              <a:rPr lang="en-GB" dirty="0"/>
              <a:t> in particular you want to know from them</a:t>
            </a:r>
          </a:p>
          <a:p>
            <a:r>
              <a:rPr lang="en-GB" b="1" dirty="0"/>
              <a:t>HOW </a:t>
            </a:r>
            <a:r>
              <a:rPr lang="en-GB" dirty="0"/>
              <a:t>their views will be used </a:t>
            </a:r>
          </a:p>
          <a:p>
            <a:r>
              <a:rPr lang="en-GB" b="1" dirty="0"/>
              <a:t>CLASS ACTIVITY</a:t>
            </a:r>
            <a:r>
              <a:rPr lang="en-GB" dirty="0"/>
              <a:t>:</a:t>
            </a:r>
          </a:p>
          <a:p>
            <a:r>
              <a:rPr lang="en-GB" dirty="0"/>
              <a:t>Amend the handout to fit your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3153672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0A284-6319-4B39-A90A-DFBCD4C54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do you need an Information sheet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930C4-66C8-4185-BE59-0993B82888EE}"/>
              </a:ext>
            </a:extLst>
          </p:cNvPr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GB" dirty="0"/>
              <a:t>The purpose of the study</a:t>
            </a:r>
          </a:p>
          <a:p>
            <a:r>
              <a:rPr lang="en-GB" dirty="0"/>
              <a:t>Informed consent</a:t>
            </a:r>
          </a:p>
          <a:p>
            <a:r>
              <a:rPr lang="en-GB" dirty="0"/>
              <a:t>Expected duration</a:t>
            </a:r>
          </a:p>
          <a:p>
            <a:r>
              <a:rPr lang="en-GB" dirty="0"/>
              <a:t>Procedures of the study</a:t>
            </a:r>
          </a:p>
          <a:p>
            <a:r>
              <a:rPr lang="en-GB" dirty="0"/>
              <a:t>Information on their rights to decline or withdrawal</a:t>
            </a:r>
          </a:p>
          <a:p>
            <a:r>
              <a:rPr lang="en-GB" dirty="0"/>
              <a:t>Any Potential risk</a:t>
            </a:r>
          </a:p>
          <a:p>
            <a:r>
              <a:rPr lang="en-GB" dirty="0"/>
              <a:t>Who to contact for any questions if there is a problem?</a:t>
            </a:r>
          </a:p>
          <a:p>
            <a:r>
              <a:rPr lang="en-GB" dirty="0"/>
              <a:t>Will my part be confidential?</a:t>
            </a:r>
          </a:p>
          <a:p>
            <a:r>
              <a:rPr lang="en-GB" dirty="0"/>
              <a:t>What are the benefits and disadvantages of taking part?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9E7BE3-6659-4977-B788-709CA9DE8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05136" y="1978054"/>
            <a:ext cx="3972232" cy="4395314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716732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44898-9761-452C-890E-CB36BDEEA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948FE-62F8-44EE-9DE7-FF32687C7F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Appendix 2 </a:t>
            </a:r>
            <a:r>
              <a:rPr lang="en-GB" sz="2400" dirty="0"/>
              <a:t>– </a:t>
            </a:r>
            <a:r>
              <a:rPr lang="en-GB" sz="2400" b="1" dirty="0"/>
              <a:t>Use these information sheets and adapt them to fit your own research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B8C98E-DF31-40B5-B44A-54639016EC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927122" y="3500284"/>
            <a:ext cx="7570839" cy="2873084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60117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E26A-5199-4FDE-A225-EF0133401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12064"/>
            <a:ext cx="10058400" cy="1609344"/>
          </a:xfrm>
        </p:spPr>
        <p:txBody>
          <a:bodyPr/>
          <a:lstStyle/>
          <a:p>
            <a:pPr algn="ctr"/>
            <a:r>
              <a:rPr lang="en-GB" dirty="0"/>
              <a:t>Consent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AB953-EAF1-4585-9E3E-4C8DE5767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3200" dirty="0"/>
              <a:t>By Signing the form you are agreeing to the study </a:t>
            </a:r>
          </a:p>
          <a:p>
            <a:r>
              <a:rPr lang="en-GB" sz="3200" dirty="0"/>
              <a:t>Can be oral or written</a:t>
            </a:r>
          </a:p>
          <a:p>
            <a:r>
              <a:rPr lang="en-GB" sz="3200" dirty="0"/>
              <a:t>Most researchers use a written format which is signed and dated.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32B1FC-70A3-42E1-BE0C-5A25A655C0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57135" y="4361094"/>
            <a:ext cx="5452922" cy="2142748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776602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DD2BC-0797-4B5D-B5BF-D13A4BB6D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91CE7-8844-4692-A135-19B1A9F42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  <a:p>
            <a:r>
              <a:rPr lang="en-GB" sz="2400" b="1" dirty="0"/>
              <a:t>                     – Adapt  Appendix 3  forms to fit in with</a:t>
            </a:r>
          </a:p>
          <a:p>
            <a:pPr algn="ctr"/>
            <a:r>
              <a:rPr lang="en-GB" sz="2400" b="1" dirty="0"/>
              <a:t> your research consent forms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FA9201-3A5F-4804-B861-0D2C3C1F52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90650" y="0"/>
            <a:ext cx="9410700" cy="6858000"/>
          </a:xfrm>
          <a:prstGeom prst="rect">
            <a:avLst/>
          </a:prstGeom>
          <a:effectLst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2905282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8ABD8-0547-48AE-8B32-F50D52470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9C9BE-B146-4C14-B30B-7540A6077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/>
          <a:lstStyle/>
          <a:p>
            <a:r>
              <a:rPr lang="en-GB" sz="2800" b="1" dirty="0"/>
              <a:t>Class Activity </a:t>
            </a:r>
          </a:p>
          <a:p>
            <a:r>
              <a:rPr lang="en-GB" sz="2800" dirty="0"/>
              <a:t>Amend Appendix 4  </a:t>
            </a:r>
            <a:r>
              <a:rPr lang="en-GB" sz="2800" b="1" dirty="0"/>
              <a:t>Questions</a:t>
            </a:r>
            <a:r>
              <a:rPr lang="en-GB" sz="2800" dirty="0"/>
              <a:t>  to align with your own research proposal questions.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F9DE7E-CC00-4D46-BD9B-3E823C8CF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61936" y="3519948"/>
            <a:ext cx="5447070" cy="3338051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80703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B5C9-9E5E-4D9D-9D12-84E25531C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23484-04F4-4622-BB45-DD112CD93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Smith, M,W. (1995), Ethics in Focus Groups: A Few Concerns. </a:t>
            </a:r>
            <a:r>
              <a:rPr lang="en-GB" i="1" dirty="0"/>
              <a:t>Qualitive Health Research</a:t>
            </a:r>
            <a:r>
              <a:rPr lang="en-GB" dirty="0"/>
              <a:t> Volume 5 (4):478 – </a:t>
            </a:r>
          </a:p>
          <a:p>
            <a:r>
              <a:rPr lang="en-GB" dirty="0"/>
              <a:t>Bond, T.  (2004) Ethical guidelines for researching counselling and psychotherapy. BACP</a:t>
            </a:r>
          </a:p>
        </p:txBody>
      </p:sp>
    </p:spTree>
    <p:extLst>
      <p:ext uri="{BB962C8B-B14F-4D97-AF65-F5344CB8AC3E}">
        <p14:creationId xmlns:p14="http://schemas.microsoft.com/office/powerpoint/2010/main" val="2213486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110</TotalTime>
  <Words>480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Nova</vt:lpstr>
      <vt:lpstr>Rockwell</vt:lpstr>
      <vt:lpstr>Rockwell Condensed</vt:lpstr>
      <vt:lpstr>Wingdings</vt:lpstr>
      <vt:lpstr>Wood Type</vt:lpstr>
      <vt:lpstr>The Ethics of Focus group Research</vt:lpstr>
      <vt:lpstr> Learning Outcomes</vt:lpstr>
      <vt:lpstr>What is the Purpose of a Focus group</vt:lpstr>
      <vt:lpstr>PowerPoint Presentation</vt:lpstr>
      <vt:lpstr>Ethics of a focus group</vt:lpstr>
      <vt:lpstr>Ethics</vt:lpstr>
      <vt:lpstr>The purpose of a cover/invite letter</vt:lpstr>
      <vt:lpstr>Why do you need an Information sheet </vt:lpstr>
      <vt:lpstr>Class activity</vt:lpstr>
      <vt:lpstr>Consent form</vt:lpstr>
      <vt:lpstr>Class Activity</vt:lpstr>
      <vt:lpstr>Questions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Ethics of Focus group Research</dc:title>
  <dc:creator>steve langford</dc:creator>
  <cp:lastModifiedBy>Beverly Cole</cp:lastModifiedBy>
  <cp:revision>13</cp:revision>
  <dcterms:created xsi:type="dcterms:W3CDTF">2019-02-07T18:41:53Z</dcterms:created>
  <dcterms:modified xsi:type="dcterms:W3CDTF">2019-02-10T21:45:19Z</dcterms:modified>
</cp:coreProperties>
</file>