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21"/>
  </p:notesMasterIdLst>
  <p:sldIdLst>
    <p:sldId id="256" r:id="rId2"/>
    <p:sldId id="275" r:id="rId3"/>
    <p:sldId id="257" r:id="rId4"/>
    <p:sldId id="272" r:id="rId5"/>
    <p:sldId id="259" r:id="rId6"/>
    <p:sldId id="271" r:id="rId7"/>
    <p:sldId id="260" r:id="rId8"/>
    <p:sldId id="264" r:id="rId9"/>
    <p:sldId id="277" r:id="rId10"/>
    <p:sldId id="273" r:id="rId11"/>
    <p:sldId id="265" r:id="rId12"/>
    <p:sldId id="278" r:id="rId13"/>
    <p:sldId id="274" r:id="rId14"/>
    <p:sldId id="266" r:id="rId15"/>
    <p:sldId id="267" r:id="rId16"/>
    <p:sldId id="269" r:id="rId17"/>
    <p:sldId id="270" r:id="rId18"/>
    <p:sldId id="276" r:id="rId19"/>
    <p:sldId id="258"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3048" autoAdjust="0"/>
  </p:normalViewPr>
  <p:slideViewPr>
    <p:cSldViewPr snapToGrid="0">
      <p:cViewPr varScale="1">
        <p:scale>
          <a:sx n="62" d="100"/>
          <a:sy n="62" d="100"/>
        </p:scale>
        <p:origin x="148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EE324E-1D30-4323-B19F-1751E6DB1143}" type="datetimeFigureOut">
              <a:rPr lang="en-GB" smtClean="0"/>
              <a:t>19/02/2021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ED551D-2050-4696-B987-6F8052734592}" type="slidenum">
              <a:rPr lang="en-GB" smtClean="0"/>
              <a:t>‹#›</a:t>
            </a:fld>
            <a:endParaRPr lang="en-GB"/>
          </a:p>
        </p:txBody>
      </p:sp>
    </p:spTree>
    <p:extLst>
      <p:ext uri="{BB962C8B-B14F-4D97-AF65-F5344CB8AC3E}">
        <p14:creationId xmlns:p14="http://schemas.microsoft.com/office/powerpoint/2010/main" val="18890701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Airbnb began in 2008 when two designers who had space to share hosted three travellers looking for a place to stay. Now, millions of hosts and travellers choose to create a free Airbnb account so they can list their space and book unique accommodation anywhere in the world. Airbnb experienced hosts share their passions and interests with both travellers and locals.</a:t>
            </a:r>
            <a:endParaRPr lang="en-GB" dirty="0"/>
          </a:p>
        </p:txBody>
      </p:sp>
      <p:sp>
        <p:nvSpPr>
          <p:cNvPr id="4" name="Slide Number Placeholder 3"/>
          <p:cNvSpPr>
            <a:spLocks noGrp="1"/>
          </p:cNvSpPr>
          <p:nvPr>
            <p:ph type="sldNum" sz="quarter" idx="5"/>
          </p:nvPr>
        </p:nvSpPr>
        <p:spPr/>
        <p:txBody>
          <a:bodyPr/>
          <a:lstStyle/>
          <a:p>
            <a:fld id="{2BED551D-2050-4696-B987-6F8052734592}" type="slidenum">
              <a:rPr lang="en-GB" smtClean="0"/>
              <a:t>3</a:t>
            </a:fld>
            <a:endParaRPr lang="en-GB"/>
          </a:p>
        </p:txBody>
      </p:sp>
    </p:spTree>
    <p:extLst>
      <p:ext uri="{BB962C8B-B14F-4D97-AF65-F5344CB8AC3E}">
        <p14:creationId xmlns:p14="http://schemas.microsoft.com/office/powerpoint/2010/main" val="25597638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Decided to explore chapter 3, which discusses Airbnb and its Business Model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Some of the key themes introduced is the sharing economy, collaborative consumption, business models, value and ecommerce</a:t>
            </a:r>
          </a:p>
          <a:p>
            <a:endParaRPr lang="en-GB" dirty="0"/>
          </a:p>
        </p:txBody>
      </p:sp>
      <p:sp>
        <p:nvSpPr>
          <p:cNvPr id="4" name="Slide Number Placeholder 3"/>
          <p:cNvSpPr>
            <a:spLocks noGrp="1"/>
          </p:cNvSpPr>
          <p:nvPr>
            <p:ph type="sldNum" sz="quarter" idx="5"/>
          </p:nvPr>
        </p:nvSpPr>
        <p:spPr/>
        <p:txBody>
          <a:bodyPr/>
          <a:lstStyle/>
          <a:p>
            <a:fld id="{2BED551D-2050-4696-B987-6F8052734592}" type="slidenum">
              <a:rPr lang="en-GB" smtClean="0"/>
              <a:t>4</a:t>
            </a:fld>
            <a:endParaRPr lang="en-GB"/>
          </a:p>
        </p:txBody>
      </p:sp>
    </p:spTree>
    <p:extLst>
      <p:ext uri="{BB962C8B-B14F-4D97-AF65-F5344CB8AC3E}">
        <p14:creationId xmlns:p14="http://schemas.microsoft.com/office/powerpoint/2010/main" val="3681564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Airbnb’s model is a multi-sided ecommerce platform. The term multi-sided originates from the economics literature and refers to how parties connect as different sides of a market (Rochet and </a:t>
            </a:r>
            <a:r>
              <a:rPr lang="en-GB" sz="1200" kern="1200" dirty="0" err="1">
                <a:solidFill>
                  <a:schemeClr val="tx1"/>
                </a:solidFill>
                <a:effectLst/>
                <a:latin typeface="+mn-lt"/>
                <a:ea typeface="+mn-ea"/>
                <a:cs typeface="+mn-cs"/>
              </a:rPr>
              <a:t>Tirole</a:t>
            </a:r>
            <a:r>
              <a:rPr lang="en-GB" sz="1200" kern="1200" dirty="0">
                <a:solidFill>
                  <a:schemeClr val="tx1"/>
                </a:solidFill>
                <a:effectLst/>
                <a:latin typeface="+mn-lt"/>
                <a:ea typeface="+mn-ea"/>
                <a:cs typeface="+mn-cs"/>
              </a:rPr>
              <a:t>, 2003). Hosts (first side) are offering unused or underutilized space. Guests (Second side) are looking for a place to stay for a short period of time.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Airbnb’s business model is a clear example of collaborative consumption, whereby an individual provides access to goods / services (In this case – a place to stay), instead of ownership.</a:t>
            </a:r>
          </a:p>
          <a:p>
            <a:r>
              <a:rPr lang="en-GB" dirty="0"/>
              <a:t> </a:t>
            </a:r>
          </a:p>
          <a:p>
            <a:r>
              <a:rPr lang="en-GB" dirty="0"/>
              <a:t>Airbnb’s business model is also one of the sharing economy. In the Oxford dictionary the sharing economy is “an economic system in which assets or services are shared between private individuals, either free or for a fee, typically by means of the internet.” (Oxford, 2020)</a:t>
            </a:r>
          </a:p>
        </p:txBody>
      </p:sp>
      <p:sp>
        <p:nvSpPr>
          <p:cNvPr id="4" name="Slide Number Placeholder 3"/>
          <p:cNvSpPr>
            <a:spLocks noGrp="1"/>
          </p:cNvSpPr>
          <p:nvPr>
            <p:ph type="sldNum" sz="quarter" idx="5"/>
          </p:nvPr>
        </p:nvSpPr>
        <p:spPr/>
        <p:txBody>
          <a:bodyPr/>
          <a:lstStyle/>
          <a:p>
            <a:fld id="{2BED551D-2050-4696-B987-6F8052734592}" type="slidenum">
              <a:rPr lang="en-GB" smtClean="0"/>
              <a:t>5</a:t>
            </a:fld>
            <a:endParaRPr lang="en-GB"/>
          </a:p>
        </p:txBody>
      </p:sp>
    </p:spTree>
    <p:extLst>
      <p:ext uri="{BB962C8B-B14F-4D97-AF65-F5344CB8AC3E}">
        <p14:creationId xmlns:p14="http://schemas.microsoft.com/office/powerpoint/2010/main" val="22100452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business model named the Classification and was innovated by </a:t>
            </a:r>
            <a:r>
              <a:rPr lang="en-GB" dirty="0" err="1"/>
              <a:t>Timmers</a:t>
            </a:r>
            <a:r>
              <a:rPr lang="en-GB" dirty="0"/>
              <a:t>. On the x-axis is the degree of innovation for a business and on the y-axis is the functionality of the business. On this business model Airbnb would be considered a collaboration platform because of the level of innovation of their service and also the functionality of their business platform.</a:t>
            </a:r>
          </a:p>
        </p:txBody>
      </p:sp>
      <p:sp>
        <p:nvSpPr>
          <p:cNvPr id="4" name="Slide Number Placeholder 3"/>
          <p:cNvSpPr>
            <a:spLocks noGrp="1"/>
          </p:cNvSpPr>
          <p:nvPr>
            <p:ph type="sldNum" sz="quarter" idx="5"/>
          </p:nvPr>
        </p:nvSpPr>
        <p:spPr/>
        <p:txBody>
          <a:bodyPr/>
          <a:lstStyle/>
          <a:p>
            <a:fld id="{2BED551D-2050-4696-B987-6F8052734592}" type="slidenum">
              <a:rPr lang="en-GB" smtClean="0"/>
              <a:t>6</a:t>
            </a:fld>
            <a:endParaRPr lang="en-GB"/>
          </a:p>
        </p:txBody>
      </p:sp>
    </p:spTree>
    <p:extLst>
      <p:ext uri="{BB962C8B-B14F-4D97-AF65-F5344CB8AC3E}">
        <p14:creationId xmlns:p14="http://schemas.microsoft.com/office/powerpoint/2010/main" val="22098303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this chapter the theme, value was discussed thoroughly. </a:t>
            </a:r>
          </a:p>
          <a:p>
            <a:r>
              <a:rPr lang="en-GB" sz="1200" kern="1200" dirty="0">
                <a:solidFill>
                  <a:schemeClr val="tx1"/>
                </a:solidFill>
                <a:effectLst/>
                <a:latin typeface="+mn-lt"/>
                <a:ea typeface="+mn-ea"/>
                <a:cs typeface="+mn-cs"/>
              </a:rPr>
              <a:t>Airbnb’s value propositions relate to two distinct groups; Guests and hosts.</a:t>
            </a:r>
          </a:p>
          <a:p>
            <a:r>
              <a:rPr lang="en-GB" sz="1200" kern="1200" dirty="0">
                <a:solidFill>
                  <a:schemeClr val="tx1"/>
                </a:solidFill>
                <a:effectLst/>
                <a:latin typeface="+mn-lt"/>
                <a:ea typeface="+mn-ea"/>
                <a:cs typeface="+mn-cs"/>
              </a:rPr>
              <a:t>In terms of hosts, Airbnb offers the following value propositions:</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1. Airbnb mitigates risk. </a:t>
            </a:r>
            <a:r>
              <a:rPr lang="en-GB" sz="1200" kern="1200" dirty="0">
                <a:solidFill>
                  <a:schemeClr val="tx1"/>
                </a:solidFill>
                <a:effectLst/>
                <a:latin typeface="+mn-lt"/>
                <a:ea typeface="+mn-ea"/>
                <a:cs typeface="+mn-cs"/>
              </a:rPr>
              <a:t>Letting strangers use one’s space is risky because it is not known in advance how they will behave. Airbnb puts in place measures to reduce the risk for hosts: guests must verify their identity before being able to trade. What are the risks for hosts? There is the possibility that the guests will damage the property, for example. So by verifying their identity this reduces the risk of this happening. </a:t>
            </a:r>
          </a:p>
          <a:p>
            <a:r>
              <a:rPr lang="en-GB" sz="1200" b="1" kern="1200" dirty="0">
                <a:solidFill>
                  <a:schemeClr val="tx1"/>
                </a:solidFill>
                <a:effectLst/>
                <a:latin typeface="+mn-lt"/>
                <a:ea typeface="+mn-ea"/>
                <a:cs typeface="+mn-cs"/>
              </a:rPr>
              <a:t>2.</a:t>
            </a:r>
            <a:r>
              <a:rPr lang="en-GB" sz="1200"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Airbnb handles monetary transactions.</a:t>
            </a:r>
            <a:r>
              <a:rPr lang="en-GB" sz="1200" kern="1200" dirty="0">
                <a:solidFill>
                  <a:schemeClr val="tx1"/>
                </a:solidFill>
                <a:effectLst/>
                <a:latin typeface="+mn-lt"/>
                <a:ea typeface="+mn-ea"/>
                <a:cs typeface="+mn-cs"/>
              </a:rPr>
              <a:t> Exchanges on Airbnb are cashless. The guest provides credit card details to the network facilitator at the time of booking. The host receives the money into their bank account 24 hours after the guest’s arrival. What is good/bad about transactions done this way?? This guarantees the safety of the money of each party – the host and the guests. This is good for the host because it saves time and hassle. Also, its good for the guests as you may feel more reassured paying a company as opposed to an individual. This protects both parties.</a:t>
            </a:r>
          </a:p>
          <a:p>
            <a:r>
              <a:rPr lang="en-GB" sz="1200" b="1" kern="1200" dirty="0">
                <a:solidFill>
                  <a:schemeClr val="tx1"/>
                </a:solidFill>
                <a:effectLst/>
                <a:latin typeface="+mn-lt"/>
                <a:ea typeface="+mn-ea"/>
                <a:cs typeface="+mn-cs"/>
              </a:rPr>
              <a:t>3. Airbnb offers the opportunity to connect with likeminded hosts.</a:t>
            </a:r>
            <a:r>
              <a:rPr lang="en-GB" sz="1200" kern="1200" dirty="0">
                <a:solidFill>
                  <a:schemeClr val="tx1"/>
                </a:solidFill>
                <a:effectLst/>
                <a:latin typeface="+mn-lt"/>
                <a:ea typeface="+mn-ea"/>
                <a:cs typeface="+mn-cs"/>
              </a:rPr>
              <a:t> Some Airbnb hosts enjoy interacting, learning from, and sharing with other hosts.. If the host is local they can also share recommendations to the guests such as activities, restaurants and cafes.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And for guests, Airbnb offers the following propositions:</a:t>
            </a:r>
          </a:p>
          <a:p>
            <a:pPr lvl="0"/>
            <a:r>
              <a:rPr lang="en-GB" sz="1200" b="1" kern="1200" dirty="0">
                <a:solidFill>
                  <a:schemeClr val="tx1"/>
                </a:solidFill>
                <a:effectLst/>
                <a:latin typeface="+mn-lt"/>
                <a:ea typeface="+mn-ea"/>
                <a:cs typeface="+mn-cs"/>
              </a:rPr>
              <a:t>Airbnb enables guests to find accommodation. </a:t>
            </a:r>
            <a:r>
              <a:rPr lang="en-GB" sz="1200" kern="1200" dirty="0">
                <a:solidFill>
                  <a:schemeClr val="tx1"/>
                </a:solidFill>
                <a:effectLst/>
                <a:latin typeface="+mn-lt"/>
                <a:ea typeface="+mn-ea"/>
                <a:cs typeface="+mn-cs"/>
              </a:rPr>
              <a:t>The Airbnb platforms offers an interface which allows guests to efficiently compare and book a substantial number of accommodation options around the world 24 hours every day.</a:t>
            </a:r>
          </a:p>
          <a:p>
            <a:pPr lvl="0"/>
            <a:r>
              <a:rPr lang="en-GB" sz="1200" b="1" kern="1200" dirty="0">
                <a:solidFill>
                  <a:schemeClr val="tx1"/>
                </a:solidFill>
                <a:effectLst/>
                <a:latin typeface="+mn-lt"/>
                <a:ea typeface="+mn-ea"/>
                <a:cs typeface="+mn-cs"/>
              </a:rPr>
              <a:t>Airbnb provides access to spaces. </a:t>
            </a:r>
            <a:r>
              <a:rPr lang="en-GB" sz="1200" kern="1200" dirty="0">
                <a:solidFill>
                  <a:schemeClr val="tx1"/>
                </a:solidFill>
                <a:effectLst/>
                <a:latin typeface="+mn-lt"/>
                <a:ea typeface="+mn-ea"/>
                <a:cs typeface="+mn-cs"/>
              </a:rPr>
              <a:t>Airbnb processes give guests access to the property after having completed a few required steps.</a:t>
            </a:r>
          </a:p>
          <a:p>
            <a:pPr lvl="0"/>
            <a:r>
              <a:rPr lang="en-GB" sz="1200" kern="1200" dirty="0">
                <a:solidFill>
                  <a:schemeClr val="tx1"/>
                </a:solidFill>
                <a:effectLst/>
                <a:latin typeface="+mn-lt"/>
                <a:ea typeface="+mn-ea"/>
                <a:cs typeface="+mn-cs"/>
              </a:rPr>
              <a:t>The process is extremely easy for guests which is really beneficial to the party. This means the guests are getting more value for their money because they’re getting exactly what they need.</a:t>
            </a:r>
          </a:p>
          <a:p>
            <a:endParaRPr lang="en-GB" dirty="0"/>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BED551D-2050-4696-B987-6F8052734592}" type="slidenum">
              <a:rPr lang="en-GB" smtClean="0"/>
              <a:t>7</a:t>
            </a:fld>
            <a:endParaRPr lang="en-GB"/>
          </a:p>
        </p:txBody>
      </p:sp>
    </p:spTree>
    <p:extLst>
      <p:ext uri="{BB962C8B-B14F-4D97-AF65-F5344CB8AC3E}">
        <p14:creationId xmlns:p14="http://schemas.microsoft.com/office/powerpoint/2010/main" val="41026959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Since 2010, Airbnb has grown within the boundaries of its existing business model; it has grown its host and guest-network, driving its valuation (Economist, 2015,2017). Airbnb benefits from cross-pollination of national markets: ‘when a traveller from France uses Airbnb in New York, he or she is more likely to go back to France and consider hosting, or to talk up the company to his or her friends, sparking awareness and ultimately leading to more listing activities in the market’ (Gallagher, 2017:40). This is effective for Airbnb because it means that the guest promotes the business through word of mouth, through their friends, therefore increasing the awareness of the business.</a:t>
            </a:r>
          </a:p>
          <a:p>
            <a:endParaRPr lang="en-GB" dirty="0"/>
          </a:p>
        </p:txBody>
      </p:sp>
      <p:sp>
        <p:nvSpPr>
          <p:cNvPr id="4" name="Slide Number Placeholder 3"/>
          <p:cNvSpPr>
            <a:spLocks noGrp="1"/>
          </p:cNvSpPr>
          <p:nvPr>
            <p:ph type="sldNum" sz="quarter" idx="5"/>
          </p:nvPr>
        </p:nvSpPr>
        <p:spPr/>
        <p:txBody>
          <a:bodyPr/>
          <a:lstStyle/>
          <a:p>
            <a:fld id="{2BED551D-2050-4696-B987-6F8052734592}" type="slidenum">
              <a:rPr lang="en-GB" smtClean="0"/>
              <a:t>8</a:t>
            </a:fld>
            <a:endParaRPr lang="en-GB"/>
          </a:p>
        </p:txBody>
      </p:sp>
    </p:spTree>
    <p:extLst>
      <p:ext uri="{BB962C8B-B14F-4D97-AF65-F5344CB8AC3E}">
        <p14:creationId xmlns:p14="http://schemas.microsoft.com/office/powerpoint/2010/main" val="7257562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I previously stated, the value Airbnb offers to its stakeholders is very solid. It makes the whole experience very enjoyable for both the hosts and the guests.</a:t>
            </a:r>
          </a:p>
          <a:p>
            <a:endParaRPr lang="en-GB" dirty="0"/>
          </a:p>
          <a:p>
            <a:r>
              <a:rPr lang="en-GB" dirty="0"/>
              <a:t>What makes Airbnb’s business model even stronger is the fact that it is a cheap alternative to hotels. Also, in the case of the guests, they can feel confident in booking with Airbnb because they can also check the ratings provided by other guests, this system is crucial to building and maintaining trust (Kiesha </a:t>
            </a:r>
            <a:r>
              <a:rPr lang="en-GB" dirty="0" err="1"/>
              <a:t>Frue</a:t>
            </a:r>
            <a:r>
              <a:rPr lang="en-GB" dirty="0"/>
              <a:t>, 2018).</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Not only is Airbnb’s business model strong because it’s cheap and because of its rating system but also the experience for the guests is unique and special, which is completely different to a hotel which has the same TV set and side table (Kiesha </a:t>
            </a:r>
            <a:r>
              <a:rPr lang="en-GB" dirty="0" err="1"/>
              <a:t>Frue</a:t>
            </a:r>
            <a:r>
              <a:rPr lang="en-GB" dirty="0"/>
              <a:t>, 2018).</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2BED551D-2050-4696-B987-6F8052734592}" type="slidenum">
              <a:rPr lang="en-GB" smtClean="0"/>
              <a:t>9</a:t>
            </a:fld>
            <a:endParaRPr lang="en-GB"/>
          </a:p>
        </p:txBody>
      </p:sp>
    </p:spTree>
    <p:extLst>
      <p:ext uri="{BB962C8B-B14F-4D97-AF65-F5344CB8AC3E}">
        <p14:creationId xmlns:p14="http://schemas.microsoft.com/office/powerpoint/2010/main" val="18879558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BED551D-2050-4696-B987-6F8052734592}" type="slidenum">
              <a:rPr lang="en-GB" smtClean="0"/>
              <a:t>10</a:t>
            </a:fld>
            <a:endParaRPr lang="en-GB"/>
          </a:p>
        </p:txBody>
      </p:sp>
    </p:spTree>
    <p:extLst>
      <p:ext uri="{BB962C8B-B14F-4D97-AF65-F5344CB8AC3E}">
        <p14:creationId xmlns:p14="http://schemas.microsoft.com/office/powerpoint/2010/main" val="18129392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the exchange of space for money among peers was small in scale, it did not create any difficulties. Sharing models of various kinds have existed long before the emergence of peer-to-peer accommodation networks. One example from the 1950s is the home-swapping program for members of the Swiss and Dutch teachers associations (Gallagher, 2017). </a:t>
            </a:r>
          </a:p>
          <a:p>
            <a:endParaRPr lang="en-GB" dirty="0"/>
          </a:p>
          <a:p>
            <a:r>
              <a:rPr lang="en-GB" dirty="0"/>
              <a:t>But Airbnb’s platform design – which gave the masses the confidence to rent their spaces out to strangers – increased the involvement of people in peer-to-peer accommodation trading dramatically. Suddenly everyone with a spare house, flat, room, or bed wanted to earn a little bit of pocket money by renting this unused space out for a small fee. </a:t>
            </a:r>
          </a:p>
          <a:p>
            <a:endParaRPr lang="en-GB" dirty="0"/>
          </a:p>
          <a:p>
            <a:r>
              <a:rPr lang="en-GB" dirty="0"/>
              <a:t>This is an example of when Airbnb used digital disruption in their favour. </a:t>
            </a:r>
          </a:p>
          <a:p>
            <a:endParaRPr lang="en-GB" dirty="0"/>
          </a:p>
          <a:p>
            <a:endParaRPr lang="en-GB" b="0" dirty="0"/>
          </a:p>
        </p:txBody>
      </p:sp>
      <p:sp>
        <p:nvSpPr>
          <p:cNvPr id="4" name="Slide Number Placeholder 3"/>
          <p:cNvSpPr>
            <a:spLocks noGrp="1"/>
          </p:cNvSpPr>
          <p:nvPr>
            <p:ph type="sldNum" sz="quarter" idx="5"/>
          </p:nvPr>
        </p:nvSpPr>
        <p:spPr/>
        <p:txBody>
          <a:bodyPr/>
          <a:lstStyle/>
          <a:p>
            <a:fld id="{2BED551D-2050-4696-B987-6F8052734592}" type="slidenum">
              <a:rPr lang="en-GB" smtClean="0"/>
              <a:t>11</a:t>
            </a:fld>
            <a:endParaRPr lang="en-GB"/>
          </a:p>
        </p:txBody>
      </p:sp>
    </p:spTree>
    <p:extLst>
      <p:ext uri="{BB962C8B-B14F-4D97-AF65-F5344CB8AC3E}">
        <p14:creationId xmlns:p14="http://schemas.microsoft.com/office/powerpoint/2010/main" val="8009906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However, despite Airbnb’s success and the value propositions that it offers to its parties, it does have some drawbacks, these include;</a:t>
            </a:r>
          </a:p>
          <a:p>
            <a:endParaRPr lang="en-GB" dirty="0"/>
          </a:p>
          <a:p>
            <a:r>
              <a:rPr lang="en-GB" b="1" dirty="0"/>
              <a:t>The reduction in housing availability</a:t>
            </a:r>
          </a:p>
          <a:p>
            <a:endParaRPr lang="en-GB" dirty="0"/>
          </a:p>
          <a:p>
            <a:r>
              <a:rPr lang="en-GB" dirty="0"/>
              <a:t>The short-term rental business is more lucrative than the long-term rental business. The availability of efficient platforms for peer-to-peer trading of accommodation makes it easy for anyone to make unused space available for short-term rental. Consequently, some of the long-term rental pool is reallocated to the short-term rental pool. People who rely on long-term rental arrangements may find themselves squeezed out of the market and without accommodation in their preferred location. </a:t>
            </a:r>
          </a:p>
          <a:p>
            <a:endParaRPr lang="en-GB" dirty="0"/>
          </a:p>
          <a:p>
            <a:r>
              <a:rPr lang="en-GB" dirty="0"/>
              <a:t>The financial attractiveness to property owners of the short-term rental market can lead to a reduction in housing availability. This phenomenon occurs in highly sought-after tourist locations where demand for short-term accommodation is high (Steinmetz, 2015; </a:t>
            </a:r>
            <a:r>
              <a:rPr lang="en-GB" dirty="0" err="1"/>
              <a:t>Comiteau</a:t>
            </a:r>
            <a:r>
              <a:rPr lang="en-GB" dirty="0"/>
              <a:t>, 2016; Valerio, 2016).</a:t>
            </a:r>
          </a:p>
          <a:p>
            <a:endParaRPr lang="en-GB" dirty="0"/>
          </a:p>
          <a:p>
            <a:endParaRPr lang="en-GB" dirty="0"/>
          </a:p>
          <a:p>
            <a:r>
              <a:rPr lang="en-GB" b="1" dirty="0"/>
              <a:t>The reduction in housing affordability</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price of long-term rentals can also increase because landlords account for the fact that people renting the property can earn additional income by subletting it or renting out a room on the short-term rental market (Schofield, 2014; Steinmetz, 2015; Davies, 2016).</a:t>
            </a:r>
          </a:p>
          <a:p>
            <a:endParaRPr lang="en-GB" dirty="0"/>
          </a:p>
          <a:p>
            <a:r>
              <a:rPr lang="en-GB" dirty="0"/>
              <a:t>In fact, Barron et al. (2017) found Airbnb growth in the US could explain 0.25% in annual rent growth and 0.42% in annual house price growth from 2012 to 2016.</a:t>
            </a:r>
          </a:p>
          <a:p>
            <a:endParaRPr lang="en-GB" dirty="0"/>
          </a:p>
          <a:p>
            <a:r>
              <a:rPr lang="en-GB" b="1" dirty="0"/>
              <a:t>Reduction of residents’ quality of life </a:t>
            </a:r>
          </a:p>
          <a:p>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Because of the changes to </a:t>
            </a:r>
            <a:r>
              <a:rPr lang="en-GB" dirty="0" err="1"/>
              <a:t>neighborhoods</a:t>
            </a:r>
            <a:r>
              <a:rPr lang="en-GB" dirty="0"/>
              <a:t>, local residents may perceive their quality of life to be lower. They not only find themselves having to compete for parking spaces with tourists, but also having to put up with additional noise, and they may find the </a:t>
            </a:r>
            <a:r>
              <a:rPr lang="en-GB" dirty="0" err="1"/>
              <a:t>neighborhood</a:t>
            </a:r>
            <a:r>
              <a:rPr lang="en-GB" dirty="0"/>
              <a:t> or their apartment complex to be less safe because strangers have access (Sheppard and </a:t>
            </a:r>
            <a:r>
              <a:rPr lang="en-GB" dirty="0" err="1"/>
              <a:t>Udell</a:t>
            </a:r>
            <a:r>
              <a:rPr lang="en-GB" dirty="0"/>
              <a:t>, 2016; Williams, 2016). </a:t>
            </a:r>
          </a:p>
          <a:p>
            <a:endParaRPr lang="en-GB" b="1" dirty="0"/>
          </a:p>
          <a:p>
            <a:r>
              <a:rPr lang="en-GB" sz="1200" b="0" i="0" kern="1200" dirty="0">
                <a:solidFill>
                  <a:schemeClr val="tx1"/>
                </a:solidFill>
                <a:effectLst/>
                <a:latin typeface="+mn-lt"/>
                <a:ea typeface="+mn-ea"/>
                <a:cs typeface="+mn-cs"/>
              </a:rPr>
              <a:t>I found an interesting quote on the Forbes webpage, written by Barker (2020), “The influence of the so-called ‘Airbnb effect’ on local housing markets has grown into a significant cause for concern, particularly when looking at its impacts on housing stock, prices and communities.”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As you can see, this chapter points out many of Airbnb’s weaknesses. This is important to point out because despite the value that Airbnb brings to its guests and hosts, they in fact do the opposite to the local residents, for example.</a:t>
            </a: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BED551D-2050-4696-B987-6F8052734592}" type="slidenum">
              <a:rPr lang="en-GB" smtClean="0"/>
              <a:t>12</a:t>
            </a:fld>
            <a:endParaRPr lang="en-GB"/>
          </a:p>
        </p:txBody>
      </p:sp>
    </p:spTree>
    <p:extLst>
      <p:ext uri="{BB962C8B-B14F-4D97-AF65-F5344CB8AC3E}">
        <p14:creationId xmlns:p14="http://schemas.microsoft.com/office/powerpoint/2010/main" val="16107830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accommodation sector has a range of negative environmental impacts: it uses and pollutes water, land, and air, and contributes to global warming (</a:t>
            </a:r>
            <a:r>
              <a:rPr lang="en-GB" dirty="0" err="1"/>
              <a:t>Gössling</a:t>
            </a:r>
            <a:r>
              <a:rPr lang="en-GB" dirty="0"/>
              <a:t>, 2002; </a:t>
            </a:r>
            <a:r>
              <a:rPr lang="en-GB" dirty="0" err="1"/>
              <a:t>Gössling</a:t>
            </a:r>
            <a:r>
              <a:rPr lang="en-GB" dirty="0"/>
              <a:t> and </a:t>
            </a:r>
            <a:r>
              <a:rPr lang="en-GB" dirty="0" err="1"/>
              <a:t>Peeters</a:t>
            </a:r>
            <a:r>
              <a:rPr lang="en-GB" dirty="0"/>
              <a:t>, 2015). However, the exact severity to the environment is difficult to conclude because impacts vary by geographical location and type of accommodation.</a:t>
            </a:r>
          </a:p>
        </p:txBody>
      </p:sp>
      <p:sp>
        <p:nvSpPr>
          <p:cNvPr id="4" name="Slide Number Placeholder 3"/>
          <p:cNvSpPr>
            <a:spLocks noGrp="1"/>
          </p:cNvSpPr>
          <p:nvPr>
            <p:ph type="sldNum" sz="quarter" idx="5"/>
          </p:nvPr>
        </p:nvSpPr>
        <p:spPr/>
        <p:txBody>
          <a:bodyPr/>
          <a:lstStyle/>
          <a:p>
            <a:fld id="{2BED551D-2050-4696-B987-6F8052734592}" type="slidenum">
              <a:rPr lang="en-GB" smtClean="0"/>
              <a:t>14</a:t>
            </a:fld>
            <a:endParaRPr lang="en-GB"/>
          </a:p>
        </p:txBody>
      </p:sp>
    </p:spTree>
    <p:extLst>
      <p:ext uri="{BB962C8B-B14F-4D97-AF65-F5344CB8AC3E}">
        <p14:creationId xmlns:p14="http://schemas.microsoft.com/office/powerpoint/2010/main" val="37911992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Accomodation</a:t>
            </a:r>
            <a:r>
              <a:rPr lang="en-GB" dirty="0"/>
              <a:t> providers are the biggest users of water internationally (</a:t>
            </a:r>
            <a:r>
              <a:rPr lang="en-GB" dirty="0" err="1"/>
              <a:t>Gössling</a:t>
            </a:r>
            <a:r>
              <a:rPr lang="en-GB" dirty="0"/>
              <a:t>, 2002) and nationally </a:t>
            </a:r>
            <a:r>
              <a:rPr lang="da-DK" dirty="0"/>
              <a:t>(Becken et al., 2001; Gössling et al., 2012).</a:t>
            </a:r>
          </a:p>
          <a:p>
            <a:endParaRPr lang="da-DK" dirty="0"/>
          </a:p>
          <a:p>
            <a:r>
              <a:rPr lang="da-DK" dirty="0"/>
              <a:t>In fact, the diirect average water use per guest night amounts to 350 liters </a:t>
            </a:r>
            <a:r>
              <a:rPr lang="en-GB" dirty="0"/>
              <a:t>(</a:t>
            </a:r>
            <a:r>
              <a:rPr lang="en-GB" dirty="0" err="1"/>
              <a:t>Gössling</a:t>
            </a:r>
            <a:r>
              <a:rPr lang="en-GB" dirty="0"/>
              <a:t>, 2015). Indirect uses – such as pools, spas, and food preparation – require an additional 6205 litres per guest night. </a:t>
            </a:r>
          </a:p>
          <a:p>
            <a:endParaRPr lang="en-GB" dirty="0"/>
          </a:p>
        </p:txBody>
      </p:sp>
      <p:sp>
        <p:nvSpPr>
          <p:cNvPr id="4" name="Slide Number Placeholder 3"/>
          <p:cNvSpPr>
            <a:spLocks noGrp="1"/>
          </p:cNvSpPr>
          <p:nvPr>
            <p:ph type="sldNum" sz="quarter" idx="5"/>
          </p:nvPr>
        </p:nvSpPr>
        <p:spPr/>
        <p:txBody>
          <a:bodyPr/>
          <a:lstStyle/>
          <a:p>
            <a:fld id="{2BED551D-2050-4696-B987-6F8052734592}" type="slidenum">
              <a:rPr lang="en-GB" smtClean="0"/>
              <a:t>15</a:t>
            </a:fld>
            <a:endParaRPr lang="en-GB"/>
          </a:p>
        </p:txBody>
      </p:sp>
    </p:spTree>
    <p:extLst>
      <p:ext uri="{BB962C8B-B14F-4D97-AF65-F5344CB8AC3E}">
        <p14:creationId xmlns:p14="http://schemas.microsoft.com/office/powerpoint/2010/main" val="19116150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tourism accommodation sector is responsible for about 20% of the total carbon emissions generated by the tourism industry (UNWTO and UNEP, 2008).</a:t>
            </a:r>
          </a:p>
          <a:p>
            <a:r>
              <a:rPr lang="en-GB" dirty="0"/>
              <a:t>Airbnb commissioned a study into environmental aspects of peer-to-peer accommodation networks (Cleantech Group, 2014). This examined secondary data and conducted a survey with Airbnb guests and hosts, drawing the following conclusions: </a:t>
            </a:r>
          </a:p>
          <a:p>
            <a:endParaRPr lang="en-GB" dirty="0"/>
          </a:p>
        </p:txBody>
      </p:sp>
      <p:sp>
        <p:nvSpPr>
          <p:cNvPr id="4" name="Slide Number Placeholder 3"/>
          <p:cNvSpPr>
            <a:spLocks noGrp="1"/>
          </p:cNvSpPr>
          <p:nvPr>
            <p:ph type="sldNum" sz="quarter" idx="5"/>
          </p:nvPr>
        </p:nvSpPr>
        <p:spPr/>
        <p:txBody>
          <a:bodyPr/>
          <a:lstStyle/>
          <a:p>
            <a:fld id="{2BED551D-2050-4696-B987-6F8052734592}" type="slidenum">
              <a:rPr lang="en-GB" smtClean="0"/>
              <a:t>16</a:t>
            </a:fld>
            <a:endParaRPr lang="en-GB"/>
          </a:p>
        </p:txBody>
      </p:sp>
    </p:spTree>
    <p:extLst>
      <p:ext uri="{BB962C8B-B14F-4D97-AF65-F5344CB8AC3E}">
        <p14:creationId xmlns:p14="http://schemas.microsoft.com/office/powerpoint/2010/main" val="8954769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Airbnb guests in North America use between 63% and 71% less energy than hotel guests in North America, thus generating 61–82% less CO2 24 Environmental Sustainability 269 emissions. Airbnb guests in Europe use 78% to 84% less energy than hotel guests, thus generating at least 88% less CO2 emissions. </a:t>
            </a:r>
          </a:p>
          <a:p>
            <a:endParaRPr lang="en-GB" dirty="0"/>
          </a:p>
          <a:p>
            <a:r>
              <a:rPr lang="en-GB" dirty="0"/>
              <a:t>Airbnb guests in North America use between 12% and 39% (59–170 litres) less water than hotel guests. Airbnb guests in Europe use between 48 and 57% (160–290 litres) less water than hotel guests. </a:t>
            </a:r>
          </a:p>
          <a:p>
            <a:endParaRPr lang="en-GB" dirty="0"/>
          </a:p>
          <a:p>
            <a:r>
              <a:rPr lang="en-GB" dirty="0"/>
              <a:t>Most Airbnb hosts (95% in North America and 89% in Europe) report that they are providing recycling facilities; 94% of Airbnb guests in North America and 90% of Airbnb guests in Europe say they recycle when they can.</a:t>
            </a:r>
          </a:p>
          <a:p>
            <a:r>
              <a:rPr lang="en-GB" dirty="0"/>
              <a:t> </a:t>
            </a:r>
          </a:p>
          <a:p>
            <a:r>
              <a:rPr lang="en-GB" dirty="0"/>
              <a:t>Most Airbnb hosts (83% in North America and 79% in Europe) report that they provide energy efficient appliances. </a:t>
            </a:r>
          </a:p>
          <a:p>
            <a:endParaRPr lang="en-GB" dirty="0"/>
          </a:p>
          <a:p>
            <a:r>
              <a:rPr lang="en-GB" dirty="0"/>
              <a:t>It can be concluded from this overview of studies into the comparative environmental damage caused by different types of tourist accommodation that higher quality accommodation comes at a higher environmental costs for land, water and air</a:t>
            </a:r>
          </a:p>
        </p:txBody>
      </p:sp>
      <p:sp>
        <p:nvSpPr>
          <p:cNvPr id="4" name="Slide Number Placeholder 3"/>
          <p:cNvSpPr>
            <a:spLocks noGrp="1"/>
          </p:cNvSpPr>
          <p:nvPr>
            <p:ph type="sldNum" sz="quarter" idx="5"/>
          </p:nvPr>
        </p:nvSpPr>
        <p:spPr/>
        <p:txBody>
          <a:bodyPr/>
          <a:lstStyle/>
          <a:p>
            <a:fld id="{2BED551D-2050-4696-B987-6F8052734592}" type="slidenum">
              <a:rPr lang="en-GB" smtClean="0"/>
              <a:t>17</a:t>
            </a:fld>
            <a:endParaRPr lang="en-GB"/>
          </a:p>
        </p:txBody>
      </p:sp>
    </p:spTree>
    <p:extLst>
      <p:ext uri="{BB962C8B-B14F-4D97-AF65-F5344CB8AC3E}">
        <p14:creationId xmlns:p14="http://schemas.microsoft.com/office/powerpoint/2010/main" val="9438016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02AC24A9-CCB6-4F8D-B8DB-C2F3692CFA5A}" type="datetimeFigureOut">
              <a:rPr lang="en-US" smtClean="0"/>
              <a:t>2/19/2021</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B2DC25EE-239B-4C5F-AAD1-255A7D5F1EE2}" type="slidenum">
              <a:rPr lang="en-US" smtClean="0"/>
              <a:t>‹#›</a:t>
            </a:fld>
            <a:endParaRPr lang="en-US" dirty="0"/>
          </a:p>
        </p:txBody>
      </p:sp>
    </p:spTree>
    <p:extLst>
      <p:ext uri="{BB962C8B-B14F-4D97-AF65-F5344CB8AC3E}">
        <p14:creationId xmlns:p14="http://schemas.microsoft.com/office/powerpoint/2010/main" val="17683109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2/19/2021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2806895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2/19/2021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6226201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2AC24A9-CCB6-4F8D-B8DB-C2F3692CFA5A}" type="datetimeFigureOut">
              <a:rPr lang="en-US" smtClean="0"/>
              <a:t>2/19/2021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6003916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AC24A9-CCB6-4F8D-B8DB-C2F3692CFA5A}" type="datetimeFigureOut">
              <a:rPr lang="en-US" smtClean="0"/>
              <a:t>2/19/2021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521727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2AC24A9-CCB6-4F8D-B8DB-C2F3692CFA5A}" type="datetimeFigureOut">
              <a:rPr lang="en-US" smtClean="0"/>
              <a:t>2/19/2021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2252752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2AC24A9-CCB6-4F8D-B8DB-C2F3692CFA5A}" type="datetimeFigureOut">
              <a:rPr lang="en-US" smtClean="0"/>
              <a:t>2/19/2021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9820375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2/19/2021</a:t>
            </a:fld>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8144233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2/19/2021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6958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2/19/2021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584401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2/19/2021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3573876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2/19/2021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2474605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2/19/2021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1301797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2AC24A9-CCB6-4F8D-B8DB-C2F3692CFA5A}" type="datetimeFigureOut">
              <a:rPr lang="en-US" smtClean="0"/>
              <a:t>2/19/2021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8123369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2AC24A9-CCB6-4F8D-B8DB-C2F3692CFA5A}" type="datetimeFigureOut">
              <a:rPr lang="en-US" smtClean="0"/>
              <a:t>2/19/2021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7663448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2/19/2021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000242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2/19/2021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1207347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02AC24A9-CCB6-4F8D-B8DB-C2F3692CFA5A}" type="datetimeFigureOut">
              <a:rPr lang="en-US" smtClean="0"/>
              <a:t>2/19/2021</a:t>
            </a:fld>
            <a:endParaRPr 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2077819135"/>
      </p:ext>
    </p:extLst>
  </p:cSld>
  <p:clrMap bg1="dk1" tx1="lt1" bg2="dk2" tx2="lt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 id="2147483761"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4.png"/><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4.png"/><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4.png"/><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4.png"/><Relationship Id="rId4"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4.png"/><Relationship Id="rId4"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4.png"/><Relationship Id="rId4"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4.png"/><Relationship Id="rId4"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4.png"/><Relationship Id="rId4" Type="http://schemas.openxmlformats.org/officeDocument/2006/relationships/notesSlide" Target="../notesSlides/notesSlide10.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4.png"/><Relationship Id="rId4" Type="http://schemas.openxmlformats.org/officeDocument/2006/relationships/notesSlide" Target="../notesSlides/notesSlide11.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4.png"/><Relationship Id="rId4" Type="http://schemas.openxmlformats.org/officeDocument/2006/relationships/notesSlide" Target="../notesSlides/notesSlide12.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4.png"/><Relationship Id="rId4" Type="http://schemas.openxmlformats.org/officeDocument/2006/relationships/notesSlide" Target="../notesSlides/notesSlide13.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4.png"/><Relationship Id="rId4" Type="http://schemas.openxmlformats.org/officeDocument/2006/relationships/notesSlide" Target="../notesSlides/notesSlide14.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4.png"/></Relationships>
</file>

<file path=ppt/slides/_rels/slide19.xml.rels><?xml version="1.0" encoding="UTF-8" standalone="yes"?>
<Relationships xmlns="http://schemas.openxmlformats.org/package/2006/relationships"><Relationship Id="rId3" Type="http://schemas.openxmlformats.org/officeDocument/2006/relationships/hyperlink" Target="https://www.forbes.com/sites/garybarker/2020/02/21/the-airbnb-effect-on-housing-and-rent/?sh=db8564a22260" TargetMode="External"/><Relationship Id="rId2" Type="http://schemas.openxmlformats.org/officeDocument/2006/relationships/hyperlink" Target="https://www.airbnb.co.uk/help/article/2503/what-is-airbnb-and-how-does-it-work" TargetMode="External"/><Relationship Id="rId1" Type="http://schemas.openxmlformats.org/officeDocument/2006/relationships/slideLayout" Target="../slideLayouts/slideLayout2.xml"/><Relationship Id="rId5" Type="http://schemas.openxmlformats.org/officeDocument/2006/relationships/hyperlink" Target="https://pestleanalysis.com/swot-analysis-of-airbnb-is-its-business-model-flawed/" TargetMode="External"/><Relationship Id="rId4" Type="http://schemas.openxmlformats.org/officeDocument/2006/relationships/hyperlink" Target="https://www.google.com/search?q=sharing+economy+meaning&amp;oq=s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Low poly blue background">
            <a:extLst>
              <a:ext uri="{FF2B5EF4-FFF2-40B4-BE49-F238E27FC236}">
                <a16:creationId xmlns:a16="http://schemas.microsoft.com/office/drawing/2014/main" id="{10FADBD7-1A81-425F-BFEC-CDCE5275E5C7}"/>
              </a:ext>
            </a:extLst>
          </p:cNvPr>
          <p:cNvPicPr>
            <a:picLocks noChangeAspect="1"/>
          </p:cNvPicPr>
          <p:nvPr/>
        </p:nvPicPr>
        <p:blipFill rotWithShape="1">
          <a:blip r:embed="rId4"/>
          <a:srcRect/>
          <a:stretch/>
        </p:blipFill>
        <p:spPr>
          <a:xfrm>
            <a:off x="20" y="10"/>
            <a:ext cx="12191981" cy="6857990"/>
          </a:xfrm>
          <a:prstGeom prst="rect">
            <a:avLst/>
          </a:prstGeom>
        </p:spPr>
      </p:pic>
      <p:sp>
        <p:nvSpPr>
          <p:cNvPr id="2" name="Title 1">
            <a:extLst>
              <a:ext uri="{FF2B5EF4-FFF2-40B4-BE49-F238E27FC236}">
                <a16:creationId xmlns:a16="http://schemas.microsoft.com/office/drawing/2014/main" id="{B13E7BAD-D6D0-4439-91B8-751A55F35786}"/>
              </a:ext>
            </a:extLst>
          </p:cNvPr>
          <p:cNvSpPr>
            <a:spLocks noGrp="1"/>
          </p:cNvSpPr>
          <p:nvPr>
            <p:ph type="ctrTitle"/>
          </p:nvPr>
        </p:nvSpPr>
        <p:spPr>
          <a:xfrm>
            <a:off x="404553" y="3091928"/>
            <a:ext cx="9078562" cy="2387600"/>
          </a:xfrm>
        </p:spPr>
        <p:txBody>
          <a:bodyPr>
            <a:normAutofit/>
          </a:bodyPr>
          <a:lstStyle/>
          <a:p>
            <a:r>
              <a:rPr lang="en-GB" sz="6600" dirty="0"/>
              <a:t>The value of Airbnb</a:t>
            </a:r>
          </a:p>
        </p:txBody>
      </p:sp>
      <p:sp>
        <p:nvSpPr>
          <p:cNvPr id="3" name="Subtitle 2">
            <a:extLst>
              <a:ext uri="{FF2B5EF4-FFF2-40B4-BE49-F238E27FC236}">
                <a16:creationId xmlns:a16="http://schemas.microsoft.com/office/drawing/2014/main" id="{1D50D870-CE55-4F5E-A87E-96E7BEFC7289}"/>
              </a:ext>
            </a:extLst>
          </p:cNvPr>
          <p:cNvSpPr>
            <a:spLocks noGrp="1"/>
          </p:cNvSpPr>
          <p:nvPr>
            <p:ph type="subTitle" idx="1"/>
          </p:nvPr>
        </p:nvSpPr>
        <p:spPr>
          <a:xfrm>
            <a:off x="404553" y="5624945"/>
            <a:ext cx="9078562" cy="592975"/>
          </a:xfrm>
        </p:spPr>
        <p:txBody>
          <a:bodyPr anchor="ctr">
            <a:normAutofit/>
          </a:bodyPr>
          <a:lstStyle/>
          <a:p>
            <a:endParaRPr lang="en-GB" dirty="0"/>
          </a:p>
        </p:txBody>
      </p:sp>
      <p:pic>
        <p:nvPicPr>
          <p:cNvPr id="5" name="Audio 4">
            <a:hlinkClick r:id="" action="ppaction://media"/>
            <a:extLst>
              <a:ext uri="{FF2B5EF4-FFF2-40B4-BE49-F238E27FC236}">
                <a16:creationId xmlns:a16="http://schemas.microsoft.com/office/drawing/2014/main" id="{8FCDD029-B6A3-45A0-A215-42BD08C2619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19224272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4196"/>
    </mc:Choice>
    <mc:Fallback>
      <p:transition spd="slow" advTm="41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3957B-A35C-4738-B670-2E1BD5B3D024}"/>
              </a:ext>
            </a:extLst>
          </p:cNvPr>
          <p:cNvSpPr>
            <a:spLocks noGrp="1"/>
          </p:cNvSpPr>
          <p:nvPr>
            <p:ph type="title"/>
          </p:nvPr>
        </p:nvSpPr>
        <p:spPr/>
        <p:txBody>
          <a:bodyPr/>
          <a:lstStyle/>
          <a:p>
            <a:r>
              <a:rPr lang="en-GB" dirty="0"/>
              <a:t>chapters</a:t>
            </a:r>
          </a:p>
        </p:txBody>
      </p:sp>
      <p:sp>
        <p:nvSpPr>
          <p:cNvPr id="3" name="Content Placeholder 2">
            <a:extLst>
              <a:ext uri="{FF2B5EF4-FFF2-40B4-BE49-F238E27FC236}">
                <a16:creationId xmlns:a16="http://schemas.microsoft.com/office/drawing/2014/main" id="{45733C19-43B9-4B62-B53E-58E237A4EDD7}"/>
              </a:ext>
            </a:extLst>
          </p:cNvPr>
          <p:cNvSpPr>
            <a:spLocks noGrp="1"/>
          </p:cNvSpPr>
          <p:nvPr>
            <p:ph idx="1"/>
          </p:nvPr>
        </p:nvSpPr>
        <p:spPr/>
        <p:txBody>
          <a:bodyPr/>
          <a:lstStyle/>
          <a:p>
            <a:r>
              <a:rPr lang="en-GB" dirty="0"/>
              <a:t>Chapter 3 – Airbnb’s Business Model</a:t>
            </a:r>
          </a:p>
          <a:p>
            <a:r>
              <a:rPr lang="en-GB" dirty="0"/>
              <a:t>Chapter 11 – Regulatory Reactions Around The World</a:t>
            </a:r>
          </a:p>
          <a:p>
            <a:r>
              <a:rPr lang="en-GB" dirty="0"/>
              <a:t>Chapter 24 – Environmental Sustainability </a:t>
            </a:r>
          </a:p>
        </p:txBody>
      </p:sp>
      <p:pic>
        <p:nvPicPr>
          <p:cNvPr id="4" name="Audio 3">
            <a:hlinkClick r:id="" action="ppaction://media"/>
            <a:extLst>
              <a:ext uri="{FF2B5EF4-FFF2-40B4-BE49-F238E27FC236}">
                <a16:creationId xmlns:a16="http://schemas.microsoft.com/office/drawing/2014/main" id="{3D7C6960-5C6A-405B-A904-B0CEA02E89C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154402038"/>
      </p:ext>
    </p:extLst>
  </p:cSld>
  <p:clrMapOvr>
    <a:masterClrMapping/>
  </p:clrMapOvr>
  <mc:AlternateContent xmlns:mc="http://schemas.openxmlformats.org/markup-compatibility/2006">
    <mc:Choice xmlns:p14="http://schemas.microsoft.com/office/powerpoint/2010/main" Requires="p14">
      <p:transition spd="slow" p14:dur="2000" advTm="14731"/>
    </mc:Choice>
    <mc:Fallback>
      <p:transition spd="slow" advTm="147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8000"/>
                <a:hueMod val="94000"/>
                <a:satMod val="148000"/>
                <a:lumMod val="150000"/>
              </a:schemeClr>
            </a:gs>
            <a:gs pos="100000">
              <a:schemeClr val="bg1">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B448F0-DA06-4165-AB5F-4330A20E06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2">
            <a:extLst>
              <a:ext uri="{FF2B5EF4-FFF2-40B4-BE49-F238E27FC236}">
                <a16:creationId xmlns:a16="http://schemas.microsoft.com/office/drawing/2014/main" id="{92D83638-A467-411A-9C31-FE9A111CD88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grpSp>
        <p:nvGrpSpPr>
          <p:cNvPr id="12" name="Group 11">
            <a:extLst>
              <a:ext uri="{FF2B5EF4-FFF2-40B4-BE49-F238E27FC236}">
                <a16:creationId xmlns:a16="http://schemas.microsoft.com/office/drawing/2014/main" id="{2576BCDF-119F-4EB5-83D7-ED823C93EB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solidFill>
            <a:schemeClr val="tx2">
              <a:alpha val="45000"/>
            </a:schemeClr>
          </a:solidFill>
        </p:grpSpPr>
        <p:sp>
          <p:nvSpPr>
            <p:cNvPr id="13" name="Rectangle 5">
              <a:extLst>
                <a:ext uri="{FF2B5EF4-FFF2-40B4-BE49-F238E27FC236}">
                  <a16:creationId xmlns:a16="http://schemas.microsoft.com/office/drawing/2014/main" id="{43D63E8F-FD8A-4CE3-B7C9-3E9E2B66B5F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4" name="Freeform 6">
              <a:extLst>
                <a:ext uri="{FF2B5EF4-FFF2-40B4-BE49-F238E27FC236}">
                  <a16:creationId xmlns:a16="http://schemas.microsoft.com/office/drawing/2014/main" id="{D107D890-1831-46D8-90FB-F2FC0B2884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 name="Freeform 7">
              <a:extLst>
                <a:ext uri="{FF2B5EF4-FFF2-40B4-BE49-F238E27FC236}">
                  <a16:creationId xmlns:a16="http://schemas.microsoft.com/office/drawing/2014/main" id="{02440904-A4EC-4F72-8E22-AAF4D9DB5C1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 name="Freeform 8">
              <a:extLst>
                <a:ext uri="{FF2B5EF4-FFF2-40B4-BE49-F238E27FC236}">
                  <a16:creationId xmlns:a16="http://schemas.microsoft.com/office/drawing/2014/main" id="{625E9C1F-1569-416B-A85C-FA14348722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 name="Freeform 9">
              <a:extLst>
                <a:ext uri="{FF2B5EF4-FFF2-40B4-BE49-F238E27FC236}">
                  <a16:creationId xmlns:a16="http://schemas.microsoft.com/office/drawing/2014/main" id="{3A186C77-43BF-4B1B-8170-48944F30575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 name="Freeform 10">
              <a:extLst>
                <a:ext uri="{FF2B5EF4-FFF2-40B4-BE49-F238E27FC236}">
                  <a16:creationId xmlns:a16="http://schemas.microsoft.com/office/drawing/2014/main" id="{FA8D72C1-8526-44B4-9333-5E0057ECC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 name="Freeform 11">
              <a:extLst>
                <a:ext uri="{FF2B5EF4-FFF2-40B4-BE49-F238E27FC236}">
                  <a16:creationId xmlns:a16="http://schemas.microsoft.com/office/drawing/2014/main" id="{790E4BA0-9C47-48B6-AA4A-8FC22DA954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 name="Freeform 12">
              <a:extLst>
                <a:ext uri="{FF2B5EF4-FFF2-40B4-BE49-F238E27FC236}">
                  <a16:creationId xmlns:a16="http://schemas.microsoft.com/office/drawing/2014/main" id="{FD051475-431F-4B9D-94C6-7B49A69582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 name="Freeform 13">
              <a:extLst>
                <a:ext uri="{FF2B5EF4-FFF2-40B4-BE49-F238E27FC236}">
                  <a16:creationId xmlns:a16="http://schemas.microsoft.com/office/drawing/2014/main" id="{82255D2F-85A1-4A19-8BC4-EB2715F36CC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Freeform 14">
              <a:extLst>
                <a:ext uri="{FF2B5EF4-FFF2-40B4-BE49-F238E27FC236}">
                  <a16:creationId xmlns:a16="http://schemas.microsoft.com/office/drawing/2014/main" id="{EBC3A004-9794-4EFA-83F0-989248797C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3" name="Freeform 15">
              <a:extLst>
                <a:ext uri="{FF2B5EF4-FFF2-40B4-BE49-F238E27FC236}">
                  <a16:creationId xmlns:a16="http://schemas.microsoft.com/office/drawing/2014/main" id="{6EFD9FC3-E11A-44E3-BCAC-A07F3C601F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Line 16">
              <a:extLst>
                <a:ext uri="{FF2B5EF4-FFF2-40B4-BE49-F238E27FC236}">
                  <a16:creationId xmlns:a16="http://schemas.microsoft.com/office/drawing/2014/main" id="{AB6AB6F7-6592-4028-B349-1C0E53A29CD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5" name="Freeform 17">
              <a:extLst>
                <a:ext uri="{FF2B5EF4-FFF2-40B4-BE49-F238E27FC236}">
                  <a16:creationId xmlns:a16="http://schemas.microsoft.com/office/drawing/2014/main" id="{6C2415E6-F914-4C11-B48B-4910AA6CA6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Freeform 18">
              <a:extLst>
                <a:ext uri="{FF2B5EF4-FFF2-40B4-BE49-F238E27FC236}">
                  <a16:creationId xmlns:a16="http://schemas.microsoft.com/office/drawing/2014/main" id="{2412013C-072A-489E-851A-CFEF91A9A6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7" name="Freeform 19">
              <a:extLst>
                <a:ext uri="{FF2B5EF4-FFF2-40B4-BE49-F238E27FC236}">
                  <a16:creationId xmlns:a16="http://schemas.microsoft.com/office/drawing/2014/main" id="{DE93DF9F-296F-4DE4-8813-D8C04DE4CF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8" name="Freeform 20">
              <a:extLst>
                <a:ext uri="{FF2B5EF4-FFF2-40B4-BE49-F238E27FC236}">
                  <a16:creationId xmlns:a16="http://schemas.microsoft.com/office/drawing/2014/main" id="{F440D966-5030-460C-9916-BF9B9154218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9" name="Rectangle 21">
              <a:extLst>
                <a:ext uri="{FF2B5EF4-FFF2-40B4-BE49-F238E27FC236}">
                  <a16:creationId xmlns:a16="http://schemas.microsoft.com/office/drawing/2014/main" id="{1EFE245D-BA05-4F4D-A6E8-40739F48E76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30" name="Freeform 22">
              <a:extLst>
                <a:ext uri="{FF2B5EF4-FFF2-40B4-BE49-F238E27FC236}">
                  <a16:creationId xmlns:a16="http://schemas.microsoft.com/office/drawing/2014/main" id="{ED67811C-F735-441C-98A6-2517EC099A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Freeform 23">
              <a:extLst>
                <a:ext uri="{FF2B5EF4-FFF2-40B4-BE49-F238E27FC236}">
                  <a16:creationId xmlns:a16="http://schemas.microsoft.com/office/drawing/2014/main" id="{3070FC44-32F9-470F-A131-868F3F1DB7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Freeform 24">
              <a:extLst>
                <a:ext uri="{FF2B5EF4-FFF2-40B4-BE49-F238E27FC236}">
                  <a16:creationId xmlns:a16="http://schemas.microsoft.com/office/drawing/2014/main" id="{95FB52C7-C779-4E3F-978C-4595FEF868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25">
              <a:extLst>
                <a:ext uri="{FF2B5EF4-FFF2-40B4-BE49-F238E27FC236}">
                  <a16:creationId xmlns:a16="http://schemas.microsoft.com/office/drawing/2014/main" id="{D4EB1759-62AC-4B24-9DC6-E4F8737E898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26">
              <a:extLst>
                <a:ext uri="{FF2B5EF4-FFF2-40B4-BE49-F238E27FC236}">
                  <a16:creationId xmlns:a16="http://schemas.microsoft.com/office/drawing/2014/main" id="{7BF6FB39-864B-4F58-86E8-790E16FB3C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Freeform 27">
              <a:extLst>
                <a:ext uri="{FF2B5EF4-FFF2-40B4-BE49-F238E27FC236}">
                  <a16:creationId xmlns:a16="http://schemas.microsoft.com/office/drawing/2014/main" id="{5FE4FA46-B51C-43DA-87FC-2644ED117A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28">
              <a:extLst>
                <a:ext uri="{FF2B5EF4-FFF2-40B4-BE49-F238E27FC236}">
                  <a16:creationId xmlns:a16="http://schemas.microsoft.com/office/drawing/2014/main" id="{25DD1322-2D3A-4E7B-B23B-B4F96E02C29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29">
              <a:extLst>
                <a:ext uri="{FF2B5EF4-FFF2-40B4-BE49-F238E27FC236}">
                  <a16:creationId xmlns:a16="http://schemas.microsoft.com/office/drawing/2014/main" id="{6E4FFBEB-52BB-494D-AD99-A0F072AB6F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8" name="Freeform 30">
              <a:extLst>
                <a:ext uri="{FF2B5EF4-FFF2-40B4-BE49-F238E27FC236}">
                  <a16:creationId xmlns:a16="http://schemas.microsoft.com/office/drawing/2014/main" id="{7DE92406-3F65-4333-BAAA-A9A7B5AEE9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9" name="Freeform 31">
              <a:extLst>
                <a:ext uri="{FF2B5EF4-FFF2-40B4-BE49-F238E27FC236}">
                  <a16:creationId xmlns:a16="http://schemas.microsoft.com/office/drawing/2014/main" id="{B8B0FFC4-D1BB-4BB9-A224-BB78BFD338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2" name="Title 1">
            <a:extLst>
              <a:ext uri="{FF2B5EF4-FFF2-40B4-BE49-F238E27FC236}">
                <a16:creationId xmlns:a16="http://schemas.microsoft.com/office/drawing/2014/main" id="{A541491A-323F-4059-8ECF-BD8EC649B7D2}"/>
              </a:ext>
            </a:extLst>
          </p:cNvPr>
          <p:cNvSpPr>
            <a:spLocks noGrp="1"/>
          </p:cNvSpPr>
          <p:nvPr>
            <p:ph type="title"/>
          </p:nvPr>
        </p:nvSpPr>
        <p:spPr>
          <a:xfrm>
            <a:off x="1141411" y="748240"/>
            <a:ext cx="9906000" cy="1117073"/>
          </a:xfrm>
        </p:spPr>
        <p:txBody>
          <a:bodyPr>
            <a:normAutofit/>
          </a:bodyPr>
          <a:lstStyle/>
          <a:p>
            <a:pPr algn="ctr"/>
            <a:r>
              <a:rPr lang="en-GB" sz="4000"/>
              <a:t>What is AIRBNB?</a:t>
            </a:r>
          </a:p>
        </p:txBody>
      </p:sp>
      <p:sp>
        <p:nvSpPr>
          <p:cNvPr id="3" name="Content Placeholder 2">
            <a:extLst>
              <a:ext uri="{FF2B5EF4-FFF2-40B4-BE49-F238E27FC236}">
                <a16:creationId xmlns:a16="http://schemas.microsoft.com/office/drawing/2014/main" id="{B29E72D9-2F74-4370-B9F3-15C2EEC88527}"/>
              </a:ext>
            </a:extLst>
          </p:cNvPr>
          <p:cNvSpPr>
            <a:spLocks noGrp="1"/>
          </p:cNvSpPr>
          <p:nvPr>
            <p:ph idx="1"/>
          </p:nvPr>
        </p:nvSpPr>
        <p:spPr>
          <a:xfrm>
            <a:off x="1206500" y="2249487"/>
            <a:ext cx="9840911" cy="3541714"/>
          </a:xfrm>
        </p:spPr>
        <p:txBody>
          <a:bodyPr anchor="t">
            <a:normAutofit/>
          </a:bodyPr>
          <a:lstStyle/>
          <a:p>
            <a:r>
              <a:rPr lang="en-GB" dirty="0"/>
              <a:t>Airbnb began in 2008.</a:t>
            </a:r>
          </a:p>
          <a:p>
            <a:r>
              <a:rPr lang="en-GB" dirty="0"/>
              <a:t>Two designers who had space to share hosted three travellers looking for a place to stay.</a:t>
            </a:r>
          </a:p>
          <a:p>
            <a:r>
              <a:rPr lang="en-GB" dirty="0"/>
              <a:t>Now, millions of hosts and travellers choose to create a free Airbnb account so they can list their space and book unique accommodation anywhere in the world.</a:t>
            </a:r>
          </a:p>
          <a:p>
            <a:pPr marL="0" indent="0">
              <a:buNone/>
            </a:pPr>
            <a:r>
              <a:rPr lang="en-GB" dirty="0"/>
              <a:t>(Airbnb)</a:t>
            </a:r>
          </a:p>
        </p:txBody>
      </p:sp>
      <p:grpSp>
        <p:nvGrpSpPr>
          <p:cNvPr id="41" name="Group 40">
            <a:extLst>
              <a:ext uri="{FF2B5EF4-FFF2-40B4-BE49-F238E27FC236}">
                <a16:creationId xmlns:a16="http://schemas.microsoft.com/office/drawing/2014/main" id="{8DB4BB99-C854-45F9-BED1-63D15E3A2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solidFill>
            <a:schemeClr val="tx2">
              <a:alpha val="45000"/>
            </a:schemeClr>
          </a:solidFill>
        </p:grpSpPr>
        <p:sp>
          <p:nvSpPr>
            <p:cNvPr id="42" name="Freeform 32">
              <a:extLst>
                <a:ext uri="{FF2B5EF4-FFF2-40B4-BE49-F238E27FC236}">
                  <a16:creationId xmlns:a16="http://schemas.microsoft.com/office/drawing/2014/main" id="{5D1CCC4C-284C-4BF6-97D9-D97467463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3" name="Freeform 33">
              <a:extLst>
                <a:ext uri="{FF2B5EF4-FFF2-40B4-BE49-F238E27FC236}">
                  <a16:creationId xmlns:a16="http://schemas.microsoft.com/office/drawing/2014/main" id="{35D82D1B-EB09-4028-9107-D60B547C7B4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4" name="Freeform 34">
              <a:extLst>
                <a:ext uri="{FF2B5EF4-FFF2-40B4-BE49-F238E27FC236}">
                  <a16:creationId xmlns:a16="http://schemas.microsoft.com/office/drawing/2014/main" id="{1389EE93-8059-437E-8507-7557AD68FB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5" name="Freeform 35">
              <a:extLst>
                <a:ext uri="{FF2B5EF4-FFF2-40B4-BE49-F238E27FC236}">
                  <a16:creationId xmlns:a16="http://schemas.microsoft.com/office/drawing/2014/main" id="{377C05DC-75FF-4426-A34F-DBF0C7E7BE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6" name="Freeform 36">
              <a:extLst>
                <a:ext uri="{FF2B5EF4-FFF2-40B4-BE49-F238E27FC236}">
                  <a16:creationId xmlns:a16="http://schemas.microsoft.com/office/drawing/2014/main" id="{03D385C8-866D-437D-91B1-2E3ECDD88E5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7" name="Freeform 37">
              <a:extLst>
                <a:ext uri="{FF2B5EF4-FFF2-40B4-BE49-F238E27FC236}">
                  <a16:creationId xmlns:a16="http://schemas.microsoft.com/office/drawing/2014/main" id="{3F649CBB-748F-4C79-A14F-C531C40B08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8" name="Freeform 38">
              <a:extLst>
                <a:ext uri="{FF2B5EF4-FFF2-40B4-BE49-F238E27FC236}">
                  <a16:creationId xmlns:a16="http://schemas.microsoft.com/office/drawing/2014/main" id="{7F4622C0-84AF-41F1-9128-FE73CADD36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9" name="Freeform 39">
              <a:extLst>
                <a:ext uri="{FF2B5EF4-FFF2-40B4-BE49-F238E27FC236}">
                  <a16:creationId xmlns:a16="http://schemas.microsoft.com/office/drawing/2014/main" id="{CC6F29C1-A471-4CDE-8C21-E4B15C5EF4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0" name="Freeform 40">
              <a:extLst>
                <a:ext uri="{FF2B5EF4-FFF2-40B4-BE49-F238E27FC236}">
                  <a16:creationId xmlns:a16="http://schemas.microsoft.com/office/drawing/2014/main" id="{67F5B7DA-86C7-4AE0-96B6-D7F5AA51E21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1" name="Rectangle 41">
              <a:extLst>
                <a:ext uri="{FF2B5EF4-FFF2-40B4-BE49-F238E27FC236}">
                  <a16:creationId xmlns:a16="http://schemas.microsoft.com/office/drawing/2014/main" id="{0FA481E3-0439-484A-AC9B-19D58B98E49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grpSp>
      <p:pic>
        <p:nvPicPr>
          <p:cNvPr id="4" name="Audio 3">
            <a:hlinkClick r:id="" action="ppaction://media"/>
            <a:extLst>
              <a:ext uri="{FF2B5EF4-FFF2-40B4-BE49-F238E27FC236}">
                <a16:creationId xmlns:a16="http://schemas.microsoft.com/office/drawing/2014/main" id="{A5019E53-3AFB-41E9-9560-47A41E8F283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44803619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28570"/>
    </mc:Choice>
    <mc:Fallback>
      <p:transition spd="slow" advTm="285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097C9-A145-489D-80AE-46E512303B26}"/>
              </a:ext>
            </a:extLst>
          </p:cNvPr>
          <p:cNvSpPr>
            <a:spLocks noGrp="1"/>
          </p:cNvSpPr>
          <p:nvPr>
            <p:ph type="title"/>
          </p:nvPr>
        </p:nvSpPr>
        <p:spPr/>
        <p:txBody>
          <a:bodyPr/>
          <a:lstStyle/>
          <a:p>
            <a:r>
              <a:rPr lang="en-GB" dirty="0"/>
              <a:t>Chapter 3 – Airbnb’s business model</a:t>
            </a:r>
          </a:p>
        </p:txBody>
      </p:sp>
      <p:sp>
        <p:nvSpPr>
          <p:cNvPr id="3" name="Content Placeholder 2">
            <a:extLst>
              <a:ext uri="{FF2B5EF4-FFF2-40B4-BE49-F238E27FC236}">
                <a16:creationId xmlns:a16="http://schemas.microsoft.com/office/drawing/2014/main" id="{3E9E8F7B-3943-4E79-B8B6-78A315F79B5B}"/>
              </a:ext>
            </a:extLst>
          </p:cNvPr>
          <p:cNvSpPr>
            <a:spLocks noGrp="1"/>
          </p:cNvSpPr>
          <p:nvPr>
            <p:ph idx="1"/>
          </p:nvPr>
        </p:nvSpPr>
        <p:spPr/>
        <p:txBody>
          <a:bodyPr>
            <a:normAutofit/>
          </a:bodyPr>
          <a:lstStyle/>
          <a:p>
            <a:pPr marL="0" indent="0">
              <a:buNone/>
            </a:pPr>
            <a:r>
              <a:rPr lang="en-GB" dirty="0"/>
              <a:t>The key themes identified in this sector includes: </a:t>
            </a:r>
          </a:p>
          <a:p>
            <a:r>
              <a:rPr lang="en-GB" dirty="0"/>
              <a:t>Sharing economy</a:t>
            </a:r>
          </a:p>
          <a:p>
            <a:r>
              <a:rPr lang="en-GB" dirty="0"/>
              <a:t>Collaborative consumption</a:t>
            </a:r>
          </a:p>
          <a:p>
            <a:r>
              <a:rPr lang="en-GB" dirty="0"/>
              <a:t>Business models</a:t>
            </a:r>
          </a:p>
          <a:p>
            <a:r>
              <a:rPr lang="en-GB" dirty="0"/>
              <a:t>Value</a:t>
            </a:r>
          </a:p>
          <a:p>
            <a:r>
              <a:rPr lang="en-GB" dirty="0"/>
              <a:t>Ecommerce</a:t>
            </a:r>
          </a:p>
          <a:p>
            <a:endParaRPr lang="en-GB" dirty="0"/>
          </a:p>
        </p:txBody>
      </p:sp>
      <p:pic>
        <p:nvPicPr>
          <p:cNvPr id="4" name="Audio 3">
            <a:hlinkClick r:id="" action="ppaction://media"/>
            <a:extLst>
              <a:ext uri="{FF2B5EF4-FFF2-40B4-BE49-F238E27FC236}">
                <a16:creationId xmlns:a16="http://schemas.microsoft.com/office/drawing/2014/main" id="{53E01C78-2F73-4CFE-8D3A-BD645F48887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4003829983"/>
      </p:ext>
    </p:extLst>
  </p:cSld>
  <p:clrMapOvr>
    <a:masterClrMapping/>
  </p:clrMapOvr>
  <mc:AlternateContent xmlns:mc="http://schemas.openxmlformats.org/markup-compatibility/2006">
    <mc:Choice xmlns:p14="http://schemas.microsoft.com/office/powerpoint/2010/main" Requires="p14">
      <p:transition spd="slow" p14:dur="2000" advTm="20698"/>
    </mc:Choice>
    <mc:Fallback>
      <p:transition spd="slow" advTm="206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78A47D-4F17-40FE-AB70-7AF78A9575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400" y="-14287"/>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5BE3A7E-6A3F-401E-A025-BBB8FDB8DD3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tx1">
              <a:alpha val="60000"/>
            </a:schemeClr>
          </a:solidFill>
        </p:grpSpPr>
        <p:sp>
          <p:nvSpPr>
            <p:cNvPr id="11" name="Rectangle 5">
              <a:extLst>
                <a:ext uri="{FF2B5EF4-FFF2-40B4-BE49-F238E27FC236}">
                  <a16:creationId xmlns:a16="http://schemas.microsoft.com/office/drawing/2014/main" id="{41EE9036-817C-476C-BD59-B5184F9A3E3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2" name="Freeform 6">
              <a:extLst>
                <a:ext uri="{FF2B5EF4-FFF2-40B4-BE49-F238E27FC236}">
                  <a16:creationId xmlns:a16="http://schemas.microsoft.com/office/drawing/2014/main" id="{F098087A-B4E4-4300-A841-44988BD88E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 name="Freeform 7">
              <a:extLst>
                <a:ext uri="{FF2B5EF4-FFF2-40B4-BE49-F238E27FC236}">
                  <a16:creationId xmlns:a16="http://schemas.microsoft.com/office/drawing/2014/main" id="{F5BD5F4B-A39C-4DF9-84E4-A4D33F30E6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 name="Freeform 8">
              <a:extLst>
                <a:ext uri="{FF2B5EF4-FFF2-40B4-BE49-F238E27FC236}">
                  <a16:creationId xmlns:a16="http://schemas.microsoft.com/office/drawing/2014/main" id="{D7FA9858-BFA0-4D5B-AF72-B1B65EB069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 name="Freeform 9">
              <a:extLst>
                <a:ext uri="{FF2B5EF4-FFF2-40B4-BE49-F238E27FC236}">
                  <a16:creationId xmlns:a16="http://schemas.microsoft.com/office/drawing/2014/main" id="{A508A5F3-AFE0-4750-A9C2-B51A514FFC4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 name="Freeform 10">
              <a:extLst>
                <a:ext uri="{FF2B5EF4-FFF2-40B4-BE49-F238E27FC236}">
                  <a16:creationId xmlns:a16="http://schemas.microsoft.com/office/drawing/2014/main" id="{92B4AAEB-ABF4-42A7-BE52-0B442190D1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 name="Freeform 11">
              <a:extLst>
                <a:ext uri="{FF2B5EF4-FFF2-40B4-BE49-F238E27FC236}">
                  <a16:creationId xmlns:a16="http://schemas.microsoft.com/office/drawing/2014/main" id="{3767C370-4A42-4376-8CAE-606C4BC8F4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 name="Freeform 12">
              <a:extLst>
                <a:ext uri="{FF2B5EF4-FFF2-40B4-BE49-F238E27FC236}">
                  <a16:creationId xmlns:a16="http://schemas.microsoft.com/office/drawing/2014/main" id="{36205F53-9C95-4954-B97C-1625BB8A350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 name="Freeform 13">
              <a:extLst>
                <a:ext uri="{FF2B5EF4-FFF2-40B4-BE49-F238E27FC236}">
                  <a16:creationId xmlns:a16="http://schemas.microsoft.com/office/drawing/2014/main" id="{DC80B58E-3469-43E9-96FC-D747B69830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 name="Freeform 14">
              <a:extLst>
                <a:ext uri="{FF2B5EF4-FFF2-40B4-BE49-F238E27FC236}">
                  <a16:creationId xmlns:a16="http://schemas.microsoft.com/office/drawing/2014/main" id="{E17A4ED2-DDD7-4B4D-A39C-9B0121C886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 name="Freeform 15">
              <a:extLst>
                <a:ext uri="{FF2B5EF4-FFF2-40B4-BE49-F238E27FC236}">
                  <a16:creationId xmlns:a16="http://schemas.microsoft.com/office/drawing/2014/main" id="{A2C14A85-E7A9-4E1D-809F-20F5CFA788B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Line 16">
              <a:extLst>
                <a:ext uri="{FF2B5EF4-FFF2-40B4-BE49-F238E27FC236}">
                  <a16:creationId xmlns:a16="http://schemas.microsoft.com/office/drawing/2014/main" id="{F3D51E32-9399-4B7F-8D91-BF9A068B834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3" name="Freeform 17">
              <a:extLst>
                <a:ext uri="{FF2B5EF4-FFF2-40B4-BE49-F238E27FC236}">
                  <a16:creationId xmlns:a16="http://schemas.microsoft.com/office/drawing/2014/main" id="{9969F9D2-502D-4C1D-ABA5-02B1BF2A00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Freeform 18">
              <a:extLst>
                <a:ext uri="{FF2B5EF4-FFF2-40B4-BE49-F238E27FC236}">
                  <a16:creationId xmlns:a16="http://schemas.microsoft.com/office/drawing/2014/main" id="{4AE555C6-5623-478A-BF35-63E9929A3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 name="Freeform 19">
              <a:extLst>
                <a:ext uri="{FF2B5EF4-FFF2-40B4-BE49-F238E27FC236}">
                  <a16:creationId xmlns:a16="http://schemas.microsoft.com/office/drawing/2014/main" id="{A3D3AED4-A69E-4301-9BB4-436DC5F0C9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Freeform 20">
              <a:extLst>
                <a:ext uri="{FF2B5EF4-FFF2-40B4-BE49-F238E27FC236}">
                  <a16:creationId xmlns:a16="http://schemas.microsoft.com/office/drawing/2014/main" id="{C3B8082C-2D81-48D7-8B45-85B7C89296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7" name="Rectangle 21">
              <a:extLst>
                <a:ext uri="{FF2B5EF4-FFF2-40B4-BE49-F238E27FC236}">
                  <a16:creationId xmlns:a16="http://schemas.microsoft.com/office/drawing/2014/main" id="{9AD35461-BA86-408B-8A29-244EB2F2FB5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28" name="Freeform 22">
              <a:extLst>
                <a:ext uri="{FF2B5EF4-FFF2-40B4-BE49-F238E27FC236}">
                  <a16:creationId xmlns:a16="http://schemas.microsoft.com/office/drawing/2014/main" id="{F238E495-B6C6-4857-899B-CDD5848312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9" name="Freeform 23">
              <a:extLst>
                <a:ext uri="{FF2B5EF4-FFF2-40B4-BE49-F238E27FC236}">
                  <a16:creationId xmlns:a16="http://schemas.microsoft.com/office/drawing/2014/main" id="{E20A751E-054C-4EC2-8DA3-0EC923A658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 name="Freeform 24">
              <a:extLst>
                <a:ext uri="{FF2B5EF4-FFF2-40B4-BE49-F238E27FC236}">
                  <a16:creationId xmlns:a16="http://schemas.microsoft.com/office/drawing/2014/main" id="{B6E8E701-3D21-4E5C-AB6E-9A7404697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Freeform 25">
              <a:extLst>
                <a:ext uri="{FF2B5EF4-FFF2-40B4-BE49-F238E27FC236}">
                  <a16:creationId xmlns:a16="http://schemas.microsoft.com/office/drawing/2014/main" id="{431BDA41-D09D-4984-B888-756F5F81B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Freeform 26">
              <a:extLst>
                <a:ext uri="{FF2B5EF4-FFF2-40B4-BE49-F238E27FC236}">
                  <a16:creationId xmlns:a16="http://schemas.microsoft.com/office/drawing/2014/main" id="{0DC943D2-20E4-4C00-82D2-D405A7C00B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27">
              <a:extLst>
                <a:ext uri="{FF2B5EF4-FFF2-40B4-BE49-F238E27FC236}">
                  <a16:creationId xmlns:a16="http://schemas.microsoft.com/office/drawing/2014/main" id="{4BC34A74-80A2-4DE1-8ADC-BBD170903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28">
              <a:extLst>
                <a:ext uri="{FF2B5EF4-FFF2-40B4-BE49-F238E27FC236}">
                  <a16:creationId xmlns:a16="http://schemas.microsoft.com/office/drawing/2014/main" id="{C6C3CA25-431F-4E26-952D-4AA9C4C725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Freeform 29">
              <a:extLst>
                <a:ext uri="{FF2B5EF4-FFF2-40B4-BE49-F238E27FC236}">
                  <a16:creationId xmlns:a16="http://schemas.microsoft.com/office/drawing/2014/main" id="{776D1836-82AE-40EF-9829-C6B8D2CF02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30">
              <a:extLst>
                <a:ext uri="{FF2B5EF4-FFF2-40B4-BE49-F238E27FC236}">
                  <a16:creationId xmlns:a16="http://schemas.microsoft.com/office/drawing/2014/main" id="{9A8E397E-ADF9-45C1-98F4-3F5A86378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31">
              <a:extLst>
                <a:ext uri="{FF2B5EF4-FFF2-40B4-BE49-F238E27FC236}">
                  <a16:creationId xmlns:a16="http://schemas.microsoft.com/office/drawing/2014/main" id="{DE07CFD9-357F-40BC-A792-CE874BFE50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2" name="Title 1">
            <a:extLst>
              <a:ext uri="{FF2B5EF4-FFF2-40B4-BE49-F238E27FC236}">
                <a16:creationId xmlns:a16="http://schemas.microsoft.com/office/drawing/2014/main" id="{CAE1CEA1-CDF0-46E1-9F60-4B35CDB953BA}"/>
              </a:ext>
            </a:extLst>
          </p:cNvPr>
          <p:cNvSpPr>
            <a:spLocks noGrp="1"/>
          </p:cNvSpPr>
          <p:nvPr>
            <p:ph type="title"/>
          </p:nvPr>
        </p:nvSpPr>
        <p:spPr>
          <a:xfrm>
            <a:off x="1141413" y="1082673"/>
            <a:ext cx="2869416" cy="4708528"/>
          </a:xfrm>
        </p:spPr>
        <p:txBody>
          <a:bodyPr>
            <a:normAutofit/>
          </a:bodyPr>
          <a:lstStyle/>
          <a:p>
            <a:pPr algn="r"/>
            <a:r>
              <a:rPr lang="en-GB" sz="4000" dirty="0"/>
              <a:t>Air </a:t>
            </a:r>
            <a:r>
              <a:rPr lang="en-GB" sz="4000" dirty="0" err="1"/>
              <a:t>bnb’s</a:t>
            </a:r>
            <a:r>
              <a:rPr lang="en-GB" sz="4000" dirty="0"/>
              <a:t> multi-sided platform	</a:t>
            </a:r>
          </a:p>
        </p:txBody>
      </p:sp>
      <p:cxnSp>
        <p:nvCxnSpPr>
          <p:cNvPr id="39" name="Straight Connector 38">
            <a:extLst>
              <a:ext uri="{FF2B5EF4-FFF2-40B4-BE49-F238E27FC236}">
                <a16:creationId xmlns:a16="http://schemas.microsoft.com/office/drawing/2014/main" id="{085ECEC0-FF5D-4348-92C7-1EA7C61E77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454684"/>
            <a:ext cx="0" cy="3649129"/>
          </a:xfrm>
          <a:prstGeom prst="line">
            <a:avLst/>
          </a:prstGeom>
          <a:ln w="2540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EC8DA5A-021C-446A-A078-30074E40E458}"/>
              </a:ext>
            </a:extLst>
          </p:cNvPr>
          <p:cNvSpPr>
            <a:spLocks noGrp="1"/>
          </p:cNvSpPr>
          <p:nvPr>
            <p:ph idx="1"/>
          </p:nvPr>
        </p:nvSpPr>
        <p:spPr>
          <a:xfrm>
            <a:off x="5297763" y="1082673"/>
            <a:ext cx="5751237" cy="4708528"/>
          </a:xfrm>
        </p:spPr>
        <p:txBody>
          <a:bodyPr anchor="ctr">
            <a:normAutofit/>
          </a:bodyPr>
          <a:lstStyle/>
          <a:p>
            <a:r>
              <a:rPr lang="en-GB" sz="1800" dirty="0"/>
              <a:t>The term multi-sided originates from the economics literature and refers to how parties connect as different sides of a market (Rochet and </a:t>
            </a:r>
            <a:r>
              <a:rPr lang="en-GB" sz="1800" dirty="0" err="1"/>
              <a:t>Tirole</a:t>
            </a:r>
            <a:r>
              <a:rPr lang="en-GB" sz="1800" dirty="0"/>
              <a:t>, 2003). </a:t>
            </a:r>
          </a:p>
          <a:p>
            <a:r>
              <a:rPr lang="en-GB" sz="1800" dirty="0"/>
              <a:t>Hosts (first side) are offering unused or underutilized space. Guests (second side) are looking for a place to stay for a short period of time.</a:t>
            </a:r>
          </a:p>
          <a:p>
            <a:endParaRPr lang="en-GB" sz="1800" dirty="0"/>
          </a:p>
        </p:txBody>
      </p:sp>
      <p:grpSp>
        <p:nvGrpSpPr>
          <p:cNvPr id="41" name="Group 40">
            <a:extLst>
              <a:ext uri="{FF2B5EF4-FFF2-40B4-BE49-F238E27FC236}">
                <a16:creationId xmlns:a16="http://schemas.microsoft.com/office/drawing/2014/main" id="{F4E035BE-9FF4-43D3-BC25-CF582D7FF8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solidFill>
            <a:schemeClr val="tx1">
              <a:alpha val="60000"/>
            </a:schemeClr>
          </a:solidFill>
        </p:grpSpPr>
        <p:sp>
          <p:nvSpPr>
            <p:cNvPr id="42" name="Freeform 32">
              <a:extLst>
                <a:ext uri="{FF2B5EF4-FFF2-40B4-BE49-F238E27FC236}">
                  <a16:creationId xmlns:a16="http://schemas.microsoft.com/office/drawing/2014/main" id="{F98BCEB2-EC20-4E84-A994-0AC37292C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3" name="Freeform 33">
              <a:extLst>
                <a:ext uri="{FF2B5EF4-FFF2-40B4-BE49-F238E27FC236}">
                  <a16:creationId xmlns:a16="http://schemas.microsoft.com/office/drawing/2014/main" id="{7A2E1821-AEDF-417E-9F17-83379E9C09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4" name="Freeform 34">
              <a:extLst>
                <a:ext uri="{FF2B5EF4-FFF2-40B4-BE49-F238E27FC236}">
                  <a16:creationId xmlns:a16="http://schemas.microsoft.com/office/drawing/2014/main" id="{CB3734E2-8292-4B47-B6AB-0E5A058DE9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5" name="Freeform 35">
              <a:extLst>
                <a:ext uri="{FF2B5EF4-FFF2-40B4-BE49-F238E27FC236}">
                  <a16:creationId xmlns:a16="http://schemas.microsoft.com/office/drawing/2014/main" id="{A0B09C51-29AB-45C0-B707-CCFB9DF28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6" name="Freeform 36">
              <a:extLst>
                <a:ext uri="{FF2B5EF4-FFF2-40B4-BE49-F238E27FC236}">
                  <a16:creationId xmlns:a16="http://schemas.microsoft.com/office/drawing/2014/main" id="{510C0CED-AE1B-45AE-B5E1-57521E589D2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7" name="Freeform 37">
              <a:extLst>
                <a:ext uri="{FF2B5EF4-FFF2-40B4-BE49-F238E27FC236}">
                  <a16:creationId xmlns:a16="http://schemas.microsoft.com/office/drawing/2014/main" id="{591F2327-4B45-41AA-B41C-7404B6A1E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8" name="Freeform 38">
              <a:extLst>
                <a:ext uri="{FF2B5EF4-FFF2-40B4-BE49-F238E27FC236}">
                  <a16:creationId xmlns:a16="http://schemas.microsoft.com/office/drawing/2014/main" id="{5A63224C-41A0-42C0-96F6-0B2BE99A135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9" name="Freeform 39">
              <a:extLst>
                <a:ext uri="{FF2B5EF4-FFF2-40B4-BE49-F238E27FC236}">
                  <a16:creationId xmlns:a16="http://schemas.microsoft.com/office/drawing/2014/main" id="{A7C00B9F-C253-4776-9935-EC02254A4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0" name="Freeform 40">
              <a:extLst>
                <a:ext uri="{FF2B5EF4-FFF2-40B4-BE49-F238E27FC236}">
                  <a16:creationId xmlns:a16="http://schemas.microsoft.com/office/drawing/2014/main" id="{5062D4AA-13F3-4064-8440-FFE8562D854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1" name="Rectangle 41">
              <a:extLst>
                <a:ext uri="{FF2B5EF4-FFF2-40B4-BE49-F238E27FC236}">
                  <a16:creationId xmlns:a16="http://schemas.microsoft.com/office/drawing/2014/main" id="{3E143B27-CB82-440B-879B-D25C1891C1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grpSp>
      <p:pic>
        <p:nvPicPr>
          <p:cNvPr id="4" name="Audio 3">
            <a:hlinkClick r:id="" action="ppaction://media"/>
            <a:extLst>
              <a:ext uri="{FF2B5EF4-FFF2-40B4-BE49-F238E27FC236}">
                <a16:creationId xmlns:a16="http://schemas.microsoft.com/office/drawing/2014/main" id="{21E9671F-4486-4881-8B56-AF4CD3A35CB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773942624"/>
      </p:ext>
    </p:extLst>
  </p:cSld>
  <p:clrMapOvr>
    <a:masterClrMapping/>
  </p:clrMapOvr>
  <mc:AlternateContent xmlns:mc="http://schemas.openxmlformats.org/markup-compatibility/2006">
    <mc:Choice xmlns:p14="http://schemas.microsoft.com/office/powerpoint/2010/main" Requires="p14">
      <p:transition spd="slow" p14:dur="2000" advTm="64422"/>
    </mc:Choice>
    <mc:Fallback>
      <p:transition spd="slow" advTm="644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20505-B29B-4DE8-B612-811504DAD007}"/>
              </a:ext>
            </a:extLst>
          </p:cNvPr>
          <p:cNvSpPr>
            <a:spLocks noGrp="1"/>
          </p:cNvSpPr>
          <p:nvPr>
            <p:ph type="title"/>
          </p:nvPr>
        </p:nvSpPr>
        <p:spPr/>
        <p:txBody>
          <a:bodyPr/>
          <a:lstStyle/>
          <a:p>
            <a:r>
              <a:rPr lang="en-GB" dirty="0"/>
              <a:t>Airbnb’s business model</a:t>
            </a:r>
          </a:p>
        </p:txBody>
      </p:sp>
      <p:pic>
        <p:nvPicPr>
          <p:cNvPr id="4" name="Picture 2" descr="Image31">
            <a:extLst>
              <a:ext uri="{FF2B5EF4-FFF2-40B4-BE49-F238E27FC236}">
                <a16:creationId xmlns:a16="http://schemas.microsoft.com/office/drawing/2014/main" id="{9FEF31A2-5D3B-449E-A430-DE95089631D7}"/>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tretch>
            <a:fillRect/>
          </a:stretch>
        </p:blipFill>
        <p:spPr>
          <a:xfrm>
            <a:off x="3622675" y="2310606"/>
            <a:ext cx="4943475" cy="3419475"/>
          </a:xfrm>
          <a:prstGeom prst="rect">
            <a:avLst/>
          </a:prstGeom>
          <a:noFill/>
        </p:spPr>
      </p:pic>
      <p:pic>
        <p:nvPicPr>
          <p:cNvPr id="3" name="Audio 2">
            <a:hlinkClick r:id="" action="ppaction://media"/>
            <a:extLst>
              <a:ext uri="{FF2B5EF4-FFF2-40B4-BE49-F238E27FC236}">
                <a16:creationId xmlns:a16="http://schemas.microsoft.com/office/drawing/2014/main" id="{AEE4B653-885E-423E-84CD-C4EADF7BC5E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737863823"/>
      </p:ext>
    </p:extLst>
  </p:cSld>
  <p:clrMapOvr>
    <a:masterClrMapping/>
  </p:clrMapOvr>
  <mc:AlternateContent xmlns:mc="http://schemas.openxmlformats.org/markup-compatibility/2006">
    <mc:Choice xmlns:p14="http://schemas.microsoft.com/office/powerpoint/2010/main" Requires="p14">
      <p:transition spd="slow" p14:dur="2000" advTm="27595"/>
    </mc:Choice>
    <mc:Fallback>
      <p:transition spd="slow" advTm="275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81436-A96E-4766-AC18-4AA70F0C09DE}"/>
              </a:ext>
            </a:extLst>
          </p:cNvPr>
          <p:cNvSpPr>
            <a:spLocks noGrp="1"/>
          </p:cNvSpPr>
          <p:nvPr>
            <p:ph type="title"/>
          </p:nvPr>
        </p:nvSpPr>
        <p:spPr/>
        <p:txBody>
          <a:bodyPr/>
          <a:lstStyle/>
          <a:p>
            <a:r>
              <a:rPr lang="en-GB" dirty="0"/>
              <a:t>Airbnb and its value propositions</a:t>
            </a:r>
          </a:p>
        </p:txBody>
      </p:sp>
      <p:sp>
        <p:nvSpPr>
          <p:cNvPr id="3" name="Content Placeholder 2">
            <a:extLst>
              <a:ext uri="{FF2B5EF4-FFF2-40B4-BE49-F238E27FC236}">
                <a16:creationId xmlns:a16="http://schemas.microsoft.com/office/drawing/2014/main" id="{18F5F4F1-5F56-4A0F-B538-FA343D0D4CB5}"/>
              </a:ext>
            </a:extLst>
          </p:cNvPr>
          <p:cNvSpPr>
            <a:spLocks noGrp="1"/>
          </p:cNvSpPr>
          <p:nvPr>
            <p:ph idx="1"/>
          </p:nvPr>
        </p:nvSpPr>
        <p:spPr>
          <a:xfrm>
            <a:off x="1141412" y="2249487"/>
            <a:ext cx="9905999" cy="2260729"/>
          </a:xfrm>
        </p:spPr>
        <p:txBody>
          <a:bodyPr/>
          <a:lstStyle/>
          <a:p>
            <a:r>
              <a:rPr lang="en-GB" dirty="0"/>
              <a:t>This is what an actor offers that is of value to distinct groups (i.e., Product, service, etc.) and how it is of value to those groups</a:t>
            </a:r>
          </a:p>
          <a:p>
            <a:r>
              <a:rPr lang="en-GB" dirty="0"/>
              <a:t>Airbnb has value propositions for two groups: guests and hosts</a:t>
            </a:r>
          </a:p>
          <a:p>
            <a:pPr marL="0" indent="0">
              <a:buNone/>
            </a:pPr>
            <a:endParaRPr lang="en-GB" dirty="0"/>
          </a:p>
          <a:p>
            <a:endParaRPr lang="en-GB" dirty="0"/>
          </a:p>
          <a:p>
            <a:endParaRPr lang="en-GB" dirty="0"/>
          </a:p>
        </p:txBody>
      </p:sp>
      <p:graphicFrame>
        <p:nvGraphicFramePr>
          <p:cNvPr id="5" name="Table 5">
            <a:extLst>
              <a:ext uri="{FF2B5EF4-FFF2-40B4-BE49-F238E27FC236}">
                <a16:creationId xmlns:a16="http://schemas.microsoft.com/office/drawing/2014/main" id="{F5B338B1-62F5-4C02-8051-F62782867327}"/>
              </a:ext>
            </a:extLst>
          </p:cNvPr>
          <p:cNvGraphicFramePr>
            <a:graphicFrameLocks noGrp="1"/>
          </p:cNvGraphicFramePr>
          <p:nvPr>
            <p:extLst>
              <p:ext uri="{D42A27DB-BD31-4B8C-83A1-F6EECF244321}">
                <p14:modId xmlns:p14="http://schemas.microsoft.com/office/powerpoint/2010/main" val="1449840229"/>
              </p:ext>
            </p:extLst>
          </p:nvPr>
        </p:nvGraphicFramePr>
        <p:xfrm>
          <a:off x="2030411" y="3945923"/>
          <a:ext cx="8128000" cy="2565400"/>
        </p:xfrm>
        <a:graphic>
          <a:graphicData uri="http://schemas.openxmlformats.org/drawingml/2006/table">
            <a:tbl>
              <a:tblPr firstRow="1" bandRow="1">
                <a:tableStyleId>{7DF18680-E054-41AD-8BC1-D1AEF772440D}</a:tableStyleId>
              </a:tblPr>
              <a:tblGrid>
                <a:gridCol w="4064000">
                  <a:extLst>
                    <a:ext uri="{9D8B030D-6E8A-4147-A177-3AD203B41FA5}">
                      <a16:colId xmlns:a16="http://schemas.microsoft.com/office/drawing/2014/main" val="3950145198"/>
                    </a:ext>
                  </a:extLst>
                </a:gridCol>
                <a:gridCol w="4064000">
                  <a:extLst>
                    <a:ext uri="{9D8B030D-6E8A-4147-A177-3AD203B41FA5}">
                      <a16:colId xmlns:a16="http://schemas.microsoft.com/office/drawing/2014/main" val="2032288445"/>
                    </a:ext>
                  </a:extLst>
                </a:gridCol>
              </a:tblGrid>
              <a:tr h="370840">
                <a:tc>
                  <a:txBody>
                    <a:bodyPr/>
                    <a:lstStyle/>
                    <a:p>
                      <a:r>
                        <a:rPr lang="en-GB" dirty="0"/>
                        <a:t>Hosts</a:t>
                      </a:r>
                    </a:p>
                  </a:txBody>
                  <a:tcPr/>
                </a:tc>
                <a:tc>
                  <a:txBody>
                    <a:bodyPr/>
                    <a:lstStyle/>
                    <a:p>
                      <a:r>
                        <a:rPr lang="en-GB" dirty="0"/>
                        <a:t>Guests</a:t>
                      </a:r>
                    </a:p>
                  </a:txBody>
                  <a:tcPr/>
                </a:tc>
                <a:extLst>
                  <a:ext uri="{0D108BD9-81ED-4DB2-BD59-A6C34878D82A}">
                    <a16:rowId xmlns:a16="http://schemas.microsoft.com/office/drawing/2014/main" val="868344672"/>
                  </a:ext>
                </a:extLst>
              </a:tr>
              <a:tr h="370840">
                <a:tc>
                  <a:txBody>
                    <a:bodyPr/>
                    <a:lstStyle/>
                    <a:p>
                      <a:r>
                        <a:rPr lang="en-GB" b="1" dirty="0"/>
                        <a:t>Airbnb mitigates risk</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Airbnb enables guests to find accommodation. </a:t>
                      </a:r>
                    </a:p>
                    <a:p>
                      <a:endParaRPr lang="en-GB" dirty="0"/>
                    </a:p>
                  </a:txBody>
                  <a:tcPr/>
                </a:tc>
                <a:extLst>
                  <a:ext uri="{0D108BD9-81ED-4DB2-BD59-A6C34878D82A}">
                    <a16:rowId xmlns:a16="http://schemas.microsoft.com/office/drawing/2014/main" val="2603801596"/>
                  </a:ext>
                </a:extLst>
              </a:tr>
              <a:tr h="370840">
                <a:tc>
                  <a:txBody>
                    <a:bodyPr/>
                    <a:lstStyle/>
                    <a:p>
                      <a:r>
                        <a:rPr lang="en-GB" b="1" dirty="0"/>
                        <a:t>Airbnb handles monetary transaction</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Airbnb provides access to spaces.</a:t>
                      </a:r>
                    </a:p>
                    <a:p>
                      <a:endParaRPr lang="en-GB" dirty="0"/>
                    </a:p>
                  </a:txBody>
                  <a:tcPr/>
                </a:tc>
                <a:extLst>
                  <a:ext uri="{0D108BD9-81ED-4DB2-BD59-A6C34878D82A}">
                    <a16:rowId xmlns:a16="http://schemas.microsoft.com/office/drawing/2014/main" val="2374931626"/>
                  </a:ext>
                </a:extLst>
              </a:tr>
              <a:tr h="370840">
                <a:tc>
                  <a:txBody>
                    <a:bodyPr/>
                    <a:lstStyle/>
                    <a:p>
                      <a:r>
                        <a:rPr lang="en-GB" b="1" dirty="0"/>
                        <a:t>Airbnb offers the opportunity to connect with likeminded hosts</a:t>
                      </a:r>
                      <a:endParaRPr lang="en-GB" dirty="0"/>
                    </a:p>
                  </a:txBody>
                  <a:tcPr/>
                </a:tc>
                <a:tc>
                  <a:txBody>
                    <a:bodyPr/>
                    <a:lstStyle/>
                    <a:p>
                      <a:endParaRPr lang="en-GB" dirty="0"/>
                    </a:p>
                  </a:txBody>
                  <a:tcPr/>
                </a:tc>
                <a:extLst>
                  <a:ext uri="{0D108BD9-81ED-4DB2-BD59-A6C34878D82A}">
                    <a16:rowId xmlns:a16="http://schemas.microsoft.com/office/drawing/2014/main" val="1472846881"/>
                  </a:ext>
                </a:extLst>
              </a:tr>
            </a:tbl>
          </a:graphicData>
        </a:graphic>
      </p:graphicFrame>
      <p:pic>
        <p:nvPicPr>
          <p:cNvPr id="4" name="Audio 3">
            <a:hlinkClick r:id="" action="ppaction://media"/>
            <a:extLst>
              <a:ext uri="{FF2B5EF4-FFF2-40B4-BE49-F238E27FC236}">
                <a16:creationId xmlns:a16="http://schemas.microsoft.com/office/drawing/2014/main" id="{711D13E9-CA21-4232-A6AD-22540A1562F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499840578"/>
      </p:ext>
    </p:extLst>
  </p:cSld>
  <p:clrMapOvr>
    <a:masterClrMapping/>
  </p:clrMapOvr>
  <mc:AlternateContent xmlns:mc="http://schemas.openxmlformats.org/markup-compatibility/2006">
    <mc:Choice xmlns:p14="http://schemas.microsoft.com/office/powerpoint/2010/main" Requires="p14">
      <p:transition spd="slow" p14:dur="2000" advTm="152472"/>
    </mc:Choice>
    <mc:Fallback>
      <p:transition spd="slow" advTm="1524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18CA0-52B1-40D0-A241-88DBBC202C31}"/>
              </a:ext>
            </a:extLst>
          </p:cNvPr>
          <p:cNvSpPr>
            <a:spLocks noGrp="1"/>
          </p:cNvSpPr>
          <p:nvPr>
            <p:ph type="title"/>
          </p:nvPr>
        </p:nvSpPr>
        <p:spPr/>
        <p:txBody>
          <a:bodyPr/>
          <a:lstStyle/>
          <a:p>
            <a:r>
              <a:rPr lang="en-GB" dirty="0"/>
              <a:t>Value development	</a:t>
            </a:r>
          </a:p>
        </p:txBody>
      </p:sp>
      <p:sp>
        <p:nvSpPr>
          <p:cNvPr id="3" name="Content Placeholder 2">
            <a:extLst>
              <a:ext uri="{FF2B5EF4-FFF2-40B4-BE49-F238E27FC236}">
                <a16:creationId xmlns:a16="http://schemas.microsoft.com/office/drawing/2014/main" id="{AD76AF8E-45DD-4F83-9C44-C1CB31F96542}"/>
              </a:ext>
            </a:extLst>
          </p:cNvPr>
          <p:cNvSpPr>
            <a:spLocks noGrp="1"/>
          </p:cNvSpPr>
          <p:nvPr>
            <p:ph idx="1"/>
          </p:nvPr>
        </p:nvSpPr>
        <p:spPr/>
        <p:txBody>
          <a:bodyPr/>
          <a:lstStyle/>
          <a:p>
            <a:r>
              <a:rPr lang="en-GB" dirty="0"/>
              <a:t>Airbnb has grown within the boundaries of its existing business model (Economist, 2015, 2017). </a:t>
            </a:r>
          </a:p>
          <a:p>
            <a:r>
              <a:rPr lang="en-GB" dirty="0"/>
              <a:t>Airbnb benefits from cross-pollination of national markets: ‘When a traveller from France uses Airbnb in New York, he or she is more likely to go back to France and consider hosting, or to talk up the company to their friends’ (Gallagher, 2017:40) – This sparks awareness through word of mouth promotion and ultimately leads to more listing activities in the market. </a:t>
            </a:r>
          </a:p>
        </p:txBody>
      </p:sp>
      <p:pic>
        <p:nvPicPr>
          <p:cNvPr id="4" name="Audio 3">
            <a:hlinkClick r:id="" action="ppaction://media"/>
            <a:extLst>
              <a:ext uri="{FF2B5EF4-FFF2-40B4-BE49-F238E27FC236}">
                <a16:creationId xmlns:a16="http://schemas.microsoft.com/office/drawing/2014/main" id="{A8E8F053-2EB1-4D35-9823-AFBC3A2A144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846313062"/>
      </p:ext>
    </p:extLst>
  </p:cSld>
  <p:clrMapOvr>
    <a:masterClrMapping/>
  </p:clrMapOvr>
  <mc:AlternateContent xmlns:mc="http://schemas.openxmlformats.org/markup-compatibility/2006">
    <mc:Choice xmlns:p14="http://schemas.microsoft.com/office/powerpoint/2010/main" Requires="p14">
      <p:transition spd="slow" p14:dur="2000" advTm="43965"/>
    </mc:Choice>
    <mc:Fallback>
      <p:transition spd="slow" advTm="439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793EA-422F-4545-9363-DA4FE303DC85}"/>
              </a:ext>
            </a:extLst>
          </p:cNvPr>
          <p:cNvSpPr>
            <a:spLocks noGrp="1"/>
          </p:cNvSpPr>
          <p:nvPr>
            <p:ph type="title"/>
          </p:nvPr>
        </p:nvSpPr>
        <p:spPr/>
        <p:txBody>
          <a:bodyPr/>
          <a:lstStyle/>
          <a:p>
            <a:r>
              <a:rPr lang="en-GB" dirty="0" err="1"/>
              <a:t>airbnb’s</a:t>
            </a:r>
            <a:r>
              <a:rPr lang="en-GB" dirty="0"/>
              <a:t> strengths</a:t>
            </a:r>
          </a:p>
        </p:txBody>
      </p:sp>
      <p:sp>
        <p:nvSpPr>
          <p:cNvPr id="3" name="Content Placeholder 2">
            <a:extLst>
              <a:ext uri="{FF2B5EF4-FFF2-40B4-BE49-F238E27FC236}">
                <a16:creationId xmlns:a16="http://schemas.microsoft.com/office/drawing/2014/main" id="{32573050-AEF9-4215-9BF8-2FA2EF214E23}"/>
              </a:ext>
            </a:extLst>
          </p:cNvPr>
          <p:cNvSpPr>
            <a:spLocks noGrp="1"/>
          </p:cNvSpPr>
          <p:nvPr>
            <p:ph idx="1"/>
          </p:nvPr>
        </p:nvSpPr>
        <p:spPr/>
        <p:txBody>
          <a:bodyPr/>
          <a:lstStyle/>
          <a:p>
            <a:r>
              <a:rPr lang="en-GB" dirty="0"/>
              <a:t>Cheap alternative </a:t>
            </a:r>
          </a:p>
          <a:p>
            <a:r>
              <a:rPr lang="en-GB" dirty="0"/>
              <a:t>Ratings</a:t>
            </a:r>
          </a:p>
          <a:p>
            <a:r>
              <a:rPr lang="en-GB" dirty="0"/>
              <a:t>The experience – The rooms and houses are unique</a:t>
            </a:r>
          </a:p>
        </p:txBody>
      </p:sp>
      <p:pic>
        <p:nvPicPr>
          <p:cNvPr id="4" name="Audio 3">
            <a:hlinkClick r:id="" action="ppaction://media"/>
            <a:extLst>
              <a:ext uri="{FF2B5EF4-FFF2-40B4-BE49-F238E27FC236}">
                <a16:creationId xmlns:a16="http://schemas.microsoft.com/office/drawing/2014/main" id="{B9630DAF-D89A-4FF5-BD28-E853E11110C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006021137"/>
      </p:ext>
    </p:extLst>
  </p:cSld>
  <p:clrMapOvr>
    <a:masterClrMapping/>
  </p:clrMapOvr>
  <mc:AlternateContent xmlns:mc="http://schemas.openxmlformats.org/markup-compatibility/2006">
    <mc:Choice xmlns:p14="http://schemas.microsoft.com/office/powerpoint/2010/main" Requires="p14">
      <p:transition spd="slow" p14:dur="2000" advTm="47959"/>
    </mc:Choice>
    <mc:Fallback>
      <p:transition spd="slow" advTm="479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4F269-B35C-412E-8ABD-CFBDFC3ADEB0}"/>
              </a:ext>
            </a:extLst>
          </p:cNvPr>
          <p:cNvSpPr>
            <a:spLocks noGrp="1"/>
          </p:cNvSpPr>
          <p:nvPr>
            <p:ph type="title"/>
          </p:nvPr>
        </p:nvSpPr>
        <p:spPr/>
        <p:txBody>
          <a:bodyPr/>
          <a:lstStyle/>
          <a:p>
            <a:r>
              <a:rPr lang="en-GB" dirty="0"/>
              <a:t>Chapter 11 – regulatory REACTIONS AROUND THE WORLD</a:t>
            </a:r>
          </a:p>
        </p:txBody>
      </p:sp>
      <p:sp>
        <p:nvSpPr>
          <p:cNvPr id="3" name="Content Placeholder 2">
            <a:extLst>
              <a:ext uri="{FF2B5EF4-FFF2-40B4-BE49-F238E27FC236}">
                <a16:creationId xmlns:a16="http://schemas.microsoft.com/office/drawing/2014/main" id="{878C8FF7-D9D9-4CC5-B8F8-82DA24AFB6F5}"/>
              </a:ext>
            </a:extLst>
          </p:cNvPr>
          <p:cNvSpPr>
            <a:spLocks noGrp="1"/>
          </p:cNvSpPr>
          <p:nvPr>
            <p:ph idx="1"/>
          </p:nvPr>
        </p:nvSpPr>
        <p:spPr/>
        <p:txBody>
          <a:bodyPr/>
          <a:lstStyle/>
          <a:p>
            <a:pPr marL="0" indent="0">
              <a:buNone/>
            </a:pPr>
            <a:r>
              <a:rPr lang="en-GB" dirty="0"/>
              <a:t>Key themes:</a:t>
            </a:r>
          </a:p>
          <a:p>
            <a:r>
              <a:rPr lang="en-GB" dirty="0"/>
              <a:t>Digital Disruption</a:t>
            </a:r>
          </a:p>
          <a:p>
            <a:r>
              <a:rPr lang="en-GB" dirty="0"/>
              <a:t>Other issues, such as: change</a:t>
            </a:r>
          </a:p>
        </p:txBody>
      </p:sp>
      <p:pic>
        <p:nvPicPr>
          <p:cNvPr id="4" name="Audio 3">
            <a:hlinkClick r:id="" action="ppaction://media"/>
            <a:extLst>
              <a:ext uri="{FF2B5EF4-FFF2-40B4-BE49-F238E27FC236}">
                <a16:creationId xmlns:a16="http://schemas.microsoft.com/office/drawing/2014/main" id="{52D6C6BB-A1BF-476D-9CCE-ED1048C51B4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520450333"/>
      </p:ext>
    </p:extLst>
  </p:cSld>
  <p:clrMapOvr>
    <a:masterClrMapping/>
  </p:clrMapOvr>
  <mc:AlternateContent xmlns:mc="http://schemas.openxmlformats.org/markup-compatibility/2006">
    <mc:Choice xmlns:p14="http://schemas.microsoft.com/office/powerpoint/2010/main" Requires="p14">
      <p:transition spd="slow" p14:dur="2000" advTm="9483"/>
    </mc:Choice>
    <mc:Fallback>
      <p:transition spd="slow" advTm="94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AC32A-17D2-47DC-98E3-A085F47A38C5}"/>
              </a:ext>
            </a:extLst>
          </p:cNvPr>
          <p:cNvSpPr>
            <a:spLocks noGrp="1"/>
          </p:cNvSpPr>
          <p:nvPr>
            <p:ph type="title"/>
          </p:nvPr>
        </p:nvSpPr>
        <p:spPr/>
        <p:txBody>
          <a:bodyPr/>
          <a:lstStyle/>
          <a:p>
            <a:r>
              <a:rPr lang="en-GB" dirty="0"/>
              <a:t>Regulatory reactions around the world</a:t>
            </a:r>
          </a:p>
        </p:txBody>
      </p:sp>
      <p:sp>
        <p:nvSpPr>
          <p:cNvPr id="3" name="Content Placeholder 2">
            <a:extLst>
              <a:ext uri="{FF2B5EF4-FFF2-40B4-BE49-F238E27FC236}">
                <a16:creationId xmlns:a16="http://schemas.microsoft.com/office/drawing/2014/main" id="{440331A2-2F71-4348-9607-AF8A0040E2FE}"/>
              </a:ext>
            </a:extLst>
          </p:cNvPr>
          <p:cNvSpPr>
            <a:spLocks noGrp="1"/>
          </p:cNvSpPr>
          <p:nvPr>
            <p:ph idx="1"/>
          </p:nvPr>
        </p:nvSpPr>
        <p:spPr>
          <a:xfrm>
            <a:off x="1141412" y="2249487"/>
            <a:ext cx="9905999" cy="2511426"/>
          </a:xfrm>
        </p:spPr>
        <p:txBody>
          <a:bodyPr/>
          <a:lstStyle/>
          <a:p>
            <a:r>
              <a:rPr lang="en-GB" dirty="0"/>
              <a:t>When the exchange of space for money among peers was small in scale, it did not create any difficulties</a:t>
            </a:r>
          </a:p>
          <a:p>
            <a:r>
              <a:rPr lang="en-GB" dirty="0"/>
              <a:t>But Airbnb’s platform design – which gave the masses the confidence to rent their spaces out to strangers – increased the involvement of people in peer-to-peer accommodation trading dramatically</a:t>
            </a:r>
          </a:p>
        </p:txBody>
      </p:sp>
      <p:pic>
        <p:nvPicPr>
          <p:cNvPr id="4" name="Audio 3">
            <a:hlinkClick r:id="" action="ppaction://media"/>
            <a:extLst>
              <a:ext uri="{FF2B5EF4-FFF2-40B4-BE49-F238E27FC236}">
                <a16:creationId xmlns:a16="http://schemas.microsoft.com/office/drawing/2014/main" id="{1CCFA781-7E7D-4994-AC28-6F2FABBBAB7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132343748"/>
      </p:ext>
    </p:extLst>
  </p:cSld>
  <p:clrMapOvr>
    <a:masterClrMapping/>
  </p:clrMapOvr>
  <mc:AlternateContent xmlns:mc="http://schemas.openxmlformats.org/markup-compatibility/2006">
    <mc:Choice xmlns:p14="http://schemas.microsoft.com/office/powerpoint/2010/main" Requires="p14">
      <p:transition spd="slow" p14:dur="2000" advTm="52951"/>
    </mc:Choice>
    <mc:Fallback>
      <p:transition spd="slow" advTm="529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C7A77-3F68-4282-A1B6-578667BAA09D}"/>
              </a:ext>
            </a:extLst>
          </p:cNvPr>
          <p:cNvSpPr>
            <a:spLocks noGrp="1"/>
          </p:cNvSpPr>
          <p:nvPr>
            <p:ph type="title"/>
          </p:nvPr>
        </p:nvSpPr>
        <p:spPr/>
        <p:txBody>
          <a:bodyPr/>
          <a:lstStyle/>
          <a:p>
            <a:r>
              <a:rPr lang="en-GB" dirty="0"/>
              <a:t>Airbnb’s weaknesses</a:t>
            </a:r>
          </a:p>
        </p:txBody>
      </p:sp>
      <p:graphicFrame>
        <p:nvGraphicFramePr>
          <p:cNvPr id="4" name="Table 4">
            <a:extLst>
              <a:ext uri="{FF2B5EF4-FFF2-40B4-BE49-F238E27FC236}">
                <a16:creationId xmlns:a16="http://schemas.microsoft.com/office/drawing/2014/main" id="{AEB0197B-8EB0-4460-BEE3-21AB5A3FF45C}"/>
              </a:ext>
            </a:extLst>
          </p:cNvPr>
          <p:cNvGraphicFramePr>
            <a:graphicFrameLocks noGrp="1"/>
          </p:cNvGraphicFramePr>
          <p:nvPr>
            <p:ph idx="1"/>
            <p:extLst>
              <p:ext uri="{D42A27DB-BD31-4B8C-83A1-F6EECF244321}">
                <p14:modId xmlns:p14="http://schemas.microsoft.com/office/powerpoint/2010/main" val="406563486"/>
              </p:ext>
            </p:extLst>
          </p:nvPr>
        </p:nvGraphicFramePr>
        <p:xfrm>
          <a:off x="1141413" y="2249488"/>
          <a:ext cx="7441114" cy="2097924"/>
        </p:xfrm>
        <a:graphic>
          <a:graphicData uri="http://schemas.openxmlformats.org/drawingml/2006/table">
            <a:tbl>
              <a:tblPr firstRow="1" bandRow="1">
                <a:tableStyleId>{5C22544A-7EE6-4342-B048-85BDC9FD1C3A}</a:tableStyleId>
              </a:tblPr>
              <a:tblGrid>
                <a:gridCol w="7441114">
                  <a:extLst>
                    <a:ext uri="{9D8B030D-6E8A-4147-A177-3AD203B41FA5}">
                      <a16:colId xmlns:a16="http://schemas.microsoft.com/office/drawing/2014/main" val="1215692942"/>
                    </a:ext>
                  </a:extLst>
                </a:gridCol>
              </a:tblGrid>
              <a:tr h="524481">
                <a:tc>
                  <a:txBody>
                    <a:bodyPr/>
                    <a:lstStyle/>
                    <a:p>
                      <a:r>
                        <a:rPr lang="en-GB" dirty="0"/>
                        <a:t>Adverse effects of Airbnb</a:t>
                      </a:r>
                    </a:p>
                  </a:txBody>
                  <a:tcPr/>
                </a:tc>
                <a:extLst>
                  <a:ext uri="{0D108BD9-81ED-4DB2-BD59-A6C34878D82A}">
                    <a16:rowId xmlns:a16="http://schemas.microsoft.com/office/drawing/2014/main" val="3637591112"/>
                  </a:ext>
                </a:extLst>
              </a:tr>
              <a:tr h="524481">
                <a:tc>
                  <a:txBody>
                    <a:bodyPr/>
                    <a:lstStyle/>
                    <a:p>
                      <a:r>
                        <a:rPr lang="en-GB" dirty="0"/>
                        <a:t>Reduction in housing availability </a:t>
                      </a:r>
                    </a:p>
                  </a:txBody>
                  <a:tcPr/>
                </a:tc>
                <a:extLst>
                  <a:ext uri="{0D108BD9-81ED-4DB2-BD59-A6C34878D82A}">
                    <a16:rowId xmlns:a16="http://schemas.microsoft.com/office/drawing/2014/main" val="3229102443"/>
                  </a:ext>
                </a:extLst>
              </a:tr>
              <a:tr h="524481">
                <a:tc>
                  <a:txBody>
                    <a:bodyPr/>
                    <a:lstStyle/>
                    <a:p>
                      <a:r>
                        <a:rPr lang="en-GB" dirty="0"/>
                        <a:t>Reduction in housing affordability </a:t>
                      </a:r>
                    </a:p>
                  </a:txBody>
                  <a:tcPr/>
                </a:tc>
                <a:extLst>
                  <a:ext uri="{0D108BD9-81ED-4DB2-BD59-A6C34878D82A}">
                    <a16:rowId xmlns:a16="http://schemas.microsoft.com/office/drawing/2014/main" val="1856811955"/>
                  </a:ext>
                </a:extLst>
              </a:tr>
              <a:tr h="524481">
                <a:tc>
                  <a:txBody>
                    <a:bodyPr/>
                    <a:lstStyle/>
                    <a:p>
                      <a:r>
                        <a:rPr lang="en-GB" dirty="0"/>
                        <a:t>Reduction of residents’ quality of life </a:t>
                      </a:r>
                    </a:p>
                  </a:txBody>
                  <a:tcPr/>
                </a:tc>
                <a:extLst>
                  <a:ext uri="{0D108BD9-81ED-4DB2-BD59-A6C34878D82A}">
                    <a16:rowId xmlns:a16="http://schemas.microsoft.com/office/drawing/2014/main" val="622365935"/>
                  </a:ext>
                </a:extLst>
              </a:tr>
            </a:tbl>
          </a:graphicData>
        </a:graphic>
      </p:graphicFrame>
      <p:pic>
        <p:nvPicPr>
          <p:cNvPr id="3" name="Audio 2">
            <a:hlinkClick r:id="" action="ppaction://media"/>
            <a:extLst>
              <a:ext uri="{FF2B5EF4-FFF2-40B4-BE49-F238E27FC236}">
                <a16:creationId xmlns:a16="http://schemas.microsoft.com/office/drawing/2014/main" id="{E42F74CF-BA58-4F0E-BEFB-22B164C6E07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089482328"/>
      </p:ext>
    </p:extLst>
  </p:cSld>
  <p:clrMapOvr>
    <a:masterClrMapping/>
  </p:clrMapOvr>
  <mc:AlternateContent xmlns:mc="http://schemas.openxmlformats.org/markup-compatibility/2006">
    <mc:Choice xmlns:p14="http://schemas.microsoft.com/office/powerpoint/2010/main" Requires="p14">
      <p:transition spd="slow" p14:dur="2000" advTm="151891"/>
    </mc:Choice>
    <mc:Fallback>
      <p:transition spd="slow" advTm="1518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FA3A6-984D-4CC2-8831-209670F75ED6}"/>
              </a:ext>
            </a:extLst>
          </p:cNvPr>
          <p:cNvSpPr>
            <a:spLocks noGrp="1"/>
          </p:cNvSpPr>
          <p:nvPr>
            <p:ph type="title"/>
          </p:nvPr>
        </p:nvSpPr>
        <p:spPr/>
        <p:txBody>
          <a:bodyPr/>
          <a:lstStyle/>
          <a:p>
            <a:r>
              <a:rPr lang="en-GB" dirty="0"/>
              <a:t>Chapter 24 – environmental sustainability </a:t>
            </a:r>
          </a:p>
        </p:txBody>
      </p:sp>
      <p:sp>
        <p:nvSpPr>
          <p:cNvPr id="3" name="Content Placeholder 2">
            <a:extLst>
              <a:ext uri="{FF2B5EF4-FFF2-40B4-BE49-F238E27FC236}">
                <a16:creationId xmlns:a16="http://schemas.microsoft.com/office/drawing/2014/main" id="{5D10CAC3-367E-4B6A-9B55-FFFF080F8088}"/>
              </a:ext>
            </a:extLst>
          </p:cNvPr>
          <p:cNvSpPr>
            <a:spLocks noGrp="1"/>
          </p:cNvSpPr>
          <p:nvPr>
            <p:ph idx="1"/>
          </p:nvPr>
        </p:nvSpPr>
        <p:spPr/>
        <p:txBody>
          <a:bodyPr/>
          <a:lstStyle/>
          <a:p>
            <a:r>
              <a:rPr lang="en-GB" dirty="0"/>
              <a:t>Key themes:</a:t>
            </a:r>
          </a:p>
          <a:p>
            <a:r>
              <a:rPr lang="en-GB" dirty="0"/>
              <a:t>Other issues, such as: Sustainability</a:t>
            </a:r>
          </a:p>
        </p:txBody>
      </p:sp>
      <p:pic>
        <p:nvPicPr>
          <p:cNvPr id="4" name="Audio 3">
            <a:hlinkClick r:id="" action="ppaction://media"/>
            <a:extLst>
              <a:ext uri="{FF2B5EF4-FFF2-40B4-BE49-F238E27FC236}">
                <a16:creationId xmlns:a16="http://schemas.microsoft.com/office/drawing/2014/main" id="{3B2525C6-DDA6-4AFC-8687-A7B1A6D8EDF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466272051"/>
      </p:ext>
    </p:extLst>
  </p:cSld>
  <p:clrMapOvr>
    <a:masterClrMapping/>
  </p:clrMapOvr>
  <mc:AlternateContent xmlns:mc="http://schemas.openxmlformats.org/markup-compatibility/2006">
    <mc:Choice xmlns:p14="http://schemas.microsoft.com/office/powerpoint/2010/main" Requires="p14">
      <p:transition spd="slow" p14:dur="2000" advTm="24715"/>
    </mc:Choice>
    <mc:Fallback>
      <p:transition spd="slow" advTm="247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3C385-5ABC-408A-B532-515A35C389C8}"/>
              </a:ext>
            </a:extLst>
          </p:cNvPr>
          <p:cNvSpPr>
            <a:spLocks noGrp="1"/>
          </p:cNvSpPr>
          <p:nvPr>
            <p:ph type="title"/>
          </p:nvPr>
        </p:nvSpPr>
        <p:spPr/>
        <p:txBody>
          <a:bodyPr/>
          <a:lstStyle/>
          <a:p>
            <a:r>
              <a:rPr lang="en-GB" dirty="0"/>
              <a:t>Environmental sustainability	</a:t>
            </a:r>
          </a:p>
        </p:txBody>
      </p:sp>
      <p:sp>
        <p:nvSpPr>
          <p:cNvPr id="3" name="Content Placeholder 2">
            <a:extLst>
              <a:ext uri="{FF2B5EF4-FFF2-40B4-BE49-F238E27FC236}">
                <a16:creationId xmlns:a16="http://schemas.microsoft.com/office/drawing/2014/main" id="{8DB487B9-B520-4803-8310-532A25839B7C}"/>
              </a:ext>
            </a:extLst>
          </p:cNvPr>
          <p:cNvSpPr>
            <a:spLocks noGrp="1"/>
          </p:cNvSpPr>
          <p:nvPr>
            <p:ph idx="1"/>
          </p:nvPr>
        </p:nvSpPr>
        <p:spPr/>
        <p:txBody>
          <a:bodyPr/>
          <a:lstStyle/>
          <a:p>
            <a:r>
              <a:rPr lang="en-GB" dirty="0"/>
              <a:t>The accommodation sector has a range of negative environmental impacts: it uses and pollutes water, land and air, and contributes to global warming (</a:t>
            </a:r>
            <a:r>
              <a:rPr lang="en-GB" dirty="0" err="1"/>
              <a:t>Gössling</a:t>
            </a:r>
            <a:r>
              <a:rPr lang="en-GB" dirty="0"/>
              <a:t>, 2002; </a:t>
            </a:r>
            <a:r>
              <a:rPr lang="en-GB" dirty="0" err="1"/>
              <a:t>Gössling</a:t>
            </a:r>
            <a:r>
              <a:rPr lang="en-GB" dirty="0"/>
              <a:t> and </a:t>
            </a:r>
            <a:r>
              <a:rPr lang="en-GB" dirty="0" err="1"/>
              <a:t>Peeters</a:t>
            </a:r>
            <a:r>
              <a:rPr lang="en-GB" dirty="0"/>
              <a:t>, 2015). </a:t>
            </a:r>
          </a:p>
        </p:txBody>
      </p:sp>
      <p:pic>
        <p:nvPicPr>
          <p:cNvPr id="4" name="Audio 3">
            <a:hlinkClick r:id="" action="ppaction://media"/>
            <a:extLst>
              <a:ext uri="{FF2B5EF4-FFF2-40B4-BE49-F238E27FC236}">
                <a16:creationId xmlns:a16="http://schemas.microsoft.com/office/drawing/2014/main" id="{149FD664-9EE3-4FA5-98AB-F07303F19A8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4040817737"/>
      </p:ext>
    </p:extLst>
  </p:cSld>
  <p:clrMapOvr>
    <a:masterClrMapping/>
  </p:clrMapOvr>
  <mc:AlternateContent xmlns:mc="http://schemas.openxmlformats.org/markup-compatibility/2006">
    <mc:Choice xmlns:p14="http://schemas.microsoft.com/office/powerpoint/2010/main" Requires="p14">
      <p:transition spd="slow" p14:dur="2000" advTm="1403"/>
    </mc:Choice>
    <mc:Fallback>
      <p:transition spd="slow" advTm="14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50D38-60FD-44BA-BD00-D8351AAEDFEB}"/>
              </a:ext>
            </a:extLst>
          </p:cNvPr>
          <p:cNvSpPr>
            <a:spLocks noGrp="1"/>
          </p:cNvSpPr>
          <p:nvPr>
            <p:ph type="title"/>
          </p:nvPr>
        </p:nvSpPr>
        <p:spPr/>
        <p:txBody>
          <a:bodyPr/>
          <a:lstStyle/>
          <a:p>
            <a:r>
              <a:rPr lang="en-GB" dirty="0"/>
              <a:t>Water	</a:t>
            </a:r>
          </a:p>
        </p:txBody>
      </p:sp>
      <p:sp>
        <p:nvSpPr>
          <p:cNvPr id="3" name="Content Placeholder 2">
            <a:extLst>
              <a:ext uri="{FF2B5EF4-FFF2-40B4-BE49-F238E27FC236}">
                <a16:creationId xmlns:a16="http://schemas.microsoft.com/office/drawing/2014/main" id="{009E8366-5C17-45AB-AB15-F450C0ED04DD}"/>
              </a:ext>
            </a:extLst>
          </p:cNvPr>
          <p:cNvSpPr>
            <a:spLocks noGrp="1"/>
          </p:cNvSpPr>
          <p:nvPr>
            <p:ph idx="1"/>
          </p:nvPr>
        </p:nvSpPr>
        <p:spPr/>
        <p:txBody>
          <a:bodyPr/>
          <a:lstStyle/>
          <a:p>
            <a:r>
              <a:rPr lang="en-GB" dirty="0" err="1"/>
              <a:t>Accomodation</a:t>
            </a:r>
            <a:r>
              <a:rPr lang="en-GB" dirty="0"/>
              <a:t> providers are the biggest users of water internationally (</a:t>
            </a:r>
            <a:r>
              <a:rPr lang="en-GB" dirty="0" err="1"/>
              <a:t>Gössling</a:t>
            </a:r>
            <a:r>
              <a:rPr lang="en-GB" dirty="0"/>
              <a:t>, 2002) and nationally </a:t>
            </a:r>
            <a:r>
              <a:rPr lang="da-DK" dirty="0"/>
              <a:t>(Becken et al., 2001; Gössling et al., 2012).</a:t>
            </a:r>
          </a:p>
          <a:p>
            <a:r>
              <a:rPr lang="da-DK" dirty="0"/>
              <a:t>The diirect average water use per guest night amounts to 350 liters </a:t>
            </a:r>
            <a:r>
              <a:rPr lang="en-GB" dirty="0"/>
              <a:t>(</a:t>
            </a:r>
            <a:r>
              <a:rPr lang="en-GB" dirty="0" err="1"/>
              <a:t>Gössling</a:t>
            </a:r>
            <a:r>
              <a:rPr lang="en-GB" dirty="0"/>
              <a:t>, 2015). Indirect uses – such as pools, spas, and food preparation – require an additional 6205 litres per guest night. </a:t>
            </a:r>
          </a:p>
        </p:txBody>
      </p:sp>
      <p:pic>
        <p:nvPicPr>
          <p:cNvPr id="4" name="Audio 3">
            <a:hlinkClick r:id="" action="ppaction://media"/>
            <a:extLst>
              <a:ext uri="{FF2B5EF4-FFF2-40B4-BE49-F238E27FC236}">
                <a16:creationId xmlns:a16="http://schemas.microsoft.com/office/drawing/2014/main" id="{D501AC90-BDD3-4622-B7FC-F782D2BC34D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4022654888"/>
      </p:ext>
    </p:extLst>
  </p:cSld>
  <p:clrMapOvr>
    <a:masterClrMapping/>
  </p:clrMapOvr>
  <mc:AlternateContent xmlns:mc="http://schemas.openxmlformats.org/markup-compatibility/2006">
    <mc:Choice xmlns:p14="http://schemas.microsoft.com/office/powerpoint/2010/main" Requires="p14">
      <p:transition spd="slow" p14:dur="2000" advTm="23531"/>
    </mc:Choice>
    <mc:Fallback>
      <p:transition spd="slow" advTm="235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D55ED-0FD3-4027-B112-3A0DCA9A66AE}"/>
              </a:ext>
            </a:extLst>
          </p:cNvPr>
          <p:cNvSpPr>
            <a:spLocks noGrp="1"/>
          </p:cNvSpPr>
          <p:nvPr>
            <p:ph type="title"/>
          </p:nvPr>
        </p:nvSpPr>
        <p:spPr/>
        <p:txBody>
          <a:bodyPr/>
          <a:lstStyle/>
          <a:p>
            <a:r>
              <a:rPr lang="en-GB" dirty="0"/>
              <a:t>Air and climate change</a:t>
            </a:r>
          </a:p>
        </p:txBody>
      </p:sp>
      <p:sp>
        <p:nvSpPr>
          <p:cNvPr id="3" name="Content Placeholder 2">
            <a:extLst>
              <a:ext uri="{FF2B5EF4-FFF2-40B4-BE49-F238E27FC236}">
                <a16:creationId xmlns:a16="http://schemas.microsoft.com/office/drawing/2014/main" id="{C3CA2FE6-BF0A-4F7B-B5EE-DA2BECBD52D8}"/>
              </a:ext>
            </a:extLst>
          </p:cNvPr>
          <p:cNvSpPr>
            <a:spLocks noGrp="1"/>
          </p:cNvSpPr>
          <p:nvPr>
            <p:ph idx="1"/>
          </p:nvPr>
        </p:nvSpPr>
        <p:spPr>
          <a:xfrm>
            <a:off x="1141412" y="2249487"/>
            <a:ext cx="9905999" cy="3429418"/>
          </a:xfrm>
        </p:spPr>
        <p:txBody>
          <a:bodyPr/>
          <a:lstStyle/>
          <a:p>
            <a:r>
              <a:rPr lang="en-GB" dirty="0"/>
              <a:t>The tourism accommodation sector is responsible for about 20% of the total carbon emissions generated by the tourism industry (UNWTO and UNEP, 2008).</a:t>
            </a:r>
          </a:p>
          <a:p>
            <a:r>
              <a:rPr lang="en-GB" dirty="0"/>
              <a:t>Airbnb commissioned a study into environmental aspects of peer-to-peer accommodation networks (Cleantech Group, 2014). This examined secondary data and conducted a survey with Airbnb guests and hosts, drawing the following conclusions: </a:t>
            </a:r>
          </a:p>
        </p:txBody>
      </p:sp>
      <p:pic>
        <p:nvPicPr>
          <p:cNvPr id="4" name="Audio 3">
            <a:hlinkClick r:id="" action="ppaction://media"/>
            <a:extLst>
              <a:ext uri="{FF2B5EF4-FFF2-40B4-BE49-F238E27FC236}">
                <a16:creationId xmlns:a16="http://schemas.microsoft.com/office/drawing/2014/main" id="{0963B06D-A49A-4FBE-BFA7-B5CEE3227B0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698442379"/>
      </p:ext>
    </p:extLst>
  </p:cSld>
  <p:clrMapOvr>
    <a:masterClrMapping/>
  </p:clrMapOvr>
  <mc:AlternateContent xmlns:mc="http://schemas.openxmlformats.org/markup-compatibility/2006">
    <mc:Choice xmlns:p14="http://schemas.microsoft.com/office/powerpoint/2010/main" Requires="p14">
      <p:transition spd="slow" p14:dur="2000" advTm="25226"/>
    </mc:Choice>
    <mc:Fallback>
      <p:transition spd="slow" advTm="252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50CF1-6BFA-4B0E-8D7A-7A2BE3F97C58}"/>
              </a:ext>
            </a:extLst>
          </p:cNvPr>
          <p:cNvSpPr>
            <a:spLocks noGrp="1"/>
          </p:cNvSpPr>
          <p:nvPr>
            <p:ph type="title"/>
          </p:nvPr>
        </p:nvSpPr>
        <p:spPr/>
        <p:txBody>
          <a:bodyPr/>
          <a:lstStyle/>
          <a:p>
            <a:r>
              <a:rPr lang="en-GB" dirty="0"/>
              <a:t>Airbnb environmental study results</a:t>
            </a:r>
          </a:p>
        </p:txBody>
      </p:sp>
      <p:sp>
        <p:nvSpPr>
          <p:cNvPr id="3" name="Content Placeholder 2">
            <a:extLst>
              <a:ext uri="{FF2B5EF4-FFF2-40B4-BE49-F238E27FC236}">
                <a16:creationId xmlns:a16="http://schemas.microsoft.com/office/drawing/2014/main" id="{FD01E9CA-DAB8-4190-BA92-A6A8DB56D914}"/>
              </a:ext>
            </a:extLst>
          </p:cNvPr>
          <p:cNvSpPr>
            <a:spLocks noGrp="1"/>
          </p:cNvSpPr>
          <p:nvPr>
            <p:ph idx="1"/>
          </p:nvPr>
        </p:nvSpPr>
        <p:spPr/>
        <p:txBody>
          <a:bodyPr>
            <a:normAutofit fontScale="70000" lnSpcReduction="20000"/>
          </a:bodyPr>
          <a:lstStyle/>
          <a:p>
            <a:r>
              <a:rPr lang="en-GB" dirty="0"/>
              <a:t>Airbnb guests in North America use between 63% and 71% less energy than hotel guests in North America, thus generating 61–82% less CO2 24 Environmental Sustainability 269 emissions. Airbnb guests in Europe use 78% to 84% less energy than hotel guests, thus generating at least 88% less CO2 emissions. </a:t>
            </a:r>
          </a:p>
          <a:p>
            <a:r>
              <a:rPr lang="en-GB" dirty="0"/>
              <a:t>Airbnb guests in North America use between 12% and 39% (59–170 litres) less water than hotel guests. Airbnb guests in Europe use between 48 and 57% (160–290 litres) less water than hotel guests. </a:t>
            </a:r>
          </a:p>
          <a:p>
            <a:r>
              <a:rPr lang="en-GB" dirty="0"/>
              <a:t>Most Airbnb hosts (95% in North America and 89% in Europe) report that they are providing recycling facilities; 94% of Airbnb guests in North America and 90% of Airbnb guests in Europe say they recycle when they can. </a:t>
            </a:r>
          </a:p>
          <a:p>
            <a:r>
              <a:rPr lang="en-GB" dirty="0"/>
              <a:t>Most Airbnb hosts (83% in North America and 79% in Europe) report that they provide energy efficient appliances. </a:t>
            </a:r>
          </a:p>
        </p:txBody>
      </p:sp>
      <p:pic>
        <p:nvPicPr>
          <p:cNvPr id="4" name="Audio 3">
            <a:hlinkClick r:id="" action="ppaction://media"/>
            <a:extLst>
              <a:ext uri="{FF2B5EF4-FFF2-40B4-BE49-F238E27FC236}">
                <a16:creationId xmlns:a16="http://schemas.microsoft.com/office/drawing/2014/main" id="{F93A2AE9-3093-410D-A370-5B129F1DAC6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496063786"/>
      </p:ext>
    </p:extLst>
  </p:cSld>
  <p:clrMapOvr>
    <a:masterClrMapping/>
  </p:clrMapOvr>
  <mc:AlternateContent xmlns:mc="http://schemas.openxmlformats.org/markup-compatibility/2006">
    <mc:Choice xmlns:p14="http://schemas.microsoft.com/office/powerpoint/2010/main" Requires="p14">
      <p:transition spd="slow" p14:dur="2000" advTm="78307"/>
    </mc:Choice>
    <mc:Fallback>
      <p:transition spd="slow" advTm="783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21178-684E-46E2-9BC5-666D2BE77857}"/>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57C4A558-3723-4019-8319-F438F9F5AA6B}"/>
              </a:ext>
            </a:extLst>
          </p:cNvPr>
          <p:cNvSpPr>
            <a:spLocks noGrp="1"/>
          </p:cNvSpPr>
          <p:nvPr>
            <p:ph idx="1"/>
          </p:nvPr>
        </p:nvSpPr>
        <p:spPr/>
        <p:txBody>
          <a:bodyPr/>
          <a:lstStyle/>
          <a:p>
            <a:r>
              <a:rPr lang="en-GB" dirty="0"/>
              <a:t>Airbnb adds great value to the hosts - mitigating risks, handling monetary transactions, offering the ability to connect with likeminded hosts.</a:t>
            </a:r>
          </a:p>
          <a:p>
            <a:r>
              <a:rPr lang="en-GB" dirty="0"/>
              <a:t>Airbnb adds good value to the guests – Cheaper alternative to hotels, unique experience.</a:t>
            </a:r>
          </a:p>
          <a:p>
            <a:r>
              <a:rPr lang="en-GB" dirty="0"/>
              <a:t>However, Airbnb has some adverse effects – Reducing housing availability, reducing housing affordability, reducing local residents’ quality of life</a:t>
            </a:r>
          </a:p>
          <a:p>
            <a:endParaRPr lang="en-GB" dirty="0"/>
          </a:p>
          <a:p>
            <a:endParaRPr lang="en-GB" dirty="0"/>
          </a:p>
          <a:p>
            <a:endParaRPr lang="en-GB" dirty="0"/>
          </a:p>
        </p:txBody>
      </p:sp>
      <p:pic>
        <p:nvPicPr>
          <p:cNvPr id="4" name="Audio 3">
            <a:hlinkClick r:id="" action="ppaction://media"/>
            <a:extLst>
              <a:ext uri="{FF2B5EF4-FFF2-40B4-BE49-F238E27FC236}">
                <a16:creationId xmlns:a16="http://schemas.microsoft.com/office/drawing/2014/main" id="{C5FE2ABA-6EB1-4D91-AC02-09F5A1F9ACB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912506669"/>
      </p:ext>
    </p:extLst>
  </p:cSld>
  <p:clrMapOvr>
    <a:masterClrMapping/>
  </p:clrMapOvr>
  <mc:AlternateContent xmlns:mc="http://schemas.openxmlformats.org/markup-compatibility/2006">
    <mc:Choice xmlns:p14="http://schemas.microsoft.com/office/powerpoint/2010/main" Requires="p14">
      <p:transition spd="slow" p14:dur="2000" advTm="43570"/>
    </mc:Choice>
    <mc:Fallback>
      <p:transition spd="slow" advTm="435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9918F-19C1-4674-8EB3-E203F0E5830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A0A33D5-0B77-4FA6-8B6F-16ED30033A15}"/>
              </a:ext>
            </a:extLst>
          </p:cNvPr>
          <p:cNvSpPr>
            <a:spLocks noGrp="1"/>
          </p:cNvSpPr>
          <p:nvPr>
            <p:ph idx="1"/>
          </p:nvPr>
        </p:nvSpPr>
        <p:spPr/>
        <p:txBody>
          <a:bodyPr>
            <a:normAutofit fontScale="70000" lnSpcReduction="20000"/>
          </a:bodyPr>
          <a:lstStyle/>
          <a:p>
            <a:r>
              <a:rPr lang="en-GB" dirty="0"/>
              <a:t>Airbnb (No date), </a:t>
            </a:r>
            <a:r>
              <a:rPr lang="en-GB" i="1" dirty="0"/>
              <a:t>What is Airbnb and how does it work?</a:t>
            </a:r>
            <a:r>
              <a:rPr lang="en-GB" dirty="0"/>
              <a:t> Retrieved from:</a:t>
            </a:r>
          </a:p>
          <a:p>
            <a:pPr marL="0" indent="0">
              <a:buNone/>
            </a:pPr>
            <a:r>
              <a:rPr lang="en-GB" dirty="0"/>
              <a:t>	</a:t>
            </a:r>
            <a:r>
              <a:rPr lang="en-GB" dirty="0">
                <a:hlinkClick r:id="rId2"/>
              </a:rPr>
              <a:t>https://www.airbnb.co.uk/help/article/2503/what-is-airbnb-and-how-	does-it-work</a:t>
            </a:r>
            <a:endParaRPr lang="en-GB" dirty="0"/>
          </a:p>
          <a:p>
            <a:r>
              <a:rPr lang="en-GB" dirty="0"/>
              <a:t>Barker (2020), </a:t>
            </a:r>
            <a:r>
              <a:rPr lang="en-GB" i="1" dirty="0"/>
              <a:t>The Airbnb Effect on Housing And Rent. </a:t>
            </a:r>
            <a:r>
              <a:rPr lang="en-GB" dirty="0"/>
              <a:t>Retrieved from: </a:t>
            </a:r>
            <a:r>
              <a:rPr lang="en-GB" dirty="0">
                <a:hlinkClick r:id="rId3"/>
              </a:rPr>
              <a:t>https://www.forbes.com/sites/garybarker/2020/02/21/the-airbnb-effect-on-housing-and-rent/?sh=db8564a22260</a:t>
            </a:r>
            <a:endParaRPr lang="en-GB" dirty="0"/>
          </a:p>
          <a:p>
            <a:r>
              <a:rPr lang="en-GB" dirty="0"/>
              <a:t>Oxford (2020), </a:t>
            </a:r>
            <a:r>
              <a:rPr lang="en-GB" i="1" dirty="0"/>
              <a:t>Sharing Economy Meaning</a:t>
            </a:r>
            <a:r>
              <a:rPr lang="en-GB" dirty="0"/>
              <a:t>. Retrieved from: 	</a:t>
            </a:r>
            <a:r>
              <a:rPr lang="en-GB" dirty="0">
                <a:hlinkClick r:id="rId4"/>
              </a:rPr>
              <a:t>https://www.google.com/search?q=sharing+economy+meaning&amp;oq=sh</a:t>
            </a:r>
            <a:r>
              <a:rPr lang="en-GB" dirty="0"/>
              <a:t>	</a:t>
            </a:r>
            <a:r>
              <a:rPr lang="en-GB" dirty="0" err="1"/>
              <a:t>arin&amp;aqs</a:t>
            </a:r>
            <a:r>
              <a:rPr lang="en-GB" dirty="0"/>
              <a:t>=chrome.0.69i59l2j69i61l2j69i65l3j69i60.877j1j7&amp;sourceid=	</a:t>
            </a:r>
            <a:r>
              <a:rPr lang="en-GB" dirty="0" err="1"/>
              <a:t>chrome&amp;ie</a:t>
            </a:r>
            <a:r>
              <a:rPr lang="en-GB" dirty="0"/>
              <a:t>=UTF-8</a:t>
            </a:r>
          </a:p>
          <a:p>
            <a:r>
              <a:rPr lang="en-GB" dirty="0"/>
              <a:t>Kiesha </a:t>
            </a:r>
            <a:r>
              <a:rPr lang="en-GB" dirty="0" err="1"/>
              <a:t>Frue</a:t>
            </a:r>
            <a:r>
              <a:rPr lang="en-GB" dirty="0"/>
              <a:t> (2018), </a:t>
            </a:r>
            <a:r>
              <a:rPr lang="en-GB" i="1" dirty="0"/>
              <a:t>SWOT Analysis of Airbnb. </a:t>
            </a:r>
            <a:r>
              <a:rPr lang="en-GB" dirty="0"/>
              <a:t>Retrieved from: </a:t>
            </a:r>
          </a:p>
          <a:p>
            <a:pPr marL="0" indent="0">
              <a:buNone/>
            </a:pPr>
            <a:r>
              <a:rPr lang="en-GB" dirty="0">
                <a:hlinkClick r:id="rId5"/>
              </a:rPr>
              <a:t>	https://pestleanalysis.com/swot-analysis-of-airbnb-is-its-business-model-flawed/</a:t>
            </a:r>
            <a:endParaRPr lang="en-GB" dirty="0"/>
          </a:p>
          <a:p>
            <a:pPr marL="0" indent="0">
              <a:buNone/>
            </a:pPr>
            <a:endParaRPr lang="en-GB" dirty="0"/>
          </a:p>
          <a:p>
            <a:endParaRPr lang="en-GB" dirty="0"/>
          </a:p>
        </p:txBody>
      </p:sp>
    </p:spTree>
    <p:extLst>
      <p:ext uri="{BB962C8B-B14F-4D97-AF65-F5344CB8AC3E}">
        <p14:creationId xmlns:p14="http://schemas.microsoft.com/office/powerpoint/2010/main" val="2407040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400</TotalTime>
  <Words>2972</Words>
  <Application>Microsoft Office PowerPoint</Application>
  <PresentationFormat>Widescreen</PresentationFormat>
  <Paragraphs>167</Paragraphs>
  <Slides>19</Slides>
  <Notes>14</Notes>
  <HiddenSlides>0</HiddenSlides>
  <MMClips>18</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Tw Cen MT</vt:lpstr>
      <vt:lpstr>Circuit</vt:lpstr>
      <vt:lpstr>The value of Airbnb</vt:lpstr>
      <vt:lpstr>chapters</vt:lpstr>
      <vt:lpstr>What is AIRBNB?</vt:lpstr>
      <vt:lpstr>Chapter 3 – Airbnb’s business model</vt:lpstr>
      <vt:lpstr>Air bnb’s multi-sided platform </vt:lpstr>
      <vt:lpstr>Airbnb’s business model</vt:lpstr>
      <vt:lpstr>Airbnb and its value propositions</vt:lpstr>
      <vt:lpstr>Value development </vt:lpstr>
      <vt:lpstr>airbnb’s strengths</vt:lpstr>
      <vt:lpstr>Chapter 11 – regulatory REACTIONS AROUND THE WORLD</vt:lpstr>
      <vt:lpstr>Regulatory reactions around the world</vt:lpstr>
      <vt:lpstr>Airbnb’s weaknesses</vt:lpstr>
      <vt:lpstr>Chapter 24 – environmental sustainability </vt:lpstr>
      <vt:lpstr>Environmental sustainability </vt:lpstr>
      <vt:lpstr>Water </vt:lpstr>
      <vt:lpstr>Air and climate change</vt:lpstr>
      <vt:lpstr>Airbnb environmental study results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Owain Revitt (1903225)</dc:creator>
  <cp:lastModifiedBy>Owain Revitt (1903225)</cp:lastModifiedBy>
  <cp:revision>32</cp:revision>
  <dcterms:created xsi:type="dcterms:W3CDTF">2021-02-09T11:39:02Z</dcterms:created>
  <dcterms:modified xsi:type="dcterms:W3CDTF">2021-02-19T14:38:24Z</dcterms:modified>
</cp:coreProperties>
</file>