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60" r:id="rId5"/>
    <p:sldId id="325" r:id="rId6"/>
    <p:sldId id="334" r:id="rId7"/>
    <p:sldId id="305" r:id="rId8"/>
    <p:sldId id="327" r:id="rId9"/>
    <p:sldId id="328" r:id="rId10"/>
    <p:sldId id="329" r:id="rId11"/>
    <p:sldId id="330" r:id="rId12"/>
    <p:sldId id="331" r:id="rId13"/>
    <p:sldId id="336" r:id="rId14"/>
    <p:sldId id="332" r:id="rId15"/>
    <p:sldId id="333" r:id="rId16"/>
    <p:sldId id="335" r:id="rId17"/>
    <p:sldId id="340" r:id="rId18"/>
    <p:sldId id="341" r:id="rId19"/>
    <p:sldId id="343" r:id="rId20"/>
    <p:sldId id="344" r:id="rId21"/>
    <p:sldId id="345" r:id="rId22"/>
    <p:sldId id="346" r:id="rId23"/>
    <p:sldId id="347" r:id="rId24"/>
    <p:sldId id="348" r:id="rId25"/>
    <p:sldId id="349" r:id="rId26"/>
    <p:sldId id="350" r:id="rId27"/>
    <p:sldId id="351" r:id="rId28"/>
    <p:sldId id="352" r:id="rId29"/>
    <p:sldId id="353" r:id="rId30"/>
    <p:sldId id="355" r:id="rId31"/>
    <p:sldId id="357" r:id="rId32"/>
    <p:sldId id="356" r:id="rId33"/>
    <p:sldId id="358" r:id="rId34"/>
    <p:sldId id="359" r:id="rId35"/>
    <p:sldId id="360" r:id="rId36"/>
    <p:sldId id="361" r:id="rId37"/>
    <p:sldId id="363" r:id="rId38"/>
    <p:sldId id="362" r:id="rId39"/>
    <p:sldId id="342" r:id="rId4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55" autoAdjust="0"/>
    <p:restoredTop sz="94660"/>
  </p:normalViewPr>
  <p:slideViewPr>
    <p:cSldViewPr>
      <p:cViewPr varScale="1">
        <p:scale>
          <a:sx n="78" d="100"/>
          <a:sy n="78" d="100"/>
        </p:scale>
        <p:origin x="1507" y="77"/>
      </p:cViewPr>
      <p:guideLst>
        <p:guide orient="horz" pos="2160"/>
        <p:guide pos="2880"/>
      </p:guideLst>
    </p:cSldViewPr>
  </p:slideViewPr>
  <p:notesTextViewPr>
    <p:cViewPr>
      <p:scale>
        <a:sx n="1" d="1"/>
        <a:sy n="1" d="1"/>
      </p:scale>
      <p:origin x="0" y="0"/>
    </p:cViewPr>
  </p:notesTextViewPr>
  <p:sorterViewPr>
    <p:cViewPr>
      <p:scale>
        <a:sx n="100" d="100"/>
        <a:sy n="100" d="100"/>
      </p:scale>
      <p:origin x="0" y="-312"/>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21/03/2024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21/03/2024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rdictionary.com/critica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ublication/263471062_Relationally_Reflexive_Practice_A_Generative_Approach_to_Theory_Development_in_Qualitative_Research" TargetMode="External"/><Relationship Id="rId2" Type="http://schemas.openxmlformats.org/officeDocument/2006/relationships/hyperlink" Target="https://doi.org/10.1177/105256291666891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larryalton.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deed.com/"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ase.edu/ipe/news-and-events/huddle/tips-high-impact-teamwork-using-caution-ladder-inferenc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thinkeranalytix.org/wp-content/uploads/2018/09/TvG-Using-argument-mapping-to-improve-critical-thinking-skills-2015.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productivethinking.co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scientificamerican.com/article/information-overload-helps-fake-news-spread-and-social-media-knows-it/"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spers.ca/wp-content/uploads/2013/08/50-activities-for-developing-critical-thinking-skills.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debonogroup.com/services/core-programs/six-thinking-hat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able.ac/blog/critical-thinking-model/"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60648"/>
            <a:ext cx="8568952" cy="3600400"/>
          </a:xfrm>
        </p:spPr>
        <p:txBody>
          <a:bodyPr>
            <a:normAutofit fontScale="90000"/>
          </a:bodyPr>
          <a:lstStyle/>
          <a:p>
            <a:pPr algn="r"/>
            <a:br>
              <a:rPr lang="en-GB" sz="3200" b="1" dirty="0"/>
            </a:br>
            <a:r>
              <a:rPr lang="en-US" sz="3200" b="1" kern="100" dirty="0">
                <a:effectLst/>
                <a:latin typeface="Arial" panose="020B0604020202020204" pitchFamily="34" charset="0"/>
                <a:ea typeface="Calibri" panose="020F0502020204030204" pitchFamily="34" charset="0"/>
                <a:cs typeface="Times New Roman" panose="02020603050405020304" pitchFamily="18" charset="0"/>
              </a:rPr>
              <a:t>Critical Literature Review for </a:t>
            </a:r>
            <a:br>
              <a:rPr lang="en-US" sz="3200" b="1" kern="100" dirty="0">
                <a:effectLst/>
                <a:latin typeface="Arial" panose="020B0604020202020204" pitchFamily="34" charset="0"/>
                <a:ea typeface="Calibri" panose="020F0502020204030204" pitchFamily="34" charset="0"/>
                <a:cs typeface="Times New Roman" panose="02020603050405020304" pitchFamily="18" charset="0"/>
              </a:rPr>
            </a:br>
            <a:r>
              <a:rPr lang="en-US" sz="3200" b="1" kern="100" dirty="0">
                <a:effectLst/>
                <a:latin typeface="Arial" panose="020B0604020202020204" pitchFamily="34" charset="0"/>
                <a:ea typeface="Calibri" panose="020F0502020204030204" pitchFamily="34" charset="0"/>
                <a:cs typeface="Times New Roman" panose="02020603050405020304" pitchFamily="18" charset="0"/>
              </a:rPr>
              <a:t>Doctoral Research </a:t>
            </a:r>
            <a:br>
              <a:rPr lang="en-US" sz="3200" b="1" kern="100" dirty="0">
                <a:effectLst/>
                <a:latin typeface="Arial" panose="020B0604020202020204" pitchFamily="34" charset="0"/>
                <a:ea typeface="Calibri" panose="020F0502020204030204" pitchFamily="34" charset="0"/>
                <a:cs typeface="Times New Roman" panose="02020603050405020304" pitchFamily="18" charset="0"/>
              </a:rPr>
            </a:br>
            <a:r>
              <a:rPr lang="en-GB" sz="3200" b="1" kern="100" dirty="0">
                <a:effectLst/>
                <a:latin typeface="Arial" panose="020B0604020202020204" pitchFamily="34" charset="0"/>
                <a:ea typeface="Calibri" panose="020F0502020204030204" pitchFamily="34" charset="0"/>
                <a:cs typeface="Times New Roman" panose="02020603050405020304" pitchFamily="18" charset="0"/>
              </a:rPr>
              <a:t>(LCDB7009)</a:t>
            </a:r>
            <a:br>
              <a:rPr lang="en-GB" sz="3200" b="1" dirty="0"/>
            </a:br>
            <a:br>
              <a:rPr lang="en-GB" sz="3200" b="1" dirty="0"/>
            </a:br>
            <a:r>
              <a:rPr lang="en-GB" sz="2200" b="1" dirty="0"/>
              <a:t>WEEK 2. 16 February 2024</a:t>
            </a:r>
            <a:br>
              <a:rPr lang="en-GB" sz="2200" b="1"/>
            </a:br>
            <a:r>
              <a:rPr lang="en-GB" sz="2200" b="1"/>
              <a:t>Postponed to WEEK 4 </a:t>
            </a:r>
            <a:br>
              <a:rPr lang="en-GB" sz="2200" b="1" dirty="0"/>
            </a:br>
            <a:r>
              <a:rPr lang="en-GB" sz="3200" b="1" dirty="0"/>
              <a:t>CRITICALITY, CRITICAL THINKING AND CRITICAL WRITING</a:t>
            </a:r>
          </a:p>
        </p:txBody>
      </p:sp>
      <p:sp>
        <p:nvSpPr>
          <p:cNvPr id="3" name="Subtitle 2"/>
          <p:cNvSpPr>
            <a:spLocks noGrp="1"/>
          </p:cNvSpPr>
          <p:nvPr>
            <p:ph type="subTitle" idx="1"/>
          </p:nvPr>
        </p:nvSpPr>
        <p:spPr>
          <a:xfrm>
            <a:off x="467544" y="4437112"/>
            <a:ext cx="8136904" cy="1060102"/>
          </a:xfrm>
        </p:spPr>
        <p:txBody>
          <a:bodyPr>
            <a:normAutofit fontScale="85000" lnSpcReduction="20000"/>
          </a:bodyPr>
          <a:lstStyle/>
          <a:p>
            <a:r>
              <a:rPr lang="en-GB" sz="2800" b="1" dirty="0">
                <a:solidFill>
                  <a:schemeClr val="tx1"/>
                </a:solidFill>
              </a:rPr>
              <a:t>Swansea Business School</a:t>
            </a:r>
          </a:p>
          <a:p>
            <a:r>
              <a:rPr lang="en-GB" sz="2800" b="1" dirty="0">
                <a:solidFill>
                  <a:schemeClr val="tx1"/>
                </a:solidFill>
              </a:rPr>
              <a:t>Steve Griffiths adapted from presentation by colleague Professor Jill Venus</a:t>
            </a:r>
          </a:p>
          <a:p>
            <a:pPr algn="r"/>
            <a:endParaRPr lang="en-GB" b="1" dirty="0">
              <a:solidFill>
                <a:schemeClr val="tx1"/>
              </a:solidFill>
            </a:endParaRPr>
          </a:p>
        </p:txBody>
      </p:sp>
    </p:spTree>
    <p:extLst>
      <p:ext uri="{BB962C8B-B14F-4D97-AF65-F5344CB8AC3E}">
        <p14:creationId xmlns:p14="http://schemas.microsoft.com/office/powerpoint/2010/main" val="1241610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457200" y="1417638"/>
            <a:ext cx="8229600" cy="5179714"/>
          </a:xfrm>
        </p:spPr>
        <p:txBody>
          <a:bodyPr>
            <a:normAutofit/>
          </a:bodyPr>
          <a:lstStyle/>
          <a:p>
            <a:pPr marL="0" indent="0">
              <a:buNone/>
            </a:pPr>
            <a:r>
              <a:rPr lang="en-GB" dirty="0"/>
              <a:t>Cottrell S (2017) Critical Thinking Skills. London. Palgrave Study Guides.</a:t>
            </a:r>
          </a:p>
          <a:p>
            <a:pPr marL="0" indent="0">
              <a:buNone/>
            </a:pPr>
            <a:endParaRPr lang="en-GB" dirty="0"/>
          </a:p>
          <a:p>
            <a:pPr marL="0" indent="0">
              <a:buNone/>
            </a:pPr>
            <a:r>
              <a:rPr lang="en-GB" dirty="0"/>
              <a:t>Useful background information.</a:t>
            </a:r>
          </a:p>
        </p:txBody>
      </p:sp>
    </p:spTree>
    <p:extLst>
      <p:ext uri="{BB962C8B-B14F-4D97-AF65-F5344CB8AC3E}">
        <p14:creationId xmlns:p14="http://schemas.microsoft.com/office/powerpoint/2010/main" val="1272724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Useful introduction</a:t>
            </a:r>
            <a:endParaRPr lang="en-US" sz="3200" dirty="0"/>
          </a:p>
        </p:txBody>
      </p:sp>
      <p:sp>
        <p:nvSpPr>
          <p:cNvPr id="3" name="Content Placeholder 2"/>
          <p:cNvSpPr>
            <a:spLocks noGrp="1"/>
          </p:cNvSpPr>
          <p:nvPr>
            <p:ph idx="1"/>
          </p:nvPr>
        </p:nvSpPr>
        <p:spPr/>
        <p:txBody>
          <a:bodyPr/>
          <a:lstStyle/>
          <a:p>
            <a:pPr marL="0" indent="0">
              <a:buNone/>
            </a:pPr>
            <a:r>
              <a:rPr lang="en-GB" dirty="0"/>
              <a:t>See –</a:t>
            </a:r>
          </a:p>
          <a:p>
            <a:r>
              <a:rPr lang="en-US" dirty="0">
                <a:hlinkClick r:id="rId2"/>
              </a:rPr>
              <a:t>https://www.skillsyouneed.com/learn/critical-thinking.html</a:t>
            </a:r>
            <a:r>
              <a:rPr lang="en-US" dirty="0"/>
              <a:t> </a:t>
            </a:r>
          </a:p>
        </p:txBody>
      </p:sp>
    </p:spTree>
    <p:extLst>
      <p:ext uri="{BB962C8B-B14F-4D97-AF65-F5344CB8AC3E}">
        <p14:creationId xmlns:p14="http://schemas.microsoft.com/office/powerpoint/2010/main" val="2413344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Criticality</a:t>
            </a:r>
          </a:p>
        </p:txBody>
      </p:sp>
      <p:sp>
        <p:nvSpPr>
          <p:cNvPr id="3" name="Content Placeholder 2"/>
          <p:cNvSpPr>
            <a:spLocks noGrp="1"/>
          </p:cNvSpPr>
          <p:nvPr>
            <p:ph idx="1"/>
          </p:nvPr>
        </p:nvSpPr>
        <p:spPr/>
        <p:txBody>
          <a:bodyPr>
            <a:normAutofit/>
          </a:bodyPr>
          <a:lstStyle/>
          <a:p>
            <a:r>
              <a:rPr lang="en-GB" sz="2000" dirty="0"/>
              <a:t>The state of being </a:t>
            </a:r>
            <a:r>
              <a:rPr lang="en-GB" sz="2000" dirty="0">
                <a:hlinkClick r:id="rId2"/>
              </a:rPr>
              <a:t>critical</a:t>
            </a:r>
            <a:endParaRPr lang="en-GB" sz="2000" dirty="0"/>
          </a:p>
          <a:p>
            <a:r>
              <a:rPr lang="en-GB" sz="2000" dirty="0"/>
              <a:t>(education) A disposition for purposeful thinking and acting guided by criteria that are considered to be contextually appropriate and that are expected to result in positive outcomes related to the purpose.</a:t>
            </a:r>
          </a:p>
          <a:p>
            <a:pPr marL="0" indent="0">
              <a:buNone/>
            </a:pPr>
            <a:r>
              <a:rPr lang="en-GB" sz="2000" dirty="0"/>
              <a:t>(yourdictionary.com)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44065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thinking</a:t>
            </a:r>
            <a:endParaRPr lang="en-US" sz="3200" b="1" dirty="0"/>
          </a:p>
        </p:txBody>
      </p:sp>
      <p:sp>
        <p:nvSpPr>
          <p:cNvPr id="3" name="Content Placeholder 2"/>
          <p:cNvSpPr>
            <a:spLocks noGrp="1"/>
          </p:cNvSpPr>
          <p:nvPr>
            <p:ph idx="1"/>
          </p:nvPr>
        </p:nvSpPr>
        <p:spPr/>
        <p:txBody>
          <a:bodyPr>
            <a:normAutofit fontScale="70000" lnSpcReduction="20000"/>
          </a:bodyPr>
          <a:lstStyle/>
          <a:p>
            <a:r>
              <a:rPr lang="en-GB" b="1" dirty="0"/>
              <a:t>Critical Thinking Defined</a:t>
            </a:r>
          </a:p>
          <a:p>
            <a:r>
              <a:rPr lang="en-GB" b="1" dirty="0"/>
              <a:t>Critical thinking</a:t>
            </a:r>
            <a:r>
              <a:rPr lang="en-GB" dirty="0"/>
              <a:t> means making reasoned judgments 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a:t>(study.com)</a:t>
            </a:r>
            <a:endParaRPr lang="en-US" dirty="0"/>
          </a:p>
        </p:txBody>
      </p:sp>
    </p:spTree>
    <p:extLst>
      <p:ext uri="{BB962C8B-B14F-4D97-AF65-F5344CB8AC3E}">
        <p14:creationId xmlns:p14="http://schemas.microsoft.com/office/powerpoint/2010/main" val="209915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Critical thinking as a process</a:t>
            </a:r>
            <a:endParaRPr lang="en-US" sz="3200" dirty="0"/>
          </a:p>
        </p:txBody>
      </p:sp>
      <p:sp>
        <p:nvSpPr>
          <p:cNvPr id="3" name="Content Placeholder 2"/>
          <p:cNvSpPr>
            <a:spLocks noGrp="1"/>
          </p:cNvSpPr>
          <p:nvPr>
            <p:ph idx="1"/>
          </p:nvPr>
        </p:nvSpPr>
        <p:spPr>
          <a:xfrm>
            <a:off x="457200" y="1600200"/>
            <a:ext cx="8229600" cy="5069159"/>
          </a:xfrm>
        </p:spPr>
        <p:txBody>
          <a:bodyPr>
            <a:normAutofit fontScale="62500" lnSpcReduction="20000"/>
          </a:bodyPr>
          <a:lstStyle/>
          <a:p>
            <a:pPr marL="0" indent="0">
              <a:buNone/>
            </a:pPr>
            <a:r>
              <a:rPr lang="en-GB" dirty="0"/>
              <a:t>A complex process of deliberation which involves a wide range of skills and attitudes.  It includes:</a:t>
            </a:r>
          </a:p>
          <a:p>
            <a:r>
              <a:rPr lang="en-GB" i="1" dirty="0"/>
              <a:t>Identifying other peoples positions</a:t>
            </a:r>
            <a:r>
              <a:rPr lang="en-GB" dirty="0"/>
              <a:t>, argument and conclusions</a:t>
            </a:r>
          </a:p>
          <a:p>
            <a:r>
              <a:rPr lang="en-GB" i="1" dirty="0"/>
              <a:t>Evaluating the evidence </a:t>
            </a:r>
            <a:r>
              <a:rPr lang="en-GB" dirty="0"/>
              <a:t>for alternative points of view</a:t>
            </a:r>
          </a:p>
          <a:p>
            <a:r>
              <a:rPr lang="en-GB" i="1" dirty="0"/>
              <a:t>Weighing up opposing arguments </a:t>
            </a:r>
            <a:r>
              <a:rPr lang="en-GB" dirty="0"/>
              <a:t>and evidence fairly</a:t>
            </a:r>
          </a:p>
          <a:p>
            <a:r>
              <a:rPr lang="en-GB" i="1" dirty="0"/>
              <a:t>Being able to ‘read between the lines</a:t>
            </a:r>
            <a:r>
              <a:rPr lang="en-GB" dirty="0"/>
              <a:t>’, seeing beyond surfaces, and identifying false or unfair assumptions</a:t>
            </a:r>
          </a:p>
          <a:p>
            <a:r>
              <a:rPr lang="en-GB" i="1" dirty="0"/>
              <a:t>Recognising techniques </a:t>
            </a:r>
            <a:r>
              <a:rPr lang="en-GB" dirty="0"/>
              <a:t>used to make certain positions more appealing than others, such as false logic and persuasive devices</a:t>
            </a:r>
          </a:p>
          <a:p>
            <a:r>
              <a:rPr lang="en-GB" i="1" dirty="0"/>
              <a:t>Reflecting on issues in a structured way</a:t>
            </a:r>
            <a:r>
              <a:rPr lang="en-GB" dirty="0"/>
              <a:t>, bringing logic and insight to beat</a:t>
            </a:r>
          </a:p>
          <a:p>
            <a:r>
              <a:rPr lang="en-GB" i="1" dirty="0"/>
              <a:t>Drawing conclusions </a:t>
            </a:r>
            <a:r>
              <a:rPr lang="en-GB" dirty="0"/>
              <a:t>about whether arguments are valid and justifiable, based on good evidence and sensible assumptions</a:t>
            </a:r>
          </a:p>
          <a:p>
            <a:r>
              <a:rPr lang="en-GB" i="1" dirty="0"/>
              <a:t>Presenting a point of view</a:t>
            </a:r>
            <a:r>
              <a:rPr lang="en-GB" dirty="0"/>
              <a:t> in a structured, clear, well-reasoned way that convinces others</a:t>
            </a:r>
          </a:p>
          <a:p>
            <a:pPr marL="0" indent="0" algn="r">
              <a:buNone/>
            </a:pPr>
            <a:r>
              <a:rPr lang="en-GB" dirty="0"/>
              <a:t>(Cottrell, 2015)</a:t>
            </a:r>
          </a:p>
        </p:txBody>
      </p:sp>
    </p:spTree>
    <p:extLst>
      <p:ext uri="{BB962C8B-B14F-4D97-AF65-F5344CB8AC3E}">
        <p14:creationId xmlns:p14="http://schemas.microsoft.com/office/powerpoint/2010/main" val="31630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4" y="332656"/>
            <a:ext cx="8856984" cy="1143000"/>
          </a:xfrm>
        </p:spPr>
        <p:txBody>
          <a:bodyPr>
            <a:normAutofit/>
          </a:bodyPr>
          <a:lstStyle/>
          <a:p>
            <a:r>
              <a:rPr lang="en-GB" sz="2800" b="1" dirty="0"/>
              <a:t>Many skills are involved within the critical thinking process</a:t>
            </a:r>
            <a:endParaRPr lang="en-US" sz="2800" b="1" dirty="0"/>
          </a:p>
        </p:txBody>
      </p:sp>
      <p:sp>
        <p:nvSpPr>
          <p:cNvPr id="3" name="Content Placeholder 2"/>
          <p:cNvSpPr>
            <a:spLocks noGrp="1"/>
          </p:cNvSpPr>
          <p:nvPr>
            <p:ph idx="1"/>
          </p:nvPr>
        </p:nvSpPr>
        <p:spPr>
          <a:xfrm>
            <a:off x="323528" y="1475656"/>
            <a:ext cx="8229600" cy="5150296"/>
          </a:xfrm>
        </p:spPr>
        <p:txBody>
          <a:bodyPr>
            <a:normAutofit fontScale="92500" lnSpcReduction="20000"/>
          </a:bodyPr>
          <a:lstStyle/>
          <a:p>
            <a:r>
              <a:rPr lang="en-GB" dirty="0"/>
              <a:t>Reading / listening</a:t>
            </a:r>
          </a:p>
          <a:p>
            <a:r>
              <a:rPr lang="en-GB" dirty="0"/>
              <a:t>Observation</a:t>
            </a:r>
          </a:p>
          <a:p>
            <a:r>
              <a:rPr lang="en-GB" dirty="0"/>
              <a:t>Analysis</a:t>
            </a:r>
          </a:p>
          <a:p>
            <a:r>
              <a:rPr lang="en-GB" dirty="0"/>
              <a:t>Interpretation</a:t>
            </a:r>
          </a:p>
          <a:p>
            <a:r>
              <a:rPr lang="en-GB" dirty="0"/>
              <a:t>Reflection</a:t>
            </a:r>
          </a:p>
          <a:p>
            <a:r>
              <a:rPr lang="en-GB" dirty="0"/>
              <a:t>Evaluation</a:t>
            </a:r>
          </a:p>
          <a:p>
            <a:r>
              <a:rPr lang="en-GB" dirty="0"/>
              <a:t>Inference</a:t>
            </a:r>
          </a:p>
          <a:p>
            <a:r>
              <a:rPr lang="en-GB" dirty="0"/>
              <a:t>Explanation</a:t>
            </a:r>
          </a:p>
          <a:p>
            <a:r>
              <a:rPr lang="en-GB" dirty="0"/>
              <a:t>problem solving</a:t>
            </a:r>
          </a:p>
          <a:p>
            <a:r>
              <a:rPr lang="en-GB" dirty="0"/>
              <a:t>decision making.</a:t>
            </a:r>
            <a:br>
              <a:rPr lang="en-GB" dirty="0"/>
            </a:br>
            <a:endParaRPr lang="en-US" dirty="0"/>
          </a:p>
        </p:txBody>
      </p:sp>
    </p:spTree>
    <p:extLst>
      <p:ext uri="{BB962C8B-B14F-4D97-AF65-F5344CB8AC3E}">
        <p14:creationId xmlns:p14="http://schemas.microsoft.com/office/powerpoint/2010/main" val="354320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Important activities</a:t>
            </a:r>
            <a:endParaRPr lang="en-US" sz="2800" b="1" dirty="0"/>
          </a:p>
        </p:txBody>
      </p:sp>
      <p:sp>
        <p:nvSpPr>
          <p:cNvPr id="3" name="Content Placeholder 2"/>
          <p:cNvSpPr>
            <a:spLocks noGrp="1"/>
          </p:cNvSpPr>
          <p:nvPr>
            <p:ph idx="1"/>
          </p:nvPr>
        </p:nvSpPr>
        <p:spPr>
          <a:xfrm>
            <a:off x="457200" y="1600200"/>
            <a:ext cx="8229600" cy="4709119"/>
          </a:xfrm>
        </p:spPr>
        <p:txBody>
          <a:bodyPr>
            <a:normAutofit fontScale="92500" lnSpcReduction="10000"/>
          </a:bodyPr>
          <a:lstStyle/>
          <a:p>
            <a:r>
              <a:rPr lang="en-GB" dirty="0"/>
              <a:t>Attention to the small details as well as bigger picture</a:t>
            </a:r>
          </a:p>
          <a:p>
            <a:r>
              <a:rPr lang="en-GB" dirty="0"/>
              <a:t>Looking for trends and patterns</a:t>
            </a:r>
          </a:p>
          <a:p>
            <a:r>
              <a:rPr lang="en-GB" dirty="0"/>
              <a:t>Examining from different perspectives</a:t>
            </a:r>
          </a:p>
          <a:p>
            <a:r>
              <a:rPr lang="en-GB" dirty="0"/>
              <a:t>Repetition by looking and thinking about something several times</a:t>
            </a:r>
          </a:p>
          <a:p>
            <a:r>
              <a:rPr lang="en-GB" dirty="0"/>
              <a:t>Trying to be objective but recognising your own subjectivity and positionality</a:t>
            </a:r>
          </a:p>
          <a:p>
            <a:r>
              <a:rPr lang="en-GB" dirty="0"/>
              <a:t>Considering implications, potential outcomes and consequences</a:t>
            </a:r>
            <a:endParaRPr lang="en-US" dirty="0"/>
          </a:p>
        </p:txBody>
      </p:sp>
    </p:spTree>
    <p:extLst>
      <p:ext uri="{BB962C8B-B14F-4D97-AF65-F5344CB8AC3E}">
        <p14:creationId xmlns:p14="http://schemas.microsoft.com/office/powerpoint/2010/main" val="173924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endParaRPr lang="en-US" dirty="0"/>
          </a:p>
        </p:txBody>
      </p:sp>
      <p:sp>
        <p:nvSpPr>
          <p:cNvPr id="3" name="Content Placeholder 2"/>
          <p:cNvSpPr>
            <a:spLocks noGrp="1"/>
          </p:cNvSpPr>
          <p:nvPr>
            <p:ph idx="1"/>
          </p:nvPr>
        </p:nvSpPr>
        <p:spPr/>
        <p:txBody>
          <a:bodyPr>
            <a:normAutofit lnSpcReduction="10000"/>
          </a:bodyPr>
          <a:lstStyle/>
          <a:p>
            <a:r>
              <a:rPr lang="en-GB" dirty="0"/>
              <a:t>Describe how you travelled from your home into the University today</a:t>
            </a:r>
          </a:p>
          <a:p>
            <a:r>
              <a:rPr lang="en-GB" dirty="0"/>
              <a:t>Consider any places you pass on this route that might raise environmental safety concerns.</a:t>
            </a:r>
          </a:p>
          <a:p>
            <a:r>
              <a:rPr lang="en-GB" dirty="0"/>
              <a:t>Evaluate ways in which locations on your route could be made more environmental acceptable</a:t>
            </a:r>
            <a:endParaRPr lang="en-US" dirty="0"/>
          </a:p>
        </p:txBody>
      </p:sp>
    </p:spTree>
    <p:extLst>
      <p:ext uri="{BB962C8B-B14F-4D97-AF65-F5344CB8AC3E}">
        <p14:creationId xmlns:p14="http://schemas.microsoft.com/office/powerpoint/2010/main" val="14265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Critically Reflexive Practitioner. </a:t>
            </a:r>
            <a:br>
              <a:rPr lang="en-GB" b="1" dirty="0"/>
            </a:br>
            <a:endParaRPr lang="en-US" dirty="0"/>
          </a:p>
        </p:txBody>
      </p:sp>
      <p:sp>
        <p:nvSpPr>
          <p:cNvPr id="3" name="Content Placeholder 2"/>
          <p:cNvSpPr>
            <a:spLocks noGrp="1"/>
          </p:cNvSpPr>
          <p:nvPr>
            <p:ph idx="1"/>
          </p:nvPr>
        </p:nvSpPr>
        <p:spPr>
          <a:xfrm>
            <a:off x="457200" y="1052736"/>
            <a:ext cx="8229600" cy="5805264"/>
          </a:xfrm>
        </p:spPr>
        <p:txBody>
          <a:bodyPr>
            <a:normAutofit fontScale="85000" lnSpcReduction="20000"/>
          </a:bodyPr>
          <a:lstStyle/>
          <a:p>
            <a:pPr marL="0" indent="0">
              <a:buNone/>
            </a:pPr>
            <a:endParaRPr lang="en-GB" b="0" i="0" dirty="0">
              <a:solidFill>
                <a:srgbClr val="222222"/>
              </a:solidFill>
              <a:effectLst/>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Cunliffe, A. L. (2008). </a:t>
            </a:r>
            <a:r>
              <a:rPr lang="en-GB" b="0" i="1" dirty="0">
                <a:solidFill>
                  <a:srgbClr val="222222"/>
                </a:solidFill>
                <a:effectLst/>
                <a:latin typeface="Arial" panose="020B0604020202020204" pitchFamily="34" charset="0"/>
              </a:rPr>
              <a:t>Organization theory</a:t>
            </a:r>
            <a:r>
              <a:rPr lang="en-GB" b="0" i="0" dirty="0">
                <a:solidFill>
                  <a:srgbClr val="222222"/>
                </a:solidFill>
                <a:effectLst/>
                <a:latin typeface="Arial" panose="020B0604020202020204" pitchFamily="34" charset="0"/>
              </a:rPr>
              <a:t>. London. Sage.</a:t>
            </a:r>
          </a:p>
          <a:p>
            <a:pPr marL="0" indent="0">
              <a:buNone/>
            </a:pPr>
            <a:endParaRPr lang="en-GB" b="0" i="0" dirty="0">
              <a:solidFill>
                <a:srgbClr val="333333"/>
              </a:solidFill>
              <a:effectLst/>
              <a:latin typeface="Open Sans" panose="020B0606030504020204" pitchFamily="34" charset="0"/>
            </a:endParaRPr>
          </a:p>
          <a:p>
            <a:pPr marL="0" indent="0">
              <a:buNone/>
            </a:pPr>
            <a:r>
              <a:rPr lang="en-GB" b="0" i="0" dirty="0">
                <a:solidFill>
                  <a:srgbClr val="333333"/>
                </a:solidFill>
                <a:effectLst/>
                <a:latin typeface="Open Sans" panose="020B0606030504020204" pitchFamily="34" charset="0"/>
              </a:rPr>
              <a:t>Cunliffe, A. L. (2016). “On Becoming a Critically Reflexive Practitioner” Redux: What Does It Mean to Be Reflexive? </a:t>
            </a:r>
            <a:r>
              <a:rPr lang="en-GB" b="0" i="1" dirty="0">
                <a:solidFill>
                  <a:srgbClr val="333333"/>
                </a:solidFill>
                <a:effectLst/>
                <a:latin typeface="Open Sans" panose="020B0606030504020204" pitchFamily="34" charset="0"/>
              </a:rPr>
              <a:t>Journal of Management Education</a:t>
            </a:r>
            <a:r>
              <a:rPr lang="en-GB" b="0" i="0" dirty="0">
                <a:solidFill>
                  <a:srgbClr val="333333"/>
                </a:solidFill>
                <a:effectLst/>
                <a:latin typeface="Open Sans" panose="020B0606030504020204" pitchFamily="34" charset="0"/>
              </a:rPr>
              <a:t>, </a:t>
            </a:r>
            <a:r>
              <a:rPr lang="en-GB" b="0" i="1" dirty="0">
                <a:solidFill>
                  <a:srgbClr val="333333"/>
                </a:solidFill>
                <a:effectLst/>
                <a:latin typeface="Open Sans" panose="020B0606030504020204" pitchFamily="34" charset="0"/>
              </a:rPr>
              <a:t>40</a:t>
            </a:r>
            <a:r>
              <a:rPr lang="en-GB" b="0" i="0" dirty="0">
                <a:solidFill>
                  <a:srgbClr val="333333"/>
                </a:solidFill>
                <a:effectLst/>
                <a:latin typeface="Open Sans" panose="020B0606030504020204" pitchFamily="34" charset="0"/>
              </a:rPr>
              <a:t>(6), 740-746. </a:t>
            </a:r>
            <a:r>
              <a:rPr lang="en-GB" b="0" i="0" u="sng" dirty="0">
                <a:solidFill>
                  <a:srgbClr val="006ACC"/>
                </a:solidFill>
                <a:effectLst/>
                <a:latin typeface="Open Sans" panose="020B0606030504020204" pitchFamily="34" charset="0"/>
                <a:hlinkClick r:id="rId2"/>
              </a:rPr>
              <a:t> https://doi.org/10.1177/1052562916668919</a:t>
            </a:r>
            <a:endParaRPr lang="en-GB" b="0" i="0" u="sng" dirty="0">
              <a:solidFill>
                <a:srgbClr val="006ACC"/>
              </a:solidFill>
              <a:effectLst/>
              <a:latin typeface="Open Sans" panose="020B0606030504020204" pitchFamily="34" charset="0"/>
            </a:endParaRPr>
          </a:p>
          <a:p>
            <a:pPr marL="0" indent="0">
              <a:buNone/>
            </a:pPr>
            <a:endParaRPr lang="en-GB" b="0" i="0" dirty="0">
              <a:solidFill>
                <a:srgbClr val="333333"/>
              </a:solidFill>
              <a:effectLst/>
              <a:latin typeface="Open Sans" panose="020B0606030504020204" pitchFamily="34" charset="0"/>
            </a:endParaRPr>
          </a:p>
          <a:p>
            <a:pPr marL="0" indent="0">
              <a:buNone/>
            </a:pPr>
            <a:endParaRPr lang="en-GB" u="sng" dirty="0">
              <a:solidFill>
                <a:srgbClr val="333333"/>
              </a:solidFill>
              <a:latin typeface="Open Sans" panose="020B0606030504020204" pitchFamily="34" charset="0"/>
              <a:hlinkClick r:id="rId2"/>
            </a:endParaRPr>
          </a:p>
          <a:p>
            <a:pPr marL="0" indent="0">
              <a:buNone/>
            </a:pPr>
            <a:r>
              <a:rPr lang="en-GB" b="0" i="0" u="sng" dirty="0">
                <a:solidFill>
                  <a:srgbClr val="006ACC"/>
                </a:solidFill>
                <a:effectLst/>
                <a:latin typeface="Open Sans" panose="020B0606030504020204" pitchFamily="34" charset="0"/>
                <a:hlinkClick r:id="rId2"/>
              </a:rPr>
              <a:t>https://doi.org/10.1177/1052562916668919</a:t>
            </a:r>
            <a:endParaRPr lang="en-GB" dirty="0"/>
          </a:p>
          <a:p>
            <a:pPr marL="0" indent="0">
              <a:buNone/>
            </a:pPr>
            <a:r>
              <a:rPr lang="en-US" dirty="0">
                <a:hlinkClick r:id="rId3"/>
              </a:rPr>
              <a:t>https://www.researchgate.net/publication/263471062_Relationally_Reflexive_Practice_A_Generative_Approach_to_Theory_Development_in_Qualitative_Research</a:t>
            </a: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724257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reading check-list</a:t>
            </a:r>
            <a:endParaRPr lang="en-US" sz="3200" b="1" dirty="0"/>
          </a:p>
        </p:txBody>
      </p:sp>
      <p:sp>
        <p:nvSpPr>
          <p:cNvPr id="3" name="Content Placeholder 2"/>
          <p:cNvSpPr>
            <a:spLocks noGrp="1"/>
          </p:cNvSpPr>
          <p:nvPr>
            <p:ph idx="1"/>
          </p:nvPr>
        </p:nvSpPr>
        <p:spPr>
          <a:xfrm>
            <a:off x="457200" y="1417638"/>
            <a:ext cx="8229600" cy="5179713"/>
          </a:xfrm>
        </p:spPr>
        <p:txBody>
          <a:bodyPr>
            <a:normAutofit fontScale="62500" lnSpcReduction="20000"/>
          </a:bodyPr>
          <a:lstStyle/>
          <a:p>
            <a:pPr lvl="0"/>
            <a:r>
              <a:rPr lang="en-GB" dirty="0"/>
              <a:t>What 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line of argument?  Is the evidence 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there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spTree>
    <p:extLst>
      <p:ext uri="{BB962C8B-B14F-4D97-AF65-F5344CB8AC3E}">
        <p14:creationId xmlns:p14="http://schemas.microsoft.com/office/powerpoint/2010/main" val="633957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Critical thinking when reading</a:t>
            </a:r>
            <a:endParaRPr lang="en-US" sz="3200" b="1" dirty="0"/>
          </a:p>
        </p:txBody>
      </p:sp>
      <p:sp>
        <p:nvSpPr>
          <p:cNvPr id="3" name="Content Placeholder 2"/>
          <p:cNvSpPr>
            <a:spLocks noGrp="1"/>
          </p:cNvSpPr>
          <p:nvPr>
            <p:ph idx="1"/>
          </p:nvPr>
        </p:nvSpPr>
        <p:spPr>
          <a:xfrm>
            <a:off x="457200" y="1196752"/>
            <a:ext cx="8229600" cy="5544615"/>
          </a:xfrm>
        </p:spPr>
        <p:txBody>
          <a:bodyPr>
            <a:normAutofit/>
          </a:bodyPr>
          <a:lstStyle/>
          <a:p>
            <a:pPr>
              <a:lnSpc>
                <a:spcPct val="80000"/>
              </a:lnSpc>
              <a:defRPr/>
            </a:pPr>
            <a:r>
              <a:rPr lang="en-GB" sz="2000" dirty="0"/>
              <a:t>Identify the line of reasoning</a:t>
            </a:r>
          </a:p>
          <a:p>
            <a:pPr>
              <a:lnSpc>
                <a:spcPct val="80000"/>
              </a:lnSpc>
              <a:defRPr/>
            </a:pPr>
            <a:r>
              <a:rPr lang="en-GB" sz="2000" dirty="0"/>
              <a:t>Critically evaluate the line of reasoning</a:t>
            </a:r>
          </a:p>
          <a:p>
            <a:pPr lvl="1">
              <a:lnSpc>
                <a:spcPct val="80000"/>
              </a:lnSpc>
              <a:buNone/>
              <a:defRPr/>
            </a:pPr>
            <a:r>
              <a:rPr lang="en-GB" sz="1800" dirty="0"/>
              <a:t>Look for:</a:t>
            </a:r>
          </a:p>
          <a:p>
            <a:pPr lvl="1">
              <a:lnSpc>
                <a:spcPct val="80000"/>
              </a:lnSpc>
              <a:defRPr/>
            </a:pPr>
            <a:r>
              <a:rPr lang="en-GB" sz="1800" dirty="0"/>
              <a:t>Relevant, contributing and sufficient propositions</a:t>
            </a:r>
          </a:p>
          <a:p>
            <a:pPr lvl="1">
              <a:lnSpc>
                <a:spcPct val="80000"/>
              </a:lnSpc>
              <a:defRPr/>
            </a:pPr>
            <a:r>
              <a:rPr lang="en-GB" sz="1800" dirty="0"/>
              <a:t>Logical progression</a:t>
            </a:r>
          </a:p>
          <a:p>
            <a:pPr lvl="1">
              <a:lnSpc>
                <a:spcPct val="80000"/>
              </a:lnSpc>
              <a:defRPr/>
            </a:pPr>
            <a:r>
              <a:rPr lang="en-GB" sz="1800" dirty="0"/>
              <a:t>False premises</a:t>
            </a:r>
          </a:p>
          <a:p>
            <a:pPr lvl="1">
              <a:lnSpc>
                <a:spcPct val="80000"/>
              </a:lnSpc>
              <a:defRPr/>
            </a:pPr>
            <a:r>
              <a:rPr lang="en-GB" sz="1800" dirty="0"/>
              <a:t>Flawed reasoning</a:t>
            </a:r>
          </a:p>
          <a:p>
            <a:pPr>
              <a:lnSpc>
                <a:spcPct val="80000"/>
              </a:lnSpc>
              <a:defRPr/>
            </a:pPr>
            <a:r>
              <a:rPr lang="en-GB" sz="2000" dirty="0"/>
              <a:t>Question surface appearances</a:t>
            </a:r>
          </a:p>
          <a:p>
            <a:pPr>
              <a:lnSpc>
                <a:spcPct val="80000"/>
              </a:lnSpc>
              <a:defRPr/>
            </a:pPr>
            <a:r>
              <a:rPr lang="en-GB" sz="2000" dirty="0"/>
              <a:t>Identify evidence in the text</a:t>
            </a:r>
          </a:p>
          <a:p>
            <a:pPr>
              <a:lnSpc>
                <a:spcPct val="80000"/>
              </a:lnSpc>
              <a:defRPr/>
            </a:pPr>
            <a:r>
              <a:rPr lang="en-GB" sz="2000" dirty="0"/>
              <a:t>Evaluate the evidence</a:t>
            </a:r>
          </a:p>
          <a:p>
            <a:pPr lvl="1">
              <a:lnSpc>
                <a:spcPct val="80000"/>
              </a:lnSpc>
              <a:defRPr/>
            </a:pPr>
            <a:r>
              <a:rPr lang="en-GB" sz="1800" dirty="0"/>
              <a:t>Use valid criteria to evaluate evidence</a:t>
            </a:r>
          </a:p>
          <a:p>
            <a:pPr lvl="1">
              <a:lnSpc>
                <a:spcPct val="80000"/>
              </a:lnSpc>
              <a:buNone/>
              <a:defRPr/>
            </a:pPr>
            <a:r>
              <a:rPr lang="en-GB" sz="1600" dirty="0"/>
              <a:t>	(dates of research, sources of information, bias, statistics, conditions of data collection, emotive language etc.)</a:t>
            </a:r>
          </a:p>
          <a:p>
            <a:pPr>
              <a:lnSpc>
                <a:spcPct val="80000"/>
              </a:lnSpc>
              <a:defRPr/>
            </a:pPr>
            <a:r>
              <a:rPr lang="en-GB" sz="2000" dirty="0"/>
              <a:t>Identify the writer’s conclusions</a:t>
            </a:r>
          </a:p>
          <a:p>
            <a:pPr>
              <a:lnSpc>
                <a:spcPct val="80000"/>
              </a:lnSpc>
              <a:defRPr/>
            </a:pPr>
            <a:r>
              <a:rPr lang="en-GB" sz="2000" dirty="0"/>
              <a:t>Evaluating whether the evidence supports the conclusions</a:t>
            </a:r>
          </a:p>
          <a:p>
            <a:pPr lvl="1">
              <a:lnSpc>
                <a:spcPct val="80000"/>
              </a:lnSpc>
              <a:defRPr/>
            </a:pPr>
            <a:r>
              <a:rPr lang="en-GB" sz="1800" dirty="0"/>
              <a:t>Check for hidden false assumptions</a:t>
            </a:r>
          </a:p>
          <a:p>
            <a:pPr lvl="1">
              <a:lnSpc>
                <a:spcPct val="80000"/>
              </a:lnSpc>
              <a:defRPr/>
            </a:pPr>
            <a:endParaRPr lang="en-GB" sz="1800" dirty="0"/>
          </a:p>
          <a:p>
            <a:pPr lvl="1" algn="r">
              <a:lnSpc>
                <a:spcPct val="80000"/>
              </a:lnSpc>
              <a:buNone/>
              <a:defRPr/>
            </a:pPr>
            <a:r>
              <a:rPr lang="en-GB" sz="1800" dirty="0"/>
              <a:t>(Cottrell, 2017)</a:t>
            </a:r>
          </a:p>
          <a:p>
            <a:endParaRPr lang="en-US" dirty="0"/>
          </a:p>
        </p:txBody>
      </p:sp>
    </p:spTree>
    <p:extLst>
      <p:ext uri="{BB962C8B-B14F-4D97-AF65-F5344CB8AC3E}">
        <p14:creationId xmlns:p14="http://schemas.microsoft.com/office/powerpoint/2010/main" val="3652137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Descriptive writing v Critical analytical writing</a:t>
            </a:r>
            <a:endParaRPr lang="en-US" sz="2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6882541"/>
              </p:ext>
            </p:extLst>
          </p:nvPr>
        </p:nvGraphicFramePr>
        <p:xfrm>
          <a:off x="683568" y="1268759"/>
          <a:ext cx="7848872" cy="5112570"/>
        </p:xfrm>
        <a:graphic>
          <a:graphicData uri="http://schemas.openxmlformats.org/drawingml/2006/table">
            <a:tbl>
              <a:tblPr firstRow="1" firstCol="1" lastRow="1" lastCol="1" bandRow="1" bandCol="1">
                <a:tableStyleId>{5C22544A-7EE6-4342-B048-85BDC9FD1C3A}</a:tableStyleId>
              </a:tblPr>
              <a:tblGrid>
                <a:gridCol w="3924436">
                  <a:extLst>
                    <a:ext uri="{9D8B030D-6E8A-4147-A177-3AD203B41FA5}">
                      <a16:colId xmlns:a16="http://schemas.microsoft.com/office/drawing/2014/main" val="20000"/>
                    </a:ext>
                  </a:extLst>
                </a:gridCol>
                <a:gridCol w="3924436">
                  <a:extLst>
                    <a:ext uri="{9D8B030D-6E8A-4147-A177-3AD203B41FA5}">
                      <a16:colId xmlns:a16="http://schemas.microsoft.com/office/drawing/2014/main" val="20001"/>
                    </a:ext>
                  </a:extLst>
                </a:gridCol>
              </a:tblGrid>
              <a:tr h="289919">
                <a:tc>
                  <a:txBody>
                    <a:bodyPr/>
                    <a:lstStyle/>
                    <a:p>
                      <a:pPr>
                        <a:spcAft>
                          <a:spcPts val="0"/>
                        </a:spcAft>
                      </a:pPr>
                      <a:r>
                        <a:rPr lang="en-GB" sz="1000">
                          <a:effectLst/>
                        </a:rPr>
                        <a:t>Descriptive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Critical analytical writing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0"/>
                  </a:ext>
                </a:extLst>
              </a:tr>
              <a:tr h="289919">
                <a:tc>
                  <a:txBody>
                    <a:bodyPr/>
                    <a:lstStyle/>
                    <a:p>
                      <a:pPr>
                        <a:spcAft>
                          <a:spcPts val="0"/>
                        </a:spcAft>
                      </a:pPr>
                      <a:r>
                        <a:rPr lang="en-GB" sz="1000">
                          <a:effectLst/>
                        </a:rPr>
                        <a:t>States what is happening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the significance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1"/>
                  </a:ext>
                </a:extLst>
              </a:tr>
              <a:tr h="289919">
                <a:tc>
                  <a:txBody>
                    <a:bodyPr/>
                    <a:lstStyle/>
                    <a:p>
                      <a:pPr>
                        <a:spcAft>
                          <a:spcPts val="0"/>
                        </a:spcAft>
                      </a:pPr>
                      <a:r>
                        <a:rPr lang="en-GB" sz="1000">
                          <a:effectLst/>
                        </a:rPr>
                        <a:t>States what something is like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strengths and weaknesses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2"/>
                  </a:ext>
                </a:extLst>
              </a:tr>
              <a:tr h="385585">
                <a:tc>
                  <a:txBody>
                    <a:bodyPr/>
                    <a:lstStyle/>
                    <a:p>
                      <a:pPr>
                        <a:spcAft>
                          <a:spcPts val="0"/>
                        </a:spcAft>
                      </a:pPr>
                      <a:r>
                        <a:rPr lang="en-GB" sz="1000">
                          <a:effectLst/>
                        </a:rPr>
                        <a:t>Gives the story so far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one piece of information against another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3"/>
                  </a:ext>
                </a:extLst>
              </a:tr>
              <a:tr h="289919">
                <a:tc>
                  <a:txBody>
                    <a:bodyPr/>
                    <a:lstStyle/>
                    <a:p>
                      <a:pPr>
                        <a:spcAft>
                          <a:spcPts val="0"/>
                        </a:spcAft>
                      </a:pPr>
                      <a:r>
                        <a:rPr lang="en-GB" sz="1000" dirty="0">
                          <a:effectLst/>
                        </a:rPr>
                        <a:t>States the order in which things happened</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Makes reasoned judgements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4"/>
                  </a:ext>
                </a:extLst>
              </a:tr>
              <a:tr h="289919">
                <a:tc>
                  <a:txBody>
                    <a:bodyPr/>
                    <a:lstStyle/>
                    <a:p>
                      <a:pPr>
                        <a:spcAft>
                          <a:spcPts val="0"/>
                        </a:spcAft>
                      </a:pPr>
                      <a:r>
                        <a:rPr lang="en-GB" sz="1000">
                          <a:effectLst/>
                        </a:rPr>
                        <a:t>Says how to do something</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Argues a case according to the evidence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5"/>
                  </a:ext>
                </a:extLst>
              </a:tr>
              <a:tr h="289919">
                <a:tc>
                  <a:txBody>
                    <a:bodyPr/>
                    <a:lstStyle/>
                    <a:p>
                      <a:pPr>
                        <a:spcAft>
                          <a:spcPts val="0"/>
                        </a:spcAft>
                      </a:pPr>
                      <a:r>
                        <a:rPr lang="en-GB" sz="1000">
                          <a:effectLst/>
                        </a:rPr>
                        <a:t>Explains what a theory is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why something is relevant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6"/>
                  </a:ext>
                </a:extLst>
              </a:tr>
              <a:tr h="289919">
                <a:tc>
                  <a:txBody>
                    <a:bodyPr/>
                    <a:lstStyle/>
                    <a:p>
                      <a:pPr>
                        <a:spcAft>
                          <a:spcPts val="0"/>
                        </a:spcAft>
                      </a:pPr>
                      <a:r>
                        <a:rPr lang="en-GB" sz="1000">
                          <a:effectLst/>
                        </a:rPr>
                        <a:t>Explains how something works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Indicates why something will work (best)</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7"/>
                  </a:ext>
                </a:extLst>
              </a:tr>
              <a:tr h="385585">
                <a:tc>
                  <a:txBody>
                    <a:bodyPr/>
                    <a:lstStyle/>
                    <a:p>
                      <a:pPr>
                        <a:spcAft>
                          <a:spcPts val="0"/>
                        </a:spcAft>
                      </a:pPr>
                      <a:r>
                        <a:rPr lang="en-GB" sz="1000">
                          <a:effectLst/>
                        </a:rPr>
                        <a:t>Notes the method used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whether something is appropriate or suitable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8"/>
                  </a:ext>
                </a:extLst>
              </a:tr>
              <a:tr h="289919">
                <a:tc>
                  <a:txBody>
                    <a:bodyPr/>
                    <a:lstStyle/>
                    <a:p>
                      <a:pPr>
                        <a:spcAft>
                          <a:spcPts val="0"/>
                        </a:spcAft>
                      </a:pPr>
                      <a:r>
                        <a:rPr lang="en-GB" sz="1000">
                          <a:effectLst/>
                        </a:rPr>
                        <a:t>Says when something occurred</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Identifies why the timing is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09"/>
                  </a:ext>
                </a:extLst>
              </a:tr>
              <a:tr h="383353">
                <a:tc>
                  <a:txBody>
                    <a:bodyPr/>
                    <a:lstStyle/>
                    <a:p>
                      <a:pPr>
                        <a:spcAft>
                          <a:spcPts val="0"/>
                        </a:spcAft>
                      </a:pPr>
                      <a:r>
                        <a:rPr lang="en-GB" sz="1000">
                          <a:effectLst/>
                        </a:rPr>
                        <a:t>States the different components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Weighs up the importance of component parts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0"/>
                  </a:ext>
                </a:extLst>
              </a:tr>
              <a:tr h="289919">
                <a:tc>
                  <a:txBody>
                    <a:bodyPr/>
                    <a:lstStyle/>
                    <a:p>
                      <a:pPr>
                        <a:spcAft>
                          <a:spcPts val="0"/>
                        </a:spcAft>
                      </a:pPr>
                      <a:r>
                        <a:rPr lang="en-GB" sz="1000">
                          <a:effectLst/>
                        </a:rPr>
                        <a:t>States opinions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Gives reasons for selecting each option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1"/>
                  </a:ext>
                </a:extLst>
              </a:tr>
              <a:tr h="289919">
                <a:tc>
                  <a:txBody>
                    <a:bodyPr/>
                    <a:lstStyle/>
                    <a:p>
                      <a:pPr>
                        <a:spcAft>
                          <a:spcPts val="0"/>
                        </a:spcAft>
                      </a:pPr>
                      <a:r>
                        <a:rPr lang="en-GB" sz="1000">
                          <a:effectLst/>
                        </a:rPr>
                        <a:t>Lists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Evaluates the relative significance of details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2"/>
                  </a:ext>
                </a:extLst>
              </a:tr>
              <a:tr h="383353">
                <a:tc>
                  <a:txBody>
                    <a:bodyPr/>
                    <a:lstStyle/>
                    <a:p>
                      <a:pPr>
                        <a:spcAft>
                          <a:spcPts val="0"/>
                        </a:spcAft>
                      </a:pPr>
                      <a:r>
                        <a:rPr lang="en-GB" sz="1000">
                          <a:effectLst/>
                        </a:rPr>
                        <a:t>Lists in any order</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Structures information in order of importance</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3"/>
                  </a:ext>
                </a:extLst>
              </a:tr>
              <a:tr h="385585">
                <a:tc>
                  <a:txBody>
                    <a:bodyPr/>
                    <a:lstStyle/>
                    <a:p>
                      <a:pPr>
                        <a:spcAft>
                          <a:spcPts val="0"/>
                        </a:spcAft>
                      </a:pPr>
                      <a:r>
                        <a:rPr lang="en-GB" sz="1000">
                          <a:effectLst/>
                        </a:rPr>
                        <a:t>States links between items</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a:effectLst/>
                        </a:rPr>
                        <a:t>Shows the relevance of links between pieces of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4"/>
                  </a:ext>
                </a:extLst>
              </a:tr>
              <a:tr h="289919">
                <a:tc>
                  <a:txBody>
                    <a:bodyPr/>
                    <a:lstStyle/>
                    <a:p>
                      <a:pPr>
                        <a:spcAft>
                          <a:spcPts val="0"/>
                        </a:spcAft>
                      </a:pPr>
                      <a:r>
                        <a:rPr lang="en-GB" sz="1000">
                          <a:effectLst/>
                        </a:rPr>
                        <a:t>Gives information</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tc>
                  <a:txBody>
                    <a:bodyPr/>
                    <a:lstStyle/>
                    <a:p>
                      <a:pPr>
                        <a:spcAft>
                          <a:spcPts val="0"/>
                        </a:spcAft>
                      </a:pPr>
                      <a:r>
                        <a:rPr lang="en-GB" sz="1000" dirty="0">
                          <a:effectLst/>
                        </a:rPr>
                        <a:t>Draws conclusions</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2129493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935018"/>
          </a:xfrm>
        </p:spPr>
        <p:txBody>
          <a:bodyPr>
            <a:normAutofit fontScale="90000"/>
          </a:bodyPr>
          <a:lstStyle/>
          <a:p>
            <a:r>
              <a:rPr lang="en-GB" sz="3600" dirty="0"/>
              <a:t>Why is critical thinking important for research?</a:t>
            </a:r>
          </a:p>
        </p:txBody>
      </p:sp>
      <p:sp>
        <p:nvSpPr>
          <p:cNvPr id="3" name="Content Placeholder 2"/>
          <p:cNvSpPr>
            <a:spLocks noGrp="1"/>
          </p:cNvSpPr>
          <p:nvPr>
            <p:ph idx="1"/>
          </p:nvPr>
        </p:nvSpPr>
        <p:spPr bwMode="auto">
          <a:xfrm>
            <a:off x="462845" y="1988840"/>
            <a:ext cx="8229600" cy="4608512"/>
          </a:xfrm>
        </p:spPr>
        <p:txBody>
          <a:bodyPr>
            <a:normAutofit fontScale="70000" lnSpcReduction="20000"/>
          </a:bodyPr>
          <a:lstStyle/>
          <a:p>
            <a:pPr marL="0" indent="0">
              <a:buNone/>
            </a:pPr>
            <a:r>
              <a:rPr lang="en-GB" b="1" dirty="0"/>
              <a:t>A well cultivated critical thinker:</a:t>
            </a:r>
            <a:endParaRPr lang="en-GB" dirty="0"/>
          </a:p>
          <a:p>
            <a:r>
              <a:rPr lang="en-GB" dirty="0"/>
              <a:t>raises vital questions and problems, formulating them clearly and precisely </a:t>
            </a:r>
            <a:r>
              <a:rPr lang="en-GB" i="1" dirty="0"/>
              <a:t>= Research objective and research questions</a:t>
            </a:r>
          </a:p>
          <a:p>
            <a:r>
              <a:rPr lang="en-GB" dirty="0"/>
              <a:t>gathers and assesses relevant information, using abstract ideas to interpret it effectively comes to well-reasoned conclusions and solutions, testing them against relevant criteria and standards = </a:t>
            </a:r>
            <a:r>
              <a:rPr lang="en-GB" i="1" dirty="0"/>
              <a:t>Hypothesis/model development</a:t>
            </a:r>
          </a:p>
          <a:p>
            <a:r>
              <a:rPr lang="en-GB" dirty="0"/>
              <a:t>thinks open-mindedly within alternative systems of thought, recognizing and assessing, as need be, their assumptions, implications, and practical consequences; </a:t>
            </a:r>
            <a:r>
              <a:rPr lang="en-GB" i="1" dirty="0"/>
              <a:t>= problem solving and innovation</a:t>
            </a:r>
          </a:p>
          <a:p>
            <a:r>
              <a:rPr lang="en-GB" dirty="0"/>
              <a:t>communicates effectively with others in figuring out solutions to complex problems.</a:t>
            </a:r>
          </a:p>
          <a:p>
            <a:pPr marL="0" indent="0">
              <a:buNone/>
            </a:pPr>
            <a:endParaRPr lang="en-GB" i="1" dirty="0"/>
          </a:p>
          <a:p>
            <a:pPr marL="0" indent="0">
              <a:buNone/>
            </a:pPr>
            <a:r>
              <a:rPr lang="en-GB" sz="1400" dirty="0"/>
              <a:t>(Foundation for Critical Thinking)</a:t>
            </a:r>
          </a:p>
        </p:txBody>
      </p:sp>
    </p:spTree>
    <p:extLst>
      <p:ext uri="{BB962C8B-B14F-4D97-AF65-F5344CB8AC3E}">
        <p14:creationId xmlns:p14="http://schemas.microsoft.com/office/powerpoint/2010/main" val="3655040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295400" y="838200"/>
          <a:ext cx="6096000" cy="5416427"/>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77481">
                <a:tc>
                  <a:txBody>
                    <a:bodyPr/>
                    <a:lstStyle/>
                    <a:p>
                      <a:r>
                        <a:rPr lang="en-GB" dirty="0"/>
                        <a:t>Good practice (samples)</a:t>
                      </a:r>
                    </a:p>
                  </a:txBody>
                  <a:tcPr/>
                </a:tc>
                <a:tc>
                  <a:txBody>
                    <a:bodyPr/>
                    <a:lstStyle/>
                    <a:p>
                      <a:r>
                        <a:rPr lang="en-GB" dirty="0"/>
                        <a:t>Not</a:t>
                      </a:r>
                      <a:r>
                        <a:rPr lang="en-GB" baseline="0" dirty="0"/>
                        <a:t> as strong/descriptive</a:t>
                      </a:r>
                      <a:endParaRPr lang="en-GB" dirty="0"/>
                    </a:p>
                  </a:txBody>
                  <a:tcPr/>
                </a:tc>
                <a:extLst>
                  <a:ext uri="{0D108BD9-81ED-4DB2-BD59-A6C34878D82A}">
                    <a16:rowId xmlns:a16="http://schemas.microsoft.com/office/drawing/2014/main" val="10000"/>
                  </a:ext>
                </a:extLst>
              </a:tr>
              <a:tr h="824146">
                <a:tc>
                  <a:txBody>
                    <a:bodyPr/>
                    <a:lstStyle/>
                    <a:p>
                      <a:r>
                        <a:rPr lang="en-GB" sz="1600" dirty="0"/>
                        <a:t>In comparison</a:t>
                      </a:r>
                      <a:r>
                        <a:rPr lang="en-GB" sz="1600" baseline="0" dirty="0"/>
                        <a:t> to </a:t>
                      </a:r>
                      <a:r>
                        <a:rPr lang="en-GB" sz="1600" dirty="0"/>
                        <a:t>Jones (2008)</a:t>
                      </a:r>
                      <a:r>
                        <a:rPr lang="en-GB" sz="1600" baseline="0" dirty="0"/>
                        <a:t>, Smith (2009) …</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1"/>
                  </a:ext>
                </a:extLst>
              </a:tr>
              <a:tr h="477481">
                <a:tc>
                  <a:txBody>
                    <a:bodyPr/>
                    <a:lstStyle/>
                    <a:p>
                      <a:r>
                        <a:rPr lang="en-GB" sz="1600" dirty="0"/>
                        <a:t>Jones (2008) agrees</a:t>
                      </a:r>
                      <a:r>
                        <a:rPr lang="en-GB" sz="1600" baseline="0" dirty="0"/>
                        <a:t> with Smith (2009) on…</a:t>
                      </a:r>
                      <a:endParaRPr lang="en-GB" sz="1600" dirty="0"/>
                    </a:p>
                  </a:txBody>
                  <a:tcPr/>
                </a:tc>
                <a:tc>
                  <a:txBody>
                    <a:bodyPr/>
                    <a:lstStyle/>
                    <a:p>
                      <a:r>
                        <a:rPr lang="en-GB" sz="1600" dirty="0"/>
                        <a:t>Jones (2008) states</a:t>
                      </a:r>
                      <a:r>
                        <a:rPr lang="en-GB" sz="1600" baseline="0" dirty="0"/>
                        <a:t> …</a:t>
                      </a:r>
                      <a:endParaRPr lang="en-GB" sz="1600" dirty="0"/>
                    </a:p>
                  </a:txBody>
                  <a:tcPr/>
                </a:tc>
                <a:extLst>
                  <a:ext uri="{0D108BD9-81ED-4DB2-BD59-A6C34878D82A}">
                    <a16:rowId xmlns:a16="http://schemas.microsoft.com/office/drawing/2014/main" val="10002"/>
                  </a:ext>
                </a:extLst>
              </a:tr>
              <a:tr h="477481">
                <a:tc>
                  <a:txBody>
                    <a:bodyPr/>
                    <a:lstStyle/>
                    <a:p>
                      <a:r>
                        <a:rPr lang="en-GB" sz="1600" dirty="0"/>
                        <a:t>In contrast to Jones (2008),</a:t>
                      </a:r>
                      <a:r>
                        <a:rPr lang="en-GB" sz="1600" baseline="0" dirty="0"/>
                        <a:t> Smith (2009) maintains…</a:t>
                      </a:r>
                      <a:endParaRPr lang="en-GB" sz="1600" dirty="0"/>
                    </a:p>
                  </a:txBody>
                  <a:tcPr/>
                </a:tc>
                <a:tc>
                  <a:txBody>
                    <a:bodyPr/>
                    <a:lstStyle/>
                    <a:p>
                      <a:r>
                        <a:rPr lang="en-GB" sz="1600" dirty="0"/>
                        <a:t>Jones (2008) maintains that … and Smith (2009) states..</a:t>
                      </a:r>
                    </a:p>
                  </a:txBody>
                  <a:tcPr/>
                </a:tc>
                <a:extLst>
                  <a:ext uri="{0D108BD9-81ED-4DB2-BD59-A6C34878D82A}">
                    <a16:rowId xmlns:a16="http://schemas.microsoft.com/office/drawing/2014/main" val="10003"/>
                  </a:ext>
                </a:extLst>
              </a:tr>
              <a:tr h="477481">
                <a:tc>
                  <a:txBody>
                    <a:bodyPr/>
                    <a:lstStyle/>
                    <a:p>
                      <a:r>
                        <a:rPr lang="en-GB" sz="1600" dirty="0"/>
                        <a:t>Smith (2009) supports Jones (2008)</a:t>
                      </a:r>
                      <a:r>
                        <a:rPr lang="en-GB" sz="1600" baseline="0" dirty="0"/>
                        <a:t> earlier work by also finding…</a:t>
                      </a:r>
                      <a:endParaRPr lang="en-GB" sz="1600" dirty="0"/>
                    </a:p>
                  </a:txBody>
                  <a:tcPr/>
                </a:tc>
                <a:tc>
                  <a:txBody>
                    <a:bodyPr/>
                    <a:lstStyle/>
                    <a:p>
                      <a:r>
                        <a:rPr lang="en-GB" sz="1600" dirty="0"/>
                        <a:t>Jones (2008) says … and Smith (2009) tells</a:t>
                      </a:r>
                      <a:r>
                        <a:rPr lang="en-GB" sz="1600" baseline="0" dirty="0"/>
                        <a:t> us …</a:t>
                      </a:r>
                      <a:endParaRPr lang="en-GB" sz="1600" dirty="0"/>
                    </a:p>
                  </a:txBody>
                  <a:tcPr/>
                </a:tc>
                <a:extLst>
                  <a:ext uri="{0D108BD9-81ED-4DB2-BD59-A6C34878D82A}">
                    <a16:rowId xmlns:a16="http://schemas.microsoft.com/office/drawing/2014/main" val="10004"/>
                  </a:ext>
                </a:extLst>
              </a:tr>
              <a:tr h="477481">
                <a:tc>
                  <a:txBody>
                    <a:bodyPr/>
                    <a:lstStyle/>
                    <a:p>
                      <a:r>
                        <a:rPr lang="en-GB" sz="1600" dirty="0"/>
                        <a:t>The</a:t>
                      </a:r>
                      <a:r>
                        <a:rPr lang="en-GB" sz="1600" baseline="0" dirty="0"/>
                        <a:t> literature remains ambiguous in this area, Smith (2009) and Jones (2008) come to different conclusions</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maintains that … and Smith (2009) states..</a:t>
                      </a:r>
                    </a:p>
                    <a:p>
                      <a:endParaRPr lang="en-GB" sz="1600" dirty="0"/>
                    </a:p>
                  </a:txBody>
                  <a:tcPr/>
                </a:tc>
                <a:extLst>
                  <a:ext uri="{0D108BD9-81ED-4DB2-BD59-A6C34878D82A}">
                    <a16:rowId xmlns:a16="http://schemas.microsoft.com/office/drawing/2014/main" val="10005"/>
                  </a:ext>
                </a:extLst>
              </a:tr>
              <a:tr h="477481">
                <a:tc>
                  <a:txBody>
                    <a:bodyPr/>
                    <a:lstStyle/>
                    <a:p>
                      <a:r>
                        <a:rPr lang="en-GB" sz="1600" dirty="0"/>
                        <a:t>Jones (2008) comes to the conclusion that … which</a:t>
                      </a:r>
                      <a:r>
                        <a:rPr lang="en-GB" sz="1600" baseline="0" dirty="0"/>
                        <a:t> has been expanded by Smith (2009) to include…</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Jones (2008) claims that … and Smith (2009) states..</a:t>
                      </a:r>
                    </a:p>
                    <a:p>
                      <a:endParaRPr lang="en-GB" sz="16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8737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9339F-1144-45C2-2635-13FF49865198}"/>
              </a:ext>
            </a:extLst>
          </p:cNvPr>
          <p:cNvSpPr>
            <a:spLocks noGrp="1"/>
          </p:cNvSpPr>
          <p:nvPr>
            <p:ph type="title"/>
          </p:nvPr>
        </p:nvSpPr>
        <p:spPr/>
        <p:txBody>
          <a:bodyPr>
            <a:normAutofit fontScale="90000"/>
          </a:bodyPr>
          <a:lstStyle/>
          <a:p>
            <a:r>
              <a:rPr lang="en-GB" sz="3600" b="1" dirty="0">
                <a:solidFill>
                  <a:srgbClr val="4F4F4F"/>
                </a:solidFill>
                <a:latin typeface="var(--post_title_typography-font-family)"/>
              </a:rPr>
              <a:t>7 exercises to make you a better critical thinker</a:t>
            </a:r>
            <a:br>
              <a:rPr lang="en-GB" b="1" dirty="0">
                <a:solidFill>
                  <a:srgbClr val="4F4F4F"/>
                </a:solidFill>
                <a:latin typeface="var(--post_title_typography-font-family)"/>
              </a:rPr>
            </a:br>
            <a:endParaRPr lang="en-GB" dirty="0"/>
          </a:p>
        </p:txBody>
      </p:sp>
      <p:sp>
        <p:nvSpPr>
          <p:cNvPr id="3" name="Content Placeholder 2">
            <a:extLst>
              <a:ext uri="{FF2B5EF4-FFF2-40B4-BE49-F238E27FC236}">
                <a16:creationId xmlns:a16="http://schemas.microsoft.com/office/drawing/2014/main" id="{48BD2884-FA8B-2017-727C-179694F59918}"/>
              </a:ext>
            </a:extLst>
          </p:cNvPr>
          <p:cNvSpPr>
            <a:spLocks noGrp="1"/>
          </p:cNvSpPr>
          <p:nvPr>
            <p:ph idx="1"/>
          </p:nvPr>
        </p:nvSpPr>
        <p:spPr>
          <a:xfrm>
            <a:off x="251520" y="1052736"/>
            <a:ext cx="8435280" cy="5688632"/>
          </a:xfrm>
        </p:spPr>
        <p:txBody>
          <a:bodyPr>
            <a:normAutofit fontScale="32500" lnSpcReduction="20000"/>
          </a:bodyPr>
          <a:lstStyle/>
          <a:p>
            <a:pPr marL="0" indent="0" algn="l">
              <a:buNone/>
            </a:pPr>
            <a:r>
              <a:rPr lang="en-GB" sz="6200" b="0" i="0" dirty="0">
                <a:solidFill>
                  <a:srgbClr val="4F4F4F"/>
                </a:solidFill>
                <a:effectLst/>
                <a:latin typeface="var(--awb-text-font-family)"/>
              </a:rPr>
              <a:t>We can debate whether critical thinking skills are innate or developed over time, but we’re better off recognizing the way our brain is a marvellous muscle designed to grow and develop higher levels of understanding, communication, problem-solving, idea-generation, and more. That’s the conclusion of </a:t>
            </a:r>
            <a:r>
              <a:rPr lang="en-GB" sz="6200" b="0" i="0" u="sng" dirty="0">
                <a:solidFill>
                  <a:srgbClr val="4F4F4F"/>
                </a:solidFill>
                <a:effectLst/>
                <a:latin typeface="var(--awb-text-font-family)"/>
                <a:hlinkClick r:id="rId2"/>
              </a:rPr>
              <a:t>Business Consultant Larry Alton</a:t>
            </a:r>
            <a:r>
              <a:rPr lang="en-GB" sz="6200" b="0" i="0" dirty="0">
                <a:solidFill>
                  <a:srgbClr val="4F4F4F"/>
                </a:solidFill>
                <a:effectLst/>
                <a:latin typeface="var(--awb-text-font-family)"/>
              </a:rPr>
              <a:t>, who describes these seven mental exercises to improve our thinking:</a:t>
            </a:r>
          </a:p>
          <a:p>
            <a:pPr marL="0" indent="0" algn="l">
              <a:buNone/>
            </a:pPr>
            <a:r>
              <a:rPr lang="en-GB" sz="6200" b="1" i="0" dirty="0">
                <a:solidFill>
                  <a:srgbClr val="4F4F4F"/>
                </a:solidFill>
                <a:effectLst/>
                <a:latin typeface="var(--awb-text-font-family)"/>
              </a:rPr>
              <a:t>1. Express yourself in multiple mediums.</a:t>
            </a:r>
            <a:r>
              <a:rPr lang="en-GB" sz="6200" b="0" i="0" dirty="0">
                <a:solidFill>
                  <a:srgbClr val="4F4F4F"/>
                </a:solidFill>
                <a:effectLst/>
                <a:latin typeface="var(--awb-text-font-family)"/>
              </a:rPr>
              <a:t> Different people have different styles of thinking and different styles of learning. You may have a strong preference toward visual, auditory, or </a:t>
            </a:r>
            <a:r>
              <a:rPr lang="en-GB" sz="6200" b="0" i="0" dirty="0" err="1">
                <a:solidFill>
                  <a:srgbClr val="4F4F4F"/>
                </a:solidFill>
                <a:effectLst/>
                <a:latin typeface="var(--awb-text-font-family)"/>
              </a:rPr>
              <a:t>kinesthetic</a:t>
            </a:r>
            <a:r>
              <a:rPr lang="en-GB" sz="6200" b="0" i="0" dirty="0">
                <a:solidFill>
                  <a:srgbClr val="4F4F4F"/>
                </a:solidFill>
                <a:effectLst/>
                <a:latin typeface="var(--awb-text-font-family)"/>
              </a:rPr>
              <a:t> learning, but if you want to think in new directions, it’s important for you to try thinking (or at least expressing yourself) in different mediums. For example, if you’ve been talking about a problem out loud, try to diagram it. If you’ve been staring at charts all day, try to write down your interpretations of them. The new perspective can be quite enlightening.</a:t>
            </a:r>
          </a:p>
          <a:p>
            <a:pPr marL="0" indent="0" algn="l">
              <a:buNone/>
            </a:pPr>
            <a:r>
              <a:rPr lang="en-GB" sz="6200" b="1" i="0" dirty="0">
                <a:solidFill>
                  <a:srgbClr val="4F4F4F"/>
                </a:solidFill>
                <a:effectLst/>
                <a:latin typeface="var(--awb-text-font-family)"/>
              </a:rPr>
              <a:t>2. Talk to a six-year-old.</a:t>
            </a:r>
            <a:r>
              <a:rPr lang="en-GB" sz="6200" b="0" i="0" dirty="0">
                <a:solidFill>
                  <a:srgbClr val="4F4F4F"/>
                </a:solidFill>
                <a:effectLst/>
                <a:latin typeface="var(--awb-text-font-family)"/>
              </a:rPr>
              <a:t> “If you can’t explain it to a 6-year-old,” Einstein supposedly said, “you don’t understand it yourself.” The point emphasizes how important it is to be </a:t>
            </a:r>
            <a:r>
              <a:rPr lang="en-GB" sz="6200" b="0" i="0" dirty="0" err="1">
                <a:solidFill>
                  <a:srgbClr val="4F4F4F"/>
                </a:solidFill>
                <a:effectLst/>
                <a:latin typeface="var(--awb-text-font-family)"/>
              </a:rPr>
              <a:t>ble</a:t>
            </a:r>
            <a:r>
              <a:rPr lang="en-GB" sz="6200" b="0" i="0" dirty="0">
                <a:solidFill>
                  <a:srgbClr val="4F4F4F"/>
                </a:solidFill>
                <a:effectLst/>
                <a:latin typeface="var(--awb-text-font-family)"/>
              </a:rPr>
              <a:t> to explain an abstract concept in simple terms (not to mention a way to demonstrate your full understanding of a problem). Try talking to a six-year-old about the issue (real or imaginary). You’ll quickly discover elements of the subject you don’t fully understand, and may start thinking about the problem in a new way.</a:t>
            </a:r>
            <a:endParaRPr lang="en-GB" dirty="0"/>
          </a:p>
        </p:txBody>
      </p:sp>
    </p:spTree>
    <p:extLst>
      <p:ext uri="{BB962C8B-B14F-4D97-AF65-F5344CB8AC3E}">
        <p14:creationId xmlns:p14="http://schemas.microsoft.com/office/powerpoint/2010/main" val="3713003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FBDE1-8BDF-BA3C-CD1D-592E011089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DECD52-FD9B-F7BA-5DE9-6D061EBBC4BB}"/>
              </a:ext>
            </a:extLst>
          </p:cNvPr>
          <p:cNvSpPr>
            <a:spLocks noGrp="1"/>
          </p:cNvSpPr>
          <p:nvPr>
            <p:ph idx="1"/>
          </p:nvPr>
        </p:nvSpPr>
        <p:spPr>
          <a:xfrm>
            <a:off x="457200" y="188640"/>
            <a:ext cx="8229600" cy="6480720"/>
          </a:xfrm>
        </p:spPr>
        <p:txBody>
          <a:bodyPr>
            <a:normAutofit fontScale="55000" lnSpcReduction="20000"/>
          </a:bodyPr>
          <a:lstStyle/>
          <a:p>
            <a:pPr marL="0" indent="0" algn="l">
              <a:buNone/>
            </a:pPr>
            <a:endParaRPr lang="en-GB" sz="3200" b="0" i="0" dirty="0">
              <a:solidFill>
                <a:srgbClr val="4F4F4F"/>
              </a:solidFill>
              <a:effectLst/>
              <a:latin typeface="var(--awb-text-font-family)"/>
            </a:endParaRPr>
          </a:p>
          <a:p>
            <a:pPr marL="0" indent="0" algn="l">
              <a:buNone/>
            </a:pPr>
            <a:r>
              <a:rPr lang="en-GB" sz="3200" b="1" i="0" dirty="0">
                <a:solidFill>
                  <a:srgbClr val="4F4F4F"/>
                </a:solidFill>
                <a:effectLst/>
                <a:latin typeface="var(--awb-text-font-family)"/>
              </a:rPr>
              <a:t>3. Understand and challenge your biases.</a:t>
            </a:r>
            <a:r>
              <a:rPr lang="en-GB" sz="3200" b="0" i="0" dirty="0">
                <a:solidFill>
                  <a:srgbClr val="4F4F4F"/>
                </a:solidFill>
                <a:effectLst/>
                <a:latin typeface="var(--awb-text-font-family)"/>
              </a:rPr>
              <a:t> Each of us is affected by numerous cognitive biases, some of which affect how we value things and some of which affect how we think. Identifying and challenging these cognitive biases can allow us to work around them. For example, if you know you’re affected by confirmation biases, you’re more likely to look for evidence that contradicts your main assumption.</a:t>
            </a:r>
          </a:p>
          <a:p>
            <a:pPr marL="0" indent="0" algn="l">
              <a:buNone/>
            </a:pPr>
            <a:r>
              <a:rPr lang="en-GB" sz="3200" b="1" i="0" dirty="0">
                <a:solidFill>
                  <a:srgbClr val="4F4F4F"/>
                </a:solidFill>
                <a:effectLst/>
                <a:latin typeface="var(--awb-text-font-family)"/>
              </a:rPr>
              <a:t>4. Work backward.</a:t>
            </a:r>
            <a:r>
              <a:rPr lang="en-GB" sz="3200" b="0" i="0" dirty="0">
                <a:solidFill>
                  <a:srgbClr val="4F4F4F"/>
                </a:solidFill>
                <a:effectLst/>
                <a:latin typeface="var(--awb-text-font-family)"/>
              </a:rPr>
              <a:t> Working on a problem backward can help you see things you might otherwise ignore. As a simple example, proofreading a document sentence by sentence backward can help you more easily identify spelling and grammatical mistakes. Reconstructing a failure from end to beginning, rather than beginning to end, can help you address the true impact of each phase in the sequence.</a:t>
            </a:r>
          </a:p>
          <a:p>
            <a:pPr marL="0" indent="0" algn="l">
              <a:buNone/>
            </a:pPr>
            <a:r>
              <a:rPr lang="en-GB" sz="3200" b="1" i="0" dirty="0">
                <a:solidFill>
                  <a:srgbClr val="4F4F4F"/>
                </a:solidFill>
                <a:effectLst/>
                <a:latin typeface="var(--awb-text-font-family)"/>
              </a:rPr>
              <a:t>5. Ask other people to explain their thought processes.</a:t>
            </a:r>
            <a:r>
              <a:rPr lang="en-GB" sz="3200" b="0" i="0" dirty="0">
                <a:solidFill>
                  <a:srgbClr val="4F4F4F"/>
                </a:solidFill>
                <a:effectLst/>
                <a:latin typeface="var(--awb-text-font-family)"/>
              </a:rPr>
              <a:t> Talk to other people about whatever problem you’re trying to solve. It’s helpful to get other opinions on solutions to use, but the bigger purpose is to understand their thought processes. Different people have different approaches to the same problem, and understanding those processes can help you refine and expand yours.</a:t>
            </a:r>
          </a:p>
          <a:p>
            <a:pPr marL="0" indent="0" algn="l">
              <a:buNone/>
            </a:pPr>
            <a:r>
              <a:rPr lang="en-GB" sz="3200" b="1" i="0" dirty="0">
                <a:solidFill>
                  <a:srgbClr val="4F4F4F"/>
                </a:solidFill>
                <a:effectLst/>
                <a:latin typeface="var(--awb-text-font-family)"/>
              </a:rPr>
              <a:t>6. Expose yourself to new content and new creators.</a:t>
            </a:r>
            <a:r>
              <a:rPr lang="en-GB" sz="3200" b="0" i="0" dirty="0">
                <a:solidFill>
                  <a:srgbClr val="4F4F4F"/>
                </a:solidFill>
                <a:effectLst/>
                <a:latin typeface="var(--awb-text-font-family)"/>
              </a:rPr>
              <a:t> It’s good to break out of your comfort zone and expose yourself to new types of content and new creators. Every new author, speaker, or thinker you encounter can teach you something new about the way you think—and introduce you to new facts and ideas you can integrate into your own critical thinking.</a:t>
            </a:r>
          </a:p>
          <a:p>
            <a:pPr marL="0" indent="0" algn="l">
              <a:buNone/>
            </a:pPr>
            <a:r>
              <a:rPr lang="en-GB" sz="3200" b="1" i="0" dirty="0">
                <a:solidFill>
                  <a:srgbClr val="4F4F4F"/>
                </a:solidFill>
                <a:effectLst/>
                <a:latin typeface="var(--awb-text-font-family)"/>
              </a:rPr>
              <a:t>7. Experiment with brain teasers and ethical dilemmas.</a:t>
            </a:r>
            <a:r>
              <a:rPr lang="en-GB" sz="3200" b="0" i="0" dirty="0">
                <a:solidFill>
                  <a:srgbClr val="4F4F4F"/>
                </a:solidFill>
                <a:effectLst/>
                <a:latin typeface="var(--awb-text-font-family)"/>
              </a:rPr>
              <a:t> Real ethical dilemmas will always be a problem for professionals, but you can use hypothetical ethical dilemmas (and some brain teasers) to employ and strengthen your critical thinking skills. For example, the classic trolley problem requires you to think about the value of lives and the impact of action in decision making and in culpability. The best brain teasers challenge you to think outside the box to arrive at serious answers.</a:t>
            </a:r>
          </a:p>
          <a:p>
            <a:endParaRPr lang="en-GB" dirty="0"/>
          </a:p>
        </p:txBody>
      </p:sp>
    </p:spTree>
    <p:extLst>
      <p:ext uri="{BB962C8B-B14F-4D97-AF65-F5344CB8AC3E}">
        <p14:creationId xmlns:p14="http://schemas.microsoft.com/office/powerpoint/2010/main" val="2882077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A732-B32C-AC60-C6D0-64C0AEEBC137}"/>
              </a:ext>
            </a:extLst>
          </p:cNvPr>
          <p:cNvSpPr>
            <a:spLocks noGrp="1"/>
          </p:cNvSpPr>
          <p:nvPr>
            <p:ph type="title"/>
          </p:nvPr>
        </p:nvSpPr>
        <p:spPr>
          <a:xfrm>
            <a:off x="-252536" y="0"/>
            <a:ext cx="9649072" cy="1417638"/>
          </a:xfrm>
        </p:spPr>
        <p:txBody>
          <a:bodyPr>
            <a:noAutofit/>
          </a:bodyPr>
          <a:lstStyle/>
          <a:p>
            <a:r>
              <a:rPr lang="en-GB" sz="2800" b="1" dirty="0">
                <a:solidFill>
                  <a:srgbClr val="2D2D2D"/>
                </a:solidFill>
                <a:latin typeface="Noto Sans" panose="020B0502040504020204" pitchFamily="34" charset="0"/>
              </a:rPr>
              <a:t>Why is critical thinking important?</a:t>
            </a:r>
            <a:br>
              <a:rPr lang="en-GB" sz="2800" b="1" dirty="0">
                <a:solidFill>
                  <a:srgbClr val="2D2D2D"/>
                </a:solidFill>
                <a:latin typeface="Noto Sans" panose="020B0502040504020204" pitchFamily="34" charset="0"/>
              </a:rPr>
            </a:br>
            <a:endParaRPr lang="en-GB" sz="2800" dirty="0"/>
          </a:p>
        </p:txBody>
      </p:sp>
      <p:sp>
        <p:nvSpPr>
          <p:cNvPr id="3" name="Content Placeholder 2">
            <a:extLst>
              <a:ext uri="{FF2B5EF4-FFF2-40B4-BE49-F238E27FC236}">
                <a16:creationId xmlns:a16="http://schemas.microsoft.com/office/drawing/2014/main" id="{F216B8C3-022D-4143-1A3E-45E57B52F42F}"/>
              </a:ext>
            </a:extLst>
          </p:cNvPr>
          <p:cNvSpPr>
            <a:spLocks noGrp="1"/>
          </p:cNvSpPr>
          <p:nvPr>
            <p:ph idx="1"/>
          </p:nvPr>
        </p:nvSpPr>
        <p:spPr>
          <a:xfrm>
            <a:off x="251520" y="836712"/>
            <a:ext cx="8640960" cy="5688632"/>
          </a:xfrm>
        </p:spPr>
        <p:txBody>
          <a:bodyPr>
            <a:noAutofit/>
          </a:bodyPr>
          <a:lstStyle/>
          <a:p>
            <a:pPr marL="0" indent="0" algn="l">
              <a:buNone/>
            </a:pPr>
            <a:r>
              <a:rPr lang="en-GB" sz="1800" b="0" i="0" dirty="0">
                <a:solidFill>
                  <a:srgbClr val="2D2D2D"/>
                </a:solidFill>
                <a:effectLst/>
                <a:latin typeface="Noto Sans" panose="020B0502040504020204" pitchFamily="34" charset="0"/>
              </a:rPr>
              <a:t>Critical thinking skills are vital, if you want to solve complex problems, collect and analyse data, derive insights from information or improve your observation. Critical thinking can help you hone your cognitive skills, allowing you to improve your performance and advance your research. Some benefits of critical thinking:</a:t>
            </a:r>
          </a:p>
          <a:p>
            <a:pPr marL="0" indent="0" algn="l">
              <a:buNone/>
            </a:pPr>
            <a:r>
              <a:rPr lang="en-GB" sz="1800" b="1" i="0" dirty="0">
                <a:solidFill>
                  <a:srgbClr val="2D2D2D"/>
                </a:solidFill>
                <a:effectLst/>
                <a:latin typeface="Noto Sans" panose="020B0502040504020204" pitchFamily="34" charset="0"/>
              </a:rPr>
              <a:t>Increased expertise in your field:</a:t>
            </a:r>
            <a:r>
              <a:rPr lang="en-GB" sz="1800" b="0" i="0" dirty="0">
                <a:solidFill>
                  <a:srgbClr val="2D2D2D"/>
                </a:solidFill>
                <a:effectLst/>
                <a:latin typeface="Noto Sans" panose="020B0502040504020204" pitchFamily="34" charset="0"/>
              </a:rPr>
              <a:t> Critical thinking skills can help you gain increased expertise in your field, no matter what industry you are researching. </a:t>
            </a:r>
            <a:r>
              <a:rPr lang="en-GB" sz="1800" dirty="0">
                <a:solidFill>
                  <a:srgbClr val="2D2D2D"/>
                </a:solidFill>
                <a:latin typeface="Noto Sans" panose="020B0502040504020204" pitchFamily="34" charset="0"/>
              </a:rPr>
              <a:t>You will</a:t>
            </a:r>
            <a:r>
              <a:rPr lang="en-GB" sz="1800" b="0" i="0" dirty="0">
                <a:solidFill>
                  <a:srgbClr val="2D2D2D"/>
                </a:solidFill>
                <a:effectLst/>
                <a:latin typeface="Noto Sans" panose="020B0502040504020204" pitchFamily="34" charset="0"/>
              </a:rPr>
              <a:t> become a more competitive candidate.</a:t>
            </a:r>
          </a:p>
          <a:p>
            <a:pPr marL="0" indent="0" algn="l">
              <a:buNone/>
            </a:pPr>
            <a:r>
              <a:rPr lang="en-GB" sz="1800" b="1" i="0" dirty="0">
                <a:solidFill>
                  <a:srgbClr val="2D2D2D"/>
                </a:solidFill>
                <a:effectLst/>
                <a:latin typeface="Noto Sans" panose="020B0502040504020204" pitchFamily="34" charset="0"/>
              </a:rPr>
              <a:t>Competitiveness in the knowledge economy:</a:t>
            </a:r>
            <a:r>
              <a:rPr lang="en-GB" sz="1800" b="0" i="0" dirty="0">
                <a:solidFill>
                  <a:srgbClr val="2D2D2D"/>
                </a:solidFill>
                <a:effectLst/>
                <a:latin typeface="Noto Sans" panose="020B0502040504020204" pitchFamily="34" charset="0"/>
              </a:rPr>
              <a:t> The modern economy relies heavily on specialised knowledge and quick learning. Critical thinking skills can help you compete more effectively in the knowledge economy.</a:t>
            </a:r>
          </a:p>
          <a:p>
            <a:pPr marL="0" indent="0" algn="l">
              <a:buNone/>
            </a:pPr>
            <a:r>
              <a:rPr lang="en-GB" sz="1800" b="1" i="0" dirty="0">
                <a:solidFill>
                  <a:srgbClr val="2D2D2D"/>
                </a:solidFill>
                <a:effectLst/>
                <a:latin typeface="Noto Sans" panose="020B0502040504020204" pitchFamily="34" charset="0"/>
              </a:rPr>
              <a:t>Greater creativity:</a:t>
            </a:r>
            <a:r>
              <a:rPr lang="en-GB" sz="1800" b="0" i="0" dirty="0">
                <a:solidFill>
                  <a:srgbClr val="2D2D2D"/>
                </a:solidFill>
                <a:effectLst/>
                <a:latin typeface="Noto Sans" panose="020B0502040504020204" pitchFamily="34" charset="0"/>
              </a:rPr>
              <a:t> Critical thinking can help increase your mental flexibility and think about topics in a new way. This can lead to increased creativity in your work.</a:t>
            </a:r>
          </a:p>
          <a:p>
            <a:pPr marL="0" indent="0" algn="l">
              <a:buNone/>
            </a:pPr>
            <a:r>
              <a:rPr lang="en-GB" sz="1800" b="1" i="0" dirty="0">
                <a:solidFill>
                  <a:srgbClr val="2D2D2D"/>
                </a:solidFill>
                <a:effectLst/>
                <a:latin typeface="Noto Sans" panose="020B0502040504020204" pitchFamily="34" charset="0"/>
              </a:rPr>
              <a:t>Enhanced problem-solving:</a:t>
            </a:r>
            <a:r>
              <a:rPr lang="en-GB" sz="1800" b="0" i="0" dirty="0">
                <a:solidFill>
                  <a:srgbClr val="2D2D2D"/>
                </a:solidFill>
                <a:effectLst/>
                <a:latin typeface="Noto Sans" panose="020B0502040504020204" pitchFamily="34" charset="0"/>
              </a:rPr>
              <a:t> Critical thinking skills can help you define problems more effectively and consider them in new ways. These abilities can help you solve the everyday problems you face in the workplace.</a:t>
            </a:r>
          </a:p>
          <a:p>
            <a:pPr marL="0" indent="0" algn="l">
              <a:buNone/>
            </a:pPr>
            <a:r>
              <a:rPr lang="en-GB" sz="1800" b="1" i="0" dirty="0">
                <a:solidFill>
                  <a:srgbClr val="2D2D2D"/>
                </a:solidFill>
                <a:effectLst/>
                <a:latin typeface="Noto Sans" panose="020B0502040504020204" pitchFamily="34" charset="0"/>
              </a:rPr>
              <a:t>Facilitates independence:</a:t>
            </a:r>
            <a:r>
              <a:rPr lang="en-GB" sz="1800" b="0" i="0" dirty="0">
                <a:solidFill>
                  <a:srgbClr val="2D2D2D"/>
                </a:solidFill>
                <a:effectLst/>
                <a:latin typeface="Noto Sans" panose="020B0502040504020204" pitchFamily="34" charset="0"/>
              </a:rPr>
              <a:t> Better critical thinking can reduce your reliance on your coresearchers or supervisors and allow you to solve problems on your own. This can allow you to work independently.</a:t>
            </a:r>
            <a:endParaRPr lang="en-GB" sz="1800" dirty="0"/>
          </a:p>
        </p:txBody>
      </p:sp>
    </p:spTree>
    <p:extLst>
      <p:ext uri="{BB962C8B-B14F-4D97-AF65-F5344CB8AC3E}">
        <p14:creationId xmlns:p14="http://schemas.microsoft.com/office/powerpoint/2010/main" val="622608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AB4F97-E0D0-A159-27FB-8A4C25EEF602}"/>
              </a:ext>
            </a:extLst>
          </p:cNvPr>
          <p:cNvPicPr>
            <a:picLocks noChangeAspect="1"/>
          </p:cNvPicPr>
          <p:nvPr/>
        </p:nvPicPr>
        <p:blipFill>
          <a:blip r:embed="rId2"/>
          <a:stretch>
            <a:fillRect/>
          </a:stretch>
        </p:blipFill>
        <p:spPr>
          <a:xfrm>
            <a:off x="107504" y="0"/>
            <a:ext cx="8784976" cy="6858000"/>
          </a:xfrm>
          <a:prstGeom prst="rect">
            <a:avLst/>
          </a:prstGeom>
        </p:spPr>
      </p:pic>
      <p:sp>
        <p:nvSpPr>
          <p:cNvPr id="3" name="TextBox 2">
            <a:extLst>
              <a:ext uri="{FF2B5EF4-FFF2-40B4-BE49-F238E27FC236}">
                <a16:creationId xmlns:a16="http://schemas.microsoft.com/office/drawing/2014/main" id="{E714E6F8-D92A-1EEA-4F1F-E9480E9DD9AE}"/>
              </a:ext>
            </a:extLst>
          </p:cNvPr>
          <p:cNvSpPr txBox="1"/>
          <p:nvPr/>
        </p:nvSpPr>
        <p:spPr>
          <a:xfrm>
            <a:off x="323528" y="260648"/>
            <a:ext cx="1224136" cy="1200329"/>
          </a:xfrm>
          <a:prstGeom prst="rect">
            <a:avLst/>
          </a:prstGeom>
          <a:noFill/>
        </p:spPr>
        <p:txBody>
          <a:bodyPr wrap="square" rtlCol="0">
            <a:spAutoFit/>
          </a:bodyPr>
          <a:lstStyle/>
          <a:p>
            <a:r>
              <a:rPr lang="en-GB" dirty="0"/>
              <a:t>Source:</a:t>
            </a:r>
          </a:p>
          <a:p>
            <a:r>
              <a:rPr lang="en-GB" dirty="0">
                <a:hlinkClick r:id="rId3"/>
              </a:rPr>
              <a:t>https://www.indeed.com/</a:t>
            </a:r>
            <a:r>
              <a:rPr lang="en-GB" dirty="0"/>
              <a:t> </a:t>
            </a:r>
          </a:p>
        </p:txBody>
      </p:sp>
    </p:spTree>
    <p:extLst>
      <p:ext uri="{BB962C8B-B14F-4D97-AF65-F5344CB8AC3E}">
        <p14:creationId xmlns:p14="http://schemas.microsoft.com/office/powerpoint/2010/main" val="3885866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23B5-1411-2ECA-A030-A2E49A3FAD28}"/>
              </a:ext>
            </a:extLst>
          </p:cNvPr>
          <p:cNvSpPr>
            <a:spLocks noGrp="1"/>
          </p:cNvSpPr>
          <p:nvPr>
            <p:ph type="title"/>
          </p:nvPr>
        </p:nvSpPr>
        <p:spPr/>
        <p:txBody>
          <a:bodyPr/>
          <a:lstStyle/>
          <a:p>
            <a:r>
              <a:rPr lang="en-GB" dirty="0"/>
              <a:t>Critical thinking exercises.</a:t>
            </a:r>
          </a:p>
        </p:txBody>
      </p:sp>
      <p:sp>
        <p:nvSpPr>
          <p:cNvPr id="3" name="Content Placeholder 2">
            <a:extLst>
              <a:ext uri="{FF2B5EF4-FFF2-40B4-BE49-F238E27FC236}">
                <a16:creationId xmlns:a16="http://schemas.microsoft.com/office/drawing/2014/main" id="{73900FC3-FBE9-1758-E4CA-0690FE8EA4A3}"/>
              </a:ext>
            </a:extLst>
          </p:cNvPr>
          <p:cNvSpPr>
            <a:spLocks noGrp="1"/>
          </p:cNvSpPr>
          <p:nvPr>
            <p:ph idx="1"/>
          </p:nvPr>
        </p:nvSpPr>
        <p:spPr/>
        <p:txBody>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Critical thinking involves analysing problems or issues objectively and rationally. Critical thinkers understand their own biases and assumptions, as well as those of others. They are also able to see the world from a different point of view and understand how their experiences impact their thinking.</a:t>
            </a:r>
          </a:p>
          <a:p>
            <a:endParaRPr lang="en-GB" dirty="0"/>
          </a:p>
        </p:txBody>
      </p:sp>
    </p:spTree>
    <p:extLst>
      <p:ext uri="{BB962C8B-B14F-4D97-AF65-F5344CB8AC3E}">
        <p14:creationId xmlns:p14="http://schemas.microsoft.com/office/powerpoint/2010/main" val="2685196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3682-EFC6-4865-7D3B-02080471E425}"/>
              </a:ext>
            </a:extLst>
          </p:cNvPr>
          <p:cNvSpPr>
            <a:spLocks noGrp="1"/>
          </p:cNvSpPr>
          <p:nvPr>
            <p:ph type="title"/>
          </p:nvPr>
        </p:nvSpPr>
        <p:spPr/>
        <p:txBody>
          <a:bodyPr>
            <a:normAutofit fontScale="90000"/>
          </a:bodyPr>
          <a:lstStyle/>
          <a:p>
            <a:r>
              <a:rPr lang="en-GB" kern="100" dirty="0">
                <a:latin typeface="Calibri" panose="020F0502020204030204" pitchFamily="34" charset="0"/>
                <a:ea typeface="Calibri" panose="020F0502020204030204" pitchFamily="34" charset="0"/>
                <a:cs typeface="Times New Roman" panose="02020603050405020304" pitchFamily="18" charset="0"/>
              </a:rPr>
              <a:t>Exercise 1: The Ladder of Inference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5FB1286-7B71-DB0E-2594-9BE8AE2A1645}"/>
              </a:ext>
            </a:extLst>
          </p:cNvPr>
          <p:cNvSpPr>
            <a:spLocks noGrp="1"/>
          </p:cNvSpPr>
          <p:nvPr>
            <p:ph idx="1"/>
          </p:nvPr>
        </p:nvSpPr>
        <p:spPr>
          <a:xfrm>
            <a:off x="457200" y="836712"/>
            <a:ext cx="8229600" cy="6264696"/>
          </a:xfrm>
        </p:spPr>
        <p:txBody>
          <a:bodyPr>
            <a:normAutofit/>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Ladder of Inference model was developed by organizational psychologist Chris Argyris. Each rung on the ladder of inference represents a step you take to arrive at your conclusions.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https://case.edu/ipe/news-and-events/huddle/tips-high-impact-teamwork-using-caution-ladder-inference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decision-making process starts when we are faced with a problem or situation. As soon as we observe something problematic or important, we presume what is causing it, and then we use that assumption to draw conclusions. Based on those conclusions, we take action.</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example, say you're at a party and see a friend across the room. You catch their eye and wave, but they turn and walk away. Using the ladder, you might climb the rungs as follows: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619761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62BC5-476E-405E-01AD-1528CD3A4C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457200" y="404664"/>
            <a:ext cx="8229600" cy="6840760"/>
          </a:xfrm>
        </p:spPr>
        <p:txBody>
          <a:bodyPr>
            <a:normAutofit fontScale="32500" lnSpcReduction="20000"/>
          </a:bodyPr>
          <a:lstStyle/>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Observe</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Select</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Meaning</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Assumptions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Conclusions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drawn from the assumption, and you determine that your friend must be mad at you or doesn't want you to be at the party.</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Beliefs</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are formed, making you think you're not welcome.</a:t>
            </a:r>
          </a:p>
          <a:p>
            <a:pPr>
              <a:lnSpc>
                <a:spcPct val="107000"/>
              </a:lnSpc>
              <a:spcAft>
                <a:spcPts val="800"/>
              </a:spcAft>
              <a:buFont typeface="+mj-lt"/>
              <a:buAutoNum type="arabicPeriod"/>
            </a:pPr>
            <a:r>
              <a:rPr lang="en-GB" sz="5100" b="1" kern="100" dirty="0">
                <a:effectLst/>
                <a:latin typeface="Calibri" panose="020F0502020204030204" pitchFamily="34" charset="0"/>
                <a:ea typeface="Calibri" panose="020F0502020204030204" pitchFamily="34" charset="0"/>
                <a:cs typeface="Times New Roman" panose="02020603050405020304" pitchFamily="18" charset="0"/>
              </a:rPr>
              <a:t>Action</a:t>
            </a: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is taken, and you leave the party.</a:t>
            </a:r>
          </a:p>
          <a:p>
            <a:pPr marL="0" indent="0">
              <a:lnSpc>
                <a:spcPct val="107000"/>
              </a:lnSpc>
              <a:spcAft>
                <a:spcPts val="800"/>
              </a:spcAft>
              <a:buNone/>
            </a:pPr>
            <a:endParaRPr lang="en-GB" sz="51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In this example, you started with a situation (someone walking away at a crowded party) and made a series of inferences to arrive at a conclusion (that the person is mad at you and doesn't want you there).</a:t>
            </a:r>
          </a:p>
          <a:p>
            <a:pPr marL="0" indent="0">
              <a:lnSpc>
                <a:spcPct val="107000"/>
              </a:lnSpc>
              <a:spcAft>
                <a:spcPts val="800"/>
              </a:spcAft>
              <a:buNone/>
            </a:pPr>
            <a:r>
              <a:rPr lang="en-GB" sz="51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5100" dirty="0">
                <a:effectLst/>
                <a:latin typeface="Calibri" panose="020F0502020204030204" pitchFamily="34" charset="0"/>
                <a:ea typeface="Calibri" panose="020F0502020204030204" pitchFamily="34" charset="0"/>
                <a:cs typeface="Times New Roman" panose="02020603050405020304" pitchFamily="18" charset="0"/>
              </a:rPr>
              <a:t>The Ladder of Inference can be a helpful tool to frame your thinking because it encourages you to examine each step of your thought process and avoid jumping to conclusions. It's easy to make assumptions without realizing it, as in this scene. Perhaps your friend never even saw you wave from across the crowded room</a:t>
            </a:r>
            <a:endParaRPr lang="en-GB" sz="5100" dirty="0"/>
          </a:p>
          <a:p>
            <a:endParaRPr lang="en-GB" dirty="0"/>
          </a:p>
        </p:txBody>
      </p:sp>
    </p:spTree>
    <p:extLst>
      <p:ext uri="{BB962C8B-B14F-4D97-AF65-F5344CB8AC3E}">
        <p14:creationId xmlns:p14="http://schemas.microsoft.com/office/powerpoint/2010/main" val="2394161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EB81-1DF0-525C-159C-AB47A21FAFF2}"/>
              </a:ext>
            </a:extLst>
          </p:cNvPr>
          <p:cNvSpPr>
            <a:spLocks noGrp="1"/>
          </p:cNvSpPr>
          <p:nvPr>
            <p:ph type="title"/>
          </p:nvPr>
        </p:nvSpPr>
        <p:spPr>
          <a:xfrm>
            <a:off x="457200" y="-171400"/>
            <a:ext cx="8229600" cy="1589038"/>
          </a:xfrm>
        </p:spPr>
        <p:txBody>
          <a:bodyPr>
            <a:noAutofit/>
          </a:bodyPr>
          <a:lstStyle/>
          <a:p>
            <a:pPr algn="l"/>
            <a:r>
              <a:rPr lang="en-GB" sz="2800" dirty="0">
                <a:latin typeface="Manrope"/>
              </a:rPr>
              <a:t>Exercise 2: The Five Whys</a:t>
            </a:r>
            <a:br>
              <a:rPr lang="en-GB" sz="2800" dirty="0">
                <a:latin typeface="Manrope"/>
              </a:rPr>
            </a:br>
            <a:r>
              <a:rPr lang="en-GB" sz="1400" b="0" i="0" dirty="0" err="1">
                <a:solidFill>
                  <a:srgbClr val="333333"/>
                </a:solidFill>
                <a:effectLst/>
                <a:latin typeface="-apple-system"/>
              </a:rPr>
              <a:t>Serrat</a:t>
            </a:r>
            <a:r>
              <a:rPr lang="en-GB" sz="1400" b="0" i="0" dirty="0">
                <a:solidFill>
                  <a:srgbClr val="333333"/>
                </a:solidFill>
                <a:effectLst/>
                <a:latin typeface="-apple-system"/>
              </a:rPr>
              <a:t>, O. (2017). The Five Whys Technique. In: Knowledge Solutions. Springer, Singapore. https://doi.org/10.1007/978-981-10-0983-9_32</a:t>
            </a:r>
            <a:endParaRPr lang="en-GB" sz="1400" dirty="0"/>
          </a:p>
        </p:txBody>
      </p:sp>
      <p:sp>
        <p:nvSpPr>
          <p:cNvPr id="3" name="Content Placeholder 2">
            <a:extLst>
              <a:ext uri="{FF2B5EF4-FFF2-40B4-BE49-F238E27FC236}">
                <a16:creationId xmlns:a16="http://schemas.microsoft.com/office/drawing/2014/main" id="{EFDDEC53-7CB9-AB4B-BF1B-B9FF2CDA3E9A}"/>
              </a:ext>
            </a:extLst>
          </p:cNvPr>
          <p:cNvSpPr>
            <a:spLocks noGrp="1"/>
          </p:cNvSpPr>
          <p:nvPr>
            <p:ph idx="1"/>
          </p:nvPr>
        </p:nvSpPr>
        <p:spPr>
          <a:xfrm>
            <a:off x="323528" y="1417638"/>
            <a:ext cx="8568952" cy="5251722"/>
          </a:xfrm>
        </p:spPr>
        <p:txBody>
          <a:bodyPr>
            <a:normAutofit fontScale="92500" lnSpcReduction="20000"/>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 "Five Whys" technique is an analytical skill that can help you uncover the source of a problem. The activity was created by </a:t>
            </a: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Sakichi</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Toyoda, the founder of Toyota, and consists of repeatedly asking “why?” when a problem is encountered to determine its root cause.</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This exercise can be difficult because knowing if you've discovered the source of your problem is challenging. The "five" in "Five Whys" is just a guideline — you may need to ask more. When you can't ask anything else, and your response is related to the original issue, you've probably arrived at the end.</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Even if you need several rounds of questioning, just keep going. The important part that helps you practice critical thinking is the process of asking "why?" and uncovering the deeper issues affecting the situation.</a:t>
            </a:r>
          </a:p>
          <a:p>
            <a:endParaRPr lang="en-GB" dirty="0"/>
          </a:p>
        </p:txBody>
      </p:sp>
    </p:spTree>
    <p:extLst>
      <p:ext uri="{BB962C8B-B14F-4D97-AF65-F5344CB8AC3E}">
        <p14:creationId xmlns:p14="http://schemas.microsoft.com/office/powerpoint/2010/main" val="2399506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F8E8-176E-5D47-700E-F2AE893A0176}"/>
              </a:ext>
            </a:extLst>
          </p:cNvPr>
          <p:cNvSpPr>
            <a:spLocks noGrp="1"/>
          </p:cNvSpPr>
          <p:nvPr>
            <p:ph type="title"/>
          </p:nvPr>
        </p:nvSpPr>
        <p:spPr>
          <a:xfrm>
            <a:off x="457200" y="-531440"/>
            <a:ext cx="8229600" cy="1949078"/>
          </a:xfrm>
        </p:spPr>
        <p:txBody>
          <a:bodyPr>
            <a:normAutofit/>
          </a:bodyPr>
          <a:lstStyle/>
          <a:p>
            <a:r>
              <a:rPr lang="en-GB" sz="2800" dirty="0"/>
              <a:t>Example</a:t>
            </a:r>
          </a:p>
        </p:txBody>
      </p:sp>
      <p:sp>
        <p:nvSpPr>
          <p:cNvPr id="3" name="Content Placeholder 2">
            <a:extLst>
              <a:ext uri="{FF2B5EF4-FFF2-40B4-BE49-F238E27FC236}">
                <a16:creationId xmlns:a16="http://schemas.microsoft.com/office/drawing/2014/main" id="{9EF6E909-3B96-56D6-02F3-A2F9E09B3C2B}"/>
              </a:ext>
            </a:extLst>
          </p:cNvPr>
          <p:cNvSpPr>
            <a:spLocks noGrp="1"/>
          </p:cNvSpPr>
          <p:nvPr>
            <p:ph idx="1"/>
          </p:nvPr>
        </p:nvSpPr>
        <p:spPr>
          <a:xfrm>
            <a:off x="457200" y="836712"/>
            <a:ext cx="8229600" cy="5832648"/>
          </a:xfrm>
        </p:spPr>
        <p:txBody>
          <a:bodyPr>
            <a:normAutofit fontScale="85000" lnSpcReduction="20000"/>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For instance, say you're trying to figure out why your computer keeps crashing.</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You ask "why," and the answer is that there's a software problem.</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the computer keeps running out of memory.</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too many programs are running at the same time.</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too many browser tabs are open.</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Why? Because multitasking is fragmenting your focus, you're doing too many things at once.</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 this example, working through the "why's" revealed the underlying cause. As a result, you can find the best solution, which is concentrating on just one thing at a time.</a:t>
            </a:r>
          </a:p>
          <a:p>
            <a:endParaRPr lang="en-GB" dirty="0"/>
          </a:p>
        </p:txBody>
      </p:sp>
    </p:spTree>
    <p:extLst>
      <p:ext uri="{BB962C8B-B14F-4D97-AF65-F5344CB8AC3E}">
        <p14:creationId xmlns:p14="http://schemas.microsoft.com/office/powerpoint/2010/main" val="3965120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A8F-331B-8F0A-495B-3E2ABF8553CB}"/>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3: Inversion</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8106291-A795-59B9-B3F0-CDB804D2EBE1}"/>
              </a:ext>
            </a:extLst>
          </p:cNvPr>
          <p:cNvSpPr>
            <a:spLocks noGrp="1"/>
          </p:cNvSpPr>
          <p:nvPr>
            <p:ph idx="1"/>
          </p:nvPr>
        </p:nvSpPr>
        <p:spPr>
          <a:xfrm>
            <a:off x="457200" y="1052736"/>
            <a:ext cx="8229600" cy="5805264"/>
          </a:xfrm>
        </p:spPr>
        <p:txBody>
          <a:bodyPr>
            <a:normAutofit lnSpcReduction="1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Inversion is a critical thinking exercise that you can use. Inversion is like taking on the role of the “devil's advocate”. </a:t>
            </a:r>
            <a:r>
              <a:rPr lang="en-GB" sz="1800" kern="100" dirty="0">
                <a:latin typeface="Calibri" panose="020F0502020204030204" pitchFamily="34" charset="0"/>
                <a:ea typeface="Calibri" panose="020F0502020204030204" pitchFamily="34" charset="0"/>
                <a:cs typeface="Times New Roman" panose="02020603050405020304" pitchFamily="18" charset="0"/>
              </a:rPr>
              <a:t>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dopt the opposite view of whatever issue you are exploring and consider the potential arguments for that side. This will help broaden your critical thinking skills and enable you to see other perspectives on a situation or topic more clearly.</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For example, let's say you're thinking about starting your own business. Using inversion, you would explore all of the potential arguments for why starting your own business is bad. This might include concerns like: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could end up in debt.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business might fail.</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It's a lot of work.</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You might not have time for anything else.</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exploring these potentially adverse outcomes, you can identify the potential risks involved in starting your own business and make a sound decision. You might realise that now is not the right time for you to become an entrepreneur. And if you do start the company, you'll be better prepared to deal with the issues you identified when they occur.</a:t>
            </a:r>
          </a:p>
          <a:p>
            <a:endParaRPr lang="en-GB" dirty="0"/>
          </a:p>
        </p:txBody>
      </p:sp>
    </p:spTree>
    <p:extLst>
      <p:ext uri="{BB962C8B-B14F-4D97-AF65-F5344CB8AC3E}">
        <p14:creationId xmlns:p14="http://schemas.microsoft.com/office/powerpoint/2010/main" val="2537387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09E2-9CDF-4A68-2303-C9DAF09C3168}"/>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4: Argument Mapping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F05E34C0-F8E9-3F56-F634-2E75C24DC2CB}"/>
              </a:ext>
            </a:extLst>
          </p:cNvPr>
          <p:cNvSpPr>
            <a:spLocks noGrp="1"/>
          </p:cNvSpPr>
          <p:nvPr>
            <p:ph idx="1"/>
          </p:nvPr>
        </p:nvSpPr>
        <p:spPr>
          <a:xfrm>
            <a:off x="457200" y="1124744"/>
            <a:ext cx="8229600" cy="5458618"/>
          </a:xfrm>
        </p:spPr>
        <p:txBody>
          <a:bodyPr>
            <a:normAutofit fontScale="925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https://thinkeranalytix.org/wp-content/uploads/2018/09/TvG-Using-argument-mapping-to-improve-critical-thinking-skills-2015.pdf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Argument mapping can be a beneficial exercise for enhancing critical thinking skills. Like mind mapping, argument mapping is a method of visually representing an argument's structure. It helps analyse and evaluate ideas as well as develop new ones.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 critical thinking textbooks, argument diagramming is often presented to introduce students to argument constructions. It can be an effective way to build mental templates or schema for argument structures, which researchers think may make critical evaluation easier.</a:t>
            </a:r>
          </a:p>
          <a:p>
            <a:endParaRPr lang="en-GB" dirty="0"/>
          </a:p>
        </p:txBody>
      </p:sp>
    </p:spTree>
    <p:extLst>
      <p:ext uri="{BB962C8B-B14F-4D97-AF65-F5344CB8AC3E}">
        <p14:creationId xmlns:p14="http://schemas.microsoft.com/office/powerpoint/2010/main" val="249436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474202-7304-58F7-D563-E3808FABFD9D}"/>
              </a:ext>
            </a:extLst>
          </p:cNvPr>
          <p:cNvPicPr>
            <a:picLocks noChangeAspect="1"/>
          </p:cNvPicPr>
          <p:nvPr/>
        </p:nvPicPr>
        <p:blipFill>
          <a:blip r:embed="rId2"/>
          <a:stretch>
            <a:fillRect/>
          </a:stretch>
        </p:blipFill>
        <p:spPr>
          <a:xfrm>
            <a:off x="179513" y="-243407"/>
            <a:ext cx="8784976" cy="6984775"/>
          </a:xfrm>
          <a:prstGeom prst="rect">
            <a:avLst/>
          </a:prstGeom>
        </p:spPr>
      </p:pic>
    </p:spTree>
    <p:extLst>
      <p:ext uri="{BB962C8B-B14F-4D97-AF65-F5344CB8AC3E}">
        <p14:creationId xmlns:p14="http://schemas.microsoft.com/office/powerpoint/2010/main" val="3623139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CC61-2C64-D155-666D-95066996465F}"/>
              </a:ext>
            </a:extLst>
          </p:cNvPr>
          <p:cNvSpPr>
            <a:spLocks noGrp="1"/>
          </p:cNvSpPr>
          <p:nvPr>
            <p:ph type="title"/>
          </p:nvPr>
        </p:nvSpPr>
        <p:spPr/>
        <p:txBody>
          <a:bodyPr>
            <a:noAutofit/>
          </a:bodyPr>
          <a:lstStyle/>
          <a:p>
            <a:pPr>
              <a:lnSpc>
                <a:spcPct val="107000"/>
              </a:lnSpc>
              <a:spcAft>
                <a:spcPts val="800"/>
              </a:spcAft>
            </a:pP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Argument maps typically include the following: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0C8E49E-9C72-0D1A-046A-F86268B0A240}"/>
              </a:ext>
            </a:extLst>
          </p:cNvPr>
          <p:cNvSpPr>
            <a:spLocks noGrp="1"/>
          </p:cNvSpPr>
          <p:nvPr>
            <p:ph idx="1"/>
          </p:nvPr>
        </p:nvSpPr>
        <p:spPr/>
        <p:txBody>
          <a:bodyPr/>
          <a:lstStyle/>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Conclusion</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What is being argued for or against</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Premises: </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The reasons given to support the conclusion</a:t>
            </a:r>
          </a:p>
          <a:p>
            <a:pPr marL="0" indent="0">
              <a:lnSpc>
                <a:spcPct val="107000"/>
              </a:lnSpc>
              <a:spcAft>
                <a:spcPts val="800"/>
              </a:spcAft>
              <a:buNone/>
            </a:pPr>
            <a:endParaRPr lang="en-GB"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800" b="1" kern="100" dirty="0">
                <a:effectLst/>
                <a:latin typeface="Calibri" panose="020F0502020204030204" pitchFamily="34" charset="0"/>
                <a:ea typeface="Calibri" panose="020F0502020204030204" pitchFamily="34" charset="0"/>
                <a:cs typeface="Times New Roman" panose="02020603050405020304" pitchFamily="18" charset="0"/>
              </a:rPr>
              <a:t>Inferences</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The connections made between the premises and conclusion</a:t>
            </a:r>
          </a:p>
          <a:p>
            <a:endParaRPr lang="en-GB" dirty="0"/>
          </a:p>
        </p:txBody>
      </p:sp>
    </p:spTree>
    <p:extLst>
      <p:ext uri="{BB962C8B-B14F-4D97-AF65-F5344CB8AC3E}">
        <p14:creationId xmlns:p14="http://schemas.microsoft.com/office/powerpoint/2010/main" val="3488973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03D-6C06-85B8-F15A-7E87AA4C787A}"/>
              </a:ext>
            </a:extLst>
          </p:cNvPr>
          <p:cNvSpPr>
            <a:spLocks noGrp="1"/>
          </p:cNvSpPr>
          <p:nvPr>
            <p:ph type="title"/>
          </p:nvPr>
        </p:nvSpPr>
        <p:spPr/>
        <p:txBody>
          <a:bodyPr>
            <a:normAutofit fontScale="90000"/>
          </a:bodyPr>
          <a:lstStyle/>
          <a:p>
            <a:pPr algn="l"/>
            <a:r>
              <a:rPr lang="en-GB" sz="3600" dirty="0">
                <a:latin typeface="Manrope"/>
              </a:rPr>
              <a:t>Critical vs. creative thinking</a:t>
            </a:r>
            <a:br>
              <a:rPr lang="en-GB" dirty="0">
                <a:latin typeface="Manrope"/>
              </a:rPr>
            </a:br>
            <a:endParaRPr lang="en-GB" dirty="0"/>
          </a:p>
        </p:txBody>
      </p:sp>
      <p:sp>
        <p:nvSpPr>
          <p:cNvPr id="3" name="Content Placeholder 2">
            <a:extLst>
              <a:ext uri="{FF2B5EF4-FFF2-40B4-BE49-F238E27FC236}">
                <a16:creationId xmlns:a16="http://schemas.microsoft.com/office/drawing/2014/main" id="{36EBE92E-AACB-0737-03B2-4E748D0D326B}"/>
              </a:ext>
            </a:extLst>
          </p:cNvPr>
          <p:cNvSpPr>
            <a:spLocks noGrp="1"/>
          </p:cNvSpPr>
          <p:nvPr>
            <p:ph idx="1"/>
          </p:nvPr>
        </p:nvSpPr>
        <p:spPr>
          <a:xfrm>
            <a:off x="457200" y="1052736"/>
            <a:ext cx="8229600" cy="5760640"/>
          </a:xfrm>
        </p:spPr>
        <p:txBody>
          <a:bodyPr>
            <a:normAutofit fontScale="77500" lnSpcReduction="20000"/>
          </a:bodyPr>
          <a:lstStyle/>
          <a:p>
            <a:pPr marL="0" indent="0">
              <a:buNone/>
            </a:pPr>
            <a:r>
              <a:rPr lang="en-GB" b="0" i="0" dirty="0">
                <a:solidFill>
                  <a:srgbClr val="141C3A"/>
                </a:solidFill>
                <a:effectLst/>
                <a:latin typeface="Manrope"/>
              </a:rPr>
              <a:t>To understand how to use the Productive Thinking Model effectively, we need to understand </a:t>
            </a:r>
            <a:r>
              <a:rPr lang="en-GB" b="0" i="0" dirty="0" err="1">
                <a:solidFill>
                  <a:srgbClr val="141C3A"/>
                </a:solidFill>
                <a:effectLst/>
                <a:latin typeface="Manrope"/>
              </a:rPr>
              <a:t>Hurson's</a:t>
            </a:r>
            <a:r>
              <a:rPr lang="en-GB" b="0" i="0" dirty="0">
                <a:solidFill>
                  <a:srgbClr val="141C3A"/>
                </a:solidFill>
                <a:effectLst/>
                <a:latin typeface="Manrope"/>
              </a:rPr>
              <a:t> theory about thinking. According to </a:t>
            </a:r>
            <a:r>
              <a:rPr lang="en-GB" b="0" i="0" dirty="0" err="1">
                <a:solidFill>
                  <a:srgbClr val="141C3A"/>
                </a:solidFill>
                <a:effectLst/>
                <a:latin typeface="Manrope"/>
              </a:rPr>
              <a:t>Hurson</a:t>
            </a:r>
            <a:r>
              <a:rPr lang="en-GB" b="0" i="0" dirty="0">
                <a:solidFill>
                  <a:srgbClr val="141C3A"/>
                </a:solidFill>
                <a:effectLst/>
                <a:latin typeface="Manrope"/>
              </a:rPr>
              <a:t>, productive thinking comprises two distinct processes — creative thinking and critical thinking.</a:t>
            </a:r>
            <a:r>
              <a:rPr lang="en-GB" dirty="0">
                <a:hlinkClick r:id="rId2"/>
              </a:rPr>
              <a:t> https://productivethinking.com/</a:t>
            </a:r>
            <a:r>
              <a:rPr lang="en-GB" dirty="0"/>
              <a:t> </a:t>
            </a:r>
          </a:p>
          <a:p>
            <a:pPr marL="0" indent="0" algn="l">
              <a:buNone/>
            </a:pPr>
            <a:endParaRPr lang="en-GB" b="0" i="0" dirty="0">
              <a:solidFill>
                <a:srgbClr val="141C3A"/>
              </a:solidFill>
              <a:effectLst/>
              <a:latin typeface="Manrope"/>
            </a:endParaRPr>
          </a:p>
          <a:p>
            <a:pPr marL="0" indent="0" algn="l">
              <a:buNone/>
            </a:pPr>
            <a:r>
              <a:rPr lang="en-GB" b="0" i="0" dirty="0">
                <a:solidFill>
                  <a:srgbClr val="141C3A"/>
                </a:solidFill>
                <a:effectLst/>
                <a:latin typeface="Manrope"/>
              </a:rPr>
              <a:t>Critical thinking is:</a:t>
            </a:r>
          </a:p>
          <a:p>
            <a:pPr marL="514350" indent="-514350">
              <a:buFont typeface="+mj-lt"/>
              <a:buAutoNum type="arabicPeriod"/>
            </a:pPr>
            <a:r>
              <a:rPr lang="en-GB" b="0" i="0" dirty="0">
                <a:solidFill>
                  <a:srgbClr val="141C3A"/>
                </a:solidFill>
                <a:effectLst/>
                <a:latin typeface="Manrope"/>
              </a:rPr>
              <a:t>Analytical</a:t>
            </a:r>
          </a:p>
          <a:p>
            <a:pPr marL="514350" indent="-514350">
              <a:buFont typeface="+mj-lt"/>
              <a:buAutoNum type="arabicPeriod"/>
            </a:pPr>
            <a:r>
              <a:rPr lang="en-GB" b="0" i="0" dirty="0">
                <a:solidFill>
                  <a:srgbClr val="141C3A"/>
                </a:solidFill>
                <a:effectLst/>
                <a:latin typeface="Manrope"/>
              </a:rPr>
              <a:t>Judgmental</a:t>
            </a:r>
          </a:p>
          <a:p>
            <a:pPr marL="514350" indent="-514350">
              <a:buFont typeface="+mj-lt"/>
              <a:buAutoNum type="arabicPeriod"/>
            </a:pPr>
            <a:r>
              <a:rPr lang="en-GB" b="0" i="0" dirty="0">
                <a:solidFill>
                  <a:srgbClr val="141C3A"/>
                </a:solidFill>
                <a:effectLst/>
                <a:latin typeface="Manrope"/>
              </a:rPr>
              <a:t>Selective</a:t>
            </a:r>
          </a:p>
          <a:p>
            <a:pPr marL="0" indent="0">
              <a:buNone/>
            </a:pPr>
            <a:endParaRPr lang="en-GB" b="0" i="0" dirty="0">
              <a:solidFill>
                <a:srgbClr val="141C3A"/>
              </a:solidFill>
              <a:effectLst/>
              <a:latin typeface="Manrope"/>
            </a:endParaRPr>
          </a:p>
          <a:p>
            <a:pPr marL="0" indent="0" algn="l">
              <a:buNone/>
            </a:pPr>
            <a:r>
              <a:rPr lang="en-GB" b="0" i="0" dirty="0">
                <a:solidFill>
                  <a:srgbClr val="141C3A"/>
                </a:solidFill>
                <a:effectLst/>
                <a:latin typeface="Manrope"/>
              </a:rPr>
              <a:t>In contrast, creative thinking is:</a:t>
            </a:r>
          </a:p>
          <a:p>
            <a:pPr marL="514350" indent="-514350">
              <a:buFont typeface="+mj-lt"/>
              <a:buAutoNum type="arabicPeriod"/>
            </a:pPr>
            <a:r>
              <a:rPr lang="en-GB" b="0" i="0" dirty="0">
                <a:solidFill>
                  <a:srgbClr val="141C3A"/>
                </a:solidFill>
                <a:effectLst/>
                <a:latin typeface="Manrope"/>
              </a:rPr>
              <a:t>Generative</a:t>
            </a:r>
          </a:p>
          <a:p>
            <a:pPr marL="514350" indent="-514350">
              <a:buFont typeface="+mj-lt"/>
              <a:buAutoNum type="arabicPeriod"/>
            </a:pPr>
            <a:r>
              <a:rPr lang="en-GB" b="0" i="0" dirty="0">
                <a:solidFill>
                  <a:srgbClr val="141C3A"/>
                </a:solidFill>
                <a:effectLst/>
                <a:latin typeface="Manrope"/>
              </a:rPr>
              <a:t>Non-judgemental</a:t>
            </a:r>
          </a:p>
          <a:p>
            <a:pPr marL="514350" indent="-514350">
              <a:buFont typeface="+mj-lt"/>
              <a:buAutoNum type="arabicPeriod"/>
            </a:pPr>
            <a:r>
              <a:rPr lang="en-GB" b="0" i="0" dirty="0">
                <a:solidFill>
                  <a:srgbClr val="141C3A"/>
                </a:solidFill>
                <a:effectLst/>
                <a:latin typeface="Manrope"/>
              </a:rPr>
              <a:t>Expansive</a:t>
            </a:r>
          </a:p>
          <a:p>
            <a:endParaRPr lang="en-GB" dirty="0">
              <a:hlinkClick r:id="rId2"/>
            </a:endParaRPr>
          </a:p>
          <a:p>
            <a:endParaRPr lang="en-GB" dirty="0">
              <a:hlinkClick r:id="rId2"/>
            </a:endParaRPr>
          </a:p>
        </p:txBody>
      </p:sp>
    </p:spTree>
    <p:extLst>
      <p:ext uri="{BB962C8B-B14F-4D97-AF65-F5344CB8AC3E}">
        <p14:creationId xmlns:p14="http://schemas.microsoft.com/office/powerpoint/2010/main" val="41591675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50B1-0D96-8C7C-032C-5ABC2C2F86CD}"/>
              </a:ext>
            </a:extLst>
          </p:cNvPr>
          <p:cNvSpPr>
            <a:spLocks noGrp="1"/>
          </p:cNvSpPr>
          <p:nvPr>
            <p:ph type="title"/>
          </p:nvPr>
        </p:nvSpPr>
        <p:spPr/>
        <p:txBody>
          <a:bodyPr>
            <a:normAutofit fontScale="90000"/>
          </a:bodyPr>
          <a:lstStyle/>
          <a:p>
            <a:pPr algn="l"/>
            <a:r>
              <a:rPr lang="en-GB" sz="3600" kern="100" dirty="0">
                <a:latin typeface="Calibri" panose="020F0502020204030204" pitchFamily="34" charset="0"/>
                <a:ea typeface="Calibri" panose="020F0502020204030204" pitchFamily="34" charset="0"/>
                <a:cs typeface="Times New Roman" panose="02020603050405020304" pitchFamily="18" charset="0"/>
              </a:rPr>
              <a:t>Exercise 5: Opinion vs. Fact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B883142-E3A1-4745-0B9D-D05EBCA8996E}"/>
              </a:ext>
            </a:extLst>
          </p:cNvPr>
          <p:cNvSpPr>
            <a:spLocks noGrp="1"/>
          </p:cNvSpPr>
          <p:nvPr>
            <p:ph idx="1"/>
          </p:nvPr>
        </p:nvSpPr>
        <p:spPr>
          <a:xfrm>
            <a:off x="457200" y="908720"/>
            <a:ext cx="8229600" cy="4608513"/>
          </a:xfrm>
        </p:spPr>
        <p:txBody>
          <a:bodyPr>
            <a:normAutofit fontScale="92500"/>
          </a:bodyPr>
          <a:lstStyle/>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Critical thinking activities that focus on opinions and facts are particularly valuable and relevant new learning opportunities. Our connected world makes it easy to confuse opinions and facts, especially with sensationalist news articles and click-bait headlines. </a:t>
            </a:r>
            <a:r>
              <a:rPr lang="en-GB" sz="2400" dirty="0">
                <a:hlinkClick r:id="rId2"/>
              </a:rPr>
              <a:t>https://www.scientificamerican.com/article/information-overload-helps-fake-news-spread-and-social-media-knows-it/</a:t>
            </a:r>
            <a:r>
              <a:rPr lang="en-GB" sz="2400" dirty="0"/>
              <a:t> </a:t>
            </a:r>
          </a:p>
          <a:p>
            <a:pPr marL="0" indent="0">
              <a:lnSpc>
                <a:spcPct val="107000"/>
              </a:lnSpc>
              <a:spcAft>
                <a:spcPts val="800"/>
              </a:spcAft>
              <a:buNone/>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How can you tell a fact from an opinion? Facts are generally objective and established, whereas opinions are subjective and unproven. For example, "the cloud is in the air" is a fact. "That dress looks good on you" is an opinion.</a:t>
            </a: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p:txBody>
      </p:sp>
    </p:spTree>
    <p:extLst>
      <p:ext uri="{BB962C8B-B14F-4D97-AF65-F5344CB8AC3E}">
        <p14:creationId xmlns:p14="http://schemas.microsoft.com/office/powerpoint/2010/main" val="1782485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C79-298A-75A5-C0EF-17F3B31FAA67}"/>
              </a:ext>
            </a:extLst>
          </p:cNvPr>
          <p:cNvSpPr>
            <a:spLocks noGrp="1"/>
          </p:cNvSpPr>
          <p:nvPr>
            <p:ph type="title"/>
          </p:nvPr>
        </p:nvSpPr>
        <p:spPr/>
        <p:txBody>
          <a:bodyPr>
            <a:normAutofit/>
          </a:bodyPr>
          <a:lstStyle/>
          <a:p>
            <a:pPr algn="l"/>
            <a:r>
              <a:rPr lang="en-GB" sz="2800" kern="100" dirty="0">
                <a:latin typeface="Calibri" panose="020F0502020204030204" pitchFamily="34" charset="0"/>
                <a:ea typeface="Calibri" panose="020F0502020204030204" pitchFamily="34" charset="0"/>
                <a:cs typeface="Times New Roman" panose="02020603050405020304" pitchFamily="18" charset="0"/>
              </a:rPr>
              <a:t>Ask yourself the following questions: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C35B313A-9511-4B29-6EBA-C20A1C03FD02}"/>
              </a:ext>
            </a:extLst>
          </p:cNvPr>
          <p:cNvSpPr>
            <a:spLocks noGrp="1"/>
          </p:cNvSpPr>
          <p:nvPr>
            <p:ph idx="1"/>
          </p:nvPr>
        </p:nvSpPr>
        <p:spPr>
          <a:xfrm>
            <a:off x="251520" y="908720"/>
            <a:ext cx="8568952" cy="6264696"/>
          </a:xfrm>
        </p:spPr>
        <p:txBody>
          <a:bodyPr>
            <a:normAutofit fontScale="92500" lnSpcReduction="20000"/>
          </a:bodyPr>
          <a:lstStyle/>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 Who is saying what? What reasons might be behind their statements?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Does the claim make sense? Who would disagree with it and why?</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can you tell if the data is reliable? Can it be fact-checked? Has it been shared by other credible publishers?</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How do you know whether the presenter is biased? What kind of language is being used?</a:t>
            </a:r>
          </a:p>
          <a:p>
            <a:pPr marL="0" indent="0">
              <a:lnSpc>
                <a:spcPct val="107000"/>
              </a:lnSpc>
              <a:spcAft>
                <a:spcPts val="800"/>
              </a:spcAft>
              <a:buNone/>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This exercise can train your mind to start asking questions whenever presented with a new claim. This will help you think critically about the information you are taking in and question what you are hearing before accepting it as truth.</a:t>
            </a:r>
          </a:p>
          <a:p>
            <a:pPr marL="0" indent="0">
              <a:lnSpc>
                <a:spcPct val="107000"/>
              </a:lnSpc>
              <a:spcAft>
                <a:spcPts val="800"/>
              </a:spcAft>
              <a:buNone/>
            </a:pPr>
            <a:r>
              <a:rPr lang="en-GB" sz="2800" i="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We will look again at bias and how it might creep into your work.</a:t>
            </a: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569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160-C2F8-86BA-C6B0-15C8D5CDAAA0}"/>
              </a:ext>
            </a:extLst>
          </p:cNvPr>
          <p:cNvSpPr>
            <a:spLocks noGrp="1"/>
          </p:cNvSpPr>
          <p:nvPr>
            <p:ph type="title"/>
          </p:nvPr>
        </p:nvSpPr>
        <p:spPr>
          <a:xfrm>
            <a:off x="323528" y="14842"/>
            <a:ext cx="8229600" cy="1143000"/>
          </a:xfrm>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6: Autonomy of an Object</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22820545-2832-3ECC-C8CD-84234D8C326D}"/>
              </a:ext>
            </a:extLst>
          </p:cNvPr>
          <p:cNvSpPr>
            <a:spLocks noGrp="1"/>
          </p:cNvSpPr>
          <p:nvPr>
            <p:ph idx="1"/>
          </p:nvPr>
        </p:nvSpPr>
        <p:spPr>
          <a:xfrm>
            <a:off x="179512" y="692696"/>
            <a:ext cx="8784976" cy="6624736"/>
          </a:xfrm>
        </p:spPr>
        <p:txBody>
          <a:bodyPr>
            <a:noAutofit/>
          </a:bodyPr>
          <a:lstStyle/>
          <a:p>
            <a:pPr marL="0" indent="0">
              <a:buNone/>
            </a:pP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Dr.</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Marlene </a:t>
            </a:r>
            <a:r>
              <a:rPr lang="en-GB" sz="2400" kern="100" dirty="0" err="1">
                <a:effectLst/>
                <a:latin typeface="Calibri" panose="020F0502020204030204" pitchFamily="34" charset="0"/>
                <a:ea typeface="Calibri" panose="020F0502020204030204" pitchFamily="34" charset="0"/>
                <a:cs typeface="Times New Roman" panose="02020603050405020304" pitchFamily="18" charset="0"/>
              </a:rPr>
              <a:t>Caroselli</a:t>
            </a:r>
            <a:r>
              <a:rPr lang="en-GB" sz="2400" kern="100" dirty="0">
                <a:latin typeface="Calibri" panose="020F0502020204030204" pitchFamily="34" charset="0"/>
                <a:ea typeface="Calibri" panose="020F0502020204030204" pitchFamily="34" charset="0"/>
                <a:cs typeface="Times New Roman" panose="02020603050405020304" pitchFamily="18" charset="0"/>
              </a:rPr>
              <a:t> "The Critical Thinking Tool Kit," </a:t>
            </a:r>
            <a:endParaRPr lang="en-GB" sz="2400" dirty="0"/>
          </a:p>
          <a:p>
            <a:pPr marL="0" indent="0">
              <a:buNone/>
            </a:pPr>
            <a:r>
              <a:rPr lang="en-GB" sz="1800" dirty="0">
                <a:hlinkClick r:id="rId2"/>
              </a:rPr>
              <a:t>https://spers.ca/wp-content/uploads/2013/08/50-activities-for-developing-critical-thinking-skills.pdf</a:t>
            </a:r>
            <a:r>
              <a:rPr lang="en-GB" sz="1800" dirty="0"/>
              <a:t> </a:t>
            </a:r>
            <a:r>
              <a:rPr lang="en-GB" sz="2400" kern="100" dirty="0">
                <a:latin typeface="Calibri" panose="020F0502020204030204" pitchFamily="34" charset="0"/>
                <a:ea typeface="Calibri" panose="020F0502020204030204" pitchFamily="34" charset="0"/>
                <a:cs typeface="Times New Roman" panose="02020603050405020304" pitchFamily="18" charset="0"/>
              </a:rPr>
              <a:t>describes </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a critical thinking exercise called "Living Problems, Lively Solutions." This exercise uses the autonomy of an object as a problem-solving tool to find a possible solution.</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P</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ersonify your problem and place it in another context — a different time or place. This allows you to uncover unique solutions to the problem that might be tied to your mental associations with that setting.</a:t>
            </a:r>
          </a:p>
          <a:p>
            <a:pPr marL="0" indent="0">
              <a:lnSpc>
                <a:spcPct val="107000"/>
              </a:lnSpc>
              <a:spcAft>
                <a:spcPts val="800"/>
              </a:spcAft>
              <a:buNone/>
            </a:pP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For example: </a:t>
            </a:r>
            <a:r>
              <a:rPr lang="en-GB" sz="2000" kern="100" dirty="0">
                <a:latin typeface="Calibri" panose="020F0502020204030204" pitchFamily="34" charset="0"/>
                <a:ea typeface="Calibri" panose="020F0502020204030204" pitchFamily="34" charset="0"/>
                <a:cs typeface="Times New Roman" panose="02020603050405020304" pitchFamily="18" charset="0"/>
              </a:rPr>
              <a:t>P</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oor time management. You might personify the issue as a thief of your time. The idea of a thief could make you think of jail, which might prompt thoughts of avoiding distractions in your life. The idea of jail could lead you to the possible solution of checking in with an accountability friend to keep you out of jail, stimulates thoughts you wouldn’t have considered without the particular different context.</a:t>
            </a:r>
            <a:endParaRPr lang="en-GB" sz="2000" dirty="0"/>
          </a:p>
        </p:txBody>
      </p:sp>
    </p:spTree>
    <p:extLst>
      <p:ext uri="{BB962C8B-B14F-4D97-AF65-F5344CB8AC3E}">
        <p14:creationId xmlns:p14="http://schemas.microsoft.com/office/powerpoint/2010/main" val="23600446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D7A6-79E7-05AB-98FD-91797E8A27B3}"/>
              </a:ext>
            </a:extLst>
          </p:cNvPr>
          <p:cNvSpPr>
            <a:spLocks noGrp="1"/>
          </p:cNvSpPr>
          <p:nvPr>
            <p:ph type="title"/>
          </p:nvPr>
        </p:nvSpPr>
        <p:spPr/>
        <p:txBody>
          <a:bodyPr>
            <a:normAutofit fontScale="90000"/>
          </a:bodyPr>
          <a:lstStyle/>
          <a:p>
            <a:pPr algn="l"/>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Exercise 7: The Six Thinking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 Hats</a:t>
            </a:r>
            <a:br>
              <a:rPr lang="en-GB" sz="3200" kern="100" dirty="0">
                <a:latin typeface="Calibri" panose="020F0502020204030204" pitchFamily="34" charset="0"/>
                <a:ea typeface="Calibri" panose="020F0502020204030204" pitchFamily="34" charset="0"/>
                <a:cs typeface="Times New Roman" panose="02020603050405020304" pitchFamily="18" charset="0"/>
              </a:rPr>
            </a:b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07003B20-9D38-8877-0421-B9AA5D5001E8}"/>
              </a:ext>
            </a:extLst>
          </p:cNvPr>
          <p:cNvSpPr>
            <a:spLocks noGrp="1"/>
          </p:cNvSpPr>
          <p:nvPr>
            <p:ph idx="1"/>
          </p:nvPr>
        </p:nvSpPr>
        <p:spPr>
          <a:xfrm>
            <a:off x="306042" y="1137338"/>
            <a:ext cx="8586437" cy="6036078"/>
          </a:xfrm>
        </p:spPr>
        <p:txBody>
          <a:bodyPr>
            <a:normAutofit fontScale="92500" lnSpcReduction="10000"/>
          </a:bodyPr>
          <a:lstStyle/>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Designed by Edward de Bono, </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the Six Thinking Hats is a critical </a:t>
            </a:r>
            <a:r>
              <a:rPr lang="en-GB" sz="3000" kern="100" dirty="0">
                <a:latin typeface="Calibri" panose="020F0502020204030204" pitchFamily="34" charset="0"/>
                <a:ea typeface="Calibri" panose="020F0502020204030204" pitchFamily="34" charset="0"/>
                <a:cs typeface="Times New Roman" panose="02020603050405020304" pitchFamily="18" charset="0"/>
              </a:rPr>
              <a:t>t</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hinking exercise that was created as a tool for groups to use when exploring different perspectives on an issue. When people use other thinking processes, meetings can become challenging rather than beneficial.</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https://www.debonogroup.com/services/core-programs/six-thinking-hats/</a:t>
            </a: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3000" kern="100" dirty="0">
                <a:effectLst/>
                <a:latin typeface="Calibri" panose="020F0502020204030204" pitchFamily="34" charset="0"/>
                <a:ea typeface="Calibri" panose="020F0502020204030204" pitchFamily="34" charset="0"/>
                <a:cs typeface="Times New Roman" panose="02020603050405020304" pitchFamily="18" charset="0"/>
              </a:rPr>
              <a:t>To help teams work more productively and mindfully, de Bono suggests dividing up different styles of thinking into six categories, represented as hats.</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863B9CF4-F240-3995-BA2B-A7F1CA9F5D4C}"/>
              </a:ext>
            </a:extLst>
          </p:cNvPr>
          <p:cNvPicPr>
            <a:picLocks noChangeAspect="1"/>
          </p:cNvPicPr>
          <p:nvPr/>
        </p:nvPicPr>
        <p:blipFill>
          <a:blip r:embed="rId3"/>
          <a:stretch>
            <a:fillRect/>
          </a:stretch>
        </p:blipFill>
        <p:spPr>
          <a:xfrm>
            <a:off x="4932040" y="-951082"/>
            <a:ext cx="4392488" cy="2451440"/>
          </a:xfrm>
          <a:prstGeom prst="rect">
            <a:avLst/>
          </a:prstGeom>
        </p:spPr>
      </p:pic>
    </p:spTree>
    <p:extLst>
      <p:ext uri="{BB962C8B-B14F-4D97-AF65-F5344CB8AC3E}">
        <p14:creationId xmlns:p14="http://schemas.microsoft.com/office/powerpoint/2010/main" val="41129523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2A6D-01F1-B3F9-B478-3AB456F4D942}"/>
              </a:ext>
            </a:extLst>
          </p:cNvPr>
          <p:cNvSpPr>
            <a:spLocks noGrp="1"/>
          </p:cNvSpPr>
          <p:nvPr>
            <p:ph type="title"/>
          </p:nvPr>
        </p:nvSpPr>
        <p:spPr>
          <a:xfrm>
            <a:off x="457200" y="274637"/>
            <a:ext cx="8229600" cy="1325563"/>
          </a:xfrm>
        </p:spPr>
        <p:txBody>
          <a:bodyPr>
            <a:noAutofit/>
          </a:bodyPr>
          <a:lstStyle/>
          <a:p>
            <a:pPr algn="l"/>
            <a:r>
              <a:rPr lang="en-GB" sz="2800" dirty="0">
                <a:solidFill>
                  <a:srgbClr val="141C3A"/>
                </a:solidFill>
                <a:latin typeface="Manrope"/>
              </a:rPr>
              <a:t>To help teams work more productively and mindfully, de Bono suggests dividing up different styles of thinking into six categories, represented as hats:</a:t>
            </a:r>
            <a:br>
              <a:rPr lang="en-GB" sz="2800" dirty="0">
                <a:solidFill>
                  <a:srgbClr val="141C3A"/>
                </a:solidFill>
                <a:latin typeface="Manrope"/>
              </a:rPr>
            </a:br>
            <a:endParaRPr lang="en-GB" sz="2800" dirty="0"/>
          </a:p>
        </p:txBody>
      </p:sp>
      <p:sp>
        <p:nvSpPr>
          <p:cNvPr id="3" name="Content Placeholder 2">
            <a:extLst>
              <a:ext uri="{FF2B5EF4-FFF2-40B4-BE49-F238E27FC236}">
                <a16:creationId xmlns:a16="http://schemas.microsoft.com/office/drawing/2014/main" id="{728F02B2-0351-7FA7-27A0-71931490EFFF}"/>
              </a:ext>
            </a:extLst>
          </p:cNvPr>
          <p:cNvSpPr>
            <a:spLocks noGrp="1"/>
          </p:cNvSpPr>
          <p:nvPr>
            <p:ph idx="1"/>
          </p:nvPr>
        </p:nvSpPr>
        <p:spPr/>
        <p:txBody>
          <a:bodyPr>
            <a:normAutofit fontScale="70000" lnSpcReduction="20000"/>
          </a:bodyPr>
          <a:lstStyle/>
          <a:p>
            <a:pPr algn="l">
              <a:buFont typeface="+mj-lt"/>
              <a:buAutoNum type="arabicPeriod"/>
            </a:pPr>
            <a:r>
              <a:rPr lang="en-GB" sz="3600" b="1" i="0" dirty="0">
                <a:solidFill>
                  <a:srgbClr val="141C3A"/>
                </a:solidFill>
                <a:effectLst/>
                <a:latin typeface="Manrope"/>
              </a:rPr>
              <a:t>The white hat</a:t>
            </a:r>
            <a:r>
              <a:rPr lang="en-GB" sz="3600" b="0" i="0" dirty="0">
                <a:solidFill>
                  <a:srgbClr val="141C3A"/>
                </a:solidFill>
                <a:effectLst/>
                <a:latin typeface="Manrope"/>
              </a:rPr>
              <a:t> is objective and focuses on facts and logic</a:t>
            </a:r>
          </a:p>
          <a:p>
            <a:pPr algn="l">
              <a:buFont typeface="+mj-lt"/>
              <a:buAutoNum type="arabicPeriod"/>
            </a:pPr>
            <a:r>
              <a:rPr lang="en-GB" sz="3600" b="1" i="0" dirty="0">
                <a:solidFill>
                  <a:srgbClr val="141C3A"/>
                </a:solidFill>
                <a:effectLst/>
                <a:latin typeface="Manrope"/>
              </a:rPr>
              <a:t>The red hat</a:t>
            </a:r>
            <a:r>
              <a:rPr lang="en-GB" sz="3600" b="0" i="0" dirty="0">
                <a:solidFill>
                  <a:srgbClr val="141C3A"/>
                </a:solidFill>
                <a:effectLst/>
                <a:latin typeface="Manrope"/>
              </a:rPr>
              <a:t> is intuitive, focusing on emotion and instinct</a:t>
            </a:r>
          </a:p>
          <a:p>
            <a:pPr algn="l">
              <a:buFont typeface="+mj-lt"/>
              <a:buAutoNum type="arabicPeriod"/>
            </a:pPr>
            <a:r>
              <a:rPr lang="en-GB" sz="3600" b="1" i="0" dirty="0">
                <a:solidFill>
                  <a:srgbClr val="141C3A"/>
                </a:solidFill>
                <a:effectLst/>
                <a:latin typeface="Manrope"/>
              </a:rPr>
              <a:t>The black hat</a:t>
            </a:r>
            <a:r>
              <a:rPr lang="en-GB" sz="3600" b="0" i="0" dirty="0">
                <a:solidFill>
                  <a:srgbClr val="141C3A"/>
                </a:solidFill>
                <a:effectLst/>
                <a:latin typeface="Manrope"/>
              </a:rPr>
              <a:t> is cautious and predicts negative outcomes</a:t>
            </a:r>
          </a:p>
          <a:p>
            <a:pPr algn="l">
              <a:buFont typeface="+mj-lt"/>
              <a:buAutoNum type="arabicPeriod"/>
            </a:pPr>
            <a:r>
              <a:rPr lang="en-GB" sz="3600" b="1" i="0" dirty="0">
                <a:solidFill>
                  <a:srgbClr val="141C3A"/>
                </a:solidFill>
                <a:effectLst/>
                <a:latin typeface="Manrope"/>
              </a:rPr>
              <a:t>The yellow hat</a:t>
            </a:r>
            <a:r>
              <a:rPr lang="en-GB" sz="3600" b="0" i="0" dirty="0">
                <a:solidFill>
                  <a:srgbClr val="141C3A"/>
                </a:solidFill>
                <a:effectLst/>
                <a:latin typeface="Manrope"/>
              </a:rPr>
              <a:t> is optimistic and encourages positive outcomes</a:t>
            </a:r>
          </a:p>
          <a:p>
            <a:pPr algn="l">
              <a:buFont typeface="+mj-lt"/>
              <a:buAutoNum type="arabicPeriod"/>
            </a:pPr>
            <a:r>
              <a:rPr lang="en-GB" sz="3600" b="1" i="0" dirty="0">
                <a:solidFill>
                  <a:srgbClr val="141C3A"/>
                </a:solidFill>
                <a:effectLst/>
                <a:latin typeface="Manrope"/>
              </a:rPr>
              <a:t>The green hat</a:t>
            </a:r>
            <a:r>
              <a:rPr lang="en-GB" sz="3600" b="0" i="0" dirty="0">
                <a:solidFill>
                  <a:srgbClr val="141C3A"/>
                </a:solidFill>
                <a:effectLst/>
                <a:latin typeface="Manrope"/>
              </a:rPr>
              <a:t> is creative, with numerous ideas and little criticism</a:t>
            </a:r>
          </a:p>
          <a:p>
            <a:pPr algn="l">
              <a:buFont typeface="+mj-lt"/>
              <a:buAutoNum type="arabicPeriod"/>
            </a:pPr>
            <a:r>
              <a:rPr lang="en-GB" sz="3600" b="1" i="0" dirty="0">
                <a:solidFill>
                  <a:srgbClr val="141C3A"/>
                </a:solidFill>
                <a:effectLst/>
                <a:latin typeface="Manrope"/>
              </a:rPr>
              <a:t>The blue hat</a:t>
            </a:r>
            <a:r>
              <a:rPr lang="en-GB" sz="3600" b="0" i="0" dirty="0">
                <a:solidFill>
                  <a:srgbClr val="141C3A"/>
                </a:solidFill>
                <a:effectLst/>
                <a:latin typeface="Manrope"/>
              </a:rPr>
              <a:t> is the control hat used for management and organization</a:t>
            </a:r>
          </a:p>
          <a:p>
            <a:endParaRPr lang="en-GB" dirty="0"/>
          </a:p>
        </p:txBody>
      </p:sp>
    </p:spTree>
    <p:extLst>
      <p:ext uri="{BB962C8B-B14F-4D97-AF65-F5344CB8AC3E}">
        <p14:creationId xmlns:p14="http://schemas.microsoft.com/office/powerpoint/2010/main" val="280807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258F1-755C-5BCD-78E0-417067B37F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AF2513-023E-D968-ED6E-35B24C114E8C}"/>
              </a:ext>
            </a:extLst>
          </p:cNvPr>
          <p:cNvSpPr>
            <a:spLocks noGrp="1"/>
          </p:cNvSpPr>
          <p:nvPr>
            <p:ph idx="1"/>
          </p:nvPr>
        </p:nvSpPr>
        <p:spPr>
          <a:xfrm>
            <a:off x="457200" y="692696"/>
            <a:ext cx="8229600" cy="5328592"/>
          </a:xfrm>
        </p:spPr>
        <p:txBody>
          <a:bodyPr>
            <a:normAutofit lnSpcReduction="10000"/>
          </a:bodyPr>
          <a:lstStyle/>
          <a:p>
            <a:pPr marL="0" indent="0">
              <a:lnSpc>
                <a:spcPct val="107000"/>
              </a:lnSpc>
              <a:spcAft>
                <a:spcPts val="800"/>
              </a:spcAft>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With each team member wearing a different hat, a group can examine an issue or problem from many different angles, preventing one viewpoint (or individual) from dominating the meeting or discussion. This means that decisions and solutions reached using the Six Thinking Hats approach will likely be more robust and effective, and everyone’s creative thinking skills will benefit. </a:t>
            </a:r>
            <a:r>
              <a:rPr lang="en-GB" sz="3200" kern="100" dirty="0">
                <a:effectLst/>
                <a:latin typeface="Calibri" panose="020F0502020204030204" pitchFamily="34" charset="0"/>
                <a:ea typeface="Calibri" panose="020F0502020204030204" pitchFamily="34" charset="0"/>
                <a:cs typeface="Times New Roman" panose="02020603050405020304" pitchFamily="18" charset="0"/>
                <a:hlinkClick r:id="rId2"/>
              </a:rPr>
              <a:t>https://able.ac/blog/critical-thinking-model/</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2335975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And finally…</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“The essence of the independent mind lies not in what it thinks, but in how it thinks.” </a:t>
            </a:r>
            <a:br>
              <a:rPr lang="en-GB" dirty="0"/>
            </a:br>
            <a:r>
              <a:rPr lang="en-GB" sz="1700" dirty="0"/>
              <a:t>(Christopher Hitchens, from </a:t>
            </a:r>
            <a:r>
              <a:rPr lang="en-GB" sz="1700" i="1" dirty="0"/>
              <a:t>Letters to a Young Contrarian</a:t>
            </a:r>
            <a:r>
              <a:rPr lang="en-GB" sz="1700" dirty="0"/>
              <a:t>, 2001</a:t>
            </a:r>
            <a:r>
              <a:rPr lang="en-GB" sz="1700" b="1" dirty="0"/>
              <a:t>.)</a:t>
            </a:r>
          </a:p>
          <a:p>
            <a:pPr marL="0" indent="0">
              <a:buNone/>
            </a:pPr>
            <a:endParaRPr lang="en-GB" b="1" dirty="0"/>
          </a:p>
          <a:p>
            <a:pPr marL="0" indent="0">
              <a:buNone/>
            </a:pPr>
            <a:r>
              <a:rPr lang="en-GB" dirty="0"/>
              <a:t>“Responsibility to yourself means refusing to let others do your thinking, talking, and naming for you; it means learning to respect and use your own brains and instincts; hence, grappling with hard work.” </a:t>
            </a:r>
            <a:br>
              <a:rPr lang="en-GB" dirty="0"/>
            </a:br>
            <a:r>
              <a:rPr lang="en-GB" dirty="0"/>
              <a:t>(</a:t>
            </a:r>
            <a:r>
              <a:rPr lang="en-GB" sz="1500" dirty="0"/>
              <a:t>Adrienne Rich, from</a:t>
            </a:r>
            <a:r>
              <a:rPr lang="en-GB" sz="1500" i="1" dirty="0"/>
              <a:t> On Lies, Secrets, and Silence: Selected Prose 1966-1978</a:t>
            </a:r>
            <a:r>
              <a:rPr lang="en-GB" sz="1500" dirty="0"/>
              <a:t>, 1979.)</a:t>
            </a:r>
          </a:p>
        </p:txBody>
      </p:sp>
    </p:spTree>
    <p:extLst>
      <p:ext uri="{BB962C8B-B14F-4D97-AF65-F5344CB8AC3E}">
        <p14:creationId xmlns:p14="http://schemas.microsoft.com/office/powerpoint/2010/main" val="27208867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schemas.microsoft.com/office/2006/metadata/properties"/>
    <ds:schemaRef ds:uri="http://purl.org/dc/elements/1.1/"/>
    <ds:schemaRef ds:uri="303dbf9b-b85b-46a0-94f1-894078c07ecd"/>
    <ds:schemaRef ds:uri="http://schemas.openxmlformats.org/package/2006/metadata/core-properties"/>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3192</TotalTime>
  <Words>4125</Words>
  <Application>Microsoft Office PowerPoint</Application>
  <PresentationFormat>On-screen Show (4:3)</PresentationFormat>
  <Paragraphs>262</Paragraphs>
  <Slides>36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-apple-system</vt:lpstr>
      <vt:lpstr>Arial</vt:lpstr>
      <vt:lpstr>Calibri</vt:lpstr>
      <vt:lpstr>Manrope</vt:lpstr>
      <vt:lpstr>Myriad Pro</vt:lpstr>
      <vt:lpstr>Noto Sans</vt:lpstr>
      <vt:lpstr>Open Sans</vt:lpstr>
      <vt:lpstr>var(--awb-text-font-family)</vt:lpstr>
      <vt:lpstr>var(--post_title_typography-font-family)</vt:lpstr>
      <vt:lpstr>20140311PresentationUWTSDTemplate</vt:lpstr>
      <vt:lpstr> Critical Literature Review for  Doctoral Research  (LCDB7009)  WEEK 2. 16 February 2024 Postponed to WEEK 4  CRITICALITY, CRITICAL THINKING AND CRITICAL WRITING</vt:lpstr>
      <vt:lpstr>PowerPoint Presentation</vt:lpstr>
      <vt:lpstr>Useful introduction</vt:lpstr>
      <vt:lpstr>Criticality</vt:lpstr>
      <vt:lpstr>Critical thinking</vt:lpstr>
      <vt:lpstr>Critical thinking as a process</vt:lpstr>
      <vt:lpstr>Many skills are involved within the critical thinking process</vt:lpstr>
      <vt:lpstr>Important activities</vt:lpstr>
      <vt:lpstr>Activity</vt:lpstr>
      <vt:lpstr>Critically Reflexive Practitioner.  </vt:lpstr>
      <vt:lpstr>Critical reading check-list</vt:lpstr>
      <vt:lpstr>Critical thinking when reading</vt:lpstr>
      <vt:lpstr>Descriptive writing v Critical analytical writing</vt:lpstr>
      <vt:lpstr>Why is critical thinking important for research?</vt:lpstr>
      <vt:lpstr>PowerPoint Presentation</vt:lpstr>
      <vt:lpstr>7 exercises to make you a better critical thinker </vt:lpstr>
      <vt:lpstr>PowerPoint Presentation</vt:lpstr>
      <vt:lpstr>Why is critical thinking important? </vt:lpstr>
      <vt:lpstr>PowerPoint Presentation</vt:lpstr>
      <vt:lpstr>Critical thinking exercises.</vt:lpstr>
      <vt:lpstr>Exercise 1: The Ladder of Inference </vt:lpstr>
      <vt:lpstr>PowerPoint Presentation</vt:lpstr>
      <vt:lpstr>Exercise 2: The Five Whys Serrat, O. (2017). The Five Whys Technique. In: Knowledge Solutions. Springer, Singapore. https://doi.org/10.1007/978-981-10-0983-9_32</vt:lpstr>
      <vt:lpstr>Example</vt:lpstr>
      <vt:lpstr>Exercise 3: Inversion </vt:lpstr>
      <vt:lpstr>Exercise 4: Argument Mapping </vt:lpstr>
      <vt:lpstr>PowerPoint Presentation</vt:lpstr>
      <vt:lpstr> Argument maps typically include the following: </vt:lpstr>
      <vt:lpstr>Critical vs. creative thinking </vt:lpstr>
      <vt:lpstr>Exercise 5: Opinion vs. Fact </vt:lpstr>
      <vt:lpstr>Ask yourself the following questions: </vt:lpstr>
      <vt:lpstr>Exercise 6: Autonomy of an Object </vt:lpstr>
      <vt:lpstr> Exercise 7: The Six Thinking  Hats  </vt:lpstr>
      <vt:lpstr>To help teams work more productively and mindfully, de Bono suggests dividing up different styles of thinking into six categories, represented as hats: </vt:lpstr>
      <vt:lpstr>PowerPoint Presentation</vt:lpstr>
      <vt:lpstr>And 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Stephen Griffiths</cp:lastModifiedBy>
  <cp:revision>79</cp:revision>
  <cp:lastPrinted>2018-11-20T15:50:40Z</cp:lastPrinted>
  <dcterms:created xsi:type="dcterms:W3CDTF">2015-04-14T15:21:28Z</dcterms:created>
  <dcterms:modified xsi:type="dcterms:W3CDTF">2024-03-21T20:28:03Z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