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
  </p:notesMasterIdLst>
  <p:sldIdLst>
    <p:sldId id="259" r:id="rId2"/>
  </p:sldIdLst>
  <p:sldSz cx="15113000" cy="106934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D64"/>
    <a:srgbClr val="00C6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618" autoAdjust="0"/>
    <p:restoredTop sz="94589" autoAdjust="0"/>
  </p:normalViewPr>
  <p:slideViewPr>
    <p:cSldViewPr>
      <p:cViewPr varScale="1">
        <p:scale>
          <a:sx n="67" d="100"/>
          <a:sy n="67" d="100"/>
        </p:scale>
        <p:origin x="1492" y="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0F9B0-CC89-F548-BD6F-66E72D892A0D}" type="datetimeFigureOut">
              <a:rPr lang="en-US" smtClean="0"/>
              <a:t>7/26/2026</a:t>
            </a:fld>
            <a:endParaRPr lang="en-US"/>
          </a:p>
        </p:txBody>
      </p:sp>
      <p:sp>
        <p:nvSpPr>
          <p:cNvPr id="4" name="Slide Image Placeholder 3"/>
          <p:cNvSpPr>
            <a:spLocks noGrp="1" noRot="1" noChangeAspect="1"/>
          </p:cNvSpPr>
          <p:nvPr>
            <p:ph type="sldImg" idx="2"/>
          </p:nvPr>
        </p:nvSpPr>
        <p:spPr>
          <a:xfrm>
            <a:off x="1247775" y="1143000"/>
            <a:ext cx="43624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077328-087A-3E45-B596-E26A2D689F2B}" type="slidenum">
              <a:rPr lang="en-US" smtClean="0"/>
              <a:t>‹#›</a:t>
            </a:fld>
            <a:endParaRPr lang="en-US"/>
          </a:p>
        </p:txBody>
      </p:sp>
    </p:spTree>
    <p:extLst>
      <p:ext uri="{BB962C8B-B14F-4D97-AF65-F5344CB8AC3E}">
        <p14:creationId xmlns:p14="http://schemas.microsoft.com/office/powerpoint/2010/main" val="29582522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12F5D-AFB8-86D7-6D74-2B3BA5DE39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C30DAD-F560-08A1-AC24-18DF78A0A0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DE2ABD-CC0F-72CC-A6B2-B1AC9974C7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582BBE-8754-3D2E-1927-4BCD5DE89A8D}"/>
              </a:ext>
            </a:extLst>
          </p:cNvPr>
          <p:cNvSpPr>
            <a:spLocks noGrp="1"/>
          </p:cNvSpPr>
          <p:nvPr>
            <p:ph type="sldNum" sz="quarter" idx="5"/>
          </p:nvPr>
        </p:nvSpPr>
        <p:spPr/>
        <p:txBody>
          <a:bodyPr/>
          <a:lstStyle/>
          <a:p>
            <a:fld id="{4A077328-087A-3E45-B596-E26A2D689F2B}" type="slidenum">
              <a:rPr lang="en-US" smtClean="0"/>
              <a:t>1</a:t>
            </a:fld>
            <a:endParaRPr lang="en-US"/>
          </a:p>
        </p:txBody>
      </p:sp>
    </p:spTree>
    <p:extLst>
      <p:ext uri="{BB962C8B-B14F-4D97-AF65-F5344CB8AC3E}">
        <p14:creationId xmlns:p14="http://schemas.microsoft.com/office/powerpoint/2010/main" val="12467093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Rectangle 6">
            <a:extLst>
              <a:ext uri="{FF2B5EF4-FFF2-40B4-BE49-F238E27FC236}">
                <a16:creationId xmlns:a16="http://schemas.microsoft.com/office/drawing/2014/main" id="{74D98813-6D52-256D-125E-7826A46D86CB}"/>
              </a:ext>
            </a:extLst>
          </p:cNvPr>
          <p:cNvSpPr/>
          <p:nvPr userDrawn="1"/>
        </p:nvSpPr>
        <p:spPr>
          <a:xfrm>
            <a:off x="0" y="0"/>
            <a:ext cx="15113000" cy="10693400"/>
          </a:xfrm>
          <a:prstGeom prst="rect">
            <a:avLst/>
          </a:prstGeom>
          <a:solidFill>
            <a:srgbClr val="001D6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7/26/2026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417E1-A638-D572-31EB-7834740196C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262E536-2656-3054-0438-BB0320E7CFC2}"/>
              </a:ext>
            </a:extLst>
          </p:cNvPr>
          <p:cNvSpPr>
            <a:spLocks noGrp="1"/>
          </p:cNvSpPr>
          <p:nvPr>
            <p:ph type="ctrTitle"/>
          </p:nvPr>
        </p:nvSpPr>
        <p:spPr>
          <a:xfrm>
            <a:off x="469900" y="622300"/>
            <a:ext cx="9156700" cy="1470025"/>
          </a:xfrm>
        </p:spPr>
        <p:txBody>
          <a:bodyPr>
            <a:normAutofit fontScale="90000"/>
          </a:bodyPr>
          <a:lstStyle/>
          <a:p>
            <a:pPr algn="l"/>
            <a:r>
              <a:rPr lang="en-US" dirty="0">
                <a:solidFill>
                  <a:schemeClr val="bg1"/>
                </a:solidFill>
              </a:rPr>
              <a:t>The lean paradox: Staff turnover in automotive supply Grupo Antolin Barton</a:t>
            </a:r>
          </a:p>
        </p:txBody>
      </p:sp>
      <p:sp>
        <p:nvSpPr>
          <p:cNvPr id="5" name="Subtitle 4">
            <a:extLst>
              <a:ext uri="{FF2B5EF4-FFF2-40B4-BE49-F238E27FC236}">
                <a16:creationId xmlns:a16="http://schemas.microsoft.com/office/drawing/2014/main" id="{22C0A60D-1950-92F6-AE34-BACE11EBDAB6}"/>
              </a:ext>
            </a:extLst>
          </p:cNvPr>
          <p:cNvSpPr>
            <a:spLocks noGrp="1"/>
          </p:cNvSpPr>
          <p:nvPr>
            <p:ph type="subTitle" idx="1"/>
          </p:nvPr>
        </p:nvSpPr>
        <p:spPr>
          <a:xfrm>
            <a:off x="469900" y="3670300"/>
            <a:ext cx="8458200" cy="1066800"/>
          </a:xfrm>
        </p:spPr>
        <p:txBody>
          <a:bodyPr>
            <a:noAutofit/>
          </a:bodyPr>
          <a:lstStyle/>
          <a:p>
            <a:pPr algn="l">
              <a:lnSpc>
                <a:spcPct val="120000"/>
              </a:lnSpc>
            </a:pPr>
            <a:r>
              <a:rPr lang="en-US" sz="1400" dirty="0">
                <a:solidFill>
                  <a:schemeClr val="bg1"/>
                </a:solidFill>
                <a:latin typeface="Arial"/>
                <a:ea typeface="Arial"/>
                <a:cs typeface="Arial"/>
                <a:sym typeface="Arial"/>
              </a:rPr>
              <a:t>People usually think high staff turnover in car part factories is just about low pay. This project shows that the real problem is built into the system itself: there is a huge clash between pushing for fast production and actually </a:t>
            </a:r>
            <a:r>
              <a:rPr lang="en-US" sz="1400" spc="24" dirty="0">
                <a:solidFill>
                  <a:schemeClr val="bg1"/>
                </a:solidFill>
                <a:latin typeface="Arial"/>
                <a:ea typeface="Arial"/>
                <a:cs typeface="Arial"/>
                <a:sym typeface="Arial"/>
              </a:rPr>
              <a:t>taking care of workers. The goal is to show how Just-In-</a:t>
            </a:r>
            <a:r>
              <a:rPr lang="en-US" sz="1400" spc="19" dirty="0">
                <a:solidFill>
                  <a:schemeClr val="bg1"/>
                </a:solidFill>
                <a:latin typeface="Arial"/>
                <a:ea typeface="Arial"/>
                <a:cs typeface="Arial"/>
                <a:sym typeface="Arial"/>
              </a:rPr>
              <a:t>Time (JIT) schedules create a stressful environment that </a:t>
            </a:r>
            <a:r>
              <a:rPr lang="en-US" sz="1400" dirty="0">
                <a:solidFill>
                  <a:schemeClr val="bg1"/>
                </a:solidFill>
                <a:latin typeface="Arial"/>
                <a:ea typeface="Arial"/>
                <a:cs typeface="Arial"/>
                <a:sym typeface="Arial"/>
              </a:rPr>
              <a:t>pushes people to quit.</a:t>
            </a:r>
          </a:p>
          <a:p>
            <a:pPr algn="l">
              <a:lnSpc>
                <a:spcPct val="120000"/>
              </a:lnSpc>
            </a:pPr>
            <a:endParaRPr lang="en-US" sz="1400" dirty="0">
              <a:solidFill>
                <a:schemeClr val="bg1"/>
              </a:solidFill>
            </a:endParaRPr>
          </a:p>
        </p:txBody>
      </p:sp>
      <p:pic>
        <p:nvPicPr>
          <p:cNvPr id="9" name="Picture 8">
            <a:extLst>
              <a:ext uri="{FF2B5EF4-FFF2-40B4-BE49-F238E27FC236}">
                <a16:creationId xmlns:a16="http://schemas.microsoft.com/office/drawing/2014/main" id="{8369A16C-A71A-FF7D-0195-5F4779E4CAF7}"/>
              </a:ext>
            </a:extLst>
          </p:cNvPr>
          <p:cNvPicPr>
            <a:picLocks noChangeAspect="1"/>
          </p:cNvPicPr>
          <p:nvPr/>
        </p:nvPicPr>
        <p:blipFill>
          <a:blip r:embed="rId3">
            <a:extLst>
              <a:ext uri="{28A0092B-C50C-407E-A947-70E740481C1C}">
                <a14:useLocalDpi xmlns:a14="http://schemas.microsoft.com/office/drawing/2010/main" val="0"/>
              </a:ext>
            </a:extLst>
          </a:blip>
          <a:srcRect l="10701" t="34112" r="23370" b="31775"/>
          <a:stretch>
            <a:fillRect/>
          </a:stretch>
        </p:blipFill>
        <p:spPr>
          <a:xfrm>
            <a:off x="11747500" y="241300"/>
            <a:ext cx="3065421" cy="1189567"/>
          </a:xfrm>
          <a:prstGeom prst="rect">
            <a:avLst/>
          </a:prstGeom>
        </p:spPr>
      </p:pic>
      <p:grpSp>
        <p:nvGrpSpPr>
          <p:cNvPr id="23" name="Group 22">
            <a:extLst>
              <a:ext uri="{FF2B5EF4-FFF2-40B4-BE49-F238E27FC236}">
                <a16:creationId xmlns:a16="http://schemas.microsoft.com/office/drawing/2014/main" id="{15F0F994-188D-0E53-BB3B-FA2F9AD19C78}"/>
              </a:ext>
            </a:extLst>
          </p:cNvPr>
          <p:cNvGrpSpPr/>
          <p:nvPr/>
        </p:nvGrpSpPr>
        <p:grpSpPr>
          <a:xfrm>
            <a:off x="546100" y="2603500"/>
            <a:ext cx="8458200" cy="838200"/>
            <a:chOff x="698500" y="2146300"/>
            <a:chExt cx="8458200" cy="838200"/>
          </a:xfrm>
        </p:grpSpPr>
        <p:sp>
          <p:nvSpPr>
            <p:cNvPr id="10" name="Freeform 18">
              <a:extLst>
                <a:ext uri="{FF2B5EF4-FFF2-40B4-BE49-F238E27FC236}">
                  <a16:creationId xmlns:a16="http://schemas.microsoft.com/office/drawing/2014/main" id="{3344BB80-895C-CDC9-537E-FD3A900CA3A8}"/>
                </a:ext>
              </a:extLst>
            </p:cNvPr>
            <p:cNvSpPr/>
            <p:nvPr/>
          </p:nvSpPr>
          <p:spPr>
            <a:xfrm>
              <a:off x="698500" y="2527300"/>
              <a:ext cx="8458200" cy="390524"/>
            </a:xfrm>
            <a:custGeom>
              <a:avLst/>
              <a:gdLst/>
              <a:ahLst/>
              <a:cxnLst/>
              <a:rect l="l" t="t" r="r" b="b"/>
              <a:pathLst>
                <a:path w="3981450" h="390525">
                  <a:moveTo>
                    <a:pt x="0" y="0"/>
                  </a:moveTo>
                  <a:lnTo>
                    <a:pt x="3981451" y="0"/>
                  </a:lnTo>
                  <a:lnTo>
                    <a:pt x="3981451" y="390525"/>
                  </a:lnTo>
                  <a:lnTo>
                    <a:pt x="0" y="390525"/>
                  </a:lnTo>
                  <a:close/>
                </a:path>
              </a:pathLst>
            </a:custGeom>
            <a:noFill/>
            <a:ln>
              <a:solidFill>
                <a:schemeClr val="bg1"/>
              </a:solidFill>
            </a:ln>
          </p:spPr>
          <p:txBody>
            <a:bodyPr/>
            <a:lstStyle/>
            <a:p>
              <a:endParaRPr lang="en-US"/>
            </a:p>
          </p:txBody>
        </p:sp>
        <p:sp>
          <p:nvSpPr>
            <p:cNvPr id="11" name="TextBox 10">
              <a:extLst>
                <a:ext uri="{FF2B5EF4-FFF2-40B4-BE49-F238E27FC236}">
                  <a16:creationId xmlns:a16="http://schemas.microsoft.com/office/drawing/2014/main" id="{0A05DBEA-55A4-FE3D-975D-EE55C0745D75}"/>
                </a:ext>
              </a:extLst>
            </p:cNvPr>
            <p:cNvSpPr txBox="1"/>
            <p:nvPr/>
          </p:nvSpPr>
          <p:spPr>
            <a:xfrm>
              <a:off x="1536700" y="2527300"/>
              <a:ext cx="2971800" cy="369332"/>
            </a:xfrm>
            <a:prstGeom prst="rect">
              <a:avLst/>
            </a:prstGeom>
            <a:noFill/>
          </p:spPr>
          <p:txBody>
            <a:bodyPr wrap="square" rtlCol="0">
              <a:spAutoFit/>
            </a:bodyPr>
            <a:lstStyle/>
            <a:p>
              <a:r>
                <a:rPr lang="en-US" spc="200" dirty="0">
                  <a:solidFill>
                    <a:schemeClr val="bg1"/>
                  </a:solidFill>
                </a:rPr>
                <a:t>RESEARCH CLAIM</a:t>
              </a:r>
            </a:p>
          </p:txBody>
        </p:sp>
        <p:sp>
          <p:nvSpPr>
            <p:cNvPr id="14" name="Rectangle 13">
              <a:extLst>
                <a:ext uri="{FF2B5EF4-FFF2-40B4-BE49-F238E27FC236}">
                  <a16:creationId xmlns:a16="http://schemas.microsoft.com/office/drawing/2014/main" id="{7D85C028-A237-BD30-789C-AC5B2C458BC4}"/>
                </a:ext>
              </a:extLst>
            </p:cNvPr>
            <p:cNvSpPr/>
            <p:nvPr/>
          </p:nvSpPr>
          <p:spPr>
            <a:xfrm>
              <a:off x="698500" y="2146300"/>
              <a:ext cx="685800" cy="838200"/>
            </a:xfrm>
            <a:prstGeom prst="rect">
              <a:avLst/>
            </a:prstGeom>
            <a:solidFill>
              <a:srgbClr val="00C693"/>
            </a:solidFill>
            <a:ln>
              <a:solidFill>
                <a:srgbClr val="001D6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dirty="0">
                  <a:latin typeface="Arial" panose="020B0604020202020204" pitchFamily="34" charset="0"/>
                  <a:cs typeface="Arial" panose="020B0604020202020204" pitchFamily="34" charset="0"/>
                </a:rPr>
                <a:t>1</a:t>
              </a:r>
            </a:p>
          </p:txBody>
        </p:sp>
      </p:grpSp>
      <p:sp>
        <p:nvSpPr>
          <p:cNvPr id="19" name="Subtitle 4">
            <a:extLst>
              <a:ext uri="{FF2B5EF4-FFF2-40B4-BE49-F238E27FC236}">
                <a16:creationId xmlns:a16="http://schemas.microsoft.com/office/drawing/2014/main" id="{F29ACC08-C9EC-6D28-65EB-BA27C2C2024E}"/>
              </a:ext>
            </a:extLst>
          </p:cNvPr>
          <p:cNvSpPr txBox="1">
            <a:spLocks/>
          </p:cNvSpPr>
          <p:nvPr/>
        </p:nvSpPr>
        <p:spPr>
          <a:xfrm>
            <a:off x="10680700" y="2603500"/>
            <a:ext cx="4114800" cy="32004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lnSpc>
                <a:spcPct val="120000"/>
              </a:lnSpc>
              <a:spcAft>
                <a:spcPts val="600"/>
              </a:spcAft>
            </a:pPr>
            <a:r>
              <a:rPr lang="en-US" sz="1400" dirty="0">
                <a:solidFill>
                  <a:schemeClr val="bg1"/>
                </a:solidFill>
                <a:latin typeface="Arial"/>
                <a:cs typeface="Arial"/>
                <a:sym typeface="Arial"/>
              </a:rPr>
              <a:t>To fix this issue, companies need to treat people management as a priority, not an afterthought. The main recommendations are:</a:t>
            </a:r>
          </a:p>
          <a:p>
            <a:pPr marL="285750" indent="-285750" algn="l">
              <a:lnSpc>
                <a:spcPct val="120000"/>
              </a:lnSpc>
              <a:buFont typeface="Arial" panose="020B0604020202020204" pitchFamily="34" charset="0"/>
              <a:buChar char="•"/>
            </a:pPr>
            <a:r>
              <a:rPr lang="en-US" sz="1400" dirty="0">
                <a:solidFill>
                  <a:srgbClr val="00C693"/>
                </a:solidFill>
                <a:latin typeface="Arial"/>
                <a:cs typeface="Arial"/>
                <a:sym typeface="Arial Bold"/>
              </a:rPr>
              <a:t>Planned breaks:</a:t>
            </a:r>
            <a:r>
              <a:rPr lang="en-US" sz="1400" dirty="0">
                <a:solidFill>
                  <a:schemeClr val="bg1"/>
                </a:solidFill>
                <a:latin typeface="Arial"/>
                <a:cs typeface="Arial"/>
                <a:sym typeface="Arial"/>
              </a:rPr>
              <a:t> Add small, scheduled breaks (like a 5% buffer) into the shift so workers can recover without stopping the whole production line.</a:t>
            </a:r>
          </a:p>
          <a:p>
            <a:pPr marL="285750" indent="-285750" algn="l">
              <a:lnSpc>
                <a:spcPct val="120000"/>
              </a:lnSpc>
              <a:buFont typeface="Arial" panose="020B0604020202020204" pitchFamily="34" charset="0"/>
              <a:buChar char="•"/>
            </a:pPr>
            <a:r>
              <a:rPr lang="en-US" sz="1400" dirty="0">
                <a:solidFill>
                  <a:srgbClr val="00C693"/>
                </a:solidFill>
                <a:latin typeface="Arial"/>
                <a:cs typeface="Arial"/>
                <a:sym typeface="Arial Bold"/>
              </a:rPr>
              <a:t>Manager training:</a:t>
            </a:r>
            <a:r>
              <a:rPr lang="en-US" sz="1400" dirty="0">
                <a:solidFill>
                  <a:srgbClr val="00C693"/>
                </a:solidFill>
                <a:latin typeface="Arial"/>
                <a:cs typeface="Arial"/>
                <a:sym typeface="Arial"/>
              </a:rPr>
              <a:t> </a:t>
            </a:r>
            <a:r>
              <a:rPr lang="en-US" sz="1400" dirty="0">
                <a:solidFill>
                  <a:schemeClr val="bg1"/>
                </a:solidFill>
                <a:latin typeface="Arial"/>
                <a:cs typeface="Arial"/>
                <a:sym typeface="Arial"/>
              </a:rPr>
              <a:t>Stop promoting people based just on their technical skills. Make sure supervisors get training in Emotional Intelligence (EI) so they know how to support their team.</a:t>
            </a:r>
          </a:p>
          <a:p>
            <a:pPr marL="285750" indent="-285750" algn="l">
              <a:lnSpc>
                <a:spcPct val="120000"/>
              </a:lnSpc>
              <a:buFont typeface="Arial" panose="020B0604020202020204" pitchFamily="34" charset="0"/>
              <a:buChar char="•"/>
            </a:pPr>
            <a:r>
              <a:rPr lang="en-US" sz="1400" dirty="0">
                <a:solidFill>
                  <a:srgbClr val="00C693"/>
                </a:solidFill>
                <a:latin typeface="Arial"/>
                <a:cs typeface="Arial"/>
                <a:sym typeface="Arial Bold"/>
              </a:rPr>
              <a:t>HR on the shop floor:</a:t>
            </a:r>
            <a:r>
              <a:rPr lang="en-US" sz="1400" dirty="0">
                <a:solidFill>
                  <a:schemeClr val="bg1"/>
                </a:solidFill>
                <a:latin typeface="Arial"/>
                <a:cs typeface="Arial"/>
                <a:sym typeface="Arial"/>
              </a:rPr>
              <a:t> Move HR staff out of the main office and directly onto the factory floor so they can spot burnout early and step in when needed.</a:t>
            </a:r>
          </a:p>
          <a:p>
            <a:pPr marL="285750" indent="-285750" algn="l">
              <a:lnSpc>
                <a:spcPct val="120000"/>
              </a:lnSpc>
              <a:buFont typeface="Arial" panose="020B0604020202020204" pitchFamily="34" charset="0"/>
              <a:buChar char="•"/>
            </a:pPr>
            <a:endParaRPr lang="en-US" sz="1400" dirty="0">
              <a:solidFill>
                <a:schemeClr val="bg1"/>
              </a:solidFill>
              <a:latin typeface="Arial"/>
              <a:cs typeface="Arial"/>
              <a:sym typeface="Arial"/>
            </a:endParaRPr>
          </a:p>
          <a:p>
            <a:pPr marL="285750" indent="-285750" algn="l">
              <a:lnSpc>
                <a:spcPct val="120000"/>
              </a:lnSpc>
              <a:buFont typeface="Arial" panose="020B0604020202020204" pitchFamily="34" charset="0"/>
              <a:buChar char="•"/>
            </a:pPr>
            <a:endParaRPr lang="en-US" sz="1400" dirty="0">
              <a:solidFill>
                <a:schemeClr val="bg1"/>
              </a:solidFill>
              <a:latin typeface="Arial"/>
              <a:cs typeface="Arial"/>
            </a:endParaRPr>
          </a:p>
          <a:p>
            <a:pPr algn="l">
              <a:lnSpc>
                <a:spcPct val="120000"/>
              </a:lnSpc>
            </a:pPr>
            <a:endParaRPr lang="en-US" sz="1400" dirty="0">
              <a:solidFill>
                <a:schemeClr val="bg1"/>
              </a:solidFill>
            </a:endParaRPr>
          </a:p>
        </p:txBody>
      </p:sp>
      <p:grpSp>
        <p:nvGrpSpPr>
          <p:cNvPr id="24" name="Group 23">
            <a:extLst>
              <a:ext uri="{FF2B5EF4-FFF2-40B4-BE49-F238E27FC236}">
                <a16:creationId xmlns:a16="http://schemas.microsoft.com/office/drawing/2014/main" id="{7FD8F4E1-412D-7F5F-4489-9AB126432E53}"/>
              </a:ext>
            </a:extLst>
          </p:cNvPr>
          <p:cNvGrpSpPr/>
          <p:nvPr/>
        </p:nvGrpSpPr>
        <p:grpSpPr>
          <a:xfrm>
            <a:off x="10756900" y="1536700"/>
            <a:ext cx="3981447" cy="838200"/>
            <a:chOff x="10299700" y="2146300"/>
            <a:chExt cx="3981447" cy="838200"/>
          </a:xfrm>
        </p:grpSpPr>
        <p:sp>
          <p:nvSpPr>
            <p:cNvPr id="20" name="Freeform 18">
              <a:extLst>
                <a:ext uri="{FF2B5EF4-FFF2-40B4-BE49-F238E27FC236}">
                  <a16:creationId xmlns:a16="http://schemas.microsoft.com/office/drawing/2014/main" id="{00F9E983-F7A2-1D77-BBFC-0FC60E3C991E}"/>
                </a:ext>
              </a:extLst>
            </p:cNvPr>
            <p:cNvSpPr/>
            <p:nvPr/>
          </p:nvSpPr>
          <p:spPr>
            <a:xfrm>
              <a:off x="10299700" y="2527300"/>
              <a:ext cx="3981447" cy="390524"/>
            </a:xfrm>
            <a:custGeom>
              <a:avLst/>
              <a:gdLst/>
              <a:ahLst/>
              <a:cxnLst/>
              <a:rect l="l" t="t" r="r" b="b"/>
              <a:pathLst>
                <a:path w="3981450" h="390525">
                  <a:moveTo>
                    <a:pt x="0" y="0"/>
                  </a:moveTo>
                  <a:lnTo>
                    <a:pt x="3981451" y="0"/>
                  </a:lnTo>
                  <a:lnTo>
                    <a:pt x="3981451" y="390525"/>
                  </a:lnTo>
                  <a:lnTo>
                    <a:pt x="0" y="390525"/>
                  </a:lnTo>
                  <a:close/>
                </a:path>
              </a:pathLst>
            </a:custGeom>
            <a:noFill/>
            <a:ln>
              <a:solidFill>
                <a:schemeClr val="bg1"/>
              </a:solidFill>
            </a:ln>
          </p:spPr>
          <p:txBody>
            <a:bodyPr/>
            <a:lstStyle/>
            <a:p>
              <a:endParaRPr lang="en-US"/>
            </a:p>
          </p:txBody>
        </p:sp>
        <p:sp>
          <p:nvSpPr>
            <p:cNvPr id="21" name="TextBox 20">
              <a:extLst>
                <a:ext uri="{FF2B5EF4-FFF2-40B4-BE49-F238E27FC236}">
                  <a16:creationId xmlns:a16="http://schemas.microsoft.com/office/drawing/2014/main" id="{6A708B81-2EEB-C3E0-5C5D-33EE95147A1D}"/>
                </a:ext>
              </a:extLst>
            </p:cNvPr>
            <p:cNvSpPr txBox="1"/>
            <p:nvPr/>
          </p:nvSpPr>
          <p:spPr>
            <a:xfrm>
              <a:off x="11137900" y="2527300"/>
              <a:ext cx="2971800" cy="369332"/>
            </a:xfrm>
            <a:prstGeom prst="rect">
              <a:avLst/>
            </a:prstGeom>
            <a:noFill/>
          </p:spPr>
          <p:txBody>
            <a:bodyPr wrap="square" rtlCol="0">
              <a:spAutoFit/>
            </a:bodyPr>
            <a:lstStyle/>
            <a:p>
              <a:r>
                <a:rPr lang="en-US" spc="200" dirty="0">
                  <a:solidFill>
                    <a:schemeClr val="bg1"/>
                  </a:solidFill>
                </a:rPr>
                <a:t>RECOMMENDATIONS</a:t>
              </a:r>
            </a:p>
          </p:txBody>
        </p:sp>
        <p:sp>
          <p:nvSpPr>
            <p:cNvPr id="22" name="Rectangle 21">
              <a:extLst>
                <a:ext uri="{FF2B5EF4-FFF2-40B4-BE49-F238E27FC236}">
                  <a16:creationId xmlns:a16="http://schemas.microsoft.com/office/drawing/2014/main" id="{A629BC26-0248-4D43-3F7F-70D80B351AA6}"/>
                </a:ext>
              </a:extLst>
            </p:cNvPr>
            <p:cNvSpPr/>
            <p:nvPr/>
          </p:nvSpPr>
          <p:spPr>
            <a:xfrm>
              <a:off x="10299700" y="2146300"/>
              <a:ext cx="685800" cy="838200"/>
            </a:xfrm>
            <a:prstGeom prst="rect">
              <a:avLst/>
            </a:prstGeom>
            <a:solidFill>
              <a:srgbClr val="00C693"/>
            </a:solidFill>
            <a:ln>
              <a:solidFill>
                <a:srgbClr val="001D6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dirty="0">
                  <a:latin typeface="Arial" panose="020B0604020202020204" pitchFamily="34" charset="0"/>
                  <a:cs typeface="Arial" panose="020B0604020202020204" pitchFamily="34" charset="0"/>
                </a:rPr>
                <a:t>5</a:t>
              </a:r>
            </a:p>
          </p:txBody>
        </p:sp>
      </p:grpSp>
      <p:sp>
        <p:nvSpPr>
          <p:cNvPr id="25" name="Subtitle 4">
            <a:extLst>
              <a:ext uri="{FF2B5EF4-FFF2-40B4-BE49-F238E27FC236}">
                <a16:creationId xmlns:a16="http://schemas.microsoft.com/office/drawing/2014/main" id="{DC84D607-D2DB-D6E0-9833-2F2B9175F900}"/>
              </a:ext>
            </a:extLst>
          </p:cNvPr>
          <p:cNvSpPr txBox="1">
            <a:spLocks/>
          </p:cNvSpPr>
          <p:nvPr/>
        </p:nvSpPr>
        <p:spPr>
          <a:xfrm>
            <a:off x="10680700" y="8470900"/>
            <a:ext cx="4114800" cy="19812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lnSpc>
                <a:spcPct val="120000"/>
              </a:lnSpc>
            </a:pPr>
            <a:r>
              <a:rPr lang="en-US" sz="1400" dirty="0">
                <a:solidFill>
                  <a:srgbClr val="00C693"/>
                </a:solidFill>
                <a:latin typeface="Arial"/>
                <a:cs typeface="Arial"/>
                <a:sym typeface="Arial"/>
              </a:rPr>
              <a:t>High turnover isn't happening because workers are lazy; it happens because the system treats them like machine parts that can be easily replaced. Until Grupo Antolin Barton starts valuing worker health just as much as they value production numbers, people will keep leaving.</a:t>
            </a:r>
          </a:p>
        </p:txBody>
      </p:sp>
      <p:grpSp>
        <p:nvGrpSpPr>
          <p:cNvPr id="26" name="Group 25">
            <a:extLst>
              <a:ext uri="{FF2B5EF4-FFF2-40B4-BE49-F238E27FC236}">
                <a16:creationId xmlns:a16="http://schemas.microsoft.com/office/drawing/2014/main" id="{B5FED755-AF8D-0ADE-740A-3C48B4E2409D}"/>
              </a:ext>
            </a:extLst>
          </p:cNvPr>
          <p:cNvGrpSpPr/>
          <p:nvPr/>
        </p:nvGrpSpPr>
        <p:grpSpPr>
          <a:xfrm>
            <a:off x="10756900" y="7404100"/>
            <a:ext cx="3981447" cy="838200"/>
            <a:chOff x="10299700" y="2146300"/>
            <a:chExt cx="3981447" cy="838200"/>
          </a:xfrm>
        </p:grpSpPr>
        <p:sp>
          <p:nvSpPr>
            <p:cNvPr id="27" name="Freeform 18">
              <a:extLst>
                <a:ext uri="{FF2B5EF4-FFF2-40B4-BE49-F238E27FC236}">
                  <a16:creationId xmlns:a16="http://schemas.microsoft.com/office/drawing/2014/main" id="{1B91F2FB-334D-68E3-A31A-93EB93D126CE}"/>
                </a:ext>
              </a:extLst>
            </p:cNvPr>
            <p:cNvSpPr/>
            <p:nvPr/>
          </p:nvSpPr>
          <p:spPr>
            <a:xfrm>
              <a:off x="10299700" y="2527300"/>
              <a:ext cx="3981447" cy="390524"/>
            </a:xfrm>
            <a:custGeom>
              <a:avLst/>
              <a:gdLst/>
              <a:ahLst/>
              <a:cxnLst/>
              <a:rect l="l" t="t" r="r" b="b"/>
              <a:pathLst>
                <a:path w="3981450" h="390525">
                  <a:moveTo>
                    <a:pt x="0" y="0"/>
                  </a:moveTo>
                  <a:lnTo>
                    <a:pt x="3981451" y="0"/>
                  </a:lnTo>
                  <a:lnTo>
                    <a:pt x="3981451" y="390525"/>
                  </a:lnTo>
                  <a:lnTo>
                    <a:pt x="0" y="390525"/>
                  </a:lnTo>
                  <a:close/>
                </a:path>
              </a:pathLst>
            </a:custGeom>
            <a:solidFill>
              <a:schemeClr val="bg1"/>
            </a:solidFill>
            <a:ln>
              <a:solidFill>
                <a:schemeClr val="bg1"/>
              </a:solidFill>
            </a:ln>
          </p:spPr>
          <p:txBody>
            <a:bodyPr/>
            <a:lstStyle/>
            <a:p>
              <a:endParaRPr lang="en-US"/>
            </a:p>
          </p:txBody>
        </p:sp>
        <p:sp>
          <p:nvSpPr>
            <p:cNvPr id="28" name="TextBox 27">
              <a:extLst>
                <a:ext uri="{FF2B5EF4-FFF2-40B4-BE49-F238E27FC236}">
                  <a16:creationId xmlns:a16="http://schemas.microsoft.com/office/drawing/2014/main" id="{AEDFE9DE-CFDF-466C-783E-9BF0787A3BBC}"/>
                </a:ext>
              </a:extLst>
            </p:cNvPr>
            <p:cNvSpPr txBox="1"/>
            <p:nvPr/>
          </p:nvSpPr>
          <p:spPr>
            <a:xfrm>
              <a:off x="11137900" y="2527300"/>
              <a:ext cx="2971800" cy="369332"/>
            </a:xfrm>
            <a:prstGeom prst="rect">
              <a:avLst/>
            </a:prstGeom>
            <a:noFill/>
          </p:spPr>
          <p:txBody>
            <a:bodyPr wrap="square" rtlCol="0">
              <a:spAutoFit/>
            </a:bodyPr>
            <a:lstStyle/>
            <a:p>
              <a:r>
                <a:rPr lang="en-US" spc="200" dirty="0">
                  <a:solidFill>
                    <a:srgbClr val="001D64"/>
                  </a:solidFill>
                </a:rPr>
                <a:t>CONCLUSION</a:t>
              </a:r>
            </a:p>
          </p:txBody>
        </p:sp>
        <p:sp>
          <p:nvSpPr>
            <p:cNvPr id="29" name="Rectangle 28">
              <a:extLst>
                <a:ext uri="{FF2B5EF4-FFF2-40B4-BE49-F238E27FC236}">
                  <a16:creationId xmlns:a16="http://schemas.microsoft.com/office/drawing/2014/main" id="{5DAF6A7E-FBE7-87B1-0E71-B43C15A7E213}"/>
                </a:ext>
              </a:extLst>
            </p:cNvPr>
            <p:cNvSpPr/>
            <p:nvPr/>
          </p:nvSpPr>
          <p:spPr>
            <a:xfrm>
              <a:off x="10299700" y="2146300"/>
              <a:ext cx="685800" cy="838200"/>
            </a:xfrm>
            <a:prstGeom prst="rect">
              <a:avLst/>
            </a:prstGeom>
            <a:solidFill>
              <a:srgbClr val="00C693"/>
            </a:solidFill>
            <a:ln>
              <a:solidFill>
                <a:srgbClr val="001D6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dirty="0">
                  <a:latin typeface="Arial" panose="020B0604020202020204" pitchFamily="34" charset="0"/>
                  <a:cs typeface="Arial" panose="020B0604020202020204" pitchFamily="34" charset="0"/>
                </a:rPr>
                <a:t>6</a:t>
              </a:r>
            </a:p>
          </p:txBody>
        </p:sp>
      </p:grpSp>
      <p:grpSp>
        <p:nvGrpSpPr>
          <p:cNvPr id="52" name="Group 51">
            <a:extLst>
              <a:ext uri="{FF2B5EF4-FFF2-40B4-BE49-F238E27FC236}">
                <a16:creationId xmlns:a16="http://schemas.microsoft.com/office/drawing/2014/main" id="{0490AE6E-E780-1142-747F-DFA4FB497815}"/>
              </a:ext>
            </a:extLst>
          </p:cNvPr>
          <p:cNvGrpSpPr/>
          <p:nvPr/>
        </p:nvGrpSpPr>
        <p:grpSpPr>
          <a:xfrm>
            <a:off x="469900" y="5422900"/>
            <a:ext cx="3429000" cy="4572000"/>
            <a:chOff x="469900" y="4965700"/>
            <a:chExt cx="3429000" cy="4572000"/>
          </a:xfrm>
        </p:grpSpPr>
        <p:sp>
          <p:nvSpPr>
            <p:cNvPr id="34" name="Subtitle 4">
              <a:extLst>
                <a:ext uri="{FF2B5EF4-FFF2-40B4-BE49-F238E27FC236}">
                  <a16:creationId xmlns:a16="http://schemas.microsoft.com/office/drawing/2014/main" id="{963A015F-47CB-1464-3862-D5931600C0C8}"/>
                </a:ext>
              </a:extLst>
            </p:cNvPr>
            <p:cNvSpPr txBox="1">
              <a:spLocks/>
            </p:cNvSpPr>
            <p:nvPr/>
          </p:nvSpPr>
          <p:spPr>
            <a:xfrm>
              <a:off x="469900" y="5803900"/>
              <a:ext cx="3285744" cy="37338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lnSpc>
                  <a:spcPct val="120000"/>
                </a:lnSpc>
                <a:spcAft>
                  <a:spcPts val="600"/>
                </a:spcAft>
              </a:pPr>
              <a:r>
                <a:rPr lang="en-US" sz="1200" dirty="0">
                  <a:solidFill>
                    <a:schemeClr val="bg1"/>
                  </a:solidFill>
                  <a:latin typeface="Arial" panose="020B0604020202020204" pitchFamily="34" charset="0"/>
                  <a:ea typeface="Arial"/>
                  <a:cs typeface="Arial" panose="020B0604020202020204" pitchFamily="34" charset="0"/>
                  <a:sym typeface="Arial"/>
                </a:rPr>
                <a:t>This project was based on a </a:t>
              </a:r>
              <a:r>
                <a:rPr lang="en-US" sz="1200" dirty="0">
                  <a:solidFill>
                    <a:srgbClr val="00C693"/>
                  </a:solidFill>
                  <a:latin typeface="Arial" panose="020B0604020202020204" pitchFamily="34" charset="0"/>
                  <a:ea typeface="Arial"/>
                  <a:cs typeface="Arial" panose="020B0604020202020204" pitchFamily="34" charset="0"/>
                  <a:sym typeface="Arial Bold"/>
                </a:rPr>
                <a:t>s</a:t>
              </a:r>
              <a:r>
                <a:rPr lang="en-US" sz="1200" dirty="0">
                  <a:solidFill>
                    <a:srgbClr val="00C693"/>
                  </a:solidFill>
                  <a:latin typeface="Arial" panose="020B0604020202020204" pitchFamily="34" charset="0"/>
                  <a:ea typeface="Arial Bold"/>
                  <a:cs typeface="Arial" panose="020B0604020202020204" pitchFamily="34" charset="0"/>
                  <a:sym typeface="Arial Bold"/>
                </a:rPr>
                <a:t>ystematic literature review (SLR)</a:t>
              </a:r>
              <a:r>
                <a:rPr lang="en-US" sz="1200" dirty="0">
                  <a:solidFill>
                    <a:srgbClr val="00C693"/>
                  </a:solidFill>
                  <a:latin typeface="Arial" panose="020B0604020202020204" pitchFamily="34" charset="0"/>
                  <a:ea typeface="Arial"/>
                  <a:cs typeface="Arial" panose="020B0604020202020204" pitchFamily="34" charset="0"/>
                  <a:sym typeface="Arial"/>
                </a:rPr>
                <a:t> </a:t>
              </a:r>
              <a:r>
                <a:rPr lang="en-US" sz="1200" dirty="0">
                  <a:solidFill>
                    <a:schemeClr val="bg1"/>
                  </a:solidFill>
                  <a:latin typeface="Arial" panose="020B0604020202020204" pitchFamily="34" charset="0"/>
                  <a:ea typeface="Arial"/>
                  <a:cs typeface="Arial" panose="020B0604020202020204" pitchFamily="34" charset="0"/>
                  <a:sym typeface="Arial"/>
                </a:rPr>
                <a:t>to make sure the findings were reliable and backed by academic evidence.</a:t>
              </a:r>
            </a:p>
            <a:p>
              <a:pPr marL="171450" indent="-171450" algn="l">
                <a:lnSpc>
                  <a:spcPct val="120000"/>
                </a:lnSpc>
                <a:buFont typeface="Arial" panose="020B0604020202020204" pitchFamily="34" charset="0"/>
                <a:buChar char="•"/>
              </a:pPr>
              <a:r>
                <a:rPr lang="en-US" sz="1200" dirty="0">
                  <a:solidFill>
                    <a:srgbClr val="00C693"/>
                  </a:solidFill>
                  <a:latin typeface="Arial" panose="020B0604020202020204" pitchFamily="34" charset="0"/>
                  <a:ea typeface="Arial Bold"/>
                  <a:cs typeface="Arial" panose="020B0604020202020204" pitchFamily="34" charset="0"/>
                  <a:sym typeface="Arial Bold"/>
                </a:rPr>
                <a:t>Search strategy:</a:t>
              </a:r>
              <a:r>
                <a:rPr lang="en-US" sz="1200" dirty="0">
                  <a:solidFill>
                    <a:srgbClr val="00C693"/>
                  </a:solidFill>
                  <a:latin typeface="Arial" panose="020B0604020202020204" pitchFamily="34" charset="0"/>
                  <a:ea typeface="Arial"/>
                  <a:cs typeface="Arial" panose="020B0604020202020204" pitchFamily="34" charset="0"/>
                  <a:sym typeface="Arial"/>
                </a:rPr>
                <a:t> </a:t>
              </a:r>
              <a:r>
                <a:rPr lang="en-US" sz="1200" dirty="0">
                  <a:solidFill>
                    <a:schemeClr val="bg1"/>
                  </a:solidFill>
                  <a:latin typeface="Arial" panose="020B0604020202020204" pitchFamily="34" charset="0"/>
                  <a:ea typeface="Arial"/>
                  <a:cs typeface="Arial" panose="020B0604020202020204" pitchFamily="34" charset="0"/>
                  <a:sym typeface="Arial"/>
                </a:rPr>
                <a:t>Looked through trusted academic databases like Emerald, Business source premier, google scholar.</a:t>
              </a:r>
            </a:p>
            <a:p>
              <a:pPr marL="171450" indent="-171450" algn="l">
                <a:lnSpc>
                  <a:spcPct val="120000"/>
                </a:lnSpc>
                <a:buFont typeface="Arial" panose="020B0604020202020204" pitchFamily="34" charset="0"/>
                <a:buChar char="•"/>
              </a:pPr>
              <a:r>
                <a:rPr lang="en-US" sz="1200" dirty="0">
                  <a:solidFill>
                    <a:srgbClr val="00C693"/>
                  </a:solidFill>
                  <a:latin typeface="Arial" panose="020B0604020202020204" pitchFamily="34" charset="0"/>
                  <a:ea typeface="Arial Bold"/>
                  <a:cs typeface="Arial" panose="020B0604020202020204" pitchFamily="34" charset="0"/>
                  <a:sym typeface="Arial Bold"/>
                </a:rPr>
                <a:t>Filtering:</a:t>
              </a:r>
              <a:r>
                <a:rPr lang="en-US" sz="1200" dirty="0">
                  <a:solidFill>
                    <a:schemeClr val="bg1"/>
                  </a:solidFill>
                  <a:latin typeface="Arial" panose="020B0604020202020204" pitchFamily="34" charset="0"/>
                  <a:ea typeface="Arial"/>
                  <a:cs typeface="Arial" panose="020B0604020202020204" pitchFamily="34" charset="0"/>
                  <a:sym typeface="Arial"/>
                </a:rPr>
                <a:t> Started with 842 articles and carefully </a:t>
              </a:r>
              <a:r>
                <a:rPr lang="en-US" sz="1200" spc="36" dirty="0">
                  <a:solidFill>
                    <a:schemeClr val="bg1"/>
                  </a:solidFill>
                  <a:latin typeface="Arial" panose="020B0604020202020204" pitchFamily="34" charset="0"/>
                  <a:ea typeface="Arial"/>
                  <a:cs typeface="Arial" panose="020B0604020202020204" pitchFamily="34" charset="0"/>
                  <a:sym typeface="Arial"/>
                </a:rPr>
                <a:t>narrowed them down to the </a:t>
              </a:r>
              <a:r>
                <a:rPr lang="en-US" sz="1200" spc="36" dirty="0">
                  <a:solidFill>
                    <a:schemeClr val="bg1"/>
                  </a:solidFill>
                  <a:latin typeface="Arial" panose="020B0604020202020204" pitchFamily="34" charset="0"/>
                  <a:ea typeface="Arial Bold"/>
                  <a:cs typeface="Arial" panose="020B0604020202020204" pitchFamily="34" charset="0"/>
                  <a:sym typeface="Arial Bold"/>
                </a:rPr>
                <a:t>68 most relevant peer-</a:t>
              </a:r>
              <a:r>
                <a:rPr lang="en-US" sz="1200" dirty="0">
                  <a:solidFill>
                    <a:schemeClr val="bg1"/>
                  </a:solidFill>
                  <a:latin typeface="Arial" panose="020B0604020202020204" pitchFamily="34" charset="0"/>
                  <a:ea typeface="Arial Bold"/>
                  <a:cs typeface="Arial" panose="020B0604020202020204" pitchFamily="34" charset="0"/>
                  <a:sym typeface="Arial Bold"/>
                </a:rPr>
                <a:t>reviewed papers</a:t>
              </a:r>
              <a:r>
                <a:rPr lang="en-US" sz="1200" dirty="0">
                  <a:solidFill>
                    <a:schemeClr val="bg1"/>
                  </a:solidFill>
                  <a:latin typeface="Arial" panose="020B0604020202020204" pitchFamily="34" charset="0"/>
                  <a:ea typeface="Arial"/>
                  <a:cs typeface="Arial" panose="020B0604020202020204" pitchFamily="34" charset="0"/>
                  <a:sym typeface="Arial"/>
                </a:rPr>
                <a:t>.</a:t>
              </a:r>
            </a:p>
            <a:p>
              <a:pPr marL="171450" indent="-171450" algn="l">
                <a:lnSpc>
                  <a:spcPct val="120000"/>
                </a:lnSpc>
                <a:buFont typeface="Arial" panose="020B0604020202020204" pitchFamily="34" charset="0"/>
                <a:buChar char="•"/>
              </a:pPr>
              <a:r>
                <a:rPr lang="en-US" sz="1200" spc="18" dirty="0">
                  <a:solidFill>
                    <a:srgbClr val="00C693"/>
                  </a:solidFill>
                  <a:latin typeface="Arial" panose="020B0604020202020204" pitchFamily="34" charset="0"/>
                  <a:ea typeface="Arial Bold"/>
                  <a:cs typeface="Arial" panose="020B0604020202020204" pitchFamily="34" charset="0"/>
                  <a:sym typeface="Arial Bold"/>
                </a:rPr>
                <a:t>Quality check:</a:t>
              </a:r>
              <a:r>
                <a:rPr lang="en-US" sz="1200" spc="18" dirty="0">
                  <a:solidFill>
                    <a:srgbClr val="00C693"/>
                  </a:solidFill>
                  <a:latin typeface="Arial" panose="020B0604020202020204" pitchFamily="34" charset="0"/>
                  <a:ea typeface="Arial"/>
                  <a:cs typeface="Arial" panose="020B0604020202020204" pitchFamily="34" charset="0"/>
                  <a:sym typeface="Arial"/>
                </a:rPr>
                <a:t> </a:t>
              </a:r>
              <a:r>
                <a:rPr lang="en-US" sz="1200" spc="18" dirty="0">
                  <a:solidFill>
                    <a:schemeClr val="bg1"/>
                  </a:solidFill>
                  <a:latin typeface="Arial" panose="020B0604020202020204" pitchFamily="34" charset="0"/>
                  <a:ea typeface="Arial"/>
                  <a:cs typeface="Arial" panose="020B0604020202020204" pitchFamily="34" charset="0"/>
                  <a:sym typeface="Arial"/>
                </a:rPr>
                <a:t>Used the CRAAP framework to make sure all sources were trustworthy and up-to-date.</a:t>
              </a:r>
            </a:p>
            <a:p>
              <a:pPr marL="171450" indent="-171450" algn="l">
                <a:lnSpc>
                  <a:spcPct val="120000"/>
                </a:lnSpc>
                <a:buFont typeface="Arial" panose="020B0604020202020204" pitchFamily="34" charset="0"/>
                <a:buChar char="•"/>
              </a:pPr>
              <a:r>
                <a:rPr lang="en-US" sz="1200" dirty="0">
                  <a:solidFill>
                    <a:srgbClr val="00C693"/>
                  </a:solidFill>
                  <a:latin typeface="Arial" panose="020B0604020202020204" pitchFamily="34" charset="0"/>
                  <a:ea typeface="Arial Bold"/>
                  <a:cs typeface="Arial" panose="020B0604020202020204" pitchFamily="34" charset="0"/>
                  <a:sym typeface="Arial Bold"/>
                </a:rPr>
                <a:t>Data analysis:</a:t>
              </a:r>
              <a:r>
                <a:rPr lang="en-US" sz="1200" dirty="0">
                  <a:solidFill>
                    <a:srgbClr val="00C693"/>
                  </a:solidFill>
                  <a:latin typeface="Arial" panose="020B0604020202020204" pitchFamily="34" charset="0"/>
                  <a:ea typeface="Arial"/>
                  <a:cs typeface="Arial" panose="020B0604020202020204" pitchFamily="34" charset="0"/>
                  <a:sym typeface="Arial"/>
                </a:rPr>
                <a:t> </a:t>
              </a:r>
              <a:r>
                <a:rPr lang="en-US" sz="1200" dirty="0">
                  <a:solidFill>
                    <a:schemeClr val="bg1"/>
                  </a:solidFill>
                  <a:latin typeface="Arial" panose="020B0604020202020204" pitchFamily="34" charset="0"/>
                  <a:ea typeface="Arial"/>
                  <a:cs typeface="Arial" panose="020B0604020202020204" pitchFamily="34" charset="0"/>
                  <a:sym typeface="Arial"/>
                </a:rPr>
                <a:t>Used a 7-column matrix to organize the reading and spot clear patterns across different authors.</a:t>
              </a:r>
            </a:p>
          </p:txBody>
        </p:sp>
        <p:grpSp>
          <p:nvGrpSpPr>
            <p:cNvPr id="35" name="Group 34">
              <a:extLst>
                <a:ext uri="{FF2B5EF4-FFF2-40B4-BE49-F238E27FC236}">
                  <a16:creationId xmlns:a16="http://schemas.microsoft.com/office/drawing/2014/main" id="{D38BD5C3-1A14-423F-5C29-737A42703CFB}"/>
                </a:ext>
              </a:extLst>
            </p:cNvPr>
            <p:cNvGrpSpPr/>
            <p:nvPr/>
          </p:nvGrpSpPr>
          <p:grpSpPr>
            <a:xfrm>
              <a:off x="546100" y="4965700"/>
              <a:ext cx="3352800" cy="609600"/>
              <a:chOff x="698500" y="2374900"/>
              <a:chExt cx="3810000" cy="609600"/>
            </a:xfrm>
          </p:grpSpPr>
          <p:sp>
            <p:nvSpPr>
              <p:cNvPr id="36" name="Freeform 18">
                <a:extLst>
                  <a:ext uri="{FF2B5EF4-FFF2-40B4-BE49-F238E27FC236}">
                    <a16:creationId xmlns:a16="http://schemas.microsoft.com/office/drawing/2014/main" id="{DC1B8343-E01D-0250-C2A7-B3A624D1AB1A}"/>
                  </a:ext>
                </a:extLst>
              </p:cNvPr>
              <p:cNvSpPr/>
              <p:nvPr/>
            </p:nvSpPr>
            <p:spPr>
              <a:xfrm>
                <a:off x="698500" y="2527300"/>
                <a:ext cx="3581400" cy="390524"/>
              </a:xfrm>
              <a:custGeom>
                <a:avLst/>
                <a:gdLst/>
                <a:ahLst/>
                <a:cxnLst/>
                <a:rect l="l" t="t" r="r" b="b"/>
                <a:pathLst>
                  <a:path w="3981450" h="390525">
                    <a:moveTo>
                      <a:pt x="0" y="0"/>
                    </a:moveTo>
                    <a:lnTo>
                      <a:pt x="3981451" y="0"/>
                    </a:lnTo>
                    <a:lnTo>
                      <a:pt x="3981451" y="390525"/>
                    </a:lnTo>
                    <a:lnTo>
                      <a:pt x="0" y="390525"/>
                    </a:lnTo>
                    <a:close/>
                  </a:path>
                </a:pathLst>
              </a:custGeom>
              <a:noFill/>
              <a:ln>
                <a:solidFill>
                  <a:schemeClr val="bg1"/>
                </a:solidFill>
              </a:ln>
            </p:spPr>
            <p:txBody>
              <a:bodyPr/>
              <a:lstStyle/>
              <a:p>
                <a:endParaRPr lang="en-US"/>
              </a:p>
            </p:txBody>
          </p:sp>
          <p:sp>
            <p:nvSpPr>
              <p:cNvPr id="37" name="TextBox 36">
                <a:extLst>
                  <a:ext uri="{FF2B5EF4-FFF2-40B4-BE49-F238E27FC236}">
                    <a16:creationId xmlns:a16="http://schemas.microsoft.com/office/drawing/2014/main" id="{C6336AA6-15EF-EC8F-F3E7-32FD49E65549}"/>
                  </a:ext>
                </a:extLst>
              </p:cNvPr>
              <p:cNvSpPr txBox="1"/>
              <p:nvPr/>
            </p:nvSpPr>
            <p:spPr>
              <a:xfrm>
                <a:off x="1536700" y="2527300"/>
                <a:ext cx="2971800" cy="369332"/>
              </a:xfrm>
              <a:prstGeom prst="rect">
                <a:avLst/>
              </a:prstGeom>
              <a:noFill/>
            </p:spPr>
            <p:txBody>
              <a:bodyPr wrap="square" rtlCol="0">
                <a:spAutoFit/>
              </a:bodyPr>
              <a:lstStyle/>
              <a:p>
                <a:r>
                  <a:rPr lang="en-US" spc="200" dirty="0">
                    <a:solidFill>
                      <a:schemeClr val="bg1"/>
                    </a:solidFill>
                  </a:rPr>
                  <a:t>METHODOLOGY</a:t>
                </a:r>
              </a:p>
            </p:txBody>
          </p:sp>
          <p:sp>
            <p:nvSpPr>
              <p:cNvPr id="38" name="Rectangle 37">
                <a:extLst>
                  <a:ext uri="{FF2B5EF4-FFF2-40B4-BE49-F238E27FC236}">
                    <a16:creationId xmlns:a16="http://schemas.microsoft.com/office/drawing/2014/main" id="{9B98F0FF-4B74-DC18-65B6-23D993B53A49}"/>
                  </a:ext>
                </a:extLst>
              </p:cNvPr>
              <p:cNvSpPr/>
              <p:nvPr/>
            </p:nvSpPr>
            <p:spPr>
              <a:xfrm>
                <a:off x="698500" y="2374900"/>
                <a:ext cx="685800" cy="609600"/>
              </a:xfrm>
              <a:prstGeom prst="rect">
                <a:avLst/>
              </a:prstGeom>
              <a:solidFill>
                <a:srgbClr val="00C69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500" dirty="0">
                    <a:latin typeface="Arial" panose="020B0604020202020204" pitchFamily="34" charset="0"/>
                    <a:cs typeface="Arial" panose="020B0604020202020204" pitchFamily="34" charset="0"/>
                  </a:rPr>
                  <a:t>2</a:t>
                </a:r>
              </a:p>
            </p:txBody>
          </p:sp>
        </p:grpSp>
      </p:grpSp>
      <p:grpSp>
        <p:nvGrpSpPr>
          <p:cNvPr id="53" name="Group 52">
            <a:extLst>
              <a:ext uri="{FF2B5EF4-FFF2-40B4-BE49-F238E27FC236}">
                <a16:creationId xmlns:a16="http://schemas.microsoft.com/office/drawing/2014/main" id="{01218BE4-B5A1-92C0-1E1A-6363BC8168AD}"/>
              </a:ext>
            </a:extLst>
          </p:cNvPr>
          <p:cNvGrpSpPr/>
          <p:nvPr/>
        </p:nvGrpSpPr>
        <p:grpSpPr>
          <a:xfrm>
            <a:off x="3822700" y="5422900"/>
            <a:ext cx="3429000" cy="4572000"/>
            <a:chOff x="3822700" y="4965700"/>
            <a:chExt cx="3429000" cy="4572000"/>
          </a:xfrm>
        </p:grpSpPr>
        <p:sp>
          <p:nvSpPr>
            <p:cNvPr id="39" name="Subtitle 4">
              <a:extLst>
                <a:ext uri="{FF2B5EF4-FFF2-40B4-BE49-F238E27FC236}">
                  <a16:creationId xmlns:a16="http://schemas.microsoft.com/office/drawing/2014/main" id="{2877021D-02D4-7242-38CF-BE382A35C7F5}"/>
                </a:ext>
              </a:extLst>
            </p:cNvPr>
            <p:cNvSpPr txBox="1">
              <a:spLocks/>
            </p:cNvSpPr>
            <p:nvPr/>
          </p:nvSpPr>
          <p:spPr>
            <a:xfrm>
              <a:off x="3822700" y="5803900"/>
              <a:ext cx="3285744" cy="37338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lnSpc>
                  <a:spcPct val="120000"/>
                </a:lnSpc>
                <a:spcAft>
                  <a:spcPts val="600"/>
                </a:spcAft>
              </a:pPr>
              <a:r>
                <a:rPr lang="en-US" sz="1200" spc="4" dirty="0">
                  <a:solidFill>
                    <a:schemeClr val="bg1"/>
                  </a:solidFill>
                  <a:latin typeface="Arial"/>
                  <a:ea typeface="Arial"/>
                  <a:cs typeface="Arial"/>
                  <a:sym typeface="Arial"/>
                </a:rPr>
                <a:t>After reviewing the literature, the research showed a huge gap between what HR plans in the office and what happens on the assembly line.</a:t>
              </a:r>
            </a:p>
            <a:p>
              <a:pPr algn="l">
                <a:lnSpc>
                  <a:spcPct val="120000"/>
                </a:lnSpc>
                <a:spcAft>
                  <a:spcPts val="600"/>
                </a:spcAft>
              </a:pPr>
              <a:r>
                <a:rPr lang="en-US" sz="1200" dirty="0">
                  <a:solidFill>
                    <a:srgbClr val="00C693"/>
                  </a:solidFill>
                  <a:latin typeface="Arial" panose="020B0604020202020204" pitchFamily="34" charset="0"/>
                  <a:ea typeface="Arial Bold"/>
                  <a:cs typeface="Arial" panose="020B0604020202020204" pitchFamily="34" charset="0"/>
                  <a:sym typeface="Arial Bold"/>
                </a:rPr>
                <a:t>The limits of lean:</a:t>
              </a:r>
              <a:r>
                <a:rPr lang="en-US" sz="1200" dirty="0">
                  <a:solidFill>
                    <a:srgbClr val="00C693"/>
                  </a:solidFill>
                  <a:latin typeface="Arial" panose="020B0604020202020204" pitchFamily="34" charset="0"/>
                  <a:ea typeface="Arial"/>
                  <a:cs typeface="Arial" panose="020B0604020202020204" pitchFamily="34" charset="0"/>
                  <a:sym typeface="Arial"/>
                </a:rPr>
                <a:t> </a:t>
              </a:r>
              <a:r>
                <a:rPr lang="en-US" sz="1200" dirty="0">
                  <a:solidFill>
                    <a:schemeClr val="bg1"/>
                  </a:solidFill>
                  <a:latin typeface="Arial"/>
                  <a:ea typeface="Arial"/>
                  <a:cs typeface="Arial"/>
                  <a:sym typeface="Arial"/>
                </a:rPr>
                <a:t>Lean systems try to remove all wasted time, but this means workers get no time to catch their breath. Constant fast pacing leads to physical exhaustion and burnout.</a:t>
              </a:r>
            </a:p>
            <a:p>
              <a:pPr algn="l">
                <a:lnSpc>
                  <a:spcPct val="120000"/>
                </a:lnSpc>
                <a:spcAft>
                  <a:spcPts val="600"/>
                </a:spcAft>
              </a:pPr>
              <a:r>
                <a:rPr lang="en-US" sz="1200" dirty="0">
                  <a:solidFill>
                    <a:srgbClr val="00C693"/>
                  </a:solidFill>
                  <a:latin typeface="Arial" panose="020B0604020202020204" pitchFamily="34" charset="0"/>
                  <a:ea typeface="Arial Bold"/>
                  <a:cs typeface="Arial" panose="020B0604020202020204" pitchFamily="34" charset="0"/>
                  <a:sym typeface="Arial Bold"/>
                </a:rPr>
                <a:t>The empathy gap (accidental managers):</a:t>
              </a:r>
              <a:r>
                <a:rPr lang="en-US" sz="1200" dirty="0">
                  <a:solidFill>
                    <a:srgbClr val="00C693"/>
                  </a:solidFill>
                  <a:latin typeface="Arial" panose="020B0604020202020204" pitchFamily="34" charset="0"/>
                  <a:ea typeface="Arial"/>
                  <a:cs typeface="Arial" panose="020B0604020202020204" pitchFamily="34" charset="0"/>
                  <a:sym typeface="Arial"/>
                </a:rPr>
                <a:t> </a:t>
              </a:r>
              <a:r>
                <a:rPr lang="en-US" sz="1200" dirty="0">
                  <a:solidFill>
                    <a:schemeClr val="bg1"/>
                  </a:solidFill>
                  <a:latin typeface="Arial"/>
                  <a:ea typeface="Arial"/>
                  <a:cs typeface="Arial"/>
                  <a:sym typeface="Arial"/>
                </a:rPr>
                <a:t>Good technical workers are often promoted  to managers without any training in how to handle people. Because they are pressured to hit strict daily targets, they focus only on numbers and end up ignoring HR well-being policies.</a:t>
              </a:r>
              <a:endParaRPr lang="en-US" sz="1200" spc="4" dirty="0">
                <a:solidFill>
                  <a:schemeClr val="bg1"/>
                </a:solidFill>
                <a:latin typeface="Arial"/>
                <a:ea typeface="Arial"/>
                <a:cs typeface="Arial"/>
                <a:sym typeface="Arial"/>
              </a:endParaRPr>
            </a:p>
            <a:p>
              <a:pPr algn="l">
                <a:lnSpc>
                  <a:spcPct val="120000"/>
                </a:lnSpc>
                <a:spcAft>
                  <a:spcPts val="600"/>
                </a:spcAft>
              </a:pPr>
              <a:endParaRPr lang="en-US" sz="1200" spc="4" dirty="0">
                <a:solidFill>
                  <a:schemeClr val="bg1"/>
                </a:solidFill>
                <a:latin typeface="Arial"/>
                <a:ea typeface="Arial"/>
                <a:cs typeface="Arial"/>
                <a:sym typeface="Arial"/>
              </a:endParaRPr>
            </a:p>
          </p:txBody>
        </p:sp>
        <p:grpSp>
          <p:nvGrpSpPr>
            <p:cNvPr id="40" name="Group 39">
              <a:extLst>
                <a:ext uri="{FF2B5EF4-FFF2-40B4-BE49-F238E27FC236}">
                  <a16:creationId xmlns:a16="http://schemas.microsoft.com/office/drawing/2014/main" id="{513F298D-04EA-ED5B-5E34-53AD2B3606E6}"/>
                </a:ext>
              </a:extLst>
            </p:cNvPr>
            <p:cNvGrpSpPr/>
            <p:nvPr/>
          </p:nvGrpSpPr>
          <p:grpSpPr>
            <a:xfrm>
              <a:off x="3898900" y="4965700"/>
              <a:ext cx="3352800" cy="609600"/>
              <a:chOff x="698500" y="2374900"/>
              <a:chExt cx="3810000" cy="609600"/>
            </a:xfrm>
          </p:grpSpPr>
          <p:sp>
            <p:nvSpPr>
              <p:cNvPr id="41" name="Freeform 18">
                <a:extLst>
                  <a:ext uri="{FF2B5EF4-FFF2-40B4-BE49-F238E27FC236}">
                    <a16:creationId xmlns:a16="http://schemas.microsoft.com/office/drawing/2014/main" id="{42E4652A-1127-B83B-5950-2C88E1E36F2C}"/>
                  </a:ext>
                </a:extLst>
              </p:cNvPr>
              <p:cNvSpPr/>
              <p:nvPr/>
            </p:nvSpPr>
            <p:spPr>
              <a:xfrm>
                <a:off x="698500" y="2527300"/>
                <a:ext cx="3581400" cy="390524"/>
              </a:xfrm>
              <a:custGeom>
                <a:avLst/>
                <a:gdLst/>
                <a:ahLst/>
                <a:cxnLst/>
                <a:rect l="l" t="t" r="r" b="b"/>
                <a:pathLst>
                  <a:path w="3981450" h="390525">
                    <a:moveTo>
                      <a:pt x="0" y="0"/>
                    </a:moveTo>
                    <a:lnTo>
                      <a:pt x="3981451" y="0"/>
                    </a:lnTo>
                    <a:lnTo>
                      <a:pt x="3981451" y="390525"/>
                    </a:lnTo>
                    <a:lnTo>
                      <a:pt x="0" y="390525"/>
                    </a:lnTo>
                    <a:close/>
                  </a:path>
                </a:pathLst>
              </a:custGeom>
              <a:noFill/>
              <a:ln>
                <a:solidFill>
                  <a:schemeClr val="bg1"/>
                </a:solidFill>
              </a:ln>
            </p:spPr>
            <p:txBody>
              <a:bodyPr/>
              <a:lstStyle/>
              <a:p>
                <a:endParaRPr lang="en-US"/>
              </a:p>
            </p:txBody>
          </p:sp>
          <p:sp>
            <p:nvSpPr>
              <p:cNvPr id="42" name="TextBox 41">
                <a:extLst>
                  <a:ext uri="{FF2B5EF4-FFF2-40B4-BE49-F238E27FC236}">
                    <a16:creationId xmlns:a16="http://schemas.microsoft.com/office/drawing/2014/main" id="{54D01021-827E-FD5F-B591-FD5C35646657}"/>
                  </a:ext>
                </a:extLst>
              </p:cNvPr>
              <p:cNvSpPr txBox="1"/>
              <p:nvPr/>
            </p:nvSpPr>
            <p:spPr>
              <a:xfrm>
                <a:off x="1536700" y="2527300"/>
                <a:ext cx="2971800" cy="369332"/>
              </a:xfrm>
              <a:prstGeom prst="rect">
                <a:avLst/>
              </a:prstGeom>
              <a:noFill/>
            </p:spPr>
            <p:txBody>
              <a:bodyPr wrap="square" rtlCol="0">
                <a:spAutoFit/>
              </a:bodyPr>
              <a:lstStyle/>
              <a:p>
                <a:r>
                  <a:rPr lang="en-US" spc="200" dirty="0">
                    <a:solidFill>
                      <a:schemeClr val="bg1"/>
                    </a:solidFill>
                  </a:rPr>
                  <a:t>CORE FINDINGS</a:t>
                </a:r>
              </a:p>
            </p:txBody>
          </p:sp>
          <p:sp>
            <p:nvSpPr>
              <p:cNvPr id="43" name="Rectangle 42">
                <a:extLst>
                  <a:ext uri="{FF2B5EF4-FFF2-40B4-BE49-F238E27FC236}">
                    <a16:creationId xmlns:a16="http://schemas.microsoft.com/office/drawing/2014/main" id="{04882020-2959-BE6E-4089-2E75EBFBB3B9}"/>
                  </a:ext>
                </a:extLst>
              </p:cNvPr>
              <p:cNvSpPr/>
              <p:nvPr/>
            </p:nvSpPr>
            <p:spPr>
              <a:xfrm>
                <a:off x="698500" y="2374900"/>
                <a:ext cx="685800" cy="609600"/>
              </a:xfrm>
              <a:prstGeom prst="rect">
                <a:avLst/>
              </a:prstGeom>
              <a:solidFill>
                <a:srgbClr val="00C69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500" dirty="0">
                    <a:latin typeface="Arial" panose="020B0604020202020204" pitchFamily="34" charset="0"/>
                    <a:cs typeface="Arial" panose="020B0604020202020204" pitchFamily="34" charset="0"/>
                  </a:rPr>
                  <a:t>3</a:t>
                </a:r>
              </a:p>
            </p:txBody>
          </p:sp>
        </p:grpSp>
      </p:grpSp>
      <p:grpSp>
        <p:nvGrpSpPr>
          <p:cNvPr id="48" name="Group 47">
            <a:extLst>
              <a:ext uri="{FF2B5EF4-FFF2-40B4-BE49-F238E27FC236}">
                <a16:creationId xmlns:a16="http://schemas.microsoft.com/office/drawing/2014/main" id="{7B382342-6954-86EC-766C-260B525194F6}"/>
              </a:ext>
            </a:extLst>
          </p:cNvPr>
          <p:cNvGrpSpPr/>
          <p:nvPr/>
        </p:nvGrpSpPr>
        <p:grpSpPr>
          <a:xfrm>
            <a:off x="7251700" y="5422900"/>
            <a:ext cx="3151632" cy="4648200"/>
            <a:chOff x="698500" y="2374900"/>
            <a:chExt cx="3581400" cy="4648200"/>
          </a:xfrm>
        </p:grpSpPr>
        <p:sp>
          <p:nvSpPr>
            <p:cNvPr id="49" name="Freeform 18">
              <a:extLst>
                <a:ext uri="{FF2B5EF4-FFF2-40B4-BE49-F238E27FC236}">
                  <a16:creationId xmlns:a16="http://schemas.microsoft.com/office/drawing/2014/main" id="{C4DE0470-1AF7-A7FB-A9F5-5F44EF17CF5D}"/>
                </a:ext>
              </a:extLst>
            </p:cNvPr>
            <p:cNvSpPr/>
            <p:nvPr/>
          </p:nvSpPr>
          <p:spPr>
            <a:xfrm>
              <a:off x="698500" y="2527300"/>
              <a:ext cx="3581400" cy="4495800"/>
            </a:xfrm>
            <a:custGeom>
              <a:avLst/>
              <a:gdLst/>
              <a:ahLst/>
              <a:cxnLst/>
              <a:rect l="l" t="t" r="r" b="b"/>
              <a:pathLst>
                <a:path w="3981450" h="390525">
                  <a:moveTo>
                    <a:pt x="0" y="0"/>
                  </a:moveTo>
                  <a:lnTo>
                    <a:pt x="3981451" y="0"/>
                  </a:lnTo>
                  <a:lnTo>
                    <a:pt x="3981451" y="390525"/>
                  </a:lnTo>
                  <a:lnTo>
                    <a:pt x="0" y="390525"/>
                  </a:lnTo>
                  <a:close/>
                </a:path>
              </a:pathLst>
            </a:custGeom>
            <a:noFill/>
            <a:ln>
              <a:solidFill>
                <a:schemeClr val="bg1"/>
              </a:solidFill>
            </a:ln>
          </p:spPr>
          <p:txBody>
            <a:bodyPr/>
            <a:lstStyle/>
            <a:p>
              <a:endParaRPr lang="en-US"/>
            </a:p>
          </p:txBody>
        </p:sp>
        <p:sp>
          <p:nvSpPr>
            <p:cNvPr id="50" name="TextBox 49">
              <a:extLst>
                <a:ext uri="{FF2B5EF4-FFF2-40B4-BE49-F238E27FC236}">
                  <a16:creationId xmlns:a16="http://schemas.microsoft.com/office/drawing/2014/main" id="{3796BB3B-C01F-F4CD-61D8-75A4C9279D61}"/>
                </a:ext>
              </a:extLst>
            </p:cNvPr>
            <p:cNvSpPr txBox="1"/>
            <p:nvPr/>
          </p:nvSpPr>
          <p:spPr>
            <a:xfrm>
              <a:off x="1536700" y="2527300"/>
              <a:ext cx="2538845" cy="646331"/>
            </a:xfrm>
            <a:prstGeom prst="rect">
              <a:avLst/>
            </a:prstGeom>
            <a:noFill/>
          </p:spPr>
          <p:txBody>
            <a:bodyPr wrap="square" rtlCol="0">
              <a:spAutoFit/>
            </a:bodyPr>
            <a:lstStyle/>
            <a:p>
              <a:r>
                <a:rPr lang="en-US" spc="200" dirty="0">
                  <a:solidFill>
                    <a:schemeClr val="bg1"/>
                  </a:solidFill>
                </a:rPr>
                <a:t>THE TURNOVER TRAJECTORY</a:t>
              </a:r>
            </a:p>
          </p:txBody>
        </p:sp>
        <p:sp>
          <p:nvSpPr>
            <p:cNvPr id="51" name="Rectangle 50">
              <a:extLst>
                <a:ext uri="{FF2B5EF4-FFF2-40B4-BE49-F238E27FC236}">
                  <a16:creationId xmlns:a16="http://schemas.microsoft.com/office/drawing/2014/main" id="{03339F96-0125-7ABD-5C44-A6095990B431}"/>
                </a:ext>
              </a:extLst>
            </p:cNvPr>
            <p:cNvSpPr/>
            <p:nvPr/>
          </p:nvSpPr>
          <p:spPr>
            <a:xfrm>
              <a:off x="698500" y="2374900"/>
              <a:ext cx="685800" cy="609600"/>
            </a:xfrm>
            <a:prstGeom prst="rect">
              <a:avLst/>
            </a:prstGeom>
            <a:solidFill>
              <a:srgbClr val="00C69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500" dirty="0">
                  <a:latin typeface="Arial" panose="020B0604020202020204" pitchFamily="34" charset="0"/>
                  <a:cs typeface="Arial" panose="020B0604020202020204" pitchFamily="34" charset="0"/>
                </a:rPr>
                <a:t>4</a:t>
              </a:r>
            </a:p>
          </p:txBody>
        </p:sp>
      </p:grpSp>
      <p:sp>
        <p:nvSpPr>
          <p:cNvPr id="60" name="Subtitle 4">
            <a:extLst>
              <a:ext uri="{FF2B5EF4-FFF2-40B4-BE49-F238E27FC236}">
                <a16:creationId xmlns:a16="http://schemas.microsoft.com/office/drawing/2014/main" id="{A6092CF9-A0B9-96FA-8B78-96407E7400B0}"/>
              </a:ext>
            </a:extLst>
          </p:cNvPr>
          <p:cNvSpPr txBox="1">
            <a:spLocks/>
          </p:cNvSpPr>
          <p:nvPr/>
        </p:nvSpPr>
        <p:spPr>
          <a:xfrm>
            <a:off x="7251700" y="6413500"/>
            <a:ext cx="3153600" cy="540000"/>
          </a:xfrm>
          <a:prstGeom prst="rect">
            <a:avLst/>
          </a:prstGeom>
          <a:solidFill>
            <a:schemeClr val="bg1">
              <a:alpha val="60000"/>
            </a:schemeClr>
          </a:solidFill>
          <a:ln>
            <a:solidFill>
              <a:schemeClr val="bg1"/>
            </a:solidFill>
          </a:ln>
        </p:spPr>
        <p:txBody>
          <a:bodyPr vert="horz" lIns="91440" tIns="45720" rIns="91440" bIns="45720" rtlCol="0" anchor="ctr" anchorCtr="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ct val="120000"/>
              </a:lnSpc>
              <a:spcAft>
                <a:spcPts val="600"/>
              </a:spcAft>
            </a:pPr>
            <a:r>
              <a:rPr lang="en-US" sz="1200" spc="4" dirty="0">
                <a:solidFill>
                  <a:srgbClr val="001D64"/>
                </a:solidFill>
                <a:latin typeface="Arial"/>
                <a:ea typeface="Arial"/>
                <a:cs typeface="Arial"/>
                <a:sym typeface="Arial"/>
              </a:rPr>
              <a:t>Strict lean / JIT targets</a:t>
            </a:r>
          </a:p>
        </p:txBody>
      </p:sp>
      <p:sp>
        <p:nvSpPr>
          <p:cNvPr id="61" name="Subtitle 4">
            <a:extLst>
              <a:ext uri="{FF2B5EF4-FFF2-40B4-BE49-F238E27FC236}">
                <a16:creationId xmlns:a16="http://schemas.microsoft.com/office/drawing/2014/main" id="{0ECA1D37-AC5D-A39E-E6CB-5736E48E3359}"/>
              </a:ext>
            </a:extLst>
          </p:cNvPr>
          <p:cNvSpPr txBox="1">
            <a:spLocks/>
          </p:cNvSpPr>
          <p:nvPr/>
        </p:nvSpPr>
        <p:spPr>
          <a:xfrm>
            <a:off x="7251700" y="7351100"/>
            <a:ext cx="3153600" cy="540000"/>
          </a:xfrm>
          <a:prstGeom prst="rect">
            <a:avLst/>
          </a:prstGeom>
          <a:solidFill>
            <a:schemeClr val="bg1">
              <a:alpha val="60000"/>
            </a:schemeClr>
          </a:solidFill>
          <a:ln>
            <a:solidFill>
              <a:schemeClr val="bg1"/>
            </a:solidFill>
          </a:ln>
        </p:spPr>
        <p:txBody>
          <a:bodyPr vert="horz" lIns="91440" tIns="45720" rIns="91440" bIns="45720" rtlCol="0" anchor="ctr" anchorCtr="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ct val="90000"/>
              </a:lnSpc>
            </a:pPr>
            <a:r>
              <a:rPr lang="en-US" sz="1200" dirty="0">
                <a:solidFill>
                  <a:srgbClr val="001D64"/>
                </a:solidFill>
                <a:latin typeface="Arial" panose="020B0604020202020204" pitchFamily="34" charset="0"/>
                <a:ea typeface="Arial Bold"/>
                <a:cs typeface="Arial" panose="020B0604020202020204" pitchFamily="34" charset="0"/>
                <a:sym typeface="Arial Bold"/>
              </a:rPr>
              <a:t>Worker exhaustion &amp; </a:t>
            </a:r>
          </a:p>
          <a:p>
            <a:pPr>
              <a:lnSpc>
                <a:spcPct val="90000"/>
              </a:lnSpc>
            </a:pPr>
            <a:r>
              <a:rPr lang="en-US" sz="1200" dirty="0">
                <a:solidFill>
                  <a:srgbClr val="001D64"/>
                </a:solidFill>
                <a:latin typeface="Arial" panose="020B0604020202020204" pitchFamily="34" charset="0"/>
                <a:ea typeface="Arial Bold"/>
                <a:cs typeface="Arial" panose="020B0604020202020204" pitchFamily="34" charset="0"/>
                <a:sym typeface="Arial Bold"/>
              </a:rPr>
              <a:t>Lack of manager support</a:t>
            </a:r>
            <a:endParaRPr lang="en-US" sz="1200" spc="4" dirty="0">
              <a:solidFill>
                <a:srgbClr val="001D64"/>
              </a:solidFill>
              <a:latin typeface="Arial" panose="020B0604020202020204" pitchFamily="34" charset="0"/>
              <a:ea typeface="Arial"/>
              <a:cs typeface="Arial" panose="020B0604020202020204" pitchFamily="34" charset="0"/>
              <a:sym typeface="Arial"/>
            </a:endParaRPr>
          </a:p>
        </p:txBody>
      </p:sp>
      <p:sp>
        <p:nvSpPr>
          <p:cNvPr id="62" name="Subtitle 4">
            <a:extLst>
              <a:ext uri="{FF2B5EF4-FFF2-40B4-BE49-F238E27FC236}">
                <a16:creationId xmlns:a16="http://schemas.microsoft.com/office/drawing/2014/main" id="{12D19E37-C3A8-21B3-2CBE-883CE79F2DC3}"/>
              </a:ext>
            </a:extLst>
          </p:cNvPr>
          <p:cNvSpPr txBox="1">
            <a:spLocks/>
          </p:cNvSpPr>
          <p:nvPr/>
        </p:nvSpPr>
        <p:spPr>
          <a:xfrm>
            <a:off x="7251700" y="8288700"/>
            <a:ext cx="3153600" cy="540000"/>
          </a:xfrm>
          <a:prstGeom prst="rect">
            <a:avLst/>
          </a:prstGeom>
          <a:solidFill>
            <a:schemeClr val="bg1">
              <a:alpha val="60000"/>
            </a:schemeClr>
          </a:solidFill>
          <a:ln>
            <a:solidFill>
              <a:schemeClr val="bg1"/>
            </a:solidFill>
          </a:ln>
        </p:spPr>
        <p:txBody>
          <a:bodyPr vert="horz" lIns="91440" tIns="45720" rIns="91440" bIns="45720" rtlCol="0" anchor="ctr" anchorCtr="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ct val="90000"/>
              </a:lnSpc>
            </a:pPr>
            <a:r>
              <a:rPr lang="en-US" sz="1200">
                <a:solidFill>
                  <a:srgbClr val="001D64"/>
                </a:solidFill>
                <a:latin typeface="Arial" panose="020B0604020202020204" pitchFamily="34" charset="0"/>
                <a:ea typeface="Arial Bold"/>
                <a:cs typeface="Arial" panose="020B0604020202020204" pitchFamily="34" charset="0"/>
                <a:sym typeface="Arial Bold"/>
              </a:rPr>
              <a:t>Organizational silence</a:t>
            </a:r>
            <a:endParaRPr lang="en-US" sz="1200" dirty="0">
              <a:solidFill>
                <a:srgbClr val="001D64"/>
              </a:solidFill>
              <a:latin typeface="Arial" panose="020B0604020202020204" pitchFamily="34" charset="0"/>
              <a:ea typeface="Arial Bold"/>
              <a:cs typeface="Arial" panose="020B0604020202020204" pitchFamily="34" charset="0"/>
              <a:sym typeface="Arial Bold"/>
            </a:endParaRPr>
          </a:p>
          <a:p>
            <a:pPr>
              <a:lnSpc>
                <a:spcPct val="90000"/>
              </a:lnSpc>
            </a:pPr>
            <a:r>
              <a:rPr lang="en-US" sz="1200" dirty="0">
                <a:solidFill>
                  <a:srgbClr val="001D64"/>
                </a:solidFill>
                <a:latin typeface="Arial" panose="020B0604020202020204" pitchFamily="34" charset="0"/>
                <a:ea typeface="Arial Bold"/>
                <a:cs typeface="Arial" panose="020B0604020202020204" pitchFamily="34" charset="0"/>
                <a:sym typeface="Arial Bold"/>
              </a:rPr>
              <a:t>(workers stop speaking up)</a:t>
            </a:r>
          </a:p>
        </p:txBody>
      </p:sp>
      <p:sp>
        <p:nvSpPr>
          <p:cNvPr id="63" name="Subtitle 4">
            <a:extLst>
              <a:ext uri="{FF2B5EF4-FFF2-40B4-BE49-F238E27FC236}">
                <a16:creationId xmlns:a16="http://schemas.microsoft.com/office/drawing/2014/main" id="{3FA5377A-10D9-D0DF-CA4A-3BD23024661B}"/>
              </a:ext>
            </a:extLst>
          </p:cNvPr>
          <p:cNvSpPr txBox="1">
            <a:spLocks/>
          </p:cNvSpPr>
          <p:nvPr/>
        </p:nvSpPr>
        <p:spPr>
          <a:xfrm>
            <a:off x="7251700" y="9226300"/>
            <a:ext cx="3153600" cy="540000"/>
          </a:xfrm>
          <a:prstGeom prst="rect">
            <a:avLst/>
          </a:prstGeom>
          <a:solidFill>
            <a:schemeClr val="bg1">
              <a:alpha val="60000"/>
            </a:schemeClr>
          </a:solidFill>
          <a:ln>
            <a:solidFill>
              <a:schemeClr val="bg1"/>
            </a:solidFill>
          </a:ln>
        </p:spPr>
        <p:txBody>
          <a:bodyPr vert="horz" lIns="91440" tIns="45720" rIns="91440" bIns="45720" rtlCol="0" anchor="ctr" anchorCtr="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ct val="90000"/>
              </a:lnSpc>
            </a:pPr>
            <a:r>
              <a:rPr lang="en-US" sz="1200" dirty="0">
                <a:solidFill>
                  <a:srgbClr val="001D64"/>
                </a:solidFill>
                <a:latin typeface="Arial" panose="020B0604020202020204" pitchFamily="34" charset="0"/>
                <a:ea typeface="Arial Bold"/>
                <a:cs typeface="Arial" panose="020B0604020202020204" pitchFamily="34" charset="0"/>
                <a:sym typeface="Arial Bold"/>
              </a:rPr>
              <a:t>High turnover &amp; </a:t>
            </a:r>
          </a:p>
          <a:p>
            <a:pPr>
              <a:lnSpc>
                <a:spcPct val="90000"/>
              </a:lnSpc>
            </a:pPr>
            <a:r>
              <a:rPr lang="en-US" sz="1200" dirty="0">
                <a:solidFill>
                  <a:srgbClr val="001D64"/>
                </a:solidFill>
                <a:latin typeface="Arial" panose="020B0604020202020204" pitchFamily="34" charset="0"/>
                <a:ea typeface="Arial Bold"/>
                <a:cs typeface="Arial" panose="020B0604020202020204" pitchFamily="34" charset="0"/>
                <a:sym typeface="Arial Bold"/>
              </a:rPr>
              <a:t>Losing experienced staff</a:t>
            </a:r>
          </a:p>
        </p:txBody>
      </p:sp>
      <p:sp>
        <p:nvSpPr>
          <p:cNvPr id="65" name="Striped Right Arrow 64">
            <a:extLst>
              <a:ext uri="{FF2B5EF4-FFF2-40B4-BE49-F238E27FC236}">
                <a16:creationId xmlns:a16="http://schemas.microsoft.com/office/drawing/2014/main" id="{16647C0C-0C0F-9BA5-F448-14E45336F4B9}"/>
              </a:ext>
            </a:extLst>
          </p:cNvPr>
          <p:cNvSpPr/>
          <p:nvPr/>
        </p:nvSpPr>
        <p:spPr>
          <a:xfrm rot="5400000">
            <a:off x="8654413" y="7616288"/>
            <a:ext cx="348175" cy="838200"/>
          </a:xfrm>
          <a:prstGeom prst="stripedRightArrow">
            <a:avLst/>
          </a:prstGeom>
          <a:noFill/>
          <a:ln w="12700">
            <a:solidFill>
              <a:srgbClr val="00C6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Striped Right Arrow 65">
            <a:extLst>
              <a:ext uri="{FF2B5EF4-FFF2-40B4-BE49-F238E27FC236}">
                <a16:creationId xmlns:a16="http://schemas.microsoft.com/office/drawing/2014/main" id="{A19AF131-DA39-1F23-919B-F3E6B276A043}"/>
              </a:ext>
            </a:extLst>
          </p:cNvPr>
          <p:cNvSpPr/>
          <p:nvPr/>
        </p:nvSpPr>
        <p:spPr>
          <a:xfrm rot="5400000">
            <a:off x="8654413" y="6678000"/>
            <a:ext cx="348175" cy="838200"/>
          </a:xfrm>
          <a:prstGeom prst="stripedRightArrow">
            <a:avLst/>
          </a:prstGeom>
          <a:noFill/>
          <a:ln w="12700">
            <a:solidFill>
              <a:srgbClr val="00C6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Striped Right Arrow 67">
            <a:extLst>
              <a:ext uri="{FF2B5EF4-FFF2-40B4-BE49-F238E27FC236}">
                <a16:creationId xmlns:a16="http://schemas.microsoft.com/office/drawing/2014/main" id="{5C77C759-C432-7AB6-4B7D-28AF17ACAE3C}"/>
              </a:ext>
            </a:extLst>
          </p:cNvPr>
          <p:cNvSpPr/>
          <p:nvPr/>
        </p:nvSpPr>
        <p:spPr>
          <a:xfrm rot="5400000">
            <a:off x="8654413" y="8550000"/>
            <a:ext cx="348175" cy="838200"/>
          </a:xfrm>
          <a:prstGeom prst="stripedRightArrow">
            <a:avLst/>
          </a:prstGeom>
          <a:noFill/>
          <a:ln w="12700">
            <a:solidFill>
              <a:srgbClr val="00C6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92955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7d3e96ee-4f16-49f0-a1b0-3aec9b8906b1}" enabled="1" method="Standard" siteId="{676fb8eb-203e-4f75-886f-c7745eec03f5}" contentBits="0" removed="0"/>
</clbl:labelList>
</file>

<file path=docProps/app.xml><?xml version="1.0" encoding="utf-8"?>
<Properties xmlns="http://schemas.openxmlformats.org/officeDocument/2006/extended-properties" xmlns:vt="http://schemas.openxmlformats.org/officeDocument/2006/docPropsVTypes">
  <TotalTime>65</TotalTime>
  <Words>495</Words>
  <Application>Microsoft Office PowerPoint</Application>
  <PresentationFormat>Custom</PresentationFormat>
  <Paragraphs>36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Calibri</vt:lpstr>
      <vt:lpstr>Aptos</vt:lpstr>
      <vt:lpstr>Arial</vt:lpstr>
      <vt:lpstr>Office Theme</vt:lpstr>
      <vt:lpstr>The lean paradox: Staff turnover in automotive supply Grupo Antolin Barton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Dissertation Poster - Grupo Antolin Barton.pdf</dc:title>
  <cp:lastModifiedBy>Lukas Saukaitis (2315407)</cp:lastModifiedBy>
  <cp:revision>8</cp:revision>
  <dcterms:created xsi:type="dcterms:W3CDTF">2006-08-16T00:00:00Z</dcterms:created>
  <dcterms:modified xsi:type="dcterms:W3CDTF">2026-07-26T18:33:09Z</dcterms:modified>
  <dc:identifier>DAHQZ0ZSuvw</dc:identifier>
</cp:coreProperties>
</file>