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DC5417-199E-4EFC-867A-75AA7725E8B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EA483E1-05BE-4070-8708-47F20C1016B8}">
      <dgm:prSet/>
      <dgm:spPr/>
      <dgm:t>
        <a:bodyPr/>
        <a:lstStyle/>
        <a:p>
          <a:r>
            <a:rPr lang="en-GB" dirty="0"/>
            <a:t>Through policy advocacy, networking, and education, the objective is to effect systemic changes in hospitality leadership (O’Toole, 2011).</a:t>
          </a:r>
          <a:endParaRPr lang="en-US" dirty="0"/>
        </a:p>
      </dgm:t>
    </dgm:pt>
    <dgm:pt modelId="{A45AD600-F8CC-48B1-A2C5-C7B61067EF45}" type="parTrans" cxnId="{22AADA08-1A83-4476-A4FA-504E5E74E477}">
      <dgm:prSet/>
      <dgm:spPr/>
      <dgm:t>
        <a:bodyPr/>
        <a:lstStyle/>
        <a:p>
          <a:endParaRPr lang="en-US"/>
        </a:p>
      </dgm:t>
    </dgm:pt>
    <dgm:pt modelId="{57529DD1-707B-41D3-81BD-6053591857A4}" type="sibTrans" cxnId="{22AADA08-1A83-4476-A4FA-504E5E74E477}">
      <dgm:prSet/>
      <dgm:spPr/>
      <dgm:t>
        <a:bodyPr/>
        <a:lstStyle/>
        <a:p>
          <a:endParaRPr lang="en-US"/>
        </a:p>
      </dgm:t>
    </dgm:pt>
    <dgm:pt modelId="{DC6E233A-B6E0-4BEA-AEDB-9D8904EC591D}">
      <dgm:prSet/>
      <dgm:spPr/>
      <dgm:t>
        <a:bodyPr/>
        <a:lstStyle/>
        <a:p>
          <a:r>
            <a:rPr lang="en-GB"/>
            <a:t>Addresses the under-representation of LGBTQ+ workers, women, and ethnic minorities in leadership roles.</a:t>
          </a:r>
          <a:endParaRPr lang="en-US"/>
        </a:p>
      </dgm:t>
    </dgm:pt>
    <dgm:pt modelId="{912F643B-D281-49F4-8543-820501A24A3D}" type="parTrans" cxnId="{CBFEB090-3542-4E93-81B9-D32BC55B2AB1}">
      <dgm:prSet/>
      <dgm:spPr/>
      <dgm:t>
        <a:bodyPr/>
        <a:lstStyle/>
        <a:p>
          <a:endParaRPr lang="en-US"/>
        </a:p>
      </dgm:t>
    </dgm:pt>
    <dgm:pt modelId="{25E37090-1EDF-4B3B-8CB1-804F61FBC91E}" type="sibTrans" cxnId="{CBFEB090-3542-4E93-81B9-D32BC55B2AB1}">
      <dgm:prSet/>
      <dgm:spPr/>
      <dgm:t>
        <a:bodyPr/>
        <a:lstStyle/>
        <a:p>
          <a:endParaRPr lang="en-US"/>
        </a:p>
      </dgm:t>
    </dgm:pt>
    <dgm:pt modelId="{5435F9DD-3891-46AD-AFFE-F13683C6CC40}">
      <dgm:prSet/>
      <dgm:spPr/>
      <dgm:t>
        <a:bodyPr/>
        <a:lstStyle/>
        <a:p>
          <a:r>
            <a:rPr lang="en-GB" dirty="0"/>
            <a:t>Offers stakeholders the chance to engage in initiatives and debates that advocate for diversity(Smith, 2012).</a:t>
          </a:r>
        </a:p>
        <a:p>
          <a:r>
            <a:rPr lang="en-GB" dirty="0"/>
            <a:t>.</a:t>
          </a:r>
          <a:endParaRPr lang="en-US" dirty="0"/>
        </a:p>
      </dgm:t>
    </dgm:pt>
    <dgm:pt modelId="{24209A85-F4CE-4F5D-9D80-8C7F08E110B5}" type="parTrans" cxnId="{67BE17C2-7F0F-460E-A44E-AD5DC76C5630}">
      <dgm:prSet/>
      <dgm:spPr/>
      <dgm:t>
        <a:bodyPr/>
        <a:lstStyle/>
        <a:p>
          <a:endParaRPr lang="en-US"/>
        </a:p>
      </dgm:t>
    </dgm:pt>
    <dgm:pt modelId="{3BC92E73-D447-4177-8B0B-28BA2A1BED90}" type="sibTrans" cxnId="{67BE17C2-7F0F-460E-A44E-AD5DC76C5630}">
      <dgm:prSet/>
      <dgm:spPr/>
      <dgm:t>
        <a:bodyPr/>
        <a:lstStyle/>
        <a:p>
          <a:endParaRPr lang="en-US"/>
        </a:p>
      </dgm:t>
    </dgm:pt>
    <dgm:pt modelId="{DF29D90D-1832-4030-9EBD-DCF29626DE21}">
      <dgm:prSet/>
      <dgm:spPr/>
      <dgm:t>
        <a:bodyPr/>
        <a:lstStyle/>
        <a:p>
          <a:r>
            <a:rPr lang="en-GB" dirty="0"/>
            <a:t>Provides policy-driven seminars, training, and panels to eliminate workplace biases and encourage equitable recruitment (Fox et al., 2014).</a:t>
          </a:r>
          <a:endParaRPr lang="en-US" dirty="0"/>
        </a:p>
      </dgm:t>
    </dgm:pt>
    <dgm:pt modelId="{C2103685-A9F5-4841-A650-7120BAA0B616}" type="parTrans" cxnId="{E3FCEC25-1875-40F7-9B07-56D692877EE7}">
      <dgm:prSet/>
      <dgm:spPr/>
      <dgm:t>
        <a:bodyPr/>
        <a:lstStyle/>
        <a:p>
          <a:endParaRPr lang="en-US"/>
        </a:p>
      </dgm:t>
    </dgm:pt>
    <dgm:pt modelId="{E6B5279B-4522-404E-A680-EF3F79F3276A}" type="sibTrans" cxnId="{E3FCEC25-1875-40F7-9B07-56D692877EE7}">
      <dgm:prSet/>
      <dgm:spPr/>
      <dgm:t>
        <a:bodyPr/>
        <a:lstStyle/>
        <a:p>
          <a:endParaRPr lang="en-US"/>
        </a:p>
      </dgm:t>
    </dgm:pt>
    <dgm:pt modelId="{F0AC30F1-0B3B-446B-9AD7-BD112E660903}">
      <dgm:prSet/>
      <dgm:spPr/>
      <dgm:t>
        <a:bodyPr/>
        <a:lstStyle/>
        <a:p>
          <a:r>
            <a:rPr lang="en-GB"/>
            <a:t>Adheres to SMART objectives to achieve measurable results.</a:t>
          </a:r>
          <a:endParaRPr lang="en-US"/>
        </a:p>
      </dgm:t>
    </dgm:pt>
    <dgm:pt modelId="{3EB76F3A-1FCC-440E-9BEA-8B841C9CBDBB}" type="parTrans" cxnId="{99789E7D-547E-4F8A-813F-F8405B6D8375}">
      <dgm:prSet/>
      <dgm:spPr/>
      <dgm:t>
        <a:bodyPr/>
        <a:lstStyle/>
        <a:p>
          <a:endParaRPr lang="en-US"/>
        </a:p>
      </dgm:t>
    </dgm:pt>
    <dgm:pt modelId="{73745907-DBBB-4C65-9A80-A35336DC217F}" type="sibTrans" cxnId="{99789E7D-547E-4F8A-813F-F8405B6D8375}">
      <dgm:prSet/>
      <dgm:spPr/>
      <dgm:t>
        <a:bodyPr/>
        <a:lstStyle/>
        <a:p>
          <a:endParaRPr lang="en-US"/>
        </a:p>
      </dgm:t>
    </dgm:pt>
    <dgm:pt modelId="{210805B1-D4B3-480F-9918-D929665372B1}">
      <dgm:prSet/>
      <dgm:spPr/>
      <dgm:t>
        <a:bodyPr/>
        <a:lstStyle/>
        <a:p>
          <a:r>
            <a:rPr lang="en-GB" dirty="0"/>
            <a:t>The objective is to unite over 500 hospitality professionals from Europe and beyond(O’Toole, 2011).</a:t>
          </a:r>
        </a:p>
        <a:p>
          <a:r>
            <a:rPr lang="en-GB" dirty="0"/>
            <a:t>.</a:t>
          </a:r>
          <a:endParaRPr lang="en-US" dirty="0"/>
        </a:p>
      </dgm:t>
    </dgm:pt>
    <dgm:pt modelId="{910CD36A-BE1B-4D3E-B0B7-031D288606BC}" type="parTrans" cxnId="{2A72DEC1-D962-4832-BF2B-AC6EE874D6E8}">
      <dgm:prSet/>
      <dgm:spPr/>
      <dgm:t>
        <a:bodyPr/>
        <a:lstStyle/>
        <a:p>
          <a:endParaRPr lang="en-US"/>
        </a:p>
      </dgm:t>
    </dgm:pt>
    <dgm:pt modelId="{4369BD85-94AE-4375-AF7F-3C5911CACBF4}" type="sibTrans" cxnId="{2A72DEC1-D962-4832-BF2B-AC6EE874D6E8}">
      <dgm:prSet/>
      <dgm:spPr/>
      <dgm:t>
        <a:bodyPr/>
        <a:lstStyle/>
        <a:p>
          <a:endParaRPr lang="en-US"/>
        </a:p>
      </dgm:t>
    </dgm:pt>
    <dgm:pt modelId="{F9B9EDA5-18BD-45E1-87CA-C5E8A7AFF368}">
      <dgm:prSet/>
      <dgm:spPr/>
      <dgm:t>
        <a:bodyPr/>
        <a:lstStyle/>
        <a:p>
          <a:r>
            <a:rPr lang="en-GB"/>
            <a:t>Offers specialised leadership training to a minimum of 50 professionals who are under-represented.</a:t>
          </a:r>
          <a:endParaRPr lang="en-US"/>
        </a:p>
      </dgm:t>
    </dgm:pt>
    <dgm:pt modelId="{D9ED404B-DB63-41AB-A8E2-8BBF500F5935}" type="parTrans" cxnId="{2F4EA59A-A0CA-4503-8746-D8540E0E3097}">
      <dgm:prSet/>
      <dgm:spPr/>
      <dgm:t>
        <a:bodyPr/>
        <a:lstStyle/>
        <a:p>
          <a:endParaRPr lang="en-US"/>
        </a:p>
      </dgm:t>
    </dgm:pt>
    <dgm:pt modelId="{AECDF5C0-0D38-4A07-9F19-BAF17FE85E54}" type="sibTrans" cxnId="{2F4EA59A-A0CA-4503-8746-D8540E0E3097}">
      <dgm:prSet/>
      <dgm:spPr/>
      <dgm:t>
        <a:bodyPr/>
        <a:lstStyle/>
        <a:p>
          <a:endParaRPr lang="en-US"/>
        </a:p>
      </dgm:t>
    </dgm:pt>
    <dgm:pt modelId="{AB196D56-F102-497E-866D-0288E2E1F74C}">
      <dgm:prSet/>
      <dgm:spPr/>
      <dgm:t>
        <a:bodyPr/>
        <a:lstStyle/>
        <a:p>
          <a:r>
            <a:rPr lang="en-GB" dirty="0"/>
            <a:t>Pursues partnerships with a minimum of five global hotel chains to implement equity-driven workplace policies and inclusive recruiting practices (Smith, 2012).</a:t>
          </a:r>
          <a:endParaRPr lang="en-US" dirty="0"/>
        </a:p>
      </dgm:t>
    </dgm:pt>
    <dgm:pt modelId="{3DA149FE-1666-4AD6-86EC-654ACDCD84EB}" type="parTrans" cxnId="{5C01EDC4-4860-4843-9DA4-98FC0FA9DB7C}">
      <dgm:prSet/>
      <dgm:spPr/>
      <dgm:t>
        <a:bodyPr/>
        <a:lstStyle/>
        <a:p>
          <a:endParaRPr lang="en-US"/>
        </a:p>
      </dgm:t>
    </dgm:pt>
    <dgm:pt modelId="{C90ABE81-602A-4BFD-80BA-FB1E9D6DF173}" type="sibTrans" cxnId="{5C01EDC4-4860-4843-9DA4-98FC0FA9DB7C}">
      <dgm:prSet/>
      <dgm:spPr/>
      <dgm:t>
        <a:bodyPr/>
        <a:lstStyle/>
        <a:p>
          <a:endParaRPr lang="en-US"/>
        </a:p>
      </dgm:t>
    </dgm:pt>
    <dgm:pt modelId="{6FF9A77A-99E8-410F-9548-DBC58EE8158F}" type="pres">
      <dgm:prSet presAssocID="{B8DC5417-199E-4EFC-867A-75AA7725E8B5}" presName="diagram" presStyleCnt="0">
        <dgm:presLayoutVars>
          <dgm:dir/>
          <dgm:resizeHandles val="exact"/>
        </dgm:presLayoutVars>
      </dgm:prSet>
      <dgm:spPr/>
    </dgm:pt>
    <dgm:pt modelId="{0D82B482-0B79-4824-A843-248289C4C214}" type="pres">
      <dgm:prSet presAssocID="{2EA483E1-05BE-4070-8708-47F20C1016B8}" presName="node" presStyleLbl="node1" presStyleIdx="0" presStyleCnt="8">
        <dgm:presLayoutVars>
          <dgm:bulletEnabled val="1"/>
        </dgm:presLayoutVars>
      </dgm:prSet>
      <dgm:spPr/>
    </dgm:pt>
    <dgm:pt modelId="{B55F5802-6422-4CB3-927E-75781689B928}" type="pres">
      <dgm:prSet presAssocID="{57529DD1-707B-41D3-81BD-6053591857A4}" presName="sibTrans" presStyleCnt="0"/>
      <dgm:spPr/>
    </dgm:pt>
    <dgm:pt modelId="{AF3395F2-7E62-44BD-B6B7-16BEA4CF4C02}" type="pres">
      <dgm:prSet presAssocID="{DC6E233A-B6E0-4BEA-AEDB-9D8904EC591D}" presName="node" presStyleLbl="node1" presStyleIdx="1" presStyleCnt="8">
        <dgm:presLayoutVars>
          <dgm:bulletEnabled val="1"/>
        </dgm:presLayoutVars>
      </dgm:prSet>
      <dgm:spPr/>
    </dgm:pt>
    <dgm:pt modelId="{095F99EE-D8D4-432D-9D35-A60C578024BF}" type="pres">
      <dgm:prSet presAssocID="{25E37090-1EDF-4B3B-8CB1-804F61FBC91E}" presName="sibTrans" presStyleCnt="0"/>
      <dgm:spPr/>
    </dgm:pt>
    <dgm:pt modelId="{948F9754-C476-4EB7-8C06-2E1D99FB62C7}" type="pres">
      <dgm:prSet presAssocID="{5435F9DD-3891-46AD-AFFE-F13683C6CC40}" presName="node" presStyleLbl="node1" presStyleIdx="2" presStyleCnt="8">
        <dgm:presLayoutVars>
          <dgm:bulletEnabled val="1"/>
        </dgm:presLayoutVars>
      </dgm:prSet>
      <dgm:spPr/>
    </dgm:pt>
    <dgm:pt modelId="{BF413A0A-C871-45F4-8A40-F8C78C653AE4}" type="pres">
      <dgm:prSet presAssocID="{3BC92E73-D447-4177-8B0B-28BA2A1BED90}" presName="sibTrans" presStyleCnt="0"/>
      <dgm:spPr/>
    </dgm:pt>
    <dgm:pt modelId="{E83AF594-A618-4628-B412-13999AC90D3F}" type="pres">
      <dgm:prSet presAssocID="{DF29D90D-1832-4030-9EBD-DCF29626DE21}" presName="node" presStyleLbl="node1" presStyleIdx="3" presStyleCnt="8">
        <dgm:presLayoutVars>
          <dgm:bulletEnabled val="1"/>
        </dgm:presLayoutVars>
      </dgm:prSet>
      <dgm:spPr/>
    </dgm:pt>
    <dgm:pt modelId="{C9F796FF-EFF8-40E5-8497-192267BED1A8}" type="pres">
      <dgm:prSet presAssocID="{E6B5279B-4522-404E-A680-EF3F79F3276A}" presName="sibTrans" presStyleCnt="0"/>
      <dgm:spPr/>
    </dgm:pt>
    <dgm:pt modelId="{4460A385-CC3C-4720-A10C-8DA6AF0C4FA9}" type="pres">
      <dgm:prSet presAssocID="{F0AC30F1-0B3B-446B-9AD7-BD112E660903}" presName="node" presStyleLbl="node1" presStyleIdx="4" presStyleCnt="8">
        <dgm:presLayoutVars>
          <dgm:bulletEnabled val="1"/>
        </dgm:presLayoutVars>
      </dgm:prSet>
      <dgm:spPr/>
    </dgm:pt>
    <dgm:pt modelId="{BFDEA584-5DC3-477B-8832-B64F69C4561A}" type="pres">
      <dgm:prSet presAssocID="{73745907-DBBB-4C65-9A80-A35336DC217F}" presName="sibTrans" presStyleCnt="0"/>
      <dgm:spPr/>
    </dgm:pt>
    <dgm:pt modelId="{1164B3D0-1FBC-46A3-9C7C-0CA5F8B0668C}" type="pres">
      <dgm:prSet presAssocID="{210805B1-D4B3-480F-9918-D929665372B1}" presName="node" presStyleLbl="node1" presStyleIdx="5" presStyleCnt="8">
        <dgm:presLayoutVars>
          <dgm:bulletEnabled val="1"/>
        </dgm:presLayoutVars>
      </dgm:prSet>
      <dgm:spPr/>
    </dgm:pt>
    <dgm:pt modelId="{3258A4DB-9AE8-4CD7-A4AF-BA41E41A5652}" type="pres">
      <dgm:prSet presAssocID="{4369BD85-94AE-4375-AF7F-3C5911CACBF4}" presName="sibTrans" presStyleCnt="0"/>
      <dgm:spPr/>
    </dgm:pt>
    <dgm:pt modelId="{CAB8866F-FDEC-4C35-9E95-7EC7E1B1CFBB}" type="pres">
      <dgm:prSet presAssocID="{F9B9EDA5-18BD-45E1-87CA-C5E8A7AFF368}" presName="node" presStyleLbl="node1" presStyleIdx="6" presStyleCnt="8">
        <dgm:presLayoutVars>
          <dgm:bulletEnabled val="1"/>
        </dgm:presLayoutVars>
      </dgm:prSet>
      <dgm:spPr/>
    </dgm:pt>
    <dgm:pt modelId="{F48BB536-8741-4B96-8BC1-47A3BAE37F11}" type="pres">
      <dgm:prSet presAssocID="{AECDF5C0-0D38-4A07-9F19-BAF17FE85E54}" presName="sibTrans" presStyleCnt="0"/>
      <dgm:spPr/>
    </dgm:pt>
    <dgm:pt modelId="{3E0697B1-2138-4287-88B1-65919EC01FAD}" type="pres">
      <dgm:prSet presAssocID="{AB196D56-F102-497E-866D-0288E2E1F74C}" presName="node" presStyleLbl="node1" presStyleIdx="7" presStyleCnt="8">
        <dgm:presLayoutVars>
          <dgm:bulletEnabled val="1"/>
        </dgm:presLayoutVars>
      </dgm:prSet>
      <dgm:spPr/>
    </dgm:pt>
  </dgm:ptLst>
  <dgm:cxnLst>
    <dgm:cxn modelId="{22AADA08-1A83-4476-A4FA-504E5E74E477}" srcId="{B8DC5417-199E-4EFC-867A-75AA7725E8B5}" destId="{2EA483E1-05BE-4070-8708-47F20C1016B8}" srcOrd="0" destOrd="0" parTransId="{A45AD600-F8CC-48B1-A2C5-C7B61067EF45}" sibTransId="{57529DD1-707B-41D3-81BD-6053591857A4}"/>
    <dgm:cxn modelId="{E3FCEC25-1875-40F7-9B07-56D692877EE7}" srcId="{B8DC5417-199E-4EFC-867A-75AA7725E8B5}" destId="{DF29D90D-1832-4030-9EBD-DCF29626DE21}" srcOrd="3" destOrd="0" parTransId="{C2103685-A9F5-4841-A650-7120BAA0B616}" sibTransId="{E6B5279B-4522-404E-A680-EF3F79F3276A}"/>
    <dgm:cxn modelId="{45D06B52-145C-4FE3-B5E6-549F2F861D72}" type="presOf" srcId="{DC6E233A-B6E0-4BEA-AEDB-9D8904EC591D}" destId="{AF3395F2-7E62-44BD-B6B7-16BEA4CF4C02}" srcOrd="0" destOrd="0" presId="urn:microsoft.com/office/officeart/2005/8/layout/default"/>
    <dgm:cxn modelId="{E4CA7474-E4B3-449A-A0A7-68CE8950DBBF}" type="presOf" srcId="{F0AC30F1-0B3B-446B-9AD7-BD112E660903}" destId="{4460A385-CC3C-4720-A10C-8DA6AF0C4FA9}" srcOrd="0" destOrd="0" presId="urn:microsoft.com/office/officeart/2005/8/layout/default"/>
    <dgm:cxn modelId="{C897BD57-A3DD-48FC-903D-9F29BDB3EA01}" type="presOf" srcId="{5435F9DD-3891-46AD-AFFE-F13683C6CC40}" destId="{948F9754-C476-4EB7-8C06-2E1D99FB62C7}" srcOrd="0" destOrd="0" presId="urn:microsoft.com/office/officeart/2005/8/layout/default"/>
    <dgm:cxn modelId="{99789E7D-547E-4F8A-813F-F8405B6D8375}" srcId="{B8DC5417-199E-4EFC-867A-75AA7725E8B5}" destId="{F0AC30F1-0B3B-446B-9AD7-BD112E660903}" srcOrd="4" destOrd="0" parTransId="{3EB76F3A-1FCC-440E-9BEA-8B841C9CBDBB}" sibTransId="{73745907-DBBB-4C65-9A80-A35336DC217F}"/>
    <dgm:cxn modelId="{FC93BE83-640D-4699-88AC-BF8CAF92BC43}" type="presOf" srcId="{B8DC5417-199E-4EFC-867A-75AA7725E8B5}" destId="{6FF9A77A-99E8-410F-9548-DBC58EE8158F}" srcOrd="0" destOrd="0" presId="urn:microsoft.com/office/officeart/2005/8/layout/default"/>
    <dgm:cxn modelId="{CBFEB090-3542-4E93-81B9-D32BC55B2AB1}" srcId="{B8DC5417-199E-4EFC-867A-75AA7725E8B5}" destId="{DC6E233A-B6E0-4BEA-AEDB-9D8904EC591D}" srcOrd="1" destOrd="0" parTransId="{912F643B-D281-49F4-8543-820501A24A3D}" sibTransId="{25E37090-1EDF-4B3B-8CB1-804F61FBC91E}"/>
    <dgm:cxn modelId="{2F4EA59A-A0CA-4503-8746-D8540E0E3097}" srcId="{B8DC5417-199E-4EFC-867A-75AA7725E8B5}" destId="{F9B9EDA5-18BD-45E1-87CA-C5E8A7AFF368}" srcOrd="6" destOrd="0" parTransId="{D9ED404B-DB63-41AB-A8E2-8BBF500F5935}" sibTransId="{AECDF5C0-0D38-4A07-9F19-BAF17FE85E54}"/>
    <dgm:cxn modelId="{7CE33BAC-B177-47BB-98CA-2D0434DCA1F1}" type="presOf" srcId="{F9B9EDA5-18BD-45E1-87CA-C5E8A7AFF368}" destId="{CAB8866F-FDEC-4C35-9E95-7EC7E1B1CFBB}" srcOrd="0" destOrd="0" presId="urn:microsoft.com/office/officeart/2005/8/layout/default"/>
    <dgm:cxn modelId="{4E43C7BE-638C-46FA-A682-2B9A147D911D}" type="presOf" srcId="{DF29D90D-1832-4030-9EBD-DCF29626DE21}" destId="{E83AF594-A618-4628-B412-13999AC90D3F}" srcOrd="0" destOrd="0" presId="urn:microsoft.com/office/officeart/2005/8/layout/default"/>
    <dgm:cxn modelId="{2A72DEC1-D962-4832-BF2B-AC6EE874D6E8}" srcId="{B8DC5417-199E-4EFC-867A-75AA7725E8B5}" destId="{210805B1-D4B3-480F-9918-D929665372B1}" srcOrd="5" destOrd="0" parTransId="{910CD36A-BE1B-4D3E-B0B7-031D288606BC}" sibTransId="{4369BD85-94AE-4375-AF7F-3C5911CACBF4}"/>
    <dgm:cxn modelId="{67BE17C2-7F0F-460E-A44E-AD5DC76C5630}" srcId="{B8DC5417-199E-4EFC-867A-75AA7725E8B5}" destId="{5435F9DD-3891-46AD-AFFE-F13683C6CC40}" srcOrd="2" destOrd="0" parTransId="{24209A85-F4CE-4F5D-9D80-8C7F08E110B5}" sibTransId="{3BC92E73-D447-4177-8B0B-28BA2A1BED90}"/>
    <dgm:cxn modelId="{5C01EDC4-4860-4843-9DA4-98FC0FA9DB7C}" srcId="{B8DC5417-199E-4EFC-867A-75AA7725E8B5}" destId="{AB196D56-F102-497E-866D-0288E2E1F74C}" srcOrd="7" destOrd="0" parTransId="{3DA149FE-1666-4AD6-86EC-654ACDCD84EB}" sibTransId="{C90ABE81-602A-4BFD-80BA-FB1E9D6DF173}"/>
    <dgm:cxn modelId="{74AC9CD4-0F92-4F17-B48E-053D1C567A95}" type="presOf" srcId="{210805B1-D4B3-480F-9918-D929665372B1}" destId="{1164B3D0-1FBC-46A3-9C7C-0CA5F8B0668C}" srcOrd="0" destOrd="0" presId="urn:microsoft.com/office/officeart/2005/8/layout/default"/>
    <dgm:cxn modelId="{C6F404DF-3986-4284-99B6-C0F14FD09A6F}" type="presOf" srcId="{2EA483E1-05BE-4070-8708-47F20C1016B8}" destId="{0D82B482-0B79-4824-A843-248289C4C214}" srcOrd="0" destOrd="0" presId="urn:microsoft.com/office/officeart/2005/8/layout/default"/>
    <dgm:cxn modelId="{D73C87F3-9F10-42C1-9282-BB05F1010BE9}" type="presOf" srcId="{AB196D56-F102-497E-866D-0288E2E1F74C}" destId="{3E0697B1-2138-4287-88B1-65919EC01FAD}" srcOrd="0" destOrd="0" presId="urn:microsoft.com/office/officeart/2005/8/layout/default"/>
    <dgm:cxn modelId="{1D14E88A-CE89-42CE-9358-912E3A9D7C9D}" type="presParOf" srcId="{6FF9A77A-99E8-410F-9548-DBC58EE8158F}" destId="{0D82B482-0B79-4824-A843-248289C4C214}" srcOrd="0" destOrd="0" presId="urn:microsoft.com/office/officeart/2005/8/layout/default"/>
    <dgm:cxn modelId="{D2A9D863-6968-4984-82C4-B39B99A50F93}" type="presParOf" srcId="{6FF9A77A-99E8-410F-9548-DBC58EE8158F}" destId="{B55F5802-6422-4CB3-927E-75781689B928}" srcOrd="1" destOrd="0" presId="urn:microsoft.com/office/officeart/2005/8/layout/default"/>
    <dgm:cxn modelId="{641A7ACA-D325-46CE-8BBE-F15136636D7E}" type="presParOf" srcId="{6FF9A77A-99E8-410F-9548-DBC58EE8158F}" destId="{AF3395F2-7E62-44BD-B6B7-16BEA4CF4C02}" srcOrd="2" destOrd="0" presId="urn:microsoft.com/office/officeart/2005/8/layout/default"/>
    <dgm:cxn modelId="{ADCA0F6F-9661-46E2-B9C1-AE9D209216D3}" type="presParOf" srcId="{6FF9A77A-99E8-410F-9548-DBC58EE8158F}" destId="{095F99EE-D8D4-432D-9D35-A60C578024BF}" srcOrd="3" destOrd="0" presId="urn:microsoft.com/office/officeart/2005/8/layout/default"/>
    <dgm:cxn modelId="{529558C5-A60A-46DD-AA80-D58366A6AE25}" type="presParOf" srcId="{6FF9A77A-99E8-410F-9548-DBC58EE8158F}" destId="{948F9754-C476-4EB7-8C06-2E1D99FB62C7}" srcOrd="4" destOrd="0" presId="urn:microsoft.com/office/officeart/2005/8/layout/default"/>
    <dgm:cxn modelId="{17F900E4-DC0D-4B91-B212-A4E8EA84DBB0}" type="presParOf" srcId="{6FF9A77A-99E8-410F-9548-DBC58EE8158F}" destId="{BF413A0A-C871-45F4-8A40-F8C78C653AE4}" srcOrd="5" destOrd="0" presId="urn:microsoft.com/office/officeart/2005/8/layout/default"/>
    <dgm:cxn modelId="{7059AA1A-452E-4212-8797-5DDE4F9AFA2B}" type="presParOf" srcId="{6FF9A77A-99E8-410F-9548-DBC58EE8158F}" destId="{E83AF594-A618-4628-B412-13999AC90D3F}" srcOrd="6" destOrd="0" presId="urn:microsoft.com/office/officeart/2005/8/layout/default"/>
    <dgm:cxn modelId="{6D65C7F5-2C40-445D-BB1E-CC42279A41AC}" type="presParOf" srcId="{6FF9A77A-99E8-410F-9548-DBC58EE8158F}" destId="{C9F796FF-EFF8-40E5-8497-192267BED1A8}" srcOrd="7" destOrd="0" presId="urn:microsoft.com/office/officeart/2005/8/layout/default"/>
    <dgm:cxn modelId="{8035839C-A610-4D1E-B4F8-E20D7E7F7FE3}" type="presParOf" srcId="{6FF9A77A-99E8-410F-9548-DBC58EE8158F}" destId="{4460A385-CC3C-4720-A10C-8DA6AF0C4FA9}" srcOrd="8" destOrd="0" presId="urn:microsoft.com/office/officeart/2005/8/layout/default"/>
    <dgm:cxn modelId="{5CB03FAF-30BE-4B72-B57A-1E7D47671E12}" type="presParOf" srcId="{6FF9A77A-99E8-410F-9548-DBC58EE8158F}" destId="{BFDEA584-5DC3-477B-8832-B64F69C4561A}" srcOrd="9" destOrd="0" presId="urn:microsoft.com/office/officeart/2005/8/layout/default"/>
    <dgm:cxn modelId="{721F8F18-009F-4E34-A0D1-2D00844FA4AA}" type="presParOf" srcId="{6FF9A77A-99E8-410F-9548-DBC58EE8158F}" destId="{1164B3D0-1FBC-46A3-9C7C-0CA5F8B0668C}" srcOrd="10" destOrd="0" presId="urn:microsoft.com/office/officeart/2005/8/layout/default"/>
    <dgm:cxn modelId="{6E5ADD11-ADE3-4F0A-A782-8CFADD435256}" type="presParOf" srcId="{6FF9A77A-99E8-410F-9548-DBC58EE8158F}" destId="{3258A4DB-9AE8-4CD7-A4AF-BA41E41A5652}" srcOrd="11" destOrd="0" presId="urn:microsoft.com/office/officeart/2005/8/layout/default"/>
    <dgm:cxn modelId="{1D52095A-65B3-4279-8E83-FE04B69539B4}" type="presParOf" srcId="{6FF9A77A-99E8-410F-9548-DBC58EE8158F}" destId="{CAB8866F-FDEC-4C35-9E95-7EC7E1B1CFBB}" srcOrd="12" destOrd="0" presId="urn:microsoft.com/office/officeart/2005/8/layout/default"/>
    <dgm:cxn modelId="{CF3FEC92-EFDC-4C09-AE36-8E060AE7817E}" type="presParOf" srcId="{6FF9A77A-99E8-410F-9548-DBC58EE8158F}" destId="{F48BB536-8741-4B96-8BC1-47A3BAE37F11}" srcOrd="13" destOrd="0" presId="urn:microsoft.com/office/officeart/2005/8/layout/default"/>
    <dgm:cxn modelId="{FCFDF63B-B1AB-4A99-B5BA-74C2F83BD2E2}" type="presParOf" srcId="{6FF9A77A-99E8-410F-9548-DBC58EE8158F}" destId="{3E0697B1-2138-4287-88B1-65919EC01FAD}"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22A33D-922D-4D65-BFAF-EFC82A1E6946}"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22E5FB63-1259-4C6B-8D6F-308C7E3D9E1A}">
      <dgm:prSet custT="1"/>
      <dgm:spPr/>
      <dgm:t>
        <a:bodyPr/>
        <a:lstStyle/>
        <a:p>
          <a:r>
            <a:rPr lang="en-GB" sz="1050" dirty="0"/>
            <a:t>Berlin Congress Centre: Location of Diverse Leaders Summit</a:t>
          </a:r>
          <a:endParaRPr lang="en-US" sz="1050" dirty="0"/>
        </a:p>
      </dgm:t>
    </dgm:pt>
    <dgm:pt modelId="{63108D0B-C2C7-42EC-B985-E29E16D4B336}" type="parTrans" cxnId="{6EC46F5D-FFEB-4FD8-BEE2-7E0D15EE07E9}">
      <dgm:prSet/>
      <dgm:spPr/>
      <dgm:t>
        <a:bodyPr/>
        <a:lstStyle/>
        <a:p>
          <a:endParaRPr lang="en-US" sz="1050"/>
        </a:p>
      </dgm:t>
    </dgm:pt>
    <dgm:pt modelId="{AB838F2A-C9A9-48E9-BF9C-CA06A7CFE7B0}" type="sibTrans" cxnId="{6EC46F5D-FFEB-4FD8-BEE2-7E0D15EE07E9}">
      <dgm:prSet custT="1"/>
      <dgm:spPr/>
      <dgm:t>
        <a:bodyPr/>
        <a:lstStyle/>
        <a:p>
          <a:endParaRPr lang="en-US" sz="1050"/>
        </a:p>
      </dgm:t>
    </dgm:pt>
    <dgm:pt modelId="{293EE092-A085-417C-886C-85D0EA49A57D}">
      <dgm:prSet custT="1"/>
      <dgm:spPr/>
      <dgm:t>
        <a:bodyPr/>
        <a:lstStyle/>
        <a:p>
          <a:r>
            <a:rPr lang="en-GB" sz="1050" dirty="0"/>
            <a:t>The venue is situated in a strategic location in Berlin, with easy access to major hotel headquarters, corporate areas, and Berlin Brandenburg Airport(www.visitberlin.de, n.d.). </a:t>
          </a:r>
          <a:endParaRPr lang="en-US" sz="1050" dirty="0"/>
        </a:p>
      </dgm:t>
    </dgm:pt>
    <dgm:pt modelId="{A139F03A-7D2D-44E8-8BB4-3F40CAF61D19}" type="parTrans" cxnId="{DCF6F053-A294-4FD2-9D97-3D7C3D31E595}">
      <dgm:prSet/>
      <dgm:spPr/>
      <dgm:t>
        <a:bodyPr/>
        <a:lstStyle/>
        <a:p>
          <a:endParaRPr lang="en-US" sz="1050"/>
        </a:p>
      </dgm:t>
    </dgm:pt>
    <dgm:pt modelId="{ABF15286-FD6F-4A40-9E13-F09015136613}" type="sibTrans" cxnId="{DCF6F053-A294-4FD2-9D97-3D7C3D31E595}">
      <dgm:prSet custT="1"/>
      <dgm:spPr/>
      <dgm:t>
        <a:bodyPr/>
        <a:lstStyle/>
        <a:p>
          <a:endParaRPr lang="en-US" sz="1050"/>
        </a:p>
      </dgm:t>
    </dgm:pt>
    <dgm:pt modelId="{2DC165CB-0C46-4C29-B94E-B5D9A479C64D}">
      <dgm:prSet custT="1"/>
      <dgm:spPr/>
      <dgm:t>
        <a:bodyPr/>
        <a:lstStyle/>
        <a:p>
          <a:r>
            <a:rPr lang="en-GB" sz="1050"/>
            <a:t>It has a seating capacity of over 800 people, making it an ideal location for a large-scale industry event on diversity, equality, and inclusion (DEI) in hospitality management. </a:t>
          </a:r>
          <a:endParaRPr lang="en-US" sz="1050"/>
        </a:p>
      </dgm:t>
    </dgm:pt>
    <dgm:pt modelId="{44452653-AFB7-41E9-AB11-4DBF488066AF}" type="parTrans" cxnId="{E8ABE46A-75C7-4EE7-B5AC-3CBBD67621AA}">
      <dgm:prSet/>
      <dgm:spPr/>
      <dgm:t>
        <a:bodyPr/>
        <a:lstStyle/>
        <a:p>
          <a:endParaRPr lang="en-US" sz="1050"/>
        </a:p>
      </dgm:t>
    </dgm:pt>
    <dgm:pt modelId="{D179CB0D-3539-42EB-8DF9-FA214917FDC8}" type="sibTrans" cxnId="{E8ABE46A-75C7-4EE7-B5AC-3CBBD67621AA}">
      <dgm:prSet custT="1"/>
      <dgm:spPr/>
      <dgm:t>
        <a:bodyPr/>
        <a:lstStyle/>
        <a:p>
          <a:endParaRPr lang="en-US" sz="1050"/>
        </a:p>
      </dgm:t>
    </dgm:pt>
    <dgm:pt modelId="{FE52A032-C26B-4F9A-BF4C-641F0378298C}">
      <dgm:prSet custT="1"/>
      <dgm:spPr/>
      <dgm:t>
        <a:bodyPr/>
        <a:lstStyle/>
        <a:p>
          <a:r>
            <a:rPr lang="en-GB" sz="1050"/>
            <a:t>The venue is equipped with high-speed internet and advanced audiovisual equipment, allowing for a hybrid event format. </a:t>
          </a:r>
          <a:endParaRPr lang="en-US" sz="1050"/>
        </a:p>
      </dgm:t>
    </dgm:pt>
    <dgm:pt modelId="{3718E5CF-B272-44FC-B3D2-24003AE0E00A}" type="parTrans" cxnId="{1781E956-54F9-4C56-8EB1-86E749AD235E}">
      <dgm:prSet/>
      <dgm:spPr/>
      <dgm:t>
        <a:bodyPr/>
        <a:lstStyle/>
        <a:p>
          <a:endParaRPr lang="en-US" sz="1050"/>
        </a:p>
      </dgm:t>
    </dgm:pt>
    <dgm:pt modelId="{751A4AE8-99A8-4635-BE0B-F7FB794EEF23}" type="sibTrans" cxnId="{1781E956-54F9-4C56-8EB1-86E749AD235E}">
      <dgm:prSet custT="1"/>
      <dgm:spPr/>
      <dgm:t>
        <a:bodyPr/>
        <a:lstStyle/>
        <a:p>
          <a:endParaRPr lang="en-US" sz="1050"/>
        </a:p>
      </dgm:t>
    </dgm:pt>
    <dgm:pt modelId="{684C30F0-BFA3-4126-AA0F-85A84883FE26}">
      <dgm:prSet custT="1"/>
      <dgm:spPr/>
      <dgm:t>
        <a:bodyPr/>
        <a:lstStyle/>
        <a:p>
          <a:r>
            <a:rPr lang="en-GB" sz="1050" dirty="0"/>
            <a:t>The event will include panel discussions, keynote talks, and interactive workshops, necessitating breakout rooms and a central conference hall (Getz and Page, 2019).</a:t>
          </a:r>
          <a:endParaRPr lang="en-US" sz="1050" dirty="0"/>
        </a:p>
      </dgm:t>
    </dgm:pt>
    <dgm:pt modelId="{8CF46895-C165-44A4-94AD-AA102C83B791}" type="parTrans" cxnId="{1F661303-70F4-46F8-B7C7-C84A7918714F}">
      <dgm:prSet/>
      <dgm:spPr/>
      <dgm:t>
        <a:bodyPr/>
        <a:lstStyle/>
        <a:p>
          <a:endParaRPr lang="en-US" sz="1050"/>
        </a:p>
      </dgm:t>
    </dgm:pt>
    <dgm:pt modelId="{5BDD28EF-40F3-4CF9-B438-E50483834B0B}" type="sibTrans" cxnId="{1F661303-70F4-46F8-B7C7-C84A7918714F}">
      <dgm:prSet custT="1"/>
      <dgm:spPr/>
      <dgm:t>
        <a:bodyPr/>
        <a:lstStyle/>
        <a:p>
          <a:endParaRPr lang="en-US" sz="1050"/>
        </a:p>
      </dgm:t>
    </dgm:pt>
    <dgm:pt modelId="{0ED5C52B-AE7F-4040-88F7-4B85B1770548}">
      <dgm:prSet custT="1"/>
      <dgm:spPr/>
      <dgm:t>
        <a:bodyPr/>
        <a:lstStyle/>
        <a:p>
          <a:r>
            <a:rPr lang="en-GB" sz="1050"/>
            <a:t>Exhibition space is reserved for sponsorship displays for hotel brands, DEI consultants, and hospitality organizations. </a:t>
          </a:r>
          <a:endParaRPr lang="en-US" sz="1050"/>
        </a:p>
      </dgm:t>
    </dgm:pt>
    <dgm:pt modelId="{E5DB48F9-5C2F-49B1-AD75-FBD566C160CC}" type="parTrans" cxnId="{56361A02-1CD0-44BC-8DE6-AA99C3E47CC0}">
      <dgm:prSet/>
      <dgm:spPr/>
      <dgm:t>
        <a:bodyPr/>
        <a:lstStyle/>
        <a:p>
          <a:endParaRPr lang="en-US" sz="1050"/>
        </a:p>
      </dgm:t>
    </dgm:pt>
    <dgm:pt modelId="{9E6256CD-74FC-41D7-B461-484185A9AC22}" type="sibTrans" cxnId="{56361A02-1CD0-44BC-8DE6-AA99C3E47CC0}">
      <dgm:prSet custT="1"/>
      <dgm:spPr/>
      <dgm:t>
        <a:bodyPr/>
        <a:lstStyle/>
        <a:p>
          <a:endParaRPr lang="en-US" sz="1050"/>
        </a:p>
      </dgm:t>
    </dgm:pt>
    <dgm:pt modelId="{1862795B-0BA6-417C-93B4-9688196FD677}">
      <dgm:prSet custT="1"/>
      <dgm:spPr/>
      <dgm:t>
        <a:bodyPr/>
        <a:lstStyle/>
        <a:p>
          <a:r>
            <a:rPr lang="en-GB" sz="1050"/>
            <a:t>Live translation services in German, English, and Spanish are available for international inclusion.</a:t>
          </a:r>
          <a:endParaRPr lang="en-US" sz="1050"/>
        </a:p>
      </dgm:t>
    </dgm:pt>
    <dgm:pt modelId="{7A0DA2F5-685C-4FA1-B714-D7D79F3CEF68}" type="parTrans" cxnId="{0A44B6D3-DF5B-4328-B923-7D35F9A49611}">
      <dgm:prSet/>
      <dgm:spPr/>
      <dgm:t>
        <a:bodyPr/>
        <a:lstStyle/>
        <a:p>
          <a:endParaRPr lang="en-US" sz="1050"/>
        </a:p>
      </dgm:t>
    </dgm:pt>
    <dgm:pt modelId="{6FBE33CB-6F91-4B54-B218-07E1EB791DC0}" type="sibTrans" cxnId="{0A44B6D3-DF5B-4328-B923-7D35F9A49611}">
      <dgm:prSet/>
      <dgm:spPr/>
      <dgm:t>
        <a:bodyPr/>
        <a:lstStyle/>
        <a:p>
          <a:endParaRPr lang="en-US" sz="1050"/>
        </a:p>
      </dgm:t>
    </dgm:pt>
    <dgm:pt modelId="{70DBCA15-FA9A-436D-BDFA-B397CF3C65AA}" type="pres">
      <dgm:prSet presAssocID="{D922A33D-922D-4D65-BFAF-EFC82A1E6946}" presName="Name0" presStyleCnt="0">
        <dgm:presLayoutVars>
          <dgm:dir/>
          <dgm:resizeHandles val="exact"/>
        </dgm:presLayoutVars>
      </dgm:prSet>
      <dgm:spPr/>
    </dgm:pt>
    <dgm:pt modelId="{80440279-250A-4607-A6A9-7887A78A4D5F}" type="pres">
      <dgm:prSet presAssocID="{22E5FB63-1259-4C6B-8D6F-308C7E3D9E1A}" presName="node" presStyleLbl="node1" presStyleIdx="0" presStyleCnt="7">
        <dgm:presLayoutVars>
          <dgm:bulletEnabled val="1"/>
        </dgm:presLayoutVars>
      </dgm:prSet>
      <dgm:spPr/>
    </dgm:pt>
    <dgm:pt modelId="{A275CE62-9387-4EE3-A232-13A102EB6A6E}" type="pres">
      <dgm:prSet presAssocID="{AB838F2A-C9A9-48E9-BF9C-CA06A7CFE7B0}" presName="sibTrans" presStyleLbl="sibTrans1D1" presStyleIdx="0" presStyleCnt="6"/>
      <dgm:spPr/>
    </dgm:pt>
    <dgm:pt modelId="{216F5373-D4B1-423F-8279-269AA9D5CAF8}" type="pres">
      <dgm:prSet presAssocID="{AB838F2A-C9A9-48E9-BF9C-CA06A7CFE7B0}" presName="connectorText" presStyleLbl="sibTrans1D1" presStyleIdx="0" presStyleCnt="6"/>
      <dgm:spPr/>
    </dgm:pt>
    <dgm:pt modelId="{F3F77318-80BC-4DE3-9458-D54521F7BB2E}" type="pres">
      <dgm:prSet presAssocID="{293EE092-A085-417C-886C-85D0EA49A57D}" presName="node" presStyleLbl="node1" presStyleIdx="1" presStyleCnt="7">
        <dgm:presLayoutVars>
          <dgm:bulletEnabled val="1"/>
        </dgm:presLayoutVars>
      </dgm:prSet>
      <dgm:spPr/>
    </dgm:pt>
    <dgm:pt modelId="{53E35D8D-BAC9-45CE-A8DD-D0F53A3DE0E6}" type="pres">
      <dgm:prSet presAssocID="{ABF15286-FD6F-4A40-9E13-F09015136613}" presName="sibTrans" presStyleLbl="sibTrans1D1" presStyleIdx="1" presStyleCnt="6"/>
      <dgm:spPr/>
    </dgm:pt>
    <dgm:pt modelId="{C8B8A6EC-FD50-4A6D-8C36-4BCCE34DFAAE}" type="pres">
      <dgm:prSet presAssocID="{ABF15286-FD6F-4A40-9E13-F09015136613}" presName="connectorText" presStyleLbl="sibTrans1D1" presStyleIdx="1" presStyleCnt="6"/>
      <dgm:spPr/>
    </dgm:pt>
    <dgm:pt modelId="{F81383F5-DA79-4C3E-AE85-C7D5883CB0B1}" type="pres">
      <dgm:prSet presAssocID="{2DC165CB-0C46-4C29-B94E-B5D9A479C64D}" presName="node" presStyleLbl="node1" presStyleIdx="2" presStyleCnt="7">
        <dgm:presLayoutVars>
          <dgm:bulletEnabled val="1"/>
        </dgm:presLayoutVars>
      </dgm:prSet>
      <dgm:spPr/>
    </dgm:pt>
    <dgm:pt modelId="{BF694D22-0875-47BD-B21E-68868F5AF809}" type="pres">
      <dgm:prSet presAssocID="{D179CB0D-3539-42EB-8DF9-FA214917FDC8}" presName="sibTrans" presStyleLbl="sibTrans1D1" presStyleIdx="2" presStyleCnt="6"/>
      <dgm:spPr/>
    </dgm:pt>
    <dgm:pt modelId="{30D5A4B3-DE1C-4CB1-9DD1-B18464C54C18}" type="pres">
      <dgm:prSet presAssocID="{D179CB0D-3539-42EB-8DF9-FA214917FDC8}" presName="connectorText" presStyleLbl="sibTrans1D1" presStyleIdx="2" presStyleCnt="6"/>
      <dgm:spPr/>
    </dgm:pt>
    <dgm:pt modelId="{D652C30C-0C80-4BE7-82EF-2A79BD4133F4}" type="pres">
      <dgm:prSet presAssocID="{FE52A032-C26B-4F9A-BF4C-641F0378298C}" presName="node" presStyleLbl="node1" presStyleIdx="3" presStyleCnt="7">
        <dgm:presLayoutVars>
          <dgm:bulletEnabled val="1"/>
        </dgm:presLayoutVars>
      </dgm:prSet>
      <dgm:spPr/>
    </dgm:pt>
    <dgm:pt modelId="{E4274F58-E5C6-466B-86B0-10F26100AEC4}" type="pres">
      <dgm:prSet presAssocID="{751A4AE8-99A8-4635-BE0B-F7FB794EEF23}" presName="sibTrans" presStyleLbl="sibTrans1D1" presStyleIdx="3" presStyleCnt="6"/>
      <dgm:spPr/>
    </dgm:pt>
    <dgm:pt modelId="{9CAF54B7-EA57-47A6-9BDC-85867FC6D66F}" type="pres">
      <dgm:prSet presAssocID="{751A4AE8-99A8-4635-BE0B-F7FB794EEF23}" presName="connectorText" presStyleLbl="sibTrans1D1" presStyleIdx="3" presStyleCnt="6"/>
      <dgm:spPr/>
    </dgm:pt>
    <dgm:pt modelId="{39D326C6-D443-4E48-86B7-5DAB8F2018B4}" type="pres">
      <dgm:prSet presAssocID="{684C30F0-BFA3-4126-AA0F-85A84883FE26}" presName="node" presStyleLbl="node1" presStyleIdx="4" presStyleCnt="7">
        <dgm:presLayoutVars>
          <dgm:bulletEnabled val="1"/>
        </dgm:presLayoutVars>
      </dgm:prSet>
      <dgm:spPr/>
    </dgm:pt>
    <dgm:pt modelId="{81A44410-F7EF-4742-822F-2939A4A92611}" type="pres">
      <dgm:prSet presAssocID="{5BDD28EF-40F3-4CF9-B438-E50483834B0B}" presName="sibTrans" presStyleLbl="sibTrans1D1" presStyleIdx="4" presStyleCnt="6"/>
      <dgm:spPr/>
    </dgm:pt>
    <dgm:pt modelId="{38C7A79B-AA66-4E5A-80E5-742171385468}" type="pres">
      <dgm:prSet presAssocID="{5BDD28EF-40F3-4CF9-B438-E50483834B0B}" presName="connectorText" presStyleLbl="sibTrans1D1" presStyleIdx="4" presStyleCnt="6"/>
      <dgm:spPr/>
    </dgm:pt>
    <dgm:pt modelId="{5D06E57E-5E7D-44B7-A62B-92E8C3FB897B}" type="pres">
      <dgm:prSet presAssocID="{0ED5C52B-AE7F-4040-88F7-4B85B1770548}" presName="node" presStyleLbl="node1" presStyleIdx="5" presStyleCnt="7">
        <dgm:presLayoutVars>
          <dgm:bulletEnabled val="1"/>
        </dgm:presLayoutVars>
      </dgm:prSet>
      <dgm:spPr/>
    </dgm:pt>
    <dgm:pt modelId="{0E3E8A3F-2252-4995-9608-C16907F70C71}" type="pres">
      <dgm:prSet presAssocID="{9E6256CD-74FC-41D7-B461-484185A9AC22}" presName="sibTrans" presStyleLbl="sibTrans1D1" presStyleIdx="5" presStyleCnt="6"/>
      <dgm:spPr/>
    </dgm:pt>
    <dgm:pt modelId="{7E13F219-CF8B-4FDE-8942-D7E92E5B50A6}" type="pres">
      <dgm:prSet presAssocID="{9E6256CD-74FC-41D7-B461-484185A9AC22}" presName="connectorText" presStyleLbl="sibTrans1D1" presStyleIdx="5" presStyleCnt="6"/>
      <dgm:spPr/>
    </dgm:pt>
    <dgm:pt modelId="{77A9105E-E3C8-4DEB-B0DE-28F32507F82A}" type="pres">
      <dgm:prSet presAssocID="{1862795B-0BA6-417C-93B4-9688196FD677}" presName="node" presStyleLbl="node1" presStyleIdx="6" presStyleCnt="7">
        <dgm:presLayoutVars>
          <dgm:bulletEnabled val="1"/>
        </dgm:presLayoutVars>
      </dgm:prSet>
      <dgm:spPr/>
    </dgm:pt>
  </dgm:ptLst>
  <dgm:cxnLst>
    <dgm:cxn modelId="{56361A02-1CD0-44BC-8DE6-AA99C3E47CC0}" srcId="{D922A33D-922D-4D65-BFAF-EFC82A1E6946}" destId="{0ED5C52B-AE7F-4040-88F7-4B85B1770548}" srcOrd="5" destOrd="0" parTransId="{E5DB48F9-5C2F-49B1-AD75-FBD566C160CC}" sibTransId="{9E6256CD-74FC-41D7-B461-484185A9AC22}"/>
    <dgm:cxn modelId="{169F8002-CA73-4CE9-B9CD-D8F3CA36E497}" type="presOf" srcId="{2DC165CB-0C46-4C29-B94E-B5D9A479C64D}" destId="{F81383F5-DA79-4C3E-AE85-C7D5883CB0B1}" srcOrd="0" destOrd="0" presId="urn:microsoft.com/office/officeart/2016/7/layout/RepeatingBendingProcessNew"/>
    <dgm:cxn modelId="{1F661303-70F4-46F8-B7C7-C84A7918714F}" srcId="{D922A33D-922D-4D65-BFAF-EFC82A1E6946}" destId="{684C30F0-BFA3-4126-AA0F-85A84883FE26}" srcOrd="4" destOrd="0" parTransId="{8CF46895-C165-44A4-94AD-AA102C83B791}" sibTransId="{5BDD28EF-40F3-4CF9-B438-E50483834B0B}"/>
    <dgm:cxn modelId="{C760FA04-3F35-409F-BBDE-779BEC6B4958}" type="presOf" srcId="{751A4AE8-99A8-4635-BE0B-F7FB794EEF23}" destId="{9CAF54B7-EA57-47A6-9BDC-85867FC6D66F}" srcOrd="1" destOrd="0" presId="urn:microsoft.com/office/officeart/2016/7/layout/RepeatingBendingProcessNew"/>
    <dgm:cxn modelId="{104BD210-8AB5-413B-90E3-7D91A86793C3}" type="presOf" srcId="{5BDD28EF-40F3-4CF9-B438-E50483834B0B}" destId="{81A44410-F7EF-4742-822F-2939A4A92611}" srcOrd="0" destOrd="0" presId="urn:microsoft.com/office/officeart/2016/7/layout/RepeatingBendingProcessNew"/>
    <dgm:cxn modelId="{FF301B36-F71E-4AEA-9D89-2EEBDD8504DF}" type="presOf" srcId="{AB838F2A-C9A9-48E9-BF9C-CA06A7CFE7B0}" destId="{216F5373-D4B1-423F-8279-269AA9D5CAF8}" srcOrd="1" destOrd="0" presId="urn:microsoft.com/office/officeart/2016/7/layout/RepeatingBendingProcessNew"/>
    <dgm:cxn modelId="{AAC99438-8E6B-4319-8294-2151C12ABACD}" type="presOf" srcId="{9E6256CD-74FC-41D7-B461-484185A9AC22}" destId="{0E3E8A3F-2252-4995-9608-C16907F70C71}" srcOrd="0" destOrd="0" presId="urn:microsoft.com/office/officeart/2016/7/layout/RepeatingBendingProcessNew"/>
    <dgm:cxn modelId="{6D53243E-208A-4F78-991A-374A1E8D7E51}" type="presOf" srcId="{751A4AE8-99A8-4635-BE0B-F7FB794EEF23}" destId="{E4274F58-E5C6-466B-86B0-10F26100AEC4}" srcOrd="0" destOrd="0" presId="urn:microsoft.com/office/officeart/2016/7/layout/RepeatingBendingProcessNew"/>
    <dgm:cxn modelId="{6EC46F5D-FFEB-4FD8-BEE2-7E0D15EE07E9}" srcId="{D922A33D-922D-4D65-BFAF-EFC82A1E6946}" destId="{22E5FB63-1259-4C6B-8D6F-308C7E3D9E1A}" srcOrd="0" destOrd="0" parTransId="{63108D0B-C2C7-42EC-B985-E29E16D4B336}" sibTransId="{AB838F2A-C9A9-48E9-BF9C-CA06A7CFE7B0}"/>
    <dgm:cxn modelId="{1DB0AF5D-E874-44B9-B16A-959147CA8DF9}" type="presOf" srcId="{5BDD28EF-40F3-4CF9-B438-E50483834B0B}" destId="{38C7A79B-AA66-4E5A-80E5-742171385468}" srcOrd="1" destOrd="0" presId="urn:microsoft.com/office/officeart/2016/7/layout/RepeatingBendingProcessNew"/>
    <dgm:cxn modelId="{A4F3AC43-124D-45ED-82B2-AB50882D2AF4}" type="presOf" srcId="{0ED5C52B-AE7F-4040-88F7-4B85B1770548}" destId="{5D06E57E-5E7D-44B7-A62B-92E8C3FB897B}" srcOrd="0" destOrd="0" presId="urn:microsoft.com/office/officeart/2016/7/layout/RepeatingBendingProcessNew"/>
    <dgm:cxn modelId="{9D7C7648-D008-44BD-B5C1-CEE2E5B4F490}" type="presOf" srcId="{D179CB0D-3539-42EB-8DF9-FA214917FDC8}" destId="{30D5A4B3-DE1C-4CB1-9DD1-B18464C54C18}" srcOrd="1" destOrd="0" presId="urn:microsoft.com/office/officeart/2016/7/layout/RepeatingBendingProcessNew"/>
    <dgm:cxn modelId="{E8ABE46A-75C7-4EE7-B5AC-3CBBD67621AA}" srcId="{D922A33D-922D-4D65-BFAF-EFC82A1E6946}" destId="{2DC165CB-0C46-4C29-B94E-B5D9A479C64D}" srcOrd="2" destOrd="0" parTransId="{44452653-AFB7-41E9-AB11-4DBF488066AF}" sibTransId="{D179CB0D-3539-42EB-8DF9-FA214917FDC8}"/>
    <dgm:cxn modelId="{DCF6F053-A294-4FD2-9D97-3D7C3D31E595}" srcId="{D922A33D-922D-4D65-BFAF-EFC82A1E6946}" destId="{293EE092-A085-417C-886C-85D0EA49A57D}" srcOrd="1" destOrd="0" parTransId="{A139F03A-7D2D-44E8-8BB4-3F40CAF61D19}" sibTransId="{ABF15286-FD6F-4A40-9E13-F09015136613}"/>
    <dgm:cxn modelId="{1781E956-54F9-4C56-8EB1-86E749AD235E}" srcId="{D922A33D-922D-4D65-BFAF-EFC82A1E6946}" destId="{FE52A032-C26B-4F9A-BF4C-641F0378298C}" srcOrd="3" destOrd="0" parTransId="{3718E5CF-B272-44FC-B3D2-24003AE0E00A}" sibTransId="{751A4AE8-99A8-4635-BE0B-F7FB794EEF23}"/>
    <dgm:cxn modelId="{8ABCD486-91D1-4C30-AA25-CE9724CC3A0E}" type="presOf" srcId="{293EE092-A085-417C-886C-85D0EA49A57D}" destId="{F3F77318-80BC-4DE3-9458-D54521F7BB2E}" srcOrd="0" destOrd="0" presId="urn:microsoft.com/office/officeart/2016/7/layout/RepeatingBendingProcessNew"/>
    <dgm:cxn modelId="{62F07DA4-0B2F-43BA-90D2-A243D2EB95D1}" type="presOf" srcId="{ABF15286-FD6F-4A40-9E13-F09015136613}" destId="{C8B8A6EC-FD50-4A6D-8C36-4BCCE34DFAAE}" srcOrd="1" destOrd="0" presId="urn:microsoft.com/office/officeart/2016/7/layout/RepeatingBendingProcessNew"/>
    <dgm:cxn modelId="{ED7107AA-43AC-4DF8-8A45-C456A1129F58}" type="presOf" srcId="{AB838F2A-C9A9-48E9-BF9C-CA06A7CFE7B0}" destId="{A275CE62-9387-4EE3-A232-13A102EB6A6E}" srcOrd="0" destOrd="0" presId="urn:microsoft.com/office/officeart/2016/7/layout/RepeatingBendingProcessNew"/>
    <dgm:cxn modelId="{F36B9CAD-EF1A-4DBC-8E71-8B2FD9259764}" type="presOf" srcId="{684C30F0-BFA3-4126-AA0F-85A84883FE26}" destId="{39D326C6-D443-4E48-86B7-5DAB8F2018B4}" srcOrd="0" destOrd="0" presId="urn:microsoft.com/office/officeart/2016/7/layout/RepeatingBendingProcessNew"/>
    <dgm:cxn modelId="{C4F8EBAD-4571-450C-AFBA-F17D8405C7F5}" type="presOf" srcId="{D922A33D-922D-4D65-BFAF-EFC82A1E6946}" destId="{70DBCA15-FA9A-436D-BDFA-B397CF3C65AA}" srcOrd="0" destOrd="0" presId="urn:microsoft.com/office/officeart/2016/7/layout/RepeatingBendingProcessNew"/>
    <dgm:cxn modelId="{9C8B8CBC-A783-4000-8CDF-140D7713686C}" type="presOf" srcId="{FE52A032-C26B-4F9A-BF4C-641F0378298C}" destId="{D652C30C-0C80-4BE7-82EF-2A79BD4133F4}" srcOrd="0" destOrd="0" presId="urn:microsoft.com/office/officeart/2016/7/layout/RepeatingBendingProcessNew"/>
    <dgm:cxn modelId="{F286EBC3-B299-440E-ACED-296656A42075}" type="presOf" srcId="{ABF15286-FD6F-4A40-9E13-F09015136613}" destId="{53E35D8D-BAC9-45CE-A8DD-D0F53A3DE0E6}" srcOrd="0" destOrd="0" presId="urn:microsoft.com/office/officeart/2016/7/layout/RepeatingBendingProcessNew"/>
    <dgm:cxn modelId="{0A44B6D3-DF5B-4328-B923-7D35F9A49611}" srcId="{D922A33D-922D-4D65-BFAF-EFC82A1E6946}" destId="{1862795B-0BA6-417C-93B4-9688196FD677}" srcOrd="6" destOrd="0" parTransId="{7A0DA2F5-685C-4FA1-B714-D7D79F3CEF68}" sibTransId="{6FBE33CB-6F91-4B54-B218-07E1EB791DC0}"/>
    <dgm:cxn modelId="{2EDEBAD5-B882-4E1A-85ED-678DE91C7080}" type="presOf" srcId="{9E6256CD-74FC-41D7-B461-484185A9AC22}" destId="{7E13F219-CF8B-4FDE-8942-D7E92E5B50A6}" srcOrd="1" destOrd="0" presId="urn:microsoft.com/office/officeart/2016/7/layout/RepeatingBendingProcessNew"/>
    <dgm:cxn modelId="{3802ACE7-17B6-4E31-80FE-EBE98C788F29}" type="presOf" srcId="{1862795B-0BA6-417C-93B4-9688196FD677}" destId="{77A9105E-E3C8-4DEB-B0DE-28F32507F82A}" srcOrd="0" destOrd="0" presId="urn:microsoft.com/office/officeart/2016/7/layout/RepeatingBendingProcessNew"/>
    <dgm:cxn modelId="{8B5A15FE-C7E7-4057-BBCC-C4379F69AD58}" type="presOf" srcId="{22E5FB63-1259-4C6B-8D6F-308C7E3D9E1A}" destId="{80440279-250A-4607-A6A9-7887A78A4D5F}" srcOrd="0" destOrd="0" presId="urn:microsoft.com/office/officeart/2016/7/layout/RepeatingBendingProcessNew"/>
    <dgm:cxn modelId="{DADAFCFF-5437-49C9-8D14-7FDCE3F4D19E}" type="presOf" srcId="{D179CB0D-3539-42EB-8DF9-FA214917FDC8}" destId="{BF694D22-0875-47BD-B21E-68868F5AF809}" srcOrd="0" destOrd="0" presId="urn:microsoft.com/office/officeart/2016/7/layout/RepeatingBendingProcessNew"/>
    <dgm:cxn modelId="{1A23B8B4-1F1E-4251-BF8E-40F812EA1277}" type="presParOf" srcId="{70DBCA15-FA9A-436D-BDFA-B397CF3C65AA}" destId="{80440279-250A-4607-A6A9-7887A78A4D5F}" srcOrd="0" destOrd="0" presId="urn:microsoft.com/office/officeart/2016/7/layout/RepeatingBendingProcessNew"/>
    <dgm:cxn modelId="{EDF2570A-26E2-4C64-9AC9-1AA80D908CC9}" type="presParOf" srcId="{70DBCA15-FA9A-436D-BDFA-B397CF3C65AA}" destId="{A275CE62-9387-4EE3-A232-13A102EB6A6E}" srcOrd="1" destOrd="0" presId="urn:microsoft.com/office/officeart/2016/7/layout/RepeatingBendingProcessNew"/>
    <dgm:cxn modelId="{A47F5BA1-8FBB-42F2-88C6-02637834400F}" type="presParOf" srcId="{A275CE62-9387-4EE3-A232-13A102EB6A6E}" destId="{216F5373-D4B1-423F-8279-269AA9D5CAF8}" srcOrd="0" destOrd="0" presId="urn:microsoft.com/office/officeart/2016/7/layout/RepeatingBendingProcessNew"/>
    <dgm:cxn modelId="{B221F081-33BD-4093-A19E-6043E9D669AD}" type="presParOf" srcId="{70DBCA15-FA9A-436D-BDFA-B397CF3C65AA}" destId="{F3F77318-80BC-4DE3-9458-D54521F7BB2E}" srcOrd="2" destOrd="0" presId="urn:microsoft.com/office/officeart/2016/7/layout/RepeatingBendingProcessNew"/>
    <dgm:cxn modelId="{19C7CEC7-EB21-424F-8E05-BE887A14323A}" type="presParOf" srcId="{70DBCA15-FA9A-436D-BDFA-B397CF3C65AA}" destId="{53E35D8D-BAC9-45CE-A8DD-D0F53A3DE0E6}" srcOrd="3" destOrd="0" presId="urn:microsoft.com/office/officeart/2016/7/layout/RepeatingBendingProcessNew"/>
    <dgm:cxn modelId="{F216AC2B-B73C-4C89-B4D2-FDFC00099DD6}" type="presParOf" srcId="{53E35D8D-BAC9-45CE-A8DD-D0F53A3DE0E6}" destId="{C8B8A6EC-FD50-4A6D-8C36-4BCCE34DFAAE}" srcOrd="0" destOrd="0" presId="urn:microsoft.com/office/officeart/2016/7/layout/RepeatingBendingProcessNew"/>
    <dgm:cxn modelId="{61DCC935-0BD2-461C-ACD6-3DB99B22B43C}" type="presParOf" srcId="{70DBCA15-FA9A-436D-BDFA-B397CF3C65AA}" destId="{F81383F5-DA79-4C3E-AE85-C7D5883CB0B1}" srcOrd="4" destOrd="0" presId="urn:microsoft.com/office/officeart/2016/7/layout/RepeatingBendingProcessNew"/>
    <dgm:cxn modelId="{6B85A14C-F081-40B4-BAAC-BE84091472EF}" type="presParOf" srcId="{70DBCA15-FA9A-436D-BDFA-B397CF3C65AA}" destId="{BF694D22-0875-47BD-B21E-68868F5AF809}" srcOrd="5" destOrd="0" presId="urn:microsoft.com/office/officeart/2016/7/layout/RepeatingBendingProcessNew"/>
    <dgm:cxn modelId="{36BE0E20-5C63-4852-BCBA-B64B8C2CDB5A}" type="presParOf" srcId="{BF694D22-0875-47BD-B21E-68868F5AF809}" destId="{30D5A4B3-DE1C-4CB1-9DD1-B18464C54C18}" srcOrd="0" destOrd="0" presId="urn:microsoft.com/office/officeart/2016/7/layout/RepeatingBendingProcessNew"/>
    <dgm:cxn modelId="{07F2673E-A04D-4125-81FC-2F4ECDBEEEE1}" type="presParOf" srcId="{70DBCA15-FA9A-436D-BDFA-B397CF3C65AA}" destId="{D652C30C-0C80-4BE7-82EF-2A79BD4133F4}" srcOrd="6" destOrd="0" presId="urn:microsoft.com/office/officeart/2016/7/layout/RepeatingBendingProcessNew"/>
    <dgm:cxn modelId="{776D0E85-702F-46B6-9501-B4859F909ABD}" type="presParOf" srcId="{70DBCA15-FA9A-436D-BDFA-B397CF3C65AA}" destId="{E4274F58-E5C6-466B-86B0-10F26100AEC4}" srcOrd="7" destOrd="0" presId="urn:microsoft.com/office/officeart/2016/7/layout/RepeatingBendingProcessNew"/>
    <dgm:cxn modelId="{BA73544C-DFAA-4436-AEA7-440108059531}" type="presParOf" srcId="{E4274F58-E5C6-466B-86B0-10F26100AEC4}" destId="{9CAF54B7-EA57-47A6-9BDC-85867FC6D66F}" srcOrd="0" destOrd="0" presId="urn:microsoft.com/office/officeart/2016/7/layout/RepeatingBendingProcessNew"/>
    <dgm:cxn modelId="{189282A9-083D-40DD-9F26-2ED274D23809}" type="presParOf" srcId="{70DBCA15-FA9A-436D-BDFA-B397CF3C65AA}" destId="{39D326C6-D443-4E48-86B7-5DAB8F2018B4}" srcOrd="8" destOrd="0" presId="urn:microsoft.com/office/officeart/2016/7/layout/RepeatingBendingProcessNew"/>
    <dgm:cxn modelId="{F09C82D2-D478-4E5A-9EEA-DFA3F16B7B42}" type="presParOf" srcId="{70DBCA15-FA9A-436D-BDFA-B397CF3C65AA}" destId="{81A44410-F7EF-4742-822F-2939A4A92611}" srcOrd="9" destOrd="0" presId="urn:microsoft.com/office/officeart/2016/7/layout/RepeatingBendingProcessNew"/>
    <dgm:cxn modelId="{2FC7F7EB-53F7-4962-9575-6E765BF3DC3E}" type="presParOf" srcId="{81A44410-F7EF-4742-822F-2939A4A92611}" destId="{38C7A79B-AA66-4E5A-80E5-742171385468}" srcOrd="0" destOrd="0" presId="urn:microsoft.com/office/officeart/2016/7/layout/RepeatingBendingProcessNew"/>
    <dgm:cxn modelId="{6517B911-FECC-44A9-ACD0-62E0EAD1D7C6}" type="presParOf" srcId="{70DBCA15-FA9A-436D-BDFA-B397CF3C65AA}" destId="{5D06E57E-5E7D-44B7-A62B-92E8C3FB897B}" srcOrd="10" destOrd="0" presId="urn:microsoft.com/office/officeart/2016/7/layout/RepeatingBendingProcessNew"/>
    <dgm:cxn modelId="{F655B590-1117-451D-8D6A-D7BB35C6B074}" type="presParOf" srcId="{70DBCA15-FA9A-436D-BDFA-B397CF3C65AA}" destId="{0E3E8A3F-2252-4995-9608-C16907F70C71}" srcOrd="11" destOrd="0" presId="urn:microsoft.com/office/officeart/2016/7/layout/RepeatingBendingProcessNew"/>
    <dgm:cxn modelId="{ACBD4009-712A-441D-A0C9-6BC2DA27DC01}" type="presParOf" srcId="{0E3E8A3F-2252-4995-9608-C16907F70C71}" destId="{7E13F219-CF8B-4FDE-8942-D7E92E5B50A6}" srcOrd="0" destOrd="0" presId="urn:microsoft.com/office/officeart/2016/7/layout/RepeatingBendingProcessNew"/>
    <dgm:cxn modelId="{F246D259-7AAD-412E-B7F5-02FDF2FD3C3A}" type="presParOf" srcId="{70DBCA15-FA9A-436D-BDFA-B397CF3C65AA}" destId="{77A9105E-E3C8-4DEB-B0DE-28F32507F82A}"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BD8C84-EF41-4FED-85C2-2E0100763402}"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5D78CB21-1622-4D16-BEB1-E6B475BB8A28}">
      <dgm:prSet/>
      <dgm:spPr/>
      <dgm:t>
        <a:bodyPr/>
        <a:lstStyle/>
        <a:p>
          <a:r>
            <a:rPr lang="en-GB" dirty="0"/>
            <a:t>Aims to address the under-representation of women, racial minorities, and LGBTQ+ workers in leadership roles within the hospitality sector. • Hosted by hospitality CEOs, HR experts, legislators, and aspiring leaders.</a:t>
          </a:r>
          <a:endParaRPr lang="en-US" dirty="0"/>
        </a:p>
      </dgm:t>
    </dgm:pt>
    <dgm:pt modelId="{5BDB7E20-E4A8-4D90-ACBC-43828CEA2B35}" type="parTrans" cxnId="{B79D4C33-0A34-44C7-8125-C7C06A366F17}">
      <dgm:prSet/>
      <dgm:spPr/>
      <dgm:t>
        <a:bodyPr/>
        <a:lstStyle/>
        <a:p>
          <a:endParaRPr lang="en-US"/>
        </a:p>
      </dgm:t>
    </dgm:pt>
    <dgm:pt modelId="{0EE58DB3-3A9D-4FC4-9736-C1501CCBE981}" type="sibTrans" cxnId="{B79D4C33-0A34-44C7-8125-C7C06A366F17}">
      <dgm:prSet/>
      <dgm:spPr/>
      <dgm:t>
        <a:bodyPr/>
        <a:lstStyle/>
        <a:p>
          <a:endParaRPr lang="en-US"/>
        </a:p>
      </dgm:t>
    </dgm:pt>
    <dgm:pt modelId="{36DDBDA1-B960-4443-92D0-2810A6CF4771}">
      <dgm:prSet/>
      <dgm:spPr/>
      <dgm:t>
        <a:bodyPr/>
        <a:lstStyle/>
        <a:p>
          <a:r>
            <a:rPr lang="en-GB"/>
            <a:t>The host city is Berlin, which has implemented progressive policies regarding diversity and inclusion.</a:t>
          </a:r>
          <a:endParaRPr lang="en-US"/>
        </a:p>
      </dgm:t>
    </dgm:pt>
    <dgm:pt modelId="{CEC69374-B493-4FDE-9435-2B63462B07B4}" type="parTrans" cxnId="{2BD1C4E4-747C-4547-B423-D1280DE83F0E}">
      <dgm:prSet/>
      <dgm:spPr/>
      <dgm:t>
        <a:bodyPr/>
        <a:lstStyle/>
        <a:p>
          <a:endParaRPr lang="en-US"/>
        </a:p>
      </dgm:t>
    </dgm:pt>
    <dgm:pt modelId="{2F237035-E5AD-4574-82AB-22FF49D335D1}" type="sibTrans" cxnId="{2BD1C4E4-747C-4547-B423-D1280DE83F0E}">
      <dgm:prSet/>
      <dgm:spPr/>
      <dgm:t>
        <a:bodyPr/>
        <a:lstStyle/>
        <a:p>
          <a:endParaRPr lang="en-US"/>
        </a:p>
      </dgm:t>
    </dgm:pt>
    <dgm:pt modelId="{AE1A03C6-1948-4478-A628-83D81044A57D}">
      <dgm:prSet/>
      <dgm:spPr/>
      <dgm:t>
        <a:bodyPr/>
        <a:lstStyle/>
        <a:p>
          <a:r>
            <a:rPr lang="en-GB"/>
            <a:t>The event encompasses networking opportunities, keynote speeches, policy roundtables, and leadership training.</a:t>
          </a:r>
          <a:endParaRPr lang="en-US"/>
        </a:p>
      </dgm:t>
    </dgm:pt>
    <dgm:pt modelId="{BE0C93DD-974A-4622-90B0-FA87FD4EE885}" type="parTrans" cxnId="{F9BD5839-3F39-4EF6-B141-662C66586EDF}">
      <dgm:prSet/>
      <dgm:spPr/>
      <dgm:t>
        <a:bodyPr/>
        <a:lstStyle/>
        <a:p>
          <a:endParaRPr lang="en-US"/>
        </a:p>
      </dgm:t>
    </dgm:pt>
    <dgm:pt modelId="{671BD5DD-867A-4DDD-82C7-CED4C5FADF7E}" type="sibTrans" cxnId="{F9BD5839-3F39-4EF6-B141-662C66586EDF}">
      <dgm:prSet/>
      <dgm:spPr/>
      <dgm:t>
        <a:bodyPr/>
        <a:lstStyle/>
        <a:p>
          <a:endParaRPr lang="en-US"/>
        </a:p>
      </dgm:t>
    </dgm:pt>
    <dgm:pt modelId="{C26AB8EA-9138-4519-ADAF-1DFE21338E25}">
      <dgm:prSet/>
      <dgm:spPr/>
      <dgm:t>
        <a:bodyPr/>
        <a:lstStyle/>
        <a:p>
          <a:r>
            <a:rPr lang="en-GB"/>
            <a:t>Financial plan supported by exhibitor fees, sponsorships, and ticket sales.</a:t>
          </a:r>
          <a:endParaRPr lang="en-US"/>
        </a:p>
      </dgm:t>
    </dgm:pt>
    <dgm:pt modelId="{73C1A9B2-C40D-4105-8579-2B4FBBA3AD31}" type="parTrans" cxnId="{526F794C-8F98-48E9-B5A3-0DD5DE7B76D7}">
      <dgm:prSet/>
      <dgm:spPr/>
      <dgm:t>
        <a:bodyPr/>
        <a:lstStyle/>
        <a:p>
          <a:endParaRPr lang="en-US"/>
        </a:p>
      </dgm:t>
    </dgm:pt>
    <dgm:pt modelId="{C0712563-2BC3-4F70-B0DA-FDABF4869578}" type="sibTrans" cxnId="{526F794C-8F98-48E9-B5A3-0DD5DE7B76D7}">
      <dgm:prSet/>
      <dgm:spPr/>
      <dgm:t>
        <a:bodyPr/>
        <a:lstStyle/>
        <a:p>
          <a:endParaRPr lang="en-US"/>
        </a:p>
      </dgm:t>
    </dgm:pt>
    <dgm:pt modelId="{85DB5836-4A83-4921-8E71-8F0B51F25631}">
      <dgm:prSet/>
      <dgm:spPr/>
      <dgm:t>
        <a:bodyPr/>
        <a:lstStyle/>
        <a:p>
          <a:r>
            <a:rPr lang="en-GB"/>
            <a:t>Marketing and sponsorship partnerships with hotel brands, hospitality colleges, and DEI organisations.</a:t>
          </a:r>
          <a:endParaRPr lang="en-US"/>
        </a:p>
      </dgm:t>
    </dgm:pt>
    <dgm:pt modelId="{6ED6D8C0-9281-4888-A47A-F44B34E0368F}" type="parTrans" cxnId="{DA6FAC56-38D3-4769-9E63-19AA1AD7CC2D}">
      <dgm:prSet/>
      <dgm:spPr/>
      <dgm:t>
        <a:bodyPr/>
        <a:lstStyle/>
        <a:p>
          <a:endParaRPr lang="en-US"/>
        </a:p>
      </dgm:t>
    </dgm:pt>
    <dgm:pt modelId="{F4B8A205-8DD3-4219-953C-F12733505A06}" type="sibTrans" cxnId="{DA6FAC56-38D3-4769-9E63-19AA1AD7CC2D}">
      <dgm:prSet/>
      <dgm:spPr/>
      <dgm:t>
        <a:bodyPr/>
        <a:lstStyle/>
        <a:p>
          <a:endParaRPr lang="en-US"/>
        </a:p>
      </dgm:t>
    </dgm:pt>
    <dgm:pt modelId="{5D170E14-1F98-4936-A9F5-9C23FEF0D38B}">
      <dgm:prSet/>
      <dgm:spPr/>
      <dgm:t>
        <a:bodyPr/>
        <a:lstStyle/>
        <a:p>
          <a:r>
            <a:rPr lang="en-GB"/>
            <a:t>Is designed to foster discussions regarding inclusion and establish enduring industry commitments.</a:t>
          </a:r>
          <a:endParaRPr lang="en-US"/>
        </a:p>
      </dgm:t>
    </dgm:pt>
    <dgm:pt modelId="{368A80DF-506E-404A-9AD8-BA1F35EED136}" type="parTrans" cxnId="{11FC8548-0731-4571-9364-F501F9DC33F5}">
      <dgm:prSet/>
      <dgm:spPr/>
      <dgm:t>
        <a:bodyPr/>
        <a:lstStyle/>
        <a:p>
          <a:endParaRPr lang="en-US"/>
        </a:p>
      </dgm:t>
    </dgm:pt>
    <dgm:pt modelId="{2E49953E-6026-4564-97F3-F32795FCAE09}" type="sibTrans" cxnId="{11FC8548-0731-4571-9364-F501F9DC33F5}">
      <dgm:prSet/>
      <dgm:spPr/>
      <dgm:t>
        <a:bodyPr/>
        <a:lstStyle/>
        <a:p>
          <a:endParaRPr lang="en-US"/>
        </a:p>
      </dgm:t>
    </dgm:pt>
    <dgm:pt modelId="{BF44603F-ECD2-41B0-91BB-B7437AFFF523}" type="pres">
      <dgm:prSet presAssocID="{62BD8C84-EF41-4FED-85C2-2E0100763402}" presName="Name0" presStyleCnt="0">
        <dgm:presLayoutVars>
          <dgm:dir/>
          <dgm:resizeHandles val="exact"/>
        </dgm:presLayoutVars>
      </dgm:prSet>
      <dgm:spPr/>
    </dgm:pt>
    <dgm:pt modelId="{365C76D0-63F6-411E-A81C-C4F734B98168}" type="pres">
      <dgm:prSet presAssocID="{5D78CB21-1622-4D16-BEB1-E6B475BB8A28}" presName="node" presStyleLbl="node1" presStyleIdx="0" presStyleCnt="6">
        <dgm:presLayoutVars>
          <dgm:bulletEnabled val="1"/>
        </dgm:presLayoutVars>
      </dgm:prSet>
      <dgm:spPr/>
    </dgm:pt>
    <dgm:pt modelId="{FD3E6573-CD8E-4381-A422-32B1DC4FE1B6}" type="pres">
      <dgm:prSet presAssocID="{0EE58DB3-3A9D-4FC4-9736-C1501CCBE981}" presName="sibTrans" presStyleLbl="sibTrans1D1" presStyleIdx="0" presStyleCnt="5"/>
      <dgm:spPr/>
    </dgm:pt>
    <dgm:pt modelId="{089AC05C-F955-4192-8560-FFE1BE482D4B}" type="pres">
      <dgm:prSet presAssocID="{0EE58DB3-3A9D-4FC4-9736-C1501CCBE981}" presName="connectorText" presStyleLbl="sibTrans1D1" presStyleIdx="0" presStyleCnt="5"/>
      <dgm:spPr/>
    </dgm:pt>
    <dgm:pt modelId="{1B7FE906-470D-47E6-ACA5-63C9959572CE}" type="pres">
      <dgm:prSet presAssocID="{36DDBDA1-B960-4443-92D0-2810A6CF4771}" presName="node" presStyleLbl="node1" presStyleIdx="1" presStyleCnt="6">
        <dgm:presLayoutVars>
          <dgm:bulletEnabled val="1"/>
        </dgm:presLayoutVars>
      </dgm:prSet>
      <dgm:spPr/>
    </dgm:pt>
    <dgm:pt modelId="{2129519C-1B6B-4515-AF3E-90E09856D021}" type="pres">
      <dgm:prSet presAssocID="{2F237035-E5AD-4574-82AB-22FF49D335D1}" presName="sibTrans" presStyleLbl="sibTrans1D1" presStyleIdx="1" presStyleCnt="5"/>
      <dgm:spPr/>
    </dgm:pt>
    <dgm:pt modelId="{AC22B41D-9B78-45FC-B213-D189A0754EF6}" type="pres">
      <dgm:prSet presAssocID="{2F237035-E5AD-4574-82AB-22FF49D335D1}" presName="connectorText" presStyleLbl="sibTrans1D1" presStyleIdx="1" presStyleCnt="5"/>
      <dgm:spPr/>
    </dgm:pt>
    <dgm:pt modelId="{1379A775-8F54-4A5A-83AA-34A308268C14}" type="pres">
      <dgm:prSet presAssocID="{AE1A03C6-1948-4478-A628-83D81044A57D}" presName="node" presStyleLbl="node1" presStyleIdx="2" presStyleCnt="6">
        <dgm:presLayoutVars>
          <dgm:bulletEnabled val="1"/>
        </dgm:presLayoutVars>
      </dgm:prSet>
      <dgm:spPr/>
    </dgm:pt>
    <dgm:pt modelId="{8E779362-E703-4A60-B8AE-03DF8A0B4BA4}" type="pres">
      <dgm:prSet presAssocID="{671BD5DD-867A-4DDD-82C7-CED4C5FADF7E}" presName="sibTrans" presStyleLbl="sibTrans1D1" presStyleIdx="2" presStyleCnt="5"/>
      <dgm:spPr/>
    </dgm:pt>
    <dgm:pt modelId="{183294DB-F707-48FA-A7F8-6ACB88D64E69}" type="pres">
      <dgm:prSet presAssocID="{671BD5DD-867A-4DDD-82C7-CED4C5FADF7E}" presName="connectorText" presStyleLbl="sibTrans1D1" presStyleIdx="2" presStyleCnt="5"/>
      <dgm:spPr/>
    </dgm:pt>
    <dgm:pt modelId="{E9116403-BF15-425E-9D92-C9B7DD646BFD}" type="pres">
      <dgm:prSet presAssocID="{C26AB8EA-9138-4519-ADAF-1DFE21338E25}" presName="node" presStyleLbl="node1" presStyleIdx="3" presStyleCnt="6">
        <dgm:presLayoutVars>
          <dgm:bulletEnabled val="1"/>
        </dgm:presLayoutVars>
      </dgm:prSet>
      <dgm:spPr/>
    </dgm:pt>
    <dgm:pt modelId="{BFE80557-3A3F-41E9-99DB-45CD3F5DC377}" type="pres">
      <dgm:prSet presAssocID="{C0712563-2BC3-4F70-B0DA-FDABF4869578}" presName="sibTrans" presStyleLbl="sibTrans1D1" presStyleIdx="3" presStyleCnt="5"/>
      <dgm:spPr/>
    </dgm:pt>
    <dgm:pt modelId="{1C444E50-26C9-4FFC-8B0D-F179400D98CE}" type="pres">
      <dgm:prSet presAssocID="{C0712563-2BC3-4F70-B0DA-FDABF4869578}" presName="connectorText" presStyleLbl="sibTrans1D1" presStyleIdx="3" presStyleCnt="5"/>
      <dgm:spPr/>
    </dgm:pt>
    <dgm:pt modelId="{7DC26B4A-8759-4BAC-8C52-626BC58F4F5F}" type="pres">
      <dgm:prSet presAssocID="{85DB5836-4A83-4921-8E71-8F0B51F25631}" presName="node" presStyleLbl="node1" presStyleIdx="4" presStyleCnt="6">
        <dgm:presLayoutVars>
          <dgm:bulletEnabled val="1"/>
        </dgm:presLayoutVars>
      </dgm:prSet>
      <dgm:spPr/>
    </dgm:pt>
    <dgm:pt modelId="{0F5E6A2F-9D51-4214-A0B4-87C73022EA44}" type="pres">
      <dgm:prSet presAssocID="{F4B8A205-8DD3-4219-953C-F12733505A06}" presName="sibTrans" presStyleLbl="sibTrans1D1" presStyleIdx="4" presStyleCnt="5"/>
      <dgm:spPr/>
    </dgm:pt>
    <dgm:pt modelId="{3CFD22CD-3B5C-44F7-BA92-FDACE34AFE9A}" type="pres">
      <dgm:prSet presAssocID="{F4B8A205-8DD3-4219-953C-F12733505A06}" presName="connectorText" presStyleLbl="sibTrans1D1" presStyleIdx="4" presStyleCnt="5"/>
      <dgm:spPr/>
    </dgm:pt>
    <dgm:pt modelId="{FBC59A7A-7008-45C0-BECA-E42670E24E16}" type="pres">
      <dgm:prSet presAssocID="{5D170E14-1F98-4936-A9F5-9C23FEF0D38B}" presName="node" presStyleLbl="node1" presStyleIdx="5" presStyleCnt="6">
        <dgm:presLayoutVars>
          <dgm:bulletEnabled val="1"/>
        </dgm:presLayoutVars>
      </dgm:prSet>
      <dgm:spPr/>
    </dgm:pt>
  </dgm:ptLst>
  <dgm:cxnLst>
    <dgm:cxn modelId="{600D8410-E708-4653-8296-2DBEB1E1E241}" type="presOf" srcId="{0EE58DB3-3A9D-4FC4-9736-C1501CCBE981}" destId="{FD3E6573-CD8E-4381-A422-32B1DC4FE1B6}" srcOrd="0" destOrd="0" presId="urn:microsoft.com/office/officeart/2016/7/layout/RepeatingBendingProcessNew"/>
    <dgm:cxn modelId="{E49BCE22-8562-4D35-9D27-5479CCCB7FFE}" type="presOf" srcId="{85DB5836-4A83-4921-8E71-8F0B51F25631}" destId="{7DC26B4A-8759-4BAC-8C52-626BC58F4F5F}" srcOrd="0" destOrd="0" presId="urn:microsoft.com/office/officeart/2016/7/layout/RepeatingBendingProcessNew"/>
    <dgm:cxn modelId="{4D74E229-01F1-45ED-BD38-8A2E2BEA409A}" type="presOf" srcId="{C26AB8EA-9138-4519-ADAF-1DFE21338E25}" destId="{E9116403-BF15-425E-9D92-C9B7DD646BFD}" srcOrd="0" destOrd="0" presId="urn:microsoft.com/office/officeart/2016/7/layout/RepeatingBendingProcessNew"/>
    <dgm:cxn modelId="{B79D4C33-0A34-44C7-8125-C7C06A366F17}" srcId="{62BD8C84-EF41-4FED-85C2-2E0100763402}" destId="{5D78CB21-1622-4D16-BEB1-E6B475BB8A28}" srcOrd="0" destOrd="0" parTransId="{5BDB7E20-E4A8-4D90-ACBC-43828CEA2B35}" sibTransId="{0EE58DB3-3A9D-4FC4-9736-C1501CCBE981}"/>
    <dgm:cxn modelId="{9BEF3F34-81F1-4552-9685-2F5B6E369872}" type="presOf" srcId="{F4B8A205-8DD3-4219-953C-F12733505A06}" destId="{0F5E6A2F-9D51-4214-A0B4-87C73022EA44}" srcOrd="0" destOrd="0" presId="urn:microsoft.com/office/officeart/2016/7/layout/RepeatingBendingProcessNew"/>
    <dgm:cxn modelId="{45755235-BECA-48ED-AC4C-04BA59C8FE5C}" type="presOf" srcId="{36DDBDA1-B960-4443-92D0-2810A6CF4771}" destId="{1B7FE906-470D-47E6-ACA5-63C9959572CE}" srcOrd="0" destOrd="0" presId="urn:microsoft.com/office/officeart/2016/7/layout/RepeatingBendingProcessNew"/>
    <dgm:cxn modelId="{F9BD5839-3F39-4EF6-B141-662C66586EDF}" srcId="{62BD8C84-EF41-4FED-85C2-2E0100763402}" destId="{AE1A03C6-1948-4478-A628-83D81044A57D}" srcOrd="2" destOrd="0" parTransId="{BE0C93DD-974A-4622-90B0-FA87FD4EE885}" sibTransId="{671BD5DD-867A-4DDD-82C7-CED4C5FADF7E}"/>
    <dgm:cxn modelId="{F8E2D05F-B47C-4F94-9469-0396A3AB2757}" type="presOf" srcId="{C0712563-2BC3-4F70-B0DA-FDABF4869578}" destId="{1C444E50-26C9-4FFC-8B0D-F179400D98CE}" srcOrd="1" destOrd="0" presId="urn:microsoft.com/office/officeart/2016/7/layout/RepeatingBendingProcessNew"/>
    <dgm:cxn modelId="{B38B5062-06A8-4EFE-9ACF-EA04B180FD9B}" type="presOf" srcId="{62BD8C84-EF41-4FED-85C2-2E0100763402}" destId="{BF44603F-ECD2-41B0-91BB-B7437AFFF523}" srcOrd="0" destOrd="0" presId="urn:microsoft.com/office/officeart/2016/7/layout/RepeatingBendingProcessNew"/>
    <dgm:cxn modelId="{11FC8548-0731-4571-9364-F501F9DC33F5}" srcId="{62BD8C84-EF41-4FED-85C2-2E0100763402}" destId="{5D170E14-1F98-4936-A9F5-9C23FEF0D38B}" srcOrd="5" destOrd="0" parTransId="{368A80DF-506E-404A-9AD8-BA1F35EED136}" sibTransId="{2E49953E-6026-4564-97F3-F32795FCAE09}"/>
    <dgm:cxn modelId="{526F794C-8F98-48E9-B5A3-0DD5DE7B76D7}" srcId="{62BD8C84-EF41-4FED-85C2-2E0100763402}" destId="{C26AB8EA-9138-4519-ADAF-1DFE21338E25}" srcOrd="3" destOrd="0" parTransId="{73C1A9B2-C40D-4105-8579-2B4FBBA3AD31}" sibTransId="{C0712563-2BC3-4F70-B0DA-FDABF4869578}"/>
    <dgm:cxn modelId="{DA6FAC56-38D3-4769-9E63-19AA1AD7CC2D}" srcId="{62BD8C84-EF41-4FED-85C2-2E0100763402}" destId="{85DB5836-4A83-4921-8E71-8F0B51F25631}" srcOrd="4" destOrd="0" parTransId="{6ED6D8C0-9281-4888-A47A-F44B34E0368F}" sibTransId="{F4B8A205-8DD3-4219-953C-F12733505A06}"/>
    <dgm:cxn modelId="{C77FEE77-63AD-43D6-99EB-4D0EFBAA1E57}" type="presOf" srcId="{2F237035-E5AD-4574-82AB-22FF49D335D1}" destId="{2129519C-1B6B-4515-AF3E-90E09856D021}" srcOrd="0" destOrd="0" presId="urn:microsoft.com/office/officeart/2016/7/layout/RepeatingBendingProcessNew"/>
    <dgm:cxn modelId="{6DC04086-1946-4229-9608-D212395FD527}" type="presOf" srcId="{AE1A03C6-1948-4478-A628-83D81044A57D}" destId="{1379A775-8F54-4A5A-83AA-34A308268C14}" srcOrd="0" destOrd="0" presId="urn:microsoft.com/office/officeart/2016/7/layout/RepeatingBendingProcessNew"/>
    <dgm:cxn modelId="{5EF3308E-10AF-4F30-A325-08EAE5267F56}" type="presOf" srcId="{5D78CB21-1622-4D16-BEB1-E6B475BB8A28}" destId="{365C76D0-63F6-411E-A81C-C4F734B98168}" srcOrd="0" destOrd="0" presId="urn:microsoft.com/office/officeart/2016/7/layout/RepeatingBendingProcessNew"/>
    <dgm:cxn modelId="{120A3397-9C43-42D5-B532-1B91C444A4F6}" type="presOf" srcId="{671BD5DD-867A-4DDD-82C7-CED4C5FADF7E}" destId="{183294DB-F707-48FA-A7F8-6ACB88D64E69}" srcOrd="1" destOrd="0" presId="urn:microsoft.com/office/officeart/2016/7/layout/RepeatingBendingProcessNew"/>
    <dgm:cxn modelId="{6C4AC19F-46E3-416B-ADBD-284956B2C077}" type="presOf" srcId="{2F237035-E5AD-4574-82AB-22FF49D335D1}" destId="{AC22B41D-9B78-45FC-B213-D189A0754EF6}" srcOrd="1" destOrd="0" presId="urn:microsoft.com/office/officeart/2016/7/layout/RepeatingBendingProcessNew"/>
    <dgm:cxn modelId="{FAD943A8-6985-4ACB-87FC-E7EF648DA34B}" type="presOf" srcId="{5D170E14-1F98-4936-A9F5-9C23FEF0D38B}" destId="{FBC59A7A-7008-45C0-BECA-E42670E24E16}" srcOrd="0" destOrd="0" presId="urn:microsoft.com/office/officeart/2016/7/layout/RepeatingBendingProcessNew"/>
    <dgm:cxn modelId="{92FF41BC-56EC-4362-85E3-3AF13DA57C7C}" type="presOf" srcId="{671BD5DD-867A-4DDD-82C7-CED4C5FADF7E}" destId="{8E779362-E703-4A60-B8AE-03DF8A0B4BA4}" srcOrd="0" destOrd="0" presId="urn:microsoft.com/office/officeart/2016/7/layout/RepeatingBendingProcessNew"/>
    <dgm:cxn modelId="{8BA3A5C5-2CDB-43F0-9DF0-37107DB3A05C}" type="presOf" srcId="{F4B8A205-8DD3-4219-953C-F12733505A06}" destId="{3CFD22CD-3B5C-44F7-BA92-FDACE34AFE9A}" srcOrd="1" destOrd="0" presId="urn:microsoft.com/office/officeart/2016/7/layout/RepeatingBendingProcessNew"/>
    <dgm:cxn modelId="{96CCFFE1-32D4-418F-A6A6-4EE6C77A8D60}" type="presOf" srcId="{C0712563-2BC3-4F70-B0DA-FDABF4869578}" destId="{BFE80557-3A3F-41E9-99DB-45CD3F5DC377}" srcOrd="0" destOrd="0" presId="urn:microsoft.com/office/officeart/2016/7/layout/RepeatingBendingProcessNew"/>
    <dgm:cxn modelId="{2BD1C4E4-747C-4547-B423-D1280DE83F0E}" srcId="{62BD8C84-EF41-4FED-85C2-2E0100763402}" destId="{36DDBDA1-B960-4443-92D0-2810A6CF4771}" srcOrd="1" destOrd="0" parTransId="{CEC69374-B493-4FDE-9435-2B63462B07B4}" sibTransId="{2F237035-E5AD-4574-82AB-22FF49D335D1}"/>
    <dgm:cxn modelId="{BB1573F6-F281-469F-A8EE-97C47505E368}" type="presOf" srcId="{0EE58DB3-3A9D-4FC4-9736-C1501CCBE981}" destId="{089AC05C-F955-4192-8560-FFE1BE482D4B}" srcOrd="1" destOrd="0" presId="urn:microsoft.com/office/officeart/2016/7/layout/RepeatingBendingProcessNew"/>
    <dgm:cxn modelId="{A60E2478-3DC0-424F-BD41-AF4D02A2C0A7}" type="presParOf" srcId="{BF44603F-ECD2-41B0-91BB-B7437AFFF523}" destId="{365C76D0-63F6-411E-A81C-C4F734B98168}" srcOrd="0" destOrd="0" presId="urn:microsoft.com/office/officeart/2016/7/layout/RepeatingBendingProcessNew"/>
    <dgm:cxn modelId="{5D0E7E2E-0003-4EBC-B299-A32AC2880E49}" type="presParOf" srcId="{BF44603F-ECD2-41B0-91BB-B7437AFFF523}" destId="{FD3E6573-CD8E-4381-A422-32B1DC4FE1B6}" srcOrd="1" destOrd="0" presId="urn:microsoft.com/office/officeart/2016/7/layout/RepeatingBendingProcessNew"/>
    <dgm:cxn modelId="{AB24E807-D6DC-4541-8975-6F319B96B4FD}" type="presParOf" srcId="{FD3E6573-CD8E-4381-A422-32B1DC4FE1B6}" destId="{089AC05C-F955-4192-8560-FFE1BE482D4B}" srcOrd="0" destOrd="0" presId="urn:microsoft.com/office/officeart/2016/7/layout/RepeatingBendingProcessNew"/>
    <dgm:cxn modelId="{4A29AC75-5E56-46EB-A577-BB131110AE7D}" type="presParOf" srcId="{BF44603F-ECD2-41B0-91BB-B7437AFFF523}" destId="{1B7FE906-470D-47E6-ACA5-63C9959572CE}" srcOrd="2" destOrd="0" presId="urn:microsoft.com/office/officeart/2016/7/layout/RepeatingBendingProcessNew"/>
    <dgm:cxn modelId="{18F52044-8F16-4F9B-8ADC-700B90C2EF00}" type="presParOf" srcId="{BF44603F-ECD2-41B0-91BB-B7437AFFF523}" destId="{2129519C-1B6B-4515-AF3E-90E09856D021}" srcOrd="3" destOrd="0" presId="urn:microsoft.com/office/officeart/2016/7/layout/RepeatingBendingProcessNew"/>
    <dgm:cxn modelId="{EFFAFC36-4B64-4A13-8732-A33A0058F37F}" type="presParOf" srcId="{2129519C-1B6B-4515-AF3E-90E09856D021}" destId="{AC22B41D-9B78-45FC-B213-D189A0754EF6}" srcOrd="0" destOrd="0" presId="urn:microsoft.com/office/officeart/2016/7/layout/RepeatingBendingProcessNew"/>
    <dgm:cxn modelId="{785C0339-1786-4478-A5A0-473F621A5C1A}" type="presParOf" srcId="{BF44603F-ECD2-41B0-91BB-B7437AFFF523}" destId="{1379A775-8F54-4A5A-83AA-34A308268C14}" srcOrd="4" destOrd="0" presId="urn:microsoft.com/office/officeart/2016/7/layout/RepeatingBendingProcessNew"/>
    <dgm:cxn modelId="{8CCE45EA-4BF9-4662-9C4F-6A7D17E3E704}" type="presParOf" srcId="{BF44603F-ECD2-41B0-91BB-B7437AFFF523}" destId="{8E779362-E703-4A60-B8AE-03DF8A0B4BA4}" srcOrd="5" destOrd="0" presId="urn:microsoft.com/office/officeart/2016/7/layout/RepeatingBendingProcessNew"/>
    <dgm:cxn modelId="{C16ACDE2-40AF-46ED-AB75-CFA7326A05F0}" type="presParOf" srcId="{8E779362-E703-4A60-B8AE-03DF8A0B4BA4}" destId="{183294DB-F707-48FA-A7F8-6ACB88D64E69}" srcOrd="0" destOrd="0" presId="urn:microsoft.com/office/officeart/2016/7/layout/RepeatingBendingProcessNew"/>
    <dgm:cxn modelId="{0764E171-1B7E-4F3E-B0BF-FF8200818AF8}" type="presParOf" srcId="{BF44603F-ECD2-41B0-91BB-B7437AFFF523}" destId="{E9116403-BF15-425E-9D92-C9B7DD646BFD}" srcOrd="6" destOrd="0" presId="urn:microsoft.com/office/officeart/2016/7/layout/RepeatingBendingProcessNew"/>
    <dgm:cxn modelId="{6C331B87-C045-4715-9A9E-0E3EB1C88239}" type="presParOf" srcId="{BF44603F-ECD2-41B0-91BB-B7437AFFF523}" destId="{BFE80557-3A3F-41E9-99DB-45CD3F5DC377}" srcOrd="7" destOrd="0" presId="urn:microsoft.com/office/officeart/2016/7/layout/RepeatingBendingProcessNew"/>
    <dgm:cxn modelId="{1EBB1700-4EA8-4BC0-9103-2920668E569D}" type="presParOf" srcId="{BFE80557-3A3F-41E9-99DB-45CD3F5DC377}" destId="{1C444E50-26C9-4FFC-8B0D-F179400D98CE}" srcOrd="0" destOrd="0" presId="urn:microsoft.com/office/officeart/2016/7/layout/RepeatingBendingProcessNew"/>
    <dgm:cxn modelId="{BF3E3A0A-CAF6-4485-AA68-D0BB954AD9CE}" type="presParOf" srcId="{BF44603F-ECD2-41B0-91BB-B7437AFFF523}" destId="{7DC26B4A-8759-4BAC-8C52-626BC58F4F5F}" srcOrd="8" destOrd="0" presId="urn:microsoft.com/office/officeart/2016/7/layout/RepeatingBendingProcessNew"/>
    <dgm:cxn modelId="{ACAD48D5-EC5F-485D-9699-275A90B4C86C}" type="presParOf" srcId="{BF44603F-ECD2-41B0-91BB-B7437AFFF523}" destId="{0F5E6A2F-9D51-4214-A0B4-87C73022EA44}" srcOrd="9" destOrd="0" presId="urn:microsoft.com/office/officeart/2016/7/layout/RepeatingBendingProcessNew"/>
    <dgm:cxn modelId="{1C289190-6CAF-40D8-A258-FA1BF39D16F7}" type="presParOf" srcId="{0F5E6A2F-9D51-4214-A0B4-87C73022EA44}" destId="{3CFD22CD-3B5C-44F7-BA92-FDACE34AFE9A}" srcOrd="0" destOrd="0" presId="urn:microsoft.com/office/officeart/2016/7/layout/RepeatingBendingProcessNew"/>
    <dgm:cxn modelId="{E66356FE-87C5-4AEB-9380-40E48432F601}" type="presParOf" srcId="{BF44603F-ECD2-41B0-91BB-B7437AFFF523}" destId="{FBC59A7A-7008-45C0-BECA-E42670E24E1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82B482-0B79-4824-A843-248289C4C214}">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Through policy advocacy, networking, and education, the objective is to effect systemic changes in hospitality leadership (O’Toole, 2011).</a:t>
          </a:r>
          <a:endParaRPr lang="en-US" sz="1400" kern="1200" dirty="0"/>
        </a:p>
      </dsp:txBody>
      <dsp:txXfrm>
        <a:off x="3080" y="587032"/>
        <a:ext cx="2444055" cy="1466433"/>
      </dsp:txXfrm>
    </dsp:sp>
    <dsp:sp modelId="{AF3395F2-7E62-44BD-B6B7-16BEA4CF4C02}">
      <dsp:nvSpPr>
        <dsp:cNvPr id="0" name=""/>
        <dsp:cNvSpPr/>
      </dsp:nvSpPr>
      <dsp:spPr>
        <a:xfrm>
          <a:off x="2691541" y="587032"/>
          <a:ext cx="2444055" cy="1466433"/>
        </a:xfrm>
        <a:prstGeom prst="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Addresses the under-representation of LGBTQ+ workers, women, and ethnic minorities in leadership roles.</a:t>
          </a:r>
          <a:endParaRPr lang="en-US" sz="1400" kern="1200"/>
        </a:p>
      </dsp:txBody>
      <dsp:txXfrm>
        <a:off x="2691541" y="587032"/>
        <a:ext cx="2444055" cy="1466433"/>
      </dsp:txXfrm>
    </dsp:sp>
    <dsp:sp modelId="{948F9754-C476-4EB7-8C06-2E1D99FB62C7}">
      <dsp:nvSpPr>
        <dsp:cNvPr id="0" name=""/>
        <dsp:cNvSpPr/>
      </dsp:nvSpPr>
      <dsp:spPr>
        <a:xfrm>
          <a:off x="5380002" y="587032"/>
          <a:ext cx="2444055" cy="1466433"/>
        </a:xfrm>
        <a:prstGeom prst="rect">
          <a:avLst/>
        </a:prstGeom>
        <a:solidFill>
          <a:schemeClr val="accent2">
            <a:hueOff val="1841032"/>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Offers stakeholders the chance to engage in initiatives and debates that advocate for diversity(Smith, 2012).</a:t>
          </a:r>
        </a:p>
        <a:p>
          <a:pPr marL="0" lvl="0" indent="0" algn="ctr" defTabSz="622300">
            <a:lnSpc>
              <a:spcPct val="90000"/>
            </a:lnSpc>
            <a:spcBef>
              <a:spcPct val="0"/>
            </a:spcBef>
            <a:spcAft>
              <a:spcPct val="35000"/>
            </a:spcAft>
            <a:buNone/>
          </a:pPr>
          <a:r>
            <a:rPr lang="en-GB" sz="1400" kern="1200" dirty="0"/>
            <a:t>.</a:t>
          </a:r>
          <a:endParaRPr lang="en-US" sz="1400" kern="1200" dirty="0"/>
        </a:p>
      </dsp:txBody>
      <dsp:txXfrm>
        <a:off x="5380002" y="587032"/>
        <a:ext cx="2444055" cy="1466433"/>
      </dsp:txXfrm>
    </dsp:sp>
    <dsp:sp modelId="{E83AF594-A618-4628-B412-13999AC90D3F}">
      <dsp:nvSpPr>
        <dsp:cNvPr id="0" name=""/>
        <dsp:cNvSpPr/>
      </dsp:nvSpPr>
      <dsp:spPr>
        <a:xfrm>
          <a:off x="8068463" y="587032"/>
          <a:ext cx="2444055" cy="1466433"/>
        </a:xfrm>
        <a:prstGeom prst="rect">
          <a:avLst/>
        </a:prstGeom>
        <a:solidFill>
          <a:schemeClr val="accent2">
            <a:hueOff val="2761548"/>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Provides policy-driven seminars, training, and panels to eliminate workplace biases and encourage equitable recruitment (Fox et al., 2014).</a:t>
          </a:r>
          <a:endParaRPr lang="en-US" sz="1400" kern="1200" dirty="0"/>
        </a:p>
      </dsp:txBody>
      <dsp:txXfrm>
        <a:off x="8068463" y="587032"/>
        <a:ext cx="2444055" cy="1466433"/>
      </dsp:txXfrm>
    </dsp:sp>
    <dsp:sp modelId="{4460A385-CC3C-4720-A10C-8DA6AF0C4FA9}">
      <dsp:nvSpPr>
        <dsp:cNvPr id="0" name=""/>
        <dsp:cNvSpPr/>
      </dsp:nvSpPr>
      <dsp:spPr>
        <a:xfrm>
          <a:off x="3080" y="2297871"/>
          <a:ext cx="2444055" cy="1466433"/>
        </a:xfrm>
        <a:prstGeom prst="rect">
          <a:avLst/>
        </a:prstGeom>
        <a:solidFill>
          <a:schemeClr val="accent2">
            <a:hueOff val="3682064"/>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Adheres to SMART objectives to achieve measurable results.</a:t>
          </a:r>
          <a:endParaRPr lang="en-US" sz="1400" kern="1200"/>
        </a:p>
      </dsp:txBody>
      <dsp:txXfrm>
        <a:off x="3080" y="2297871"/>
        <a:ext cx="2444055" cy="1466433"/>
      </dsp:txXfrm>
    </dsp:sp>
    <dsp:sp modelId="{1164B3D0-1FBC-46A3-9C7C-0CA5F8B0668C}">
      <dsp:nvSpPr>
        <dsp:cNvPr id="0" name=""/>
        <dsp:cNvSpPr/>
      </dsp:nvSpPr>
      <dsp:spPr>
        <a:xfrm>
          <a:off x="2691541" y="2297871"/>
          <a:ext cx="2444055" cy="1466433"/>
        </a:xfrm>
        <a:prstGeom prst="rect">
          <a:avLst/>
        </a:prstGeom>
        <a:solidFill>
          <a:schemeClr val="accent2">
            <a:hueOff val="4602580"/>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The objective is to unite over 500 hospitality professionals from Europe and beyond(O’Toole, 2011).</a:t>
          </a:r>
        </a:p>
        <a:p>
          <a:pPr marL="0" lvl="0" indent="0" algn="ctr" defTabSz="622300">
            <a:lnSpc>
              <a:spcPct val="90000"/>
            </a:lnSpc>
            <a:spcBef>
              <a:spcPct val="0"/>
            </a:spcBef>
            <a:spcAft>
              <a:spcPct val="35000"/>
            </a:spcAft>
            <a:buNone/>
          </a:pPr>
          <a:r>
            <a:rPr lang="en-GB" sz="1400" kern="1200" dirty="0"/>
            <a:t>.</a:t>
          </a:r>
          <a:endParaRPr lang="en-US" sz="1400" kern="1200" dirty="0"/>
        </a:p>
      </dsp:txBody>
      <dsp:txXfrm>
        <a:off x="2691541" y="2297871"/>
        <a:ext cx="2444055" cy="1466433"/>
      </dsp:txXfrm>
    </dsp:sp>
    <dsp:sp modelId="{CAB8866F-FDEC-4C35-9E95-7EC7E1B1CFBB}">
      <dsp:nvSpPr>
        <dsp:cNvPr id="0" name=""/>
        <dsp:cNvSpPr/>
      </dsp:nvSpPr>
      <dsp:spPr>
        <a:xfrm>
          <a:off x="5380002" y="2297871"/>
          <a:ext cx="2444055" cy="1466433"/>
        </a:xfrm>
        <a:prstGeom prst="rect">
          <a:avLst/>
        </a:prstGeom>
        <a:solidFill>
          <a:schemeClr val="accent2">
            <a:hueOff val="5523096"/>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Offers specialised leadership training to a minimum of 50 professionals who are under-represented.</a:t>
          </a:r>
          <a:endParaRPr lang="en-US" sz="1400" kern="1200"/>
        </a:p>
      </dsp:txBody>
      <dsp:txXfrm>
        <a:off x="5380002" y="2297871"/>
        <a:ext cx="2444055" cy="1466433"/>
      </dsp:txXfrm>
    </dsp:sp>
    <dsp:sp modelId="{3E0697B1-2138-4287-88B1-65919EC01FAD}">
      <dsp:nvSpPr>
        <dsp:cNvPr id="0" name=""/>
        <dsp:cNvSpPr/>
      </dsp:nvSpPr>
      <dsp:spPr>
        <a:xfrm>
          <a:off x="8068463" y="2297871"/>
          <a:ext cx="2444055" cy="1466433"/>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Pursues partnerships with a minimum of five global hotel chains to implement equity-driven workplace policies and inclusive recruiting practices (Smith, 2012).</a:t>
          </a:r>
          <a:endParaRPr lang="en-US" sz="1400" kern="1200" dirty="0"/>
        </a:p>
      </dsp:txBody>
      <dsp:txXfrm>
        <a:off x="806846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5CE62-9387-4EE3-A232-13A102EB6A6E}">
      <dsp:nvSpPr>
        <dsp:cNvPr id="0" name=""/>
        <dsp:cNvSpPr/>
      </dsp:nvSpPr>
      <dsp:spPr>
        <a:xfrm>
          <a:off x="2339068" y="1455850"/>
          <a:ext cx="507297" cy="91440"/>
        </a:xfrm>
        <a:custGeom>
          <a:avLst/>
          <a:gdLst/>
          <a:ahLst/>
          <a:cxnLst/>
          <a:rect l="0" t="0" r="0" b="0"/>
          <a:pathLst>
            <a:path>
              <a:moveTo>
                <a:pt x="0" y="45720"/>
              </a:moveTo>
              <a:lnTo>
                <a:pt x="507297"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2579269" y="1498880"/>
        <a:ext cx="26894" cy="5378"/>
      </dsp:txXfrm>
    </dsp:sp>
    <dsp:sp modelId="{80440279-250A-4607-A6A9-7887A78A4D5F}">
      <dsp:nvSpPr>
        <dsp:cNvPr id="0" name=""/>
        <dsp:cNvSpPr/>
      </dsp:nvSpPr>
      <dsp:spPr>
        <a:xfrm>
          <a:off x="2183" y="799964"/>
          <a:ext cx="2338685" cy="140321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dirty="0"/>
            <a:t>Berlin Congress Centre: Location of Diverse Leaders Summit</a:t>
          </a:r>
          <a:endParaRPr lang="en-US" sz="1050" kern="1200" dirty="0"/>
        </a:p>
      </dsp:txBody>
      <dsp:txXfrm>
        <a:off x="2183" y="799964"/>
        <a:ext cx="2338685" cy="1403211"/>
      </dsp:txXfrm>
    </dsp:sp>
    <dsp:sp modelId="{53E35D8D-BAC9-45CE-A8DD-D0F53A3DE0E6}">
      <dsp:nvSpPr>
        <dsp:cNvPr id="0" name=""/>
        <dsp:cNvSpPr/>
      </dsp:nvSpPr>
      <dsp:spPr>
        <a:xfrm>
          <a:off x="5215651" y="1455850"/>
          <a:ext cx="507297" cy="91440"/>
        </a:xfrm>
        <a:custGeom>
          <a:avLst/>
          <a:gdLst/>
          <a:ahLst/>
          <a:cxnLst/>
          <a:rect l="0" t="0" r="0" b="0"/>
          <a:pathLst>
            <a:path>
              <a:moveTo>
                <a:pt x="0" y="45720"/>
              </a:moveTo>
              <a:lnTo>
                <a:pt x="507297" y="45720"/>
              </a:lnTo>
            </a:path>
          </a:pathLst>
        </a:custGeom>
        <a:noFill/>
        <a:ln w="12700" cap="flat" cmpd="sng" algn="ctr">
          <a:solidFill>
            <a:schemeClr val="accent2">
              <a:hueOff val="1288722"/>
              <a:satOff val="-3699"/>
              <a:lumOff val="-5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5455852" y="1498880"/>
        <a:ext cx="26894" cy="5378"/>
      </dsp:txXfrm>
    </dsp:sp>
    <dsp:sp modelId="{F3F77318-80BC-4DE3-9458-D54521F7BB2E}">
      <dsp:nvSpPr>
        <dsp:cNvPr id="0" name=""/>
        <dsp:cNvSpPr/>
      </dsp:nvSpPr>
      <dsp:spPr>
        <a:xfrm>
          <a:off x="2878766" y="799964"/>
          <a:ext cx="2338685" cy="1403211"/>
        </a:xfrm>
        <a:prstGeom prst="rect">
          <a:avLst/>
        </a:prstGeom>
        <a:solidFill>
          <a:schemeClr val="accent2">
            <a:hueOff val="1073935"/>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dirty="0"/>
            <a:t>The venue is situated in a strategic location in Berlin, with easy access to major hotel headquarters, corporate areas, and Berlin Brandenburg Airport(www.visitberlin.de, n.d.). </a:t>
          </a:r>
          <a:endParaRPr lang="en-US" sz="1050" kern="1200" dirty="0"/>
        </a:p>
      </dsp:txBody>
      <dsp:txXfrm>
        <a:off x="2878766" y="799964"/>
        <a:ext cx="2338685" cy="1403211"/>
      </dsp:txXfrm>
    </dsp:sp>
    <dsp:sp modelId="{BF694D22-0875-47BD-B21E-68868F5AF809}">
      <dsp:nvSpPr>
        <dsp:cNvPr id="0" name=""/>
        <dsp:cNvSpPr/>
      </dsp:nvSpPr>
      <dsp:spPr>
        <a:xfrm>
          <a:off x="8092233" y="1455850"/>
          <a:ext cx="507297" cy="91440"/>
        </a:xfrm>
        <a:custGeom>
          <a:avLst/>
          <a:gdLst/>
          <a:ahLst/>
          <a:cxnLst/>
          <a:rect l="0" t="0" r="0" b="0"/>
          <a:pathLst>
            <a:path>
              <a:moveTo>
                <a:pt x="0" y="45720"/>
              </a:moveTo>
              <a:lnTo>
                <a:pt x="507297" y="45720"/>
              </a:lnTo>
            </a:path>
          </a:pathLst>
        </a:custGeom>
        <a:noFill/>
        <a:ln w="12700" cap="flat" cmpd="sng" algn="ctr">
          <a:solidFill>
            <a:schemeClr val="accent2">
              <a:hueOff val="2577445"/>
              <a:satOff val="-7397"/>
              <a:lumOff val="-11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8332435" y="1498880"/>
        <a:ext cx="26894" cy="5378"/>
      </dsp:txXfrm>
    </dsp:sp>
    <dsp:sp modelId="{F81383F5-DA79-4C3E-AE85-C7D5883CB0B1}">
      <dsp:nvSpPr>
        <dsp:cNvPr id="0" name=""/>
        <dsp:cNvSpPr/>
      </dsp:nvSpPr>
      <dsp:spPr>
        <a:xfrm>
          <a:off x="5755348" y="799964"/>
          <a:ext cx="2338685" cy="1403211"/>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a:t>It has a seating capacity of over 800 people, making it an ideal location for a large-scale industry event on diversity, equality, and inclusion (DEI) in hospitality management. </a:t>
          </a:r>
          <a:endParaRPr lang="en-US" sz="1050" kern="1200"/>
        </a:p>
      </dsp:txBody>
      <dsp:txXfrm>
        <a:off x="5755348" y="799964"/>
        <a:ext cx="2338685" cy="1403211"/>
      </dsp:txXfrm>
    </dsp:sp>
    <dsp:sp modelId="{E4274F58-E5C6-466B-86B0-10F26100AEC4}">
      <dsp:nvSpPr>
        <dsp:cNvPr id="0" name=""/>
        <dsp:cNvSpPr/>
      </dsp:nvSpPr>
      <dsp:spPr>
        <a:xfrm>
          <a:off x="1171525" y="2201375"/>
          <a:ext cx="8629748" cy="507297"/>
        </a:xfrm>
        <a:custGeom>
          <a:avLst/>
          <a:gdLst/>
          <a:ahLst/>
          <a:cxnLst/>
          <a:rect l="0" t="0" r="0" b="0"/>
          <a:pathLst>
            <a:path>
              <a:moveTo>
                <a:pt x="8629748" y="0"/>
              </a:moveTo>
              <a:lnTo>
                <a:pt x="8629748" y="270748"/>
              </a:lnTo>
              <a:lnTo>
                <a:pt x="0" y="270748"/>
              </a:lnTo>
              <a:lnTo>
                <a:pt x="0" y="507297"/>
              </a:lnTo>
            </a:path>
          </a:pathLst>
        </a:custGeom>
        <a:noFill/>
        <a:ln w="12700" cap="flat" cmpd="sng" algn="ctr">
          <a:solidFill>
            <a:schemeClr val="accent2">
              <a:hueOff val="3866168"/>
              <a:satOff val="-11096"/>
              <a:lumOff val="-17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5270237" y="2452335"/>
        <a:ext cx="432324" cy="5378"/>
      </dsp:txXfrm>
    </dsp:sp>
    <dsp:sp modelId="{D652C30C-0C80-4BE7-82EF-2A79BD4133F4}">
      <dsp:nvSpPr>
        <dsp:cNvPr id="0" name=""/>
        <dsp:cNvSpPr/>
      </dsp:nvSpPr>
      <dsp:spPr>
        <a:xfrm>
          <a:off x="8631931" y="799964"/>
          <a:ext cx="2338685" cy="1403211"/>
        </a:xfrm>
        <a:prstGeom prst="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a:t>The venue is equipped with high-speed internet and advanced audiovisual equipment, allowing for a hybrid event format. </a:t>
          </a:r>
          <a:endParaRPr lang="en-US" sz="1050" kern="1200"/>
        </a:p>
      </dsp:txBody>
      <dsp:txXfrm>
        <a:off x="8631931" y="799964"/>
        <a:ext cx="2338685" cy="1403211"/>
      </dsp:txXfrm>
    </dsp:sp>
    <dsp:sp modelId="{81A44410-F7EF-4742-822F-2939A4A92611}">
      <dsp:nvSpPr>
        <dsp:cNvPr id="0" name=""/>
        <dsp:cNvSpPr/>
      </dsp:nvSpPr>
      <dsp:spPr>
        <a:xfrm>
          <a:off x="2339068" y="3396958"/>
          <a:ext cx="507297" cy="91440"/>
        </a:xfrm>
        <a:custGeom>
          <a:avLst/>
          <a:gdLst/>
          <a:ahLst/>
          <a:cxnLst/>
          <a:rect l="0" t="0" r="0" b="0"/>
          <a:pathLst>
            <a:path>
              <a:moveTo>
                <a:pt x="0" y="45720"/>
              </a:moveTo>
              <a:lnTo>
                <a:pt x="507297" y="45720"/>
              </a:lnTo>
            </a:path>
          </a:pathLst>
        </a:custGeom>
        <a:noFill/>
        <a:ln w="12700" cap="flat" cmpd="sng" algn="ctr">
          <a:solidFill>
            <a:schemeClr val="accent2">
              <a:hueOff val="5154890"/>
              <a:satOff val="-14794"/>
              <a:lumOff val="-23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2579269" y="3439989"/>
        <a:ext cx="26894" cy="5378"/>
      </dsp:txXfrm>
    </dsp:sp>
    <dsp:sp modelId="{39D326C6-D443-4E48-86B7-5DAB8F2018B4}">
      <dsp:nvSpPr>
        <dsp:cNvPr id="0" name=""/>
        <dsp:cNvSpPr/>
      </dsp:nvSpPr>
      <dsp:spPr>
        <a:xfrm>
          <a:off x="2183" y="2741073"/>
          <a:ext cx="2338685" cy="1403211"/>
        </a:xfrm>
        <a:prstGeom prst="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dirty="0"/>
            <a:t>The event will include panel discussions, keynote talks, and interactive workshops, necessitating breakout rooms and a central conference hall (Getz and Page, 2019).</a:t>
          </a:r>
          <a:endParaRPr lang="en-US" sz="1050" kern="1200" dirty="0"/>
        </a:p>
      </dsp:txBody>
      <dsp:txXfrm>
        <a:off x="2183" y="2741073"/>
        <a:ext cx="2338685" cy="1403211"/>
      </dsp:txXfrm>
    </dsp:sp>
    <dsp:sp modelId="{0E3E8A3F-2252-4995-9608-C16907F70C71}">
      <dsp:nvSpPr>
        <dsp:cNvPr id="0" name=""/>
        <dsp:cNvSpPr/>
      </dsp:nvSpPr>
      <dsp:spPr>
        <a:xfrm>
          <a:off x="5215651" y="3396958"/>
          <a:ext cx="507297" cy="91440"/>
        </a:xfrm>
        <a:custGeom>
          <a:avLst/>
          <a:gdLst/>
          <a:ahLst/>
          <a:cxnLst/>
          <a:rect l="0" t="0" r="0" b="0"/>
          <a:pathLst>
            <a:path>
              <a:moveTo>
                <a:pt x="0" y="45720"/>
              </a:moveTo>
              <a:lnTo>
                <a:pt x="507297" y="45720"/>
              </a:lnTo>
            </a:path>
          </a:pathLst>
        </a:custGeom>
        <a:noFill/>
        <a:ln w="12700" cap="flat" cmpd="sng" algn="ctr">
          <a:solidFill>
            <a:schemeClr val="accent2">
              <a:hueOff val="6443612"/>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466725">
            <a:lnSpc>
              <a:spcPct val="90000"/>
            </a:lnSpc>
            <a:spcBef>
              <a:spcPct val="0"/>
            </a:spcBef>
            <a:spcAft>
              <a:spcPct val="35000"/>
            </a:spcAft>
            <a:buNone/>
          </a:pPr>
          <a:endParaRPr lang="en-US" sz="1050" kern="1200"/>
        </a:p>
      </dsp:txBody>
      <dsp:txXfrm>
        <a:off x="5455852" y="3439989"/>
        <a:ext cx="26894" cy="5378"/>
      </dsp:txXfrm>
    </dsp:sp>
    <dsp:sp modelId="{5D06E57E-5E7D-44B7-A62B-92E8C3FB897B}">
      <dsp:nvSpPr>
        <dsp:cNvPr id="0" name=""/>
        <dsp:cNvSpPr/>
      </dsp:nvSpPr>
      <dsp:spPr>
        <a:xfrm>
          <a:off x="2878766" y="2741073"/>
          <a:ext cx="2338685" cy="1403211"/>
        </a:xfrm>
        <a:prstGeom prst="rect">
          <a:avLst/>
        </a:prstGeom>
        <a:solidFill>
          <a:schemeClr val="accent2">
            <a:hueOff val="5369677"/>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a:t>Exhibition space is reserved for sponsorship displays for hotel brands, DEI consultants, and hospitality organizations. </a:t>
          </a:r>
          <a:endParaRPr lang="en-US" sz="1050" kern="1200"/>
        </a:p>
      </dsp:txBody>
      <dsp:txXfrm>
        <a:off x="2878766" y="2741073"/>
        <a:ext cx="2338685" cy="1403211"/>
      </dsp:txXfrm>
    </dsp:sp>
    <dsp:sp modelId="{77A9105E-E3C8-4DEB-B0DE-28F32507F82A}">
      <dsp:nvSpPr>
        <dsp:cNvPr id="0" name=""/>
        <dsp:cNvSpPr/>
      </dsp:nvSpPr>
      <dsp:spPr>
        <a:xfrm>
          <a:off x="5755348" y="2741073"/>
          <a:ext cx="2338685" cy="1403211"/>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598" tIns="120290" rIns="114598" bIns="120290" numCol="1" spcCol="1270" anchor="ctr" anchorCtr="0">
          <a:noAutofit/>
        </a:bodyPr>
        <a:lstStyle/>
        <a:p>
          <a:pPr marL="0" lvl="0" indent="0" algn="ctr" defTabSz="466725">
            <a:lnSpc>
              <a:spcPct val="90000"/>
            </a:lnSpc>
            <a:spcBef>
              <a:spcPct val="0"/>
            </a:spcBef>
            <a:spcAft>
              <a:spcPct val="35000"/>
            </a:spcAft>
            <a:buNone/>
          </a:pPr>
          <a:r>
            <a:rPr lang="en-GB" sz="1050" kern="1200"/>
            <a:t>Live translation services in German, English, and Spanish are available for international inclusion.</a:t>
          </a:r>
          <a:endParaRPr lang="en-US" sz="1050" kern="1200"/>
        </a:p>
      </dsp:txBody>
      <dsp:txXfrm>
        <a:off x="5755348" y="2741073"/>
        <a:ext cx="2338685" cy="14032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E6573-CD8E-4381-A422-32B1DC4FE1B6}">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365C76D0-63F6-411E-A81C-C4F734B98168}">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dirty="0"/>
            <a:t>Aims to address the under-representation of women, racial minorities, and LGBTQ+ workers in leadership roles within the hospitality sector. • Hosted by hospitality CEOs, HR experts, legislators, and aspiring leaders.</a:t>
          </a:r>
          <a:endParaRPr lang="en-US" sz="1500" kern="1200" dirty="0"/>
        </a:p>
      </dsp:txBody>
      <dsp:txXfrm>
        <a:off x="8061" y="5979"/>
        <a:ext cx="3034531" cy="1820718"/>
      </dsp:txXfrm>
    </dsp:sp>
    <dsp:sp modelId="{2129519C-1B6B-4515-AF3E-90E09856D021}">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1B7FE906-470D-47E6-ACA5-63C9959572CE}">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The host city is Berlin, which has implemented progressive policies regarding diversity and inclusion.</a:t>
          </a:r>
          <a:endParaRPr lang="en-US" sz="1500" kern="1200"/>
        </a:p>
      </dsp:txBody>
      <dsp:txXfrm>
        <a:off x="3740534" y="5979"/>
        <a:ext cx="3034531" cy="1820718"/>
      </dsp:txXfrm>
    </dsp:sp>
    <dsp:sp modelId="{8E779362-E703-4A60-B8AE-03DF8A0B4BA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1379A775-8F54-4A5A-83AA-34A308268C14}">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The event encompasses networking opportunities, keynote speeches, policy roundtables, and leadership training.</a:t>
          </a:r>
          <a:endParaRPr lang="en-US" sz="1500" kern="1200"/>
        </a:p>
      </dsp:txBody>
      <dsp:txXfrm>
        <a:off x="7473007" y="5979"/>
        <a:ext cx="3034531" cy="1820718"/>
      </dsp:txXfrm>
    </dsp:sp>
    <dsp:sp modelId="{BFE80557-3A3F-41E9-99DB-45CD3F5DC377}">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E9116403-BF15-425E-9D92-C9B7DD646BFD}">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Financial plan supported by exhibitor fees, sponsorships, and ticket sales.</a:t>
          </a:r>
          <a:endParaRPr lang="en-US" sz="1500" kern="1200"/>
        </a:p>
      </dsp:txBody>
      <dsp:txXfrm>
        <a:off x="8061" y="2524640"/>
        <a:ext cx="3034531" cy="1820718"/>
      </dsp:txXfrm>
    </dsp:sp>
    <dsp:sp modelId="{0F5E6A2F-9D51-4214-A0B4-87C73022EA4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7DC26B4A-8759-4BAC-8C52-626BC58F4F5F}">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Marketing and sponsorship partnerships with hotel brands, hospitality colleges, and DEI organisations.</a:t>
          </a:r>
          <a:endParaRPr lang="en-US" sz="1500" kern="1200"/>
        </a:p>
      </dsp:txBody>
      <dsp:txXfrm>
        <a:off x="3740534" y="2524640"/>
        <a:ext cx="3034531" cy="1820718"/>
      </dsp:txXfrm>
    </dsp:sp>
    <dsp:sp modelId="{FBC59A7A-7008-45C0-BECA-E42670E24E16}">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Is designed to foster discussions regarding inclusion and establish enduring industry commitments.</a:t>
          </a:r>
          <a:endParaRPr lang="en-US" sz="15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960C54-318E-4102-A934-67DBCA7D4420}"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089757-0F3A-4392-997B-70E2F8D35B8F}" type="slidenum">
              <a:rPr lang="en-GB" smtClean="0"/>
              <a:t>‹#›</a:t>
            </a:fld>
            <a:endParaRPr lang="en-GB"/>
          </a:p>
        </p:txBody>
      </p:sp>
    </p:spTree>
    <p:extLst>
      <p:ext uri="{BB962C8B-B14F-4D97-AF65-F5344CB8AC3E}">
        <p14:creationId xmlns:p14="http://schemas.microsoft.com/office/powerpoint/2010/main" val="2831024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089757-0F3A-4392-997B-70E2F8D35B8F}" type="slidenum">
              <a:rPr lang="en-GB" smtClean="0"/>
              <a:t>3</a:t>
            </a:fld>
            <a:endParaRPr lang="en-GB"/>
          </a:p>
        </p:txBody>
      </p:sp>
    </p:spTree>
    <p:extLst>
      <p:ext uri="{BB962C8B-B14F-4D97-AF65-F5344CB8AC3E}">
        <p14:creationId xmlns:p14="http://schemas.microsoft.com/office/powerpoint/2010/main" val="44825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C8A14-AC61-FC5E-FA6C-AA5E43AB65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227666-7AAA-F249-9BDA-66D39A9A16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8E5C2F-3269-72EB-917E-0E030281FFA0}"/>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3A6C0F34-52DB-14EE-CD6B-C9909A2616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3AEF97-8C6C-210F-A565-74355BD162DB}"/>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1781533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52C5C-38BE-14BB-348A-46200C34FD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CB943D-C82E-8852-10B1-B2AC7B568D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C0359-1538-A2BC-6964-07B67F093E62}"/>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79F9B645-18C8-863D-C2B3-0D0B9B0EE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6E4228-E289-CD82-6386-5A07F5339639}"/>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1092368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0820-BA1C-8BD6-1942-0A688E7A33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6E889C-0157-50CC-FED1-0EFF8FCBB1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8BCFC5-F4BD-BC39-872C-E396C7562C14}"/>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F8DDC5D7-A5A9-72B6-CE41-280C9C6136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13AEA5-83F1-A571-9E94-1067BD66428D}"/>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1967305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7892-EB65-6469-E5F8-EFA86CEA48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82F6D8-5ACE-AA80-F135-49B2674ACD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259869-C04B-CEAC-90FF-75C83F8F02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3A41C3-12A1-E5CA-C35E-FA1206F66498}"/>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6" name="Footer Placeholder 5">
            <a:extLst>
              <a:ext uri="{FF2B5EF4-FFF2-40B4-BE49-F238E27FC236}">
                <a16:creationId xmlns:a16="http://schemas.microsoft.com/office/drawing/2014/main" id="{E8C2A53A-005C-A5C3-183E-DA5AB93BE0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2535D0-02E6-2615-8F1F-A7C2C1C1D65C}"/>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771011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60576-D816-A211-2B0A-D92D83DC04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A9F8DE-BD1D-2C1E-5C25-FB71AAF76D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CFD387-BD8C-AF1D-16DA-335EA8429B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0DF3D7-3C7F-A8E6-D066-962CD4AF9A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937CCB-AECF-14A6-87D5-1D4900C2C06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3467A7-BC92-C632-A264-0F548EA38FA0}"/>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8" name="Footer Placeholder 7">
            <a:extLst>
              <a:ext uri="{FF2B5EF4-FFF2-40B4-BE49-F238E27FC236}">
                <a16:creationId xmlns:a16="http://schemas.microsoft.com/office/drawing/2014/main" id="{6981AD53-A358-C493-9AA0-5B270FEDD6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238515E-3097-0F89-1C1B-9E0DBABDCB08}"/>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2071019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6B99-9AAB-D41D-9483-F96636D238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F7C859-26BD-79B3-F908-DD386D39D912}"/>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4" name="Footer Placeholder 3">
            <a:extLst>
              <a:ext uri="{FF2B5EF4-FFF2-40B4-BE49-F238E27FC236}">
                <a16:creationId xmlns:a16="http://schemas.microsoft.com/office/drawing/2014/main" id="{2FCE4FDE-8FCF-67E5-438C-144447EC0A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BC409D-7228-5BA3-F631-82C8107249AF}"/>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2093797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032CFE-75D4-C972-6191-6B227BBB8399}"/>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3" name="Footer Placeholder 2">
            <a:extLst>
              <a:ext uri="{FF2B5EF4-FFF2-40B4-BE49-F238E27FC236}">
                <a16:creationId xmlns:a16="http://schemas.microsoft.com/office/drawing/2014/main" id="{1000CFB7-D38A-7AD7-2F57-58E264B627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872EAA-0430-9A4A-BB03-F31EE18367A2}"/>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4159530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A15DA-D728-7117-A397-CCC0DF1BAC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E5D014-4039-9D8C-530E-B539568422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F3DE84-88BF-DB34-1402-FF61C88436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4E88C-248F-D259-C93A-50763A18A9F0}"/>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6" name="Footer Placeholder 5">
            <a:extLst>
              <a:ext uri="{FF2B5EF4-FFF2-40B4-BE49-F238E27FC236}">
                <a16:creationId xmlns:a16="http://schemas.microsoft.com/office/drawing/2014/main" id="{C7896D42-CB6F-DA73-99D7-A819D376D3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8677A8-D183-07E4-AA74-C633BBC7A113}"/>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882769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E825C-9418-AF9A-ED62-FE1CDE45EC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6FB821-88EF-0EAD-6074-062F37D063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99A167-7A3B-8C8F-1280-8B3B337B32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F9574C-F240-2B84-EAAB-1B3E2CEC9F36}"/>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6" name="Footer Placeholder 5">
            <a:extLst>
              <a:ext uri="{FF2B5EF4-FFF2-40B4-BE49-F238E27FC236}">
                <a16:creationId xmlns:a16="http://schemas.microsoft.com/office/drawing/2014/main" id="{1F53B275-7BAC-D489-6E0F-7A2E2B50BB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B13549-6B59-4728-BDA4-3DEBA5966DC7}"/>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858651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EC782-BA97-3AA4-03DC-5179526ABA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D0BE7F-B2CE-FDBA-2AA8-B417BE3798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1EF98C-C9AB-D4D5-E80F-B8945F84D25C}"/>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6D25561F-7C81-AA5E-9B00-95648D9018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90A3DE-F268-DD1A-B3C9-6697FEB1E430}"/>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1564599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CE4732-5CE4-7D39-AB77-79B57C7505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47EA37-B36A-E503-58B1-25FE394125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039911-9C42-5B80-5C7B-5AFDDF48CCC7}"/>
              </a:ext>
            </a:extLst>
          </p:cNvPr>
          <p:cNvSpPr>
            <a:spLocks noGrp="1"/>
          </p:cNvSpPr>
          <p:nvPr>
            <p:ph type="dt" sz="half" idx="10"/>
          </p:nvPr>
        </p:nvSpPr>
        <p:spPr/>
        <p:txBody>
          <a:body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E6ADD25E-A165-ABBE-5E4A-3F74B2767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2EC478-B8C8-7C11-554B-E270707E7ABF}"/>
              </a:ext>
            </a:extLst>
          </p:cNvPr>
          <p:cNvSpPr>
            <a:spLocks noGrp="1"/>
          </p:cNvSpPr>
          <p:nvPr>
            <p:ph type="sldNum" sz="quarter" idx="12"/>
          </p:nvPr>
        </p:nvSpPr>
        <p:spPr/>
        <p:txBody>
          <a:bodyPr/>
          <a:lstStyle/>
          <a:p>
            <a:fld id="{40D49353-A59D-48EA-826E-77048F26F968}" type="slidenum">
              <a:rPr lang="en-GB" smtClean="0"/>
              <a:t>‹#›</a:t>
            </a:fld>
            <a:endParaRPr lang="en-GB"/>
          </a:p>
        </p:txBody>
      </p:sp>
    </p:spTree>
    <p:extLst>
      <p:ext uri="{BB962C8B-B14F-4D97-AF65-F5344CB8AC3E}">
        <p14:creationId xmlns:p14="http://schemas.microsoft.com/office/powerpoint/2010/main" val="1702381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CE1A61-6171-FF6B-F84F-1F28236543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139234-3A93-E42A-A8FC-AA557BB313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0AD23C-DAF8-7015-A83D-B313AA67DE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7BB5A47-AF7B-419F-9542-FDAB7533AE2E}" type="datetimeFigureOut">
              <a:rPr lang="en-GB" smtClean="0"/>
              <a:t>03/02/2025</a:t>
            </a:fld>
            <a:endParaRPr lang="en-GB"/>
          </a:p>
        </p:txBody>
      </p:sp>
      <p:sp>
        <p:nvSpPr>
          <p:cNvPr id="5" name="Footer Placeholder 4">
            <a:extLst>
              <a:ext uri="{FF2B5EF4-FFF2-40B4-BE49-F238E27FC236}">
                <a16:creationId xmlns:a16="http://schemas.microsoft.com/office/drawing/2014/main" id="{8BB203C1-DDC0-1C70-4607-408E0C8D9F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E00F5B-4527-B7DE-C335-BD93822A0F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D49353-A59D-48EA-826E-77048F26F968}" type="slidenum">
              <a:rPr lang="en-GB" smtClean="0"/>
              <a:t>‹#›</a:t>
            </a:fld>
            <a:endParaRPr lang="en-GB"/>
          </a:p>
        </p:txBody>
      </p:sp>
    </p:spTree>
    <p:extLst>
      <p:ext uri="{BB962C8B-B14F-4D97-AF65-F5344CB8AC3E}">
        <p14:creationId xmlns:p14="http://schemas.microsoft.com/office/powerpoint/2010/main" val="1340330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image" Target="../media/image3.jpeg"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8" Type="http://schemas.openxmlformats.org/officeDocument/2006/relationships/image" Target="../media/image7.pn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6.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image" Target="../media/image8.png" /><Relationship Id="rId1" Type="http://schemas.openxmlformats.org/officeDocument/2006/relationships/slideLayout" Target="../slideLayouts/slideLayout2.xml" /><Relationship Id="rId4" Type="http://schemas.openxmlformats.org/officeDocument/2006/relationships/image" Target="../media/image10.png"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1.xml.rels><?xml version="1.0" encoding="UTF-8" standalone="yes"?>
<Relationships xmlns="http://schemas.openxmlformats.org/package/2006/relationships"><Relationship Id="rId3" Type="http://schemas.openxmlformats.org/officeDocument/2006/relationships/hyperlink" Target="https://www.mckinsey.com/featured-insights/diversity-and-inclusion/women-in-the-workplace" TargetMode="External" /><Relationship Id="rId2" Type="http://schemas.openxmlformats.org/officeDocument/2006/relationships/hyperlink" Target="https://unesdoc.unesco.org/ark:/48223/pf0000121070" TargetMode="External" /><Relationship Id="rId1" Type="http://schemas.openxmlformats.org/officeDocument/2006/relationships/slideLayout" Target="../slideLayouts/slideLayout2.xml" /><Relationship Id="rId4" Type="http://schemas.openxmlformats.org/officeDocument/2006/relationships/hyperlink" Target="https://www.peoplemanagement.co.uk/article/1875424/almost-half-lgbtq+-workers-faced-discrimination-prejudice-work-sexuality-gender-identity-research-find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20939-BDA0-D267-D7B7-506DCF5BAD1C}"/>
              </a:ext>
            </a:extLst>
          </p:cNvPr>
          <p:cNvSpPr>
            <a:spLocks noGrp="1"/>
          </p:cNvSpPr>
          <p:nvPr>
            <p:ph type="ctrTitle"/>
          </p:nvPr>
        </p:nvSpPr>
        <p:spPr>
          <a:xfrm>
            <a:off x="1524000" y="1293338"/>
            <a:ext cx="9144000" cy="3274592"/>
          </a:xfrm>
        </p:spPr>
        <p:txBody>
          <a:bodyPr anchor="ctr">
            <a:normAutofit/>
          </a:bodyPr>
          <a:lstStyle/>
          <a:p>
            <a:r>
              <a:rPr lang="en-GB" sz="4500" b="1" dirty="0">
                <a:latin typeface="+mn-lt"/>
              </a:rPr>
              <a:t>International Meetings Management</a:t>
            </a:r>
            <a:br>
              <a:rPr lang="en-GB" sz="4500" b="1" dirty="0">
                <a:latin typeface="+mn-lt"/>
              </a:rPr>
            </a:br>
            <a:r>
              <a:rPr lang="en-GB" sz="4500" b="1" dirty="0">
                <a:latin typeface="+mn-lt"/>
              </a:rPr>
              <a:t>for the</a:t>
            </a:r>
            <a:br>
              <a:rPr lang="en-GB" sz="4500" b="1" dirty="0">
                <a:latin typeface="+mn-lt"/>
              </a:rPr>
            </a:br>
            <a:r>
              <a:rPr lang="en-GB" sz="4500" b="1" dirty="0">
                <a:latin typeface="+mn-lt"/>
              </a:rPr>
              <a:t>Hotel Industry-BMIH6007</a:t>
            </a:r>
            <a:br>
              <a:rPr lang="en-GB" sz="4500" dirty="0"/>
            </a:br>
            <a:endParaRPr lang="en-GB" sz="4500" dirty="0"/>
          </a:p>
        </p:txBody>
      </p:sp>
      <p:sp>
        <p:nvSpPr>
          <p:cNvPr id="3" name="Subtitle 2">
            <a:extLst>
              <a:ext uri="{FF2B5EF4-FFF2-40B4-BE49-F238E27FC236}">
                <a16:creationId xmlns:a16="http://schemas.microsoft.com/office/drawing/2014/main" id="{35FB0D4B-3AB7-2938-4886-ABF80F0BB4A7}"/>
              </a:ext>
            </a:extLst>
          </p:cNvPr>
          <p:cNvSpPr>
            <a:spLocks noGrp="1"/>
          </p:cNvSpPr>
          <p:nvPr>
            <p:ph type="subTitle" idx="1"/>
          </p:nvPr>
        </p:nvSpPr>
        <p:spPr>
          <a:xfrm>
            <a:off x="1524000" y="5514052"/>
            <a:ext cx="9144000" cy="651910"/>
          </a:xfrm>
        </p:spPr>
        <p:txBody>
          <a:bodyPr anchor="ctr">
            <a:normAutofit/>
          </a:bodyPr>
          <a:lstStyle/>
          <a:p>
            <a:r>
              <a:rPr lang="en-GB" dirty="0"/>
              <a:t>Diverse Leaders’ Summit: Race &amp; Gender in Hospitality Leadership</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0916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16F83-C7E8-F5A2-E969-94F46A64F8A8}"/>
              </a:ext>
            </a:extLst>
          </p:cNvPr>
          <p:cNvSpPr>
            <a:spLocks noGrp="1"/>
          </p:cNvSpPr>
          <p:nvPr>
            <p:ph type="title"/>
          </p:nvPr>
        </p:nvSpPr>
        <p:spPr>
          <a:xfrm>
            <a:off x="481013" y="3752849"/>
            <a:ext cx="3290887" cy="2452687"/>
          </a:xfrm>
        </p:spPr>
        <p:txBody>
          <a:bodyPr anchor="ctr">
            <a:normAutofit/>
          </a:bodyPr>
          <a:lstStyle/>
          <a:p>
            <a:r>
              <a:rPr lang="en-GB" sz="3600" b="1">
                <a:latin typeface="+mn-lt"/>
              </a:rPr>
              <a:t>Introduction</a:t>
            </a:r>
          </a:p>
        </p:txBody>
      </p:sp>
      <p:pic>
        <p:nvPicPr>
          <p:cNvPr id="5" name="Picture 4" descr="A group of people standing together&#10;&#10;Description automatically generated">
            <a:extLst>
              <a:ext uri="{FF2B5EF4-FFF2-40B4-BE49-F238E27FC236}">
                <a16:creationId xmlns:a16="http://schemas.microsoft.com/office/drawing/2014/main" id="{3784AD24-DC8E-2142-39E2-ECE1E2C5545A}"/>
              </a:ext>
            </a:extLst>
          </p:cNvPr>
          <p:cNvPicPr>
            <a:picLocks noChangeAspect="1"/>
          </p:cNvPicPr>
          <p:nvPr/>
        </p:nvPicPr>
        <p:blipFill>
          <a:blip r:embed="rId2"/>
          <a:srcRect t="31333" b="957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6803C8C-3257-8F20-DDB8-4300DE7335CA}"/>
              </a:ext>
            </a:extLst>
          </p:cNvPr>
          <p:cNvSpPr>
            <a:spLocks noGrp="1"/>
          </p:cNvSpPr>
          <p:nvPr>
            <p:ph idx="1"/>
          </p:nvPr>
        </p:nvSpPr>
        <p:spPr>
          <a:xfrm>
            <a:off x="4223982" y="3752850"/>
            <a:ext cx="7761189" cy="2963636"/>
          </a:xfrm>
        </p:spPr>
        <p:txBody>
          <a:bodyPr anchor="ctr">
            <a:normAutofit/>
          </a:bodyPr>
          <a:lstStyle/>
          <a:p>
            <a:pPr marL="0" indent="0" algn="just">
              <a:lnSpc>
                <a:spcPct val="100000"/>
              </a:lnSpc>
              <a:buNone/>
            </a:pPr>
            <a:r>
              <a:rPr lang="en-GB" sz="1050" b="1" dirty="0"/>
              <a:t>Diverse Leaders Summit: The Role of Gender and Race in Hospitality Leadership</a:t>
            </a:r>
          </a:p>
          <a:p>
            <a:pPr algn="just">
              <a:lnSpc>
                <a:spcPct val="100000"/>
              </a:lnSpc>
            </a:pPr>
            <a:r>
              <a:rPr lang="en-GB" sz="1050" dirty="0"/>
              <a:t>Despite its diversity, the hotel industry continues to struggle with substantial leadership disparities. </a:t>
            </a:r>
          </a:p>
          <a:p>
            <a:pPr algn="just">
              <a:lnSpc>
                <a:spcPct val="100000"/>
              </a:lnSpc>
            </a:pPr>
            <a:r>
              <a:rPr lang="en-GB" sz="1050" dirty="0"/>
              <a:t>Women, particularly those of colour, and racial minorities encounter substantial barriers to career advancement (Mooney, 2020).</a:t>
            </a:r>
          </a:p>
          <a:p>
            <a:pPr algn="just">
              <a:lnSpc>
                <a:spcPct val="100000"/>
              </a:lnSpc>
            </a:pPr>
            <a:r>
              <a:rPr lang="en-GB" sz="1050" dirty="0"/>
              <a:t>LGBTQ+ professionals are subjected to cultural biases, lack of mentorship, and workplace prejudice (</a:t>
            </a:r>
            <a:r>
              <a:rPr lang="it-IT" sz="1050" dirty="0"/>
              <a:t>Bogicevic, Li, and Salvato, 2023).</a:t>
            </a:r>
            <a:endParaRPr lang="en-GB" sz="1050" dirty="0"/>
          </a:p>
          <a:p>
            <a:pPr algn="just">
              <a:lnSpc>
                <a:spcPct val="100000"/>
              </a:lnSpc>
            </a:pPr>
            <a:r>
              <a:rPr lang="en-GB" sz="1050" dirty="0"/>
              <a:t>Berlin is an ideal host city for the Diverse Leaders Summit due to its commitment to gender, race, and LGBTQ+ equality. </a:t>
            </a:r>
          </a:p>
          <a:p>
            <a:pPr algn="just">
              <a:lnSpc>
                <a:spcPct val="100000"/>
              </a:lnSpc>
            </a:pPr>
            <a:r>
              <a:rPr lang="en-GB" sz="1050" dirty="0"/>
              <a:t>Berlin has led European diversity initiatives and is a global hub for inclusion and human rights activism (LTB, 2024).</a:t>
            </a:r>
          </a:p>
          <a:p>
            <a:pPr algn="just">
              <a:lnSpc>
                <a:spcPct val="100000"/>
              </a:lnSpc>
            </a:pPr>
            <a:r>
              <a:rPr lang="en-GB" sz="1050" dirty="0"/>
              <a:t>Berlin's well-connected infrastructure, worldwide hotel presence, and history of cultural diversity make it an ideal setting for discussions about equality in the hospitality industry(Cohen, 2022).</a:t>
            </a:r>
          </a:p>
          <a:p>
            <a:pPr algn="just">
              <a:lnSpc>
                <a:spcPct val="100000"/>
              </a:lnSpc>
            </a:pPr>
            <a:r>
              <a:rPr lang="en-GB" sz="1050" dirty="0"/>
              <a:t>These structural hurdles create a leadership structure that does not represent the diversity of the industry's workforce or visitor demographics.</a:t>
            </a:r>
          </a:p>
        </p:txBody>
      </p:sp>
      <p:sp>
        <p:nvSpPr>
          <p:cNvPr id="7" name="TextBox 6">
            <a:extLst>
              <a:ext uri="{FF2B5EF4-FFF2-40B4-BE49-F238E27FC236}">
                <a16:creationId xmlns:a16="http://schemas.microsoft.com/office/drawing/2014/main" id="{FFDC10B1-E565-F16C-A341-6306E20F1225}"/>
              </a:ext>
            </a:extLst>
          </p:cNvPr>
          <p:cNvSpPr txBox="1"/>
          <p:nvPr/>
        </p:nvSpPr>
        <p:spPr>
          <a:xfrm>
            <a:off x="7609439" y="3572113"/>
            <a:ext cx="6096000" cy="276999"/>
          </a:xfrm>
          <a:prstGeom prst="rect">
            <a:avLst/>
          </a:prstGeom>
          <a:noFill/>
        </p:spPr>
        <p:txBody>
          <a:bodyPr wrap="square">
            <a:spAutoFit/>
          </a:bodyPr>
          <a:lstStyle/>
          <a:p>
            <a:r>
              <a:rPr lang="en-GB" sz="1200" dirty="0"/>
              <a:t>www.linkedin.com. (n.d.). The State of DEI in the Hospitality Industry.</a:t>
            </a:r>
          </a:p>
        </p:txBody>
      </p:sp>
    </p:spTree>
    <p:extLst>
      <p:ext uri="{BB962C8B-B14F-4D97-AF65-F5344CB8AC3E}">
        <p14:creationId xmlns:p14="http://schemas.microsoft.com/office/powerpoint/2010/main" val="4291881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D511B-4001-8ACA-5654-D9BDFA9C7E8D}"/>
              </a:ext>
            </a:extLst>
          </p:cNvPr>
          <p:cNvSpPr>
            <a:spLocks noGrp="1"/>
          </p:cNvSpPr>
          <p:nvPr>
            <p:ph type="title"/>
          </p:nvPr>
        </p:nvSpPr>
        <p:spPr>
          <a:xfrm>
            <a:off x="589560" y="856180"/>
            <a:ext cx="4560584" cy="1128068"/>
          </a:xfrm>
        </p:spPr>
        <p:txBody>
          <a:bodyPr anchor="ctr">
            <a:normAutofit/>
          </a:bodyPr>
          <a:lstStyle/>
          <a:p>
            <a:r>
              <a:rPr lang="en-GB" sz="2500" b="1">
                <a:latin typeface="+mn-lt"/>
              </a:rPr>
              <a:t>Introduction to the Event: Why This Topic? Why Berlin?</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7082B6-9F48-1ABA-6997-345B2E27DD45}"/>
              </a:ext>
            </a:extLst>
          </p:cNvPr>
          <p:cNvSpPr>
            <a:spLocks noGrp="1"/>
          </p:cNvSpPr>
          <p:nvPr>
            <p:ph idx="1"/>
          </p:nvPr>
        </p:nvSpPr>
        <p:spPr>
          <a:xfrm>
            <a:off x="159341" y="2306619"/>
            <a:ext cx="5234491" cy="4152964"/>
          </a:xfrm>
        </p:spPr>
        <p:txBody>
          <a:bodyPr anchor="ctr">
            <a:normAutofit fontScale="92500" lnSpcReduction="10000"/>
          </a:bodyPr>
          <a:lstStyle/>
          <a:p>
            <a:pPr algn="just">
              <a:lnSpc>
                <a:spcPct val="110000"/>
              </a:lnSpc>
              <a:buClr>
                <a:srgbClr val="0070C0"/>
              </a:buClr>
              <a:buFont typeface="Wingdings" panose="05000000000000000000" pitchFamily="2" charset="2"/>
              <a:buChar char="Ø"/>
            </a:pPr>
            <a:r>
              <a:rPr lang="en-GB" sz="1200" dirty="0"/>
              <a:t>The hotel industry is globally diverse; however, there is a dearth of diversity in leadership positions.</a:t>
            </a:r>
          </a:p>
          <a:p>
            <a:pPr algn="just">
              <a:lnSpc>
                <a:spcPct val="110000"/>
              </a:lnSpc>
              <a:buClr>
                <a:srgbClr val="0070C0"/>
              </a:buClr>
              <a:buFont typeface="Wingdings" panose="05000000000000000000" pitchFamily="2" charset="2"/>
              <a:buChar char="Ø"/>
            </a:pPr>
            <a:r>
              <a:rPr lang="en-GB" sz="1200" dirty="0"/>
              <a:t>Women and racial minorities, particularly those of colour, encounter substantial barriers to career advancement (Shum, Gatling, and Garlington, 2020).</a:t>
            </a:r>
          </a:p>
          <a:p>
            <a:pPr algn="just">
              <a:lnSpc>
                <a:spcPct val="110000"/>
              </a:lnSpc>
              <a:buClr>
                <a:srgbClr val="0070C0"/>
              </a:buClr>
              <a:buFont typeface="Wingdings" panose="05000000000000000000" pitchFamily="2" charset="2"/>
              <a:buChar char="Ø"/>
            </a:pPr>
            <a:r>
              <a:rPr lang="en-GB" sz="1200" dirty="0"/>
              <a:t>Structural inequities are highlighted by the fact that only one in ten hotel general managers in Europe is a woman of colour(Institute of Health Equity, 2021).</a:t>
            </a:r>
          </a:p>
          <a:p>
            <a:pPr algn="just">
              <a:lnSpc>
                <a:spcPct val="110000"/>
              </a:lnSpc>
              <a:buClr>
                <a:srgbClr val="0070C0"/>
              </a:buClr>
              <a:buFont typeface="Wingdings" panose="05000000000000000000" pitchFamily="2" charset="2"/>
              <a:buChar char="Ø"/>
            </a:pPr>
            <a:r>
              <a:rPr lang="en-GB" sz="1200" dirty="0"/>
              <a:t>Prejudice, implicit bias, and restricted career advancement opportunities are encountered by LGBTQ+ hospitality workers.</a:t>
            </a:r>
          </a:p>
          <a:p>
            <a:pPr algn="just">
              <a:lnSpc>
                <a:spcPct val="110000"/>
              </a:lnSpc>
              <a:buClr>
                <a:srgbClr val="0070C0"/>
              </a:buClr>
              <a:buFont typeface="Wingdings" panose="05000000000000000000" pitchFamily="2" charset="2"/>
              <a:buChar char="Ø"/>
            </a:pPr>
            <a:r>
              <a:rPr lang="en-GB" sz="1200" dirty="0"/>
              <a:t>Addressing these discrepancies is essential for the representation of customers, recruitment, and innovation (People Management, 2024)</a:t>
            </a:r>
          </a:p>
          <a:p>
            <a:pPr algn="just">
              <a:lnSpc>
                <a:spcPct val="110000"/>
              </a:lnSpc>
              <a:buClr>
                <a:srgbClr val="0070C0"/>
              </a:buClr>
              <a:buFont typeface="Wingdings" panose="05000000000000000000" pitchFamily="2" charset="2"/>
              <a:buChar char="Ø"/>
            </a:pPr>
            <a:r>
              <a:rPr lang="en-GB" sz="1200" dirty="0"/>
              <a:t>Berlin was selected as the event site for its dedication to the inclusivity of LGBTQ+ individuals, bigotry, and gender.</a:t>
            </a:r>
          </a:p>
          <a:p>
            <a:pPr algn="just">
              <a:lnSpc>
                <a:spcPct val="110000"/>
              </a:lnSpc>
              <a:buClr>
                <a:srgbClr val="0070C0"/>
              </a:buClr>
              <a:buFont typeface="Wingdings" panose="05000000000000000000" pitchFamily="2" charset="2"/>
              <a:buChar char="Ø"/>
            </a:pPr>
            <a:r>
              <a:rPr lang="en-GB" sz="1200" dirty="0"/>
              <a:t>The General Equal Treatment Act (AGG) is one of the laws in Germany that promote diversity.</a:t>
            </a:r>
          </a:p>
          <a:p>
            <a:pPr algn="just">
              <a:lnSpc>
                <a:spcPct val="110000"/>
              </a:lnSpc>
              <a:buClr>
                <a:srgbClr val="0070C0"/>
              </a:buClr>
              <a:buFont typeface="Wingdings" panose="05000000000000000000" pitchFamily="2" charset="2"/>
              <a:buChar char="Ø"/>
            </a:pPr>
            <a:r>
              <a:rPr lang="en-GB" sz="1200" dirty="0"/>
              <a:t>Berlin is a global innovation epicentre for tourism and hospitality, which attracts multinational corporations and fosters inclusivity. The Berlin Congress Centre (BCC) is an optimal location for discussions regarding ethnic and gender equity in hospitality leadership.</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rge auditorium with red chairs&#10;&#10;Description automatically generated">
            <a:extLst>
              <a:ext uri="{FF2B5EF4-FFF2-40B4-BE49-F238E27FC236}">
                <a16:creationId xmlns:a16="http://schemas.microsoft.com/office/drawing/2014/main" id="{0B7C17C5-6C54-A67A-4C9B-F1D1940682F6}"/>
              </a:ext>
            </a:extLst>
          </p:cNvPr>
          <p:cNvPicPr>
            <a:picLocks noChangeAspect="1"/>
          </p:cNvPicPr>
          <p:nvPr/>
        </p:nvPicPr>
        <p:blipFill>
          <a:blip r:embed="rId3"/>
          <a:srcRect l="22809" r="25871" b="1"/>
          <a:stretch/>
        </p:blipFill>
        <p:spPr>
          <a:xfrm>
            <a:off x="5929498" y="856180"/>
            <a:ext cx="5425410" cy="5259296"/>
          </a:xfrm>
          <a:prstGeom prst="rect">
            <a:avLst/>
          </a:prstGeom>
        </p:spPr>
      </p:pic>
      <p:sp>
        <p:nvSpPr>
          <p:cNvPr id="7" name="TextBox 6">
            <a:extLst>
              <a:ext uri="{FF2B5EF4-FFF2-40B4-BE49-F238E27FC236}">
                <a16:creationId xmlns:a16="http://schemas.microsoft.com/office/drawing/2014/main" id="{7C47FD23-AF66-A1D1-3186-CCFBA973F5F7}"/>
              </a:ext>
            </a:extLst>
          </p:cNvPr>
          <p:cNvSpPr txBox="1"/>
          <p:nvPr/>
        </p:nvSpPr>
        <p:spPr>
          <a:xfrm>
            <a:off x="7032171" y="6457803"/>
            <a:ext cx="6096000" cy="276999"/>
          </a:xfrm>
          <a:prstGeom prst="rect">
            <a:avLst/>
          </a:prstGeom>
          <a:noFill/>
        </p:spPr>
        <p:txBody>
          <a:bodyPr wrap="square">
            <a:spAutoFit/>
          </a:bodyPr>
          <a:lstStyle/>
          <a:p>
            <a:r>
              <a:rPr lang="en-GB" sz="1200" dirty="0"/>
              <a:t>Visitberlin.de. (2025). bcc Berlin Congress </a:t>
            </a:r>
            <a:r>
              <a:rPr lang="en-GB" sz="1200" dirty="0" err="1"/>
              <a:t>Center</a:t>
            </a:r>
            <a:endParaRPr lang="en-GB" sz="1200" dirty="0"/>
          </a:p>
        </p:txBody>
      </p:sp>
    </p:spTree>
    <p:extLst>
      <p:ext uri="{BB962C8B-B14F-4D97-AF65-F5344CB8AC3E}">
        <p14:creationId xmlns:p14="http://schemas.microsoft.com/office/powerpoint/2010/main" val="202223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grid&#10;&#10;Description automatically generated">
            <a:extLst>
              <a:ext uri="{FF2B5EF4-FFF2-40B4-BE49-F238E27FC236}">
                <a16:creationId xmlns:a16="http://schemas.microsoft.com/office/drawing/2014/main" id="{29B5BAEF-F296-666D-924B-BD8B2313F91A}"/>
              </a:ext>
            </a:extLst>
          </p:cNvPr>
          <p:cNvPicPr>
            <a:picLocks noChangeAspect="1"/>
          </p:cNvPicPr>
          <p:nvPr/>
        </p:nvPicPr>
        <p:blipFill>
          <a:blip r:embed="rId2">
            <a:duotone>
              <a:schemeClr val="bg2">
                <a:shade val="45000"/>
                <a:satMod val="135000"/>
              </a:schemeClr>
              <a:prstClr val="white"/>
            </a:duotone>
          </a:blip>
          <a:srcRect t="853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62618-95C4-6C2C-F172-60FB22C1C77E}"/>
              </a:ext>
            </a:extLst>
          </p:cNvPr>
          <p:cNvSpPr>
            <a:spLocks noGrp="1"/>
          </p:cNvSpPr>
          <p:nvPr>
            <p:ph type="title"/>
          </p:nvPr>
        </p:nvSpPr>
        <p:spPr>
          <a:xfrm>
            <a:off x="838200" y="365125"/>
            <a:ext cx="10515600" cy="1325563"/>
          </a:xfrm>
        </p:spPr>
        <p:txBody>
          <a:bodyPr>
            <a:normAutofit/>
          </a:bodyPr>
          <a:lstStyle/>
          <a:p>
            <a:r>
              <a:rPr lang="en-GB" b="1" dirty="0">
                <a:latin typeface="+mn-lt"/>
              </a:rPr>
              <a:t>Event Objectives</a:t>
            </a:r>
          </a:p>
        </p:txBody>
      </p:sp>
      <p:graphicFrame>
        <p:nvGraphicFramePr>
          <p:cNvPr id="5" name="Content Placeholder 2">
            <a:extLst>
              <a:ext uri="{FF2B5EF4-FFF2-40B4-BE49-F238E27FC236}">
                <a16:creationId xmlns:a16="http://schemas.microsoft.com/office/drawing/2014/main" id="{2242B42F-1C00-509B-DEA6-D8A71B49DB54}"/>
              </a:ext>
            </a:extLst>
          </p:cNvPr>
          <p:cNvGraphicFramePr>
            <a:graphicFrameLocks noGrp="1"/>
          </p:cNvGraphicFramePr>
          <p:nvPr>
            <p:ph idx="1"/>
            <p:extLst>
              <p:ext uri="{D42A27DB-BD31-4B8C-83A1-F6EECF244321}">
                <p14:modId xmlns:p14="http://schemas.microsoft.com/office/powerpoint/2010/main" val="2836741492"/>
              </p:ext>
            </p:extLst>
          </p:nvPr>
        </p:nvGraphicFramePr>
        <p:xfrm>
          <a:off x="838200" y="218870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2547E4F9-922C-21DC-5666-BCBDC39E4A21}"/>
              </a:ext>
            </a:extLst>
          </p:cNvPr>
          <p:cNvPicPr>
            <a:picLocks noChangeAspect="1"/>
          </p:cNvPicPr>
          <p:nvPr/>
        </p:nvPicPr>
        <p:blipFill>
          <a:blip r:embed="rId8"/>
          <a:stretch>
            <a:fillRect/>
          </a:stretch>
        </p:blipFill>
        <p:spPr>
          <a:xfrm>
            <a:off x="8289725" y="100471"/>
            <a:ext cx="3738989" cy="2088234"/>
          </a:xfrm>
          <a:prstGeom prst="rect">
            <a:avLst/>
          </a:prstGeom>
        </p:spPr>
      </p:pic>
    </p:spTree>
    <p:extLst>
      <p:ext uri="{BB962C8B-B14F-4D97-AF65-F5344CB8AC3E}">
        <p14:creationId xmlns:p14="http://schemas.microsoft.com/office/powerpoint/2010/main" val="714446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CCA929-7A61-4313-8A90-619CDF425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24250F98-AE57-452A-8B22-1B78911F0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0464315C-FCA9-40FE-892E-D4A5B3A5B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BF9520B-E0CD-4FA7-91B5-7DC36B60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5195"/>
            <a:ext cx="12192000" cy="5389511"/>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78C964-9046-947A-8ADB-B089E28A356E}"/>
              </a:ext>
            </a:extLst>
          </p:cNvPr>
          <p:cNvSpPr>
            <a:spLocks noGrp="1"/>
          </p:cNvSpPr>
          <p:nvPr>
            <p:ph type="title"/>
          </p:nvPr>
        </p:nvSpPr>
        <p:spPr>
          <a:xfrm>
            <a:off x="1191965" y="1084729"/>
            <a:ext cx="9994378" cy="1429871"/>
          </a:xfrm>
        </p:spPr>
        <p:txBody>
          <a:bodyPr anchor="b">
            <a:normAutofit/>
          </a:bodyPr>
          <a:lstStyle/>
          <a:p>
            <a:r>
              <a:rPr lang="en-GB" sz="4800" b="1" dirty="0">
                <a:latin typeface="+mn-lt"/>
              </a:rPr>
              <a:t>Market Analysis and Justification</a:t>
            </a:r>
          </a:p>
        </p:txBody>
      </p:sp>
      <p:sp>
        <p:nvSpPr>
          <p:cNvPr id="3" name="Content Placeholder 2">
            <a:extLst>
              <a:ext uri="{FF2B5EF4-FFF2-40B4-BE49-F238E27FC236}">
                <a16:creationId xmlns:a16="http://schemas.microsoft.com/office/drawing/2014/main" id="{33FF0653-EEF4-D570-EFB1-817B60A28829}"/>
              </a:ext>
            </a:extLst>
          </p:cNvPr>
          <p:cNvSpPr>
            <a:spLocks noGrp="1"/>
          </p:cNvSpPr>
          <p:nvPr>
            <p:ph idx="1"/>
          </p:nvPr>
        </p:nvSpPr>
        <p:spPr>
          <a:xfrm>
            <a:off x="1191965" y="2743201"/>
            <a:ext cx="9994378" cy="3030070"/>
          </a:xfrm>
        </p:spPr>
        <p:txBody>
          <a:bodyPr anchor="t">
            <a:normAutofit fontScale="92500"/>
          </a:bodyPr>
          <a:lstStyle/>
          <a:p>
            <a:pPr algn="just">
              <a:lnSpc>
                <a:spcPct val="100000"/>
              </a:lnSpc>
            </a:pPr>
            <a:r>
              <a:rPr lang="en-GB" sz="1600" dirty="0"/>
              <a:t>Addresses the gender disparity in leadership, with women occupying only 7% of the highest CEO and chair positions globally(</a:t>
            </a:r>
            <a:r>
              <a:rPr lang="en-GB" sz="1600" dirty="0" err="1"/>
              <a:t>Mckinsey</a:t>
            </a:r>
            <a:r>
              <a:rPr lang="en-GB" sz="1600" dirty="0"/>
              <a:t> &amp; Company, 2024).</a:t>
            </a:r>
          </a:p>
          <a:p>
            <a:pPr algn="just">
              <a:lnSpc>
                <a:spcPct val="100000"/>
              </a:lnSpc>
            </a:pPr>
            <a:r>
              <a:rPr lang="en-GB" sz="1600" dirty="0"/>
              <a:t>Despite the fact that women occupy 41% of hospitality management positions in Europe, over 60% of leadership positions are dominated by males(</a:t>
            </a:r>
            <a:r>
              <a:rPr lang="en-GB" sz="1600" dirty="0" err="1"/>
              <a:t>Mckinsey</a:t>
            </a:r>
            <a:r>
              <a:rPr lang="en-GB" sz="1600" dirty="0"/>
              <a:t> &amp; Company, 2024).</a:t>
            </a:r>
          </a:p>
          <a:p>
            <a:pPr algn="just">
              <a:lnSpc>
                <a:spcPct val="100000"/>
              </a:lnSpc>
            </a:pPr>
            <a:r>
              <a:rPr lang="en-GB" sz="1600" dirty="0"/>
              <a:t>The absence of ethnic minorities in executive positions suggests a dearth of industry transparency and accountability.</a:t>
            </a:r>
          </a:p>
          <a:p>
            <a:pPr algn="just">
              <a:lnSpc>
                <a:spcPct val="100000"/>
              </a:lnSpc>
            </a:pPr>
            <a:r>
              <a:rPr lang="en-GB" sz="1600" dirty="0"/>
              <a:t>The career advancement opportunities for women, ethnic minorities, and LGBTQ+ workers are restricted by the absence of comprehensive DEI policies at numerous multinational hotel companies in Germany (ILO, n.d.).</a:t>
            </a:r>
          </a:p>
          <a:p>
            <a:pPr algn="just">
              <a:lnSpc>
                <a:spcPct val="100000"/>
              </a:lnSpc>
            </a:pPr>
            <a:r>
              <a:rPr lang="en-GB" sz="1600" dirty="0"/>
              <a:t>There are no significant European conferences that exclusively address leadership disparities based on ethnicity and gender.</a:t>
            </a:r>
          </a:p>
          <a:p>
            <a:pPr algn="just">
              <a:lnSpc>
                <a:spcPct val="100000"/>
              </a:lnSpc>
            </a:pPr>
            <a:r>
              <a:rPr lang="en-GB" sz="1600" dirty="0"/>
              <a:t>The Diverse Leaders Summit is designed to advance policy reforms, equity, and diversity in hospitality leadership.</a:t>
            </a:r>
          </a:p>
        </p:txBody>
      </p:sp>
    </p:spTree>
    <p:extLst>
      <p:ext uri="{BB962C8B-B14F-4D97-AF65-F5344CB8AC3E}">
        <p14:creationId xmlns:p14="http://schemas.microsoft.com/office/powerpoint/2010/main" val="3253752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 up of a blue surface&#10;&#10;Description automatically generated">
            <a:extLst>
              <a:ext uri="{FF2B5EF4-FFF2-40B4-BE49-F238E27FC236}">
                <a16:creationId xmlns:a16="http://schemas.microsoft.com/office/drawing/2014/main" id="{7BE23D11-1D77-DC4C-307E-0CA5C057BE00}"/>
              </a:ext>
            </a:extLst>
          </p:cNvPr>
          <p:cNvPicPr>
            <a:picLocks noChangeAspect="1"/>
          </p:cNvPicPr>
          <p:nvPr/>
        </p:nvPicPr>
        <p:blipFill>
          <a:blip r:embed="rId2">
            <a:duotone>
              <a:schemeClr val="bg2">
                <a:shade val="45000"/>
                <a:satMod val="135000"/>
              </a:schemeClr>
              <a:prstClr val="white"/>
            </a:duotone>
          </a:blip>
          <a:srcRect t="15730"/>
          <a:stretch/>
        </p:blipFill>
        <p:spPr>
          <a:xfrm>
            <a:off x="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E3BFBB-5B90-F61E-5EB5-387A23840E9D}"/>
              </a:ext>
            </a:extLst>
          </p:cNvPr>
          <p:cNvSpPr>
            <a:spLocks noGrp="1"/>
          </p:cNvSpPr>
          <p:nvPr>
            <p:ph type="title"/>
          </p:nvPr>
        </p:nvSpPr>
        <p:spPr>
          <a:xfrm>
            <a:off x="838200" y="365125"/>
            <a:ext cx="10515600" cy="1325563"/>
          </a:xfrm>
        </p:spPr>
        <p:txBody>
          <a:bodyPr>
            <a:normAutofit/>
          </a:bodyPr>
          <a:lstStyle/>
          <a:p>
            <a:r>
              <a:rPr lang="en-GB" b="1" dirty="0">
                <a:latin typeface="+mn-lt"/>
              </a:rPr>
              <a:t>Venue and Logistics</a:t>
            </a:r>
          </a:p>
        </p:txBody>
      </p:sp>
      <p:graphicFrame>
        <p:nvGraphicFramePr>
          <p:cNvPr id="5" name="Content Placeholder 2">
            <a:extLst>
              <a:ext uri="{FF2B5EF4-FFF2-40B4-BE49-F238E27FC236}">
                <a16:creationId xmlns:a16="http://schemas.microsoft.com/office/drawing/2014/main" id="{8939422A-5EA8-BC1B-BDCB-E705484155BF}"/>
              </a:ext>
            </a:extLst>
          </p:cNvPr>
          <p:cNvGraphicFramePr>
            <a:graphicFrameLocks noGrp="1"/>
          </p:cNvGraphicFramePr>
          <p:nvPr>
            <p:ph idx="1"/>
            <p:extLst>
              <p:ext uri="{D42A27DB-BD31-4B8C-83A1-F6EECF244321}">
                <p14:modId xmlns:p14="http://schemas.microsoft.com/office/powerpoint/2010/main" val="547625540"/>
              </p:ext>
            </p:extLst>
          </p:nvPr>
        </p:nvGraphicFramePr>
        <p:xfrm>
          <a:off x="685800" y="1825624"/>
          <a:ext cx="10972800" cy="4944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B1251D3E-04F0-ECCE-2C75-F00F857F2B12}"/>
              </a:ext>
            </a:extLst>
          </p:cNvPr>
          <p:cNvPicPr>
            <a:picLocks noChangeAspect="1"/>
          </p:cNvPicPr>
          <p:nvPr/>
        </p:nvPicPr>
        <p:blipFill>
          <a:blip r:embed="rId8"/>
          <a:stretch>
            <a:fillRect/>
          </a:stretch>
        </p:blipFill>
        <p:spPr>
          <a:xfrm>
            <a:off x="8826568" y="184791"/>
            <a:ext cx="3098722" cy="1686230"/>
          </a:xfrm>
          <a:prstGeom prst="rect">
            <a:avLst/>
          </a:prstGeom>
        </p:spPr>
      </p:pic>
      <p:sp>
        <p:nvSpPr>
          <p:cNvPr id="9" name="TextBox 8">
            <a:extLst>
              <a:ext uri="{FF2B5EF4-FFF2-40B4-BE49-F238E27FC236}">
                <a16:creationId xmlns:a16="http://schemas.microsoft.com/office/drawing/2014/main" id="{FB654998-B426-024F-6B23-53AFAA9179EA}"/>
              </a:ext>
            </a:extLst>
          </p:cNvPr>
          <p:cNvSpPr txBox="1"/>
          <p:nvPr/>
        </p:nvSpPr>
        <p:spPr>
          <a:xfrm>
            <a:off x="8760265" y="6492875"/>
            <a:ext cx="6204856" cy="276999"/>
          </a:xfrm>
          <a:prstGeom prst="rect">
            <a:avLst/>
          </a:prstGeom>
          <a:noFill/>
        </p:spPr>
        <p:txBody>
          <a:bodyPr wrap="square">
            <a:spAutoFit/>
          </a:bodyPr>
          <a:lstStyle/>
          <a:p>
            <a:r>
              <a:rPr lang="en-GB" sz="1200" dirty="0"/>
              <a:t>Visitberlin.de. (2025). bcc Berlin Congress </a:t>
            </a:r>
            <a:r>
              <a:rPr lang="en-GB" sz="1200" dirty="0" err="1"/>
              <a:t>Center</a:t>
            </a:r>
            <a:endParaRPr lang="en-GB" sz="1200" dirty="0"/>
          </a:p>
        </p:txBody>
      </p:sp>
    </p:spTree>
    <p:extLst>
      <p:ext uri="{BB962C8B-B14F-4D97-AF65-F5344CB8AC3E}">
        <p14:creationId xmlns:p14="http://schemas.microsoft.com/office/powerpoint/2010/main" val="1904827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1FF57-55A5-E10D-BEE4-BF2E15D5BEA6}"/>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b="1"/>
              <a:t>Financial Feasibility</a:t>
            </a:r>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table with text and numbers&#10;&#10;Description automatically generated">
            <a:extLst>
              <a:ext uri="{FF2B5EF4-FFF2-40B4-BE49-F238E27FC236}">
                <a16:creationId xmlns:a16="http://schemas.microsoft.com/office/drawing/2014/main" id="{5820AD01-3177-8D0E-7E78-4D63238542BB}"/>
              </a:ext>
            </a:extLst>
          </p:cNvPr>
          <p:cNvPicPr>
            <a:picLocks noGrp="1" noChangeAspect="1"/>
          </p:cNvPicPr>
          <p:nvPr>
            <p:ph idx="1"/>
          </p:nvPr>
        </p:nvPicPr>
        <p:blipFill>
          <a:blip r:embed="rId2"/>
          <a:stretch>
            <a:fillRect/>
          </a:stretch>
        </p:blipFill>
        <p:spPr>
          <a:xfrm>
            <a:off x="504860" y="2642616"/>
            <a:ext cx="5244776" cy="3605784"/>
          </a:xfrm>
          <a:prstGeom prst="rect">
            <a:avLst/>
          </a:prstGeom>
        </p:spPr>
      </p:pic>
      <p:pic>
        <p:nvPicPr>
          <p:cNvPr id="7" name="Picture 6" descr="A white sheet with numbers and a number of people&#10;&#10;Description automatically generated with medium confidence">
            <a:extLst>
              <a:ext uri="{FF2B5EF4-FFF2-40B4-BE49-F238E27FC236}">
                <a16:creationId xmlns:a16="http://schemas.microsoft.com/office/drawing/2014/main" id="{B8F7FC3F-22AB-EE37-84BA-DD1F52230ECD}"/>
              </a:ext>
            </a:extLst>
          </p:cNvPr>
          <p:cNvPicPr>
            <a:picLocks noChangeAspect="1"/>
          </p:cNvPicPr>
          <p:nvPr/>
        </p:nvPicPr>
        <p:blipFill>
          <a:blip r:embed="rId3"/>
          <a:stretch>
            <a:fillRect/>
          </a:stretch>
        </p:blipFill>
        <p:spPr>
          <a:xfrm>
            <a:off x="6254496" y="3034886"/>
            <a:ext cx="5614416" cy="2821243"/>
          </a:xfrm>
          <a:prstGeom prst="rect">
            <a:avLst/>
          </a:prstGeom>
        </p:spPr>
      </p:pic>
      <p:pic>
        <p:nvPicPr>
          <p:cNvPr id="9" name="Picture 8">
            <a:extLst>
              <a:ext uri="{FF2B5EF4-FFF2-40B4-BE49-F238E27FC236}">
                <a16:creationId xmlns:a16="http://schemas.microsoft.com/office/drawing/2014/main" id="{1C4C3DF3-D22D-C24A-B22F-7B8FEE2F50F5}"/>
              </a:ext>
            </a:extLst>
          </p:cNvPr>
          <p:cNvPicPr>
            <a:picLocks noChangeAspect="1"/>
          </p:cNvPicPr>
          <p:nvPr/>
        </p:nvPicPr>
        <p:blipFill>
          <a:blip r:embed="rId4"/>
          <a:stretch>
            <a:fillRect/>
          </a:stretch>
        </p:blipFill>
        <p:spPr>
          <a:xfrm>
            <a:off x="0" y="0"/>
            <a:ext cx="2231895" cy="1368615"/>
          </a:xfrm>
          <a:prstGeom prst="rect">
            <a:avLst/>
          </a:prstGeom>
        </p:spPr>
      </p:pic>
      <p:sp>
        <p:nvSpPr>
          <p:cNvPr id="11" name="TextBox 10">
            <a:extLst>
              <a:ext uri="{FF2B5EF4-FFF2-40B4-BE49-F238E27FC236}">
                <a16:creationId xmlns:a16="http://schemas.microsoft.com/office/drawing/2014/main" id="{6A3EFE2E-ACE9-E966-CDBE-9961C12750CC}"/>
              </a:ext>
            </a:extLst>
          </p:cNvPr>
          <p:cNvSpPr txBox="1"/>
          <p:nvPr/>
        </p:nvSpPr>
        <p:spPr>
          <a:xfrm>
            <a:off x="8062092" y="6172398"/>
            <a:ext cx="6097314" cy="307777"/>
          </a:xfrm>
          <a:prstGeom prst="rect">
            <a:avLst/>
          </a:prstGeom>
          <a:noFill/>
        </p:spPr>
        <p:txBody>
          <a:bodyPr wrap="square">
            <a:spAutoFit/>
          </a:bodyPr>
          <a:lstStyle/>
          <a:p>
            <a:r>
              <a:rPr lang="en-GB" sz="1400" dirty="0"/>
              <a:t>(McLaney and </a:t>
            </a:r>
            <a:r>
              <a:rPr lang="en-GB" sz="1400" dirty="0" err="1"/>
              <a:t>Atrill</a:t>
            </a:r>
            <a:r>
              <a:rPr lang="en-GB" sz="1400" dirty="0"/>
              <a:t>, 2020).</a:t>
            </a:r>
          </a:p>
        </p:txBody>
      </p:sp>
    </p:spTree>
    <p:extLst>
      <p:ext uri="{BB962C8B-B14F-4D97-AF65-F5344CB8AC3E}">
        <p14:creationId xmlns:p14="http://schemas.microsoft.com/office/powerpoint/2010/main" val="2620481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2DF78-A013-A284-DF6A-616AFAECF416}"/>
              </a:ext>
            </a:extLst>
          </p:cNvPr>
          <p:cNvSpPr>
            <a:spLocks noGrp="1"/>
          </p:cNvSpPr>
          <p:nvPr>
            <p:ph type="title"/>
          </p:nvPr>
        </p:nvSpPr>
        <p:spPr>
          <a:xfrm>
            <a:off x="841248" y="548640"/>
            <a:ext cx="3600860" cy="5431536"/>
          </a:xfrm>
        </p:spPr>
        <p:txBody>
          <a:bodyPr>
            <a:normAutofit/>
          </a:bodyPr>
          <a:lstStyle/>
          <a:p>
            <a:r>
              <a:rPr lang="en-GB" sz="5000" b="1" dirty="0">
                <a:latin typeface="+mn-lt"/>
              </a:rPr>
              <a:t>Event Agenda and Experience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A7763E5B-A531-3BA3-126F-D31636E0CCE6}"/>
              </a:ext>
            </a:extLst>
          </p:cNvPr>
          <p:cNvSpPr>
            <a:spLocks noGrp="1"/>
          </p:cNvSpPr>
          <p:nvPr>
            <p:ph idx="1"/>
          </p:nvPr>
        </p:nvSpPr>
        <p:spPr>
          <a:xfrm>
            <a:off x="5126418" y="552091"/>
            <a:ext cx="6224335" cy="5431536"/>
          </a:xfrm>
        </p:spPr>
        <p:txBody>
          <a:bodyPr anchor="ctr">
            <a:normAutofit/>
          </a:bodyPr>
          <a:lstStyle/>
          <a:p>
            <a:pPr marL="0" indent="0" algn="just">
              <a:lnSpc>
                <a:spcPct val="100000"/>
              </a:lnSpc>
              <a:buNone/>
            </a:pPr>
            <a:r>
              <a:rPr lang="en-GB" sz="1500" b="1" dirty="0"/>
              <a:t>Day One: </a:t>
            </a:r>
          </a:p>
          <a:p>
            <a:pPr algn="just">
              <a:lnSpc>
                <a:spcPct val="100000"/>
              </a:lnSpc>
            </a:pPr>
            <a:r>
              <a:rPr lang="en-GB" sz="1500" dirty="0"/>
              <a:t>Interactive workshops focused on leadership development.</a:t>
            </a:r>
          </a:p>
          <a:p>
            <a:pPr algn="just">
              <a:lnSpc>
                <a:spcPct val="100000"/>
              </a:lnSpc>
            </a:pPr>
            <a:r>
              <a:rPr lang="en-GB" sz="1500" dirty="0"/>
              <a:t>An event to address the obstacles encountered by women in senior positions, titled "Gender Equity in Hospitality Management."</a:t>
            </a:r>
          </a:p>
          <a:p>
            <a:pPr algn="just">
              <a:lnSpc>
                <a:spcPct val="100000"/>
              </a:lnSpc>
            </a:pPr>
            <a:r>
              <a:rPr lang="en-GB" sz="1500" dirty="0"/>
              <a:t>Program to Overcome Barriers for Racial Minorities to resolve the challenges encountered by ethnic minorities in executive positions(Getz and Page, 2019).</a:t>
            </a:r>
          </a:p>
          <a:p>
            <a:pPr marL="0" indent="0" algn="just">
              <a:lnSpc>
                <a:spcPct val="100000"/>
              </a:lnSpc>
              <a:buNone/>
            </a:pPr>
            <a:r>
              <a:rPr lang="en-GB" sz="1500" b="1" dirty="0"/>
              <a:t>Day Two: </a:t>
            </a:r>
          </a:p>
          <a:p>
            <a:pPr algn="just">
              <a:lnSpc>
                <a:spcPct val="100000"/>
              </a:lnSpc>
            </a:pPr>
            <a:r>
              <a:rPr lang="en-GB" sz="1500" dirty="0"/>
              <a:t>Panel discussions and keynote speeches.</a:t>
            </a:r>
          </a:p>
          <a:p>
            <a:pPr algn="just">
              <a:lnSpc>
                <a:spcPct val="100000"/>
              </a:lnSpc>
            </a:pPr>
            <a:r>
              <a:rPr lang="en-GB" sz="1500" dirty="0"/>
              <a:t>Breaking the Glass Ceiling" event to exchange strategic insights for the promotion of DEI.</a:t>
            </a:r>
          </a:p>
          <a:p>
            <a:pPr algn="just">
              <a:lnSpc>
                <a:spcPct val="100000"/>
              </a:lnSpc>
            </a:pPr>
            <a:r>
              <a:rPr lang="en-GB" sz="1500" dirty="0"/>
              <a:t>A policy roundtable will be held to address Germany's workplace inclusion policies and hospitality laws (Smith, 2012).</a:t>
            </a:r>
          </a:p>
          <a:p>
            <a:pPr marL="0" indent="0" algn="just">
              <a:lnSpc>
                <a:spcPct val="100000"/>
              </a:lnSpc>
              <a:buNone/>
            </a:pPr>
            <a:r>
              <a:rPr lang="en-GB" sz="1500" b="1" dirty="0"/>
              <a:t>Day Three: </a:t>
            </a:r>
          </a:p>
          <a:p>
            <a:pPr algn="just">
              <a:lnSpc>
                <a:spcPct val="100000"/>
              </a:lnSpc>
            </a:pPr>
            <a:r>
              <a:rPr lang="en-GB" sz="1500" dirty="0"/>
              <a:t>Industry obligations and professional development.</a:t>
            </a:r>
          </a:p>
          <a:p>
            <a:pPr algn="just">
              <a:lnSpc>
                <a:spcPct val="100000"/>
              </a:lnSpc>
            </a:pPr>
            <a:r>
              <a:rPr lang="en-GB" sz="1500" dirty="0"/>
              <a:t>Job fair for professionals from under-represented backgrounds.</a:t>
            </a:r>
          </a:p>
          <a:p>
            <a:pPr algn="just">
              <a:lnSpc>
                <a:spcPct val="100000"/>
              </a:lnSpc>
            </a:pPr>
            <a:r>
              <a:rPr lang="en-GB" sz="1500" dirty="0"/>
              <a:t>Companies that publicly declare their pursuit of diversity objectives.</a:t>
            </a:r>
          </a:p>
        </p:txBody>
      </p:sp>
    </p:spTree>
    <p:extLst>
      <p:ext uri="{BB962C8B-B14F-4D97-AF65-F5344CB8AC3E}">
        <p14:creationId xmlns:p14="http://schemas.microsoft.com/office/powerpoint/2010/main" val="2690696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D06C6-01A5-D8AE-2D25-15F7B9E0312F}"/>
              </a:ext>
            </a:extLst>
          </p:cNvPr>
          <p:cNvSpPr>
            <a:spLocks noGrp="1"/>
          </p:cNvSpPr>
          <p:nvPr>
            <p:ph type="title"/>
          </p:nvPr>
        </p:nvSpPr>
        <p:spPr>
          <a:xfrm>
            <a:off x="1043631" y="809898"/>
            <a:ext cx="9942716" cy="1554480"/>
          </a:xfrm>
        </p:spPr>
        <p:txBody>
          <a:bodyPr anchor="ctr">
            <a:normAutofit/>
          </a:bodyPr>
          <a:lstStyle/>
          <a:p>
            <a:r>
              <a:rPr lang="en-GB" sz="4800" b="1">
                <a:latin typeface="+mn-lt"/>
              </a:rPr>
              <a:t>Marketing and Sponsorship Strategy</a:t>
            </a:r>
          </a:p>
        </p:txBody>
      </p:sp>
      <p:sp>
        <p:nvSpPr>
          <p:cNvPr id="3" name="Content Placeholder 2">
            <a:extLst>
              <a:ext uri="{FF2B5EF4-FFF2-40B4-BE49-F238E27FC236}">
                <a16:creationId xmlns:a16="http://schemas.microsoft.com/office/drawing/2014/main" id="{D02AC369-583B-BD1F-75F2-386B0B14494C}"/>
              </a:ext>
            </a:extLst>
          </p:cNvPr>
          <p:cNvSpPr>
            <a:spLocks noGrp="1"/>
          </p:cNvSpPr>
          <p:nvPr>
            <p:ph idx="1"/>
          </p:nvPr>
        </p:nvSpPr>
        <p:spPr>
          <a:xfrm>
            <a:off x="640080" y="2704014"/>
            <a:ext cx="10907486" cy="3540032"/>
          </a:xfrm>
        </p:spPr>
        <p:txBody>
          <a:bodyPr anchor="ctr">
            <a:normAutofit/>
          </a:bodyPr>
          <a:lstStyle/>
          <a:p>
            <a:pPr algn="just">
              <a:lnSpc>
                <a:spcPct val="100000"/>
              </a:lnSpc>
            </a:pPr>
            <a:r>
              <a:rPr lang="en-GB" sz="1600" dirty="0"/>
              <a:t>Employs a variety of marketing strategies, including thought leadership pieces, video testimonials, interactive Q&amp;A sessions, and LinkedIn, Instagram, and Twitter.</a:t>
            </a:r>
          </a:p>
          <a:p>
            <a:pPr algn="just">
              <a:lnSpc>
                <a:spcPct val="100000"/>
              </a:lnSpc>
            </a:pPr>
            <a:r>
              <a:rPr lang="en-GB" sz="1600" dirty="0"/>
              <a:t>Email marketing to engage professional DEI associations, corporate HR networks, and hospitality institutions.</a:t>
            </a:r>
          </a:p>
          <a:p>
            <a:pPr algn="just">
              <a:lnSpc>
                <a:spcPct val="100000"/>
              </a:lnSpc>
            </a:pPr>
            <a:r>
              <a:rPr lang="en-GB" sz="1600" dirty="0"/>
              <a:t>Establishing strategic partnerships with esteemed hospitality institutions and HR networks to enhance the reputation of events (Rogers, 2012).</a:t>
            </a:r>
          </a:p>
          <a:p>
            <a:pPr algn="just">
              <a:lnSpc>
                <a:spcPct val="100000"/>
              </a:lnSpc>
            </a:pPr>
            <a:r>
              <a:rPr lang="en-GB" sz="1600" dirty="0"/>
              <a:t>Collaborating with global hospitality brands to enhance industry participation and offer recruiting and mentoring opportunities.</a:t>
            </a:r>
          </a:p>
          <a:p>
            <a:pPr algn="just">
              <a:lnSpc>
                <a:spcPct val="100000"/>
              </a:lnSpc>
            </a:pPr>
            <a:r>
              <a:rPr lang="en-GB" sz="1600" dirty="0"/>
              <a:t>The sponsorship approach emphasises the acquisition of funds from hotel organisations, DEI consultants, and hospitality companies (Smith, 2012).</a:t>
            </a:r>
          </a:p>
          <a:p>
            <a:pPr algn="just">
              <a:lnSpc>
                <a:spcPct val="100000"/>
              </a:lnSpc>
            </a:pPr>
            <a:r>
              <a:rPr lang="en-GB" sz="1600" dirty="0"/>
              <a:t>Sponsors will be sought from hotel organisations that prioritise corporate social responsibility (CSR) and inclusive employment practices.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974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C56E-3DDE-DD0F-6435-2A96D7508D34}"/>
              </a:ext>
            </a:extLst>
          </p:cNvPr>
          <p:cNvSpPr>
            <a:spLocks noGrp="1"/>
          </p:cNvSpPr>
          <p:nvPr>
            <p:ph type="title"/>
          </p:nvPr>
        </p:nvSpPr>
        <p:spPr/>
        <p:txBody>
          <a:bodyPr/>
          <a:lstStyle/>
          <a:p>
            <a:r>
              <a:rPr lang="en-GB" b="1" dirty="0">
                <a:latin typeface="+mn-lt"/>
              </a:rPr>
              <a:t>Conclusion </a:t>
            </a:r>
          </a:p>
        </p:txBody>
      </p:sp>
      <p:graphicFrame>
        <p:nvGraphicFramePr>
          <p:cNvPr id="5" name="Content Placeholder 2">
            <a:extLst>
              <a:ext uri="{FF2B5EF4-FFF2-40B4-BE49-F238E27FC236}">
                <a16:creationId xmlns:a16="http://schemas.microsoft.com/office/drawing/2014/main" id="{2E423E6E-5AF1-B399-F18A-4CF9CCA60D4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1586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1A615-2BBD-5FC3-315C-899C9A5B498E}"/>
              </a:ext>
            </a:extLst>
          </p:cNvPr>
          <p:cNvSpPr>
            <a:spLocks noGrp="1"/>
          </p:cNvSpPr>
          <p:nvPr>
            <p:ph type="title"/>
          </p:nvPr>
        </p:nvSpPr>
        <p:spPr/>
        <p:txBody>
          <a:bodyPr/>
          <a:lstStyle/>
          <a:p>
            <a:r>
              <a:rPr lang="en-GB" b="1" dirty="0">
                <a:latin typeface="+mn-lt"/>
              </a:rPr>
              <a:t>References</a:t>
            </a:r>
          </a:p>
        </p:txBody>
      </p:sp>
      <p:sp>
        <p:nvSpPr>
          <p:cNvPr id="3" name="Content Placeholder 2">
            <a:extLst>
              <a:ext uri="{FF2B5EF4-FFF2-40B4-BE49-F238E27FC236}">
                <a16:creationId xmlns:a16="http://schemas.microsoft.com/office/drawing/2014/main" id="{5F9153DC-1E26-24FE-5518-ECAF8B89DB15}"/>
              </a:ext>
            </a:extLst>
          </p:cNvPr>
          <p:cNvSpPr>
            <a:spLocks noGrp="1"/>
          </p:cNvSpPr>
          <p:nvPr>
            <p:ph idx="1"/>
          </p:nvPr>
        </p:nvSpPr>
        <p:spPr>
          <a:xfrm>
            <a:off x="356038" y="1529529"/>
            <a:ext cx="11188262" cy="4914134"/>
          </a:xfrm>
        </p:spPr>
        <p:txBody>
          <a:bodyPr>
            <a:normAutofit fontScale="55000" lnSpcReduction="20000"/>
          </a:bodyPr>
          <a:lstStyle/>
          <a:p>
            <a:pPr algn="just">
              <a:lnSpc>
                <a:spcPct val="100000"/>
              </a:lnSpc>
            </a:pPr>
            <a:r>
              <a:rPr lang="en-GB" sz="1800" dirty="0" err="1"/>
              <a:t>Bogicevic</a:t>
            </a:r>
            <a:r>
              <a:rPr lang="en-GB" sz="1800" dirty="0"/>
              <a:t>, V., Li, Y. and Salvato, E.D., 2023. Tokenism in the workplace: does brand activism benefit LGBTQ+ employees in the hospitality industry?. International Journal of Contemporary Hospitality Management, 35(11), pp.3922-3949.</a:t>
            </a:r>
          </a:p>
          <a:p>
            <a:pPr algn="just">
              <a:lnSpc>
                <a:spcPct val="100000"/>
              </a:lnSpc>
            </a:pPr>
            <a:r>
              <a:rPr lang="en-GB" sz="1800" dirty="0"/>
              <a:t>Cohen, E. (2022). Globalization and cultural diversity. [online] Unesco.org. Available at: </a:t>
            </a:r>
            <a:r>
              <a:rPr lang="en-GB" sz="1800" dirty="0">
                <a:hlinkClick r:id="rId2"/>
              </a:rPr>
              <a:t>https://unesdoc.unesco.org/ark:/48223/pf0000121070</a:t>
            </a:r>
            <a:r>
              <a:rPr lang="en-GB" sz="1800" dirty="0"/>
              <a:t>.</a:t>
            </a:r>
          </a:p>
          <a:p>
            <a:pPr algn="just">
              <a:lnSpc>
                <a:spcPct val="100000"/>
              </a:lnSpc>
            </a:pPr>
            <a:r>
              <a:rPr lang="en-GB" sz="1800" dirty="0"/>
              <a:t>Fox, D. et al. (2014) Doing events research: from theory to practice. Routledge: Oxford</a:t>
            </a:r>
          </a:p>
          <a:p>
            <a:pPr algn="just">
              <a:lnSpc>
                <a:spcPct val="100000"/>
              </a:lnSpc>
            </a:pPr>
            <a:r>
              <a:rPr lang="en-GB" sz="1800" dirty="0"/>
              <a:t>Getz, D. and Page, S. (2019) Event studies: theory, research and policy for planned events. 3rd Edition. Routledge: Oxford</a:t>
            </a:r>
          </a:p>
          <a:p>
            <a:pPr algn="just">
              <a:lnSpc>
                <a:spcPct val="100000"/>
              </a:lnSpc>
            </a:pPr>
            <a:r>
              <a:rPr lang="en-GB" sz="1800" dirty="0"/>
              <a:t>ILO (n.d.). Equality at work: Tackling the challenges REPORT OF THE DIRECTOR-GENERAL Global Report under the follow-up to the ILO Declaration on Fundamental Principles and Rights at Work INTERNATIONAL LABOUR CONFERENCE 96th Session 2007 Report I (B) INTERNATIONAL LABOUR OFFICE GENEVA. (n.d.). Available at: https://www.ilo.org/media/326176/download.</a:t>
            </a:r>
          </a:p>
          <a:p>
            <a:pPr algn="just">
              <a:lnSpc>
                <a:spcPct val="100000"/>
              </a:lnSpc>
            </a:pPr>
            <a:r>
              <a:rPr lang="en-GB" sz="1800" dirty="0"/>
              <a:t>Institute of Health Equity. (2021). Structural Racism, Ethnicity and Health Inequalities in London - Institute of Health Equity. [online] Available at: https://www.instituteofhealthequity.org/resources-reports/structural-racism-ethnicity-and-health-inequalities.</a:t>
            </a:r>
          </a:p>
          <a:p>
            <a:pPr algn="just">
              <a:lnSpc>
                <a:spcPct val="100000"/>
              </a:lnSpc>
            </a:pPr>
            <a:r>
              <a:rPr lang="en-GB" sz="1800" dirty="0"/>
              <a:t>LTB(2024). LGBTQ+ Tourism Pavilion: Meeting place of the global LGBTQ+ tourism industry with big-name exhibitors and trendsetting events. [online] Available at: https://www.itb.com/en/press/press-releases/news_15041.html </a:t>
            </a:r>
          </a:p>
          <a:p>
            <a:pPr algn="just">
              <a:lnSpc>
                <a:spcPct val="100000"/>
              </a:lnSpc>
            </a:pPr>
            <a:r>
              <a:rPr lang="en-GB" sz="1800" dirty="0" err="1"/>
              <a:t>Mckinsey</a:t>
            </a:r>
            <a:r>
              <a:rPr lang="en-GB" sz="1800" dirty="0"/>
              <a:t> &amp; Company (2024). Women in the Workplace. [online] McKinsey. Available at: </a:t>
            </a:r>
            <a:r>
              <a:rPr lang="en-GB" sz="1800" dirty="0">
                <a:hlinkClick r:id="rId3"/>
              </a:rPr>
              <a:t>https://www.mckinsey.com/featured-insights/diversity-and-inclusion/women-in-the-workplace</a:t>
            </a:r>
            <a:r>
              <a:rPr lang="en-GB" sz="1800" dirty="0"/>
              <a:t>.</a:t>
            </a:r>
          </a:p>
          <a:p>
            <a:pPr algn="just">
              <a:lnSpc>
                <a:spcPct val="100000"/>
              </a:lnSpc>
            </a:pPr>
            <a:r>
              <a:rPr lang="en-GB" sz="1800" dirty="0"/>
              <a:t>McLaney, E. and </a:t>
            </a:r>
            <a:r>
              <a:rPr lang="en-GB" sz="1800" dirty="0" err="1"/>
              <a:t>Atrill</a:t>
            </a:r>
            <a:r>
              <a:rPr lang="en-GB" sz="1800" dirty="0"/>
              <a:t>, P., 2020. Accounting and finance: an introduction. Pearson.</a:t>
            </a:r>
          </a:p>
          <a:p>
            <a:pPr algn="just">
              <a:lnSpc>
                <a:spcPct val="100000"/>
              </a:lnSpc>
            </a:pPr>
            <a:r>
              <a:rPr lang="en-GB" sz="1800" dirty="0"/>
              <a:t>Mooney, S.K., 2020. Gender research in hospitality and tourism management: time to change the guard. International Journal of Contemporary Hospitality Management, 32(5), pp.1861-1879.</a:t>
            </a:r>
          </a:p>
          <a:p>
            <a:pPr algn="just">
              <a:lnSpc>
                <a:spcPct val="100000"/>
              </a:lnSpc>
            </a:pPr>
            <a:r>
              <a:rPr lang="en-GB" sz="1800" dirty="0"/>
              <a:t>O’Toole, W. (2011) Events feasibility and development: from strategy to operations. Elsevier: Oxford</a:t>
            </a:r>
          </a:p>
          <a:p>
            <a:pPr algn="just">
              <a:lnSpc>
                <a:spcPct val="100000"/>
              </a:lnSpc>
            </a:pPr>
            <a:r>
              <a:rPr lang="en-GB" sz="1800" dirty="0"/>
              <a:t>People Management(2024). Almost half of LGBTQ+ workers have faced discrimination or prejudice at work because of their sexuality or gender identity, research finds. [online] www.peoplemanagement.co.uk. Available at: </a:t>
            </a:r>
            <a:r>
              <a:rPr lang="en-GB" sz="1800" dirty="0">
                <a:hlinkClick r:id="rId4"/>
              </a:rPr>
              <a:t>https://www.peoplemanagement.co.uk/article/1875424/almost-half-lgbtq+-workers-faced-discrimination-prejudice-work-sexuality-gender-identity-research-finds</a:t>
            </a:r>
            <a:r>
              <a:rPr lang="en-GB" sz="1800" dirty="0"/>
              <a:t>.</a:t>
            </a:r>
          </a:p>
          <a:p>
            <a:pPr algn="just">
              <a:lnSpc>
                <a:spcPct val="100000"/>
              </a:lnSpc>
            </a:pPr>
            <a:r>
              <a:rPr lang="en-GB" sz="1800" dirty="0"/>
              <a:t>Rogers, T. Wynn-Moylan, P (2022) Conferences and conventions: a global industry. 4th Edition. Routledge: Oxford</a:t>
            </a:r>
          </a:p>
          <a:p>
            <a:pPr algn="just">
              <a:lnSpc>
                <a:spcPct val="100000"/>
              </a:lnSpc>
            </a:pPr>
            <a:r>
              <a:rPr lang="en-GB" sz="1800" dirty="0"/>
              <a:t>Shum, C., Gatling, A. and Garlington, J., 2020. All people are created equal? Racial discrimination and its impact on hospitality career satisfaction. International Journal of Hospitality Management, 89, p.102407.</a:t>
            </a:r>
          </a:p>
          <a:p>
            <a:pPr algn="just">
              <a:lnSpc>
                <a:spcPct val="100000"/>
              </a:lnSpc>
            </a:pPr>
            <a:r>
              <a:rPr lang="en-GB" sz="1800" dirty="0"/>
              <a:t>Smith, A. (2012) Events and urban regeneration: the strategic use of events to revitalise cities. Routledge: Oxford</a:t>
            </a:r>
          </a:p>
          <a:p>
            <a:pPr algn="just">
              <a:lnSpc>
                <a:spcPct val="100000"/>
              </a:lnSpc>
            </a:pPr>
            <a:r>
              <a:rPr lang="en-GB" sz="1800" dirty="0"/>
              <a:t>www.visitberlin.de. (n.d.). ICC - </a:t>
            </a:r>
            <a:r>
              <a:rPr lang="en-GB" sz="1800" dirty="0" err="1"/>
              <a:t>Internationales</a:t>
            </a:r>
            <a:r>
              <a:rPr lang="en-GB" sz="1800" dirty="0"/>
              <a:t> Congress Centrum Berlin. [online] Available at: https://www.visitberlin.de/en/icc-internationales-congress-centrum-berlin.</a:t>
            </a:r>
          </a:p>
          <a:p>
            <a:pPr algn="just">
              <a:lnSpc>
                <a:spcPct val="100000"/>
              </a:lnSpc>
            </a:pPr>
            <a:endParaRPr lang="en-GB" sz="1800" dirty="0"/>
          </a:p>
          <a:p>
            <a:pPr marL="0" indent="0" algn="just">
              <a:lnSpc>
                <a:spcPct val="100000"/>
              </a:lnSpc>
              <a:buNone/>
            </a:pPr>
            <a:endParaRPr lang="en-GB" sz="1800" dirty="0"/>
          </a:p>
          <a:p>
            <a:pPr algn="just">
              <a:lnSpc>
                <a:spcPct val="100000"/>
              </a:lnSpc>
            </a:pPr>
            <a:endParaRPr lang="en-GB" sz="1800" dirty="0"/>
          </a:p>
        </p:txBody>
      </p:sp>
    </p:spTree>
    <p:extLst>
      <p:ext uri="{BB962C8B-B14F-4D97-AF65-F5344CB8AC3E}">
        <p14:creationId xmlns:p14="http://schemas.microsoft.com/office/powerpoint/2010/main" val="2042727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97</TotalTime>
  <Words>1895</Words>
  <Application>Microsoft Office PowerPoint</Application>
  <PresentationFormat>Widescreen</PresentationFormat>
  <Paragraphs>97</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International Meetings Management for the Hotel Industry-BMIH6007 </vt:lpstr>
      <vt:lpstr>Introduction</vt:lpstr>
      <vt:lpstr>Introduction to the Event: Why This Topic? Why Berlin?</vt:lpstr>
      <vt:lpstr>Event Objectives</vt:lpstr>
      <vt:lpstr>Market Analysis and Justification</vt:lpstr>
      <vt:lpstr>Venue and Logistics</vt:lpstr>
      <vt:lpstr>Financial Feasibility</vt:lpstr>
      <vt:lpstr>Event Agenda and Experience</vt:lpstr>
      <vt:lpstr>Marketing and Sponsorship Strategy</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Meetings Management for the Hotel Industry-BMIH6007 </dc:title>
  <cp:lastModifiedBy>Ionela Balta</cp:lastModifiedBy>
  <cp:revision>4</cp:revision>
  <dcterms:created xsi:type="dcterms:W3CDTF">2025-02-03T02:13:45Z</dcterms:created>
  <dcterms:modified xsi:type="dcterms:W3CDTF">2025-02-03T08:13:44Z</dcterms:modified>
</cp:coreProperties>
</file>