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media1.mov" ContentType="video/unknown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6D6"/>
              </a:solidFill>
              <a:prstDash val="solid"/>
              <a:miter lim="400000"/>
            </a:ln>
          </a:left>
          <a:right>
            <a:ln w="254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254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6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6D6"/>
              </a:solidFill>
              <a:prstDash val="solid"/>
              <a:miter lim="400000"/>
            </a:ln>
          </a:top>
          <a:bottom>
            <a:ln w="254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84E00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AAAAA"/>
              </a:solidFill>
              <a:prstDash val="solid"/>
              <a:miter lim="400000"/>
            </a:ln>
          </a:left>
          <a:right>
            <a:ln w="12700" cap="flat">
              <a:solidFill>
                <a:srgbClr val="AAAAAA"/>
              </a:solidFill>
              <a:prstDash val="solid"/>
              <a:miter lim="400000"/>
            </a:ln>
          </a:right>
          <a:top>
            <a:ln w="12700" cap="flat">
              <a:solidFill>
                <a:srgbClr val="AAAAAA"/>
              </a:solidFill>
              <a:prstDash val="solid"/>
              <a:miter lim="400000"/>
            </a:ln>
          </a:top>
          <a:bottom>
            <a:ln w="12700" cap="flat">
              <a:solidFill>
                <a:srgbClr val="AAAAAA"/>
              </a:solidFill>
              <a:prstDash val="solid"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solidFill>
                <a:srgbClr val="AAAA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-119728"/>
              <a:satOff val="5580"/>
              <a:lumOff val="-12961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09090"/>
              </a:solidFill>
              <a:prstDash val="solid"/>
              <a:miter lim="400000"/>
            </a:ln>
          </a:left>
          <a:right>
            <a:ln w="12700" cap="flat">
              <a:solidFill>
                <a:srgbClr val="909090"/>
              </a:solidFill>
              <a:prstDash val="solid"/>
              <a:miter lim="400000"/>
            </a:ln>
          </a:right>
          <a:top>
            <a:ln w="12700" cap="flat">
              <a:solidFill>
                <a:srgbClr val="909090"/>
              </a:solidFill>
              <a:prstDash val="solid"/>
              <a:miter lim="400000"/>
            </a:ln>
          </a:top>
          <a:bottom>
            <a:ln w="12700" cap="flat">
              <a:solidFill>
                <a:srgbClr val="909090"/>
              </a:solidFill>
              <a:prstDash val="solid"/>
              <a:miter lim="400000"/>
            </a:ln>
          </a:bottom>
          <a:insideH>
            <a:ln w="12700" cap="flat">
              <a:solidFill>
                <a:srgbClr val="909090"/>
              </a:solidFill>
              <a:prstDash val="solid"/>
              <a:miter lim="400000"/>
            </a:ln>
          </a:insideH>
          <a:insideV>
            <a:ln w="12700" cap="flat">
              <a:solidFill>
                <a:srgbClr val="90909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98089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19250" y="673100"/>
            <a:ext cx="9758016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le Text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2" name="Body Level One…"/>
          <p:cNvSpPr txBox="1"/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8919"/>
            <a:ext cx="5334001" cy="82169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le Text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Title Text</a:t>
            </a:r>
          </a:p>
        </p:txBody>
      </p:sp>
      <p:sp>
        <p:nvSpPr>
          <p:cNvPr id="40" name="Body Level One…"/>
          <p:cNvSpPr txBox="1"/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Body Level One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buClrTx/>
              <a:defRPr sz="2800"/>
            </a:lvl1pPr>
            <a:lvl2pPr marL="685800" indent="-342900">
              <a:spcBef>
                <a:spcPts val="3200"/>
              </a:spcBef>
              <a:buClrTx/>
              <a:defRPr sz="2800"/>
            </a:lvl2pPr>
            <a:lvl3pPr marL="1028700" indent="-342900">
              <a:spcBef>
                <a:spcPts val="3200"/>
              </a:spcBef>
              <a:buClrTx/>
              <a:defRPr sz="2800"/>
            </a:lvl3pPr>
            <a:lvl4pPr marL="1371600" indent="-342900">
              <a:spcBef>
                <a:spcPts val="3200"/>
              </a:spcBef>
              <a:buClrTx/>
              <a:defRPr sz="2800"/>
            </a:lvl4pPr>
            <a:lvl5pPr marL="1714500" indent="-342900">
              <a:spcBef>
                <a:spcPts val="3200"/>
              </a:spcBef>
              <a:buClrTx/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31000" y="4965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31000" y="635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/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i="1" sz="2400"/>
            </a:lvl1pPr>
          </a:lstStyle>
          <a:p>
            <a:pPr/>
            <a:r>
              <a:t>–Johnny Appleseed</a:t>
            </a:r>
          </a:p>
        </p:txBody>
      </p:sp>
      <p:sp>
        <p:nvSpPr>
          <p:cNvPr id="94" name="“Type a quote here.”"/>
          <p:cNvSpPr txBox="1"/>
          <p:nvPr>
            <p:ph type="body" sz="quarter" idx="14"/>
          </p:nvPr>
        </p:nvSpPr>
        <p:spPr>
          <a:xfrm>
            <a:off x="1270000" y="4308599"/>
            <a:ext cx="10464800" cy="60977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“Type a quote here.” </a:t>
            </a:r>
          </a:p>
        </p:txBody>
      </p:sp>
      <p:sp>
        <p:nvSpPr>
          <p:cNvPr id="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Relationship Id="rId3" Type="http://schemas.openxmlformats.org/officeDocument/2006/relationships/image" Target="../media/image1.tif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Relationship Id="rId3" Type="http://schemas.openxmlformats.org/officeDocument/2006/relationships/image" Target="../media/image6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video" Target="../media/media1.mov"/><Relationship Id="rId3" Type="http://schemas.microsoft.com/office/2007/relationships/media" Target="../media/media1.mov"/><Relationship Id="rId4" Type="http://schemas.openxmlformats.org/officeDocument/2006/relationships/image" Target="../media/image1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Relationship Id="rId3" Type="http://schemas.openxmlformats.org/officeDocument/2006/relationships/image" Target="../media/image2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Relationship Id="rId3" Type="http://schemas.openxmlformats.org/officeDocument/2006/relationships/image" Target="../media/image3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Relationship Id="rId3" Type="http://schemas.openxmlformats.org/officeDocument/2006/relationships/image" Target="../media/image1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hyperlink" Target="https://www.business-to-you.com/swot-analysis/" TargetMode="External"/><Relationship Id="rId3" Type="http://schemas.openxmlformats.org/officeDocument/2006/relationships/hyperlink" Target="https://bizfluent.com/how-8329615-develop-marketing-strategy-timeline.html" TargetMode="External"/><Relationship Id="rId4" Type="http://schemas.openxmlformats.org/officeDocument/2006/relationships/hyperlink" Target="https://www.justgo.uk.com/" TargetMode="External"/><Relationship Id="rId5" Type="http://schemas.openxmlformats.org/officeDocument/2006/relationships/hyperlink" Target="https://globalgyan.in/wp-content/uploads/2018/12/Collaborate-with-your-Competitors.pdf" TargetMode="External"/><Relationship Id="rId6" Type="http://schemas.openxmlformats.org/officeDocument/2006/relationships/image" Target="../media/image2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DIFU"/>
          <p:cNvSpPr txBox="1"/>
          <p:nvPr>
            <p:ph type="ctrTitle"/>
          </p:nvPr>
        </p:nvSpPr>
        <p:spPr>
          <a:xfrm>
            <a:off x="1270000" y="5518891"/>
            <a:ext cx="10464801" cy="3302001"/>
          </a:xfrm>
          <a:prstGeom prst="rect">
            <a:avLst/>
          </a:prstGeom>
        </p:spPr>
        <p:txBody>
          <a:bodyPr/>
          <a:lstStyle>
            <a:lvl1pPr>
              <a:defRPr sz="10900">
                <a:solidFill>
                  <a:srgbClr val="941751"/>
                </a:solidFill>
              </a:defRPr>
            </a:lvl1pPr>
          </a:lstStyle>
          <a:p>
            <a:pPr/>
            <a:r>
              <a:t>DIFU</a:t>
            </a:r>
          </a:p>
        </p:txBody>
      </p:sp>
      <p:sp>
        <p:nvSpPr>
          <p:cNvPr id="120" name="presented by Franziska Uecker (1807490)"/>
          <p:cNvSpPr txBox="1"/>
          <p:nvPr>
            <p:ph type="subTitle" sz="quarter" idx="1"/>
          </p:nvPr>
        </p:nvSpPr>
        <p:spPr>
          <a:xfrm>
            <a:off x="1269999" y="8404661"/>
            <a:ext cx="10464801" cy="1130301"/>
          </a:xfrm>
          <a:prstGeom prst="rect">
            <a:avLst/>
          </a:prstGeom>
        </p:spPr>
        <p:txBody>
          <a:bodyPr/>
          <a:lstStyle/>
          <a:p>
            <a:pPr>
              <a:defRPr i="1" sz="2900"/>
            </a:pPr>
          </a:p>
          <a:p>
            <a:pPr>
              <a:defRPr i="1" sz="2700"/>
            </a:pPr>
            <a:r>
              <a:t>presented by Franziska Uecker (1807490)</a:t>
            </a:r>
          </a:p>
        </p:txBody>
      </p:sp>
      <p:pic>
        <p:nvPicPr>
          <p:cNvPr id="121" name="EVEN PHOTO 5.jpg" descr="EVEN PHOTO 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562322" y="1689225"/>
            <a:ext cx="7880156" cy="5335746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Richard Small…"/>
          <p:cNvSpPr txBox="1"/>
          <p:nvPr/>
        </p:nvSpPr>
        <p:spPr>
          <a:xfrm>
            <a:off x="1270000" y="218638"/>
            <a:ext cx="10464801" cy="1130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defTabSz="461518">
              <a:defRPr b="0" i="1" sz="2291"/>
            </a:pPr>
          </a:p>
          <a:p>
            <a:pPr defTabSz="461518">
              <a:defRPr b="0" i="1" sz="2133"/>
            </a:pPr>
            <a:r>
              <a:t>Richard Small</a:t>
            </a:r>
          </a:p>
          <a:p>
            <a:pPr defTabSz="461518">
              <a:defRPr sz="2133">
                <a:solidFill>
                  <a:srgbClr val="941751"/>
                </a:solidFill>
              </a:defRPr>
            </a:pPr>
            <a:r>
              <a:t>Marketing Report</a:t>
            </a:r>
          </a:p>
        </p:txBody>
      </p:sp>
      <p:sp>
        <p:nvSpPr>
          <p:cNvPr id="123" name="4 April 2019"/>
          <p:cNvSpPr txBox="1"/>
          <p:nvPr/>
        </p:nvSpPr>
        <p:spPr>
          <a:xfrm>
            <a:off x="11053839" y="553259"/>
            <a:ext cx="1801979" cy="4610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/>
            <a:r>
              <a:t>4 April 2019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Introduction DIFU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41751"/>
                </a:solidFill>
              </a:defRPr>
            </a:lvl1pPr>
          </a:lstStyle>
          <a:p>
            <a:pPr/>
            <a:r>
              <a:t>Introduction DIFU</a:t>
            </a:r>
          </a:p>
        </p:txBody>
      </p:sp>
      <p:sp>
        <p:nvSpPr>
          <p:cNvPr id="126" name="released 3 singles early 2018…"/>
          <p:cNvSpPr txBox="1"/>
          <p:nvPr>
            <p:ph type="body" idx="1"/>
          </p:nvPr>
        </p:nvSpPr>
        <p:spPr>
          <a:xfrm>
            <a:off x="952500" y="2597150"/>
            <a:ext cx="11099800" cy="6286500"/>
          </a:xfrm>
          <a:prstGeom prst="rect">
            <a:avLst/>
          </a:prstGeom>
        </p:spPr>
        <p:txBody>
          <a:bodyPr/>
          <a:lstStyle/>
          <a:p>
            <a:pPr>
              <a:defRPr>
                <a:solidFill>
                  <a:srgbClr val="000000"/>
                </a:solidFill>
              </a:defRPr>
            </a:pPr>
          </a:p>
          <a:p>
            <a:pPr>
              <a:defRPr>
                <a:solidFill>
                  <a:srgbClr val="000000"/>
                </a:solidFill>
              </a:defRPr>
            </a:pPr>
            <a:r>
              <a:t>released 3 singles early 2018</a:t>
            </a:r>
          </a:p>
          <a:p>
            <a:pPr>
              <a:defRPr>
                <a:solidFill>
                  <a:srgbClr val="000000"/>
                </a:solidFill>
              </a:defRPr>
            </a:pPr>
            <a:r>
              <a:t>attention in Austrian music market </a:t>
            </a:r>
          </a:p>
          <a:p>
            <a:pPr>
              <a:defRPr>
                <a:solidFill>
                  <a:srgbClr val="000000"/>
                </a:solidFill>
              </a:defRPr>
            </a:pPr>
            <a:r>
              <a:t>moody ambient pop sound</a:t>
            </a:r>
          </a:p>
          <a:p>
            <a:pPr>
              <a:defRPr>
                <a:solidFill>
                  <a:srgbClr val="000000"/>
                </a:solidFill>
              </a:defRPr>
            </a:pPr>
          </a:p>
        </p:txBody>
      </p:sp>
      <p:pic>
        <p:nvPicPr>
          <p:cNvPr id="127" name="DIFU-2.jpg" descr="DIFU-2.jpg"/>
          <p:cNvPicPr>
            <a:picLocks noChangeAspect="1"/>
          </p:cNvPicPr>
          <p:nvPr/>
        </p:nvPicPr>
        <p:blipFill>
          <a:blip r:embed="rId2">
            <a:extLst/>
          </a:blip>
          <a:srcRect l="9556" t="3243" r="9556" b="19985"/>
          <a:stretch>
            <a:fillRect/>
          </a:stretch>
        </p:blipFill>
        <p:spPr>
          <a:xfrm>
            <a:off x="12015743" y="8532076"/>
            <a:ext cx="893749" cy="1154344"/>
          </a:xfrm>
          <a:prstGeom prst="rect">
            <a:avLst/>
          </a:prstGeom>
          <a:ln w="12700">
            <a:miter lim="400000"/>
          </a:ln>
        </p:spPr>
      </p:pic>
      <p:pic>
        <p:nvPicPr>
          <p:cNvPr id="128" name="COVER 3.6.jpg" descr="COVER 3.6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570540" y="3364094"/>
            <a:ext cx="2182304" cy="2909737"/>
          </a:xfrm>
          <a:prstGeom prst="rect">
            <a:avLst/>
          </a:prstGeom>
          <a:ln w="12700">
            <a:miter lim="400000"/>
          </a:ln>
        </p:spPr>
      </p:pic>
      <p:pic>
        <p:nvPicPr>
          <p:cNvPr id="129" name="COVER I1.jpg" descr="COVER I1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578565" y="2481636"/>
            <a:ext cx="2042384" cy="2723179"/>
          </a:xfrm>
          <a:prstGeom prst="rect">
            <a:avLst/>
          </a:prstGeom>
          <a:ln w="12700">
            <a:miter lim="400000"/>
          </a:ln>
        </p:spPr>
      </p:pic>
      <p:pic>
        <p:nvPicPr>
          <p:cNvPr id="130" name="3-hjh.jpg" descr="3-hjh.jp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8850608" y="5052614"/>
            <a:ext cx="1906204" cy="21590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WOT-Analysis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41751"/>
                </a:solidFill>
              </a:defRPr>
            </a:lvl1pPr>
          </a:lstStyle>
          <a:p>
            <a:pPr/>
            <a:r>
              <a:t>SWOT-Analysis</a:t>
            </a:r>
          </a:p>
        </p:txBody>
      </p:sp>
      <p:sp>
        <p:nvSpPr>
          <p:cNvPr id="133" name="Body"/>
          <p:cNvSpPr txBox="1"/>
          <p:nvPr>
            <p:ph type="body" idx="1"/>
          </p:nvPr>
        </p:nvSpPr>
        <p:spPr>
          <a:xfrm>
            <a:off x="952500" y="3828155"/>
            <a:ext cx="11099800" cy="6286501"/>
          </a:xfrm>
          <a:prstGeom prst="rect">
            <a:avLst/>
          </a:prstGeom>
        </p:spPr>
        <p:txBody>
          <a:bodyPr/>
          <a:lstStyle/>
          <a:p>
            <a:pPr>
              <a:defRPr>
                <a:solidFill>
                  <a:srgbClr val="000000"/>
                </a:solidFill>
              </a:defRPr>
            </a:pPr>
          </a:p>
        </p:txBody>
      </p:sp>
      <p:pic>
        <p:nvPicPr>
          <p:cNvPr id="134" name="DIFU-2.jpg" descr="DIFU-2.jpg"/>
          <p:cNvPicPr>
            <a:picLocks noChangeAspect="1"/>
          </p:cNvPicPr>
          <p:nvPr/>
        </p:nvPicPr>
        <p:blipFill>
          <a:blip r:embed="rId2">
            <a:extLst/>
          </a:blip>
          <a:srcRect l="9556" t="3243" r="9556" b="19985"/>
          <a:stretch>
            <a:fillRect/>
          </a:stretch>
        </p:blipFill>
        <p:spPr>
          <a:xfrm>
            <a:off x="12015743" y="8532076"/>
            <a:ext cx="893749" cy="1154344"/>
          </a:xfrm>
          <a:prstGeom prst="rect">
            <a:avLst/>
          </a:prstGeom>
          <a:ln w="12700">
            <a:miter lim="400000"/>
          </a:ln>
        </p:spPr>
      </p:pic>
      <p:pic>
        <p:nvPicPr>
          <p:cNvPr id="135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31446" y="2643605"/>
            <a:ext cx="11141908" cy="619359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trategy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41751"/>
                </a:solidFill>
              </a:defRPr>
            </a:lvl1pPr>
          </a:lstStyle>
          <a:p>
            <a:pPr/>
            <a:r>
              <a:t>Strategy</a:t>
            </a:r>
          </a:p>
        </p:txBody>
      </p:sp>
      <p:sp>
        <p:nvSpPr>
          <p:cNvPr id="138" name="publish album with 11 tracks…"/>
          <p:cNvSpPr txBox="1"/>
          <p:nvPr>
            <p:ph type="body" idx="1"/>
          </p:nvPr>
        </p:nvSpPr>
        <p:spPr>
          <a:xfrm>
            <a:off x="952500" y="2597150"/>
            <a:ext cx="11099800" cy="6286500"/>
          </a:xfrm>
          <a:prstGeom prst="rect">
            <a:avLst/>
          </a:prstGeom>
        </p:spPr>
        <p:txBody>
          <a:bodyPr/>
          <a:lstStyle/>
          <a:p>
            <a:pPr>
              <a:defRPr>
                <a:solidFill>
                  <a:srgbClr val="000000"/>
                </a:solidFill>
              </a:defRPr>
            </a:pPr>
          </a:p>
          <a:p>
            <a:pPr>
              <a:defRPr>
                <a:solidFill>
                  <a:srgbClr val="000000"/>
                </a:solidFill>
              </a:defRPr>
            </a:pPr>
            <a:r>
              <a:t>publish album with 11 tracks</a:t>
            </a:r>
          </a:p>
          <a:p>
            <a:pPr>
              <a:defRPr>
                <a:solidFill>
                  <a:srgbClr val="000000"/>
                </a:solidFill>
              </a:defRPr>
            </a:pPr>
            <a:r>
              <a:t>1 single release beforehand</a:t>
            </a:r>
          </a:p>
          <a:p>
            <a:pPr>
              <a:defRPr>
                <a:solidFill>
                  <a:srgbClr val="000000"/>
                </a:solidFill>
              </a:defRPr>
            </a:pPr>
            <a:r>
              <a:t>expand fanbase in the UK</a:t>
            </a:r>
          </a:p>
          <a:p>
            <a:pPr>
              <a:defRPr>
                <a:solidFill>
                  <a:srgbClr val="000000"/>
                </a:solidFill>
              </a:defRPr>
            </a:pPr>
            <a:r>
              <a:t>European Tour with focus on the UK</a:t>
            </a:r>
          </a:p>
        </p:txBody>
      </p:sp>
      <p:pic>
        <p:nvPicPr>
          <p:cNvPr id="139" name="DIFU-2.jpg" descr="DIFU-2.jpg"/>
          <p:cNvPicPr>
            <a:picLocks noChangeAspect="1"/>
          </p:cNvPicPr>
          <p:nvPr/>
        </p:nvPicPr>
        <p:blipFill>
          <a:blip r:embed="rId2">
            <a:extLst/>
          </a:blip>
          <a:srcRect l="9556" t="3243" r="9556" b="19985"/>
          <a:stretch>
            <a:fillRect/>
          </a:stretch>
        </p:blipFill>
        <p:spPr>
          <a:xfrm>
            <a:off x="12015743" y="8532076"/>
            <a:ext cx="893749" cy="115434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4 C’s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41751"/>
                </a:solidFill>
              </a:defRPr>
            </a:lvl1pPr>
          </a:lstStyle>
          <a:p>
            <a:pPr/>
            <a:r>
              <a:t>4 C’s</a:t>
            </a:r>
          </a:p>
        </p:txBody>
      </p:sp>
      <p:sp>
        <p:nvSpPr>
          <p:cNvPr id="142" name="Body"/>
          <p:cNvSpPr txBox="1"/>
          <p:nvPr>
            <p:ph type="body" idx="1"/>
          </p:nvPr>
        </p:nvSpPr>
        <p:spPr>
          <a:xfrm>
            <a:off x="952500" y="2597150"/>
            <a:ext cx="11099800" cy="6286500"/>
          </a:xfrm>
          <a:prstGeom prst="rect">
            <a:avLst/>
          </a:prstGeom>
        </p:spPr>
        <p:txBody>
          <a:bodyPr/>
          <a:lstStyle/>
          <a:p>
            <a:pPr>
              <a:defRPr>
                <a:solidFill>
                  <a:srgbClr val="000000"/>
                </a:solidFill>
              </a:defRPr>
            </a:pPr>
          </a:p>
        </p:txBody>
      </p:sp>
      <p:pic>
        <p:nvPicPr>
          <p:cNvPr id="143" name="DIFU-2.jpg" descr="DIFU-2.jpg"/>
          <p:cNvPicPr>
            <a:picLocks noChangeAspect="1"/>
          </p:cNvPicPr>
          <p:nvPr/>
        </p:nvPicPr>
        <p:blipFill>
          <a:blip r:embed="rId2">
            <a:extLst/>
          </a:blip>
          <a:srcRect l="9556" t="3243" r="9556" b="19985"/>
          <a:stretch>
            <a:fillRect/>
          </a:stretch>
        </p:blipFill>
        <p:spPr>
          <a:xfrm>
            <a:off x="12015743" y="8532076"/>
            <a:ext cx="893749" cy="1154344"/>
          </a:xfrm>
          <a:prstGeom prst="rect">
            <a:avLst/>
          </a:prstGeom>
          <a:ln w="12700">
            <a:miter lim="400000"/>
          </a:ln>
        </p:spPr>
      </p:pic>
      <p:graphicFrame>
        <p:nvGraphicFramePr>
          <p:cNvPr id="144" name="Table"/>
          <p:cNvGraphicFramePr/>
          <p:nvPr/>
        </p:nvGraphicFramePr>
        <p:xfrm>
          <a:off x="2688297" y="2597150"/>
          <a:ext cx="5334001" cy="6286500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0" rtl="0">
                <a:tableStyleId>{CF821DB8-F4EB-4A41-A1BA-3FCAFE7338EE}</a:tableStyleId>
              </a:tblPr>
              <a:tblGrid>
                <a:gridCol w="3810884"/>
                <a:gridCol w="3817319"/>
              </a:tblGrid>
              <a:tr h="645825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2200">
                          <a:sym typeface="Helvetica Neue"/>
                        </a:rPr>
                        <a:t>Customer</a:t>
                      </a:r>
                    </a:p>
                  </a:txBody>
                  <a:tcPr marL="50800" marR="50800" marT="50800" marB="50800" anchor="ctr" anchorCtr="0" horzOverflow="overflow">
                    <a:lnL w="12700">
                      <a:miter lim="400000"/>
                    </a:lnL>
                    <a:lnT w="12700">
                      <a:miter lim="400000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2200">
                          <a:sym typeface="Helvetica Neue"/>
                        </a:rPr>
                        <a:t>Cost</a:t>
                      </a:r>
                    </a:p>
                  </a:txBody>
                  <a:tcPr marL="50800" marR="50800" marT="50800" marB="50800" anchor="ctr" anchorCtr="0" horzOverflow="overflow">
                    <a:lnR w="12700">
                      <a:miter lim="400000"/>
                    </a:lnR>
                    <a:lnT w="12700">
                      <a:miter lim="400000"/>
                    </a:lnT>
                    <a:solidFill>
                      <a:srgbClr val="EBEBEB"/>
                    </a:solidFill>
                  </a:tcPr>
                </a:tc>
              </a:tr>
              <a:tr h="2497425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900">
                          <a:sym typeface="Helvetica Neue"/>
                        </a:rPr>
                        <a:t>Create bond between artist and fans
Providing a unique product
</a:t>
                      </a:r>
                    </a:p>
                  </a:txBody>
                  <a:tcPr marL="50800" marR="50800" marT="50800" marB="50800" anchor="ctr" anchorCtr="0" horzOverflow="overflow">
                    <a:lnL w="12700">
                      <a:miter lim="400000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>
                          <a:sym typeface="Helvetica Neue"/>
                        </a:rPr>
                        <a:t>Make people feel different emotions
Easy to access and listen
Brand image should be consistent </a:t>
                      </a:r>
                    </a:p>
                  </a:txBody>
                  <a:tcPr marL="50800" marR="50800" marT="50800" marB="50800" anchor="ctr" anchorCtr="0" horzOverflow="overflow">
                    <a:lnR w="12700">
                      <a:miter lim="400000"/>
                    </a:lnR>
                    <a:solidFill>
                      <a:srgbClr val="EBEBEB"/>
                    </a:solidFill>
                  </a:tcPr>
                </a:tc>
              </a:tr>
              <a:tr h="638400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2200">
                          <a:sym typeface="Helvetica Neue"/>
                        </a:rPr>
                        <a:t>Convenience</a:t>
                      </a:r>
                    </a:p>
                  </a:txBody>
                  <a:tcPr marL="50800" marR="50800" marT="50800" marB="50800" anchor="ctr" anchorCtr="0" horzOverflow="overflow">
                    <a:lnL w="12700">
                      <a:miter lim="400000"/>
                    </a:lnL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2200">
                          <a:sym typeface="Helvetica Neue"/>
                        </a:rPr>
                        <a:t>Communication</a:t>
                      </a:r>
                    </a:p>
                  </a:txBody>
                  <a:tcPr marL="50800" marR="50800" marT="50800" marB="50800" anchor="ctr" anchorCtr="0" horzOverflow="overflow">
                    <a:lnR w="12700">
                      <a:miter lim="400000"/>
                    </a:lnR>
                    <a:solidFill>
                      <a:srgbClr val="FFFFFF"/>
                    </a:solidFill>
                  </a:tcPr>
                </a:tc>
              </a:tr>
              <a:tr h="2504850">
                <a:tc>
                  <a:txBody>
                    <a:bodyPr/>
                    <a:lstStyle/>
                    <a:p>
                      <a:pPr algn="l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>
                          <a:sym typeface="Helvetica Neue"/>
                        </a:rPr>
                        <a:t>Music available on all streaming services
DIFU should be found easily online</a:t>
                      </a:r>
                    </a:p>
                  </a:txBody>
                  <a:tcPr marL="50800" marR="50800" marT="50800" marB="50800" anchor="ctr" anchorCtr="0" horzOverflow="overflow">
                    <a:lnL w="12700">
                      <a:miter lim="400000"/>
                    </a:lnL>
                    <a:lnB w="12700">
                      <a:miter lim="400000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>
                          <a:sym typeface="Helvetica Neue"/>
                        </a:rPr>
                        <a:t>Advertise product the right way
Through various promotion tools</a:t>
                      </a:r>
                    </a:p>
                  </a:txBody>
                  <a:tcPr marL="50800" marR="50800" marT="50800" marB="50800" anchor="ctr" anchorCtr="0" horzOverflow="overflow">
                    <a:lnR w="12700">
                      <a:miter lim="400000"/>
                    </a:lnR>
                    <a:lnB w="12700"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Promotion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41751"/>
                </a:solidFill>
              </a:defRPr>
            </a:lvl1pPr>
          </a:lstStyle>
          <a:p>
            <a:pPr/>
            <a:r>
              <a:t>Promotion</a:t>
            </a:r>
          </a:p>
        </p:txBody>
      </p:sp>
      <p:sp>
        <p:nvSpPr>
          <p:cNvPr id="147" name="Print Advertisement…"/>
          <p:cNvSpPr txBox="1"/>
          <p:nvPr>
            <p:ph type="body" idx="1"/>
          </p:nvPr>
        </p:nvSpPr>
        <p:spPr>
          <a:xfrm>
            <a:off x="952500" y="2597150"/>
            <a:ext cx="11099800" cy="6286500"/>
          </a:xfrm>
          <a:prstGeom prst="rect">
            <a:avLst/>
          </a:prstGeom>
        </p:spPr>
        <p:txBody>
          <a:bodyPr/>
          <a:lstStyle/>
          <a:p>
            <a:pPr marL="315594" indent="-315594" defTabSz="414781">
              <a:spcBef>
                <a:spcPts val="2900"/>
              </a:spcBef>
              <a:defRPr sz="2272">
                <a:solidFill>
                  <a:srgbClr val="000000"/>
                </a:solidFill>
              </a:defRPr>
            </a:pPr>
          </a:p>
          <a:p>
            <a:pPr marL="315594" indent="-315594" defTabSz="414781">
              <a:spcBef>
                <a:spcPts val="2900"/>
              </a:spcBef>
              <a:defRPr sz="2272">
                <a:solidFill>
                  <a:srgbClr val="000000"/>
                </a:solidFill>
              </a:defRPr>
            </a:pPr>
            <a:r>
              <a:t>Print Advertisement</a:t>
            </a:r>
          </a:p>
          <a:p>
            <a:pPr lvl="2" marL="946784" indent="-315594" defTabSz="414781">
              <a:spcBef>
                <a:spcPts val="2900"/>
              </a:spcBef>
              <a:defRPr sz="2130">
                <a:solidFill>
                  <a:srgbClr val="000000"/>
                </a:solidFill>
              </a:defRPr>
            </a:pPr>
            <a:r>
              <a:t>Posters, Flyers, Stickers</a:t>
            </a:r>
          </a:p>
          <a:p>
            <a:pPr marL="315594" indent="-315594" defTabSz="414781">
              <a:spcBef>
                <a:spcPts val="2900"/>
              </a:spcBef>
              <a:defRPr sz="2272">
                <a:solidFill>
                  <a:srgbClr val="000000"/>
                </a:solidFill>
              </a:defRPr>
            </a:pPr>
            <a:r>
              <a:t>Social Media Ads</a:t>
            </a:r>
          </a:p>
          <a:p>
            <a:pPr lvl="2" marL="946784" indent="-315594" defTabSz="414781">
              <a:spcBef>
                <a:spcPts val="2900"/>
              </a:spcBef>
              <a:defRPr sz="2130">
                <a:solidFill>
                  <a:srgbClr val="000000"/>
                </a:solidFill>
              </a:defRPr>
            </a:pPr>
            <a:r>
              <a:t>Instagram, Facebook, Google Ads</a:t>
            </a:r>
          </a:p>
          <a:p>
            <a:pPr marL="315594" indent="-315594" defTabSz="414781">
              <a:spcBef>
                <a:spcPts val="2900"/>
              </a:spcBef>
              <a:defRPr sz="2272">
                <a:solidFill>
                  <a:srgbClr val="000000"/>
                </a:solidFill>
              </a:defRPr>
            </a:pPr>
            <a:r>
              <a:t>Public Relations</a:t>
            </a:r>
          </a:p>
          <a:p>
            <a:pPr lvl="2" marL="946784" indent="-315594" defTabSz="414781">
              <a:spcBef>
                <a:spcPts val="2900"/>
              </a:spcBef>
              <a:defRPr sz="2130">
                <a:solidFill>
                  <a:srgbClr val="000000"/>
                </a:solidFill>
              </a:defRPr>
            </a:pPr>
            <a:r>
              <a:t>Free Stickers, Interviews during European Tour</a:t>
            </a:r>
          </a:p>
          <a:p>
            <a:pPr marL="315594" indent="-315594" defTabSz="414781">
              <a:spcBef>
                <a:spcPts val="2900"/>
              </a:spcBef>
              <a:defRPr sz="2272">
                <a:solidFill>
                  <a:srgbClr val="000000"/>
                </a:solidFill>
              </a:defRPr>
            </a:pPr>
            <a:r>
              <a:t>Direct Marketing</a:t>
            </a:r>
          </a:p>
          <a:p>
            <a:pPr lvl="2" marL="967824" indent="-336634" defTabSz="414781">
              <a:spcBef>
                <a:spcPts val="2900"/>
              </a:spcBef>
              <a:defRPr sz="2130">
                <a:solidFill>
                  <a:srgbClr val="000000"/>
                </a:solidFill>
              </a:defRPr>
            </a:pPr>
            <a:r>
              <a:t>Free link for whole album</a:t>
            </a:r>
          </a:p>
        </p:txBody>
      </p:sp>
      <p:pic>
        <p:nvPicPr>
          <p:cNvPr id="148" name="DIFU-2.jpg" descr="DIFU-2.jpg"/>
          <p:cNvPicPr>
            <a:picLocks noChangeAspect="1"/>
          </p:cNvPicPr>
          <p:nvPr/>
        </p:nvPicPr>
        <p:blipFill>
          <a:blip r:embed="rId2">
            <a:extLst/>
          </a:blip>
          <a:srcRect l="9556" t="3243" r="9556" b="19985"/>
          <a:stretch>
            <a:fillRect/>
          </a:stretch>
        </p:blipFill>
        <p:spPr>
          <a:xfrm>
            <a:off x="12015743" y="8532076"/>
            <a:ext cx="893749" cy="1154344"/>
          </a:xfrm>
          <a:prstGeom prst="rect">
            <a:avLst/>
          </a:prstGeom>
          <a:ln w="12700">
            <a:miter lim="400000"/>
          </a:ln>
        </p:spPr>
      </p:pic>
      <p:pic>
        <p:nvPicPr>
          <p:cNvPr id="149" name="FullSizeRender.jpeg" descr="FullSizeRender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759425" y="3141625"/>
            <a:ext cx="3550835" cy="3470350"/>
          </a:xfrm>
          <a:prstGeom prst="rect">
            <a:avLst/>
          </a:prstGeom>
          <a:ln w="12700">
            <a:miter lim="400000"/>
          </a:ln>
        </p:spPr>
      </p:pic>
      <p:sp>
        <p:nvSpPr>
          <p:cNvPr id="151" name="Line"/>
          <p:cNvSpPr/>
          <p:nvPr/>
        </p:nvSpPr>
        <p:spPr>
          <a:xfrm>
            <a:off x="5332644" y="4384926"/>
            <a:ext cx="5009322" cy="1218193"/>
          </a:xfrm>
          <a:prstGeom prst="line">
            <a:avLst/>
          </a:prstGeom>
          <a:ln>
            <a:tailEnd type="triangle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Body"/>
          <p:cNvSpPr txBox="1"/>
          <p:nvPr>
            <p:ph type="body" idx="1"/>
          </p:nvPr>
        </p:nvSpPr>
        <p:spPr>
          <a:xfrm>
            <a:off x="952500" y="2597150"/>
            <a:ext cx="11099800" cy="6286500"/>
          </a:xfrm>
          <a:prstGeom prst="rect">
            <a:avLst/>
          </a:prstGeom>
        </p:spPr>
        <p:txBody>
          <a:bodyPr/>
          <a:lstStyle/>
          <a:p>
            <a:pPr>
              <a:defRPr>
                <a:solidFill>
                  <a:srgbClr val="000000"/>
                </a:solidFill>
              </a:defRPr>
            </a:pPr>
          </a:p>
        </p:txBody>
      </p:sp>
      <p:pic>
        <p:nvPicPr>
          <p:cNvPr id="154" name="IMG_3598.mov" descr="IMG_3598.mov"/>
          <p:cNvPicPr>
            <a:picLocks noChangeAspect="0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-17839" y="1186099"/>
            <a:ext cx="13040478" cy="738140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966667" fill="hold"/>
                                        <p:tgtEl>
                                          <p:spTgt spid="1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15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Marketing Budge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41751"/>
                </a:solidFill>
              </a:defRPr>
            </a:lvl1pPr>
          </a:lstStyle>
          <a:p>
            <a:pPr/>
            <a:r>
              <a:t>Marketing Budget</a:t>
            </a:r>
          </a:p>
        </p:txBody>
      </p:sp>
      <p:sp>
        <p:nvSpPr>
          <p:cNvPr id="157" name="Body"/>
          <p:cNvSpPr txBox="1"/>
          <p:nvPr>
            <p:ph type="body" idx="1"/>
          </p:nvPr>
        </p:nvSpPr>
        <p:spPr>
          <a:xfrm>
            <a:off x="952500" y="2597150"/>
            <a:ext cx="11099800" cy="6286500"/>
          </a:xfrm>
          <a:prstGeom prst="rect">
            <a:avLst/>
          </a:prstGeom>
        </p:spPr>
        <p:txBody>
          <a:bodyPr/>
          <a:lstStyle/>
          <a:p>
            <a:pPr>
              <a:defRPr>
                <a:solidFill>
                  <a:srgbClr val="000000"/>
                </a:solidFill>
              </a:defRPr>
            </a:pPr>
          </a:p>
        </p:txBody>
      </p:sp>
      <p:pic>
        <p:nvPicPr>
          <p:cNvPr id="158" name="DIFU-2.jpg" descr="DIFU-2.jpg"/>
          <p:cNvPicPr>
            <a:picLocks noChangeAspect="1"/>
          </p:cNvPicPr>
          <p:nvPr/>
        </p:nvPicPr>
        <p:blipFill>
          <a:blip r:embed="rId2">
            <a:extLst/>
          </a:blip>
          <a:srcRect l="9556" t="3243" r="9556" b="19985"/>
          <a:stretch>
            <a:fillRect/>
          </a:stretch>
        </p:blipFill>
        <p:spPr>
          <a:xfrm>
            <a:off x="12015743" y="8532076"/>
            <a:ext cx="893749" cy="1154344"/>
          </a:xfrm>
          <a:prstGeom prst="rect">
            <a:avLst/>
          </a:prstGeom>
          <a:ln w="12700">
            <a:miter lim="400000"/>
          </a:ln>
        </p:spPr>
      </p:pic>
      <p:pic>
        <p:nvPicPr>
          <p:cNvPr id="159" name="Screen Shot 2019-03-28 at 17.58.47.png" descr="Screen Shot 2019-03-28 at 17.58.47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624199" y="2151438"/>
            <a:ext cx="9756402" cy="717792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Marketing Timelin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41751"/>
                </a:solidFill>
              </a:defRPr>
            </a:lvl1pPr>
          </a:lstStyle>
          <a:p>
            <a:pPr/>
            <a:r>
              <a:t>Marketing Timeline</a:t>
            </a:r>
          </a:p>
        </p:txBody>
      </p:sp>
      <p:sp>
        <p:nvSpPr>
          <p:cNvPr id="162" name="over 11 months with 2 months steps"/>
          <p:cNvSpPr txBox="1"/>
          <p:nvPr>
            <p:ph type="body" idx="1"/>
          </p:nvPr>
        </p:nvSpPr>
        <p:spPr>
          <a:xfrm>
            <a:off x="952500" y="2597150"/>
            <a:ext cx="11099800" cy="6286500"/>
          </a:xfrm>
          <a:prstGeom prst="rect">
            <a:avLst/>
          </a:prstGeom>
        </p:spPr>
        <p:txBody>
          <a:bodyPr/>
          <a:lstStyle/>
          <a:p>
            <a:pPr>
              <a:defRPr>
                <a:solidFill>
                  <a:srgbClr val="000000"/>
                </a:solidFill>
              </a:defRPr>
            </a:pPr>
          </a:p>
          <a:p>
            <a:pPr>
              <a:defRPr>
                <a:solidFill>
                  <a:srgbClr val="000000"/>
                </a:solidFill>
              </a:defRPr>
            </a:pPr>
          </a:p>
          <a:p>
            <a:pPr>
              <a:defRPr>
                <a:solidFill>
                  <a:srgbClr val="000000"/>
                </a:solidFill>
              </a:defRPr>
            </a:pPr>
          </a:p>
          <a:p>
            <a:pPr>
              <a:defRPr>
                <a:solidFill>
                  <a:srgbClr val="000000"/>
                </a:solidFill>
              </a:defRPr>
            </a:pPr>
          </a:p>
          <a:p>
            <a:pPr>
              <a:defRPr>
                <a:solidFill>
                  <a:srgbClr val="000000"/>
                </a:solidFill>
              </a:defRPr>
            </a:pPr>
            <a:r>
              <a:t>over 11 months with 2 months steps</a:t>
            </a:r>
          </a:p>
        </p:txBody>
      </p:sp>
      <p:pic>
        <p:nvPicPr>
          <p:cNvPr id="163" name="DIFU-2.jpg" descr="DIFU-2.jpg"/>
          <p:cNvPicPr>
            <a:picLocks noChangeAspect="1"/>
          </p:cNvPicPr>
          <p:nvPr/>
        </p:nvPicPr>
        <p:blipFill>
          <a:blip r:embed="rId2">
            <a:extLst/>
          </a:blip>
          <a:srcRect l="9556" t="3243" r="9556" b="19985"/>
          <a:stretch>
            <a:fillRect/>
          </a:stretch>
        </p:blipFill>
        <p:spPr>
          <a:xfrm>
            <a:off x="12015743" y="8532076"/>
            <a:ext cx="893749" cy="1154344"/>
          </a:xfrm>
          <a:prstGeom prst="rect">
            <a:avLst/>
          </a:prstGeom>
          <a:ln w="12700">
            <a:miter lim="400000"/>
          </a:ln>
        </p:spPr>
      </p:pic>
      <p:pic>
        <p:nvPicPr>
          <p:cNvPr id="164" name="Screen Shot 2019-03-29 at 10.29.22.png" descr="Screen Shot 2019-03-29 at 10.29.22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43058" y="3045202"/>
            <a:ext cx="11118684" cy="366319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European Tour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41751"/>
                </a:solidFill>
              </a:defRPr>
            </a:lvl1pPr>
          </a:lstStyle>
          <a:p>
            <a:pPr/>
            <a:r>
              <a:t>European Tour</a:t>
            </a:r>
          </a:p>
        </p:txBody>
      </p:sp>
      <p:sp>
        <p:nvSpPr>
          <p:cNvPr id="167" name="Body"/>
          <p:cNvSpPr txBox="1"/>
          <p:nvPr>
            <p:ph type="body" idx="1"/>
          </p:nvPr>
        </p:nvSpPr>
        <p:spPr>
          <a:xfrm>
            <a:off x="952500" y="2597150"/>
            <a:ext cx="11099800" cy="6286500"/>
          </a:xfrm>
          <a:prstGeom prst="rect">
            <a:avLst/>
          </a:prstGeom>
        </p:spPr>
        <p:txBody>
          <a:bodyPr/>
          <a:lstStyle/>
          <a:p>
            <a:pPr>
              <a:defRPr>
                <a:solidFill>
                  <a:srgbClr val="000000"/>
                </a:solidFill>
              </a:defRPr>
            </a:pPr>
          </a:p>
        </p:txBody>
      </p:sp>
      <p:pic>
        <p:nvPicPr>
          <p:cNvPr id="168" name="DIFU-2.jpg" descr="DIFU-2.jpg"/>
          <p:cNvPicPr>
            <a:picLocks noChangeAspect="1"/>
          </p:cNvPicPr>
          <p:nvPr/>
        </p:nvPicPr>
        <p:blipFill>
          <a:blip r:embed="rId2">
            <a:extLst/>
          </a:blip>
          <a:srcRect l="9556" t="3243" r="9556" b="19985"/>
          <a:stretch>
            <a:fillRect/>
          </a:stretch>
        </p:blipFill>
        <p:spPr>
          <a:xfrm>
            <a:off x="12015743" y="8532076"/>
            <a:ext cx="893749" cy="1154344"/>
          </a:xfrm>
          <a:prstGeom prst="rect">
            <a:avLst/>
          </a:prstGeom>
          <a:ln w="12700">
            <a:miter lim="400000"/>
          </a:ln>
        </p:spPr>
      </p:pic>
      <p:graphicFrame>
        <p:nvGraphicFramePr>
          <p:cNvPr id="169" name="Table"/>
          <p:cNvGraphicFramePr/>
          <p:nvPr/>
        </p:nvGraphicFramePr>
        <p:xfrm>
          <a:off x="2172794" y="2636654"/>
          <a:ext cx="6248401" cy="2908301"/>
        </p:xfrm>
        <a:graphic xmlns:a="http://schemas.openxmlformats.org/drawingml/2006/main">
          <a:graphicData uri="http://schemas.openxmlformats.org/drawingml/2006/table">
            <a:tbl>
              <a:tblPr firstCol="1" firstRow="1" lastCol="0" lastRow="0" bandCol="0" bandRow="1" rtl="0">
                <a:tableStyleId>{EEE7283C-3CF3-47DC-8721-378D4A62B228}</a:tableStyleId>
              </a:tblPr>
              <a:tblGrid>
                <a:gridCol w="3215312"/>
                <a:gridCol w="2224978"/>
                <a:gridCol w="3218920"/>
              </a:tblGrid>
              <a:tr h="255142">
                <a:tc>
                  <a:txBody>
                    <a:bodyPr/>
                    <a:lstStyle/>
                    <a:p>
                      <a:pPr algn="l" defTabSz="457200">
                        <a:defRPr b="0" sz="2000">
                          <a:latin typeface="+mn-lt"/>
                          <a:ea typeface="+mn-ea"/>
                          <a:cs typeface="+mn-cs"/>
                          <a:sym typeface="Helvetica Neue Medium"/>
                        </a:defRPr>
                      </a:pPr>
                    </a:p>
                  </a:txBody>
                  <a:tcPr marL="50800" marR="50800" marT="50800" marB="50800" anchor="t" anchorCtr="0" horzOverflow="overflow">
                    <a:lnB w="6350">
                      <a:solidFill>
                        <a:srgbClr val="A19C95"/>
                      </a:solidFill>
                      <a:miter lim="400000"/>
                    </a:lnB>
                    <a:solidFill>
                      <a:srgbClr val="942193">
                        <a:alpha val="7036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b="0" sz="2000">
                          <a:latin typeface="+mn-lt"/>
                          <a:ea typeface="+mn-ea"/>
                          <a:cs typeface="+mn-cs"/>
                          <a:sym typeface="Helvetica Neue Medium"/>
                        </a:defRPr>
                      </a:pPr>
                    </a:p>
                  </a:txBody>
                  <a:tcPr marL="50800" marR="50800" marT="50800" marB="50800" anchor="t" anchorCtr="0" horzOverflow="overflow">
                    <a:lnB w="6350">
                      <a:solidFill>
                        <a:srgbClr val="A19C95"/>
                      </a:solidFill>
                      <a:miter lim="400000"/>
                    </a:lnB>
                    <a:solidFill>
                      <a:srgbClr val="942193">
                        <a:alpha val="7036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b="0" sz="2000">
                          <a:latin typeface="+mn-lt"/>
                          <a:ea typeface="+mn-ea"/>
                          <a:cs typeface="+mn-cs"/>
                          <a:sym typeface="Helvetica Neue Medium"/>
                        </a:defRPr>
                      </a:pPr>
                    </a:p>
                  </a:txBody>
                  <a:tcPr marL="50800" marR="50800" marT="50800" marB="50800" anchor="t" anchorCtr="0" horzOverflow="overflow">
                    <a:lnB w="6350">
                      <a:solidFill>
                        <a:srgbClr val="A19C95"/>
                      </a:solidFill>
                      <a:miter lim="400000"/>
                    </a:lnB>
                    <a:solidFill>
                      <a:srgbClr val="942193">
                        <a:alpha val="70360"/>
                      </a:srgbClr>
                    </a:solidFill>
                  </a:tcPr>
                </a:tc>
              </a:tr>
              <a:tr h="255142">
                <a:tc>
                  <a:txBody>
                    <a:bodyPr/>
                    <a:lstStyle/>
                    <a:p>
                      <a:pPr algn="l" defTabSz="457200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2000">
                          <a:latin typeface="+mn-lt"/>
                          <a:ea typeface="+mn-ea"/>
                          <a:cs typeface="+mn-cs"/>
                          <a:sym typeface="Helvetica Neue Medium"/>
                        </a:rPr>
                        <a:t>Thursday, 6th Feb 2020</a:t>
                      </a:r>
                    </a:p>
                  </a:txBody>
                  <a:tcPr marL="50800" marR="50800" marT="50800" marB="50800" anchor="t" anchorCtr="0" horzOverflow="overflow">
                    <a:lnR w="6350">
                      <a:solidFill>
                        <a:srgbClr val="A19C95"/>
                      </a:solidFill>
                      <a:miter lim="400000"/>
                    </a:lnR>
                    <a:lnT w="6350">
                      <a:solidFill>
                        <a:srgbClr val="A19C95"/>
                      </a:solidFill>
                      <a:miter lim="400000"/>
                    </a:lnT>
                    <a:lnB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2000">
                          <a:sym typeface="Helvetica Neue"/>
                        </a:rPr>
                        <a:t>Leeds, UK</a:t>
                      </a:r>
                    </a:p>
                  </a:txBody>
                  <a:tcPr marL="50800" marR="50800" marT="50800" marB="50800" anchor="t" anchorCtr="0" horzOverflow="overflow">
                    <a:lnL w="6350">
                      <a:solidFill>
                        <a:srgbClr val="A19C95"/>
                      </a:solidFill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A19C95"/>
                      </a:solidFill>
                      <a:miter lim="400000"/>
                    </a:lnT>
                    <a:lnB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2000">
                          <a:solidFill>
                            <a:srgbClr val="000000"/>
                          </a:solidFill>
                          <a:latin typeface="Helvetica Neue Light"/>
                          <a:ea typeface="Helvetica Neue Light"/>
                          <a:cs typeface="Helvetica Neue Light"/>
                        </a:defRPr>
                      </a:pPr>
                      <a:r>
                        <a:rPr b="1"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Brudenell Social Club </a:t>
                      </a:r>
                      <a:br/>
                      <a:r>
                        <a:t>(100 people capacity)</a:t>
                      </a:r>
                    </a:p>
                  </a:txBody>
                  <a:tcPr marL="50800" marR="50800" marT="50800" marB="5080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A19C95"/>
                      </a:solidFill>
                      <a:miter lim="400000"/>
                    </a:lnT>
                    <a:lnB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55142">
                <a:tc>
                  <a:txBody>
                    <a:bodyPr/>
                    <a:lstStyle/>
                    <a:p>
                      <a:pPr algn="l" defTabSz="457200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2000">
                          <a:latin typeface="+mn-lt"/>
                          <a:ea typeface="+mn-ea"/>
                          <a:cs typeface="+mn-cs"/>
                          <a:sym typeface="Helvetica Neue Medium"/>
                        </a:rPr>
                        <a:t>Friday, 7th Feb 2020</a:t>
                      </a:r>
                    </a:p>
                  </a:txBody>
                  <a:tcPr marL="50800" marR="50800" marT="50800" marB="50800" anchor="t" anchorCtr="0" horzOverflow="overflow">
                    <a:lnR w="6350">
                      <a:solidFill>
                        <a:srgbClr val="A19C95"/>
                      </a:solidFill>
                      <a:miter lim="400000"/>
                    </a:lnR>
                    <a:lnT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T>
                    <a:lnB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2000">
                          <a:sym typeface="Helvetica Neue"/>
                        </a:rPr>
                        <a:t>Manchester, UK</a:t>
                      </a:r>
                    </a:p>
                  </a:txBody>
                  <a:tcPr marL="50800" marR="50800" marT="50800" marB="50800" anchor="t" anchorCtr="0" horzOverflow="overflow">
                    <a:lnL w="6350">
                      <a:solidFill>
                        <a:srgbClr val="A19C95"/>
                      </a:solidFill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T>
                    <a:lnB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2000">
                          <a:solidFill>
                            <a:srgbClr val="000000"/>
                          </a:solidFill>
                          <a:latin typeface="Helvetica Neue Light"/>
                          <a:ea typeface="Helvetica Neue Light"/>
                          <a:cs typeface="Helvetica Neue Light"/>
                        </a:defRPr>
                      </a:pPr>
                      <a:r>
                        <a:rPr b="1"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Band On The Wall </a:t>
                      </a:r>
                      <a:br/>
                      <a:r>
                        <a:t>(300 people capacity)</a:t>
                      </a:r>
                    </a:p>
                  </a:txBody>
                  <a:tcPr marL="50800" marR="50800" marT="50800" marB="5080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T>
                    <a:lnB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55142">
                <a:tc>
                  <a:txBody>
                    <a:bodyPr/>
                    <a:lstStyle/>
                    <a:p>
                      <a:pPr algn="l" defTabSz="457200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2000">
                          <a:latin typeface="+mn-lt"/>
                          <a:ea typeface="+mn-ea"/>
                          <a:cs typeface="+mn-cs"/>
                          <a:sym typeface="Helvetica Neue Medium"/>
                        </a:rPr>
                        <a:t>Saturday, 8th Feb 2020</a:t>
                      </a:r>
                    </a:p>
                  </a:txBody>
                  <a:tcPr marL="50800" marR="50800" marT="50800" marB="50800" anchor="t" anchorCtr="0" horzOverflow="overflow">
                    <a:lnR w="6350">
                      <a:solidFill>
                        <a:srgbClr val="A19C95"/>
                      </a:solidFill>
                      <a:miter lim="400000"/>
                    </a:lnR>
                    <a:lnT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T>
                    <a:lnB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2000">
                          <a:sym typeface="Helvetica Neue"/>
                        </a:rPr>
                        <a:t>Liverpool, UK</a:t>
                      </a:r>
                    </a:p>
                  </a:txBody>
                  <a:tcPr marL="50800" marR="50800" marT="50800" marB="50800" anchor="t" anchorCtr="0" horzOverflow="overflow">
                    <a:lnL w="6350">
                      <a:solidFill>
                        <a:srgbClr val="A19C95"/>
                      </a:solidFill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T>
                    <a:lnB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2000">
                          <a:solidFill>
                            <a:srgbClr val="000000"/>
                          </a:solidFill>
                          <a:latin typeface="Helvetica Neue Light"/>
                          <a:ea typeface="Helvetica Neue Light"/>
                          <a:cs typeface="Helvetica Neue Light"/>
                        </a:defRPr>
                      </a:pPr>
                      <a:r>
                        <a:rPr b="1"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The Shipping Forecast </a:t>
                      </a:r>
                      <a:br/>
                      <a:r>
                        <a:t>(150 people capacity)</a:t>
                      </a:r>
                    </a:p>
                  </a:txBody>
                  <a:tcPr marL="50800" marR="50800" marT="50800" marB="5080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T>
                    <a:lnB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55142">
                <a:tc>
                  <a:txBody>
                    <a:bodyPr/>
                    <a:lstStyle/>
                    <a:p>
                      <a:pPr algn="l" defTabSz="457200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2000">
                          <a:latin typeface="+mn-lt"/>
                          <a:ea typeface="+mn-ea"/>
                          <a:cs typeface="+mn-cs"/>
                          <a:sym typeface="Helvetica Neue Medium"/>
                        </a:rPr>
                        <a:t>Monday, 10th Feb 2020</a:t>
                      </a:r>
                    </a:p>
                  </a:txBody>
                  <a:tcPr marL="50800" marR="50800" marT="50800" marB="50800" anchor="t" anchorCtr="0" horzOverflow="overflow">
                    <a:lnR w="6350">
                      <a:solidFill>
                        <a:srgbClr val="A19C95"/>
                      </a:solidFill>
                      <a:miter lim="400000"/>
                    </a:lnR>
                    <a:lnT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T>
                    <a:lnB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2000">
                          <a:sym typeface="Helvetica Neue"/>
                        </a:rPr>
                        <a:t>Birmingham, UK</a:t>
                      </a:r>
                    </a:p>
                  </a:txBody>
                  <a:tcPr marL="50800" marR="50800" marT="50800" marB="50800" anchor="t" anchorCtr="0" horzOverflow="overflow">
                    <a:lnL w="6350">
                      <a:solidFill>
                        <a:srgbClr val="A19C95"/>
                      </a:solidFill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T>
                    <a:lnB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2000">
                          <a:solidFill>
                            <a:srgbClr val="000000"/>
                          </a:solidFill>
                          <a:latin typeface="Helvetica Neue Light"/>
                          <a:ea typeface="Helvetica Neue Light"/>
                          <a:cs typeface="Helvetica Neue Light"/>
                        </a:defRPr>
                      </a:pPr>
                      <a:r>
                        <a:rPr b="1"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Sunflower Lounge </a:t>
                      </a:r>
                      <a:br/>
                      <a:r>
                        <a:t>(120 people capacity)</a:t>
                      </a:r>
                    </a:p>
                  </a:txBody>
                  <a:tcPr marL="50800" marR="50800" marT="50800" marB="5080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T>
                    <a:lnB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55142">
                <a:tc>
                  <a:txBody>
                    <a:bodyPr/>
                    <a:lstStyle/>
                    <a:p>
                      <a:pPr algn="l" defTabSz="457200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2000">
                          <a:latin typeface="+mn-lt"/>
                          <a:ea typeface="+mn-ea"/>
                          <a:cs typeface="+mn-cs"/>
                          <a:sym typeface="Helvetica Neue Medium"/>
                        </a:rPr>
                        <a:t>Tuesday, 11th Feb 2020</a:t>
                      </a:r>
                    </a:p>
                  </a:txBody>
                  <a:tcPr marL="50800" marR="50800" marT="50800" marB="50800" anchor="t" anchorCtr="0" horzOverflow="overflow">
                    <a:lnR w="6350">
                      <a:solidFill>
                        <a:srgbClr val="A19C95"/>
                      </a:solidFill>
                      <a:miter lim="400000"/>
                    </a:lnR>
                    <a:lnT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T>
                    <a:lnB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2000">
                          <a:sym typeface="Helvetica Neue"/>
                        </a:rPr>
                        <a:t>Brighton, UK</a:t>
                      </a:r>
                    </a:p>
                  </a:txBody>
                  <a:tcPr marL="50800" marR="50800" marT="50800" marB="50800" anchor="t" anchorCtr="0" horzOverflow="overflow">
                    <a:lnL w="6350">
                      <a:solidFill>
                        <a:srgbClr val="A19C95"/>
                      </a:solidFill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T>
                    <a:lnB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2000">
                          <a:solidFill>
                            <a:srgbClr val="000000"/>
                          </a:solidFill>
                          <a:latin typeface="Helvetica Neue Light"/>
                          <a:ea typeface="Helvetica Neue Light"/>
                          <a:cs typeface="Helvetica Neue Light"/>
                        </a:defRPr>
                      </a:pPr>
                      <a:r>
                        <a:rPr b="1"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The Old Market </a:t>
                      </a:r>
                      <a:br/>
                      <a:r>
                        <a:t>(100 people capacity)</a:t>
                      </a:r>
                    </a:p>
                  </a:txBody>
                  <a:tcPr marL="50800" marR="50800" marT="50800" marB="5080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T>
                    <a:lnB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55142">
                <a:tc>
                  <a:txBody>
                    <a:bodyPr/>
                    <a:lstStyle/>
                    <a:p>
                      <a:pPr algn="l" defTabSz="457200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2000">
                          <a:latin typeface="+mn-lt"/>
                          <a:ea typeface="+mn-ea"/>
                          <a:cs typeface="+mn-cs"/>
                          <a:sym typeface="Helvetica Neue Medium"/>
                        </a:rPr>
                        <a:t>Friday, 14th Feb 2020</a:t>
                      </a:r>
                    </a:p>
                  </a:txBody>
                  <a:tcPr marL="50800" marR="50800" marT="50800" marB="50800" anchor="t" anchorCtr="0" horzOverflow="overflow">
                    <a:lnR w="6350">
                      <a:solidFill>
                        <a:srgbClr val="A19C95"/>
                      </a:solidFill>
                      <a:miter lim="400000"/>
                    </a:lnR>
                    <a:lnT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T>
                    <a:lnB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2000">
                          <a:sym typeface="Helvetica Neue"/>
                        </a:rPr>
                        <a:t>London, UK</a:t>
                      </a:r>
                    </a:p>
                  </a:txBody>
                  <a:tcPr marL="50800" marR="50800" marT="50800" marB="50800" anchor="t" anchorCtr="0" horzOverflow="overflow">
                    <a:lnL w="6350">
                      <a:solidFill>
                        <a:srgbClr val="A19C95"/>
                      </a:solidFill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T>
                    <a:lnB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2000">
                          <a:solidFill>
                            <a:srgbClr val="000000"/>
                          </a:solidFill>
                          <a:latin typeface="Helvetica Neue Light"/>
                          <a:ea typeface="Helvetica Neue Light"/>
                          <a:cs typeface="Helvetica Neue Light"/>
                        </a:defRPr>
                      </a:pPr>
                      <a:r>
                        <a:rPr b="1"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Two Tribes </a:t>
                      </a:r>
                      <a:br/>
                      <a:r>
                        <a:t>(100 people capacity)</a:t>
                      </a:r>
                    </a:p>
                  </a:txBody>
                  <a:tcPr marL="50800" marR="50800" marT="50800" marB="5080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T>
                    <a:lnB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55142">
                <a:tc>
                  <a:txBody>
                    <a:bodyPr/>
                    <a:lstStyle/>
                    <a:p>
                      <a:pPr algn="l" defTabSz="457200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2000">
                          <a:latin typeface="+mn-lt"/>
                          <a:ea typeface="+mn-ea"/>
                          <a:cs typeface="+mn-cs"/>
                          <a:sym typeface="Helvetica Neue Medium"/>
                        </a:rPr>
                        <a:t>Saturday, 15th Feb 2020</a:t>
                      </a:r>
                    </a:p>
                  </a:txBody>
                  <a:tcPr marL="50800" marR="50800" marT="50800" marB="50800" anchor="t" anchorCtr="0" horzOverflow="overflow">
                    <a:lnR w="6350">
                      <a:solidFill>
                        <a:srgbClr val="A19C95"/>
                      </a:solidFill>
                      <a:miter lim="400000"/>
                    </a:lnR>
                    <a:lnT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T>
                    <a:lnB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2000">
                          <a:sym typeface="Helvetica Neue"/>
                        </a:rPr>
                        <a:t>London, UK</a:t>
                      </a:r>
                    </a:p>
                  </a:txBody>
                  <a:tcPr marL="50800" marR="50800" marT="50800" marB="50800" anchor="t" anchorCtr="0" horzOverflow="overflow">
                    <a:lnL w="6350">
                      <a:solidFill>
                        <a:srgbClr val="A19C95"/>
                      </a:solidFill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T>
                    <a:lnB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2000">
                          <a:solidFill>
                            <a:srgbClr val="000000"/>
                          </a:solidFill>
                          <a:latin typeface="Helvetica Neue Light"/>
                          <a:ea typeface="Helvetica Neue Light"/>
                          <a:cs typeface="Helvetica Neue Light"/>
                        </a:defRPr>
                      </a:pPr>
                      <a:r>
                        <a:rPr b="1"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The Courtyard Theatre </a:t>
                      </a:r>
                      <a:br>
                        <a:rPr b="1"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</a:br>
                      <a:r>
                        <a:t>(100 people capacity)</a:t>
                      </a:r>
                    </a:p>
                  </a:txBody>
                  <a:tcPr marL="50800" marR="50800" marT="50800" marB="5080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T>
                    <a:lnB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55142">
                <a:tc>
                  <a:txBody>
                    <a:bodyPr/>
                    <a:lstStyle/>
                    <a:p>
                      <a:pPr algn="l" defTabSz="457200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2000">
                          <a:latin typeface="+mn-lt"/>
                          <a:ea typeface="+mn-ea"/>
                          <a:cs typeface="+mn-cs"/>
                          <a:sym typeface="Helvetica Neue Medium"/>
                        </a:rPr>
                        <a:t>Friday, 21st Feb 2020</a:t>
                      </a:r>
                    </a:p>
                  </a:txBody>
                  <a:tcPr marL="50800" marR="50800" marT="50800" marB="50800" anchor="t" anchorCtr="0" horzOverflow="overflow">
                    <a:lnR w="6350">
                      <a:solidFill>
                        <a:srgbClr val="A19C95"/>
                      </a:solidFill>
                      <a:miter lim="400000"/>
                    </a:lnR>
                    <a:lnT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2000">
                          <a:sym typeface="Helvetica Neue"/>
                        </a:rPr>
                        <a:t>Vienna, A</a:t>
                      </a:r>
                    </a:p>
                  </a:txBody>
                  <a:tcPr marL="50800" marR="50800" marT="50800" marB="50800" anchor="t" anchorCtr="0" horzOverflow="overflow">
                    <a:lnL w="6350">
                      <a:solidFill>
                        <a:srgbClr val="A19C95"/>
                      </a:solidFill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2000">
                          <a:solidFill>
                            <a:srgbClr val="000000"/>
                          </a:solidFill>
                          <a:latin typeface="Helvetica Neue Light"/>
                          <a:ea typeface="Helvetica Neue Light"/>
                          <a:cs typeface="Helvetica Neue Light"/>
                        </a:defRPr>
                      </a:pPr>
                      <a:r>
                        <a:rPr b="1"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Chelsea </a:t>
                      </a:r>
                      <a:br/>
                      <a:r>
                        <a:t>(250 people capacity)</a:t>
                      </a:r>
                    </a:p>
                  </a:txBody>
                  <a:tcPr marL="50800" marR="50800" marT="50800" marB="5080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A19C95"/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hank you for you attention!"/>
          <p:cNvSpPr txBox="1"/>
          <p:nvPr>
            <p:ph type="title"/>
          </p:nvPr>
        </p:nvSpPr>
        <p:spPr>
          <a:xfrm>
            <a:off x="952500" y="453133"/>
            <a:ext cx="11099800" cy="2159001"/>
          </a:xfrm>
          <a:prstGeom prst="rect">
            <a:avLst/>
          </a:prstGeom>
        </p:spPr>
        <p:txBody>
          <a:bodyPr/>
          <a:lstStyle>
            <a:lvl1pPr defTabSz="484886">
              <a:defRPr i="1" sz="664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Thank you for you attention!</a:t>
            </a:r>
          </a:p>
        </p:txBody>
      </p:sp>
      <p:pic>
        <p:nvPicPr>
          <p:cNvPr id="172" name="DIFU-2.jpg" descr="DIFU-2.jpg"/>
          <p:cNvPicPr>
            <a:picLocks noChangeAspect="1"/>
          </p:cNvPicPr>
          <p:nvPr/>
        </p:nvPicPr>
        <p:blipFill>
          <a:blip r:embed="rId2">
            <a:extLst/>
          </a:blip>
          <a:srcRect l="9556" t="3243" r="9556" b="19985"/>
          <a:stretch>
            <a:fillRect/>
          </a:stretch>
        </p:blipFill>
        <p:spPr>
          <a:xfrm>
            <a:off x="12015743" y="8532076"/>
            <a:ext cx="893749" cy="1154344"/>
          </a:xfrm>
          <a:prstGeom prst="rect">
            <a:avLst/>
          </a:prstGeom>
          <a:ln w="12700">
            <a:miter lim="400000"/>
          </a:ln>
        </p:spPr>
      </p:pic>
      <p:sp>
        <p:nvSpPr>
          <p:cNvPr id="173" name="DIFU"/>
          <p:cNvSpPr txBox="1"/>
          <p:nvPr/>
        </p:nvSpPr>
        <p:spPr>
          <a:xfrm>
            <a:off x="952500" y="7649667"/>
            <a:ext cx="11099800" cy="215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defRPr b="0" sz="11000">
                <a:solidFill>
                  <a:srgbClr val="941751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DIFU</a:t>
            </a:r>
          </a:p>
        </p:txBody>
      </p:sp>
      <p:pic>
        <p:nvPicPr>
          <p:cNvPr id="174" name="EVEN PHOTO 5.jpg" descr="EVEN PHOTO 5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135988" y="2851463"/>
            <a:ext cx="6732824" cy="455887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Bibliography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41751"/>
                </a:solidFill>
              </a:defRPr>
            </a:lvl1pPr>
          </a:lstStyle>
          <a:p>
            <a:pPr/>
            <a:r>
              <a:t>Bibliography</a:t>
            </a:r>
          </a:p>
        </p:txBody>
      </p:sp>
      <p:sp>
        <p:nvSpPr>
          <p:cNvPr id="177" name="Business To You (2017) SWOT Analysis: Bringing Internal and External Factors together [Online]. Available at: https://www.business-to-you.com/swot-analysis/ [Accessed: 3 April 2019].…"/>
          <p:cNvSpPr txBox="1"/>
          <p:nvPr>
            <p:ph type="body" idx="1"/>
          </p:nvPr>
        </p:nvSpPr>
        <p:spPr>
          <a:xfrm>
            <a:off x="952500" y="2597150"/>
            <a:ext cx="11099800" cy="6286500"/>
          </a:xfrm>
          <a:prstGeom prst="rect">
            <a:avLst/>
          </a:prstGeom>
        </p:spPr>
        <p:txBody>
          <a:bodyPr/>
          <a:lstStyle/>
          <a:p>
            <a:pPr marL="0" indent="0" defTabSz="457200">
              <a:lnSpc>
                <a:spcPts val="2800"/>
              </a:lnSpc>
              <a:spcBef>
                <a:spcPts val="0"/>
              </a:spcBef>
              <a:buSzTx/>
              <a:buNone/>
              <a:defRPr sz="1200" u="sng">
                <a:solidFill>
                  <a:srgbClr val="0000EE"/>
                </a:solidFill>
                <a:latin typeface="Times"/>
                <a:ea typeface="Times"/>
                <a:cs typeface="Times"/>
                <a:sym typeface="Times"/>
              </a:defRPr>
            </a:pPr>
          </a:p>
          <a:p>
            <a:pPr marL="0" indent="0">
              <a:buSzTx/>
              <a:buNone/>
              <a:defRPr sz="1200">
                <a:solidFill>
                  <a:srgbClr val="000000"/>
                </a:solidFill>
              </a:defRPr>
            </a:pPr>
            <a:r>
              <a:t>Business To You (2017) </a:t>
            </a:r>
            <a:r>
              <a:rPr i="1"/>
              <a:t>SWOT Analysis: Bringing Internal and External Factors together [</a:t>
            </a:r>
            <a:r>
              <a:t>Online]. Available at: </a:t>
            </a:r>
            <a:r>
              <a:rPr u="sng">
                <a:hlinkClick r:id="rId2" invalidUrl="" action="" tgtFrame="" tooltip="" history="1" highlightClick="0" endSnd="0"/>
              </a:rPr>
              <a:t>https://www.business-to-you.com/swot-analysis/</a:t>
            </a:r>
            <a:r>
              <a:t> [Accessed: 3 April 2019].</a:t>
            </a:r>
          </a:p>
          <a:p>
            <a:pPr marL="0" indent="0">
              <a:buSzTx/>
              <a:buNone/>
              <a:defRPr sz="1200">
                <a:solidFill>
                  <a:srgbClr val="000000"/>
                </a:solidFill>
              </a:defRPr>
            </a:pPr>
          </a:p>
          <a:p>
            <a:pPr marL="0" indent="0" defTabSz="457200">
              <a:spcBef>
                <a:spcPts val="0"/>
              </a:spcBef>
              <a:buSzTx/>
              <a:buNone/>
              <a:defRPr sz="1200">
                <a:solidFill>
                  <a:srgbClr val="000000"/>
                </a:solidFill>
              </a:defRPr>
            </a:pPr>
            <a:r>
              <a:t>Clark, W. (n.d.) How to Develop a Marketing Strategy Timeline [Online]. Available at: </a:t>
            </a:r>
            <a:r>
              <a:rPr u="sng">
                <a:hlinkClick r:id="rId3" invalidUrl="" action="" tgtFrame="" tooltip="" history="1" highlightClick="0" endSnd="0"/>
              </a:rPr>
              <a:t>https://bizfluent.com/how-8329615-develop-marketing-strategy-timeline.html</a:t>
            </a:r>
            <a:r>
              <a:t> [Accessed: 27 March 2019].</a:t>
            </a:r>
          </a:p>
          <a:p>
            <a:pPr marL="0" indent="0" defTabSz="457200">
              <a:spcBef>
                <a:spcPts val="0"/>
              </a:spcBef>
              <a:buSzTx/>
              <a:buNone/>
              <a:defRPr sz="1200">
                <a:solidFill>
                  <a:srgbClr val="000000"/>
                </a:solidFill>
              </a:defRPr>
            </a:pPr>
          </a:p>
          <a:p>
            <a:pPr marL="0" indent="0" defTabSz="457200">
              <a:spcBef>
                <a:spcPts val="0"/>
              </a:spcBef>
              <a:buSzTx/>
              <a:buNone/>
              <a:defRPr sz="1200">
                <a:solidFill>
                  <a:srgbClr val="000000"/>
                </a:solidFill>
              </a:defRPr>
            </a:pPr>
          </a:p>
          <a:p>
            <a:pPr marL="0" indent="0" defTabSz="457200">
              <a:spcBef>
                <a:spcPts val="0"/>
              </a:spcBef>
              <a:buSzTx/>
              <a:buNone/>
              <a:defRPr sz="1200">
                <a:solidFill>
                  <a:srgbClr val="000000"/>
                </a:solidFill>
              </a:defRPr>
            </a:pPr>
          </a:p>
          <a:p>
            <a:pPr marL="0" indent="0" defTabSz="457200">
              <a:spcBef>
                <a:spcPts val="0"/>
              </a:spcBef>
              <a:buSzTx/>
              <a:buNone/>
              <a:defRPr sz="1200">
                <a:solidFill>
                  <a:srgbClr val="000000"/>
                </a:solidFill>
              </a:defRPr>
            </a:pPr>
            <a:r>
              <a:t>Just Go (2019) </a:t>
            </a:r>
            <a:r>
              <a:rPr i="1"/>
              <a:t>Get Your Motorhome Hire Quote </a:t>
            </a:r>
            <a:r>
              <a:t>[Online]. Available at: </a:t>
            </a:r>
            <a:r>
              <a:rPr u="sng">
                <a:hlinkClick r:id="rId4" invalidUrl="" action="" tgtFrame="" tooltip="" history="1" highlightClick="0" endSnd="0"/>
              </a:rPr>
              <a:t>https://www.justgo.uk.com/</a:t>
            </a:r>
            <a:r>
              <a:t> [Accessed: 27 March 2019].</a:t>
            </a:r>
          </a:p>
          <a:p>
            <a:pPr marL="0" indent="0" defTabSz="457200">
              <a:spcBef>
                <a:spcPts val="0"/>
              </a:spcBef>
              <a:buSzTx/>
              <a:buNone/>
              <a:defRPr sz="1200">
                <a:solidFill>
                  <a:srgbClr val="000000"/>
                </a:solidFill>
              </a:defRPr>
            </a:pPr>
          </a:p>
          <a:p>
            <a:pPr marL="0" indent="0" defTabSz="457200">
              <a:spcBef>
                <a:spcPts val="0"/>
              </a:spcBef>
              <a:buSzTx/>
              <a:buNone/>
              <a:defRPr sz="1200">
                <a:solidFill>
                  <a:srgbClr val="000000"/>
                </a:solidFill>
              </a:defRPr>
            </a:pPr>
          </a:p>
          <a:p>
            <a:pPr marL="0" indent="0" defTabSz="457200">
              <a:spcBef>
                <a:spcPts val="0"/>
              </a:spcBef>
              <a:buSzTx/>
              <a:buNone/>
              <a:defRPr sz="1200">
                <a:solidFill>
                  <a:srgbClr val="000000"/>
                </a:solidFill>
              </a:defRPr>
            </a:pPr>
          </a:p>
          <a:p>
            <a:pPr marL="0" indent="0" defTabSz="457200">
              <a:spcBef>
                <a:spcPts val="0"/>
              </a:spcBef>
              <a:buSzTx/>
              <a:buNone/>
              <a:defRPr sz="1200">
                <a:solidFill>
                  <a:srgbClr val="000000"/>
                </a:solidFill>
              </a:defRPr>
            </a:pPr>
            <a:r>
              <a:t>Hamel, G., Doz, Y.L. and Prahalad, C.K. (1989) </a:t>
            </a:r>
            <a:r>
              <a:rPr i="1"/>
              <a:t>Collaborate with Your Competitors - and Win </a:t>
            </a:r>
            <a:r>
              <a:t>[Online]. Available at: </a:t>
            </a:r>
            <a:r>
              <a:rPr u="sng">
                <a:hlinkClick r:id="rId5" invalidUrl="" action="" tgtFrame="" tooltip="" history="1" highlightClick="0" endSnd="0"/>
              </a:rPr>
              <a:t>https://globalgyan.in/wp-content/uploads/2018/12/Collaborate-with-your-Competitors.pdf</a:t>
            </a:r>
            <a:r>
              <a:t> [Accessed: 27 March 2019].</a:t>
            </a:r>
          </a:p>
          <a:p>
            <a:pPr marL="0" indent="0" defTabSz="457200">
              <a:spcBef>
                <a:spcPts val="0"/>
              </a:spcBef>
              <a:buSzTx/>
              <a:buNone/>
              <a:defRPr sz="1200">
                <a:solidFill>
                  <a:srgbClr val="000000"/>
                </a:solidFill>
              </a:defRPr>
            </a:pPr>
          </a:p>
          <a:p>
            <a:pPr marL="0" indent="0" defTabSz="457200">
              <a:spcBef>
                <a:spcPts val="0"/>
              </a:spcBef>
              <a:buSzTx/>
              <a:buNone/>
              <a:defRPr sz="1200">
                <a:solidFill>
                  <a:srgbClr val="000000"/>
                </a:solidFill>
              </a:defRPr>
            </a:pPr>
          </a:p>
          <a:p>
            <a:pPr marL="0" indent="0" defTabSz="457200">
              <a:spcBef>
                <a:spcPts val="0"/>
              </a:spcBef>
              <a:buSzTx/>
              <a:buNone/>
              <a:defRPr sz="1200">
                <a:solidFill>
                  <a:srgbClr val="000000"/>
                </a:solidFill>
              </a:defRPr>
            </a:pPr>
          </a:p>
          <a:p>
            <a:pPr marL="0" indent="0" defTabSz="457200">
              <a:spcBef>
                <a:spcPts val="0"/>
              </a:spcBef>
              <a:buSzTx/>
              <a:buNone/>
              <a:defRPr sz="1200">
                <a:solidFill>
                  <a:srgbClr val="000000"/>
                </a:solidFill>
              </a:defRPr>
            </a:pPr>
            <a:r>
              <a:t>Public Relations Tactics (1999) </a:t>
            </a:r>
            <a:r>
              <a:rPr i="1"/>
              <a:t>Happy 5th birthday Public Relations Tactics</a:t>
            </a:r>
            <a:r>
              <a:t>. Public Relations Tactics, 6 (7), 16-18.</a:t>
            </a:r>
          </a:p>
          <a:p>
            <a:pPr marL="0" indent="0" defTabSz="457200">
              <a:lnSpc>
                <a:spcPct val="150000"/>
              </a:lnSpc>
              <a:spcBef>
                <a:spcPts val="0"/>
              </a:spcBef>
              <a:buSzTx/>
              <a:buNone/>
              <a:defRPr sz="1100">
                <a:solidFill>
                  <a:srgbClr val="000000"/>
                </a:solidFill>
              </a:defRPr>
            </a:pPr>
          </a:p>
        </p:txBody>
      </p:sp>
      <p:pic>
        <p:nvPicPr>
          <p:cNvPr id="178" name="DIFU-2.jpg" descr="DIFU-2.jpg"/>
          <p:cNvPicPr>
            <a:picLocks noChangeAspect="1"/>
          </p:cNvPicPr>
          <p:nvPr/>
        </p:nvPicPr>
        <p:blipFill>
          <a:blip r:embed="rId6">
            <a:extLst/>
          </a:blip>
          <a:srcRect l="9556" t="3243" r="9556" b="19985"/>
          <a:stretch>
            <a:fillRect/>
          </a:stretch>
        </p:blipFill>
        <p:spPr>
          <a:xfrm>
            <a:off x="12015743" y="8532076"/>
            <a:ext cx="893749" cy="115434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