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316" r:id="rId5"/>
    <p:sldId id="258" r:id="rId6"/>
    <p:sldId id="272" r:id="rId7"/>
    <p:sldId id="329" r:id="rId8"/>
    <p:sldId id="330" r:id="rId9"/>
    <p:sldId id="287" r:id="rId10"/>
    <p:sldId id="269" r:id="rId11"/>
    <p:sldId id="273" r:id="rId12"/>
    <p:sldId id="320" r:id="rId13"/>
    <p:sldId id="292" r:id="rId14"/>
    <p:sldId id="293" r:id="rId15"/>
    <p:sldId id="294" r:id="rId16"/>
    <p:sldId id="296" r:id="rId17"/>
    <p:sldId id="297" r:id="rId18"/>
    <p:sldId id="322" r:id="rId19"/>
    <p:sldId id="319" r:id="rId20"/>
    <p:sldId id="333" r:id="rId21"/>
    <p:sldId id="321" r:id="rId22"/>
    <p:sldId id="317" r:id="rId23"/>
    <p:sldId id="318" r:id="rId24"/>
    <p:sldId id="323" r:id="rId25"/>
    <p:sldId id="327" r:id="rId26"/>
    <p:sldId id="328" r:id="rId27"/>
    <p:sldId id="326" r:id="rId28"/>
    <p:sldId id="311" r:id="rId29"/>
    <p:sldId id="324" r:id="rId30"/>
    <p:sldId id="325" r:id="rId31"/>
    <p:sldId id="286" r:id="rId32"/>
    <p:sldId id="332" r:id="rId33"/>
    <p:sldId id="331"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28" autoAdjust="0"/>
    <p:restoredTop sz="94660"/>
  </p:normalViewPr>
  <p:slideViewPr>
    <p:cSldViewPr>
      <p:cViewPr varScale="1">
        <p:scale>
          <a:sx n="66" d="100"/>
          <a:sy n="66" d="100"/>
        </p:scale>
        <p:origin x="1320" y="40"/>
      </p:cViewPr>
      <p:guideLst>
        <p:guide orient="horz" pos="2160"/>
        <p:guide pos="2880"/>
      </p:guideLst>
    </p:cSldViewPr>
  </p:slideViewPr>
  <p:notesTextViewPr>
    <p:cViewPr>
      <p:scale>
        <a:sx n="1" d="1"/>
        <a:sy n="1" d="1"/>
      </p:scale>
      <p:origin x="0" y="0"/>
    </p:cViewPr>
  </p:notesTextViewPr>
  <p:sorterViewPr>
    <p:cViewPr>
      <p:scale>
        <a:sx n="100" d="100"/>
        <a:sy n="100" d="100"/>
      </p:scale>
      <p:origin x="0" y="-8016"/>
    </p:cViewPr>
  </p:sorterViewPr>
  <p:notesViewPr>
    <p:cSldViewPr>
      <p:cViewPr varScale="1">
        <p:scale>
          <a:sx n="67" d="100"/>
          <a:sy n="67" d="100"/>
        </p:scale>
        <p:origin x="-3216"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17/10/2018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61981F-7B4E-4B7E-A1DC-AD4C15507A23}" type="datetimeFigureOut">
              <a:rPr lang="en-GB" smtClean="0"/>
              <a:t>17/10/2018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EDD7E4C-2468-480E-93BB-3C01AF869EA3}" type="slidenum">
              <a:rPr lang="en-GB" smtClean="0"/>
              <a:t>‹#›</a:t>
            </a:fld>
            <a:endParaRPr lang="en-GB"/>
          </a:p>
        </p:txBody>
      </p:sp>
    </p:spTree>
    <p:extLst>
      <p:ext uri="{BB962C8B-B14F-4D97-AF65-F5344CB8AC3E}">
        <p14:creationId xmlns:p14="http://schemas.microsoft.com/office/powerpoint/2010/main" val="19491899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0F225EE-2438-45DC-91F6-6A381C9C22D2}" type="slidenum">
              <a:rPr lang="en-GB" altLang="en-US"/>
              <a:pPr/>
              <a:t>6</a:t>
            </a:fld>
            <a:endParaRPr lang="en-GB" altLang="en-US"/>
          </a:p>
        </p:txBody>
      </p:sp>
      <p:sp>
        <p:nvSpPr>
          <p:cNvPr id="67586" name="Rectangle 2"/>
          <p:cNvSpPr>
            <a:spLocks noGrp="1" noRot="1" noChangeAspect="1" noChangeArrowheads="1" noTextEdit="1"/>
          </p:cNvSpPr>
          <p:nvPr>
            <p:ph type="sldImg"/>
          </p:nvPr>
        </p:nvSpPr>
        <p:spPr>
          <a:xfrm>
            <a:off x="1144588" y="685800"/>
            <a:ext cx="4572000" cy="3429000"/>
          </a:xfrm>
          <a:ln/>
        </p:spPr>
      </p:sp>
      <p:sp>
        <p:nvSpPr>
          <p:cNvPr id="67587" name="Rectangle 3"/>
          <p:cNvSpPr>
            <a:spLocks noGrp="1" noChangeArrowheads="1"/>
          </p:cNvSpPr>
          <p:nvPr>
            <p:ph type="body" idx="1"/>
          </p:nvPr>
        </p:nvSpPr>
        <p:spPr>
          <a:xfrm>
            <a:off x="914400" y="4344988"/>
            <a:ext cx="5029200" cy="4113212"/>
          </a:xfrm>
        </p:spPr>
        <p:txBody>
          <a:bodyPr/>
          <a:lstStyle/>
          <a:p>
            <a:endParaRPr lang="en-US" altLang="en-US"/>
          </a:p>
        </p:txBody>
      </p:sp>
    </p:spTree>
    <p:extLst>
      <p:ext uri="{BB962C8B-B14F-4D97-AF65-F5344CB8AC3E}">
        <p14:creationId xmlns:p14="http://schemas.microsoft.com/office/powerpoint/2010/main" val="26497043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7AA5906-F29F-4547-BC91-FFA3417FE12F}" type="slidenum">
              <a:rPr lang="en-GB" altLang="en-US"/>
              <a:pPr/>
              <a:t>8</a:t>
            </a:fld>
            <a:endParaRPr lang="en-GB" altLang="en-US"/>
          </a:p>
        </p:txBody>
      </p:sp>
      <p:sp>
        <p:nvSpPr>
          <p:cNvPr id="77826" name="Rectangle 1026"/>
          <p:cNvSpPr>
            <a:spLocks noGrp="1" noRot="1" noChangeAspect="1" noChangeArrowheads="1" noTextEdit="1"/>
          </p:cNvSpPr>
          <p:nvPr>
            <p:ph type="sldImg"/>
          </p:nvPr>
        </p:nvSpPr>
        <p:spPr>
          <a:ln/>
        </p:spPr>
      </p:sp>
      <p:sp>
        <p:nvSpPr>
          <p:cNvPr id="77827" name="Rectangle 1027"/>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5437717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67BAC7A-8C7A-4E05-B473-8DC2BB06E82F}" type="slidenum">
              <a:rPr lang="en-GB" altLang="en-US"/>
              <a:pPr/>
              <a:t>28</a:t>
            </a:fld>
            <a:endParaRPr lang="en-GB" altLang="en-US"/>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xfrm>
            <a:off x="914400" y="4343400"/>
            <a:ext cx="5029200" cy="4114800"/>
          </a:xfrm>
        </p:spPr>
        <p:txBody>
          <a:bodyPr/>
          <a:lstStyle/>
          <a:p>
            <a:endParaRPr lang="en-US" altLang="en-US"/>
          </a:p>
        </p:txBody>
      </p:sp>
    </p:spTree>
    <p:extLst>
      <p:ext uri="{BB962C8B-B14F-4D97-AF65-F5344CB8AC3E}">
        <p14:creationId xmlns:p14="http://schemas.microsoft.com/office/powerpoint/2010/main" val="2795433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17/10/2018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17/10/2018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17/10/2018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17/10/2018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17/10/2018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17/10/2018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17/10/2018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cnbc.com/2018/03/13/ai-job-recruiting-tools-offered-by-hirevue-mya-other-start-ups.html" TargetMode="Externa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talentculture.com/five-facts-about-using-a-recruitment-chatbot/" TargetMode="Externa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linkhumans.com/wp-content/uploads/2012/07/Social-Recruiting-Case-Studies-eBook.pdf" TargetMode="External"/><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hirevue.com/video/unilever-hirevue-recruiting-process?hsCtaTracking=5580088e-2980-43f5-ae06-2beb98485d00|5eeae18d-3446-4eae-a16b-ecbe552620ce" TargetMode="External"/><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www.hirevue.com/video/unilever-cut-time-to-hire-with-hirevue"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t>Managing People </a:t>
            </a:r>
            <a:r>
              <a:rPr lang="en-GB" dirty="0"/>
              <a:t/>
            </a:r>
            <a:br>
              <a:rPr lang="en-GB" dirty="0"/>
            </a:br>
            <a:r>
              <a:rPr lang="en-GB" dirty="0"/>
              <a:t/>
            </a:r>
            <a:br>
              <a:rPr lang="en-GB" dirty="0"/>
            </a:br>
            <a:r>
              <a:rPr lang="en-GB" dirty="0"/>
              <a:t>Lecture 3: 17</a:t>
            </a:r>
            <a:r>
              <a:rPr lang="en-GB" baseline="30000" dirty="0"/>
              <a:t>th</a:t>
            </a:r>
            <a:r>
              <a:rPr lang="en-GB" dirty="0"/>
              <a:t> October 2018</a:t>
            </a:r>
          </a:p>
        </p:txBody>
      </p:sp>
      <p:sp>
        <p:nvSpPr>
          <p:cNvPr id="3" name="Subtitle 2"/>
          <p:cNvSpPr>
            <a:spLocks noGrp="1"/>
          </p:cNvSpPr>
          <p:nvPr>
            <p:ph type="subTitle" idx="1"/>
          </p:nvPr>
        </p:nvSpPr>
        <p:spPr>
          <a:xfrm>
            <a:off x="1023447" y="3717032"/>
            <a:ext cx="7451104" cy="1752600"/>
          </a:xfrm>
        </p:spPr>
        <p:txBody>
          <a:bodyPr>
            <a:normAutofit/>
          </a:bodyPr>
          <a:lstStyle/>
          <a:p>
            <a:r>
              <a:rPr lang="en-GB" b="1" dirty="0">
                <a:solidFill>
                  <a:schemeClr val="bg1"/>
                </a:solidFill>
              </a:rPr>
              <a:t>Recruitment &amp; Selection</a:t>
            </a:r>
          </a:p>
          <a:p>
            <a:endParaRPr lang="en-GB" dirty="0"/>
          </a:p>
        </p:txBody>
      </p:sp>
      <p:sp>
        <p:nvSpPr>
          <p:cNvPr id="5" name="Rectangle 4"/>
          <p:cNvSpPr/>
          <p:nvPr/>
        </p:nvSpPr>
        <p:spPr>
          <a:xfrm>
            <a:off x="7236296" y="332656"/>
            <a:ext cx="1377300" cy="369332"/>
          </a:xfrm>
          <a:prstGeom prst="rect">
            <a:avLst/>
          </a:prstGeom>
        </p:spPr>
        <p:txBody>
          <a:bodyPr wrap="none">
            <a:spAutoFit/>
          </a:bodyPr>
          <a:lstStyle/>
          <a:p>
            <a:r>
              <a:rPr lang="en-GB" b="1" dirty="0">
                <a:solidFill>
                  <a:schemeClr val="accent6">
                    <a:lumMod val="50000"/>
                  </a:schemeClr>
                </a:solidFill>
              </a:rPr>
              <a:t>M5X00856:</a:t>
            </a:r>
          </a:p>
        </p:txBody>
      </p:sp>
      <p:sp>
        <p:nvSpPr>
          <p:cNvPr id="4" name="TextBox 3">
            <a:extLst>
              <a:ext uri="{FF2B5EF4-FFF2-40B4-BE49-F238E27FC236}">
                <a16:creationId xmlns:a16="http://schemas.microsoft.com/office/drawing/2014/main" xmlns="" id="{57DA4DA1-663E-4C7C-8190-872532CC15B8}"/>
              </a:ext>
            </a:extLst>
          </p:cNvPr>
          <p:cNvSpPr txBox="1"/>
          <p:nvPr/>
        </p:nvSpPr>
        <p:spPr>
          <a:xfrm>
            <a:off x="1988860" y="5301208"/>
            <a:ext cx="6624736" cy="707886"/>
          </a:xfrm>
          <a:prstGeom prst="rect">
            <a:avLst/>
          </a:prstGeom>
          <a:noFill/>
        </p:spPr>
        <p:txBody>
          <a:bodyPr wrap="square" rtlCol="0">
            <a:spAutoFit/>
          </a:bodyPr>
          <a:lstStyle/>
          <a:p>
            <a:r>
              <a:rPr lang="en-GB" sz="4000" dirty="0">
                <a:solidFill>
                  <a:srgbClr val="FFFF00"/>
                </a:solidFill>
              </a:rPr>
              <a:t>Felicity Healey-Benson</a:t>
            </a:r>
          </a:p>
        </p:txBody>
      </p:sp>
    </p:spTree>
    <p:extLst>
      <p:ext uri="{BB962C8B-B14F-4D97-AF65-F5344CB8AC3E}">
        <p14:creationId xmlns:p14="http://schemas.microsoft.com/office/powerpoint/2010/main" val="959556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3600" dirty="0">
                <a:latin typeface="Calibri" panose="020F0502020204030204" pitchFamily="34" charset="0"/>
              </a:rPr>
              <a:t>R&amp;S defined</a:t>
            </a:r>
          </a:p>
        </p:txBody>
      </p:sp>
      <p:sp>
        <p:nvSpPr>
          <p:cNvPr id="3" name="Content Placeholder 2"/>
          <p:cNvSpPr>
            <a:spLocks noGrp="1"/>
          </p:cNvSpPr>
          <p:nvPr>
            <p:ph idx="1"/>
          </p:nvPr>
        </p:nvSpPr>
        <p:spPr>
          <a:xfrm>
            <a:off x="491832" y="1449879"/>
            <a:ext cx="8229600" cy="3917032"/>
          </a:xfrm>
        </p:spPr>
        <p:txBody>
          <a:bodyPr>
            <a:normAutofit fontScale="92500" lnSpcReduction="20000"/>
          </a:bodyPr>
          <a:lstStyle/>
          <a:p>
            <a:pPr marL="0" indent="0">
              <a:buNone/>
            </a:pPr>
            <a:r>
              <a:rPr lang="en-GB" b="1" dirty="0">
                <a:latin typeface="Calibri" panose="020F0502020204030204" pitchFamily="34" charset="0"/>
              </a:rPr>
              <a:t>Recruitment: </a:t>
            </a:r>
            <a:r>
              <a:rPr lang="en-GB" dirty="0">
                <a:latin typeface="Calibri" panose="020F0502020204030204" pitchFamily="34" charset="0"/>
              </a:rPr>
              <a:t>process of generating a pool of capable people to apply for employment to an organisation</a:t>
            </a:r>
          </a:p>
          <a:p>
            <a:endParaRPr lang="en-GB" dirty="0">
              <a:latin typeface="Calibri" panose="020F0502020204030204" pitchFamily="34" charset="0"/>
            </a:endParaRPr>
          </a:p>
          <a:p>
            <a:pPr marL="0" indent="0">
              <a:buNone/>
            </a:pPr>
            <a:r>
              <a:rPr lang="en-GB" b="1" dirty="0">
                <a:latin typeface="Calibri" panose="020F0502020204030204" pitchFamily="34" charset="0"/>
              </a:rPr>
              <a:t>Selection: </a:t>
            </a:r>
            <a:r>
              <a:rPr lang="en-GB" dirty="0">
                <a:latin typeface="Calibri" panose="020F0502020204030204" pitchFamily="34" charset="0"/>
              </a:rPr>
              <a:t>process by which managers and others use specific instruments to choose from a pool of applicants a person or persons more likely to succeed in the job(s), given management goals and legal requirements.</a:t>
            </a:r>
          </a:p>
          <a:p>
            <a:endParaRPr lang="en-GB" dirty="0"/>
          </a:p>
        </p:txBody>
      </p:sp>
      <p:sp>
        <p:nvSpPr>
          <p:cNvPr id="4" name="Rectangle 3"/>
          <p:cNvSpPr/>
          <p:nvPr/>
        </p:nvSpPr>
        <p:spPr>
          <a:xfrm>
            <a:off x="5364088" y="5085184"/>
            <a:ext cx="3288080" cy="369332"/>
          </a:xfrm>
          <a:prstGeom prst="rect">
            <a:avLst/>
          </a:prstGeom>
        </p:spPr>
        <p:txBody>
          <a:bodyPr wrap="none">
            <a:spAutoFit/>
          </a:bodyPr>
          <a:lstStyle/>
          <a:p>
            <a:r>
              <a:rPr lang="en-GB" dirty="0"/>
              <a:t>Bratton and Gold (2007, p 239</a:t>
            </a:r>
          </a:p>
        </p:txBody>
      </p:sp>
    </p:spTree>
    <p:extLst>
      <p:ext uri="{BB962C8B-B14F-4D97-AF65-F5344CB8AC3E}">
        <p14:creationId xmlns:p14="http://schemas.microsoft.com/office/powerpoint/2010/main" val="2740362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a:bodyPr>
          <a:lstStyle/>
          <a:p>
            <a:pPr algn="l"/>
            <a:r>
              <a:rPr lang="en-GB" altLang="en-US" sz="3600" dirty="0">
                <a:latin typeface="Calibri" panose="020F0502020204030204" pitchFamily="34" charset="0"/>
              </a:rPr>
              <a:t>R&amp;S aims</a:t>
            </a:r>
          </a:p>
        </p:txBody>
      </p:sp>
      <p:sp>
        <p:nvSpPr>
          <p:cNvPr id="5123" name="Rectangle 3"/>
          <p:cNvSpPr>
            <a:spLocks noGrp="1" noChangeArrowheads="1"/>
          </p:cNvSpPr>
          <p:nvPr>
            <p:ph type="body" idx="1"/>
          </p:nvPr>
        </p:nvSpPr>
        <p:spPr>
          <a:xfrm>
            <a:off x="323528" y="1412776"/>
            <a:ext cx="8229600" cy="4525962"/>
          </a:xfrm>
        </p:spPr>
        <p:txBody>
          <a:bodyPr>
            <a:normAutofit/>
          </a:bodyPr>
          <a:lstStyle/>
          <a:p>
            <a:pPr>
              <a:lnSpc>
                <a:spcPct val="80000"/>
              </a:lnSpc>
              <a:buFontTx/>
              <a:buNone/>
            </a:pPr>
            <a:r>
              <a:rPr lang="en-GB" altLang="en-US" sz="2400" dirty="0"/>
              <a:t>to ensure the effective integration and socialisation of the individual into the organisation i.e. finding an individual who generally ‘fits in’ with the culture of an organisation. </a:t>
            </a:r>
          </a:p>
          <a:p>
            <a:pPr>
              <a:lnSpc>
                <a:spcPct val="80000"/>
              </a:lnSpc>
              <a:buFontTx/>
              <a:buNone/>
            </a:pPr>
            <a:endParaRPr lang="en-GB" altLang="en-US" sz="2400" dirty="0"/>
          </a:p>
          <a:p>
            <a:pPr>
              <a:lnSpc>
                <a:spcPct val="80000"/>
              </a:lnSpc>
              <a:buFontTx/>
              <a:buNone/>
            </a:pPr>
            <a:r>
              <a:rPr lang="en-GB" altLang="en-US" sz="2400" dirty="0"/>
              <a:t>some organisations adopt the philosophy of </a:t>
            </a:r>
            <a:r>
              <a:rPr lang="en-GB" altLang="en-US" sz="2400" dirty="0">
                <a:solidFill>
                  <a:schemeClr val="tx2">
                    <a:lumMod val="60000"/>
                    <a:lumOff val="40000"/>
                  </a:schemeClr>
                </a:solidFill>
              </a:rPr>
              <a:t>‘</a:t>
            </a:r>
            <a:r>
              <a:rPr lang="en-GB" altLang="en-US" sz="2400" i="1" dirty="0">
                <a:solidFill>
                  <a:schemeClr val="tx2">
                    <a:lumMod val="60000"/>
                    <a:lumOff val="40000"/>
                  </a:schemeClr>
                </a:solidFill>
              </a:rPr>
              <a:t>select for attitude, train for skill’. </a:t>
            </a:r>
          </a:p>
          <a:p>
            <a:pPr>
              <a:lnSpc>
                <a:spcPct val="80000"/>
              </a:lnSpc>
              <a:buFontTx/>
              <a:buNone/>
            </a:pPr>
            <a:endParaRPr lang="en-GB" altLang="en-US" sz="2400" i="1" dirty="0"/>
          </a:p>
          <a:p>
            <a:pPr>
              <a:lnSpc>
                <a:spcPct val="80000"/>
              </a:lnSpc>
              <a:buFontTx/>
              <a:buNone/>
            </a:pPr>
            <a:r>
              <a:rPr lang="en-GB" altLang="en-US" sz="2400" dirty="0"/>
              <a:t>the underpinning rationale is that if the organisation requires employees to behave in certain ways i.e. be adaptable, be prepared to work flexibly, work as part of a team, be enthusiastic towards customers - then it is easier to recruit people with such attitudes in the first place. It is certainly very difficult to change attitudes. </a:t>
            </a:r>
          </a:p>
        </p:txBody>
      </p:sp>
    </p:spTree>
    <p:extLst>
      <p:ext uri="{BB962C8B-B14F-4D97-AF65-F5344CB8AC3E}">
        <p14:creationId xmlns:p14="http://schemas.microsoft.com/office/powerpoint/2010/main" val="2138538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CC6301-ED95-457C-8361-A6AB756B0C24}"/>
              </a:ext>
            </a:extLst>
          </p:cNvPr>
          <p:cNvSpPr>
            <a:spLocks noGrp="1"/>
          </p:cNvSpPr>
          <p:nvPr>
            <p:ph type="title"/>
          </p:nvPr>
        </p:nvSpPr>
        <p:spPr>
          <a:xfrm>
            <a:off x="179512" y="116747"/>
            <a:ext cx="8229600" cy="1143000"/>
          </a:xfrm>
        </p:spPr>
        <p:txBody>
          <a:bodyPr>
            <a:normAutofit/>
          </a:bodyPr>
          <a:lstStyle/>
          <a:p>
            <a:pPr algn="l"/>
            <a:r>
              <a:rPr lang="en-GB" sz="3200" dirty="0">
                <a:latin typeface="Calibri" panose="020F0502020204030204" pitchFamily="34" charset="0"/>
                <a:cs typeface="Calibri" panose="020F0502020204030204" pitchFamily="34" charset="0"/>
              </a:rPr>
              <a:t>The employee lifecycle</a:t>
            </a:r>
          </a:p>
        </p:txBody>
      </p:sp>
      <p:sp>
        <p:nvSpPr>
          <p:cNvPr id="3" name="Content Placeholder 2">
            <a:extLst>
              <a:ext uri="{FF2B5EF4-FFF2-40B4-BE49-F238E27FC236}">
                <a16:creationId xmlns:a16="http://schemas.microsoft.com/office/drawing/2014/main" xmlns="" id="{4D593B54-9904-486C-B15D-CD3CE76DAB3A}"/>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67E4D135-0DCA-4A64-B085-A54049DC4059}"/>
              </a:ext>
            </a:extLst>
          </p:cNvPr>
          <p:cNvPicPr>
            <a:picLocks noChangeAspect="1"/>
          </p:cNvPicPr>
          <p:nvPr/>
        </p:nvPicPr>
        <p:blipFill rotWithShape="1">
          <a:blip r:embed="rId2"/>
          <a:srcRect t="5502"/>
          <a:stretch/>
        </p:blipFill>
        <p:spPr>
          <a:xfrm>
            <a:off x="179512" y="1052736"/>
            <a:ext cx="8833503" cy="4491032"/>
          </a:xfrm>
          <a:prstGeom prst="rect">
            <a:avLst/>
          </a:prstGeom>
        </p:spPr>
      </p:pic>
      <p:sp>
        <p:nvSpPr>
          <p:cNvPr id="5" name="Rectangle 4">
            <a:extLst>
              <a:ext uri="{FF2B5EF4-FFF2-40B4-BE49-F238E27FC236}">
                <a16:creationId xmlns:a16="http://schemas.microsoft.com/office/drawing/2014/main" xmlns="" id="{A325D82F-5AC5-46AD-BB2D-044F311AFD8D}"/>
              </a:ext>
            </a:extLst>
          </p:cNvPr>
          <p:cNvSpPr/>
          <p:nvPr/>
        </p:nvSpPr>
        <p:spPr>
          <a:xfrm>
            <a:off x="5473548" y="4888467"/>
            <a:ext cx="3213252" cy="369332"/>
          </a:xfrm>
          <a:prstGeom prst="rect">
            <a:avLst/>
          </a:prstGeom>
        </p:spPr>
        <p:txBody>
          <a:bodyPr wrap="none">
            <a:spAutoFit/>
          </a:bodyPr>
          <a:lstStyle/>
          <a:p>
            <a:r>
              <a:rPr lang="en-GB" dirty="0"/>
              <a:t>https://www.analyticsinhr.com</a:t>
            </a:r>
          </a:p>
        </p:txBody>
      </p:sp>
    </p:spTree>
    <p:extLst>
      <p:ext uri="{BB962C8B-B14F-4D97-AF65-F5344CB8AC3E}">
        <p14:creationId xmlns:p14="http://schemas.microsoft.com/office/powerpoint/2010/main" val="4898097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504A4B5-135C-4F7C-80BC-8B8BC5FD0B46}"/>
              </a:ext>
            </a:extLst>
          </p:cNvPr>
          <p:cNvSpPr>
            <a:spLocks noGrp="1"/>
          </p:cNvSpPr>
          <p:nvPr>
            <p:ph type="title"/>
          </p:nvPr>
        </p:nvSpPr>
        <p:spPr>
          <a:xfrm>
            <a:off x="452437" y="202692"/>
            <a:ext cx="8229600" cy="1143000"/>
          </a:xfrm>
        </p:spPr>
        <p:txBody>
          <a:bodyPr>
            <a:normAutofit/>
          </a:bodyPr>
          <a:lstStyle/>
          <a:p>
            <a:pPr algn="l"/>
            <a:r>
              <a:rPr lang="en-GB" sz="3600" dirty="0">
                <a:latin typeface="Calibri" panose="020F0502020204030204" pitchFamily="34" charset="0"/>
                <a:cs typeface="Calibri" panose="020F0502020204030204" pitchFamily="34" charset="0"/>
              </a:rPr>
              <a:t>Impact of better hire over time</a:t>
            </a:r>
          </a:p>
        </p:txBody>
      </p:sp>
      <p:sp>
        <p:nvSpPr>
          <p:cNvPr id="3" name="Content Placeholder 2">
            <a:extLst>
              <a:ext uri="{FF2B5EF4-FFF2-40B4-BE49-F238E27FC236}">
                <a16:creationId xmlns:a16="http://schemas.microsoft.com/office/drawing/2014/main" xmlns="" id="{A14D46B0-0B22-462B-9563-3EFA0D78A31E}"/>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xmlns="" id="{EB3558F8-906B-495F-8D3E-AEF57D887579}"/>
              </a:ext>
            </a:extLst>
          </p:cNvPr>
          <p:cNvPicPr>
            <a:picLocks noChangeAspect="1"/>
          </p:cNvPicPr>
          <p:nvPr/>
        </p:nvPicPr>
        <p:blipFill rotWithShape="1">
          <a:blip r:embed="rId2"/>
          <a:srcRect t="3504"/>
          <a:stretch/>
        </p:blipFill>
        <p:spPr>
          <a:xfrm>
            <a:off x="323528" y="1340767"/>
            <a:ext cx="8220075" cy="4034953"/>
          </a:xfrm>
          <a:prstGeom prst="rect">
            <a:avLst/>
          </a:prstGeom>
        </p:spPr>
      </p:pic>
      <p:sp>
        <p:nvSpPr>
          <p:cNvPr id="5" name="Rectangle 4">
            <a:extLst>
              <a:ext uri="{FF2B5EF4-FFF2-40B4-BE49-F238E27FC236}">
                <a16:creationId xmlns:a16="http://schemas.microsoft.com/office/drawing/2014/main" xmlns="" id="{6A17CC0A-72DD-4C4F-A909-1C817641660F}"/>
              </a:ext>
            </a:extLst>
          </p:cNvPr>
          <p:cNvSpPr/>
          <p:nvPr/>
        </p:nvSpPr>
        <p:spPr>
          <a:xfrm>
            <a:off x="5456633" y="5147901"/>
            <a:ext cx="3213252" cy="369332"/>
          </a:xfrm>
          <a:prstGeom prst="rect">
            <a:avLst/>
          </a:prstGeom>
        </p:spPr>
        <p:txBody>
          <a:bodyPr wrap="none">
            <a:spAutoFit/>
          </a:bodyPr>
          <a:lstStyle/>
          <a:p>
            <a:r>
              <a:rPr lang="en-GB" dirty="0"/>
              <a:t>https://www.analyticsinhr.com</a:t>
            </a:r>
          </a:p>
        </p:txBody>
      </p:sp>
    </p:spTree>
    <p:extLst>
      <p:ext uri="{BB962C8B-B14F-4D97-AF65-F5344CB8AC3E}">
        <p14:creationId xmlns:p14="http://schemas.microsoft.com/office/powerpoint/2010/main" val="6500813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81000" y="228600"/>
            <a:ext cx="8077200" cy="1066800"/>
          </a:xfrm>
        </p:spPr>
        <p:txBody>
          <a:bodyPr>
            <a:normAutofit/>
          </a:bodyPr>
          <a:lstStyle/>
          <a:p>
            <a:pPr algn="l"/>
            <a:r>
              <a:rPr lang="en-GB" altLang="en-US" sz="3600" dirty="0">
                <a:latin typeface="Calibri" panose="020F0502020204030204" pitchFamily="34" charset="0"/>
              </a:rPr>
              <a:t>Labour turnover</a:t>
            </a:r>
          </a:p>
        </p:txBody>
      </p:sp>
      <p:sp>
        <p:nvSpPr>
          <p:cNvPr id="66563" name="Rectangle 3"/>
          <p:cNvSpPr>
            <a:spLocks noGrp="1" noChangeArrowheads="1"/>
          </p:cNvSpPr>
          <p:nvPr>
            <p:ph type="body" idx="1"/>
          </p:nvPr>
        </p:nvSpPr>
        <p:spPr>
          <a:xfrm>
            <a:off x="251520" y="1124744"/>
            <a:ext cx="8458200" cy="4724400"/>
          </a:xfrm>
        </p:spPr>
        <p:txBody>
          <a:bodyPr>
            <a:noAutofit/>
          </a:bodyPr>
          <a:lstStyle/>
          <a:p>
            <a:pPr>
              <a:lnSpc>
                <a:spcPct val="90000"/>
              </a:lnSpc>
              <a:buFontTx/>
              <a:buNone/>
            </a:pPr>
            <a:endParaRPr lang="en-GB" altLang="en-US" dirty="0">
              <a:latin typeface="Calibri" panose="020F0502020204030204" pitchFamily="34" charset="0"/>
            </a:endParaRPr>
          </a:p>
          <a:p>
            <a:pPr>
              <a:lnSpc>
                <a:spcPct val="90000"/>
              </a:lnSpc>
              <a:buFont typeface="Wingdings" panose="05000000000000000000" pitchFamily="2" charset="2"/>
              <a:buChar char="§"/>
            </a:pPr>
            <a:r>
              <a:rPr lang="en-GB" altLang="en-US" sz="2400" dirty="0">
                <a:latin typeface="Calibri" panose="020F0502020204030204" pitchFamily="34" charset="0"/>
              </a:rPr>
              <a:t>Dissatisfied and uncommitted employees are most likely to leave.</a:t>
            </a:r>
          </a:p>
          <a:p>
            <a:pPr>
              <a:lnSpc>
                <a:spcPct val="90000"/>
              </a:lnSpc>
              <a:buFont typeface="Wingdings" panose="05000000000000000000" pitchFamily="2" charset="2"/>
              <a:buChar char="§"/>
            </a:pPr>
            <a:r>
              <a:rPr lang="en-GB" altLang="en-US" sz="2400" dirty="0">
                <a:latin typeface="Calibri" panose="020F0502020204030204" pitchFamily="34" charset="0"/>
              </a:rPr>
              <a:t>New recruits with unrealistic expectations are more likely to leave within initial period of employment.</a:t>
            </a:r>
          </a:p>
          <a:p>
            <a:pPr>
              <a:lnSpc>
                <a:spcPct val="90000"/>
              </a:lnSpc>
              <a:buFont typeface="Wingdings" panose="05000000000000000000" pitchFamily="2" charset="2"/>
              <a:buChar char="§"/>
            </a:pPr>
            <a:r>
              <a:rPr lang="en-GB" altLang="en-US" sz="2400" dirty="0">
                <a:latin typeface="Calibri" panose="020F0502020204030204" pitchFamily="34" charset="0"/>
              </a:rPr>
              <a:t>Turnover is self-perpetuating.</a:t>
            </a:r>
          </a:p>
          <a:p>
            <a:pPr>
              <a:lnSpc>
                <a:spcPct val="90000"/>
              </a:lnSpc>
              <a:buFont typeface="Wingdings" panose="05000000000000000000" pitchFamily="2" charset="2"/>
              <a:buChar char="§"/>
            </a:pPr>
            <a:r>
              <a:rPr lang="en-GB" altLang="en-US" sz="2400" dirty="0">
                <a:latin typeface="Calibri" panose="020F0502020204030204" pitchFamily="34" charset="0"/>
              </a:rPr>
              <a:t>Dissatisfaction with pay is rarely the main cause of turnover.</a:t>
            </a:r>
          </a:p>
          <a:p>
            <a:pPr>
              <a:lnSpc>
                <a:spcPct val="90000"/>
              </a:lnSpc>
              <a:buFont typeface="Wingdings" panose="05000000000000000000" pitchFamily="2" charset="2"/>
              <a:buChar char="§"/>
            </a:pPr>
            <a:r>
              <a:rPr lang="en-GB" altLang="en-US" sz="2400" dirty="0">
                <a:latin typeface="Calibri" panose="020F0502020204030204" pitchFamily="34" charset="0"/>
              </a:rPr>
              <a:t>The majority of turnover is within the control of the employer.</a:t>
            </a:r>
          </a:p>
          <a:p>
            <a:pPr>
              <a:lnSpc>
                <a:spcPct val="90000"/>
              </a:lnSpc>
              <a:buFont typeface="Wingdings" panose="05000000000000000000" pitchFamily="2" charset="2"/>
              <a:buChar char="§"/>
            </a:pPr>
            <a:r>
              <a:rPr lang="en-GB" altLang="en-US" sz="2400" dirty="0">
                <a:latin typeface="Calibri" panose="020F0502020204030204" pitchFamily="34" charset="0"/>
              </a:rPr>
              <a:t>Job design and realistic recruitment are the best ways to reduce turnover.</a:t>
            </a:r>
          </a:p>
        </p:txBody>
      </p:sp>
    </p:spTree>
    <p:extLst>
      <p:ext uri="{BB962C8B-B14F-4D97-AF65-F5344CB8AC3E}">
        <p14:creationId xmlns:p14="http://schemas.microsoft.com/office/powerpoint/2010/main" val="353132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srcRect/>
          <a:stretch>
            <a:fillRect/>
          </a:stretch>
        </p:blipFill>
        <p:spPr bwMode="auto">
          <a:xfrm>
            <a:off x="-57591" y="0"/>
            <a:ext cx="9258677" cy="6858000"/>
          </a:xfrm>
          <a:prstGeom prst="rect">
            <a:avLst/>
          </a:prstGeom>
          <a:noFill/>
          <a:ln w="9525">
            <a:noFill/>
            <a:miter lim="800000"/>
            <a:headEnd/>
            <a:tailEnd/>
          </a:ln>
          <a:effectLst/>
        </p:spPr>
      </p:pic>
      <p:sp>
        <p:nvSpPr>
          <p:cNvPr id="4" name="TextBox 3"/>
          <p:cNvSpPr txBox="1"/>
          <p:nvPr/>
        </p:nvSpPr>
        <p:spPr>
          <a:xfrm>
            <a:off x="7092280" y="3405436"/>
            <a:ext cx="1800200" cy="1384995"/>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Traditional</a:t>
            </a:r>
          </a:p>
          <a:p>
            <a:r>
              <a:rPr lang="en-GB" sz="2800" b="1" dirty="0">
                <a:latin typeface="Calibri" panose="020F0502020204030204" pitchFamily="34" charset="0"/>
                <a:cs typeface="Calibri" panose="020F0502020204030204" pitchFamily="34" charset="0"/>
              </a:rPr>
              <a:t>R&amp;S Process</a:t>
            </a:r>
          </a:p>
        </p:txBody>
      </p:sp>
    </p:spTree>
    <p:extLst>
      <p:ext uri="{BB962C8B-B14F-4D97-AF65-F5344CB8AC3E}">
        <p14:creationId xmlns:p14="http://schemas.microsoft.com/office/powerpoint/2010/main" val="4014205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9144000" cy="68580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802" name="Rectangle 2"/>
          <p:cNvSpPr>
            <a:spLocks noGrp="1" noChangeArrowheads="1"/>
          </p:cNvSpPr>
          <p:nvPr>
            <p:ph type="title"/>
          </p:nvPr>
        </p:nvSpPr>
        <p:spPr>
          <a:xfrm>
            <a:off x="0" y="0"/>
            <a:ext cx="9144000" cy="685800"/>
          </a:xfrm>
        </p:spPr>
        <p:txBody>
          <a:bodyPr/>
          <a:lstStyle/>
          <a:p>
            <a:r>
              <a:rPr lang="en-GB" altLang="en-US" sz="2400">
                <a:latin typeface="Verdana" pitchFamily="34" charset="0"/>
              </a:rPr>
              <a:t>A systematic approach to recruitment and selection</a:t>
            </a:r>
            <a:endParaRPr lang="en-GB" altLang="en-US">
              <a:latin typeface="Verdana" pitchFamily="34" charset="0"/>
            </a:endParaRPr>
          </a:p>
        </p:txBody>
      </p:sp>
      <p:sp>
        <p:nvSpPr>
          <p:cNvPr id="76803" name="AutoShape 3"/>
          <p:cNvSpPr>
            <a:spLocks noChangeArrowheads="1"/>
          </p:cNvSpPr>
          <p:nvPr/>
        </p:nvSpPr>
        <p:spPr bwMode="auto">
          <a:xfrm>
            <a:off x="1042988" y="620713"/>
            <a:ext cx="4608512"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Human resource planning</a:t>
            </a:r>
          </a:p>
        </p:txBody>
      </p:sp>
      <p:sp>
        <p:nvSpPr>
          <p:cNvPr id="76804" name="AutoShape 4"/>
          <p:cNvSpPr>
            <a:spLocks noChangeArrowheads="1"/>
          </p:cNvSpPr>
          <p:nvPr/>
        </p:nvSpPr>
        <p:spPr bwMode="auto">
          <a:xfrm>
            <a:off x="1042988" y="1268413"/>
            <a:ext cx="4608512"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Legal framework</a:t>
            </a:r>
          </a:p>
        </p:txBody>
      </p:sp>
      <p:sp>
        <p:nvSpPr>
          <p:cNvPr id="76805" name="AutoShape 5"/>
          <p:cNvSpPr>
            <a:spLocks noChangeArrowheads="1"/>
          </p:cNvSpPr>
          <p:nvPr/>
        </p:nvSpPr>
        <p:spPr bwMode="auto">
          <a:xfrm>
            <a:off x="1042988" y="1844675"/>
            <a:ext cx="4608512"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000" tIns="46800" rIns="90000" bIns="46800" anchor="ctr"/>
          <a:lstStyle/>
          <a:p>
            <a:pPr eaLnBrk="0" hangingPunct="0"/>
            <a:r>
              <a:rPr lang="en-GB" altLang="en-US" sz="2400"/>
              <a:t>Psychological ‘fit’</a:t>
            </a:r>
          </a:p>
        </p:txBody>
      </p:sp>
      <p:sp>
        <p:nvSpPr>
          <p:cNvPr id="76806" name="AutoShape 6"/>
          <p:cNvSpPr>
            <a:spLocks noChangeArrowheads="1"/>
          </p:cNvSpPr>
          <p:nvPr/>
        </p:nvSpPr>
        <p:spPr bwMode="auto">
          <a:xfrm>
            <a:off x="1403350" y="3933825"/>
            <a:ext cx="4038600"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Selection</a:t>
            </a:r>
          </a:p>
        </p:txBody>
      </p:sp>
      <p:sp>
        <p:nvSpPr>
          <p:cNvPr id="76809" name="AutoShape 9"/>
          <p:cNvSpPr>
            <a:spLocks noChangeArrowheads="1"/>
          </p:cNvSpPr>
          <p:nvPr/>
        </p:nvSpPr>
        <p:spPr bwMode="auto">
          <a:xfrm>
            <a:off x="1403350" y="4652963"/>
            <a:ext cx="4038600"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The selection decision</a:t>
            </a:r>
          </a:p>
        </p:txBody>
      </p:sp>
      <p:sp>
        <p:nvSpPr>
          <p:cNvPr id="76810" name="AutoShape 10"/>
          <p:cNvSpPr>
            <a:spLocks noChangeArrowheads="1"/>
          </p:cNvSpPr>
          <p:nvPr/>
        </p:nvSpPr>
        <p:spPr bwMode="auto">
          <a:xfrm>
            <a:off x="1403350" y="5373688"/>
            <a:ext cx="4038600"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Induction</a:t>
            </a:r>
          </a:p>
        </p:txBody>
      </p:sp>
      <p:sp>
        <p:nvSpPr>
          <p:cNvPr id="76811" name="AutoShape 11"/>
          <p:cNvSpPr>
            <a:spLocks noChangeArrowheads="1"/>
          </p:cNvSpPr>
          <p:nvPr/>
        </p:nvSpPr>
        <p:spPr bwMode="auto">
          <a:xfrm>
            <a:off x="1403350" y="3213100"/>
            <a:ext cx="4038600"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Recruitment</a:t>
            </a:r>
          </a:p>
        </p:txBody>
      </p:sp>
      <p:sp>
        <p:nvSpPr>
          <p:cNvPr id="76812" name="AutoShape 12"/>
          <p:cNvSpPr>
            <a:spLocks noChangeArrowheads="1"/>
          </p:cNvSpPr>
          <p:nvPr/>
        </p:nvSpPr>
        <p:spPr bwMode="auto">
          <a:xfrm>
            <a:off x="1371600" y="2438400"/>
            <a:ext cx="4038600" cy="4572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eaLnBrk="0" hangingPunct="0"/>
            <a:r>
              <a:rPr lang="en-GB" altLang="en-US" sz="2400"/>
              <a:t>Job analysis</a:t>
            </a:r>
          </a:p>
        </p:txBody>
      </p:sp>
      <p:sp>
        <p:nvSpPr>
          <p:cNvPr id="76813" name="AutoShape 13"/>
          <p:cNvSpPr>
            <a:spLocks noChangeArrowheads="1"/>
          </p:cNvSpPr>
          <p:nvPr/>
        </p:nvSpPr>
        <p:spPr bwMode="auto">
          <a:xfrm>
            <a:off x="684213" y="6021388"/>
            <a:ext cx="5400675" cy="431800"/>
          </a:xfrm>
          <a:prstGeom prst="flowChartProcess">
            <a:avLst/>
          </a:prstGeom>
          <a:solidFill>
            <a:srgbClr val="C0C0C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GB" altLang="en-US" sz="2400"/>
              <a:t>Review effectiveness of process</a:t>
            </a:r>
          </a:p>
        </p:txBody>
      </p:sp>
      <p:sp>
        <p:nvSpPr>
          <p:cNvPr id="76814" name="Text Box 14"/>
          <p:cNvSpPr txBox="1">
            <a:spLocks noChangeArrowheads="1"/>
          </p:cNvSpPr>
          <p:nvPr/>
        </p:nvSpPr>
        <p:spPr bwMode="auto">
          <a:xfrm>
            <a:off x="5892800" y="2438400"/>
            <a:ext cx="3251200" cy="39925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spcBef>
                <a:spcPct val="50000"/>
              </a:spcBef>
            </a:pPr>
            <a:r>
              <a:rPr lang="en-GB" altLang="en-US" sz="2000"/>
              <a:t>job/accountability profiles</a:t>
            </a:r>
          </a:p>
          <a:p>
            <a:pPr eaLnBrk="0" hangingPunct="0">
              <a:spcBef>
                <a:spcPct val="50000"/>
              </a:spcBef>
            </a:pPr>
            <a:r>
              <a:rPr lang="en-GB" altLang="en-US" sz="2000"/>
              <a:t>sources of applicants, recruitment methods</a:t>
            </a:r>
          </a:p>
          <a:p>
            <a:pPr eaLnBrk="0" hangingPunct="0">
              <a:spcBef>
                <a:spcPct val="50000"/>
              </a:spcBef>
            </a:pPr>
            <a:r>
              <a:rPr lang="en-GB" altLang="en-US" sz="2000"/>
              <a:t>choice of selection method</a:t>
            </a:r>
          </a:p>
          <a:p>
            <a:pPr eaLnBrk="0" hangingPunct="0">
              <a:spcBef>
                <a:spcPct val="50000"/>
              </a:spcBef>
            </a:pPr>
            <a:r>
              <a:rPr lang="en-GB" altLang="en-US" sz="2000"/>
              <a:t>use of grading scheme</a:t>
            </a:r>
          </a:p>
          <a:p>
            <a:pPr eaLnBrk="0" hangingPunct="0">
              <a:spcBef>
                <a:spcPct val="50000"/>
              </a:spcBef>
            </a:pPr>
            <a:r>
              <a:rPr lang="en-GB" altLang="en-US" sz="2000"/>
              <a:t>socialisation of new staff</a:t>
            </a:r>
          </a:p>
          <a:p>
            <a:pPr eaLnBrk="0" hangingPunct="0">
              <a:spcBef>
                <a:spcPct val="50000"/>
              </a:spcBef>
            </a:pPr>
            <a:endParaRPr lang="en-GB" altLang="en-US" sz="2400"/>
          </a:p>
        </p:txBody>
      </p:sp>
      <p:sp>
        <p:nvSpPr>
          <p:cNvPr id="76815" name="Line 15"/>
          <p:cNvSpPr>
            <a:spLocks noChangeShapeType="1"/>
          </p:cNvSpPr>
          <p:nvPr/>
        </p:nvSpPr>
        <p:spPr bwMode="auto">
          <a:xfrm>
            <a:off x="5410200" y="2667000"/>
            <a:ext cx="4572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18" name="Line 18"/>
          <p:cNvSpPr>
            <a:spLocks noChangeShapeType="1"/>
          </p:cNvSpPr>
          <p:nvPr/>
        </p:nvSpPr>
        <p:spPr bwMode="auto">
          <a:xfrm>
            <a:off x="5435600" y="4149725"/>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19" name="Line 19"/>
          <p:cNvSpPr>
            <a:spLocks noChangeShapeType="1"/>
          </p:cNvSpPr>
          <p:nvPr/>
        </p:nvSpPr>
        <p:spPr bwMode="auto">
          <a:xfrm>
            <a:off x="5410200" y="4800600"/>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20" name="Line 20"/>
          <p:cNvSpPr>
            <a:spLocks noChangeShapeType="1"/>
          </p:cNvSpPr>
          <p:nvPr/>
        </p:nvSpPr>
        <p:spPr bwMode="auto">
          <a:xfrm>
            <a:off x="5435600" y="5589588"/>
            <a:ext cx="3810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6822" name="Line 22"/>
          <p:cNvSpPr>
            <a:spLocks noChangeShapeType="1"/>
          </p:cNvSpPr>
          <p:nvPr/>
        </p:nvSpPr>
        <p:spPr bwMode="auto">
          <a:xfrm>
            <a:off x="5435600" y="3429000"/>
            <a:ext cx="3603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23" name="Line 23"/>
          <p:cNvSpPr>
            <a:spLocks noChangeShapeType="1"/>
          </p:cNvSpPr>
          <p:nvPr/>
        </p:nvSpPr>
        <p:spPr bwMode="auto">
          <a:xfrm>
            <a:off x="3348038" y="2924175"/>
            <a:ext cx="0"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24" name="Line 24"/>
          <p:cNvSpPr>
            <a:spLocks noChangeShapeType="1"/>
          </p:cNvSpPr>
          <p:nvPr/>
        </p:nvSpPr>
        <p:spPr bwMode="auto">
          <a:xfrm>
            <a:off x="3348038" y="3644900"/>
            <a:ext cx="0"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25" name="Line 25"/>
          <p:cNvSpPr>
            <a:spLocks noChangeShapeType="1"/>
          </p:cNvSpPr>
          <p:nvPr/>
        </p:nvSpPr>
        <p:spPr bwMode="auto">
          <a:xfrm>
            <a:off x="3348038" y="4365625"/>
            <a:ext cx="0" cy="287338"/>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27" name="Line 27"/>
          <p:cNvSpPr>
            <a:spLocks noChangeShapeType="1"/>
          </p:cNvSpPr>
          <p:nvPr/>
        </p:nvSpPr>
        <p:spPr bwMode="auto">
          <a:xfrm>
            <a:off x="3348038" y="5084763"/>
            <a:ext cx="0" cy="288925"/>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28" name="Line 28"/>
          <p:cNvSpPr>
            <a:spLocks noChangeShapeType="1"/>
          </p:cNvSpPr>
          <p:nvPr/>
        </p:nvSpPr>
        <p:spPr bwMode="auto">
          <a:xfrm>
            <a:off x="3419475" y="5876925"/>
            <a:ext cx="0" cy="2159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29" name="Line 29"/>
          <p:cNvSpPr>
            <a:spLocks noChangeShapeType="1"/>
          </p:cNvSpPr>
          <p:nvPr/>
        </p:nvSpPr>
        <p:spPr bwMode="auto">
          <a:xfrm flipH="1">
            <a:off x="323850" y="908050"/>
            <a:ext cx="71913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0" name="Line 30"/>
          <p:cNvSpPr>
            <a:spLocks noChangeShapeType="1"/>
          </p:cNvSpPr>
          <p:nvPr/>
        </p:nvSpPr>
        <p:spPr bwMode="auto">
          <a:xfrm flipH="1">
            <a:off x="304800" y="914400"/>
            <a:ext cx="19050" cy="534035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2" name="Line 32"/>
          <p:cNvSpPr>
            <a:spLocks noChangeShapeType="1"/>
          </p:cNvSpPr>
          <p:nvPr/>
        </p:nvSpPr>
        <p:spPr bwMode="auto">
          <a:xfrm>
            <a:off x="323850" y="6237288"/>
            <a:ext cx="360363"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3" name="Line 33"/>
          <p:cNvSpPr>
            <a:spLocks noChangeShapeType="1"/>
          </p:cNvSpPr>
          <p:nvPr/>
        </p:nvSpPr>
        <p:spPr bwMode="auto">
          <a:xfrm flipH="1">
            <a:off x="323850" y="1484313"/>
            <a:ext cx="71913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4" name="Line 34"/>
          <p:cNvSpPr>
            <a:spLocks noChangeShapeType="1"/>
          </p:cNvSpPr>
          <p:nvPr/>
        </p:nvSpPr>
        <p:spPr bwMode="auto">
          <a:xfrm flipH="1">
            <a:off x="323850" y="2060575"/>
            <a:ext cx="719138"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5" name="Line 35"/>
          <p:cNvSpPr>
            <a:spLocks noChangeShapeType="1"/>
          </p:cNvSpPr>
          <p:nvPr/>
        </p:nvSpPr>
        <p:spPr bwMode="auto">
          <a:xfrm>
            <a:off x="323850" y="2708275"/>
            <a:ext cx="10795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6" name="Line 36"/>
          <p:cNvSpPr>
            <a:spLocks noChangeShapeType="1"/>
          </p:cNvSpPr>
          <p:nvPr/>
        </p:nvSpPr>
        <p:spPr bwMode="auto">
          <a:xfrm>
            <a:off x="323850" y="3500438"/>
            <a:ext cx="10795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7" name="Line 37"/>
          <p:cNvSpPr>
            <a:spLocks noChangeShapeType="1"/>
          </p:cNvSpPr>
          <p:nvPr/>
        </p:nvSpPr>
        <p:spPr bwMode="auto">
          <a:xfrm>
            <a:off x="323850" y="4221163"/>
            <a:ext cx="10795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8" name="Line 38"/>
          <p:cNvSpPr>
            <a:spLocks noChangeShapeType="1"/>
          </p:cNvSpPr>
          <p:nvPr/>
        </p:nvSpPr>
        <p:spPr bwMode="auto">
          <a:xfrm>
            <a:off x="323850" y="4941888"/>
            <a:ext cx="10795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76839" name="Line 39"/>
          <p:cNvSpPr>
            <a:spLocks noChangeShapeType="1"/>
          </p:cNvSpPr>
          <p:nvPr/>
        </p:nvSpPr>
        <p:spPr bwMode="auto">
          <a:xfrm>
            <a:off x="323850" y="5516563"/>
            <a:ext cx="1079500" cy="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1532081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2563F7F1-2770-4BF9-919B-6A5ED4E518E3}"/>
              </a:ext>
            </a:extLst>
          </p:cNvPr>
          <p:cNvSpPr/>
          <p:nvPr/>
        </p:nvSpPr>
        <p:spPr>
          <a:xfrm>
            <a:off x="683568" y="1556792"/>
            <a:ext cx="7488832" cy="3046988"/>
          </a:xfrm>
          <a:prstGeom prst="rect">
            <a:avLst/>
          </a:prstGeom>
        </p:spPr>
        <p:txBody>
          <a:bodyPr wrap="square">
            <a:spAutoFit/>
          </a:bodyPr>
          <a:lstStyle/>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Classified ads in newspapers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Agencies or </a:t>
            </a:r>
            <a:r>
              <a:rPr lang="en-GB" sz="2400" dirty="0" err="1">
                <a:latin typeface="Calibri" panose="020F0502020204030204" pitchFamily="34" charset="0"/>
                <a:cs typeface="Calibri" panose="020F0502020204030204" pitchFamily="34" charset="0"/>
              </a:rPr>
              <a:t>headhunters</a:t>
            </a:r>
            <a:endParaRPr lang="en-GB" sz="2400" dirty="0">
              <a:latin typeface="Calibri" panose="020F0502020204030204" pitchFamily="34" charset="0"/>
              <a:cs typeface="Calibri" panose="020F0502020204030204" pitchFamily="34" charset="0"/>
            </a:endParaRPr>
          </a:p>
          <a:p>
            <a:pPr lvl="1"/>
            <a:r>
              <a:rPr lang="en-GB" sz="2400" dirty="0">
                <a:latin typeface="Calibri" panose="020F0502020204030204" pitchFamily="34" charset="0"/>
                <a:cs typeface="Calibri" panose="020F0502020204030204" pitchFamily="34" charset="0"/>
              </a:rPr>
              <a:t>○ Cold calling</a:t>
            </a:r>
          </a:p>
          <a:p>
            <a:pPr lvl="1"/>
            <a:r>
              <a:rPr lang="en-GB" sz="2400" dirty="0">
                <a:latin typeface="Calibri" panose="020F0502020204030204" pitchFamily="34" charset="0"/>
                <a:cs typeface="Calibri" panose="020F0502020204030204" pitchFamily="34" charset="0"/>
              </a:rPr>
              <a:t>○ Rolodex of contacts</a:t>
            </a:r>
          </a:p>
          <a:p>
            <a:pPr lvl="1"/>
            <a:r>
              <a:rPr lang="en-GB" sz="2400" dirty="0">
                <a:latin typeface="Calibri" panose="020F0502020204030204" pitchFamily="34" charset="0"/>
                <a:cs typeface="Calibri" panose="020F0502020204030204" pitchFamily="34" charset="0"/>
              </a:rPr>
              <a:t>○ Job Sites (Monster, Career Builders, etc)</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Job Fairs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Referrals</a:t>
            </a:r>
          </a:p>
          <a:p>
            <a:pPr marL="342900" indent="-342900">
              <a:buFont typeface="Arial" panose="020B0604020202020204" pitchFamily="34" charset="0"/>
              <a:buChar char="•"/>
            </a:pPr>
            <a:r>
              <a:rPr lang="en-GB" sz="2400" dirty="0">
                <a:latin typeface="Calibri" panose="020F0502020204030204" pitchFamily="34" charset="0"/>
                <a:cs typeface="Calibri" panose="020F0502020204030204" pitchFamily="34" charset="0"/>
              </a:rPr>
              <a:t>Networking Events</a:t>
            </a:r>
          </a:p>
        </p:txBody>
      </p:sp>
      <p:sp>
        <p:nvSpPr>
          <p:cNvPr id="3" name="TextBox 2">
            <a:extLst>
              <a:ext uri="{FF2B5EF4-FFF2-40B4-BE49-F238E27FC236}">
                <a16:creationId xmlns:a16="http://schemas.microsoft.com/office/drawing/2014/main" xmlns="" id="{DE4A356B-8B05-4059-87E6-913BDD5A3935}"/>
              </a:ext>
            </a:extLst>
          </p:cNvPr>
          <p:cNvSpPr txBox="1"/>
          <p:nvPr/>
        </p:nvSpPr>
        <p:spPr>
          <a:xfrm>
            <a:off x="395536" y="476672"/>
            <a:ext cx="7488832" cy="584775"/>
          </a:xfrm>
          <a:prstGeom prst="rect">
            <a:avLst/>
          </a:prstGeom>
          <a:noFill/>
        </p:spPr>
        <p:txBody>
          <a:bodyPr wrap="square" rtlCol="0">
            <a:spAutoFit/>
          </a:bodyPr>
          <a:lstStyle/>
          <a:p>
            <a:r>
              <a:rPr lang="en-GB" sz="3200" dirty="0">
                <a:latin typeface="Calibri" panose="020F0502020204030204" pitchFamily="34" charset="0"/>
                <a:cs typeface="Calibri" panose="020F0502020204030204" pitchFamily="34" charset="0"/>
              </a:rPr>
              <a:t>Traditional common recruitment methods</a:t>
            </a:r>
          </a:p>
        </p:txBody>
      </p:sp>
    </p:spTree>
    <p:extLst>
      <p:ext uri="{BB962C8B-B14F-4D97-AF65-F5344CB8AC3E}">
        <p14:creationId xmlns:p14="http://schemas.microsoft.com/office/powerpoint/2010/main" val="13443302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86019" name="Text Box 3"/>
          <p:cNvSpPr txBox="1">
            <a:spLocks noChangeArrowheads="1"/>
          </p:cNvSpPr>
          <p:nvPr/>
        </p:nvSpPr>
        <p:spPr bwMode="auto">
          <a:xfrm>
            <a:off x="685800" y="685800"/>
            <a:ext cx="7924800" cy="4339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3600" dirty="0">
                <a:latin typeface="Calibri" panose="020F0502020204030204" pitchFamily="34" charset="0"/>
              </a:rPr>
              <a:t>Internal recruitment</a:t>
            </a:r>
          </a:p>
          <a:p>
            <a:pPr>
              <a:spcBef>
                <a:spcPct val="50000"/>
              </a:spcBef>
            </a:pPr>
            <a:r>
              <a:rPr lang="en-GB" altLang="en-US" sz="2800" dirty="0">
                <a:latin typeface="Calibri" panose="020F0502020204030204" pitchFamily="34" charset="0"/>
              </a:rPr>
              <a:t>There are four distinct internal recruitment activities:</a:t>
            </a:r>
          </a:p>
          <a:p>
            <a:pPr marL="457200" indent="-457200">
              <a:spcBef>
                <a:spcPct val="50000"/>
              </a:spcBef>
              <a:buFont typeface="Wingdings" panose="05000000000000000000" pitchFamily="2" charset="2"/>
              <a:buChar char="§"/>
            </a:pPr>
            <a:r>
              <a:rPr lang="en-GB" altLang="en-US" sz="2800" dirty="0">
                <a:latin typeface="Calibri" panose="020F0502020204030204" pitchFamily="34" charset="0"/>
              </a:rPr>
              <a:t>  promotions from within</a:t>
            </a:r>
          </a:p>
          <a:p>
            <a:pPr marL="457200" indent="-457200">
              <a:spcBef>
                <a:spcPct val="50000"/>
              </a:spcBef>
              <a:buFont typeface="Wingdings" panose="05000000000000000000" pitchFamily="2" charset="2"/>
              <a:buChar char="§"/>
            </a:pPr>
            <a:r>
              <a:rPr lang="en-GB" altLang="en-US" sz="2800" dirty="0">
                <a:latin typeface="Calibri" panose="020F0502020204030204" pitchFamily="34" charset="0"/>
              </a:rPr>
              <a:t>  lateral transfers</a:t>
            </a:r>
          </a:p>
          <a:p>
            <a:pPr marL="457200" indent="-457200">
              <a:spcBef>
                <a:spcPct val="50000"/>
              </a:spcBef>
              <a:buFont typeface="Wingdings" panose="05000000000000000000" pitchFamily="2" charset="2"/>
              <a:buChar char="§"/>
            </a:pPr>
            <a:r>
              <a:rPr lang="en-GB" altLang="en-US" sz="2800" dirty="0">
                <a:latin typeface="Calibri" panose="020F0502020204030204" pitchFamily="34" charset="0"/>
              </a:rPr>
              <a:t>  job rotation</a:t>
            </a:r>
          </a:p>
          <a:p>
            <a:pPr marL="457200" indent="-457200">
              <a:spcBef>
                <a:spcPct val="50000"/>
              </a:spcBef>
              <a:buFont typeface="Wingdings" panose="05000000000000000000" pitchFamily="2" charset="2"/>
              <a:buChar char="§"/>
            </a:pPr>
            <a:r>
              <a:rPr lang="en-GB" altLang="en-US" sz="2800" dirty="0">
                <a:latin typeface="Calibri" panose="020F0502020204030204" pitchFamily="34" charset="0"/>
              </a:rPr>
              <a:t>  rehiring former employees.</a:t>
            </a:r>
          </a:p>
          <a:p>
            <a:pPr>
              <a:spcBef>
                <a:spcPct val="50000"/>
              </a:spcBef>
            </a:pPr>
            <a:endParaRPr lang="en-GB" altLang="en-US" sz="2000" dirty="0">
              <a:latin typeface="Arial Unicode MS" pitchFamily="34" charset="-128"/>
            </a:endParaRPr>
          </a:p>
        </p:txBody>
      </p:sp>
    </p:spTree>
    <p:extLst>
      <p:ext uri="{BB962C8B-B14F-4D97-AF65-F5344CB8AC3E}">
        <p14:creationId xmlns:p14="http://schemas.microsoft.com/office/powerpoint/2010/main" val="3914086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87043" name="Text Box 3"/>
          <p:cNvSpPr txBox="1">
            <a:spLocks noChangeArrowheads="1"/>
          </p:cNvSpPr>
          <p:nvPr/>
        </p:nvSpPr>
        <p:spPr bwMode="auto">
          <a:xfrm>
            <a:off x="319915" y="548680"/>
            <a:ext cx="7924800" cy="47397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2400" dirty="0">
                <a:latin typeface="Calibri" panose="020F0502020204030204" pitchFamily="34" charset="0"/>
              </a:rPr>
              <a:t>Advantages of internal recruitment:</a:t>
            </a:r>
          </a:p>
          <a:p>
            <a:pPr>
              <a:spcBef>
                <a:spcPct val="50000"/>
              </a:spcBef>
              <a:buFontTx/>
              <a:buChar char="•"/>
            </a:pPr>
            <a:r>
              <a:rPr lang="en-GB" altLang="en-US" sz="2000" dirty="0">
                <a:latin typeface="Calibri" panose="020F0502020204030204" pitchFamily="34" charset="0"/>
              </a:rPr>
              <a:t>  It is more cost-effective.</a:t>
            </a:r>
          </a:p>
          <a:p>
            <a:pPr>
              <a:spcBef>
                <a:spcPct val="50000"/>
              </a:spcBef>
              <a:buFontTx/>
              <a:buChar char="•"/>
            </a:pPr>
            <a:r>
              <a:rPr lang="en-GB" altLang="en-US" sz="2000" dirty="0">
                <a:latin typeface="Calibri" panose="020F0502020204030204" pitchFamily="34" charset="0"/>
              </a:rPr>
              <a:t>  It helps to establish a strong internal labour market – improving 	the motivation and commitment of the workforce.</a:t>
            </a:r>
          </a:p>
          <a:p>
            <a:pPr>
              <a:spcBef>
                <a:spcPct val="50000"/>
              </a:spcBef>
              <a:buFontTx/>
              <a:buChar char="•"/>
            </a:pPr>
            <a:r>
              <a:rPr lang="en-GB" altLang="en-US" sz="2000" dirty="0">
                <a:latin typeface="Calibri" panose="020F0502020204030204" pitchFamily="34" charset="0"/>
              </a:rPr>
              <a:t>  The employee has a better knowledge of the job and the culture.</a:t>
            </a:r>
          </a:p>
          <a:p>
            <a:pPr>
              <a:spcBef>
                <a:spcPct val="50000"/>
              </a:spcBef>
              <a:buFontTx/>
              <a:buChar char="•"/>
            </a:pPr>
            <a:r>
              <a:rPr lang="en-GB" altLang="en-US" sz="2000" dirty="0">
                <a:latin typeface="Calibri" panose="020F0502020204030204" pitchFamily="34" charset="0"/>
              </a:rPr>
              <a:t>  Recruitment is less of a ‘shot in the dark’.</a:t>
            </a:r>
          </a:p>
          <a:p>
            <a:pPr>
              <a:spcBef>
                <a:spcPct val="50000"/>
              </a:spcBef>
            </a:pPr>
            <a:endParaRPr lang="en-GB" altLang="en-US" sz="800" dirty="0">
              <a:latin typeface="Calibri" panose="020F0502020204030204" pitchFamily="34" charset="0"/>
            </a:endParaRPr>
          </a:p>
          <a:p>
            <a:pPr>
              <a:spcBef>
                <a:spcPct val="50000"/>
              </a:spcBef>
            </a:pPr>
            <a:r>
              <a:rPr lang="en-GB" altLang="en-US" sz="2400" dirty="0">
                <a:latin typeface="Calibri" panose="020F0502020204030204" pitchFamily="34" charset="0"/>
              </a:rPr>
              <a:t>Disadvantages:</a:t>
            </a:r>
          </a:p>
          <a:p>
            <a:pPr>
              <a:spcBef>
                <a:spcPct val="50000"/>
              </a:spcBef>
              <a:buFontTx/>
              <a:buChar char="•"/>
            </a:pPr>
            <a:r>
              <a:rPr lang="en-GB" altLang="en-US" sz="2000" dirty="0">
                <a:latin typeface="Calibri" panose="020F0502020204030204" pitchFamily="34" charset="0"/>
              </a:rPr>
              <a:t>  It tends to perpetuate existing ways of thinking.</a:t>
            </a:r>
          </a:p>
          <a:p>
            <a:pPr>
              <a:spcBef>
                <a:spcPct val="50000"/>
              </a:spcBef>
              <a:buFontTx/>
              <a:buChar char="•"/>
            </a:pPr>
            <a:r>
              <a:rPr lang="en-GB" altLang="en-US" sz="2000" dirty="0">
                <a:latin typeface="Calibri" panose="020F0502020204030204" pitchFamily="34" charset="0"/>
              </a:rPr>
              <a:t>  It tends to perpetuate existing imbalances in workforce make-up.</a:t>
            </a:r>
          </a:p>
          <a:p>
            <a:pPr>
              <a:spcBef>
                <a:spcPct val="50000"/>
              </a:spcBef>
              <a:buFontTx/>
              <a:buChar char="•"/>
            </a:pPr>
            <a:r>
              <a:rPr lang="en-GB" altLang="en-US" sz="2000" dirty="0">
                <a:latin typeface="Calibri" panose="020F0502020204030204" pitchFamily="34" charset="0"/>
              </a:rPr>
              <a:t>  Managing unsuccessful applicants can be problematic</a:t>
            </a:r>
            <a:r>
              <a:rPr lang="en-GB" altLang="en-US" sz="2000" dirty="0">
                <a:latin typeface="Arial Unicode MS" pitchFamily="34" charset="-128"/>
              </a:rPr>
              <a:t>.</a:t>
            </a:r>
          </a:p>
        </p:txBody>
      </p:sp>
    </p:spTree>
    <p:extLst>
      <p:ext uri="{BB962C8B-B14F-4D97-AF65-F5344CB8AC3E}">
        <p14:creationId xmlns:p14="http://schemas.microsoft.com/office/powerpoint/2010/main" val="5779651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88067" name="Text Box 3"/>
          <p:cNvSpPr txBox="1">
            <a:spLocks noChangeArrowheads="1"/>
          </p:cNvSpPr>
          <p:nvPr/>
        </p:nvSpPr>
        <p:spPr bwMode="auto">
          <a:xfrm>
            <a:off x="313267" y="404664"/>
            <a:ext cx="7924800" cy="45858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3600" dirty="0">
                <a:latin typeface="Calibri" panose="020F0502020204030204" pitchFamily="34" charset="0"/>
              </a:rPr>
              <a:t>External recruitment</a:t>
            </a:r>
          </a:p>
          <a:p>
            <a:pPr>
              <a:spcBef>
                <a:spcPct val="50000"/>
              </a:spcBef>
            </a:pPr>
            <a:r>
              <a:rPr lang="en-GB" altLang="en-US" sz="2000" dirty="0">
                <a:latin typeface="Calibri" panose="020F0502020204030204" pitchFamily="34" charset="0"/>
              </a:rPr>
              <a:t>Many different approaches can be used, the five most common being:</a:t>
            </a:r>
          </a:p>
          <a:p>
            <a:pPr>
              <a:spcBef>
                <a:spcPct val="50000"/>
              </a:spcBef>
              <a:buFontTx/>
              <a:buChar char="•"/>
            </a:pPr>
            <a:r>
              <a:rPr lang="en-GB" altLang="en-US" sz="2000" dirty="0">
                <a:latin typeface="Calibri" panose="020F0502020204030204" pitchFamily="34" charset="0"/>
              </a:rPr>
              <a:t>  printed media</a:t>
            </a:r>
          </a:p>
          <a:p>
            <a:pPr>
              <a:spcBef>
                <a:spcPct val="50000"/>
              </a:spcBef>
              <a:buFontTx/>
              <a:buChar char="•"/>
            </a:pPr>
            <a:r>
              <a:rPr lang="en-GB" altLang="en-US" sz="2000" dirty="0">
                <a:latin typeface="Calibri" panose="020F0502020204030204" pitchFamily="34" charset="0"/>
              </a:rPr>
              <a:t>  external agencies</a:t>
            </a:r>
          </a:p>
          <a:p>
            <a:pPr>
              <a:spcBef>
                <a:spcPct val="50000"/>
              </a:spcBef>
              <a:buFontTx/>
              <a:buChar char="•"/>
            </a:pPr>
            <a:r>
              <a:rPr lang="en-GB" altLang="en-US" sz="2000" dirty="0">
                <a:latin typeface="Calibri" panose="020F0502020204030204" pitchFamily="34" charset="0"/>
              </a:rPr>
              <a:t>  education liaison</a:t>
            </a:r>
          </a:p>
          <a:p>
            <a:pPr>
              <a:spcBef>
                <a:spcPct val="50000"/>
              </a:spcBef>
              <a:buFontTx/>
              <a:buChar char="•"/>
            </a:pPr>
            <a:r>
              <a:rPr lang="en-GB" altLang="en-US" sz="2000" dirty="0">
                <a:latin typeface="Calibri" panose="020F0502020204030204" pitchFamily="34" charset="0"/>
              </a:rPr>
              <a:t>  other media</a:t>
            </a:r>
          </a:p>
          <a:p>
            <a:pPr>
              <a:spcBef>
                <a:spcPct val="50000"/>
              </a:spcBef>
              <a:buFontTx/>
              <a:buChar char="•"/>
            </a:pPr>
            <a:r>
              <a:rPr lang="en-GB" altLang="en-US" sz="2000" dirty="0">
                <a:latin typeface="Calibri" panose="020F0502020204030204" pitchFamily="34" charset="0"/>
              </a:rPr>
              <a:t>  professional contacts.</a:t>
            </a:r>
          </a:p>
          <a:p>
            <a:pPr>
              <a:spcBef>
                <a:spcPct val="80000"/>
              </a:spcBef>
            </a:pPr>
            <a:r>
              <a:rPr lang="en-GB" altLang="en-US" sz="2000" dirty="0">
                <a:latin typeface="Calibri" panose="020F0502020204030204" pitchFamily="34" charset="0"/>
              </a:rPr>
              <a:t>When deciding upon which method is most appropriate, employers must consider the costs, the appropriateness for the target audience, any time constraints, and the volume of applications likely to be generated.</a:t>
            </a:r>
          </a:p>
        </p:txBody>
      </p:sp>
    </p:spTree>
    <p:extLst>
      <p:ext uri="{BB962C8B-B14F-4D97-AF65-F5344CB8AC3E}">
        <p14:creationId xmlns:p14="http://schemas.microsoft.com/office/powerpoint/2010/main" val="22321123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90115" name="Text Box 3"/>
          <p:cNvSpPr txBox="1">
            <a:spLocks noChangeArrowheads="1"/>
          </p:cNvSpPr>
          <p:nvPr/>
        </p:nvSpPr>
        <p:spPr bwMode="auto">
          <a:xfrm>
            <a:off x="685800" y="685800"/>
            <a:ext cx="7924800" cy="4847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r>
              <a:rPr lang="en-GB" altLang="en-US" sz="3600" dirty="0">
                <a:latin typeface="Calibri" panose="020F0502020204030204" pitchFamily="34" charset="0"/>
                <a:cs typeface="Calibri" panose="020F0502020204030204" pitchFamily="34" charset="0"/>
              </a:rPr>
              <a:t>Internet (including via phones) </a:t>
            </a:r>
          </a:p>
          <a:p>
            <a:pPr>
              <a:spcBef>
                <a:spcPct val="50000"/>
              </a:spcBef>
            </a:pPr>
            <a:r>
              <a:rPr lang="en-GB" altLang="en-US" sz="2400" dirty="0">
                <a:latin typeface="Calibri" panose="020F0502020204030204" pitchFamily="34" charset="0"/>
                <a:cs typeface="Calibri" panose="020F0502020204030204" pitchFamily="34" charset="0"/>
              </a:rPr>
              <a:t>Several options are available:</a:t>
            </a:r>
          </a:p>
          <a:p>
            <a:pPr>
              <a:spcBef>
                <a:spcPct val="50000"/>
              </a:spcBef>
              <a:buFontTx/>
              <a:buChar char="•"/>
            </a:pPr>
            <a:r>
              <a:rPr lang="en-GB" altLang="en-US" sz="2400" dirty="0">
                <a:latin typeface="Calibri" panose="020F0502020204030204" pitchFamily="34" charset="0"/>
                <a:cs typeface="Calibri" panose="020F0502020204030204" pitchFamily="34" charset="0"/>
              </a:rPr>
              <a:t>  employer websites</a:t>
            </a:r>
          </a:p>
          <a:p>
            <a:pPr>
              <a:spcBef>
                <a:spcPct val="50000"/>
              </a:spcBef>
              <a:buFontTx/>
              <a:buChar char="•"/>
            </a:pPr>
            <a:r>
              <a:rPr lang="en-GB" altLang="en-US" sz="2400" dirty="0">
                <a:latin typeface="Calibri" panose="020F0502020204030204" pitchFamily="34" charset="0"/>
                <a:cs typeface="Calibri" panose="020F0502020204030204" pitchFamily="34" charset="0"/>
              </a:rPr>
              <a:t>  cyber agencies</a:t>
            </a:r>
          </a:p>
          <a:p>
            <a:pPr>
              <a:spcBef>
                <a:spcPct val="50000"/>
              </a:spcBef>
              <a:buFontTx/>
              <a:buChar char="•"/>
            </a:pPr>
            <a:r>
              <a:rPr lang="en-GB" altLang="en-US" sz="2400" dirty="0">
                <a:latin typeface="Calibri" panose="020F0502020204030204" pitchFamily="34" charset="0"/>
                <a:cs typeface="Calibri" panose="020F0502020204030204" pitchFamily="34" charset="0"/>
              </a:rPr>
              <a:t>  jobsites linked to newspapers and journals </a:t>
            </a:r>
          </a:p>
          <a:p>
            <a:pPr>
              <a:spcBef>
                <a:spcPct val="50000"/>
              </a:spcBef>
              <a:buFontTx/>
              <a:buChar char="•"/>
            </a:pPr>
            <a:r>
              <a:rPr lang="en-GB" altLang="en-US" sz="2400" dirty="0">
                <a:latin typeface="Calibri" panose="020F0502020204030204" pitchFamily="34" charset="0"/>
                <a:cs typeface="Calibri" panose="020F0502020204030204" pitchFamily="34" charset="0"/>
              </a:rPr>
              <a:t>  jobsites operated by employment agencies</a:t>
            </a:r>
          </a:p>
          <a:p>
            <a:pPr>
              <a:spcBef>
                <a:spcPct val="50000"/>
              </a:spcBef>
              <a:buFontTx/>
              <a:buChar char="•"/>
            </a:pPr>
            <a:r>
              <a:rPr lang="en-GB" altLang="en-US" sz="2400" dirty="0">
                <a:latin typeface="Calibri" panose="020F0502020204030204" pitchFamily="34" charset="0"/>
                <a:cs typeface="Calibri" panose="020F0502020204030204" pitchFamily="34" charset="0"/>
              </a:rPr>
              <a:t> social media tools (administered internally / via 3</a:t>
            </a:r>
            <a:r>
              <a:rPr lang="en-GB" altLang="en-US" sz="2400" baseline="30000" dirty="0">
                <a:latin typeface="Calibri" panose="020F0502020204030204" pitchFamily="34" charset="0"/>
                <a:cs typeface="Calibri" panose="020F0502020204030204" pitchFamily="34" charset="0"/>
              </a:rPr>
              <a:t>rd</a:t>
            </a:r>
            <a:r>
              <a:rPr lang="en-GB" altLang="en-US" sz="2400" dirty="0">
                <a:latin typeface="Calibri" panose="020F0502020204030204" pitchFamily="34" charset="0"/>
                <a:cs typeface="Calibri" panose="020F0502020204030204" pitchFamily="34" charset="0"/>
              </a:rPr>
              <a:t> party)</a:t>
            </a:r>
            <a:endParaRPr lang="en-GB" altLang="en-US" dirty="0">
              <a:latin typeface="Calibri" panose="020F0502020204030204" pitchFamily="34" charset="0"/>
              <a:cs typeface="Calibri" panose="020F0502020204030204" pitchFamily="34" charset="0"/>
            </a:endParaRPr>
          </a:p>
          <a:p>
            <a:pPr>
              <a:spcBef>
                <a:spcPct val="50000"/>
              </a:spcBef>
            </a:pPr>
            <a:endParaRPr lang="en-GB" altLang="en-US" sz="2000" dirty="0">
              <a:latin typeface="Arial Unicode MS" pitchFamily="34" charset="-128"/>
            </a:endParaRPr>
          </a:p>
          <a:p>
            <a:pPr>
              <a:spcBef>
                <a:spcPct val="50000"/>
              </a:spcBef>
            </a:pPr>
            <a:endParaRPr lang="en-GB" altLang="en-US" dirty="0">
              <a:latin typeface="Arial Unicode MS" pitchFamily="34" charset="-128"/>
            </a:endParaRPr>
          </a:p>
        </p:txBody>
      </p:sp>
    </p:spTree>
    <p:extLst>
      <p:ext uri="{BB962C8B-B14F-4D97-AF65-F5344CB8AC3E}">
        <p14:creationId xmlns:p14="http://schemas.microsoft.com/office/powerpoint/2010/main" val="38580252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Text Box 2"/>
          <p:cNvSpPr txBox="1">
            <a:spLocks noChangeArrowheads="1"/>
          </p:cNvSpPr>
          <p:nvPr/>
        </p:nvSpPr>
        <p:spPr bwMode="auto">
          <a:xfrm>
            <a:off x="685800" y="914400"/>
            <a:ext cx="7543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spcBef>
                <a:spcPct val="50000"/>
              </a:spcBef>
            </a:pPr>
            <a:endParaRPr lang="en-US" altLang="en-US"/>
          </a:p>
        </p:txBody>
      </p:sp>
      <p:sp>
        <p:nvSpPr>
          <p:cNvPr id="91139" name="Text Box 3"/>
          <p:cNvSpPr txBox="1">
            <a:spLocks noChangeArrowheads="1"/>
          </p:cNvSpPr>
          <p:nvPr/>
        </p:nvSpPr>
        <p:spPr bwMode="auto">
          <a:xfrm>
            <a:off x="107504" y="332656"/>
            <a:ext cx="8856984" cy="5509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2400" dirty="0">
                <a:latin typeface="Calibri" panose="020F0502020204030204" pitchFamily="34" charset="0"/>
              </a:rPr>
              <a:t>Advantages of Internet recruitment:</a:t>
            </a:r>
          </a:p>
          <a:p>
            <a:pPr>
              <a:spcBef>
                <a:spcPct val="50000"/>
              </a:spcBef>
              <a:buFontTx/>
              <a:buChar char="•"/>
            </a:pPr>
            <a:r>
              <a:rPr lang="en-GB" altLang="en-US" sz="2000" dirty="0">
                <a:latin typeface="Calibri" panose="020F0502020204030204" pitchFamily="34" charset="0"/>
              </a:rPr>
              <a:t>  There are sometimes substantial cost savings.</a:t>
            </a:r>
          </a:p>
          <a:p>
            <a:pPr>
              <a:spcBef>
                <a:spcPct val="50000"/>
              </a:spcBef>
              <a:buFontTx/>
              <a:buChar char="•"/>
            </a:pPr>
            <a:r>
              <a:rPr lang="en-GB" altLang="en-US" sz="2000" dirty="0">
                <a:latin typeface="Calibri" panose="020F0502020204030204" pitchFamily="34" charset="0"/>
              </a:rPr>
              <a:t>  The potential audience numbers millions.</a:t>
            </a:r>
          </a:p>
          <a:p>
            <a:pPr>
              <a:spcBef>
                <a:spcPct val="50000"/>
              </a:spcBef>
              <a:buFontTx/>
              <a:buChar char="•"/>
            </a:pPr>
            <a:r>
              <a:rPr lang="en-GB" altLang="en-US" sz="2000" dirty="0">
                <a:latin typeface="Calibri" panose="020F0502020204030204" pitchFamily="34" charset="0"/>
              </a:rPr>
              <a:t>  The response for job-seekers may be swift and easy.</a:t>
            </a:r>
          </a:p>
          <a:p>
            <a:pPr>
              <a:spcBef>
                <a:spcPct val="50000"/>
              </a:spcBef>
            </a:pPr>
            <a:endParaRPr lang="en-GB" altLang="en-US" sz="800" dirty="0">
              <a:latin typeface="Calibri" panose="020F0502020204030204" pitchFamily="34" charset="0"/>
            </a:endParaRPr>
          </a:p>
          <a:p>
            <a:pPr>
              <a:spcBef>
                <a:spcPct val="50000"/>
              </a:spcBef>
            </a:pPr>
            <a:r>
              <a:rPr lang="en-GB" altLang="en-US" sz="2400" dirty="0">
                <a:latin typeface="Calibri" panose="020F0502020204030204" pitchFamily="34" charset="0"/>
              </a:rPr>
              <a:t>Disadvantages:</a:t>
            </a:r>
          </a:p>
          <a:p>
            <a:pPr>
              <a:spcBef>
                <a:spcPct val="50000"/>
              </a:spcBef>
              <a:buFontTx/>
              <a:buChar char="•"/>
            </a:pPr>
            <a:r>
              <a:rPr lang="en-GB" altLang="en-US" dirty="0">
                <a:latin typeface="Calibri" panose="020F0502020204030204" pitchFamily="34" charset="0"/>
              </a:rPr>
              <a:t>  </a:t>
            </a:r>
            <a:r>
              <a:rPr lang="en-GB" altLang="en-US" sz="2000" dirty="0">
                <a:latin typeface="Calibri" panose="020F0502020204030204" pitchFamily="34" charset="0"/>
              </a:rPr>
              <a:t>Employers can be bombarded with applications from unsuitable candidates.</a:t>
            </a:r>
          </a:p>
          <a:p>
            <a:pPr>
              <a:spcBef>
                <a:spcPct val="50000"/>
              </a:spcBef>
              <a:buFontTx/>
              <a:buChar char="•"/>
            </a:pPr>
            <a:r>
              <a:rPr lang="en-GB" altLang="en-US" sz="2000" dirty="0">
                <a:latin typeface="Calibri" panose="020F0502020204030204" pitchFamily="34" charset="0"/>
              </a:rPr>
              <a:t>  Many job applicants are wary of submitting personal information via the Internet.</a:t>
            </a:r>
          </a:p>
          <a:p>
            <a:pPr>
              <a:spcBef>
                <a:spcPct val="50000"/>
              </a:spcBef>
              <a:buFontTx/>
              <a:buChar char="•"/>
            </a:pPr>
            <a:r>
              <a:rPr lang="en-GB" altLang="en-US" sz="2000" dirty="0">
                <a:latin typeface="Calibri" panose="020F0502020204030204" pitchFamily="34" charset="0"/>
              </a:rPr>
              <a:t>  Technical problems such as computer crashes and viruses may cause complications.</a:t>
            </a:r>
          </a:p>
          <a:p>
            <a:pPr>
              <a:spcBef>
                <a:spcPct val="50000"/>
              </a:spcBef>
              <a:buFontTx/>
              <a:buChar char="•"/>
            </a:pPr>
            <a:r>
              <a:rPr lang="en-GB" altLang="en-US" sz="2000" dirty="0">
                <a:latin typeface="Calibri" panose="020F0502020204030204" pitchFamily="34" charset="0"/>
              </a:rPr>
              <a:t>  </a:t>
            </a:r>
            <a:r>
              <a:rPr lang="en-GB" altLang="en-US" sz="2000" dirty="0">
                <a:latin typeface="Calibri" panose="020F0502020204030204" pitchFamily="34" charset="0"/>
                <a:cs typeface="Calibri" panose="020F0502020204030204" pitchFamily="34" charset="0"/>
              </a:rPr>
              <a:t>Potential applicants can be lost if the website is poorly designed  and hard to navigate… but this is being transformed with new technology…</a:t>
            </a:r>
          </a:p>
          <a:p>
            <a:pPr>
              <a:spcBef>
                <a:spcPct val="50000"/>
              </a:spcBef>
              <a:buFontTx/>
              <a:buChar char="•"/>
            </a:pPr>
            <a:endParaRPr lang="en-GB" altLang="en-US" sz="2000" dirty="0">
              <a:latin typeface="Arial Unicode MS" pitchFamily="34" charset="-128"/>
            </a:endParaRPr>
          </a:p>
        </p:txBody>
      </p:sp>
    </p:spTree>
    <p:extLst>
      <p:ext uri="{BB962C8B-B14F-4D97-AF65-F5344CB8AC3E}">
        <p14:creationId xmlns:p14="http://schemas.microsoft.com/office/powerpoint/2010/main" val="3025827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DC88B625-652B-4200-A775-07C18C78A8AC}"/>
              </a:ext>
            </a:extLst>
          </p:cNvPr>
          <p:cNvPicPr>
            <a:picLocks noChangeAspect="1"/>
          </p:cNvPicPr>
          <p:nvPr/>
        </p:nvPicPr>
        <p:blipFill>
          <a:blip r:embed="rId2"/>
          <a:stretch>
            <a:fillRect/>
          </a:stretch>
        </p:blipFill>
        <p:spPr>
          <a:xfrm>
            <a:off x="1331640" y="1075720"/>
            <a:ext cx="6978724" cy="3983338"/>
          </a:xfrm>
          <a:prstGeom prst="rect">
            <a:avLst/>
          </a:prstGeom>
        </p:spPr>
      </p:pic>
      <p:sp>
        <p:nvSpPr>
          <p:cNvPr id="3" name="TextBox 2">
            <a:extLst>
              <a:ext uri="{FF2B5EF4-FFF2-40B4-BE49-F238E27FC236}">
                <a16:creationId xmlns:a16="http://schemas.microsoft.com/office/drawing/2014/main" xmlns="" id="{410AB788-C7D4-4A17-BF88-AE37A5ED09B2}"/>
              </a:ext>
            </a:extLst>
          </p:cNvPr>
          <p:cNvSpPr txBox="1"/>
          <p:nvPr/>
        </p:nvSpPr>
        <p:spPr>
          <a:xfrm>
            <a:off x="395536" y="332656"/>
            <a:ext cx="5461752" cy="523220"/>
          </a:xfrm>
          <a:prstGeom prst="rect">
            <a:avLst/>
          </a:prstGeom>
          <a:noFill/>
        </p:spPr>
        <p:txBody>
          <a:bodyPr wrap="none" rtlCol="0">
            <a:spAutoFit/>
          </a:bodyPr>
          <a:lstStyle/>
          <a:p>
            <a:r>
              <a:rPr lang="en-GB" sz="2800" b="1" dirty="0">
                <a:latin typeface="Calibri" panose="020F0502020204030204" pitchFamily="34" charset="0"/>
                <a:cs typeface="Calibri" panose="020F0502020204030204" pitchFamily="34" charset="0"/>
              </a:rPr>
              <a:t>Recruitment and Technology e.g. AI</a:t>
            </a:r>
          </a:p>
        </p:txBody>
      </p:sp>
      <p:sp>
        <p:nvSpPr>
          <p:cNvPr id="4" name="TextBox 3">
            <a:extLst>
              <a:ext uri="{FF2B5EF4-FFF2-40B4-BE49-F238E27FC236}">
                <a16:creationId xmlns:a16="http://schemas.microsoft.com/office/drawing/2014/main" xmlns="" id="{9E30B7D9-AB36-466B-8CD4-4E6E68FDEBFF}"/>
              </a:ext>
            </a:extLst>
          </p:cNvPr>
          <p:cNvSpPr txBox="1"/>
          <p:nvPr/>
        </p:nvSpPr>
        <p:spPr>
          <a:xfrm>
            <a:off x="3707904" y="5301208"/>
            <a:ext cx="5040560" cy="369332"/>
          </a:xfrm>
          <a:prstGeom prst="rect">
            <a:avLst/>
          </a:prstGeom>
          <a:noFill/>
        </p:spPr>
        <p:txBody>
          <a:bodyPr wrap="square" rtlCol="0">
            <a:spAutoFit/>
          </a:bodyPr>
          <a:lstStyle/>
          <a:p>
            <a:r>
              <a:rPr lang="en-GB" dirty="0"/>
              <a:t>Class: what’s your view/ experience?</a:t>
            </a:r>
          </a:p>
        </p:txBody>
      </p:sp>
    </p:spTree>
    <p:extLst>
      <p:ext uri="{BB962C8B-B14F-4D97-AF65-F5344CB8AC3E}">
        <p14:creationId xmlns:p14="http://schemas.microsoft.com/office/powerpoint/2010/main" val="1278877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8F88E804-B66D-4535-98FE-3886944A867A}"/>
              </a:ext>
            </a:extLst>
          </p:cNvPr>
          <p:cNvSpPr/>
          <p:nvPr/>
        </p:nvSpPr>
        <p:spPr>
          <a:xfrm>
            <a:off x="0" y="2636912"/>
            <a:ext cx="9144000" cy="42210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1">
            <a:extLst>
              <a:ext uri="{FF2B5EF4-FFF2-40B4-BE49-F238E27FC236}">
                <a16:creationId xmlns:a16="http://schemas.microsoft.com/office/drawing/2014/main" xmlns="" id="{4E4F5176-BB91-4815-B18B-3014504C2030}"/>
              </a:ext>
            </a:extLst>
          </p:cNvPr>
          <p:cNvPicPr>
            <a:picLocks noChangeAspect="1"/>
          </p:cNvPicPr>
          <p:nvPr/>
        </p:nvPicPr>
        <p:blipFill>
          <a:blip r:embed="rId2"/>
          <a:stretch>
            <a:fillRect/>
          </a:stretch>
        </p:blipFill>
        <p:spPr>
          <a:xfrm>
            <a:off x="96449" y="228531"/>
            <a:ext cx="8818341" cy="5967372"/>
          </a:xfrm>
          <a:prstGeom prst="rect">
            <a:avLst/>
          </a:prstGeom>
        </p:spPr>
      </p:pic>
      <p:sp>
        <p:nvSpPr>
          <p:cNvPr id="3" name="Rectangle 2">
            <a:extLst>
              <a:ext uri="{FF2B5EF4-FFF2-40B4-BE49-F238E27FC236}">
                <a16:creationId xmlns:a16="http://schemas.microsoft.com/office/drawing/2014/main" xmlns="" id="{4D46ABBD-C979-4BF2-90C7-2984922ED32F}"/>
              </a:ext>
            </a:extLst>
          </p:cNvPr>
          <p:cNvSpPr/>
          <p:nvPr/>
        </p:nvSpPr>
        <p:spPr>
          <a:xfrm>
            <a:off x="438160" y="6228020"/>
            <a:ext cx="4067460" cy="369332"/>
          </a:xfrm>
          <a:prstGeom prst="rect">
            <a:avLst/>
          </a:prstGeom>
        </p:spPr>
        <p:txBody>
          <a:bodyPr wrap="none">
            <a:spAutoFit/>
          </a:bodyPr>
          <a:lstStyle/>
          <a:p>
            <a:r>
              <a:rPr lang="en-GB" dirty="0" err="1"/>
              <a:t>Entelo’s</a:t>
            </a:r>
            <a:r>
              <a:rPr lang="en-GB" dirty="0"/>
              <a:t> 2018 Recruiting Trends Report</a:t>
            </a:r>
          </a:p>
        </p:txBody>
      </p:sp>
    </p:spTree>
    <p:extLst>
      <p:ext uri="{BB962C8B-B14F-4D97-AF65-F5344CB8AC3E}">
        <p14:creationId xmlns:p14="http://schemas.microsoft.com/office/powerpoint/2010/main" val="3608236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FF79E88C-7A09-40DF-A3BC-0FC99033C7C8}"/>
              </a:ext>
            </a:extLst>
          </p:cNvPr>
          <p:cNvSpPr/>
          <p:nvPr/>
        </p:nvSpPr>
        <p:spPr>
          <a:xfrm>
            <a:off x="2286000" y="2059395"/>
            <a:ext cx="4572000" cy="2739211"/>
          </a:xfrm>
          <a:prstGeom prst="rect">
            <a:avLst/>
          </a:prstGeom>
        </p:spPr>
        <p:txBody>
          <a:bodyPr>
            <a:spAutoFit/>
          </a:bodyPr>
          <a:lstStyle/>
          <a:p>
            <a:r>
              <a:rPr lang="en-GB" sz="3200" dirty="0">
                <a:solidFill>
                  <a:srgbClr val="FFFFFF"/>
                </a:solidFill>
                <a:latin typeface="Arial" panose="020B0604020202020204" pitchFamily="34" charset="0"/>
              </a:rPr>
              <a:t>How does AI improve sourcing?</a:t>
            </a:r>
          </a:p>
          <a:p>
            <a:r>
              <a:rPr lang="en-GB" dirty="0">
                <a:solidFill>
                  <a:srgbClr val="FFFFFF"/>
                </a:solidFill>
                <a:latin typeface="Arial" panose="020B0604020202020204" pitchFamily="34" charset="0"/>
              </a:rPr>
              <a:t>1. Better Job-Candidate matching</a:t>
            </a:r>
          </a:p>
          <a:p>
            <a:r>
              <a:rPr lang="en-GB" dirty="0">
                <a:solidFill>
                  <a:srgbClr val="FFFFFF"/>
                </a:solidFill>
                <a:latin typeface="Arial" panose="020B0604020202020204" pitchFamily="34" charset="0"/>
              </a:rPr>
              <a:t>2. Proactive communication (real-time, and unique to candidate)</a:t>
            </a:r>
          </a:p>
          <a:p>
            <a:r>
              <a:rPr lang="en-GB" dirty="0">
                <a:solidFill>
                  <a:srgbClr val="FFFFFF"/>
                </a:solidFill>
                <a:latin typeface="Arial" panose="020B0604020202020204" pitchFamily="34" charset="0"/>
              </a:rPr>
              <a:t>3. Increasing speed</a:t>
            </a:r>
          </a:p>
          <a:p>
            <a:r>
              <a:rPr lang="en-GB" dirty="0">
                <a:solidFill>
                  <a:srgbClr val="FFFFFF"/>
                </a:solidFill>
                <a:latin typeface="Arial" panose="020B0604020202020204" pitchFamily="34" charset="0"/>
              </a:rPr>
              <a:t>4. Better sourcing capabilities</a:t>
            </a:r>
          </a:p>
          <a:p>
            <a:r>
              <a:rPr lang="en-GB" dirty="0">
                <a:solidFill>
                  <a:srgbClr val="FFFFFF"/>
                </a:solidFill>
                <a:latin typeface="Arial" panose="020B0604020202020204" pitchFamily="34" charset="0"/>
              </a:rPr>
              <a:t>5. Reducing hiring bias</a:t>
            </a:r>
            <a:endParaRPr lang="en-GB" dirty="0"/>
          </a:p>
        </p:txBody>
      </p:sp>
      <p:sp>
        <p:nvSpPr>
          <p:cNvPr id="3" name="Rectangle 2">
            <a:extLst>
              <a:ext uri="{FF2B5EF4-FFF2-40B4-BE49-F238E27FC236}">
                <a16:creationId xmlns:a16="http://schemas.microsoft.com/office/drawing/2014/main" xmlns="" id="{93615B6B-C765-4A3D-AB23-4FCD0956D8C8}"/>
              </a:ext>
            </a:extLst>
          </p:cNvPr>
          <p:cNvSpPr/>
          <p:nvPr/>
        </p:nvSpPr>
        <p:spPr>
          <a:xfrm>
            <a:off x="611560" y="788948"/>
            <a:ext cx="6552728" cy="3293209"/>
          </a:xfrm>
          <a:prstGeom prst="rect">
            <a:avLst/>
          </a:prstGeom>
        </p:spPr>
        <p:txBody>
          <a:bodyPr wrap="square">
            <a:spAutoFit/>
          </a:bodyPr>
          <a:lstStyle/>
          <a:p>
            <a:r>
              <a:rPr lang="en-GB" sz="3200" dirty="0">
                <a:latin typeface="Calibri" panose="020F0502020204030204" pitchFamily="34" charset="0"/>
                <a:cs typeface="Calibri" panose="020F0502020204030204" pitchFamily="34" charset="0"/>
              </a:rPr>
              <a:t>How does AI improve sourcing?</a:t>
            </a:r>
          </a:p>
          <a:p>
            <a:endParaRPr lang="en-GB" sz="3200" dirty="0">
              <a:latin typeface="Calibri" panose="020F0502020204030204" pitchFamily="34" charset="0"/>
              <a:cs typeface="Calibri" panose="020F0502020204030204" pitchFamily="34" charset="0"/>
            </a:endParaRPr>
          </a:p>
          <a:p>
            <a:r>
              <a:rPr lang="en-GB" sz="2000" dirty="0">
                <a:latin typeface="Calibri" panose="020F0502020204030204" pitchFamily="34" charset="0"/>
                <a:cs typeface="Calibri" panose="020F0502020204030204" pitchFamily="34" charset="0"/>
              </a:rPr>
              <a:t>1. </a:t>
            </a:r>
            <a:r>
              <a:rPr lang="en-GB" sz="2400" dirty="0">
                <a:latin typeface="Calibri" panose="020F0502020204030204" pitchFamily="34" charset="0"/>
                <a:cs typeface="Calibri" panose="020F0502020204030204" pitchFamily="34" charset="0"/>
              </a:rPr>
              <a:t>Better Job-Candidate matching</a:t>
            </a:r>
          </a:p>
          <a:p>
            <a:r>
              <a:rPr lang="en-GB" sz="2400" dirty="0">
                <a:latin typeface="Calibri" panose="020F0502020204030204" pitchFamily="34" charset="0"/>
                <a:cs typeface="Calibri" panose="020F0502020204030204" pitchFamily="34" charset="0"/>
              </a:rPr>
              <a:t>2. Proactive communication (real-time, and unique to candidate)</a:t>
            </a:r>
          </a:p>
          <a:p>
            <a:r>
              <a:rPr lang="en-GB" sz="2400" dirty="0">
                <a:latin typeface="Calibri" panose="020F0502020204030204" pitchFamily="34" charset="0"/>
                <a:cs typeface="Calibri" panose="020F0502020204030204" pitchFamily="34" charset="0"/>
              </a:rPr>
              <a:t>3. Increasing speed</a:t>
            </a:r>
          </a:p>
          <a:p>
            <a:r>
              <a:rPr lang="en-GB" sz="2400" dirty="0">
                <a:latin typeface="Calibri" panose="020F0502020204030204" pitchFamily="34" charset="0"/>
                <a:cs typeface="Calibri" panose="020F0502020204030204" pitchFamily="34" charset="0"/>
              </a:rPr>
              <a:t>4. Better sourcing capabilities</a:t>
            </a:r>
          </a:p>
          <a:p>
            <a:r>
              <a:rPr lang="en-GB" sz="2400" dirty="0">
                <a:latin typeface="Calibri" panose="020F0502020204030204" pitchFamily="34" charset="0"/>
                <a:cs typeface="Calibri" panose="020F0502020204030204" pitchFamily="34" charset="0"/>
              </a:rPr>
              <a:t>5. Reducing hiring bias</a:t>
            </a:r>
          </a:p>
        </p:txBody>
      </p:sp>
      <p:pic>
        <p:nvPicPr>
          <p:cNvPr id="4" name="Picture 3">
            <a:extLst>
              <a:ext uri="{FF2B5EF4-FFF2-40B4-BE49-F238E27FC236}">
                <a16:creationId xmlns:a16="http://schemas.microsoft.com/office/drawing/2014/main" xmlns="" id="{D3D33B06-5DBB-4483-A6D2-87EC16A68938}"/>
              </a:ext>
            </a:extLst>
          </p:cNvPr>
          <p:cNvPicPr>
            <a:picLocks noChangeAspect="1"/>
          </p:cNvPicPr>
          <p:nvPr/>
        </p:nvPicPr>
        <p:blipFill>
          <a:blip r:embed="rId2"/>
          <a:stretch>
            <a:fillRect/>
          </a:stretch>
        </p:blipFill>
        <p:spPr>
          <a:xfrm>
            <a:off x="4800377" y="3251161"/>
            <a:ext cx="4115246" cy="2304256"/>
          </a:xfrm>
          <a:prstGeom prst="rect">
            <a:avLst/>
          </a:prstGeom>
        </p:spPr>
      </p:pic>
    </p:spTree>
    <p:extLst>
      <p:ext uri="{BB962C8B-B14F-4D97-AF65-F5344CB8AC3E}">
        <p14:creationId xmlns:p14="http://schemas.microsoft.com/office/powerpoint/2010/main" val="31644753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A8A6BF0F-580B-4659-AD63-0FC5502F41DF}"/>
              </a:ext>
            </a:extLst>
          </p:cNvPr>
          <p:cNvPicPr>
            <a:picLocks noChangeAspect="1"/>
          </p:cNvPicPr>
          <p:nvPr/>
        </p:nvPicPr>
        <p:blipFill rotWithShape="1">
          <a:blip r:embed="rId2">
            <a:extLst>
              <a:ext uri="{28A0092B-C50C-407E-A947-70E740481C1C}">
                <a14:useLocalDpi xmlns:a14="http://schemas.microsoft.com/office/drawing/2010/main" val="0"/>
              </a:ext>
            </a:extLst>
          </a:blip>
          <a:srcRect l="2333" t="22050" r="-2333" b="11801"/>
          <a:stretch/>
        </p:blipFill>
        <p:spPr>
          <a:xfrm>
            <a:off x="2273518" y="0"/>
            <a:ext cx="4596963" cy="6756986"/>
          </a:xfrm>
          <a:prstGeom prst="rect">
            <a:avLst/>
          </a:prstGeom>
        </p:spPr>
      </p:pic>
      <p:sp>
        <p:nvSpPr>
          <p:cNvPr id="4" name="Rectangle 3">
            <a:extLst>
              <a:ext uri="{FF2B5EF4-FFF2-40B4-BE49-F238E27FC236}">
                <a16:creationId xmlns:a16="http://schemas.microsoft.com/office/drawing/2014/main" xmlns="" id="{148096D9-D788-4F68-BA87-FF37A797E822}"/>
              </a:ext>
            </a:extLst>
          </p:cNvPr>
          <p:cNvSpPr/>
          <p:nvPr/>
        </p:nvSpPr>
        <p:spPr>
          <a:xfrm>
            <a:off x="7380312" y="2636912"/>
            <a:ext cx="1512168" cy="2031325"/>
          </a:xfrm>
          <a:prstGeom prst="rect">
            <a:avLst/>
          </a:prstGeom>
        </p:spPr>
        <p:txBody>
          <a:bodyPr wrap="square">
            <a:spAutoFit/>
          </a:bodyPr>
          <a:lstStyle/>
          <a:p>
            <a:r>
              <a:rPr lang="en-GB" dirty="0">
                <a:latin typeface="Calibri" panose="020F0502020204030204" pitchFamily="34" charset="0"/>
                <a:cs typeface="Calibri" panose="020F0502020204030204" pitchFamily="34" charset="0"/>
              </a:rPr>
              <a:t>https://business.linkedin.com/talent-solutions/c/15/2/modern-recruiter-infographic#</a:t>
            </a:r>
          </a:p>
        </p:txBody>
      </p:sp>
      <p:sp>
        <p:nvSpPr>
          <p:cNvPr id="5" name="TextBox 4">
            <a:extLst>
              <a:ext uri="{FF2B5EF4-FFF2-40B4-BE49-F238E27FC236}">
                <a16:creationId xmlns:a16="http://schemas.microsoft.com/office/drawing/2014/main" xmlns="" id="{2AB43541-2BB3-4A09-9F76-DCD6C578F344}"/>
              </a:ext>
            </a:extLst>
          </p:cNvPr>
          <p:cNvSpPr txBox="1"/>
          <p:nvPr/>
        </p:nvSpPr>
        <p:spPr>
          <a:xfrm rot="10800000" flipH="1" flipV="1">
            <a:off x="7164288" y="979567"/>
            <a:ext cx="1728192" cy="1384995"/>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Today’s</a:t>
            </a:r>
          </a:p>
          <a:p>
            <a:r>
              <a:rPr lang="en-GB" sz="2800" b="1" dirty="0">
                <a:latin typeface="Calibri" panose="020F0502020204030204" pitchFamily="34" charset="0"/>
                <a:cs typeface="Calibri" panose="020F0502020204030204" pitchFamily="34" charset="0"/>
              </a:rPr>
              <a:t>Modern recruiter</a:t>
            </a:r>
          </a:p>
        </p:txBody>
      </p:sp>
    </p:spTree>
    <p:extLst>
      <p:ext uri="{BB962C8B-B14F-4D97-AF65-F5344CB8AC3E}">
        <p14:creationId xmlns:p14="http://schemas.microsoft.com/office/powerpoint/2010/main" val="22898016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F8733716-2280-47BD-BB4F-6FEE7896F9B6}"/>
              </a:ext>
            </a:extLst>
          </p:cNvPr>
          <p:cNvPicPr>
            <a:picLocks noChangeAspect="1"/>
          </p:cNvPicPr>
          <p:nvPr/>
        </p:nvPicPr>
        <p:blipFill>
          <a:blip r:embed="rId2"/>
          <a:stretch>
            <a:fillRect/>
          </a:stretch>
        </p:blipFill>
        <p:spPr>
          <a:xfrm>
            <a:off x="395536" y="188640"/>
            <a:ext cx="7029450" cy="5400675"/>
          </a:xfrm>
          <a:prstGeom prst="rect">
            <a:avLst/>
          </a:prstGeom>
        </p:spPr>
      </p:pic>
      <p:sp>
        <p:nvSpPr>
          <p:cNvPr id="3" name="Rectangle 2">
            <a:extLst>
              <a:ext uri="{FF2B5EF4-FFF2-40B4-BE49-F238E27FC236}">
                <a16:creationId xmlns:a16="http://schemas.microsoft.com/office/drawing/2014/main" xmlns="" id="{65F8BC33-BB77-49F6-AEB4-2873ED2D2992}"/>
              </a:ext>
            </a:extLst>
          </p:cNvPr>
          <p:cNvSpPr/>
          <p:nvPr/>
        </p:nvSpPr>
        <p:spPr>
          <a:xfrm>
            <a:off x="4932040" y="5013176"/>
            <a:ext cx="4067460" cy="369332"/>
          </a:xfrm>
          <a:prstGeom prst="rect">
            <a:avLst/>
          </a:prstGeom>
        </p:spPr>
        <p:txBody>
          <a:bodyPr wrap="none">
            <a:spAutoFit/>
          </a:bodyPr>
          <a:lstStyle/>
          <a:p>
            <a:r>
              <a:rPr lang="en-GB" dirty="0" err="1"/>
              <a:t>Entelo’s</a:t>
            </a:r>
            <a:r>
              <a:rPr lang="en-GB" dirty="0"/>
              <a:t> 2018 Recruiting Trends Report</a:t>
            </a:r>
          </a:p>
        </p:txBody>
      </p:sp>
    </p:spTree>
    <p:extLst>
      <p:ext uri="{BB962C8B-B14F-4D97-AF65-F5344CB8AC3E}">
        <p14:creationId xmlns:p14="http://schemas.microsoft.com/office/powerpoint/2010/main" val="2581430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6A7F730A-B6E4-41BA-99D6-D7702388E147}"/>
              </a:ext>
            </a:extLst>
          </p:cNvPr>
          <p:cNvPicPr>
            <a:picLocks noChangeAspect="1"/>
          </p:cNvPicPr>
          <p:nvPr/>
        </p:nvPicPr>
        <p:blipFill>
          <a:blip r:embed="rId2"/>
          <a:stretch>
            <a:fillRect/>
          </a:stretch>
        </p:blipFill>
        <p:spPr>
          <a:xfrm>
            <a:off x="368038" y="227102"/>
            <a:ext cx="8452434" cy="6370249"/>
          </a:xfrm>
          <a:prstGeom prst="rect">
            <a:avLst/>
          </a:prstGeom>
        </p:spPr>
      </p:pic>
    </p:spTree>
    <p:extLst>
      <p:ext uri="{BB962C8B-B14F-4D97-AF65-F5344CB8AC3E}">
        <p14:creationId xmlns:p14="http://schemas.microsoft.com/office/powerpoint/2010/main" val="6608833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xmlns="" id="{0BD2B53B-239A-4164-AD6A-8510E2570BAF}"/>
              </a:ext>
            </a:extLst>
          </p:cNvPr>
          <p:cNvPicPr>
            <a:picLocks noChangeAspect="1"/>
          </p:cNvPicPr>
          <p:nvPr/>
        </p:nvPicPr>
        <p:blipFill>
          <a:blip r:embed="rId2"/>
          <a:stretch>
            <a:fillRect/>
          </a:stretch>
        </p:blipFill>
        <p:spPr>
          <a:xfrm>
            <a:off x="157162" y="548680"/>
            <a:ext cx="8829675" cy="4914900"/>
          </a:xfrm>
          <a:prstGeom prst="rect">
            <a:avLst/>
          </a:prstGeom>
        </p:spPr>
      </p:pic>
    </p:spTree>
    <p:extLst>
      <p:ext uri="{BB962C8B-B14F-4D97-AF65-F5344CB8AC3E}">
        <p14:creationId xmlns:p14="http://schemas.microsoft.com/office/powerpoint/2010/main" val="37529813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4A86BE32-B1E8-4345-A232-DE87CD9AEDD8}"/>
              </a:ext>
            </a:extLst>
          </p:cNvPr>
          <p:cNvPicPr>
            <a:picLocks noChangeAspect="1"/>
          </p:cNvPicPr>
          <p:nvPr/>
        </p:nvPicPr>
        <p:blipFill>
          <a:blip r:embed="rId2"/>
          <a:stretch>
            <a:fillRect/>
          </a:stretch>
        </p:blipFill>
        <p:spPr>
          <a:xfrm>
            <a:off x="2915816" y="1087074"/>
            <a:ext cx="5472608" cy="5697071"/>
          </a:xfrm>
          <a:prstGeom prst="rect">
            <a:avLst/>
          </a:prstGeom>
        </p:spPr>
      </p:pic>
      <p:sp>
        <p:nvSpPr>
          <p:cNvPr id="4" name="Rectangle 3">
            <a:extLst>
              <a:ext uri="{FF2B5EF4-FFF2-40B4-BE49-F238E27FC236}">
                <a16:creationId xmlns:a16="http://schemas.microsoft.com/office/drawing/2014/main" xmlns="" id="{A57F315D-EDC9-4A1A-A86A-E86D3051A01E}"/>
              </a:ext>
            </a:extLst>
          </p:cNvPr>
          <p:cNvSpPr/>
          <p:nvPr/>
        </p:nvSpPr>
        <p:spPr>
          <a:xfrm>
            <a:off x="366087" y="332656"/>
            <a:ext cx="8041631" cy="646331"/>
          </a:xfrm>
          <a:prstGeom prst="rect">
            <a:avLst/>
          </a:prstGeom>
        </p:spPr>
        <p:txBody>
          <a:bodyPr wrap="square">
            <a:spAutoFit/>
          </a:bodyPr>
          <a:lstStyle/>
          <a:p>
            <a:r>
              <a:rPr lang="en-GB" sz="3600" b="1" dirty="0">
                <a:solidFill>
                  <a:srgbClr val="333333"/>
                </a:solidFill>
                <a:latin typeface="Calibri" panose="020F0502020204030204" pitchFamily="34" charset="0"/>
                <a:cs typeface="Calibri" panose="020F0502020204030204" pitchFamily="34" charset="0"/>
              </a:rPr>
              <a:t>CIPD - Validity of Selection Methods</a:t>
            </a:r>
            <a:endParaRPr lang="en-GB" sz="3600" b="1" i="0" dirty="0">
              <a:solidFill>
                <a:srgbClr val="333333"/>
              </a:solidFill>
              <a:effectLst/>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262109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ADB066F-51CA-4465-AEDA-5422CF345C7B}"/>
              </a:ext>
            </a:extLst>
          </p:cNvPr>
          <p:cNvSpPr>
            <a:spLocks noGrp="1"/>
          </p:cNvSpPr>
          <p:nvPr>
            <p:ph type="title"/>
          </p:nvPr>
        </p:nvSpPr>
        <p:spPr/>
        <p:txBody>
          <a:bodyPr>
            <a:normAutofit/>
          </a:bodyPr>
          <a:lstStyle/>
          <a:p>
            <a:pPr algn="l"/>
            <a:r>
              <a:rPr lang="en-GB" sz="3600" dirty="0">
                <a:latin typeface="Calibri" panose="020F0502020204030204" pitchFamily="34" charset="0"/>
                <a:cs typeface="Calibri" panose="020F0502020204030204" pitchFamily="34" charset="0"/>
              </a:rPr>
              <a:t>A.I &amp; predictive validity</a:t>
            </a:r>
          </a:p>
        </p:txBody>
      </p:sp>
      <p:sp>
        <p:nvSpPr>
          <p:cNvPr id="3" name="Rectangle 2">
            <a:extLst>
              <a:ext uri="{FF2B5EF4-FFF2-40B4-BE49-F238E27FC236}">
                <a16:creationId xmlns:a16="http://schemas.microsoft.com/office/drawing/2014/main" xmlns="" id="{BE756612-A1E6-4836-BD0F-2DAC5D5D6557}"/>
              </a:ext>
            </a:extLst>
          </p:cNvPr>
          <p:cNvSpPr/>
          <p:nvPr/>
        </p:nvSpPr>
        <p:spPr>
          <a:xfrm>
            <a:off x="323528" y="4869160"/>
            <a:ext cx="7704856" cy="646331"/>
          </a:xfrm>
          <a:prstGeom prst="rect">
            <a:avLst/>
          </a:prstGeom>
        </p:spPr>
        <p:txBody>
          <a:bodyPr wrap="square">
            <a:spAutoFit/>
          </a:bodyPr>
          <a:lstStyle/>
          <a:p>
            <a:r>
              <a:rPr lang="en-GB" dirty="0">
                <a:hlinkClick r:id="rId2"/>
              </a:rPr>
              <a:t>https://www.cnbc.com/2018/03/13/ai-job-recruiting-tools-offered-by-hirevue-mya-other-start-ups.html</a:t>
            </a:r>
            <a:endParaRPr lang="en-GB" dirty="0"/>
          </a:p>
        </p:txBody>
      </p:sp>
      <p:pic>
        <p:nvPicPr>
          <p:cNvPr id="4" name="Picture 3">
            <a:extLst>
              <a:ext uri="{FF2B5EF4-FFF2-40B4-BE49-F238E27FC236}">
                <a16:creationId xmlns:a16="http://schemas.microsoft.com/office/drawing/2014/main" xmlns="" id="{1B846E4E-74B4-4DBC-B451-E66F91D9F962}"/>
              </a:ext>
            </a:extLst>
          </p:cNvPr>
          <p:cNvPicPr>
            <a:picLocks noChangeAspect="1"/>
          </p:cNvPicPr>
          <p:nvPr/>
        </p:nvPicPr>
        <p:blipFill>
          <a:blip r:embed="rId3"/>
          <a:stretch>
            <a:fillRect/>
          </a:stretch>
        </p:blipFill>
        <p:spPr>
          <a:xfrm>
            <a:off x="457200" y="1579970"/>
            <a:ext cx="5476875" cy="3181350"/>
          </a:xfrm>
          <a:prstGeom prst="rect">
            <a:avLst/>
          </a:prstGeom>
        </p:spPr>
      </p:pic>
    </p:spTree>
    <p:extLst>
      <p:ext uri="{BB962C8B-B14F-4D97-AF65-F5344CB8AC3E}">
        <p14:creationId xmlns:p14="http://schemas.microsoft.com/office/powerpoint/2010/main" val="39117164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6A8841-693A-436F-B222-C4F8DB0C15DA}"/>
              </a:ext>
            </a:extLst>
          </p:cNvPr>
          <p:cNvSpPr>
            <a:spLocks noGrp="1"/>
          </p:cNvSpPr>
          <p:nvPr>
            <p:ph type="title"/>
          </p:nvPr>
        </p:nvSpPr>
        <p:spPr/>
        <p:txBody>
          <a:bodyPr/>
          <a:lstStyle/>
          <a:p>
            <a:endParaRPr lang="en-GB"/>
          </a:p>
        </p:txBody>
      </p:sp>
      <p:pic>
        <p:nvPicPr>
          <p:cNvPr id="3" name="Picture 2">
            <a:hlinkClick r:id="rId2"/>
            <a:extLst>
              <a:ext uri="{FF2B5EF4-FFF2-40B4-BE49-F238E27FC236}">
                <a16:creationId xmlns:a16="http://schemas.microsoft.com/office/drawing/2014/main" xmlns="" id="{A1BEB060-6BA3-4639-A29B-B1DE5CB5D1B2}"/>
              </a:ext>
            </a:extLst>
          </p:cNvPr>
          <p:cNvPicPr>
            <a:picLocks noChangeAspect="1"/>
          </p:cNvPicPr>
          <p:nvPr/>
        </p:nvPicPr>
        <p:blipFill>
          <a:blip r:embed="rId3"/>
          <a:stretch>
            <a:fillRect/>
          </a:stretch>
        </p:blipFill>
        <p:spPr>
          <a:xfrm>
            <a:off x="548345" y="640367"/>
            <a:ext cx="7552047" cy="4372809"/>
          </a:xfrm>
          <a:prstGeom prst="rect">
            <a:avLst/>
          </a:prstGeom>
        </p:spPr>
      </p:pic>
      <p:sp>
        <p:nvSpPr>
          <p:cNvPr id="4" name="Rectangle 3">
            <a:extLst>
              <a:ext uri="{FF2B5EF4-FFF2-40B4-BE49-F238E27FC236}">
                <a16:creationId xmlns:a16="http://schemas.microsoft.com/office/drawing/2014/main" xmlns="" id="{A8F20D04-4B47-4FED-9E0F-007239E360D9}"/>
              </a:ext>
            </a:extLst>
          </p:cNvPr>
          <p:cNvSpPr/>
          <p:nvPr/>
        </p:nvSpPr>
        <p:spPr>
          <a:xfrm>
            <a:off x="827584" y="5004186"/>
            <a:ext cx="4572000" cy="646331"/>
          </a:xfrm>
          <a:prstGeom prst="rect">
            <a:avLst/>
          </a:prstGeom>
        </p:spPr>
        <p:txBody>
          <a:bodyPr>
            <a:spAutoFit/>
          </a:bodyPr>
          <a:lstStyle/>
          <a:p>
            <a:r>
              <a:rPr lang="en-GB" dirty="0"/>
              <a:t>https://talentculture.com/five-facts-about-using-a-recruitment-chatbot/</a:t>
            </a:r>
          </a:p>
        </p:txBody>
      </p:sp>
    </p:spTree>
    <p:extLst>
      <p:ext uri="{BB962C8B-B14F-4D97-AF65-F5344CB8AC3E}">
        <p14:creationId xmlns:p14="http://schemas.microsoft.com/office/powerpoint/2010/main" val="25845421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xmlns="" id="{1D3925B7-C048-4322-932F-313D959EECA5}"/>
              </a:ext>
            </a:extLst>
          </p:cNvPr>
          <p:cNvPicPr>
            <a:picLocks noChangeAspect="1"/>
          </p:cNvPicPr>
          <p:nvPr/>
        </p:nvPicPr>
        <p:blipFill>
          <a:blip r:embed="rId2"/>
          <a:stretch>
            <a:fillRect/>
          </a:stretch>
        </p:blipFill>
        <p:spPr>
          <a:xfrm>
            <a:off x="873699" y="692696"/>
            <a:ext cx="3714750" cy="4200525"/>
          </a:xfrm>
          <a:prstGeom prst="rect">
            <a:avLst/>
          </a:prstGeom>
        </p:spPr>
      </p:pic>
      <p:sp>
        <p:nvSpPr>
          <p:cNvPr id="5" name="Rectangle 4">
            <a:extLst>
              <a:ext uri="{FF2B5EF4-FFF2-40B4-BE49-F238E27FC236}">
                <a16:creationId xmlns:a16="http://schemas.microsoft.com/office/drawing/2014/main" xmlns="" id="{222DB904-7A10-4254-A095-F570589DC139}"/>
              </a:ext>
            </a:extLst>
          </p:cNvPr>
          <p:cNvSpPr/>
          <p:nvPr/>
        </p:nvSpPr>
        <p:spPr>
          <a:xfrm>
            <a:off x="3059832" y="4893221"/>
            <a:ext cx="5330693" cy="369332"/>
          </a:xfrm>
          <a:prstGeom prst="rect">
            <a:avLst/>
          </a:prstGeom>
        </p:spPr>
        <p:txBody>
          <a:bodyPr wrap="square">
            <a:spAutoFit/>
          </a:bodyPr>
          <a:lstStyle/>
          <a:p>
            <a:r>
              <a:rPr lang="en-GB" b="1" dirty="0">
                <a:hlinkClick r:id="rId3"/>
              </a:rPr>
              <a:t>CASE STUDIES for Social Media in Recruitment</a:t>
            </a:r>
            <a:endParaRPr lang="en-GB" b="1" dirty="0"/>
          </a:p>
        </p:txBody>
      </p:sp>
      <p:sp>
        <p:nvSpPr>
          <p:cNvPr id="7" name="TextBox 6">
            <a:extLst>
              <a:ext uri="{FF2B5EF4-FFF2-40B4-BE49-F238E27FC236}">
                <a16:creationId xmlns:a16="http://schemas.microsoft.com/office/drawing/2014/main" xmlns="" id="{8A128CDE-1D99-4577-A7A5-F86C717AFAE6}"/>
              </a:ext>
            </a:extLst>
          </p:cNvPr>
          <p:cNvSpPr txBox="1"/>
          <p:nvPr/>
        </p:nvSpPr>
        <p:spPr>
          <a:xfrm>
            <a:off x="5652120" y="692696"/>
            <a:ext cx="2952328" cy="2246769"/>
          </a:xfrm>
          <a:prstGeom prst="rect">
            <a:avLst/>
          </a:prstGeom>
          <a:noFill/>
        </p:spPr>
        <p:txBody>
          <a:bodyPr wrap="square" rtlCol="0">
            <a:spAutoFit/>
          </a:bodyPr>
          <a:lstStyle/>
          <a:p>
            <a:r>
              <a:rPr lang="en-GB" sz="2800" dirty="0">
                <a:latin typeface="Calibri" panose="020F0502020204030204" pitchFamily="34" charset="0"/>
                <a:cs typeface="Calibri" panose="020F0502020204030204" pitchFamily="34" charset="0"/>
              </a:rPr>
              <a:t>Let’s examine some modern social media recruitment campaigns</a:t>
            </a:r>
          </a:p>
        </p:txBody>
      </p:sp>
    </p:spTree>
    <p:extLst>
      <p:ext uri="{BB962C8B-B14F-4D97-AF65-F5344CB8AC3E}">
        <p14:creationId xmlns:p14="http://schemas.microsoft.com/office/powerpoint/2010/main" val="437151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5A597DDC-63A1-47C8-B13D-925F63CB0813}"/>
              </a:ext>
            </a:extLst>
          </p:cNvPr>
          <p:cNvSpPr/>
          <p:nvPr/>
        </p:nvSpPr>
        <p:spPr>
          <a:xfrm>
            <a:off x="539552" y="4365104"/>
            <a:ext cx="7848872" cy="923330"/>
          </a:xfrm>
          <a:prstGeom prst="rect">
            <a:avLst/>
          </a:prstGeom>
        </p:spPr>
        <p:txBody>
          <a:bodyPr wrap="square">
            <a:spAutoFit/>
          </a:bodyPr>
          <a:lstStyle/>
          <a:p>
            <a:r>
              <a:rPr lang="en-GB" dirty="0"/>
              <a:t>https://www.hirevue.com/video/unilever-hirevue-recruiting-process?hsCtaTracking=</a:t>
            </a:r>
            <a:r>
              <a:rPr lang="en-GB" dirty="0">
                <a:hlinkClick r:id="rId2"/>
              </a:rPr>
              <a:t>5580088e-2980-43f5-ae06-2beb98485d00%7C5eeae18d-3446-4eae-a16b-ecbe552620ce</a:t>
            </a:r>
            <a:endParaRPr lang="en-GB" dirty="0"/>
          </a:p>
        </p:txBody>
      </p:sp>
      <p:pic>
        <p:nvPicPr>
          <p:cNvPr id="3" name="Picture 2">
            <a:extLst>
              <a:ext uri="{FF2B5EF4-FFF2-40B4-BE49-F238E27FC236}">
                <a16:creationId xmlns:a16="http://schemas.microsoft.com/office/drawing/2014/main" xmlns="" id="{3EA60144-0C21-44E7-BBE8-AC23D250F0E7}"/>
              </a:ext>
            </a:extLst>
          </p:cNvPr>
          <p:cNvPicPr>
            <a:picLocks noChangeAspect="1"/>
          </p:cNvPicPr>
          <p:nvPr/>
        </p:nvPicPr>
        <p:blipFill>
          <a:blip r:embed="rId3"/>
          <a:stretch>
            <a:fillRect/>
          </a:stretch>
        </p:blipFill>
        <p:spPr>
          <a:xfrm>
            <a:off x="6588224" y="116632"/>
            <a:ext cx="2181225" cy="5362575"/>
          </a:xfrm>
          <a:prstGeom prst="rect">
            <a:avLst/>
          </a:prstGeom>
        </p:spPr>
      </p:pic>
      <p:pic>
        <p:nvPicPr>
          <p:cNvPr id="4" name="Picture 3">
            <a:extLst>
              <a:ext uri="{FF2B5EF4-FFF2-40B4-BE49-F238E27FC236}">
                <a16:creationId xmlns:a16="http://schemas.microsoft.com/office/drawing/2014/main" xmlns="" id="{B4A339F1-8608-4E95-A651-412EAB2B8974}"/>
              </a:ext>
            </a:extLst>
          </p:cNvPr>
          <p:cNvPicPr>
            <a:picLocks noChangeAspect="1"/>
          </p:cNvPicPr>
          <p:nvPr/>
        </p:nvPicPr>
        <p:blipFill>
          <a:blip r:embed="rId4"/>
          <a:stretch>
            <a:fillRect/>
          </a:stretch>
        </p:blipFill>
        <p:spPr>
          <a:xfrm>
            <a:off x="0" y="1111520"/>
            <a:ext cx="6261115" cy="2762752"/>
          </a:xfrm>
          <a:prstGeom prst="rect">
            <a:avLst/>
          </a:prstGeom>
        </p:spPr>
      </p:pic>
    </p:spTree>
    <p:extLst>
      <p:ext uri="{BB962C8B-B14F-4D97-AF65-F5344CB8AC3E}">
        <p14:creationId xmlns:p14="http://schemas.microsoft.com/office/powerpoint/2010/main" val="28516192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75B28FD8-0D0C-4B04-9DF6-F0966AD1E81A}"/>
              </a:ext>
            </a:extLst>
          </p:cNvPr>
          <p:cNvSpPr/>
          <p:nvPr/>
        </p:nvSpPr>
        <p:spPr>
          <a:xfrm>
            <a:off x="899592" y="4581128"/>
            <a:ext cx="4572000" cy="646331"/>
          </a:xfrm>
          <a:prstGeom prst="rect">
            <a:avLst/>
          </a:prstGeom>
        </p:spPr>
        <p:txBody>
          <a:bodyPr>
            <a:spAutoFit/>
          </a:bodyPr>
          <a:lstStyle/>
          <a:p>
            <a:r>
              <a:rPr lang="en-GB" dirty="0">
                <a:hlinkClick r:id="rId2"/>
              </a:rPr>
              <a:t>https://www.hirevue.com/video/unilever-cut-time-to-hire-with-hirevue</a:t>
            </a:r>
            <a:endParaRPr lang="en-GB" dirty="0"/>
          </a:p>
        </p:txBody>
      </p:sp>
      <p:sp>
        <p:nvSpPr>
          <p:cNvPr id="3" name="TextBox 2">
            <a:extLst>
              <a:ext uri="{FF2B5EF4-FFF2-40B4-BE49-F238E27FC236}">
                <a16:creationId xmlns:a16="http://schemas.microsoft.com/office/drawing/2014/main" xmlns="" id="{A902C732-0E80-4901-826C-ADFAD8CD13FA}"/>
              </a:ext>
            </a:extLst>
          </p:cNvPr>
          <p:cNvSpPr txBox="1"/>
          <p:nvPr/>
        </p:nvSpPr>
        <p:spPr>
          <a:xfrm>
            <a:off x="323528" y="764704"/>
            <a:ext cx="2318712" cy="369332"/>
          </a:xfrm>
          <a:prstGeom prst="rect">
            <a:avLst/>
          </a:prstGeom>
          <a:noFill/>
        </p:spPr>
        <p:txBody>
          <a:bodyPr wrap="none" rtlCol="0">
            <a:spAutoFit/>
          </a:bodyPr>
          <a:lstStyle/>
          <a:p>
            <a:r>
              <a:rPr lang="en-GB" dirty="0"/>
              <a:t>If you are interested: </a:t>
            </a:r>
          </a:p>
        </p:txBody>
      </p:sp>
      <p:pic>
        <p:nvPicPr>
          <p:cNvPr id="4" name="Picture 3">
            <a:extLst>
              <a:ext uri="{FF2B5EF4-FFF2-40B4-BE49-F238E27FC236}">
                <a16:creationId xmlns:a16="http://schemas.microsoft.com/office/drawing/2014/main" xmlns="" id="{B36CD8A7-2490-4B08-80B4-B54D111C9894}"/>
              </a:ext>
            </a:extLst>
          </p:cNvPr>
          <p:cNvPicPr>
            <a:picLocks noChangeAspect="1"/>
          </p:cNvPicPr>
          <p:nvPr/>
        </p:nvPicPr>
        <p:blipFill>
          <a:blip r:embed="rId3"/>
          <a:stretch>
            <a:fillRect/>
          </a:stretch>
        </p:blipFill>
        <p:spPr>
          <a:xfrm>
            <a:off x="3180829" y="949370"/>
            <a:ext cx="4581525" cy="2809875"/>
          </a:xfrm>
          <a:prstGeom prst="rect">
            <a:avLst/>
          </a:prstGeom>
        </p:spPr>
      </p:pic>
    </p:spTree>
    <p:extLst>
      <p:ext uri="{BB962C8B-B14F-4D97-AF65-F5344CB8AC3E}">
        <p14:creationId xmlns:p14="http://schemas.microsoft.com/office/powerpoint/2010/main" val="41950832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79512" y="188640"/>
            <a:ext cx="7772400" cy="1371600"/>
          </a:xfrm>
        </p:spPr>
        <p:txBody>
          <a:bodyPr/>
          <a:lstStyle/>
          <a:p>
            <a:pPr algn="l"/>
            <a:r>
              <a:rPr lang="en-GB" altLang="en-US" sz="3200" dirty="0">
                <a:latin typeface="Calibri" panose="020F0502020204030204" pitchFamily="34" charset="0"/>
                <a:cs typeface="Calibri" panose="020F0502020204030204" pitchFamily="34" charset="0"/>
              </a:rPr>
              <a:t>Traditional means of evaluating R&amp;S </a:t>
            </a:r>
          </a:p>
        </p:txBody>
      </p:sp>
      <p:sp>
        <p:nvSpPr>
          <p:cNvPr id="56323" name="Rectangle 3"/>
          <p:cNvSpPr>
            <a:spLocks noGrp="1" noChangeArrowheads="1"/>
          </p:cNvSpPr>
          <p:nvPr>
            <p:ph type="body" sz="half" idx="1"/>
          </p:nvPr>
        </p:nvSpPr>
        <p:spPr>
          <a:xfrm>
            <a:off x="372290" y="1590962"/>
            <a:ext cx="4244975" cy="4899025"/>
          </a:xfrm>
        </p:spPr>
        <p:txBody>
          <a:bodyPr/>
          <a:lstStyle/>
          <a:p>
            <a:pPr>
              <a:buFont typeface="Wingdings" panose="05000000000000000000" pitchFamily="2" charset="2"/>
              <a:buChar char="§"/>
            </a:pPr>
            <a:r>
              <a:rPr lang="en-GB" altLang="en-US" sz="2400" dirty="0">
                <a:latin typeface="Calibri" panose="020F0502020204030204" pitchFamily="34" charset="0"/>
                <a:cs typeface="Calibri" panose="020F0502020204030204" pitchFamily="34" charset="0"/>
              </a:rPr>
              <a:t>employee turnover (short- and long-term)</a:t>
            </a:r>
          </a:p>
          <a:p>
            <a:pPr>
              <a:buFont typeface="Wingdings" panose="05000000000000000000" pitchFamily="2" charset="2"/>
              <a:buChar char="§"/>
            </a:pPr>
            <a:r>
              <a:rPr lang="en-GB" altLang="en-US" sz="2400" dirty="0">
                <a:latin typeface="Calibri" panose="020F0502020204030204" pitchFamily="34" charset="0"/>
                <a:cs typeface="Calibri" panose="020F0502020204030204" pitchFamily="34" charset="0"/>
              </a:rPr>
              <a:t>absenteeism</a:t>
            </a:r>
          </a:p>
          <a:p>
            <a:pPr>
              <a:buFont typeface="Wingdings" panose="05000000000000000000" pitchFamily="2" charset="2"/>
              <a:buChar char="§"/>
            </a:pPr>
            <a:r>
              <a:rPr lang="en-GB" altLang="en-US" sz="2400" dirty="0">
                <a:latin typeface="Calibri" panose="020F0502020204030204" pitchFamily="34" charset="0"/>
                <a:cs typeface="Calibri" panose="020F0502020204030204" pitchFamily="34" charset="0"/>
              </a:rPr>
              <a:t>errors in work</a:t>
            </a:r>
          </a:p>
          <a:p>
            <a:pPr>
              <a:buFont typeface="Wingdings" panose="05000000000000000000" pitchFamily="2" charset="2"/>
              <a:buChar char="§"/>
            </a:pPr>
            <a:r>
              <a:rPr lang="en-GB" altLang="en-US" sz="2400" dirty="0">
                <a:latin typeface="Calibri" panose="020F0502020204030204" pitchFamily="34" charset="0"/>
                <a:cs typeface="Calibri" panose="020F0502020204030204" pitchFamily="34" charset="0"/>
              </a:rPr>
              <a:t>complaints from customers</a:t>
            </a:r>
          </a:p>
          <a:p>
            <a:pPr>
              <a:buFont typeface="Wingdings" panose="05000000000000000000" pitchFamily="2" charset="2"/>
              <a:buChar char="§"/>
            </a:pPr>
            <a:r>
              <a:rPr lang="en-GB" altLang="en-US" sz="2400" dirty="0">
                <a:latin typeface="Calibri" panose="020F0502020204030204" pitchFamily="34" charset="0"/>
                <a:cs typeface="Calibri" panose="020F0502020204030204" pitchFamily="34" charset="0"/>
              </a:rPr>
              <a:t>feedback from successful and unsuccessful   applicants</a:t>
            </a:r>
          </a:p>
        </p:txBody>
      </p:sp>
      <p:sp>
        <p:nvSpPr>
          <p:cNvPr id="56324" name="Rectangle 4"/>
          <p:cNvSpPr>
            <a:spLocks noGrp="1" noChangeArrowheads="1"/>
          </p:cNvSpPr>
          <p:nvPr>
            <p:ph type="body" sz="half" idx="2"/>
          </p:nvPr>
        </p:nvSpPr>
        <p:spPr>
          <a:xfrm>
            <a:off x="4792911" y="1198340"/>
            <a:ext cx="3810000" cy="4827587"/>
          </a:xfrm>
        </p:spPr>
        <p:txBody>
          <a:bodyPr/>
          <a:lstStyle/>
          <a:p>
            <a:pPr>
              <a:buFont typeface="Wingdings" panose="05000000000000000000" pitchFamily="2" charset="2"/>
              <a:buChar char="§"/>
            </a:pPr>
            <a:r>
              <a:rPr lang="en-GB" altLang="en-US" sz="2400">
                <a:latin typeface="Calibri" panose="020F0502020204030204" pitchFamily="34" charset="0"/>
                <a:cs typeface="Calibri" panose="020F0502020204030204" pitchFamily="34" charset="0"/>
              </a:rPr>
              <a:t>attitude surveys</a:t>
            </a:r>
          </a:p>
          <a:p>
            <a:pPr>
              <a:buFont typeface="Wingdings" panose="05000000000000000000" pitchFamily="2" charset="2"/>
              <a:buChar char="§"/>
            </a:pPr>
            <a:r>
              <a:rPr lang="en-GB" altLang="en-US" sz="2400">
                <a:latin typeface="Calibri" panose="020F0502020204030204" pitchFamily="34" charset="0"/>
                <a:cs typeface="Calibri" panose="020F0502020204030204" pitchFamily="34" charset="0"/>
              </a:rPr>
              <a:t>numbers, calibre of applicants for each post</a:t>
            </a:r>
          </a:p>
          <a:p>
            <a:pPr>
              <a:buFont typeface="Wingdings" panose="05000000000000000000" pitchFamily="2" charset="2"/>
              <a:buChar char="§"/>
            </a:pPr>
            <a:r>
              <a:rPr lang="en-GB" altLang="en-US" sz="2400">
                <a:latin typeface="Calibri" panose="020F0502020204030204" pitchFamily="34" charset="0"/>
                <a:cs typeface="Calibri" panose="020F0502020204030204" pitchFamily="34" charset="0"/>
              </a:rPr>
              <a:t>performance, appraisal results</a:t>
            </a:r>
          </a:p>
          <a:p>
            <a:pPr>
              <a:buFont typeface="Wingdings" panose="05000000000000000000" pitchFamily="2" charset="2"/>
              <a:buChar char="§"/>
            </a:pPr>
            <a:r>
              <a:rPr lang="en-GB" altLang="en-US" sz="2400">
                <a:latin typeface="Calibri" panose="020F0502020204030204" pitchFamily="34" charset="0"/>
                <a:cs typeface="Calibri" panose="020F0502020204030204" pitchFamily="34" charset="0"/>
              </a:rPr>
              <a:t>perceptions of those involved</a:t>
            </a:r>
          </a:p>
          <a:p>
            <a:pPr>
              <a:buFont typeface="Wingdings" panose="05000000000000000000" pitchFamily="2" charset="2"/>
              <a:buChar char="§"/>
            </a:pPr>
            <a:r>
              <a:rPr lang="en-GB" altLang="en-US" sz="2400">
                <a:latin typeface="Calibri" panose="020F0502020204030204" pitchFamily="34" charset="0"/>
                <a:cs typeface="Calibri" panose="020F0502020204030204" pitchFamily="34" charset="0"/>
              </a:rPr>
              <a:t>grievance, disciplinary cases, dismissals</a:t>
            </a:r>
          </a:p>
        </p:txBody>
      </p:sp>
    </p:spTree>
    <p:extLst>
      <p:ext uri="{BB962C8B-B14F-4D97-AF65-F5344CB8AC3E}">
        <p14:creationId xmlns:p14="http://schemas.microsoft.com/office/powerpoint/2010/main" val="14928950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047A46F1-E98D-4BF2-B245-537C42307085}"/>
              </a:ext>
            </a:extLst>
          </p:cNvPr>
          <p:cNvSpPr txBox="1"/>
          <p:nvPr/>
        </p:nvSpPr>
        <p:spPr>
          <a:xfrm>
            <a:off x="179512" y="476672"/>
            <a:ext cx="8784976" cy="5355312"/>
          </a:xfrm>
          <a:prstGeom prst="rect">
            <a:avLst/>
          </a:prstGeom>
          <a:noFill/>
        </p:spPr>
        <p:txBody>
          <a:bodyPr wrap="square" rtlCol="0">
            <a:spAutoFit/>
          </a:bodyPr>
          <a:lstStyle/>
          <a:p>
            <a:r>
              <a:rPr lang="en-GB" b="1" dirty="0"/>
              <a:t>1) Time to Fill</a:t>
            </a:r>
          </a:p>
          <a:p>
            <a:r>
              <a:rPr lang="en-GB" dirty="0"/>
              <a:t>Time it takes to identify a candidate and fill an open position in an organization</a:t>
            </a:r>
          </a:p>
          <a:p>
            <a:endParaRPr lang="en-GB" dirty="0"/>
          </a:p>
          <a:p>
            <a:r>
              <a:rPr lang="en-GB" b="1" dirty="0"/>
              <a:t>2) Time in Workflow Step</a:t>
            </a:r>
          </a:p>
          <a:p>
            <a:r>
              <a:rPr lang="en-GB" dirty="0"/>
              <a:t>Describes the time a candidate spends in each step e.g. submissions to the hiring manager, and interviews. </a:t>
            </a:r>
          </a:p>
          <a:p>
            <a:r>
              <a:rPr lang="en-GB" dirty="0"/>
              <a:t> </a:t>
            </a:r>
          </a:p>
          <a:p>
            <a:r>
              <a:rPr lang="en-GB" b="1" dirty="0"/>
              <a:t>3) Quality of Hire</a:t>
            </a:r>
          </a:p>
          <a:p>
            <a:r>
              <a:rPr lang="en-GB" dirty="0"/>
              <a:t>The % of candidates submitted by recruiters who are accepted for employment </a:t>
            </a:r>
            <a:r>
              <a:rPr lang="en-GB" i="1" dirty="0"/>
              <a:t>plus</a:t>
            </a:r>
            <a:r>
              <a:rPr lang="en-GB" dirty="0"/>
              <a:t> the percentage of these that do not leave, divided by two.</a:t>
            </a:r>
          </a:p>
          <a:p>
            <a:r>
              <a:rPr lang="en-GB" dirty="0"/>
              <a:t>Indicates the effectiveness of the recruiting team in identifying quality, loyal talent. Distinction between </a:t>
            </a:r>
            <a:r>
              <a:rPr lang="en-GB" i="1" dirty="0"/>
              <a:t>more </a:t>
            </a:r>
            <a:r>
              <a:rPr lang="en-GB" dirty="0"/>
              <a:t>and the </a:t>
            </a:r>
            <a:r>
              <a:rPr lang="en-GB" i="1" dirty="0"/>
              <a:t>best</a:t>
            </a:r>
            <a:r>
              <a:rPr lang="en-GB" dirty="0"/>
              <a:t> candidates.</a:t>
            </a:r>
          </a:p>
          <a:p>
            <a:r>
              <a:rPr lang="en-GB" dirty="0"/>
              <a:t> </a:t>
            </a:r>
          </a:p>
          <a:p>
            <a:r>
              <a:rPr lang="en-GB" b="1" dirty="0"/>
              <a:t>4) Submittal to Business Acceptance Percentage</a:t>
            </a:r>
          </a:p>
          <a:p>
            <a:r>
              <a:rPr lang="en-GB" dirty="0"/>
              <a:t>% of candidates submitted by the recruiting function that are ultimately hired.          </a:t>
            </a:r>
          </a:p>
          <a:p>
            <a:r>
              <a:rPr lang="en-GB" dirty="0"/>
              <a:t>A high SBA means recruiting is doing its job very well: finding the best possible talent for the organization. </a:t>
            </a:r>
          </a:p>
          <a:p>
            <a:r>
              <a:rPr lang="en-GB" dirty="0"/>
              <a:t> </a:t>
            </a:r>
          </a:p>
          <a:p>
            <a:endParaRPr lang="en-GB" dirty="0"/>
          </a:p>
        </p:txBody>
      </p:sp>
      <p:sp>
        <p:nvSpPr>
          <p:cNvPr id="4" name="TextBox 3">
            <a:extLst>
              <a:ext uri="{FF2B5EF4-FFF2-40B4-BE49-F238E27FC236}">
                <a16:creationId xmlns:a16="http://schemas.microsoft.com/office/drawing/2014/main" xmlns="" id="{D3E532A6-4985-49A4-8A63-B8ED11967096}"/>
              </a:ext>
            </a:extLst>
          </p:cNvPr>
          <p:cNvSpPr txBox="1"/>
          <p:nvPr/>
        </p:nvSpPr>
        <p:spPr>
          <a:xfrm>
            <a:off x="5004048" y="2060848"/>
            <a:ext cx="4464496" cy="707886"/>
          </a:xfrm>
          <a:prstGeom prst="rect">
            <a:avLst/>
          </a:prstGeom>
          <a:noFill/>
        </p:spPr>
        <p:txBody>
          <a:bodyPr wrap="square" rtlCol="0">
            <a:spAutoFit/>
          </a:bodyPr>
          <a:lstStyle/>
          <a:p>
            <a:r>
              <a:rPr lang="en-GB" sz="4000" b="1" dirty="0">
                <a:solidFill>
                  <a:srgbClr val="0070C0"/>
                </a:solidFill>
                <a:latin typeface="Calibri" panose="020F0502020204030204" pitchFamily="34" charset="0"/>
                <a:cs typeface="Calibri" panose="020F0502020204030204" pitchFamily="34" charset="0"/>
              </a:rPr>
              <a:t>Modern metrics!!</a:t>
            </a:r>
          </a:p>
        </p:txBody>
      </p:sp>
      <p:pic>
        <p:nvPicPr>
          <p:cNvPr id="5" name="Picture 4">
            <a:extLst>
              <a:ext uri="{FF2B5EF4-FFF2-40B4-BE49-F238E27FC236}">
                <a16:creationId xmlns:a16="http://schemas.microsoft.com/office/drawing/2014/main" xmlns="" id="{B37318AF-8536-4DC3-965B-9980EA48894B}"/>
              </a:ext>
            </a:extLst>
          </p:cNvPr>
          <p:cNvPicPr>
            <a:picLocks noChangeAspect="1"/>
          </p:cNvPicPr>
          <p:nvPr/>
        </p:nvPicPr>
        <p:blipFill>
          <a:blip r:embed="rId2"/>
          <a:stretch>
            <a:fillRect/>
          </a:stretch>
        </p:blipFill>
        <p:spPr>
          <a:xfrm>
            <a:off x="7151890" y="200447"/>
            <a:ext cx="1457325" cy="552450"/>
          </a:xfrm>
          <a:prstGeom prst="rect">
            <a:avLst/>
          </a:prstGeom>
        </p:spPr>
      </p:pic>
    </p:spTree>
    <p:extLst>
      <p:ext uri="{BB962C8B-B14F-4D97-AF65-F5344CB8AC3E}">
        <p14:creationId xmlns:p14="http://schemas.microsoft.com/office/powerpoint/2010/main" val="31874586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xmlns="" id="{3EC8AE60-3EF1-48BB-96F0-06E787144C8E}"/>
              </a:ext>
            </a:extLst>
          </p:cNvPr>
          <p:cNvSpPr/>
          <p:nvPr/>
        </p:nvSpPr>
        <p:spPr>
          <a:xfrm>
            <a:off x="179512" y="116632"/>
            <a:ext cx="9073008" cy="5355312"/>
          </a:xfrm>
          <a:prstGeom prst="rect">
            <a:avLst/>
          </a:prstGeom>
        </p:spPr>
        <p:txBody>
          <a:bodyPr wrap="square">
            <a:spAutoFit/>
          </a:bodyPr>
          <a:lstStyle/>
          <a:p>
            <a:r>
              <a:rPr lang="en-GB" b="1" dirty="0"/>
              <a:t>5) Offer Acceptance Rate</a:t>
            </a:r>
          </a:p>
          <a:p>
            <a:r>
              <a:rPr lang="en-GB" dirty="0"/>
              <a:t>Comparison between the number of candidates given a job offer and the number that accept- and its implications are far from simple. If it’s low, likely offers are not competitive enough. </a:t>
            </a:r>
          </a:p>
          <a:p>
            <a:r>
              <a:rPr lang="en-GB" dirty="0"/>
              <a:t> </a:t>
            </a:r>
          </a:p>
          <a:p>
            <a:r>
              <a:rPr lang="en-GB" b="1" dirty="0"/>
              <a:t>6) Application Drop Off Rate</a:t>
            </a:r>
          </a:p>
          <a:p>
            <a:r>
              <a:rPr lang="en-GB" dirty="0"/>
              <a:t>% of applicants who start but do not complete the application process. Improving this metric not only creates a better candidate experience, it gives your organization better access to top talent. </a:t>
            </a:r>
          </a:p>
          <a:p>
            <a:r>
              <a:rPr lang="en-GB" dirty="0"/>
              <a:t> </a:t>
            </a:r>
          </a:p>
          <a:p>
            <a:r>
              <a:rPr lang="en-GB" b="1" dirty="0"/>
              <a:t>7) Candidate Net Promoter Score</a:t>
            </a:r>
          </a:p>
          <a:p>
            <a:r>
              <a:rPr lang="en-GB" dirty="0"/>
              <a:t>Measured by survey during the hiring process, and used to gauge consumer satisfaction e.g. </a:t>
            </a:r>
            <a:r>
              <a:rPr lang="en-GB" i="1" dirty="0"/>
              <a:t>"How likely are you to recommend this experience to a friend or colleague?" </a:t>
            </a:r>
            <a:r>
              <a:rPr lang="en-GB" dirty="0"/>
              <a:t>on a scale of 0-10. In the 21st century, an unsatisfied candidate is an enraged Twitter account, an antagonistic Facebook page, and a hostile Instagram profile.  </a:t>
            </a:r>
          </a:p>
          <a:p>
            <a:endParaRPr lang="en-GB" dirty="0"/>
          </a:p>
          <a:p>
            <a:r>
              <a:rPr lang="en-GB" b="1" dirty="0"/>
              <a:t>8) Cost to Acquire</a:t>
            </a:r>
          </a:p>
          <a:p>
            <a:r>
              <a:rPr lang="en-GB" dirty="0"/>
              <a:t>Measures the average cost to fill a position, from candidate attraction to onboarding. </a:t>
            </a:r>
          </a:p>
          <a:p>
            <a:r>
              <a:rPr lang="en-GB" dirty="0"/>
              <a:t>In large organizations, cost to acquire has measurable impact on the bottom line.</a:t>
            </a:r>
          </a:p>
        </p:txBody>
      </p:sp>
      <p:pic>
        <p:nvPicPr>
          <p:cNvPr id="6" name="Picture 5">
            <a:extLst>
              <a:ext uri="{FF2B5EF4-FFF2-40B4-BE49-F238E27FC236}">
                <a16:creationId xmlns:a16="http://schemas.microsoft.com/office/drawing/2014/main" xmlns="" id="{98A3708C-10D2-4F71-B189-95AE7DE14462}"/>
              </a:ext>
            </a:extLst>
          </p:cNvPr>
          <p:cNvPicPr>
            <a:picLocks noChangeAspect="1"/>
          </p:cNvPicPr>
          <p:nvPr/>
        </p:nvPicPr>
        <p:blipFill>
          <a:blip r:embed="rId2"/>
          <a:stretch>
            <a:fillRect/>
          </a:stretch>
        </p:blipFill>
        <p:spPr>
          <a:xfrm>
            <a:off x="7380312" y="1109831"/>
            <a:ext cx="1457325" cy="552450"/>
          </a:xfrm>
          <a:prstGeom prst="rect">
            <a:avLst/>
          </a:prstGeom>
        </p:spPr>
      </p:pic>
    </p:spTree>
    <p:extLst>
      <p:ext uri="{BB962C8B-B14F-4D97-AF65-F5344CB8AC3E}">
        <p14:creationId xmlns:p14="http://schemas.microsoft.com/office/powerpoint/2010/main" val="10167484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3014</TotalTime>
  <Words>875</Words>
  <Application>Microsoft Office PowerPoint</Application>
  <PresentationFormat>On-screen Show (4:3)</PresentationFormat>
  <Paragraphs>164</Paragraphs>
  <Slides>30</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 Unicode MS</vt:lpstr>
      <vt:lpstr>Arial</vt:lpstr>
      <vt:lpstr>Calibri</vt:lpstr>
      <vt:lpstr>Myriad Pro</vt:lpstr>
      <vt:lpstr>Verdana</vt:lpstr>
      <vt:lpstr>Wingdings</vt:lpstr>
      <vt:lpstr>20140311PresentationUWTSDTemplate</vt:lpstr>
      <vt:lpstr>Managing People   Lecture 3: 17th October 2018</vt:lpstr>
      <vt:lpstr>R&amp;S defined</vt:lpstr>
      <vt:lpstr>R&amp;S aims</vt:lpstr>
      <vt:lpstr>The employee lifecycle</vt:lpstr>
      <vt:lpstr>Impact of better hire over time</vt:lpstr>
      <vt:lpstr>Labour turnover</vt:lpstr>
      <vt:lpstr>PowerPoint Presentation</vt:lpstr>
      <vt:lpstr>A systematic approach to recruitment and selection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 &amp; predictive validity</vt:lpstr>
      <vt:lpstr>PowerPoint Presentation</vt:lpstr>
      <vt:lpstr>PowerPoint Presentation</vt:lpstr>
      <vt:lpstr>PowerPoint Presentation</vt:lpstr>
      <vt:lpstr>PowerPoint Presentation</vt:lpstr>
      <vt:lpstr>Traditional means of evaluating R&amp;S </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Felicity Healey-Benson</cp:lastModifiedBy>
  <cp:revision>49</cp:revision>
  <dcterms:created xsi:type="dcterms:W3CDTF">2015-04-14T15:21:28Z</dcterms:created>
  <dcterms:modified xsi:type="dcterms:W3CDTF">2018-10-17T11:36:09Z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