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4752" r:id="rId1"/>
  </p:sldMasterIdLst>
  <p:notesMasterIdLst>
    <p:notesMasterId r:id="rId6"/>
  </p:notesMasterIdLst>
  <p:handoutMasterIdLst>
    <p:handoutMasterId r:id="rId7"/>
  </p:handoutMasterIdLst>
  <p:sldIdLst>
    <p:sldId id="257" r:id="rId2"/>
    <p:sldId id="265" r:id="rId3"/>
    <p:sldId id="268" r:id="rId4"/>
    <p:sldId id="267" r:id="rId5"/>
  </p:sldIdLst>
  <p:sldSz cx="9144000" cy="6858000" type="screen4x3"/>
  <p:notesSz cx="6669088" cy="9753600"/>
  <p:embeddedFontLst>
    <p:embeddedFont>
      <p:font typeface="Century Gothic" panose="020B0502020202020204" pitchFamily="34" charset="0"/>
      <p:regular r:id="rId8"/>
      <p:bold r:id="rId9"/>
      <p:italic r:id="rId10"/>
      <p:boldItalic r:id="rId11"/>
    </p:embeddedFont>
    <p:embeddedFont>
      <p:font typeface="Calibri" panose="020F0502020204030204" pitchFamily="34" charset="0"/>
      <p:regular r:id="rId12"/>
      <p:bold r:id="rId13"/>
      <p:italic r:id="rId14"/>
      <p:boldItalic r:id="rId1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443" autoAdjust="0"/>
    <p:restoredTop sz="94660"/>
  </p:normalViewPr>
  <p:slideViewPr>
    <p:cSldViewPr>
      <p:cViewPr varScale="1">
        <p:scale>
          <a:sx n="109" d="100"/>
          <a:sy n="109" d="100"/>
        </p:scale>
        <p:origin x="1746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font" Target="fonts/font6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12" Type="http://schemas.openxmlformats.org/officeDocument/2006/relationships/font" Target="fonts/font5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font" Target="fonts/font8.fntdata"/><Relationship Id="rId10" Type="http://schemas.openxmlformats.org/officeDocument/2006/relationships/font" Target="fonts/font3.fntdata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font" Target="fonts/font2.fntdata"/><Relationship Id="rId14" Type="http://schemas.openxmlformats.org/officeDocument/2006/relationships/font" Target="fonts/font7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8937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777607" y="0"/>
            <a:ext cx="2889938" cy="48937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90C395F-208D-4D82-B0BE-B8A505C2D4E3}" type="datetimeFigureOut">
              <a:rPr lang="en-GB" smtClean="0"/>
              <a:t>10/11/2017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264228"/>
            <a:ext cx="2889938" cy="48937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777607" y="9264228"/>
            <a:ext cx="2889938" cy="48937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B29153-3523-4A7E-833B-CB2062FE86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961146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8768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8" cy="48768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368CF1-A0F3-4FE0-95C6-3F138B79362E}" type="datetimeFigureOut">
              <a:rPr lang="en-GB" smtClean="0"/>
              <a:t>10/11/2017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896938" y="731838"/>
            <a:ext cx="4875212" cy="36576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6909" y="4632960"/>
            <a:ext cx="5335270" cy="438912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264227"/>
            <a:ext cx="2889938" cy="48768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77607" y="9264227"/>
            <a:ext cx="2889938" cy="48768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8227102-7572-452F-B36E-9584715F0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31072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E8447A-DE61-4BC8-A06A-5735C33A4B3A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12381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227102-7572-452F-B36E-9584715F073D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10600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2" cstate="print"/>
          <a:srcRect t="33333"/>
          <a:stretch>
            <a:fillRect/>
          </a:stretch>
        </p:blipFill>
        <p:spPr>
          <a:xfrm>
            <a:off x="0" y="0"/>
            <a:ext cx="9144000" cy="4572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3D26B-DFC2-4248-8ED0-AD3E108CBDD7}" type="datetime1">
              <a:rPr lang="en-US" smtClean="0"/>
              <a:pPr/>
              <a:t>11/10/2017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37106-F2ED-405E-BC33-CC3CF426205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886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17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07888"/>
            <a:ext cx="7772400" cy="147002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97F932-D99A-4087-BFB1-EA42FAFC8D2C}" type="datetime1">
              <a:rPr lang="en-US" smtClean="0"/>
              <a:pPr/>
              <a:t>11/10/2017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37106-F2ED-405E-BC33-CC3CF426205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79248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962525"/>
            <a:ext cx="7885113" cy="1362075"/>
          </a:xfrm>
        </p:spPr>
        <p:txBody>
          <a:bodyPr anchor="t"/>
          <a:lstStyle>
            <a:lvl1pPr algn="l">
              <a:defRPr sz="3200" b="0" i="0" cap="all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462338"/>
            <a:ext cx="7885113" cy="1500187"/>
          </a:xfrm>
        </p:spPr>
        <p:txBody>
          <a:bodyPr anchor="b">
            <a:normAutofit/>
          </a:bodyPr>
          <a:lstStyle>
            <a:lvl1pPr marL="0" indent="0">
              <a:buNone/>
              <a:defRPr sz="1700" baseline="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96367-2F2B-4F6E-ACF4-15FA13738E10}" type="datetime1">
              <a:rPr lang="en-US" smtClean="0"/>
              <a:pPr/>
              <a:t>11/10/2017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523C92-45F4-4C30-810D-4886C1BA69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3733800" cy="4114800"/>
          </a:xfrm>
        </p:spPr>
        <p:txBody>
          <a:bodyPr/>
          <a:lstStyle>
            <a:lvl5pPr>
              <a:defRPr/>
            </a:lvl5pPr>
            <a:lvl6pPr>
              <a:buClr>
                <a:schemeClr val="tx2"/>
              </a:buClr>
              <a:buFont typeface="Arial" pitchFamily="34" charset="0"/>
              <a:buChar char="•"/>
              <a:defRPr/>
            </a:lvl6pPr>
            <a:lvl7pPr>
              <a:buClr>
                <a:schemeClr val="tx2"/>
              </a:buClr>
              <a:buFont typeface="Arial" pitchFamily="34" charset="0"/>
              <a:buChar char="•"/>
              <a:defRPr/>
            </a:lvl7pPr>
            <a:lvl8pPr>
              <a:buClr>
                <a:schemeClr val="tx2"/>
              </a:buClr>
              <a:buFont typeface="Arial" pitchFamily="34" charset="0"/>
              <a:buChar char="•"/>
              <a:defRPr/>
            </a:lvl8pPr>
            <a:lvl9pPr>
              <a:buClr>
                <a:schemeClr val="tx2"/>
              </a:buClr>
              <a:buFont typeface="Arial" pitchFamily="34" charset="0"/>
              <a:buChar char="•"/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600200"/>
            <a:ext cx="3733800" cy="41148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3498D-21C7-408B-8EF5-5B55DEF0BFD5}" type="datetime1">
              <a:rPr lang="en-US" smtClean="0"/>
              <a:pPr/>
              <a:t>11/10/2017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37106-F2ED-405E-BC33-CC3CF42620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B246E-8FD1-42FF-94A4-E4133095C37A}" type="datetime1">
              <a:rPr lang="en-US" smtClean="0"/>
              <a:pPr/>
              <a:t>11/10/2017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37106-F2ED-405E-BC33-CC3CF42620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939D4-B818-4372-B1EE-7CB6D5BBC74A}" type="datetime1">
              <a:rPr lang="en-US" smtClean="0"/>
              <a:pPr/>
              <a:t>11/10/2017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37106-F2ED-405E-BC33-CC3CF42620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5E438-4D0D-4834-B658-A90420491D98}" type="datetime1">
              <a:rPr lang="en-US" smtClean="0"/>
              <a:pPr/>
              <a:t>11/10/2017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37106-F2ED-405E-BC33-CC3CF42620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962400" y="1447800"/>
            <a:ext cx="4648200" cy="4267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2648" y="2547891"/>
            <a:ext cx="2971800" cy="3167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F8ADFA-7142-4015-85E6-1712F15FA709}" type="datetime1">
              <a:rPr lang="en-US" smtClean="0"/>
              <a:pPr/>
              <a:t>11/10/2017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37106-F2ED-405E-BC33-CC3CF42620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orizo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657344" y="1447800"/>
            <a:ext cx="3419856" cy="3474720"/>
          </a:xfrm>
          <a:custGeom>
            <a:avLst/>
            <a:gdLst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74450 w 3419856"/>
              <a:gd name="connsiteY9" fmla="*/ 3429000 h 3429000"/>
              <a:gd name="connsiteX10" fmla="*/ 21806 w 3419856"/>
              <a:gd name="connsiteY10" fmla="*/ 3407194 h 3429000"/>
              <a:gd name="connsiteX11" fmla="*/ 0 w 3419856"/>
              <a:gd name="connsiteY11" fmla="*/ 3354550 h 3429000"/>
              <a:gd name="connsiteX12" fmla="*/ 0 w 3419856"/>
              <a:gd name="connsiteY12" fmla="*/ 74450 h 3429000"/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21806 w 3419856"/>
              <a:gd name="connsiteY9" fmla="*/ 3407194 h 3429000"/>
              <a:gd name="connsiteX10" fmla="*/ 0 w 3419856"/>
              <a:gd name="connsiteY10" fmla="*/ 3354550 h 3429000"/>
              <a:gd name="connsiteX11" fmla="*/ 0 w 3419856"/>
              <a:gd name="connsiteY11" fmla="*/ 74450 h 3429000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8026"/>
              <a:gd name="connsiteY0" fmla="*/ 74450 h 3910007"/>
              <a:gd name="connsiteX1" fmla="*/ 21806 w 3968026"/>
              <a:gd name="connsiteY1" fmla="*/ 21806 h 3910007"/>
              <a:gd name="connsiteX2" fmla="*/ 74450 w 3968026"/>
              <a:gd name="connsiteY2" fmla="*/ 0 h 3910007"/>
              <a:gd name="connsiteX3" fmla="*/ 3345406 w 3968026"/>
              <a:gd name="connsiteY3" fmla="*/ 0 h 3910007"/>
              <a:gd name="connsiteX4" fmla="*/ 3398050 w 3968026"/>
              <a:gd name="connsiteY4" fmla="*/ 21806 h 3910007"/>
              <a:gd name="connsiteX5" fmla="*/ 3419856 w 3968026"/>
              <a:gd name="connsiteY5" fmla="*/ 74450 h 3910007"/>
              <a:gd name="connsiteX6" fmla="*/ 3419856 w 3968026"/>
              <a:gd name="connsiteY6" fmla="*/ 3354550 h 3910007"/>
              <a:gd name="connsiteX7" fmla="*/ 3398050 w 3968026"/>
              <a:gd name="connsiteY7" fmla="*/ 3407194 h 3910007"/>
              <a:gd name="connsiteX8" fmla="*/ 0 w 3968026"/>
              <a:gd name="connsiteY8" fmla="*/ 3354550 h 3910007"/>
              <a:gd name="connsiteX9" fmla="*/ 0 w 3968026"/>
              <a:gd name="connsiteY9" fmla="*/ 74450 h 3910007"/>
              <a:gd name="connsiteX0" fmla="*/ 0 w 3419856"/>
              <a:gd name="connsiteY0" fmla="*/ 74450 h 3901233"/>
              <a:gd name="connsiteX1" fmla="*/ 21806 w 3419856"/>
              <a:gd name="connsiteY1" fmla="*/ 21806 h 3901233"/>
              <a:gd name="connsiteX2" fmla="*/ 74450 w 3419856"/>
              <a:gd name="connsiteY2" fmla="*/ 0 h 3901233"/>
              <a:gd name="connsiteX3" fmla="*/ 3345406 w 3419856"/>
              <a:gd name="connsiteY3" fmla="*/ 0 h 3901233"/>
              <a:gd name="connsiteX4" fmla="*/ 3398050 w 3419856"/>
              <a:gd name="connsiteY4" fmla="*/ 21806 h 3901233"/>
              <a:gd name="connsiteX5" fmla="*/ 3419856 w 3419856"/>
              <a:gd name="connsiteY5" fmla="*/ 74450 h 3901233"/>
              <a:gd name="connsiteX6" fmla="*/ 3419856 w 3419856"/>
              <a:gd name="connsiteY6" fmla="*/ 3354550 h 3901233"/>
              <a:gd name="connsiteX7" fmla="*/ 0 w 3419856"/>
              <a:gd name="connsiteY7" fmla="*/ 3354550 h 3901233"/>
              <a:gd name="connsiteX8" fmla="*/ 0 w 3419856"/>
              <a:gd name="connsiteY8" fmla="*/ 74450 h 3901233"/>
              <a:gd name="connsiteX0" fmla="*/ 0 w 3419856"/>
              <a:gd name="connsiteY0" fmla="*/ 74450 h 3354550"/>
              <a:gd name="connsiteX1" fmla="*/ 21806 w 3419856"/>
              <a:gd name="connsiteY1" fmla="*/ 21806 h 3354550"/>
              <a:gd name="connsiteX2" fmla="*/ 74450 w 3419856"/>
              <a:gd name="connsiteY2" fmla="*/ 0 h 3354550"/>
              <a:gd name="connsiteX3" fmla="*/ 3345406 w 3419856"/>
              <a:gd name="connsiteY3" fmla="*/ 0 h 3354550"/>
              <a:gd name="connsiteX4" fmla="*/ 3398050 w 3419856"/>
              <a:gd name="connsiteY4" fmla="*/ 21806 h 3354550"/>
              <a:gd name="connsiteX5" fmla="*/ 3419856 w 3419856"/>
              <a:gd name="connsiteY5" fmla="*/ 74450 h 3354550"/>
              <a:gd name="connsiteX6" fmla="*/ 3419856 w 3419856"/>
              <a:gd name="connsiteY6" fmla="*/ 3354550 h 3354550"/>
              <a:gd name="connsiteX7" fmla="*/ 0 w 3419856"/>
              <a:gd name="connsiteY7" fmla="*/ 3354550 h 3354550"/>
              <a:gd name="connsiteX8" fmla="*/ 0 w 3419856"/>
              <a:gd name="connsiteY8" fmla="*/ 74450 h 3354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19856" h="3354550">
                <a:moveTo>
                  <a:pt x="0" y="74450"/>
                </a:moveTo>
                <a:cubicBezTo>
                  <a:pt x="0" y="54705"/>
                  <a:pt x="7844" y="35768"/>
                  <a:pt x="21806" y="21806"/>
                </a:cubicBezTo>
                <a:cubicBezTo>
                  <a:pt x="35768" y="7844"/>
                  <a:pt x="54705" y="0"/>
                  <a:pt x="74450" y="0"/>
                </a:cubicBezTo>
                <a:lnTo>
                  <a:pt x="3345406" y="0"/>
                </a:lnTo>
                <a:cubicBezTo>
                  <a:pt x="3365151" y="0"/>
                  <a:pt x="3384088" y="7844"/>
                  <a:pt x="3398050" y="21806"/>
                </a:cubicBezTo>
                <a:cubicBezTo>
                  <a:pt x="3412012" y="35768"/>
                  <a:pt x="3419856" y="54705"/>
                  <a:pt x="3419856" y="74450"/>
                </a:cubicBezTo>
                <a:lnTo>
                  <a:pt x="3419856" y="3354550"/>
                </a:lnTo>
                <a:lnTo>
                  <a:pt x="0" y="3354550"/>
                </a:lnTo>
                <a:lnTo>
                  <a:pt x="0" y="74450"/>
                </a:lnTo>
                <a:close/>
              </a:path>
            </a:pathLst>
          </a:custGeom>
        </p:spPr>
        <p:txBody>
          <a:bodyPr>
            <a:normAutofit/>
          </a:bodyPr>
          <a:lstStyle>
            <a:lvl1pPr marL="0" indent="0" algn="ctr">
              <a:buNone/>
              <a:defRPr sz="2000" baseline="0">
                <a:solidFill>
                  <a:schemeClr val="tx1">
                    <a:lumMod val="6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547890"/>
            <a:ext cx="2971800" cy="2405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581E0-D653-4D78-A48F-41D80498BC7E}" type="datetime1">
              <a:rPr lang="en-US" smtClean="0"/>
              <a:pPr/>
              <a:t>11/10/2017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37106-F2ED-405E-BC33-CC3CF42620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94C003-38E8-486A-9BFD-47E55D87241C}" type="datetime1">
              <a:rPr lang="en-US" smtClean="0"/>
              <a:pPr/>
              <a:t>11/10/2017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37106-F2ED-405E-BC33-CC3CF42620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9EAA3-934B-41DB-B3B1-806F4BE5CC37}" type="datetime1">
              <a:rPr lang="en-US" smtClean="0"/>
              <a:pPr/>
              <a:t>11/10/2017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37106-F2ED-405E-BC33-CC3CF42620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792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15000" y="6356350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trike="noStrike" spc="60" baseline="0">
                <a:solidFill>
                  <a:schemeClr val="tx1"/>
                </a:solidFill>
              </a:defRPr>
            </a:lvl1pPr>
          </a:lstStyle>
          <a:p>
            <a:fld id="{8B3AFFF1-9C47-49F0-AE12-AF188F3F4E82}" type="datetime1">
              <a:rPr lang="en-US" smtClean="0"/>
              <a:pPr/>
              <a:t>11/10/2017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spc="60" baseline="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43800" y="6356350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aseline="0">
                <a:solidFill>
                  <a:schemeClr val="tx1"/>
                </a:solidFill>
              </a:defRPr>
            </a:lvl1pPr>
          </a:lstStyle>
          <a:p>
            <a:fld id="{38237106-F2ED-405E-BC33-CC3CF426205F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4753" r:id="rId1"/>
    <p:sldLayoutId id="2147484754" r:id="rId2"/>
    <p:sldLayoutId id="2147484755" r:id="rId3"/>
    <p:sldLayoutId id="2147484756" r:id="rId4"/>
    <p:sldLayoutId id="2147484757" r:id="rId5"/>
    <p:sldLayoutId id="2147484758" r:id="rId6"/>
    <p:sldLayoutId id="2147484759" r:id="rId7"/>
    <p:sldLayoutId id="2147484760" r:id="rId8"/>
    <p:sldLayoutId id="2147484761" r:id="rId9"/>
    <p:sldLayoutId id="2147484762" r:id="rId10"/>
    <p:sldLayoutId id="2147484763" r:id="rId11"/>
  </p:sldLayoutIdLst>
  <p:hf sldNum="0" hdr="0" ftr="0" dt="0"/>
  <p:txStyles>
    <p:titleStyle>
      <a:lvl1pPr algn="l" defTabSz="914400" rtl="0" eaLnBrk="1" latinLnBrk="0" hangingPunct="1">
        <a:spcBef>
          <a:spcPct val="0"/>
        </a:spcBef>
        <a:buNone/>
        <a:defRPr sz="3000" kern="1200" cap="all" spc="5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xfrm>
            <a:off x="1259632" y="4365104"/>
            <a:ext cx="6400800" cy="1489720"/>
          </a:xfrm>
        </p:spPr>
        <p:txBody>
          <a:bodyPr>
            <a:normAutofit/>
          </a:bodyPr>
          <a:lstStyle/>
          <a:p>
            <a:r>
              <a:rPr lang="en-GB" sz="3600" dirty="0" smtClean="0"/>
              <a:t>Secondary Data Sources</a:t>
            </a:r>
            <a:endParaRPr lang="en-GB" sz="3600" dirty="0"/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611560" y="1628800"/>
            <a:ext cx="7772400" cy="1470025"/>
          </a:xfrm>
        </p:spPr>
        <p:txBody>
          <a:bodyPr/>
          <a:lstStyle/>
          <a:p>
            <a:r>
              <a:rPr lang="en-GB" dirty="0"/>
              <a:t>EMPL4012</a:t>
            </a:r>
            <a:br>
              <a:rPr lang="en-GB" dirty="0"/>
            </a:br>
            <a:r>
              <a:rPr lang="en-GB" dirty="0"/>
              <a:t> </a:t>
            </a:r>
            <a:br>
              <a:rPr lang="en-GB" dirty="0"/>
            </a:br>
            <a:r>
              <a:rPr lang="en-GB" dirty="0"/>
              <a:t>Researching and analysing Data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229687"/>
            <a:ext cx="1691680" cy="6208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6144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560" y="0"/>
            <a:ext cx="7924800" cy="1700808"/>
          </a:xfrm>
        </p:spPr>
        <p:txBody>
          <a:bodyPr/>
          <a:lstStyle/>
          <a:p>
            <a:pPr algn="ctr"/>
            <a:r>
              <a:rPr lang="en-GB" sz="2800" cap="none" dirty="0" smtClean="0">
                <a:solidFill>
                  <a:schemeClr val="tx2"/>
                </a:solidFill>
              </a:rPr>
              <a:t>Summary of Module</a:t>
            </a:r>
            <a:br>
              <a:rPr lang="en-GB" sz="2800" cap="none" dirty="0" smtClean="0">
                <a:solidFill>
                  <a:schemeClr val="tx2"/>
                </a:solidFill>
              </a:rPr>
            </a:br>
            <a:r>
              <a:rPr lang="en-GB" sz="2000" cap="none" dirty="0" smtClean="0">
                <a:solidFill>
                  <a:schemeClr val="tx2"/>
                </a:solidFill>
              </a:rPr>
              <a:t/>
            </a:r>
            <a:br>
              <a:rPr lang="en-GB" sz="2000" cap="none" dirty="0" smtClean="0">
                <a:solidFill>
                  <a:schemeClr val="tx2"/>
                </a:solidFill>
              </a:rPr>
            </a:br>
            <a:r>
              <a:rPr lang="en-GB" sz="2400" cap="none" dirty="0"/>
              <a:t>What have we learned about </a:t>
            </a:r>
            <a:r>
              <a:rPr lang="en-GB" sz="2400" cap="none" dirty="0">
                <a:solidFill>
                  <a:schemeClr val="tx2"/>
                </a:solidFill>
              </a:rPr>
              <a:t>Data Handling?</a:t>
            </a:r>
            <a:r>
              <a:rPr lang="en-GB" sz="2400" cap="none" dirty="0"/>
              <a:t/>
            </a:r>
            <a:br>
              <a:rPr lang="en-GB" sz="2400" cap="none" dirty="0"/>
            </a:br>
            <a:endParaRPr lang="en-GB" sz="2400" cap="none" dirty="0">
              <a:solidFill>
                <a:schemeClr val="tx2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467544" y="1700808"/>
            <a:ext cx="8208912" cy="4536504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sz="2000" dirty="0" smtClean="0"/>
              <a:t>We have examined how initial </a:t>
            </a:r>
            <a:r>
              <a:rPr lang="en-GB" sz="2000" i="1" dirty="0" smtClean="0"/>
              <a:t>‘raw data’ </a:t>
            </a:r>
            <a:r>
              <a:rPr lang="en-GB" sz="2000" dirty="0" smtClean="0"/>
              <a:t>(letters and numbers with no specific meaning) are transformed into </a:t>
            </a:r>
            <a:r>
              <a:rPr lang="en-GB" sz="2000" dirty="0" smtClean="0">
                <a:solidFill>
                  <a:schemeClr val="tx2"/>
                </a:solidFill>
              </a:rPr>
              <a:t>Information</a:t>
            </a:r>
          </a:p>
          <a:p>
            <a:pPr>
              <a:lnSpc>
                <a:spcPct val="150000"/>
              </a:lnSpc>
            </a:pPr>
            <a:r>
              <a:rPr lang="en-GB" sz="2000" dirty="0" smtClean="0"/>
              <a:t>We have learned how possession of certain </a:t>
            </a:r>
            <a:r>
              <a:rPr lang="en-GB" sz="2000" dirty="0" smtClean="0">
                <a:solidFill>
                  <a:schemeClr val="tx2"/>
                </a:solidFill>
              </a:rPr>
              <a:t>Information</a:t>
            </a:r>
            <a:r>
              <a:rPr lang="en-GB" sz="2000" dirty="0" smtClean="0"/>
              <a:t> can bring us </a:t>
            </a:r>
            <a:r>
              <a:rPr lang="en-GB" sz="2000" dirty="0" smtClean="0">
                <a:solidFill>
                  <a:schemeClr val="tx2"/>
                </a:solidFill>
              </a:rPr>
              <a:t>Knowledge</a:t>
            </a:r>
            <a:r>
              <a:rPr lang="en-GB" sz="2000" dirty="0" smtClean="0"/>
              <a:t> </a:t>
            </a:r>
            <a:r>
              <a:rPr lang="en-GB" sz="2000" dirty="0"/>
              <a:t> </a:t>
            </a:r>
            <a:r>
              <a:rPr lang="en-GB" sz="2000" dirty="0" smtClean="0"/>
              <a:t>- and ultimately - </a:t>
            </a:r>
            <a:r>
              <a:rPr lang="en-GB" sz="2000" dirty="0" smtClean="0">
                <a:solidFill>
                  <a:schemeClr val="tx2"/>
                </a:solidFill>
              </a:rPr>
              <a:t>Wisdom</a:t>
            </a:r>
          </a:p>
          <a:p>
            <a:pPr>
              <a:lnSpc>
                <a:spcPct val="150000"/>
              </a:lnSpc>
            </a:pPr>
            <a:r>
              <a:rPr lang="en-GB" sz="2000" dirty="0" smtClean="0"/>
              <a:t>We know we can act upon that </a:t>
            </a:r>
            <a:r>
              <a:rPr lang="en-GB" sz="2000" dirty="0" smtClean="0">
                <a:solidFill>
                  <a:schemeClr val="tx2"/>
                </a:solidFill>
              </a:rPr>
              <a:t>Knowledge</a:t>
            </a:r>
            <a:r>
              <a:rPr lang="en-GB" sz="2000" dirty="0" smtClean="0"/>
              <a:t>  to effect </a:t>
            </a:r>
            <a:r>
              <a:rPr lang="en-GB" sz="2000" i="1" dirty="0" smtClean="0"/>
              <a:t>change</a:t>
            </a:r>
            <a:r>
              <a:rPr lang="en-GB" sz="2000" dirty="0" smtClean="0"/>
              <a:t> if we so wish </a:t>
            </a:r>
          </a:p>
          <a:p>
            <a:pPr marL="0" indent="0">
              <a:buNone/>
            </a:pPr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229687"/>
            <a:ext cx="1691680" cy="6208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84975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88640"/>
            <a:ext cx="7924800" cy="432048"/>
          </a:xfrm>
        </p:spPr>
        <p:txBody>
          <a:bodyPr/>
          <a:lstStyle/>
          <a:p>
            <a:pPr algn="ctr"/>
            <a:r>
              <a:rPr lang="en-GB" cap="none" dirty="0" smtClean="0">
                <a:solidFill>
                  <a:schemeClr val="tx2"/>
                </a:solidFill>
              </a:rPr>
              <a:t>Summary of Module</a:t>
            </a:r>
            <a:endParaRPr lang="en-GB" cap="none" dirty="0">
              <a:solidFill>
                <a:schemeClr val="tx2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609600" y="764704"/>
            <a:ext cx="7924800" cy="5400600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GB" sz="2000" dirty="0" smtClean="0"/>
              <a:t>We have explored several methods of collecting </a:t>
            </a:r>
            <a:r>
              <a:rPr lang="en-GB" sz="2000" dirty="0" smtClean="0">
                <a:solidFill>
                  <a:schemeClr val="tx2"/>
                </a:solidFill>
              </a:rPr>
              <a:t>Data</a:t>
            </a:r>
            <a:r>
              <a:rPr lang="en-GB" sz="2000" dirty="0" smtClean="0"/>
              <a:t> using both </a:t>
            </a:r>
            <a:r>
              <a:rPr lang="en-GB" sz="2000" i="1" dirty="0" smtClean="0"/>
              <a:t>primary</a:t>
            </a:r>
            <a:r>
              <a:rPr lang="en-GB" sz="2000" dirty="0" smtClean="0"/>
              <a:t> and </a:t>
            </a:r>
            <a:r>
              <a:rPr lang="en-GB" sz="2000" i="1" dirty="0" smtClean="0"/>
              <a:t>secondary</a:t>
            </a:r>
            <a:r>
              <a:rPr lang="en-GB" sz="2000" dirty="0" smtClean="0"/>
              <a:t> sources</a:t>
            </a:r>
            <a:br>
              <a:rPr lang="en-GB" sz="2000" dirty="0" smtClean="0"/>
            </a:br>
            <a:endParaRPr lang="en-GB" sz="2000" dirty="0" smtClean="0"/>
          </a:p>
          <a:p>
            <a:pPr>
              <a:lnSpc>
                <a:spcPct val="150000"/>
              </a:lnSpc>
            </a:pPr>
            <a:r>
              <a:rPr lang="en-GB" sz="2000" dirty="0" smtClean="0"/>
              <a:t>We have learned about </a:t>
            </a:r>
            <a:r>
              <a:rPr lang="en-GB" sz="2000" i="1" dirty="0" smtClean="0"/>
              <a:t>Inferential and Descriptive Statistics</a:t>
            </a:r>
            <a:r>
              <a:rPr lang="en-GB" sz="2000" dirty="0" smtClean="0"/>
              <a:t> and have a basic understanding of </a:t>
            </a:r>
            <a:r>
              <a:rPr lang="en-GB" sz="2000" i="1" dirty="0" smtClean="0"/>
              <a:t>Central Tendency (Mean, Median and Mode) and Dispersion (Standard Deviation and Variance)</a:t>
            </a:r>
            <a:br>
              <a:rPr lang="en-GB" sz="2000" i="1" dirty="0" smtClean="0"/>
            </a:br>
            <a:endParaRPr lang="en-GB" sz="2000" i="1" dirty="0" smtClean="0"/>
          </a:p>
          <a:p>
            <a:pPr>
              <a:lnSpc>
                <a:spcPct val="150000"/>
              </a:lnSpc>
            </a:pPr>
            <a:r>
              <a:rPr lang="en-GB" sz="2000" dirty="0" smtClean="0"/>
              <a:t>We know how to use these statistics to produce graphs and charts to illustrate our data meaningfully</a:t>
            </a:r>
            <a:endParaRPr lang="en-GB" dirty="0" smtClean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229687"/>
            <a:ext cx="1691680" cy="6208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56081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88640"/>
            <a:ext cx="7924800" cy="432048"/>
          </a:xfrm>
        </p:spPr>
        <p:txBody>
          <a:bodyPr/>
          <a:lstStyle/>
          <a:p>
            <a:pPr algn="ctr"/>
            <a:r>
              <a:rPr lang="en-GB" cap="none" dirty="0" smtClean="0">
                <a:solidFill>
                  <a:schemeClr val="tx2"/>
                </a:solidFill>
              </a:rPr>
              <a:t>Summary of Module</a:t>
            </a:r>
            <a:endParaRPr lang="en-GB" cap="none" dirty="0">
              <a:solidFill>
                <a:schemeClr val="tx2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609600" y="764704"/>
            <a:ext cx="7924800" cy="504056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sz="2000" dirty="0" smtClean="0"/>
              <a:t>We know how to interrogate the </a:t>
            </a:r>
            <a:r>
              <a:rPr lang="en-GB" sz="2000" dirty="0" smtClean="0">
                <a:solidFill>
                  <a:schemeClr val="tx2"/>
                </a:solidFill>
              </a:rPr>
              <a:t>Data</a:t>
            </a:r>
            <a:r>
              <a:rPr lang="en-GB" sz="2000" dirty="0" smtClean="0"/>
              <a:t> in an article or report to extract only the </a:t>
            </a:r>
            <a:r>
              <a:rPr lang="en-GB" sz="2000" dirty="0">
                <a:solidFill>
                  <a:schemeClr val="tx2"/>
                </a:solidFill>
              </a:rPr>
              <a:t>I</a:t>
            </a:r>
            <a:r>
              <a:rPr lang="en-GB" sz="2000" dirty="0" smtClean="0">
                <a:solidFill>
                  <a:schemeClr val="tx2"/>
                </a:solidFill>
              </a:rPr>
              <a:t>nformation</a:t>
            </a:r>
            <a:r>
              <a:rPr lang="en-GB" sz="2000" dirty="0" smtClean="0"/>
              <a:t> </a:t>
            </a:r>
            <a:r>
              <a:rPr lang="en-GB" sz="2000" i="1" dirty="0" smtClean="0"/>
              <a:t>relevant to our enquiry</a:t>
            </a:r>
            <a:r>
              <a:rPr lang="en-GB" sz="2000" dirty="0" smtClean="0"/>
              <a:t> from the article - We can be </a:t>
            </a:r>
            <a:r>
              <a:rPr lang="en-GB" sz="2000" dirty="0" smtClean="0">
                <a:solidFill>
                  <a:schemeClr val="tx2"/>
                </a:solidFill>
              </a:rPr>
              <a:t>Discerning</a:t>
            </a:r>
          </a:p>
          <a:p>
            <a:pPr>
              <a:lnSpc>
                <a:spcPct val="150000"/>
              </a:lnSpc>
            </a:pPr>
            <a:r>
              <a:rPr lang="en-GB" sz="2000" dirty="0" smtClean="0"/>
              <a:t>We know how and where to seek out statistical or graphical evidence which will back up our claims - or refute them - depending on the point of view of the question</a:t>
            </a:r>
          </a:p>
          <a:p>
            <a:pPr>
              <a:lnSpc>
                <a:spcPct val="150000"/>
              </a:lnSpc>
            </a:pPr>
            <a:r>
              <a:rPr lang="en-GB" sz="2000" dirty="0" smtClean="0"/>
              <a:t>We can now draw all of these strands together to produce a report arguing both sides of a question and provide evidence for each point of view.</a:t>
            </a:r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229687"/>
            <a:ext cx="1691680" cy="6208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2534786"/>
      </p:ext>
    </p:extLst>
  </p:cSld>
  <p:clrMapOvr>
    <a:masterClrMapping/>
  </p:clrMapOvr>
</p:sld>
</file>

<file path=ppt/theme/theme1.xml><?xml version="1.0" encoding="utf-8"?>
<a:theme xmlns:a="http://schemas.openxmlformats.org/drawingml/2006/main" name="Ja_theme1">
  <a:themeElements>
    <a:clrScheme name="JA Theme 1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EBC576"/>
      </a:hlink>
      <a:folHlink>
        <a:srgbClr val="EBC576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Horizon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2924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34925" h="4762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40000"/>
              </a:schemeClr>
            </a:gs>
            <a:gs pos="31000">
              <a:schemeClr val="phClr">
                <a:tint val="100000"/>
                <a:shade val="90000"/>
                <a:alpha val="100000"/>
              </a:schemeClr>
            </a:gs>
            <a:gs pos="100000">
              <a:schemeClr val="phClr">
                <a:tint val="100000"/>
                <a:shade val="80000"/>
                <a:alpha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80000"/>
              </a:schemeClr>
            </a:gs>
            <a:gs pos="41000">
              <a:schemeClr val="phClr">
                <a:tint val="100000"/>
                <a:shade val="100000"/>
                <a:alpha val="100000"/>
                <a:satMod val="150000"/>
              </a:schemeClr>
            </a:gs>
            <a:gs pos="100000">
              <a:schemeClr val="phClr">
                <a:tint val="100000"/>
                <a:shade val="65000"/>
                <a:alpha val="100000"/>
              </a:schemeClr>
            </a:gs>
          </a:gsLst>
          <a:path path="circle">
            <a:fillToRect l="50000" t="8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Ja_theme1</Template>
  <TotalTime>350</TotalTime>
  <Words>172</Words>
  <Application>Microsoft Office PowerPoint</Application>
  <PresentationFormat>On-screen Show (4:3)</PresentationFormat>
  <Paragraphs>19</Paragraphs>
  <Slides>4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Century Gothic</vt:lpstr>
      <vt:lpstr>Calibri</vt:lpstr>
      <vt:lpstr>Ja_theme1</vt:lpstr>
      <vt:lpstr>EMPL4012   Researching and analysing Data</vt:lpstr>
      <vt:lpstr>Summary of Module  What have we learned about Data Handling? </vt:lpstr>
      <vt:lpstr>Summary of Module</vt:lpstr>
      <vt:lpstr>Summary of Module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EMPL4005   Information, Data and Analysis</dc:title>
  <dc:creator>Julia Ault</dc:creator>
  <cp:lastModifiedBy>Diola Bijlhout</cp:lastModifiedBy>
  <cp:revision>38</cp:revision>
  <cp:lastPrinted>2017-11-10T14:08:51Z</cp:lastPrinted>
  <dcterms:created xsi:type="dcterms:W3CDTF">2013-03-02T16:44:02Z</dcterms:created>
  <dcterms:modified xsi:type="dcterms:W3CDTF">2017-11-10T14:36:19Z</dcterms:modified>
</cp:coreProperties>
</file>