
<file path=[Content_Types].xml><?xml version="1.0" encoding="utf-8"?>
<Types xmlns="http://schemas.openxmlformats.org/package/2006/content-types">
  <Default Extension="png" ContentType="image/png"/>
  <Default Extension="mp3" ContentType="audio/unknown"/>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94" r:id="rId3"/>
    <p:sldId id="473" r:id="rId4"/>
    <p:sldId id="566" r:id="rId5"/>
    <p:sldId id="567" r:id="rId6"/>
    <p:sldId id="472" r:id="rId7"/>
    <p:sldId id="568" r:id="rId8"/>
    <p:sldId id="569" r:id="rId9"/>
    <p:sldId id="570" r:id="rId10"/>
    <p:sldId id="571" r:id="rId11"/>
    <p:sldId id="572" r:id="rId12"/>
    <p:sldId id="565" r:id="rId13"/>
    <p:sldId id="595" r:id="rId14"/>
    <p:sldId id="596" r:id="rId15"/>
    <p:sldId id="597" r:id="rId16"/>
    <p:sldId id="598" r:id="rId17"/>
    <p:sldId id="599" r:id="rId18"/>
    <p:sldId id="600" r:id="rId19"/>
    <p:sldId id="601" r:id="rId20"/>
    <p:sldId id="594" r:id="rId21"/>
    <p:sldId id="579" r:id="rId22"/>
    <p:sldId id="602" r:id="rId23"/>
    <p:sldId id="603" r:id="rId24"/>
    <p:sldId id="604" r:id="rId25"/>
    <p:sldId id="582" r:id="rId26"/>
    <p:sldId id="583" r:id="rId27"/>
    <p:sldId id="584" r:id="rId28"/>
    <p:sldId id="585" r:id="rId29"/>
    <p:sldId id="606" r:id="rId30"/>
    <p:sldId id="589" r:id="rId31"/>
    <p:sldId id="611" r:id="rId32"/>
    <p:sldId id="612" r:id="rId33"/>
    <p:sldId id="613" r:id="rId34"/>
    <p:sldId id="614" r:id="rId35"/>
    <p:sldId id="615" r:id="rId36"/>
    <p:sldId id="593" r:id="rId37"/>
    <p:sldId id="616" r:id="rId38"/>
    <p:sldId id="607" r:id="rId39"/>
    <p:sldId id="608" r:id="rId40"/>
    <p:sldId id="609" r:id="rId41"/>
    <p:sldId id="617" r:id="rId42"/>
    <p:sldId id="618" r:id="rId43"/>
    <p:sldId id="619" r:id="rId44"/>
    <p:sldId id="620"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6" d="100"/>
          <a:sy n="106" d="100"/>
        </p:scale>
        <p:origin x="-90" y="-24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Tree>
    <p:extLst>
      <p:ext uri="{BB962C8B-B14F-4D97-AF65-F5344CB8AC3E}">
        <p14:creationId xmlns:p14="http://schemas.microsoft.com/office/powerpoint/2010/main" val="383814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838200" y="1825625"/>
            <a:ext cx="10515600" cy="374315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93228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4"/>
            <a:ext cx="10515600" cy="1028742"/>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2189210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376786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376786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981477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12960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12960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017182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Tree>
    <p:extLst>
      <p:ext uri="{BB962C8B-B14F-4D97-AF65-F5344CB8AC3E}">
        <p14:creationId xmlns:p14="http://schemas.microsoft.com/office/powerpoint/2010/main" val="3029700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16/04/2018</a:t>
            </a:fld>
            <a:endParaRPr lang="en-GB"/>
          </a:p>
        </p:txBody>
      </p:sp>
      <p:sp>
        <p:nvSpPr>
          <p:cNvPr id="3" name="Footer Placeholder 2"/>
          <p:cNvSpPr>
            <a:spLocks noGrp="1"/>
          </p:cNvSpPr>
          <p:nvPr>
            <p:ph type="ftr" sz="quarter" idx="11"/>
          </p:nvPr>
        </p:nvSpPr>
        <p:spPr>
          <a:xfrm>
            <a:off x="4038600" y="6356350"/>
            <a:ext cx="41148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Tree>
    <p:extLst>
      <p:ext uri="{BB962C8B-B14F-4D97-AF65-F5344CB8AC3E}">
        <p14:creationId xmlns:p14="http://schemas.microsoft.com/office/powerpoint/2010/main" val="926461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16/04/2018</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744058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16/04/2018</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591960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16/04/2018</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348851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16/04/2018</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160795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374315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668920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mp3"/><Relationship Id="rId1" Type="http://schemas.microsoft.com/office/2007/relationships/media" Target="../media/media1.mp3"/><Relationship Id="rId4" Type="http://schemas.openxmlformats.org/officeDocument/2006/relationships/image" Target="../media/image8.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8000" b="1" dirty="0" smtClean="0"/>
              <a:t>Introduction to Christian Theology</a:t>
            </a:r>
            <a:endParaRPr lang="en-GB" sz="8000" b="1" dirty="0"/>
          </a:p>
        </p:txBody>
      </p:sp>
      <p:sp>
        <p:nvSpPr>
          <p:cNvPr id="3" name="Subtitle 2"/>
          <p:cNvSpPr>
            <a:spLocks noGrp="1"/>
          </p:cNvSpPr>
          <p:nvPr>
            <p:ph type="subTitle" idx="1"/>
          </p:nvPr>
        </p:nvSpPr>
        <p:spPr/>
        <p:txBody>
          <a:bodyPr/>
          <a:lstStyle/>
          <a:p>
            <a:r>
              <a:rPr lang="en-GB" dirty="0" smtClean="0"/>
              <a:t>Dr Angus M Slater</a:t>
            </a:r>
            <a:endParaRPr lang="en-GB" dirty="0"/>
          </a:p>
        </p:txBody>
      </p:sp>
    </p:spTree>
    <p:extLst>
      <p:ext uri="{BB962C8B-B14F-4D97-AF65-F5344CB8AC3E}">
        <p14:creationId xmlns:p14="http://schemas.microsoft.com/office/powerpoint/2010/main" val="227751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3" name="Text Placeholder 2"/>
          <p:cNvSpPr>
            <a:spLocks noGrp="1"/>
          </p:cNvSpPr>
          <p:nvPr>
            <p:ph type="body" idx="1"/>
          </p:nvPr>
        </p:nvSpPr>
        <p:spPr/>
        <p:txBody>
          <a:bodyPr/>
          <a:lstStyle/>
          <a:p>
            <a:r>
              <a:rPr lang="en-GB" dirty="0" smtClean="0"/>
              <a:t>Exams!</a:t>
            </a:r>
            <a:endParaRPr lang="en-GB" dirty="0"/>
          </a:p>
        </p:txBody>
      </p:sp>
    </p:spTree>
    <p:extLst>
      <p:ext uri="{BB962C8B-B14F-4D97-AF65-F5344CB8AC3E}">
        <p14:creationId xmlns:p14="http://schemas.microsoft.com/office/powerpoint/2010/main" val="22697510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a:t>
            </a:r>
            <a:endParaRPr lang="en-GB" dirty="0"/>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70195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Pneumatology</a:t>
            </a:r>
          </a:p>
        </p:txBody>
      </p:sp>
      <p:sp>
        <p:nvSpPr>
          <p:cNvPr id="3" name="Content Placeholder 2"/>
          <p:cNvSpPr>
            <a:spLocks noGrp="1"/>
          </p:cNvSpPr>
          <p:nvPr>
            <p:ph sz="half" idx="1"/>
          </p:nvPr>
        </p:nvSpPr>
        <p:spPr/>
        <p:txBody>
          <a:bodyPr>
            <a:normAutofit fontScale="85000" lnSpcReduction="20000"/>
          </a:bodyPr>
          <a:lstStyle/>
          <a:p>
            <a:r>
              <a:rPr lang="en-GB" dirty="0" smtClean="0"/>
              <a:t>So we know the Holy </a:t>
            </a:r>
            <a:r>
              <a:rPr lang="en-GB" dirty="0" err="1" smtClean="0"/>
              <a:t>Spirity</a:t>
            </a:r>
            <a:r>
              <a:rPr lang="en-GB" dirty="0" smtClean="0"/>
              <a:t> predominantly by how we see God working within the world, how we see things change, and how we see the presence of God in our lives. </a:t>
            </a:r>
          </a:p>
          <a:p>
            <a:endParaRPr lang="en-GB" dirty="0"/>
          </a:p>
          <a:p>
            <a:r>
              <a:rPr lang="en-GB" dirty="0" smtClean="0"/>
              <a:t>This takes a variety of forms, and we will look at a few. </a:t>
            </a:r>
          </a:p>
          <a:p>
            <a:endParaRPr lang="en-GB" dirty="0"/>
          </a:p>
          <a:p>
            <a:r>
              <a:rPr lang="en-GB" dirty="0" smtClean="0"/>
              <a:t>Visually, the Holy Spirit is most often depicted as a Dove (Jesus’ Baptism) or as Fire (Pentecost)</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39355" y="292430"/>
            <a:ext cx="3976879" cy="5318263"/>
          </a:xfrm>
        </p:spPr>
      </p:pic>
    </p:spTree>
    <p:extLst>
      <p:ext uri="{BB962C8B-B14F-4D97-AF65-F5344CB8AC3E}">
        <p14:creationId xmlns:p14="http://schemas.microsoft.com/office/powerpoint/2010/main" val="3832445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does the Spirit do?</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06702" y="1694329"/>
            <a:ext cx="5613098" cy="3742065"/>
          </a:xfrm>
        </p:spPr>
      </p:pic>
      <p:sp>
        <p:nvSpPr>
          <p:cNvPr id="4" name="Content Placeholder 3"/>
          <p:cNvSpPr>
            <a:spLocks noGrp="1"/>
          </p:cNvSpPr>
          <p:nvPr>
            <p:ph sz="half" idx="2"/>
          </p:nvPr>
        </p:nvSpPr>
        <p:spPr/>
        <p:txBody>
          <a:bodyPr>
            <a:normAutofit fontScale="92500" lnSpcReduction="10000"/>
          </a:bodyPr>
          <a:lstStyle/>
          <a:p>
            <a:pPr marL="0" indent="0">
              <a:buNone/>
            </a:pPr>
            <a:r>
              <a:rPr lang="en-GB" dirty="0" smtClean="0"/>
              <a:t>The notion of the “Gifts of the Spirit” is related to the action of the Holy Spirit in forming the community of the Church, in the image of Jesus.</a:t>
            </a:r>
          </a:p>
          <a:p>
            <a:pPr marL="0" indent="0">
              <a:buNone/>
            </a:pPr>
            <a:endParaRPr lang="en-GB" dirty="0"/>
          </a:p>
          <a:p>
            <a:pPr marL="0" indent="0">
              <a:buNone/>
            </a:pPr>
            <a:r>
              <a:rPr lang="en-GB" dirty="0" smtClean="0"/>
              <a:t>Christians believe that on entering into the community, the Holy Spirit is involved in gifting certain virtues to the believer, in order to order their relationship with God.</a:t>
            </a:r>
            <a:endParaRPr lang="en-GB" dirty="0"/>
          </a:p>
        </p:txBody>
      </p:sp>
    </p:spTree>
    <p:extLst>
      <p:ext uri="{BB962C8B-B14F-4D97-AF65-F5344CB8AC3E}">
        <p14:creationId xmlns:p14="http://schemas.microsoft.com/office/powerpoint/2010/main" val="40658785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4667210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idx="1"/>
          </p:nvPr>
        </p:nvSpPr>
        <p:spPr>
          <a:xfrm>
            <a:off x="838200" y="1825625"/>
            <a:ext cx="5365376" cy="3768351"/>
          </a:xfrm>
        </p:spPr>
        <p:txBody>
          <a:bodyPr>
            <a:normAutofit/>
          </a:bodyPr>
          <a:lstStyle/>
          <a:p>
            <a:pPr marL="0" indent="0">
              <a:buNone/>
            </a:pPr>
            <a:r>
              <a:rPr lang="en-GB" dirty="0" err="1"/>
              <a:t>Siecienski</a:t>
            </a:r>
            <a:r>
              <a:rPr lang="en-GB" dirty="0"/>
              <a:t>, E</a:t>
            </a:r>
            <a:r>
              <a:rPr lang="en-GB" dirty="0" smtClean="0"/>
              <a:t>.(2010). “The </a:t>
            </a:r>
            <a:r>
              <a:rPr lang="en-GB" dirty="0"/>
              <a:t>Procession of the Holy Spirit in the New </a:t>
            </a:r>
            <a:r>
              <a:rPr lang="en-GB" dirty="0" smtClean="0"/>
              <a:t>Testament” </a:t>
            </a:r>
            <a:r>
              <a:rPr lang="en-GB" dirty="0"/>
              <a:t>i</a:t>
            </a:r>
            <a:r>
              <a:rPr lang="en-GB" dirty="0" smtClean="0"/>
              <a:t>n </a:t>
            </a:r>
            <a:r>
              <a:rPr lang="en-GB" i="1" dirty="0"/>
              <a:t>The Filioque: History of a Doctrinal Controversy</a:t>
            </a:r>
            <a:r>
              <a:rPr lang="en-GB" dirty="0"/>
              <a:t>. </a:t>
            </a:r>
            <a:r>
              <a:rPr lang="en-GB" dirty="0" smtClean="0"/>
              <a:t>(Oxford: </a:t>
            </a:r>
            <a:r>
              <a:rPr lang="en-GB" dirty="0"/>
              <a:t>Oxford University </a:t>
            </a:r>
            <a:r>
              <a:rPr lang="en-GB" dirty="0" smtClean="0"/>
              <a:t>Press)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66965" y="848356"/>
            <a:ext cx="4510097" cy="4136020"/>
          </a:xfrm>
          <a:prstGeom prst="rect">
            <a:avLst/>
          </a:prstGeom>
        </p:spPr>
      </p:pic>
    </p:spTree>
    <p:extLst>
      <p:ext uri="{BB962C8B-B14F-4D97-AF65-F5344CB8AC3E}">
        <p14:creationId xmlns:p14="http://schemas.microsoft.com/office/powerpoint/2010/main" val="6837014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a:t>
            </a:r>
            <a:endParaRPr lang="en-GB" dirty="0"/>
          </a:p>
        </p:txBody>
      </p:sp>
      <p:sp>
        <p:nvSpPr>
          <p:cNvPr id="3" name="Content Placeholder 2"/>
          <p:cNvSpPr>
            <a:spLocks noGrp="1"/>
          </p:cNvSpPr>
          <p:nvPr>
            <p:ph sz="half" idx="1"/>
          </p:nvPr>
        </p:nvSpPr>
        <p:spPr/>
        <p:txBody>
          <a:bodyPr>
            <a:normAutofit fontScale="92500" lnSpcReduction="20000"/>
          </a:bodyPr>
          <a:lstStyle/>
          <a:p>
            <a:pPr marL="0" indent="0">
              <a:buNone/>
            </a:pPr>
            <a:r>
              <a:rPr lang="en-GB" i="1" dirty="0"/>
              <a:t>Perhaps the best way to begin is to recognize that the New Testament does not explicitly address the subject of the Spirit’s procession as later theology would understand the doctrine. </a:t>
            </a:r>
            <a:endParaRPr lang="en-GB" i="1" dirty="0" smtClean="0"/>
          </a:p>
          <a:p>
            <a:pPr marL="0" indent="0">
              <a:buNone/>
            </a:pPr>
            <a:r>
              <a:rPr lang="en-GB" i="1" dirty="0" smtClean="0"/>
              <a:t>According </a:t>
            </a:r>
            <a:r>
              <a:rPr lang="en-GB" i="1" dirty="0"/>
              <a:t>to Henry </a:t>
            </a:r>
            <a:r>
              <a:rPr lang="en-GB" i="1" dirty="0" err="1"/>
              <a:t>Swete</a:t>
            </a:r>
            <a:r>
              <a:rPr lang="en-GB" i="1" dirty="0"/>
              <a:t>, “there is no explicit teaching upon this point (i.e., the eternal relation of the Holy Spirit to the Son) in the apostolic writings.</a:t>
            </a:r>
            <a:endParaRPr lang="en-GB" i="1" dirty="0"/>
          </a:p>
        </p:txBody>
      </p:sp>
      <p:sp>
        <p:nvSpPr>
          <p:cNvPr id="4" name="Content Placeholder 3"/>
          <p:cNvSpPr>
            <a:spLocks noGrp="1"/>
          </p:cNvSpPr>
          <p:nvPr>
            <p:ph sz="half" idx="2"/>
          </p:nvPr>
        </p:nvSpPr>
        <p:spPr/>
        <p:txBody>
          <a:bodyPr>
            <a:normAutofit fontScale="92500" lnSpcReduction="20000"/>
          </a:bodyPr>
          <a:lstStyle/>
          <a:p>
            <a:r>
              <a:rPr lang="en-GB" dirty="0" smtClean="0"/>
              <a:t>Why does the relationship between the Spirit and the Son matter for the Trinity?</a:t>
            </a:r>
          </a:p>
          <a:p>
            <a:endParaRPr lang="en-GB" dirty="0"/>
          </a:p>
          <a:p>
            <a:r>
              <a:rPr lang="en-GB" dirty="0" smtClean="0"/>
              <a:t>Why does </a:t>
            </a:r>
            <a:r>
              <a:rPr lang="en-GB" dirty="0"/>
              <a:t>the relationship between the Spirit and the Son matter for </a:t>
            </a:r>
            <a:r>
              <a:rPr lang="en-GB" dirty="0" smtClean="0"/>
              <a:t>Creation?</a:t>
            </a:r>
          </a:p>
          <a:p>
            <a:endParaRPr lang="en-GB" dirty="0"/>
          </a:p>
          <a:p>
            <a:r>
              <a:rPr lang="en-GB" dirty="0" smtClean="0"/>
              <a:t>Why do Christians turn to Scripture for guidance on this?</a:t>
            </a:r>
            <a:endParaRPr lang="en-GB" dirty="0"/>
          </a:p>
        </p:txBody>
      </p:sp>
    </p:spTree>
    <p:extLst>
      <p:ext uri="{BB962C8B-B14F-4D97-AF65-F5344CB8AC3E}">
        <p14:creationId xmlns:p14="http://schemas.microsoft.com/office/powerpoint/2010/main" val="5621187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sz="half" idx="1"/>
          </p:nvPr>
        </p:nvSpPr>
        <p:spPr/>
        <p:txBody>
          <a:bodyPr>
            <a:normAutofit fontScale="85000" lnSpcReduction="20000"/>
          </a:bodyPr>
          <a:lstStyle/>
          <a:p>
            <a:pPr marL="0" indent="0">
              <a:buNone/>
            </a:pPr>
            <a:r>
              <a:rPr lang="en-GB" i="1" dirty="0"/>
              <a:t>In fact, most biblical scholars today doubt that the New Testament authors even thought in </a:t>
            </a:r>
            <a:r>
              <a:rPr lang="en-GB" i="1" dirty="0" err="1"/>
              <a:t>trinitarian</a:t>
            </a:r>
            <a:r>
              <a:rPr lang="en-GB" i="1" dirty="0"/>
              <a:t> terms (i.e., with Father, Son, and Spirit each understood as distinct “persons” within God</a:t>
            </a:r>
            <a:r>
              <a:rPr lang="en-GB" i="1" dirty="0" smtClean="0"/>
              <a:t>).</a:t>
            </a:r>
          </a:p>
          <a:p>
            <a:pPr marL="0" indent="0">
              <a:buNone/>
            </a:pPr>
            <a:r>
              <a:rPr lang="en-GB" i="1" dirty="0" smtClean="0"/>
              <a:t>While </a:t>
            </a:r>
            <a:r>
              <a:rPr lang="en-GB" i="1" dirty="0"/>
              <a:t>post-Nicene writers would find the Scriptures littered with texts demonstrating Jesus’ divine origin, modern exegetes question whether the New Testament ever explicitly refers to Jesus as “God” or whether Jesus thought of himself as such.</a:t>
            </a:r>
            <a:endParaRPr lang="en-GB" i="1" dirty="0"/>
          </a:p>
        </p:txBody>
      </p:sp>
      <p:sp>
        <p:nvSpPr>
          <p:cNvPr id="4" name="Content Placeholder 3"/>
          <p:cNvSpPr>
            <a:spLocks noGrp="1"/>
          </p:cNvSpPr>
          <p:nvPr>
            <p:ph sz="half" idx="2"/>
          </p:nvPr>
        </p:nvSpPr>
        <p:spPr/>
        <p:txBody>
          <a:bodyPr>
            <a:normAutofit fontScale="85000" lnSpcReduction="20000"/>
          </a:bodyPr>
          <a:lstStyle/>
          <a:p>
            <a:r>
              <a:rPr lang="en-GB" dirty="0" smtClean="0"/>
              <a:t>What does this show us about the relationship between Scripture and Doctrine?</a:t>
            </a:r>
          </a:p>
          <a:p>
            <a:endParaRPr lang="en-GB" dirty="0"/>
          </a:p>
          <a:p>
            <a:r>
              <a:rPr lang="en-GB" dirty="0" smtClean="0"/>
              <a:t>What is the purpose of the Doctrine of the Trinity if it is not “biblical”?</a:t>
            </a:r>
          </a:p>
          <a:p>
            <a:endParaRPr lang="en-GB" dirty="0"/>
          </a:p>
          <a:p>
            <a:endParaRPr lang="en-GB" dirty="0"/>
          </a:p>
        </p:txBody>
      </p:sp>
    </p:spTree>
    <p:extLst>
      <p:ext uri="{BB962C8B-B14F-4D97-AF65-F5344CB8AC3E}">
        <p14:creationId xmlns:p14="http://schemas.microsoft.com/office/powerpoint/2010/main" val="41441606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sz="half" idx="1"/>
          </p:nvPr>
        </p:nvSpPr>
        <p:spPr/>
        <p:txBody>
          <a:bodyPr>
            <a:normAutofit fontScale="85000" lnSpcReduction="10000"/>
          </a:bodyPr>
          <a:lstStyle/>
          <a:p>
            <a:pPr marL="0" indent="0">
              <a:buNone/>
            </a:pPr>
            <a:r>
              <a:rPr lang="en-GB" i="1" dirty="0"/>
              <a:t>It is at the baptism of Jesus that the </a:t>
            </a:r>
            <a:r>
              <a:rPr lang="en-GB" i="1" dirty="0" err="1"/>
              <a:t>Synoptics</a:t>
            </a:r>
            <a:r>
              <a:rPr lang="en-GB" i="1" dirty="0"/>
              <a:t> describe what will later become known in theology and iconography as “the Theophany” (i.e., the revelation of God as Trinity</a:t>
            </a:r>
            <a:r>
              <a:rPr lang="en-GB" i="1" dirty="0" smtClean="0"/>
              <a:t>).</a:t>
            </a:r>
          </a:p>
          <a:p>
            <a:pPr marL="0" indent="0">
              <a:buNone/>
            </a:pPr>
            <a:r>
              <a:rPr lang="en-GB" i="1" dirty="0" smtClean="0"/>
              <a:t> </a:t>
            </a:r>
            <a:r>
              <a:rPr lang="en-GB" i="1" dirty="0"/>
              <a:t>In Mark 1:10–11 we read that “when he came up from the water, immediately he saw the heavens opened, and the Spirit descended upon him like a dove; and a voice came from heaven, ‘Thou art my beloved Son with thee I am well pleased.’”</a:t>
            </a:r>
            <a:endParaRPr lang="en-GB" i="1" dirty="0"/>
          </a:p>
        </p:txBody>
      </p:sp>
      <p:sp>
        <p:nvSpPr>
          <p:cNvPr id="4" name="Content Placeholder 3"/>
          <p:cNvSpPr>
            <a:spLocks noGrp="1"/>
          </p:cNvSpPr>
          <p:nvPr>
            <p:ph sz="half" idx="2"/>
          </p:nvPr>
        </p:nvSpPr>
        <p:spPr/>
        <p:txBody>
          <a:bodyPr>
            <a:normAutofit fontScale="85000" lnSpcReduction="10000"/>
          </a:bodyPr>
          <a:lstStyle/>
          <a:p>
            <a:r>
              <a:rPr lang="en-GB" dirty="0" smtClean="0"/>
              <a:t>How does this passage relate to the Doctrine of the Trinity?</a:t>
            </a:r>
          </a:p>
          <a:p>
            <a:endParaRPr lang="en-GB" dirty="0"/>
          </a:p>
          <a:p>
            <a:r>
              <a:rPr lang="en-GB" dirty="0" smtClean="0"/>
              <a:t>What is the role being played by the Holy Spirit here?</a:t>
            </a:r>
            <a:endParaRPr lang="en-GB" dirty="0"/>
          </a:p>
        </p:txBody>
      </p:sp>
    </p:spTree>
    <p:extLst>
      <p:ext uri="{BB962C8B-B14F-4D97-AF65-F5344CB8AC3E}">
        <p14:creationId xmlns:p14="http://schemas.microsoft.com/office/powerpoint/2010/main" val="6050917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sz="half" idx="1"/>
          </p:nvPr>
        </p:nvSpPr>
        <p:spPr/>
        <p:txBody>
          <a:bodyPr>
            <a:normAutofit fontScale="92500" lnSpcReduction="20000"/>
          </a:bodyPr>
          <a:lstStyle/>
          <a:p>
            <a:pPr marL="0" indent="0">
              <a:buNone/>
            </a:pPr>
            <a:r>
              <a:rPr lang="en-GB" i="1" dirty="0"/>
              <a:t>This Spirit is symbolized as “the sound like the rush of a violent wind” appearing as “tongues of fire that separated and came to rest on them” (2:2–3). Filled with the Holy Spirit, the apostles began to speak in other tongues “as the Spirit enabled them” (2:4). </a:t>
            </a:r>
            <a:endParaRPr lang="en-GB" i="1" dirty="0" smtClean="0"/>
          </a:p>
          <a:p>
            <a:pPr marL="0" indent="0">
              <a:buNone/>
            </a:pPr>
            <a:r>
              <a:rPr lang="en-GB" i="1" dirty="0" smtClean="0"/>
              <a:t>They </a:t>
            </a:r>
            <a:r>
              <a:rPr lang="en-GB" i="1" dirty="0"/>
              <a:t>begin to preach Jesus Christ as the revealed Lord, but this confession is made possible only in and through the gift of the Holy Spirit.</a:t>
            </a:r>
            <a:endParaRPr lang="en-GB" i="1" dirty="0"/>
          </a:p>
        </p:txBody>
      </p:sp>
      <p:sp>
        <p:nvSpPr>
          <p:cNvPr id="4" name="Content Placeholder 3"/>
          <p:cNvSpPr>
            <a:spLocks noGrp="1"/>
          </p:cNvSpPr>
          <p:nvPr>
            <p:ph sz="half" idx="2"/>
          </p:nvPr>
        </p:nvSpPr>
        <p:spPr/>
        <p:txBody>
          <a:bodyPr>
            <a:normAutofit fontScale="92500" lnSpcReduction="20000"/>
          </a:bodyPr>
          <a:lstStyle/>
          <a:p>
            <a:r>
              <a:rPr lang="en-GB" dirty="0" smtClean="0"/>
              <a:t>What biblical moment is described here?</a:t>
            </a:r>
          </a:p>
          <a:p>
            <a:endParaRPr lang="en-GB" dirty="0"/>
          </a:p>
          <a:p>
            <a:r>
              <a:rPr lang="en-GB" dirty="0" smtClean="0"/>
              <a:t>What is the role of the Holy Spirit?</a:t>
            </a:r>
          </a:p>
          <a:p>
            <a:endParaRPr lang="en-GB" dirty="0"/>
          </a:p>
          <a:p>
            <a:endParaRPr lang="en-GB" dirty="0"/>
          </a:p>
        </p:txBody>
      </p:sp>
    </p:spTree>
    <p:extLst>
      <p:ext uri="{BB962C8B-B14F-4D97-AF65-F5344CB8AC3E}">
        <p14:creationId xmlns:p14="http://schemas.microsoft.com/office/powerpoint/2010/main" val="31962460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941160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Holy Spirit, Redemption, and Salvation</a:t>
            </a:r>
            <a:endParaRPr lang="en-GB" dirty="0"/>
          </a:p>
        </p:txBody>
      </p:sp>
      <p:sp>
        <p:nvSpPr>
          <p:cNvPr id="3" name="Text Placeholder 2"/>
          <p:cNvSpPr>
            <a:spLocks noGrp="1"/>
          </p:cNvSpPr>
          <p:nvPr>
            <p:ph type="body" idx="1"/>
          </p:nvPr>
        </p:nvSpPr>
        <p:spPr/>
        <p:txBody>
          <a:bodyPr/>
          <a:lstStyle/>
          <a:p>
            <a:r>
              <a:rPr lang="en-GB" dirty="0" smtClean="0"/>
              <a:t>I’m sorry, this gets </a:t>
            </a:r>
            <a:r>
              <a:rPr lang="en-GB" dirty="0" err="1" smtClean="0"/>
              <a:t>kinda</a:t>
            </a:r>
            <a:r>
              <a:rPr lang="en-GB" dirty="0" smtClean="0"/>
              <a:t> complicated...</a:t>
            </a:r>
            <a:endParaRPr lang="en-GB" dirty="0"/>
          </a:p>
        </p:txBody>
      </p:sp>
    </p:spTree>
    <p:extLst>
      <p:ext uri="{BB962C8B-B14F-4D97-AF65-F5344CB8AC3E}">
        <p14:creationId xmlns:p14="http://schemas.microsoft.com/office/powerpoint/2010/main" val="21682248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Salvation</a:t>
            </a:r>
            <a:endParaRPr lang="en-GB" dirty="0"/>
          </a:p>
        </p:txBody>
      </p:sp>
      <p:sp>
        <p:nvSpPr>
          <p:cNvPr id="3" name="Content Placeholder 2"/>
          <p:cNvSpPr>
            <a:spLocks noGrp="1"/>
          </p:cNvSpPr>
          <p:nvPr>
            <p:ph sz="half" idx="1"/>
          </p:nvPr>
        </p:nvSpPr>
        <p:spPr/>
        <p:txBody>
          <a:bodyPr>
            <a:normAutofit fontScale="70000" lnSpcReduction="20000"/>
          </a:bodyPr>
          <a:lstStyle/>
          <a:p>
            <a:pPr marL="0" indent="0">
              <a:buNone/>
            </a:pPr>
            <a:r>
              <a:rPr lang="en-GB" dirty="0"/>
              <a:t>The term ‘salvation’ has strong connotations of divine rescue. We are not then talking about getting a door-pass or a ticket past St Michael as the bouncer of the pearly gates.</a:t>
            </a:r>
          </a:p>
          <a:p>
            <a:pPr marL="0" indent="0">
              <a:buNone/>
            </a:pPr>
            <a:r>
              <a:rPr lang="en-GB" dirty="0"/>
              <a:t>Salvation comes from God’s mighty act of rescue – he has delivered us from mortal peril – from the desolation and destruction of the path we have chosen for ourselves. </a:t>
            </a:r>
          </a:p>
          <a:p>
            <a:pPr marL="0" indent="0">
              <a:buNone/>
            </a:pPr>
            <a:r>
              <a:rPr lang="en-GB" dirty="0"/>
              <a:t>What we are saved from is more complex – the notion of salvation, as the twentieth century theologian Paul Tillich says, has ‘as many connotations as there are negatives from which salvation is needed.’ Salvation may be said to be the event by which we are rescued from death, wrongdoing, condemnation or judgement, or existential meaninglessness.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09012" y="627591"/>
            <a:ext cx="3666564" cy="4829750"/>
          </a:xfrm>
        </p:spPr>
      </p:pic>
    </p:spTree>
    <p:extLst>
      <p:ext uri="{BB962C8B-B14F-4D97-AF65-F5344CB8AC3E}">
        <p14:creationId xmlns:p14="http://schemas.microsoft.com/office/powerpoint/2010/main" val="9759621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Redemption</a:t>
            </a:r>
            <a:endParaRPr lang="en-GB" dirty="0"/>
          </a:p>
        </p:txBody>
      </p:sp>
      <p:sp>
        <p:nvSpPr>
          <p:cNvPr id="3" name="Content Placeholder 2"/>
          <p:cNvSpPr>
            <a:spLocks noGrp="1"/>
          </p:cNvSpPr>
          <p:nvPr>
            <p:ph sz="half" idx="1"/>
          </p:nvPr>
        </p:nvSpPr>
        <p:spPr/>
        <p:txBody>
          <a:bodyPr>
            <a:noAutofit/>
          </a:bodyPr>
          <a:lstStyle/>
          <a:p>
            <a:pPr marL="0" indent="0">
              <a:buNone/>
            </a:pPr>
            <a:r>
              <a:rPr lang="en-GB" sz="1800" dirty="0"/>
              <a:t>The word ‘redemption’ is often used synonymously with ‘salvation’, although it has a </a:t>
            </a:r>
            <a:r>
              <a:rPr lang="en-GB" sz="1800" dirty="0" smtClean="0"/>
              <a:t>more </a:t>
            </a:r>
            <a:r>
              <a:rPr lang="en-GB" sz="1800" dirty="0"/>
              <a:t>specific sense – of purchase. </a:t>
            </a:r>
          </a:p>
          <a:p>
            <a:pPr marL="0" indent="0">
              <a:buNone/>
            </a:pPr>
            <a:r>
              <a:rPr lang="en-GB" sz="1800" dirty="0"/>
              <a:t>But </a:t>
            </a:r>
            <a:r>
              <a:rPr lang="en-GB" sz="1800" dirty="0" smtClean="0"/>
              <a:t>it </a:t>
            </a:r>
            <a:r>
              <a:rPr lang="en-GB" sz="1800" dirty="0"/>
              <a:t>isn’t </a:t>
            </a:r>
            <a:r>
              <a:rPr lang="en-GB" sz="1800" dirty="0" smtClean="0"/>
              <a:t>just a purchase. It </a:t>
            </a:r>
            <a:r>
              <a:rPr lang="en-GB" sz="1800" dirty="0"/>
              <a:t>is much more significant than that – it is the term used when a slave can purchase their freedom. </a:t>
            </a:r>
          </a:p>
          <a:p>
            <a:pPr marL="0" indent="0">
              <a:buNone/>
            </a:pPr>
            <a:r>
              <a:rPr lang="en-GB" sz="1800" dirty="0"/>
              <a:t>So, in Jesus Christ, what God is doing isn’t reconciling himself to us, he is reconciling us to </a:t>
            </a:r>
            <a:r>
              <a:rPr lang="en-GB" sz="1800" dirty="0" smtClean="0"/>
              <a:t>himself. However</a:t>
            </a:r>
            <a:r>
              <a:rPr lang="en-GB" sz="1800" dirty="0"/>
              <a:t>, there is something more to this – we aren’t just purchased out of slavery to run along on our own merry way again. Rather we are purchased to be slaves of God instead.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20958" y="968189"/>
            <a:ext cx="5438941" cy="3660168"/>
          </a:xfrm>
        </p:spPr>
      </p:pic>
    </p:spTree>
    <p:extLst>
      <p:ext uri="{BB962C8B-B14F-4D97-AF65-F5344CB8AC3E}">
        <p14:creationId xmlns:p14="http://schemas.microsoft.com/office/powerpoint/2010/main" val="15615731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Redemption</a:t>
            </a:r>
            <a:endParaRPr lang="en-GB" dirty="0"/>
          </a:p>
        </p:txBody>
      </p:sp>
      <p:sp>
        <p:nvSpPr>
          <p:cNvPr id="3" name="Content Placeholder 2"/>
          <p:cNvSpPr>
            <a:spLocks noGrp="1"/>
          </p:cNvSpPr>
          <p:nvPr>
            <p:ph sz="half" idx="1"/>
          </p:nvPr>
        </p:nvSpPr>
        <p:spPr/>
        <p:txBody>
          <a:bodyPr>
            <a:normAutofit lnSpcReduction="10000"/>
          </a:bodyPr>
          <a:lstStyle/>
          <a:p>
            <a:pPr marL="0" indent="0">
              <a:buNone/>
            </a:pPr>
            <a:r>
              <a:rPr lang="en-GB" i="1" dirty="0"/>
              <a:t>For whoever was called in the Lord as a slave is a freed person belonging to the Lord, just as whoever was free when called is a slave of Christ. You were bought with a price; do not become slaves of human masters </a:t>
            </a:r>
            <a:r>
              <a:rPr lang="en-GB" i="1" dirty="0" smtClean="0"/>
              <a:t>…”</a:t>
            </a:r>
          </a:p>
          <a:p>
            <a:pPr marL="0" indent="0">
              <a:buNone/>
            </a:pPr>
            <a:r>
              <a:rPr lang="en-GB" i="1" dirty="0" smtClean="0"/>
              <a:t> </a:t>
            </a:r>
            <a:endParaRPr lang="en-GB" i="1" dirty="0"/>
          </a:p>
          <a:p>
            <a:pPr marL="0" indent="0">
              <a:buNone/>
            </a:pPr>
            <a:r>
              <a:rPr lang="en-GB" dirty="0"/>
              <a:t>(1 </a:t>
            </a:r>
            <a:r>
              <a:rPr lang="en-GB" dirty="0" err="1"/>
              <a:t>Cor</a:t>
            </a:r>
            <a:r>
              <a:rPr lang="en-GB" dirty="0"/>
              <a:t> 7:23)</a:t>
            </a:r>
          </a:p>
          <a:p>
            <a:endParaRPr lang="en-GB" dirty="0"/>
          </a:p>
        </p:txBody>
      </p:sp>
      <p:sp>
        <p:nvSpPr>
          <p:cNvPr id="4" name="Content Placeholder 3"/>
          <p:cNvSpPr>
            <a:spLocks noGrp="1"/>
          </p:cNvSpPr>
          <p:nvPr>
            <p:ph sz="half" idx="2"/>
          </p:nvPr>
        </p:nvSpPr>
        <p:spPr/>
        <p:txBody>
          <a:bodyPr>
            <a:normAutofit lnSpcReduction="10000"/>
          </a:bodyPr>
          <a:lstStyle/>
          <a:p>
            <a:endParaRPr lang="en-GB"/>
          </a:p>
        </p:txBody>
      </p:sp>
    </p:spTree>
    <p:extLst>
      <p:ext uri="{BB962C8B-B14F-4D97-AF65-F5344CB8AC3E}">
        <p14:creationId xmlns:p14="http://schemas.microsoft.com/office/powerpoint/2010/main" val="21188730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Redemption</a:t>
            </a:r>
            <a:endParaRPr lang="en-GB" dirty="0"/>
          </a:p>
        </p:txBody>
      </p:sp>
      <p:sp>
        <p:nvSpPr>
          <p:cNvPr id="3" name="Content Placeholder 2"/>
          <p:cNvSpPr>
            <a:spLocks noGrp="1"/>
          </p:cNvSpPr>
          <p:nvPr>
            <p:ph sz="half" idx="1"/>
          </p:nvPr>
        </p:nvSpPr>
        <p:spPr/>
        <p:txBody>
          <a:bodyPr>
            <a:normAutofit fontScale="85000" lnSpcReduction="20000"/>
          </a:bodyPr>
          <a:lstStyle/>
          <a:p>
            <a:pPr marL="0" indent="0">
              <a:buNone/>
            </a:pPr>
            <a:r>
              <a:rPr lang="en-GB" dirty="0"/>
              <a:t>Now, that doesn’t mean we are slaves in any conventional sense – because being slaves of Christ means we are truly free</a:t>
            </a:r>
            <a:r>
              <a:rPr lang="en-GB" dirty="0" smtClean="0"/>
              <a:t>.</a:t>
            </a:r>
          </a:p>
          <a:p>
            <a:pPr marL="0" indent="0">
              <a:buNone/>
            </a:pPr>
            <a:r>
              <a:rPr lang="en-GB" dirty="0" smtClean="0"/>
              <a:t> </a:t>
            </a:r>
            <a:endParaRPr lang="en-GB" dirty="0"/>
          </a:p>
          <a:p>
            <a:pPr marL="0" indent="0">
              <a:buNone/>
            </a:pPr>
            <a:r>
              <a:rPr lang="en-GB" dirty="0"/>
              <a:t>That is an essential difference between a Christian view of freedom, and that which </a:t>
            </a:r>
            <a:r>
              <a:rPr lang="en-GB" dirty="0" smtClean="0"/>
              <a:t>predominates </a:t>
            </a:r>
            <a:r>
              <a:rPr lang="en-GB" dirty="0"/>
              <a:t>in Western society. </a:t>
            </a:r>
            <a:endParaRPr lang="en-GB" dirty="0" smtClean="0"/>
          </a:p>
          <a:p>
            <a:pPr marL="0" indent="0">
              <a:buNone/>
            </a:pPr>
            <a:endParaRPr lang="en-GB" dirty="0"/>
          </a:p>
          <a:p>
            <a:pPr marL="0" indent="0">
              <a:buNone/>
            </a:pPr>
            <a:r>
              <a:rPr lang="en-GB" dirty="0" smtClean="0"/>
              <a:t>We </a:t>
            </a:r>
            <a:r>
              <a:rPr lang="en-GB" dirty="0"/>
              <a:t>think of freedom purely in terms of individual choice – the ‘freedom’ to choose a political party, the freedom to choose a school, a hospital, an </a:t>
            </a:r>
            <a:r>
              <a:rPr lang="en-GB" dirty="0" err="1"/>
              <a:t>ipod</a:t>
            </a:r>
            <a:r>
              <a:rPr lang="en-GB" dirty="0"/>
              <a:t>. </a:t>
            </a:r>
          </a:p>
          <a:p>
            <a:endParaRPr lang="en-GB" dirty="0"/>
          </a:p>
        </p:txBody>
      </p:sp>
      <p:sp>
        <p:nvSpPr>
          <p:cNvPr id="4" name="Content Placeholder 3"/>
          <p:cNvSpPr>
            <a:spLocks noGrp="1"/>
          </p:cNvSpPr>
          <p:nvPr>
            <p:ph sz="half" idx="2"/>
          </p:nvPr>
        </p:nvSpPr>
        <p:spPr/>
        <p:txBody>
          <a:bodyPr>
            <a:normAutofit fontScale="85000" lnSpcReduction="20000"/>
          </a:bodyPr>
          <a:lstStyle/>
          <a:p>
            <a:endParaRPr lang="en-GB"/>
          </a:p>
        </p:txBody>
      </p:sp>
    </p:spTree>
    <p:extLst>
      <p:ext uri="{BB962C8B-B14F-4D97-AF65-F5344CB8AC3E}">
        <p14:creationId xmlns:p14="http://schemas.microsoft.com/office/powerpoint/2010/main" val="38875721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Redemption</a:t>
            </a:r>
            <a:endParaRPr lang="en-GB" dirty="0"/>
          </a:p>
        </p:txBody>
      </p:sp>
      <p:sp>
        <p:nvSpPr>
          <p:cNvPr id="3" name="Content Placeholder 2"/>
          <p:cNvSpPr>
            <a:spLocks noGrp="1"/>
          </p:cNvSpPr>
          <p:nvPr>
            <p:ph sz="half" idx="1"/>
          </p:nvPr>
        </p:nvSpPr>
        <p:spPr/>
        <p:txBody>
          <a:bodyPr>
            <a:normAutofit fontScale="70000" lnSpcReduction="20000"/>
          </a:bodyPr>
          <a:lstStyle/>
          <a:p>
            <a:pPr marL="0" indent="0">
              <a:buNone/>
            </a:pPr>
            <a:r>
              <a:rPr lang="en-GB" dirty="0"/>
              <a:t>But freedom in the Christian sense isn’t like </a:t>
            </a:r>
            <a:r>
              <a:rPr lang="en-GB" dirty="0" smtClean="0"/>
              <a:t>that:</a:t>
            </a:r>
          </a:p>
          <a:p>
            <a:pPr marL="0" indent="0">
              <a:buNone/>
            </a:pPr>
            <a:r>
              <a:rPr lang="en-GB" dirty="0" smtClean="0"/>
              <a:t>We </a:t>
            </a:r>
            <a:r>
              <a:rPr lang="en-GB" dirty="0"/>
              <a:t>are going to serve a master, be it money or God – the question is which. The metaphor of slavery to Christ is a way of saying we are freed, and becoming free, from the power of sin and death; by being ‘slaves of Christ’ we can be truly free.</a:t>
            </a:r>
          </a:p>
          <a:p>
            <a:pPr marL="0" indent="0">
              <a:buNone/>
            </a:pPr>
            <a:r>
              <a:rPr lang="en-GB" dirty="0"/>
              <a:t>That means that what Christ did isn’t just a past event. It has consequences for us today. The cross and resurrection are undoubtedly the focal point, the decisive event of all salvation – but that is not to say salvation is something that happened in the past, and we can now get on with enjoying a new free life. </a:t>
            </a:r>
          </a:p>
        </p:txBody>
      </p:sp>
      <p:sp>
        <p:nvSpPr>
          <p:cNvPr id="4" name="Content Placeholder 3"/>
          <p:cNvSpPr>
            <a:spLocks noGrp="1"/>
          </p:cNvSpPr>
          <p:nvPr>
            <p:ph sz="half" idx="2"/>
          </p:nvPr>
        </p:nvSpPr>
        <p:spPr/>
        <p:txBody>
          <a:bodyPr>
            <a:normAutofit fontScale="70000" lnSpcReduction="20000"/>
          </a:bodyPr>
          <a:lstStyle/>
          <a:p>
            <a:endParaRPr lang="en-GB"/>
          </a:p>
        </p:txBody>
      </p:sp>
    </p:spTree>
    <p:extLst>
      <p:ext uri="{BB962C8B-B14F-4D97-AF65-F5344CB8AC3E}">
        <p14:creationId xmlns:p14="http://schemas.microsoft.com/office/powerpoint/2010/main" val="12612032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Redemption</a:t>
            </a:r>
            <a:endParaRPr lang="en-GB" dirty="0"/>
          </a:p>
        </p:txBody>
      </p:sp>
      <p:sp>
        <p:nvSpPr>
          <p:cNvPr id="3" name="Content Placeholder 2"/>
          <p:cNvSpPr>
            <a:spLocks noGrp="1"/>
          </p:cNvSpPr>
          <p:nvPr>
            <p:ph sz="half" idx="1"/>
          </p:nvPr>
        </p:nvSpPr>
        <p:spPr>
          <a:xfrm>
            <a:off x="694764" y="1538754"/>
            <a:ext cx="4244788" cy="3767867"/>
          </a:xfrm>
        </p:spPr>
        <p:txBody>
          <a:bodyPr/>
          <a:lstStyle/>
          <a:p>
            <a:pPr marL="0" indent="0">
              <a:buNone/>
            </a:pPr>
            <a:r>
              <a:rPr lang="en-GB" dirty="0" smtClean="0"/>
              <a:t>The song, “</a:t>
            </a:r>
            <a:r>
              <a:rPr lang="en-GB" dirty="0" err="1" smtClean="0"/>
              <a:t>Gotta</a:t>
            </a:r>
            <a:r>
              <a:rPr lang="en-GB" dirty="0"/>
              <a:t> </a:t>
            </a:r>
            <a:r>
              <a:rPr lang="en-GB" dirty="0" smtClean="0"/>
              <a:t>Serve Somebody” by Bob Dylan sums up this aspect of Christian freedom very well. </a:t>
            </a:r>
            <a:endParaRPr lang="en-GB" dirty="0"/>
          </a:p>
        </p:txBody>
      </p:sp>
      <p:pic>
        <p:nvPicPr>
          <p:cNvPr id="5" name="y2mate.com - bob_dylan_gotta_serve_somebody_take_1_slow_train_coming_studio_outtake_audio_ngXC2rAjFKA.mp3">
            <a:hlinkClick r:id="" action="ppaction://media"/>
          </p:cNvPr>
          <p:cNvPicPr>
            <a:picLocks noGrp="1" noChangeAspect="1"/>
          </p:cNvPicPr>
          <p:nvPr>
            <p:ph sz="half" idx="2"/>
            <a:audioFile r:link="rId2"/>
            <p:extLst>
              <p:ext uri="{DAA4B4D4-6D71-4841-9C94-3DE7FCFB9230}">
                <p14:media xmlns:p14="http://schemas.microsoft.com/office/powerpoint/2010/main" r:embed="rId1"/>
              </p:ext>
            </p:extLst>
          </p:nvPr>
        </p:nvPicPr>
        <p:blipFill>
          <a:blip r:embed="rId4"/>
          <a:stretch>
            <a:fillRect/>
          </a:stretch>
        </p:blipFill>
        <p:spPr>
          <a:xfrm>
            <a:off x="2156012" y="3462957"/>
            <a:ext cx="609600" cy="609600"/>
          </a:xfrm>
        </p:spPr>
      </p:pic>
      <p:sp>
        <p:nvSpPr>
          <p:cNvPr id="6" name="TextBox 5"/>
          <p:cNvSpPr txBox="1"/>
          <p:nvPr/>
        </p:nvSpPr>
        <p:spPr>
          <a:xfrm>
            <a:off x="5773271" y="188259"/>
            <a:ext cx="5916705" cy="5539978"/>
          </a:xfrm>
          <a:prstGeom prst="rect">
            <a:avLst/>
          </a:prstGeom>
          <a:noFill/>
        </p:spPr>
        <p:txBody>
          <a:bodyPr wrap="square" rtlCol="0">
            <a:spAutoFit/>
          </a:bodyPr>
          <a:lstStyle/>
          <a:p>
            <a:r>
              <a:rPr lang="en-GB" sz="2400" i="1" dirty="0"/>
              <a:t>You may be an ambassador to England or France</a:t>
            </a:r>
            <a:r>
              <a:rPr lang="en-GB" sz="2400" i="1" dirty="0"/>
              <a:t/>
            </a:r>
            <a:br>
              <a:rPr lang="en-GB" sz="2400" i="1" dirty="0"/>
            </a:br>
            <a:r>
              <a:rPr lang="en-GB" sz="2400" i="1" dirty="0"/>
              <a:t>You may like to gamble, you might like to dance</a:t>
            </a:r>
            <a:r>
              <a:rPr lang="en-GB" sz="2400" i="1" dirty="0"/>
              <a:t/>
            </a:r>
            <a:br>
              <a:rPr lang="en-GB" sz="2400" i="1" dirty="0"/>
            </a:br>
            <a:r>
              <a:rPr lang="en-GB" sz="2400" i="1" dirty="0"/>
              <a:t>You may be the heavyweight champion of the world</a:t>
            </a:r>
            <a:r>
              <a:rPr lang="en-GB" sz="2400" i="1" dirty="0"/>
              <a:t/>
            </a:r>
            <a:br>
              <a:rPr lang="en-GB" sz="2400" i="1" dirty="0"/>
            </a:br>
            <a:r>
              <a:rPr lang="en-GB" sz="2400" i="1" dirty="0"/>
              <a:t>You may be a socialite with a long string of pearls</a:t>
            </a:r>
            <a:r>
              <a:rPr lang="en-GB" sz="2400" i="1" dirty="0"/>
              <a:t/>
            </a:r>
            <a:br>
              <a:rPr lang="en-GB" sz="2400" i="1" dirty="0"/>
            </a:br>
            <a:r>
              <a:rPr lang="en-GB" sz="2400" i="1" dirty="0"/>
              <a:t/>
            </a:r>
            <a:br>
              <a:rPr lang="en-GB" sz="2400" i="1" dirty="0"/>
            </a:br>
            <a:r>
              <a:rPr lang="en-GB" sz="2400" i="1" dirty="0"/>
              <a:t>But you’re </a:t>
            </a:r>
            <a:r>
              <a:rPr lang="en-GB" sz="2400" i="1" dirty="0" err="1"/>
              <a:t>gonna</a:t>
            </a:r>
            <a:r>
              <a:rPr lang="en-GB" sz="2400" i="1" dirty="0"/>
              <a:t> have to serve somebody, yes indeed</a:t>
            </a:r>
            <a:r>
              <a:rPr lang="en-GB" sz="2400" i="1" dirty="0"/>
              <a:t/>
            </a:r>
            <a:br>
              <a:rPr lang="en-GB" sz="2400" i="1" dirty="0"/>
            </a:br>
            <a:r>
              <a:rPr lang="en-GB" sz="2400" i="1" dirty="0"/>
              <a:t>You’re </a:t>
            </a:r>
            <a:r>
              <a:rPr lang="en-GB" sz="2400" i="1" dirty="0" err="1"/>
              <a:t>gonna</a:t>
            </a:r>
            <a:r>
              <a:rPr lang="en-GB" sz="2400" i="1" dirty="0"/>
              <a:t> have to serve somebody</a:t>
            </a:r>
            <a:r>
              <a:rPr lang="en-GB" sz="2400" i="1" dirty="0"/>
              <a:t/>
            </a:r>
            <a:br>
              <a:rPr lang="en-GB" sz="2400" i="1" dirty="0"/>
            </a:br>
            <a:r>
              <a:rPr lang="en-GB" sz="2400" i="1" dirty="0"/>
              <a:t>Well, it may be the devil or it may be the Lord</a:t>
            </a:r>
            <a:r>
              <a:rPr lang="en-GB" sz="2400" i="1" dirty="0"/>
              <a:t/>
            </a:r>
            <a:br>
              <a:rPr lang="en-GB" sz="2400" i="1" dirty="0"/>
            </a:br>
            <a:r>
              <a:rPr lang="en-GB" sz="2400" i="1" dirty="0"/>
              <a:t>But you’re </a:t>
            </a:r>
            <a:r>
              <a:rPr lang="en-GB" sz="2400" i="1" dirty="0" err="1"/>
              <a:t>gonna</a:t>
            </a:r>
            <a:r>
              <a:rPr lang="en-GB" sz="2400" i="1" dirty="0"/>
              <a:t> have to serve somebody</a:t>
            </a:r>
            <a:r>
              <a:rPr lang="en-GB" i="1" dirty="0"/>
              <a:t/>
            </a:r>
            <a:br>
              <a:rPr lang="en-GB" i="1" dirty="0"/>
            </a:br>
            <a:endParaRPr lang="en-GB" i="1" dirty="0"/>
          </a:p>
        </p:txBody>
      </p:sp>
    </p:spTree>
    <p:extLst>
      <p:ext uri="{BB962C8B-B14F-4D97-AF65-F5344CB8AC3E}">
        <p14:creationId xmlns:p14="http://schemas.microsoft.com/office/powerpoint/2010/main" val="9948122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42154"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how does God redeem?</a:t>
            </a:r>
            <a:endParaRPr lang="en-GB" dirty="0"/>
          </a:p>
        </p:txBody>
      </p:sp>
      <p:sp>
        <p:nvSpPr>
          <p:cNvPr id="3" name="Text Placeholder 2"/>
          <p:cNvSpPr>
            <a:spLocks noGrp="1"/>
          </p:cNvSpPr>
          <p:nvPr>
            <p:ph type="body" idx="1"/>
          </p:nvPr>
        </p:nvSpPr>
        <p:spPr/>
        <p:txBody>
          <a:bodyPr/>
          <a:lstStyle/>
          <a:p>
            <a:r>
              <a:rPr lang="en-GB" dirty="0" smtClean="0"/>
              <a:t>With a token, duh…</a:t>
            </a:r>
            <a:endParaRPr lang="en-GB" dirty="0"/>
          </a:p>
        </p:txBody>
      </p:sp>
    </p:spTree>
    <p:extLst>
      <p:ext uri="{BB962C8B-B14F-4D97-AF65-F5344CB8AC3E}">
        <p14:creationId xmlns:p14="http://schemas.microsoft.com/office/powerpoint/2010/main" val="20612159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6475412" cy="1600200"/>
          </a:xfrm>
        </p:spPr>
        <p:txBody>
          <a:bodyPr anchor="t">
            <a:normAutofit/>
          </a:bodyPr>
          <a:lstStyle/>
          <a:p>
            <a:r>
              <a:rPr lang="en-GB" sz="4400" dirty="0" smtClean="0"/>
              <a:t>The Cross and Atonement</a:t>
            </a:r>
            <a:endParaRPr lang="en-GB" sz="4400"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t="25" b="25"/>
          <a:stretch>
            <a:fillRect/>
          </a:stretch>
        </p:blipFill>
        <p:spPr>
          <a:xfrm>
            <a:off x="6318694" y="1219200"/>
            <a:ext cx="5242881" cy="4139826"/>
          </a:xfrm>
        </p:spPr>
      </p:pic>
      <p:sp>
        <p:nvSpPr>
          <p:cNvPr id="4" name="Text Placeholder 3"/>
          <p:cNvSpPr>
            <a:spLocks noGrp="1"/>
          </p:cNvSpPr>
          <p:nvPr>
            <p:ph type="body" sz="half" idx="2"/>
          </p:nvPr>
        </p:nvSpPr>
        <p:spPr>
          <a:xfrm>
            <a:off x="839788" y="1154932"/>
            <a:ext cx="4897624" cy="3972880"/>
          </a:xfrm>
        </p:spPr>
        <p:txBody>
          <a:bodyPr>
            <a:noAutofit/>
          </a:bodyPr>
          <a:lstStyle/>
          <a:p>
            <a:r>
              <a:rPr lang="en-GB" sz="2000" dirty="0" smtClean="0"/>
              <a:t>There is little so diverse and so vexed in contemporary </a:t>
            </a:r>
            <a:r>
              <a:rPr lang="en-GB" sz="2000" dirty="0" smtClean="0"/>
              <a:t>theology than </a:t>
            </a:r>
            <a:r>
              <a:rPr lang="en-GB" sz="2000" dirty="0" smtClean="0"/>
              <a:t>the question of the doctrine of the atonement. </a:t>
            </a:r>
          </a:p>
          <a:p>
            <a:r>
              <a:rPr lang="en-GB" sz="2000" dirty="0" smtClean="0"/>
              <a:t>It is common to begin such discussions by pointing out one important thing – the church has never, in ecumenical fashion, defined a ‘theory’ or ‘mechanism’ of the atonement as authoritative. </a:t>
            </a:r>
          </a:p>
          <a:p>
            <a:r>
              <a:rPr lang="en-GB" sz="2000" dirty="0" smtClean="0"/>
              <a:t>There is an enormous range of diversity of concepts and models seeking to answer to the question of ‘how’ Jesus‘ death makes a difference, in particular, how it achieves “at-one-</a:t>
            </a:r>
            <a:r>
              <a:rPr lang="en-GB" sz="2000" dirty="0" err="1" smtClean="0"/>
              <a:t>ment</a:t>
            </a:r>
            <a:r>
              <a:rPr lang="en-GB" sz="2000" dirty="0" smtClean="0"/>
              <a:t>”, </a:t>
            </a:r>
            <a:r>
              <a:rPr lang="en-GB" sz="2000" dirty="0" smtClean="0"/>
              <a:t>a full </a:t>
            </a:r>
            <a:r>
              <a:rPr lang="en-GB" sz="2000" dirty="0" smtClean="0"/>
              <a:t>and definitive reconciliation of humanity to God. </a:t>
            </a:r>
            <a:endParaRPr lang="en-GB" sz="2000" dirty="0"/>
          </a:p>
        </p:txBody>
      </p:sp>
    </p:spTree>
    <p:extLst>
      <p:ext uri="{BB962C8B-B14F-4D97-AF65-F5344CB8AC3E}">
        <p14:creationId xmlns:p14="http://schemas.microsoft.com/office/powerpoint/2010/main" val="266973057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Atonement - Barth</a:t>
            </a:r>
            <a:endParaRPr lang="en-GB" dirty="0"/>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a:t>Jesus Christ, for Barth, is so far from being the culmination of human development, from religion, that he is found to stand over and against it as its judge.  </a:t>
            </a:r>
            <a:endParaRPr lang="en-GB" dirty="0" smtClean="0"/>
          </a:p>
          <a:p>
            <a:pPr marL="0" indent="0">
              <a:buNone/>
            </a:pPr>
            <a:endParaRPr lang="en-GB" dirty="0"/>
          </a:p>
          <a:p>
            <a:pPr marL="0" indent="0">
              <a:buNone/>
            </a:pPr>
            <a:r>
              <a:rPr lang="en-GB" dirty="0"/>
              <a:t>In a famous phrase, Barth describes God’s action in Christ as ‘coming vertically from above.’  Christianity, and Christ himself, are not the affirmation of human culture – but the coming of the divine ‘No’ against religion, against all idolatries, which repeat the sin of the Tower of Babel, and seek to construct a way of getting to God.  </a:t>
            </a:r>
          </a:p>
          <a:p>
            <a:pPr marL="0" indent="0">
              <a:buNone/>
            </a:pPr>
            <a:endParaRPr lang="en-GB" dirty="0"/>
          </a:p>
        </p:txBody>
      </p:sp>
      <p:sp>
        <p:nvSpPr>
          <p:cNvPr id="4" name="Content Placeholder 3"/>
          <p:cNvSpPr>
            <a:spLocks noGrp="1"/>
          </p:cNvSpPr>
          <p:nvPr>
            <p:ph sz="half" idx="2"/>
          </p:nvPr>
        </p:nvSpPr>
        <p:spPr/>
        <p:txBody>
          <a:bodyPr>
            <a:normAutofit fontScale="77500" lnSpcReduction="20000"/>
          </a:bodyPr>
          <a:lstStyle/>
          <a:p>
            <a:pPr marL="0" indent="0">
              <a:buNone/>
            </a:pPr>
            <a:r>
              <a:rPr lang="en-GB" sz="6200" dirty="0"/>
              <a:t>How does this relate to issues of salvation? How does Jesus’ death </a:t>
            </a:r>
            <a:r>
              <a:rPr lang="en-GB" sz="6200" i="1" dirty="0"/>
              <a:t>matter or change anything</a:t>
            </a:r>
            <a:r>
              <a:rPr lang="en-GB" sz="6200" dirty="0"/>
              <a:t>?</a:t>
            </a:r>
          </a:p>
          <a:p>
            <a:pPr marL="0" indent="0">
              <a:buNone/>
            </a:pPr>
            <a:endParaRPr lang="en-GB" dirty="0"/>
          </a:p>
        </p:txBody>
      </p:sp>
    </p:spTree>
    <p:extLst>
      <p:ext uri="{BB962C8B-B14F-4D97-AF65-F5344CB8AC3E}">
        <p14:creationId xmlns:p14="http://schemas.microsoft.com/office/powerpoint/2010/main" val="32304844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Atonement - </a:t>
            </a:r>
            <a:r>
              <a:rPr lang="en-GB" dirty="0" err="1" smtClean="0"/>
              <a:t>Moltmann</a:t>
            </a:r>
            <a:endParaRPr lang="en-GB" dirty="0"/>
          </a:p>
        </p:txBody>
      </p:sp>
      <p:sp>
        <p:nvSpPr>
          <p:cNvPr id="3" name="Content Placeholder 2"/>
          <p:cNvSpPr>
            <a:spLocks noGrp="1"/>
          </p:cNvSpPr>
          <p:nvPr>
            <p:ph sz="half" idx="1"/>
          </p:nvPr>
        </p:nvSpPr>
        <p:spPr/>
        <p:txBody>
          <a:bodyPr>
            <a:normAutofit fontScale="92500" lnSpcReduction="20000"/>
          </a:bodyPr>
          <a:lstStyle/>
          <a:p>
            <a:pPr marL="0" indent="0">
              <a:buNone/>
            </a:pPr>
            <a:r>
              <a:rPr lang="en-GB" dirty="0"/>
              <a:t>The Christian God is triune – is constituted internally by relationship – by the love between father, son and spirit. </a:t>
            </a:r>
            <a:endParaRPr lang="en-GB" dirty="0" smtClean="0"/>
          </a:p>
          <a:p>
            <a:pPr marL="0" indent="0">
              <a:buNone/>
            </a:pPr>
            <a:endParaRPr lang="en-GB" dirty="0"/>
          </a:p>
          <a:p>
            <a:pPr marL="0" indent="0">
              <a:buNone/>
            </a:pPr>
            <a:r>
              <a:rPr lang="en-GB" dirty="0"/>
              <a:t>That means that the cross isn’t something that is outside of God’s own experience. Rather, the cross is the event in history which discloses the inner nature of God without reservation.</a:t>
            </a:r>
          </a:p>
          <a:p>
            <a:pPr marL="0" indent="0">
              <a:buNone/>
            </a:pPr>
            <a:endParaRPr lang="en-GB" dirty="0"/>
          </a:p>
        </p:txBody>
      </p:sp>
      <p:sp>
        <p:nvSpPr>
          <p:cNvPr id="4" name="Content Placeholder 3"/>
          <p:cNvSpPr>
            <a:spLocks noGrp="1"/>
          </p:cNvSpPr>
          <p:nvPr>
            <p:ph sz="half" idx="2"/>
          </p:nvPr>
        </p:nvSpPr>
        <p:spPr/>
        <p:txBody>
          <a:bodyPr>
            <a:normAutofit fontScale="92500" lnSpcReduction="20000"/>
          </a:bodyPr>
          <a:lstStyle/>
          <a:p>
            <a:pPr marL="0" indent="0">
              <a:buNone/>
            </a:pPr>
            <a:r>
              <a:rPr lang="en-GB" dirty="0"/>
              <a:t>It sounds paradoxical perhaps, but God experiences god-forsakenness – and it is this event that shows us that it is the crucified God who suffers ‘with us, from us, [and] for us</a:t>
            </a:r>
            <a:r>
              <a:rPr lang="en-GB" dirty="0" smtClean="0"/>
              <a:t>’.</a:t>
            </a:r>
          </a:p>
          <a:p>
            <a:pPr marL="0" indent="0">
              <a:buNone/>
            </a:pPr>
            <a:endParaRPr lang="en-GB" dirty="0"/>
          </a:p>
          <a:p>
            <a:pPr marL="0" indent="0">
              <a:buNone/>
            </a:pPr>
            <a:r>
              <a:rPr lang="en-GB" dirty="0"/>
              <a:t>If this is the case, how does it </a:t>
            </a:r>
            <a:r>
              <a:rPr lang="en-GB" dirty="0" smtClean="0"/>
              <a:t>relate </a:t>
            </a:r>
            <a:r>
              <a:rPr lang="en-GB" dirty="0"/>
              <a:t>to salvation? How does Jesus’ death and God’s suffering </a:t>
            </a:r>
            <a:r>
              <a:rPr lang="en-GB" i="1" dirty="0"/>
              <a:t>matter</a:t>
            </a:r>
            <a:r>
              <a:rPr lang="en-GB" dirty="0"/>
              <a:t>?</a:t>
            </a:r>
          </a:p>
          <a:p>
            <a:pPr marL="0" indent="0">
              <a:buNone/>
            </a:pPr>
            <a:endParaRPr lang="en-GB" dirty="0"/>
          </a:p>
        </p:txBody>
      </p:sp>
    </p:spTree>
    <p:extLst>
      <p:ext uri="{BB962C8B-B14F-4D97-AF65-F5344CB8AC3E}">
        <p14:creationId xmlns:p14="http://schemas.microsoft.com/office/powerpoint/2010/main" val="24345776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Christus</a:t>
            </a:r>
            <a:r>
              <a:rPr lang="en-GB" dirty="0" smtClean="0"/>
              <a:t> Victor</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2697546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CHRISTUS VICTOR</a:t>
            </a:r>
            <a:endParaRPr lang="en-GB" dirty="0"/>
          </a:p>
        </p:txBody>
      </p:sp>
      <p:sp>
        <p:nvSpPr>
          <p:cNvPr id="3" name="Content Placeholder 2"/>
          <p:cNvSpPr>
            <a:spLocks noGrp="1"/>
          </p:cNvSpPr>
          <p:nvPr>
            <p:ph sz="half" idx="1"/>
          </p:nvPr>
        </p:nvSpPr>
        <p:spPr>
          <a:xfrm>
            <a:off x="838200" y="1547719"/>
            <a:ext cx="5181600" cy="3767867"/>
          </a:xfrm>
        </p:spPr>
        <p:txBody>
          <a:bodyPr>
            <a:noAutofit/>
          </a:bodyPr>
          <a:lstStyle/>
          <a:p>
            <a:pPr marL="0" indent="0">
              <a:buNone/>
            </a:pPr>
            <a:r>
              <a:rPr lang="en-GB" sz="1500" dirty="0" smtClean="0"/>
              <a:t>This </a:t>
            </a:r>
            <a:r>
              <a:rPr lang="en-GB" sz="1500" dirty="0" smtClean="0"/>
              <a:t>view utilises metaphors of God defeating the powers of death and evil. Early Christian art frequently portrays Christ harrowing hell and stood triumphant on the defeated corpses of the devil and the forces of death. It is a good way of showing the dramatic struggle between God and the forces of evil.  </a:t>
            </a:r>
            <a:endParaRPr lang="en-GB" sz="1500" dirty="0" smtClean="0"/>
          </a:p>
          <a:p>
            <a:pPr marL="0" indent="0">
              <a:buNone/>
            </a:pPr>
            <a:endParaRPr lang="en-GB" sz="1500" dirty="0" smtClean="0"/>
          </a:p>
          <a:p>
            <a:pPr marL="0" indent="0">
              <a:buNone/>
            </a:pPr>
            <a:r>
              <a:rPr lang="en-GB" sz="1500" dirty="0" smtClean="0"/>
              <a:t>For many in the early church the metaphor was elaborated into a complex narrative of how, by </a:t>
            </a:r>
            <a:r>
              <a:rPr lang="en-GB" sz="1500" dirty="0" err="1" smtClean="0"/>
              <a:t>dieing</a:t>
            </a:r>
            <a:r>
              <a:rPr lang="en-GB" sz="1500" dirty="0" smtClean="0"/>
              <a:t> in human form, especially by being executed as a criminal, God in Jesus was able to trick the devil. </a:t>
            </a:r>
            <a:endParaRPr lang="en-GB" sz="1500" dirty="0" smtClean="0"/>
          </a:p>
          <a:p>
            <a:pPr marL="0" indent="0">
              <a:buNone/>
            </a:pPr>
            <a:endParaRPr lang="en-GB" sz="1500" dirty="0" smtClean="0"/>
          </a:p>
          <a:p>
            <a:pPr marL="0" indent="0">
              <a:buNone/>
            </a:pPr>
            <a:r>
              <a:rPr lang="en-GB" sz="1500" dirty="0" smtClean="0"/>
              <a:t>Taken to its extreme then the humanity of Jesus becomes a disguise or even a Trojan horse, which allows God to defeat the power of Satan, or to invalidate his claim upon humanity because he here claims a sinless one for hell, he thereby acts improperly and God is no longer honour bound to allow him to keep on claiming sinners for himself etc. </a:t>
            </a:r>
            <a:endParaRPr lang="en-GB" sz="1500"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998438" y="812147"/>
            <a:ext cx="2912518" cy="4351338"/>
          </a:xfrm>
        </p:spPr>
      </p:pic>
    </p:spTree>
    <p:extLst>
      <p:ext uri="{BB962C8B-B14F-4D97-AF65-F5344CB8AC3E}">
        <p14:creationId xmlns:p14="http://schemas.microsoft.com/office/powerpoint/2010/main" val="347898368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Christus</a:t>
            </a:r>
            <a:r>
              <a:rPr lang="en-GB" dirty="0" smtClean="0"/>
              <a:t> Victor </a:t>
            </a:r>
            <a:endParaRPr lang="en-GB" dirty="0"/>
          </a:p>
        </p:txBody>
      </p:sp>
      <p:sp>
        <p:nvSpPr>
          <p:cNvPr id="3" name="Content Placeholder 2"/>
          <p:cNvSpPr>
            <a:spLocks noGrp="1"/>
          </p:cNvSpPr>
          <p:nvPr>
            <p:ph sz="half" idx="1"/>
          </p:nvPr>
        </p:nvSpPr>
        <p:spPr/>
        <p:txBody>
          <a:bodyPr>
            <a:normAutofit fontScale="55000" lnSpcReduction="20000"/>
          </a:bodyPr>
          <a:lstStyle/>
          <a:p>
            <a:pPr marL="0" indent="0">
              <a:buNone/>
            </a:pPr>
            <a:r>
              <a:rPr lang="en-GB" dirty="0" smtClean="0"/>
              <a:t>Irenaeus, uses ransom imagery in his restorative account of Jesus; whereby the incarnation of Christ as the recapitulation of the life of Adam is the re-living and undoing of the entry of sin into the world</a:t>
            </a:r>
            <a:r>
              <a:rPr lang="en-GB" dirty="0" smtClean="0"/>
              <a:t>.</a:t>
            </a:r>
          </a:p>
          <a:p>
            <a:pPr marL="0" indent="0">
              <a:buNone/>
            </a:pPr>
            <a:r>
              <a:rPr lang="en-GB" dirty="0" smtClean="0"/>
              <a:t>  </a:t>
            </a:r>
            <a:endParaRPr lang="en-GB" dirty="0" smtClean="0"/>
          </a:p>
          <a:p>
            <a:pPr marL="0" indent="0">
              <a:buNone/>
            </a:pPr>
            <a:r>
              <a:rPr lang="en-GB" dirty="0" smtClean="0"/>
              <a:t>The motifs are stronger in Origen of Alexandria in whose writings the Pauline language of the defeat of the principalities and powers is transformed into a Star Wars like narrative of a great cosmic battle. </a:t>
            </a:r>
            <a:endParaRPr lang="en-GB" dirty="0" smtClean="0"/>
          </a:p>
          <a:p>
            <a:pPr marL="0" indent="0">
              <a:buNone/>
            </a:pPr>
            <a:endParaRPr lang="en-GB" dirty="0" smtClean="0"/>
          </a:p>
          <a:p>
            <a:pPr marL="0" indent="0">
              <a:buNone/>
            </a:pPr>
            <a:r>
              <a:rPr lang="en-GB" dirty="0" smtClean="0"/>
              <a:t>Gregory of Nyssa theorises even further that there is not just a ransom, but a whole narrative of ‘rescue’ For Gregory, the devil is granted legitimate power or dominion over humanity. Because humanity has sold itself into slavery to the devil, God has no right to steal people away – but must instead </a:t>
            </a:r>
            <a:r>
              <a:rPr lang="en-GB" dirty="0" smtClean="0"/>
              <a:t>buy </a:t>
            </a:r>
            <a:r>
              <a:rPr lang="en-GB" dirty="0" smtClean="0"/>
              <a:t>them back. The devil, though was tricked in this-  just as ‘a greedy fish’ is tricked into swallowing the baited fishhook</a:t>
            </a:r>
            <a:r>
              <a:rPr lang="en-GB" dirty="0" smtClean="0"/>
              <a:t>.</a:t>
            </a:r>
            <a:endParaRPr lang="en-GB" dirty="0"/>
          </a:p>
        </p:txBody>
      </p:sp>
      <p:sp>
        <p:nvSpPr>
          <p:cNvPr id="6" name="Content Placeholder 5"/>
          <p:cNvSpPr>
            <a:spLocks noGrp="1"/>
          </p:cNvSpPr>
          <p:nvPr>
            <p:ph sz="half" idx="2"/>
          </p:nvPr>
        </p:nvSpPr>
        <p:spPr/>
        <p:txBody>
          <a:bodyPr>
            <a:normAutofit fontScale="55000" lnSpcReduction="20000"/>
          </a:bodyPr>
          <a:lstStyle/>
          <a:p>
            <a:endParaRPr lang="en-GB" dirty="0"/>
          </a:p>
        </p:txBody>
      </p:sp>
      <p:pic>
        <p:nvPicPr>
          <p:cNvPr id="7" name="Content Placeholder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56612" y="1200219"/>
            <a:ext cx="4029635" cy="3991858"/>
          </a:xfrm>
          <a:prstGeom prst="rect">
            <a:avLst/>
          </a:prstGeom>
        </p:spPr>
      </p:pic>
    </p:spTree>
    <p:extLst>
      <p:ext uri="{BB962C8B-B14F-4D97-AF65-F5344CB8AC3E}">
        <p14:creationId xmlns:p14="http://schemas.microsoft.com/office/powerpoint/2010/main" val="129714780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Christus</a:t>
            </a:r>
            <a:r>
              <a:rPr lang="en-GB" dirty="0" smtClean="0"/>
              <a:t> Victor </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One of the problems with </a:t>
            </a:r>
            <a:r>
              <a:rPr lang="en-GB" dirty="0" smtClean="0"/>
              <a:t>this is </a:t>
            </a:r>
            <a:r>
              <a:rPr lang="en-GB" dirty="0" smtClean="0"/>
              <a:t>that it seems to do little justice to the continuing presence of evil and thereby also renders human agency in the present rather passive.  </a:t>
            </a:r>
          </a:p>
          <a:p>
            <a:pPr marL="0" indent="0">
              <a:buNone/>
            </a:pPr>
            <a:r>
              <a:rPr lang="en-GB" dirty="0" smtClean="0"/>
              <a:t>Equally, it seems to require a supernatural account of evil – of a literal account of demons and </a:t>
            </a:r>
            <a:r>
              <a:rPr lang="en-GB" dirty="0"/>
              <a:t>S</a:t>
            </a:r>
            <a:r>
              <a:rPr lang="en-GB" dirty="0" smtClean="0"/>
              <a:t>atan.  </a:t>
            </a:r>
          </a:p>
          <a:p>
            <a:pPr marL="0" indent="0">
              <a:buNone/>
            </a:pPr>
            <a:r>
              <a:rPr lang="en-GB" dirty="0" smtClean="0"/>
              <a:t>It was rejected by other early church and medieval theologians primarily because it seems to show God granting rights to the devil (</a:t>
            </a:r>
            <a:r>
              <a:rPr lang="en-GB" dirty="0" err="1" smtClean="0"/>
              <a:t>ius</a:t>
            </a:r>
            <a:r>
              <a:rPr lang="en-GB" dirty="0" smtClean="0"/>
              <a:t> </a:t>
            </a:r>
            <a:r>
              <a:rPr lang="en-GB" dirty="0" err="1" smtClean="0"/>
              <a:t>diaboli</a:t>
            </a:r>
            <a:r>
              <a:rPr lang="en-GB" dirty="0" smtClean="0"/>
              <a:t>) and acting like a con-man. </a:t>
            </a:r>
          </a:p>
          <a:p>
            <a:pPr marL="0" indent="0">
              <a:buNone/>
            </a:pPr>
            <a:r>
              <a:rPr lang="en-GB" dirty="0" smtClean="0"/>
              <a:t>So Gregory‘s great friend Gregory of Nazianzus complains ―</a:t>
            </a:r>
            <a:r>
              <a:rPr lang="en-GB" i="1" dirty="0" smtClean="0"/>
              <a:t>how shameful that the robber should receive not only a ransom from God, but a ransom consisting of God himself!</a:t>
            </a:r>
          </a:p>
        </p:txBody>
      </p:sp>
    </p:spTree>
    <p:extLst>
      <p:ext uri="{BB962C8B-B14F-4D97-AF65-F5344CB8AC3E}">
        <p14:creationId xmlns:p14="http://schemas.microsoft.com/office/powerpoint/2010/main" val="84813345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Christus</a:t>
            </a:r>
            <a:r>
              <a:rPr lang="en-GB" dirty="0" smtClean="0"/>
              <a:t> Victor </a:t>
            </a:r>
            <a:endParaRPr lang="en-GB" dirty="0"/>
          </a:p>
        </p:txBody>
      </p:sp>
      <p:sp>
        <p:nvSpPr>
          <p:cNvPr id="3" name="Content Placeholder 2"/>
          <p:cNvSpPr>
            <a:spLocks noGrp="1"/>
          </p:cNvSpPr>
          <p:nvPr>
            <p:ph idx="1"/>
          </p:nvPr>
        </p:nvSpPr>
        <p:spPr>
          <a:xfrm>
            <a:off x="838200" y="1825625"/>
            <a:ext cx="5009147" cy="4351338"/>
          </a:xfrm>
        </p:spPr>
        <p:txBody>
          <a:bodyPr>
            <a:normAutofit/>
          </a:bodyPr>
          <a:lstStyle/>
          <a:p>
            <a:pPr marL="0" indent="0">
              <a:buNone/>
            </a:pPr>
            <a:r>
              <a:rPr lang="en-GB" dirty="0" err="1" smtClean="0"/>
              <a:t>Christus</a:t>
            </a:r>
            <a:r>
              <a:rPr lang="en-GB" dirty="0" smtClean="0"/>
              <a:t> Victor is not terribly popular these days, but has had a great influence on Christian popular culture, particularly among American evangelicals, due to its proposal of a literal account of the devil and demons and the way in which it proposes a Christian “victory”.</a:t>
            </a:r>
          </a:p>
          <a:p>
            <a:endParaRPr lang="en-GB" dirty="0" smtClean="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93223" y="1825625"/>
            <a:ext cx="5597985" cy="3358791"/>
          </a:xfrm>
          <a:prstGeom prst="rect">
            <a:avLst/>
          </a:prstGeom>
        </p:spPr>
      </p:pic>
    </p:spTree>
    <p:extLst>
      <p:ext uri="{BB962C8B-B14F-4D97-AF65-F5344CB8AC3E}">
        <p14:creationId xmlns:p14="http://schemas.microsoft.com/office/powerpoint/2010/main" val="419535008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Penal Substitution / Satisfaction</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6858445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Penal Substitution / Satisfaction</a:t>
            </a:r>
            <a:endParaRPr lang="en-GB" dirty="0"/>
          </a:p>
        </p:txBody>
      </p:sp>
      <p:sp>
        <p:nvSpPr>
          <p:cNvPr id="3" name="Content Placeholder 2"/>
          <p:cNvSpPr>
            <a:spLocks noGrp="1"/>
          </p:cNvSpPr>
          <p:nvPr>
            <p:ph idx="1"/>
          </p:nvPr>
        </p:nvSpPr>
        <p:spPr>
          <a:xfrm>
            <a:off x="945776" y="1511860"/>
            <a:ext cx="5382126" cy="4234516"/>
          </a:xfrm>
        </p:spPr>
        <p:txBody>
          <a:bodyPr>
            <a:normAutofit fontScale="92500" lnSpcReduction="10000"/>
          </a:bodyPr>
          <a:lstStyle/>
          <a:p>
            <a:pPr marL="0" indent="0">
              <a:buNone/>
            </a:pPr>
            <a:r>
              <a:rPr lang="en-GB" dirty="0" smtClean="0"/>
              <a:t>The </a:t>
            </a:r>
            <a:r>
              <a:rPr lang="en-GB" dirty="0" smtClean="0"/>
              <a:t>perhaps most commonly used metaphor in many contemporary church circles, is that of satisfaction or penal substitution.  </a:t>
            </a:r>
            <a:endParaRPr lang="en-GB" dirty="0" smtClean="0"/>
          </a:p>
          <a:p>
            <a:pPr marL="0" indent="0">
              <a:buNone/>
            </a:pPr>
            <a:endParaRPr lang="en-GB" dirty="0" smtClean="0"/>
          </a:p>
          <a:p>
            <a:pPr marL="0" indent="0">
              <a:buNone/>
            </a:pPr>
            <a:r>
              <a:rPr lang="en-GB" dirty="0" smtClean="0"/>
              <a:t>In his famous work Cur Deus Homo, Saint Anselm (1033-1109) is commonly said to have argued that God‘s honour is offended by human sin, and only by becoming incarnate and dying on the cross can that honour be restored.</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18610" y="1451974"/>
            <a:ext cx="3385281" cy="4006580"/>
          </a:xfrm>
          <a:prstGeom prst="rect">
            <a:avLst/>
          </a:prstGeom>
        </p:spPr>
      </p:pic>
    </p:spTree>
    <p:extLst>
      <p:ext uri="{BB962C8B-B14F-4D97-AF65-F5344CB8AC3E}">
        <p14:creationId xmlns:p14="http://schemas.microsoft.com/office/powerpoint/2010/main" val="34058638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Penal Substitution / Satisfaction</a:t>
            </a:r>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smtClean="0"/>
              <a:t>Anselm’s metaphor is very feudal in character, unsurprisingly given its historical period:</a:t>
            </a:r>
          </a:p>
          <a:p>
            <a:pPr marL="0" indent="0">
              <a:buNone/>
            </a:pPr>
            <a:endParaRPr lang="en-GB" dirty="0"/>
          </a:p>
          <a:p>
            <a:pPr marL="514350" indent="-514350">
              <a:buFont typeface="+mj-lt"/>
              <a:buAutoNum type="arabicPeriod"/>
            </a:pPr>
            <a:r>
              <a:rPr lang="en-GB" dirty="0" smtClean="0"/>
              <a:t>Human </a:t>
            </a:r>
            <a:r>
              <a:rPr lang="en-GB" dirty="0"/>
              <a:t>beings were created to love God, the highest good, a purpose for which they need to be both rational and holy. </a:t>
            </a:r>
            <a:endParaRPr lang="en-GB" dirty="0" smtClean="0"/>
          </a:p>
          <a:p>
            <a:pPr marL="514350" indent="-514350">
              <a:buFont typeface="+mj-lt"/>
              <a:buAutoNum type="arabicPeriod"/>
            </a:pPr>
            <a:endParaRPr lang="en-GB" dirty="0"/>
          </a:p>
          <a:p>
            <a:pPr marL="514350" indent="-514350">
              <a:buFont typeface="+mj-lt"/>
              <a:buAutoNum type="arabicPeriod"/>
            </a:pPr>
            <a:r>
              <a:rPr lang="en-GB" dirty="0" smtClean="0"/>
              <a:t>Human </a:t>
            </a:r>
            <a:r>
              <a:rPr lang="en-GB" dirty="0"/>
              <a:t>sin frustrates this, and is to be regarded most fundamentally as a failure to render God his due honour. </a:t>
            </a:r>
          </a:p>
          <a:p>
            <a:endParaRPr lang="en-GB" dirty="0"/>
          </a:p>
        </p:txBody>
      </p:sp>
      <p:sp>
        <p:nvSpPr>
          <p:cNvPr id="4" name="Content Placeholder 3"/>
          <p:cNvSpPr>
            <a:spLocks noGrp="1"/>
          </p:cNvSpPr>
          <p:nvPr>
            <p:ph sz="half" idx="2"/>
          </p:nvPr>
        </p:nvSpPr>
        <p:spPr/>
        <p:txBody>
          <a:bodyPr>
            <a:normAutofit fontScale="77500" lnSpcReduction="20000"/>
          </a:bodyPr>
          <a:lstStyle/>
          <a:p>
            <a:pPr marL="514350" indent="-514350">
              <a:buFont typeface="+mj-lt"/>
              <a:buAutoNum type="arabicPeriod" startAt="3"/>
            </a:pPr>
            <a:r>
              <a:rPr lang="en-GB" dirty="0" smtClean="0"/>
              <a:t>Damage </a:t>
            </a:r>
            <a:r>
              <a:rPr lang="en-GB" dirty="0"/>
              <a:t>to honour requires reparation – known as satisfaction. </a:t>
            </a:r>
          </a:p>
          <a:p>
            <a:pPr marL="514350" indent="-514350">
              <a:buFont typeface="+mj-lt"/>
              <a:buAutoNum type="arabicPeriod" startAt="3"/>
            </a:pPr>
            <a:r>
              <a:rPr lang="en-GB" dirty="0" smtClean="0"/>
              <a:t>What </a:t>
            </a:r>
            <a:r>
              <a:rPr lang="en-GB" dirty="0"/>
              <a:t>counts as adequate satisfaction depends on the social status of the parties involved. If there is a fist fight between two peasants, a mutual pardon may be sufficient; if a peasant hits a king, that threatens the integrity of the social order and demands a death penalty. Likewise an offence directed against the infinite goodness of God, to whom our TOTAL obedience and honour are due, is an infinite offense, demanding infinite satisfaction. </a:t>
            </a:r>
          </a:p>
          <a:p>
            <a:endParaRPr lang="en-GB" dirty="0"/>
          </a:p>
        </p:txBody>
      </p:sp>
    </p:spTree>
    <p:extLst>
      <p:ext uri="{BB962C8B-B14F-4D97-AF65-F5344CB8AC3E}">
        <p14:creationId xmlns:p14="http://schemas.microsoft.com/office/powerpoint/2010/main" val="12171858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Penal Substitution / Satisfaction</a:t>
            </a:r>
          </a:p>
        </p:txBody>
      </p:sp>
      <p:sp>
        <p:nvSpPr>
          <p:cNvPr id="3" name="Content Placeholder 2"/>
          <p:cNvSpPr>
            <a:spLocks noGrp="1"/>
          </p:cNvSpPr>
          <p:nvPr>
            <p:ph sz="half" idx="1"/>
          </p:nvPr>
        </p:nvSpPr>
        <p:spPr/>
        <p:txBody>
          <a:bodyPr>
            <a:normAutofit fontScale="85000" lnSpcReduction="20000"/>
          </a:bodyPr>
          <a:lstStyle/>
          <a:p>
            <a:pPr marL="514350" indent="-514350">
              <a:buFont typeface="+mj-lt"/>
              <a:buAutoNum type="arabicPeriod" startAt="5"/>
            </a:pPr>
            <a:r>
              <a:rPr lang="en-GB" dirty="0" smtClean="0"/>
              <a:t>Here </a:t>
            </a:r>
            <a:r>
              <a:rPr lang="en-GB" dirty="0"/>
              <a:t>Anselm‘s interlocutor, </a:t>
            </a:r>
            <a:r>
              <a:rPr lang="en-GB" dirty="0" err="1"/>
              <a:t>Boso</a:t>
            </a:r>
            <a:r>
              <a:rPr lang="en-GB" dirty="0"/>
              <a:t>, interrupts and asks whether simple repentance would be enough for a very minor infraction, Anselm‘s response is clear: </a:t>
            </a:r>
            <a:r>
              <a:rPr lang="en-GB" i="1" dirty="0"/>
              <a:t>“</a:t>
            </a:r>
            <a:r>
              <a:rPr lang="en-GB" i="1" dirty="0" err="1"/>
              <a:t>Nondum</a:t>
            </a:r>
            <a:r>
              <a:rPr lang="en-GB" i="1" dirty="0"/>
              <a:t> </a:t>
            </a:r>
            <a:r>
              <a:rPr lang="en-GB" i="1" dirty="0" err="1"/>
              <a:t>considerasti</a:t>
            </a:r>
            <a:r>
              <a:rPr lang="en-GB" i="1" dirty="0"/>
              <a:t> </a:t>
            </a:r>
            <a:r>
              <a:rPr lang="en-GB" i="1" dirty="0" err="1"/>
              <a:t>quanti</a:t>
            </a:r>
            <a:r>
              <a:rPr lang="en-GB" i="1" dirty="0"/>
              <a:t> </a:t>
            </a:r>
            <a:r>
              <a:rPr lang="en-GB" i="1" dirty="0" err="1"/>
              <a:t>ponderis</a:t>
            </a:r>
            <a:r>
              <a:rPr lang="en-GB" i="1" dirty="0"/>
              <a:t> sit </a:t>
            </a:r>
            <a:r>
              <a:rPr lang="en-GB" i="1" dirty="0" err="1"/>
              <a:t>pecatum</a:t>
            </a:r>
            <a:r>
              <a:rPr lang="en-GB" i="1" dirty="0"/>
              <a:t>”</a:t>
            </a:r>
            <a:r>
              <a:rPr lang="en-GB" dirty="0"/>
              <a:t> - You have not yet weighed the seriousness of sin. (CDH 1.21) </a:t>
            </a:r>
            <a:endParaRPr lang="en-GB" dirty="0" smtClean="0"/>
          </a:p>
          <a:p>
            <a:pPr marL="514350" indent="-514350">
              <a:buFont typeface="+mj-lt"/>
              <a:buAutoNum type="arabicPeriod" startAt="5"/>
            </a:pPr>
            <a:endParaRPr lang="en-GB" dirty="0"/>
          </a:p>
          <a:p>
            <a:pPr marL="514350" indent="-514350">
              <a:buFont typeface="+mj-lt"/>
              <a:buAutoNum type="arabicPeriod" startAt="5"/>
            </a:pPr>
            <a:r>
              <a:rPr lang="en-GB" dirty="0" smtClean="0"/>
              <a:t>God</a:t>
            </a:r>
            <a:r>
              <a:rPr lang="en-GB" dirty="0"/>
              <a:t>, who must uphold justice, must enforce a strict rendering of what is due. </a:t>
            </a:r>
          </a:p>
          <a:p>
            <a:endParaRPr lang="en-GB" dirty="0"/>
          </a:p>
        </p:txBody>
      </p:sp>
      <p:sp>
        <p:nvSpPr>
          <p:cNvPr id="4" name="Content Placeholder 3"/>
          <p:cNvSpPr>
            <a:spLocks noGrp="1"/>
          </p:cNvSpPr>
          <p:nvPr>
            <p:ph sz="half" idx="2"/>
          </p:nvPr>
        </p:nvSpPr>
        <p:spPr/>
        <p:txBody>
          <a:bodyPr>
            <a:normAutofit fontScale="85000" lnSpcReduction="20000"/>
          </a:bodyPr>
          <a:lstStyle/>
          <a:p>
            <a:pPr marL="514350" indent="-514350">
              <a:buFont typeface="+mj-lt"/>
              <a:buAutoNum type="arabicPeriod" startAt="7"/>
            </a:pPr>
            <a:r>
              <a:rPr lang="en-GB" dirty="0" smtClean="0"/>
              <a:t>Sinful </a:t>
            </a:r>
            <a:r>
              <a:rPr lang="en-GB" dirty="0"/>
              <a:t>humanity cannot fulfil its debt. </a:t>
            </a:r>
            <a:endParaRPr lang="en-GB" dirty="0" smtClean="0"/>
          </a:p>
          <a:p>
            <a:pPr marL="514350" indent="-514350">
              <a:buFont typeface="+mj-lt"/>
              <a:buAutoNum type="arabicPeriod" startAt="7"/>
            </a:pPr>
            <a:endParaRPr lang="en-GB" dirty="0"/>
          </a:p>
          <a:p>
            <a:pPr marL="514350" indent="-514350">
              <a:buFont typeface="+mj-lt"/>
              <a:buAutoNum type="arabicPeriod" startAt="7"/>
            </a:pPr>
            <a:r>
              <a:rPr lang="en-GB" dirty="0" smtClean="0"/>
              <a:t>Christ</a:t>
            </a:r>
            <a:r>
              <a:rPr lang="en-GB" dirty="0"/>
              <a:t>, the God-man, steps forward and fulfils justice, thus rendering what is due through his substitutionary death on the cross</a:t>
            </a:r>
          </a:p>
          <a:p>
            <a:endParaRPr lang="en-GB" dirty="0"/>
          </a:p>
        </p:txBody>
      </p:sp>
    </p:spTree>
    <p:extLst>
      <p:ext uri="{BB962C8B-B14F-4D97-AF65-F5344CB8AC3E}">
        <p14:creationId xmlns:p14="http://schemas.microsoft.com/office/powerpoint/2010/main" val="20610611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Penal Substitution / Satisfaction</a:t>
            </a:r>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a:t>But this last formulation indicates a key problem. Anselm is often read as the prince of exchange theories and predicated on intense mimetic sensibility. </a:t>
            </a:r>
            <a:endParaRPr lang="en-GB" dirty="0" smtClean="0"/>
          </a:p>
          <a:p>
            <a:pPr marL="0" indent="0">
              <a:buNone/>
            </a:pPr>
            <a:endParaRPr lang="en-GB" dirty="0"/>
          </a:p>
          <a:p>
            <a:pPr marL="0" indent="0">
              <a:buNone/>
            </a:pPr>
            <a:r>
              <a:rPr lang="en-GB" dirty="0"/>
              <a:t>The equation of satisfaction with substitution is common. Even in text books that note the difference, it is often presented as a change of location or metaphor, from feudal satisfaction of honour to the legal enforcement of due punishment; but retains essentially the same model of exchange and an economy of debt and desert. </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38047" y="1545338"/>
            <a:ext cx="5334000" cy="4000500"/>
          </a:xfrm>
        </p:spPr>
      </p:pic>
    </p:spTree>
    <p:extLst>
      <p:ext uri="{BB962C8B-B14F-4D97-AF65-F5344CB8AC3E}">
        <p14:creationId xmlns:p14="http://schemas.microsoft.com/office/powerpoint/2010/main" val="19532165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Penal Substitution / Satisfaction</a:t>
            </a:r>
          </a:p>
        </p:txBody>
      </p:sp>
      <p:sp>
        <p:nvSpPr>
          <p:cNvPr id="3" name="Content Placeholder 2"/>
          <p:cNvSpPr>
            <a:spLocks noGrp="1"/>
          </p:cNvSpPr>
          <p:nvPr>
            <p:ph sz="half" idx="1"/>
          </p:nvPr>
        </p:nvSpPr>
        <p:spPr/>
        <p:txBody>
          <a:bodyPr>
            <a:normAutofit fontScale="85000" lnSpcReduction="20000"/>
          </a:bodyPr>
          <a:lstStyle/>
          <a:p>
            <a:pPr marL="0" indent="0">
              <a:buNone/>
            </a:pPr>
            <a:r>
              <a:rPr lang="en-GB" dirty="0"/>
              <a:t>This brings us into the realms of perhaps the most controversial element of contemporary debates on the atonement – the theory of penal substitution. This metaphor is legal, rather than one of chivalry and honour, and refers to the way God is bound to require some payment for all sins.  </a:t>
            </a:r>
            <a:endParaRPr lang="en-GB" dirty="0" smtClean="0"/>
          </a:p>
          <a:p>
            <a:pPr marL="0" indent="0">
              <a:buNone/>
            </a:pPr>
            <a:endParaRPr lang="en-GB" dirty="0"/>
          </a:p>
          <a:p>
            <a:pPr marL="0" indent="0">
              <a:buNone/>
            </a:pPr>
            <a:r>
              <a:rPr lang="en-GB" dirty="0"/>
              <a:t>Only a human being should make this payment, but only God‘s own becoming human would really achieve this restoration once and for all.</a:t>
            </a:r>
          </a:p>
          <a:p>
            <a:pPr marL="0" indent="0">
              <a:buNone/>
            </a:pPr>
            <a:endParaRPr lang="en-GB" dirty="0"/>
          </a:p>
        </p:txBody>
      </p:sp>
      <p:sp>
        <p:nvSpPr>
          <p:cNvPr id="4" name="Content Placeholder 3"/>
          <p:cNvSpPr>
            <a:spLocks noGrp="1"/>
          </p:cNvSpPr>
          <p:nvPr>
            <p:ph sz="half" idx="2"/>
          </p:nvPr>
        </p:nvSpPr>
        <p:spPr/>
        <p:txBody>
          <a:bodyPr>
            <a:normAutofit fontScale="85000" lnSpcReduction="20000"/>
          </a:bodyPr>
          <a:lstStyle/>
          <a:p>
            <a:pPr marL="0" indent="0">
              <a:buNone/>
            </a:pPr>
            <a:r>
              <a:rPr lang="en-GB" dirty="0" smtClean="0"/>
              <a:t>While </a:t>
            </a:r>
            <a:r>
              <a:rPr lang="en-GB" dirty="0"/>
              <a:t>this is for many the dominant metaphor, it is dangerous to take it in isolation from other aspects of the theology of the </a:t>
            </a:r>
            <a:r>
              <a:rPr lang="en-GB" dirty="0" smtClean="0"/>
              <a:t>atonement</a:t>
            </a:r>
          </a:p>
          <a:p>
            <a:pPr marL="0" indent="0">
              <a:buNone/>
            </a:pPr>
            <a:endParaRPr lang="en-GB" dirty="0"/>
          </a:p>
          <a:p>
            <a:pPr marL="0" indent="0">
              <a:buNone/>
            </a:pPr>
            <a:r>
              <a:rPr lang="en-GB" dirty="0" smtClean="0"/>
              <a:t>It </a:t>
            </a:r>
            <a:r>
              <a:rPr lang="en-GB" dirty="0"/>
              <a:t>just becomes an account of God the Father as a ‘cosmic child abuser‘ who punishes his child for the ills of the world, and thus feels satisfied.</a:t>
            </a:r>
          </a:p>
          <a:p>
            <a:pPr marL="0" indent="0">
              <a:buNone/>
            </a:pPr>
            <a:endParaRPr lang="en-GB" dirty="0"/>
          </a:p>
        </p:txBody>
      </p:sp>
    </p:spTree>
    <p:extLst>
      <p:ext uri="{BB962C8B-B14F-4D97-AF65-F5344CB8AC3E}">
        <p14:creationId xmlns:p14="http://schemas.microsoft.com/office/powerpoint/2010/main" val="26157517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67406" y="188259"/>
            <a:ext cx="6784171" cy="5214006"/>
          </a:xfrm>
          <a:prstGeom prst="rect">
            <a:avLst/>
          </a:prstGeom>
        </p:spPr>
      </p:pic>
    </p:spTree>
    <p:extLst>
      <p:ext uri="{BB962C8B-B14F-4D97-AF65-F5344CB8AC3E}">
        <p14:creationId xmlns:p14="http://schemas.microsoft.com/office/powerpoint/2010/main" val="5102289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Penal Substitution / Satisfaction 4</a:t>
            </a:r>
            <a:endParaRPr lang="en-GB" dirty="0"/>
          </a:p>
        </p:txBody>
      </p:sp>
      <p:sp>
        <p:nvSpPr>
          <p:cNvPr id="3" name="Content Placeholder 2"/>
          <p:cNvSpPr>
            <a:spLocks noGrp="1"/>
          </p:cNvSpPr>
          <p:nvPr>
            <p:ph sz="half" idx="1"/>
          </p:nvPr>
        </p:nvSpPr>
        <p:spPr/>
        <p:txBody>
          <a:bodyPr>
            <a:normAutofit fontScale="55000" lnSpcReduction="20000"/>
          </a:bodyPr>
          <a:lstStyle/>
          <a:p>
            <a:pPr marL="0" indent="0">
              <a:buNone/>
            </a:pPr>
            <a:r>
              <a:rPr lang="en-GB" dirty="0" smtClean="0"/>
              <a:t>For critics there is a questionable conflation of sacrificial and penal metaphors here. A sacrifice is not something that replaces the need for punishment, it doesn‘t just assuage the righteous wrath of God, but restores the relationship between God and man.  </a:t>
            </a:r>
          </a:p>
          <a:p>
            <a:pPr marL="0" indent="0">
              <a:buNone/>
            </a:pPr>
            <a:r>
              <a:rPr lang="en-GB" dirty="0" smtClean="0"/>
              <a:t>In other words sacrifice tells us what, but not really how; penal substitutions tells us how, but, taken on its own, it may turn one metaphor, counterbalanced in the scriptures by many others, into the sole interpretive key for all of scripture</a:t>
            </a:r>
            <a:r>
              <a:rPr lang="en-GB" dirty="0" smtClean="0"/>
              <a:t>.</a:t>
            </a:r>
          </a:p>
          <a:p>
            <a:pPr marL="0" indent="0">
              <a:buNone/>
            </a:pPr>
            <a:endParaRPr lang="en-GB" dirty="0" smtClean="0"/>
          </a:p>
          <a:p>
            <a:pPr marL="0" indent="0">
              <a:buNone/>
            </a:pPr>
            <a:r>
              <a:rPr lang="en-GB" dirty="0" smtClean="0"/>
              <a:t>That </a:t>
            </a:r>
            <a:r>
              <a:rPr lang="en-GB" dirty="0" smtClean="0"/>
              <a:t>is a dangerous mistake – as it means the limitations of that metaphor actually become part of our view of God – a view of God exercising justified punitive violence on his own son. </a:t>
            </a:r>
          </a:p>
          <a:p>
            <a:pPr marL="0" indent="0">
              <a:buNone/>
            </a:pPr>
            <a:r>
              <a:rPr lang="en-GB" dirty="0" smtClean="0"/>
              <a:t>It has also been suggested quite recently that this idea of God as punisher legitimates our own predilection for making criminals suffer in prison, rather than concentrating on their rehabilitation and the restoration of community. </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47012" y="1769525"/>
            <a:ext cx="5450776" cy="3438576"/>
          </a:xfrm>
        </p:spPr>
      </p:pic>
    </p:spTree>
    <p:extLst>
      <p:ext uri="{BB962C8B-B14F-4D97-AF65-F5344CB8AC3E}">
        <p14:creationId xmlns:p14="http://schemas.microsoft.com/office/powerpoint/2010/main" val="76031854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88078" y="211977"/>
            <a:ext cx="5349969" cy="5349969"/>
          </a:xfrm>
        </p:spPr>
      </p:pic>
    </p:spTree>
    <p:extLst>
      <p:ext uri="{BB962C8B-B14F-4D97-AF65-F5344CB8AC3E}">
        <p14:creationId xmlns:p14="http://schemas.microsoft.com/office/powerpoint/2010/main" val="14903484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Moral Influence</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9145251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Moral Influence </a:t>
            </a:r>
            <a:endParaRPr lang="en-GB" dirty="0"/>
          </a:p>
        </p:txBody>
      </p:sp>
      <p:sp>
        <p:nvSpPr>
          <p:cNvPr id="3" name="Content Placeholder 2"/>
          <p:cNvSpPr>
            <a:spLocks noGrp="1"/>
          </p:cNvSpPr>
          <p:nvPr>
            <p:ph sz="half" idx="1"/>
          </p:nvPr>
        </p:nvSpPr>
        <p:spPr>
          <a:xfrm>
            <a:off x="865094" y="1484966"/>
            <a:ext cx="4732421" cy="4351338"/>
          </a:xfrm>
        </p:spPr>
        <p:txBody>
          <a:bodyPr>
            <a:normAutofit fontScale="62500" lnSpcReduction="20000"/>
          </a:bodyPr>
          <a:lstStyle/>
          <a:p>
            <a:pPr marL="0" indent="0">
              <a:buNone/>
            </a:pPr>
            <a:r>
              <a:rPr lang="en-GB" dirty="0" smtClean="0"/>
              <a:t>A second metaphor is that developed by the medieval theologian Peter Abelard (1079-1142). </a:t>
            </a:r>
          </a:p>
          <a:p>
            <a:pPr marL="0" indent="0">
              <a:buNone/>
            </a:pPr>
            <a:r>
              <a:rPr lang="en-GB" dirty="0" smtClean="0"/>
              <a:t>His objection to the most dominant theology of the day, the satisfaction theory of Anselm, was simply this:</a:t>
            </a:r>
          </a:p>
          <a:p>
            <a:pPr marL="0" indent="0">
              <a:buNone/>
            </a:pPr>
            <a:endParaRPr lang="en-GB" dirty="0" smtClean="0"/>
          </a:p>
          <a:p>
            <a:pPr marL="457200" lvl="1" indent="0">
              <a:buNone/>
            </a:pPr>
            <a:r>
              <a:rPr lang="en-GB" sz="2900" i="1" dirty="0" smtClean="0"/>
              <a:t>“how cruel and wicked it seems that anyone should demand the blood of an innocent person as the price for anything, or that it should in any way please him that an innocent man should be slain – still less that God should consider the death of his Son so agreeable that by it he should be reconciled to the whole world!”</a:t>
            </a:r>
          </a:p>
          <a:p>
            <a:pPr marL="457200" lvl="1" indent="0">
              <a:buNone/>
            </a:pPr>
            <a:endParaRPr lang="en-GB" dirty="0"/>
          </a:p>
          <a:p>
            <a:pPr marL="0" indent="0">
              <a:buNone/>
            </a:pPr>
            <a:r>
              <a:rPr lang="en-GB" sz="2000" dirty="0" smtClean="0"/>
              <a:t>Abelard Exposition of the Epistle to the Romans from E. R. </a:t>
            </a:r>
            <a:r>
              <a:rPr lang="en-GB" sz="2000" dirty="0" err="1" smtClean="0"/>
              <a:t>Fairweather</a:t>
            </a:r>
            <a:r>
              <a:rPr lang="en-GB" sz="2000" dirty="0" smtClean="0"/>
              <a:t> (</a:t>
            </a:r>
            <a:r>
              <a:rPr lang="en-GB" sz="2000" dirty="0" err="1" smtClean="0"/>
              <a:t>ed</a:t>
            </a:r>
            <a:r>
              <a:rPr lang="en-GB" sz="2000" dirty="0" smtClean="0"/>
              <a:t>) A Scholastic Miscellany (London SCM, 1956) pp.276ff. at p.283</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76565" y="610335"/>
            <a:ext cx="3572435" cy="4752221"/>
          </a:xfrm>
        </p:spPr>
      </p:pic>
    </p:spTree>
    <p:extLst>
      <p:ext uri="{BB962C8B-B14F-4D97-AF65-F5344CB8AC3E}">
        <p14:creationId xmlns:p14="http://schemas.microsoft.com/office/powerpoint/2010/main" val="406967533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Moral Influence </a:t>
            </a:r>
            <a:endParaRPr lang="en-GB" dirty="0"/>
          </a:p>
        </p:txBody>
      </p:sp>
      <p:sp>
        <p:nvSpPr>
          <p:cNvPr id="3" name="Content Placeholder 2"/>
          <p:cNvSpPr>
            <a:spLocks noGrp="1"/>
          </p:cNvSpPr>
          <p:nvPr>
            <p:ph idx="1"/>
          </p:nvPr>
        </p:nvSpPr>
        <p:spPr/>
        <p:txBody>
          <a:bodyPr>
            <a:normAutofit fontScale="70000" lnSpcReduction="20000"/>
          </a:bodyPr>
          <a:lstStyle/>
          <a:p>
            <a:pPr marL="0" indent="0">
              <a:buNone/>
            </a:pPr>
            <a:r>
              <a:rPr lang="en-GB" dirty="0" smtClean="0"/>
              <a:t>For Abelard then, there is something problematic in the claim that God was required by some necessity outside of himself to insist on an appropriate payment of satisfaction before reconciliation can take place. </a:t>
            </a:r>
          </a:p>
          <a:p>
            <a:pPr marL="0" indent="0">
              <a:buNone/>
            </a:pPr>
            <a:r>
              <a:rPr lang="en-GB" dirty="0" smtClean="0"/>
              <a:t>For Abelard no such necessity exists. </a:t>
            </a:r>
          </a:p>
          <a:p>
            <a:pPr marL="0" indent="0">
              <a:buNone/>
            </a:pPr>
            <a:r>
              <a:rPr lang="en-GB" dirty="0" smtClean="0"/>
              <a:t>He claims instead </a:t>
            </a:r>
            <a:r>
              <a:rPr lang="en-GB" dirty="0" smtClean="0"/>
              <a:t>that: </a:t>
            </a:r>
            <a:endParaRPr lang="en-GB" dirty="0" smtClean="0"/>
          </a:p>
          <a:p>
            <a:pPr marL="0" indent="0">
              <a:buNone/>
            </a:pPr>
            <a:r>
              <a:rPr lang="en-GB" i="1" dirty="0" smtClean="0"/>
              <a:t>“</a:t>
            </a:r>
            <a:r>
              <a:rPr lang="en-GB" i="1" dirty="0" smtClean="0"/>
              <a:t>Through this unique act of grace manifested to us in that his Son has taken </a:t>
            </a:r>
            <a:r>
              <a:rPr lang="en-GB" i="1" dirty="0" smtClean="0"/>
              <a:t>upon </a:t>
            </a:r>
            <a:r>
              <a:rPr lang="en-GB" i="1" dirty="0" smtClean="0"/>
              <a:t>himself our nature and preserved therein in teaching us by word and </a:t>
            </a:r>
            <a:r>
              <a:rPr lang="en-GB" i="1" dirty="0" smtClean="0"/>
              <a:t>example </a:t>
            </a:r>
            <a:r>
              <a:rPr lang="en-GB" i="1" dirty="0" smtClean="0"/>
              <a:t>even unto death – he has more fully bound us to himself by love; with the </a:t>
            </a:r>
            <a:r>
              <a:rPr lang="en-GB" i="1" dirty="0" smtClean="0"/>
              <a:t>result </a:t>
            </a:r>
            <a:r>
              <a:rPr lang="en-GB" i="1" dirty="0" smtClean="0"/>
              <a:t>that our hearts should be enkindled by such a gift of divine grace, and true </a:t>
            </a:r>
            <a:r>
              <a:rPr lang="en-GB" i="1" dirty="0" smtClean="0"/>
              <a:t>charity </a:t>
            </a:r>
            <a:r>
              <a:rPr lang="en-GB" i="1" dirty="0" smtClean="0"/>
              <a:t>should not now shrink from enduring anything for him... everyone becomes </a:t>
            </a:r>
            <a:r>
              <a:rPr lang="en-GB" i="1" dirty="0" smtClean="0"/>
              <a:t>more </a:t>
            </a:r>
            <a:r>
              <a:rPr lang="en-GB" i="1" dirty="0" smtClean="0"/>
              <a:t>righteous – by which we mean a greater lover of the Lord – after the Passion </a:t>
            </a:r>
            <a:r>
              <a:rPr lang="en-GB" i="1" dirty="0" smtClean="0"/>
              <a:t>of </a:t>
            </a:r>
            <a:r>
              <a:rPr lang="en-GB" i="1" dirty="0" smtClean="0"/>
              <a:t>Christ than before, since a realized gift inspires greater love than one which is </a:t>
            </a:r>
            <a:r>
              <a:rPr lang="en-GB" i="1" dirty="0" smtClean="0"/>
              <a:t>only </a:t>
            </a:r>
            <a:r>
              <a:rPr lang="en-GB" i="1" dirty="0" smtClean="0"/>
              <a:t>hoped for. Wherefore, our redemption through Christ‘s suffering is that </a:t>
            </a:r>
            <a:r>
              <a:rPr lang="en-GB" i="1" dirty="0" smtClean="0"/>
              <a:t>deeper </a:t>
            </a:r>
            <a:r>
              <a:rPr lang="en-GB" i="1" dirty="0" smtClean="0"/>
              <a:t>affection in us which not only frees us from slavery to sin, but also wins for </a:t>
            </a:r>
            <a:r>
              <a:rPr lang="en-GB" i="1" dirty="0" smtClean="0"/>
              <a:t>us </a:t>
            </a:r>
            <a:r>
              <a:rPr lang="en-GB" i="1" dirty="0" smtClean="0"/>
              <a:t>the true liberty of sons of God, so that we do all things out of love rather than </a:t>
            </a:r>
            <a:r>
              <a:rPr lang="en-GB" i="1" dirty="0" smtClean="0"/>
              <a:t>fear</a:t>
            </a:r>
            <a:r>
              <a:rPr lang="en-GB" i="1" dirty="0" smtClean="0"/>
              <a:t>” </a:t>
            </a:r>
            <a:endParaRPr lang="en-GB" i="1" dirty="0"/>
          </a:p>
        </p:txBody>
      </p:sp>
    </p:spTree>
    <p:extLst>
      <p:ext uri="{BB962C8B-B14F-4D97-AF65-F5344CB8AC3E}">
        <p14:creationId xmlns:p14="http://schemas.microsoft.com/office/powerpoint/2010/main" val="282404843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Moral Influence </a:t>
            </a:r>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a:t>In contrast to the objective emphasis of the metaphor of victory, the Moral Influence narrative is said by most textbooks to stress almost exclusively the subjective side of atonement.  Christ shows us God‘s love in a compelling and exemplary way.  </a:t>
            </a:r>
            <a:endParaRPr lang="en-GB" dirty="0" smtClean="0"/>
          </a:p>
          <a:p>
            <a:pPr marL="0" indent="0">
              <a:buNone/>
            </a:pPr>
            <a:endParaRPr lang="en-GB" dirty="0"/>
          </a:p>
          <a:p>
            <a:pPr marL="0" indent="0">
              <a:buNone/>
            </a:pPr>
            <a:r>
              <a:rPr lang="en-GB" dirty="0" smtClean="0"/>
              <a:t>Jesus</a:t>
            </a:r>
            <a:r>
              <a:rPr lang="en-GB" dirty="0"/>
              <a:t>‘ death is a moment of revelation which shows us something we couldn‘t have understood otherwise –that God‘s love involves us imitating Christ and thus coming into a reconciled relationship with God. </a:t>
            </a:r>
          </a:p>
        </p:txBody>
      </p:sp>
      <p:sp>
        <p:nvSpPr>
          <p:cNvPr id="4" name="Content Placeholder 3"/>
          <p:cNvSpPr>
            <a:spLocks noGrp="1"/>
          </p:cNvSpPr>
          <p:nvPr>
            <p:ph sz="half" idx="2"/>
          </p:nvPr>
        </p:nvSpPr>
        <p:spPr/>
        <p:txBody>
          <a:bodyPr>
            <a:normAutofit fontScale="77500" lnSpcReduction="20000"/>
          </a:bodyPr>
          <a:lstStyle/>
          <a:p>
            <a:pPr marL="0" indent="0">
              <a:buNone/>
            </a:pPr>
            <a:r>
              <a:rPr lang="en-GB" dirty="0"/>
              <a:t>The danger here is that atonement becomes rather sentimentalised, and is rather thin in its account of sin and divine judgement.  It also doesn‘t seem to really explain why Christ had to die.  He could have been just as exemplary if he had lived to a ripe old age.</a:t>
            </a:r>
          </a:p>
          <a:p>
            <a:pPr marL="0" indent="0">
              <a:buNone/>
            </a:pPr>
            <a:endParaRPr lang="en-GB" dirty="0"/>
          </a:p>
        </p:txBody>
      </p:sp>
    </p:spTree>
    <p:extLst>
      <p:ext uri="{BB962C8B-B14F-4D97-AF65-F5344CB8AC3E}">
        <p14:creationId xmlns:p14="http://schemas.microsoft.com/office/powerpoint/2010/main" val="40627870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Moral Influence </a:t>
            </a:r>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a:t>This sort of understanding is good at stressing </a:t>
            </a:r>
            <a:r>
              <a:rPr lang="en-GB" dirty="0" smtClean="0"/>
              <a:t>the </a:t>
            </a:r>
            <a:r>
              <a:rPr lang="en-GB" dirty="0"/>
              <a:t>unconditional nature and transforming power of God‘s love, and in tying this to our own response; it is less good at showing any objective aspect.  </a:t>
            </a:r>
            <a:endParaRPr lang="en-GB" dirty="0" smtClean="0"/>
          </a:p>
          <a:p>
            <a:pPr marL="0" indent="0">
              <a:buNone/>
            </a:pPr>
            <a:endParaRPr lang="en-GB" dirty="0"/>
          </a:p>
          <a:p>
            <a:pPr marL="0" indent="0">
              <a:buNone/>
            </a:pPr>
            <a:r>
              <a:rPr lang="en-GB" dirty="0" smtClean="0"/>
              <a:t>That </a:t>
            </a:r>
            <a:r>
              <a:rPr lang="en-GB" dirty="0"/>
              <a:t>is what H Richard Niebuhr (1894-1962) was criticising in liberal theology when he said that it shows:</a:t>
            </a:r>
          </a:p>
          <a:p>
            <a:pPr marL="0" indent="0">
              <a:buNone/>
            </a:pPr>
            <a:r>
              <a:rPr lang="en-GB" i="1" dirty="0" smtClean="0"/>
              <a:t>“</a:t>
            </a:r>
            <a:r>
              <a:rPr lang="en-GB" i="1" dirty="0"/>
              <a:t>A god without wrath brought people without sin into a kingdom without judgement through the </a:t>
            </a:r>
            <a:r>
              <a:rPr lang="en-GB" i="1" dirty="0" smtClean="0"/>
              <a:t>ministrations </a:t>
            </a:r>
            <a:r>
              <a:rPr lang="en-GB" i="1" dirty="0"/>
              <a:t>of a Christ without a cross.”   </a:t>
            </a:r>
          </a:p>
          <a:p>
            <a:pPr marL="0" indent="0">
              <a:buNone/>
            </a:pP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113011" y="911224"/>
            <a:ext cx="5864543" cy="4422775"/>
          </a:xfrm>
        </p:spPr>
      </p:pic>
    </p:spTree>
    <p:extLst>
      <p:ext uri="{BB962C8B-B14F-4D97-AF65-F5344CB8AC3E}">
        <p14:creationId xmlns:p14="http://schemas.microsoft.com/office/powerpoint/2010/main" val="19223340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&amp; Homework</a:t>
            </a:r>
            <a:endParaRPr lang="en-GB" dirty="0"/>
          </a:p>
        </p:txBody>
      </p:sp>
      <p:sp>
        <p:nvSpPr>
          <p:cNvPr id="3" name="Content Placeholder 2"/>
          <p:cNvSpPr>
            <a:spLocks noGrp="1"/>
          </p:cNvSpPr>
          <p:nvPr>
            <p:ph sz="half" idx="1"/>
          </p:nvPr>
        </p:nvSpPr>
        <p:spPr/>
        <p:txBody>
          <a:bodyPr>
            <a:normAutofit lnSpcReduction="10000"/>
          </a:bodyPr>
          <a:lstStyle/>
          <a:p>
            <a:pPr marL="0" indent="0">
              <a:buNone/>
            </a:pPr>
            <a:r>
              <a:rPr lang="en-GB" dirty="0" smtClean="0"/>
              <a:t>Salvation</a:t>
            </a:r>
          </a:p>
          <a:p>
            <a:pPr marL="0" indent="0">
              <a:buNone/>
            </a:pPr>
            <a:r>
              <a:rPr lang="en-GB" dirty="0" smtClean="0"/>
              <a:t>Redemption</a:t>
            </a:r>
          </a:p>
          <a:p>
            <a:pPr marL="0" indent="0">
              <a:buNone/>
            </a:pPr>
            <a:r>
              <a:rPr lang="en-GB" dirty="0" smtClean="0"/>
              <a:t>Atonement (at-one-</a:t>
            </a:r>
            <a:r>
              <a:rPr lang="en-GB" dirty="0" err="1" smtClean="0"/>
              <a:t>ment</a:t>
            </a:r>
            <a:r>
              <a:rPr lang="en-GB" dirty="0" smtClean="0"/>
              <a:t>)</a:t>
            </a:r>
          </a:p>
          <a:p>
            <a:pPr marL="0" indent="0">
              <a:buNone/>
            </a:pPr>
            <a:endParaRPr lang="en-GB" dirty="0" smtClean="0"/>
          </a:p>
          <a:p>
            <a:pPr marL="0" indent="0">
              <a:buNone/>
            </a:pPr>
            <a:r>
              <a:rPr lang="en-GB" dirty="0" smtClean="0"/>
              <a:t>1) </a:t>
            </a:r>
            <a:r>
              <a:rPr lang="en-GB" dirty="0" err="1" smtClean="0"/>
              <a:t>Christus</a:t>
            </a:r>
            <a:r>
              <a:rPr lang="en-GB" dirty="0" smtClean="0"/>
              <a:t> Victor</a:t>
            </a:r>
          </a:p>
          <a:p>
            <a:pPr marL="0" indent="0">
              <a:buNone/>
            </a:pPr>
            <a:r>
              <a:rPr lang="en-GB" dirty="0" smtClean="0"/>
              <a:t>2) Penal Substitution</a:t>
            </a:r>
          </a:p>
          <a:p>
            <a:pPr marL="0" indent="0">
              <a:buNone/>
            </a:pPr>
            <a:r>
              <a:rPr lang="en-GB" dirty="0" smtClean="0"/>
              <a:t>3) Moral Influence</a:t>
            </a:r>
            <a:endParaRPr lang="en-GB" dirty="0"/>
          </a:p>
        </p:txBody>
      </p:sp>
      <p:sp>
        <p:nvSpPr>
          <p:cNvPr id="4" name="Content Placeholder 3"/>
          <p:cNvSpPr>
            <a:spLocks noGrp="1"/>
          </p:cNvSpPr>
          <p:nvPr>
            <p:ph sz="half" idx="2"/>
          </p:nvPr>
        </p:nvSpPr>
        <p:spPr/>
        <p:txBody>
          <a:bodyPr>
            <a:normAutofit lnSpcReduction="10000"/>
          </a:bodyPr>
          <a:lstStyle/>
          <a:p>
            <a:pPr marL="0" indent="0">
              <a:buNone/>
            </a:pPr>
            <a:r>
              <a:rPr lang="en-GB" dirty="0" smtClean="0"/>
              <a:t>Find a good explanation of one of the models of atonement online or in the library catalogue and post up a forum discussion.</a:t>
            </a:r>
          </a:p>
          <a:p>
            <a:pPr marL="0" indent="0">
              <a:buNone/>
            </a:pPr>
            <a:endParaRPr lang="en-GB" dirty="0"/>
          </a:p>
          <a:p>
            <a:pPr marL="0" indent="0">
              <a:buNone/>
            </a:pPr>
            <a:r>
              <a:rPr lang="en-GB" dirty="0" smtClean="0"/>
              <a:t>Take the time to read posts by your classmates – this will function as revision for your </a:t>
            </a:r>
            <a:r>
              <a:rPr lang="en-GB" b="1" dirty="0" smtClean="0"/>
              <a:t>EXAM!</a:t>
            </a:r>
            <a:endParaRPr lang="en-GB" b="1" dirty="0"/>
          </a:p>
        </p:txBody>
      </p:sp>
    </p:spTree>
    <p:extLst>
      <p:ext uri="{BB962C8B-B14F-4D97-AF65-F5344CB8AC3E}">
        <p14:creationId xmlns:p14="http://schemas.microsoft.com/office/powerpoint/2010/main" val="48421585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7054878"/>
      </p:ext>
    </p:extLst>
  </p:cSld>
  <p:clrMapOvr>
    <a:masterClrMapping/>
  </p:clrMapOvr>
</p:sld>
</file>

<file path=ppt/theme/theme1.xml><?xml version="1.0" encoding="utf-8"?>
<a:theme xmlns:a="http://schemas.openxmlformats.org/drawingml/2006/main" name="Lampe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Lampeter" id="{097199B4-6F60-4B1B-8BB4-D42FB22A294A}" vid="{2315F513-19FB-4647-A335-3A24C89C66D9}"/>
    </a:ext>
  </a:extLst>
</a:theme>
</file>

<file path=docProps/app.xml><?xml version="1.0" encoding="utf-8"?>
<Properties xmlns="http://schemas.openxmlformats.org/officeDocument/2006/extended-properties" xmlns:vt="http://schemas.openxmlformats.org/officeDocument/2006/docPropsVTypes">
  <Template>Lampeter</Template>
  <TotalTime>1492</TotalTime>
  <Words>3416</Words>
  <Application>Microsoft Office PowerPoint</Application>
  <PresentationFormat>Custom</PresentationFormat>
  <Paragraphs>180</Paragraphs>
  <Slides>44</Slides>
  <Notes>0</Notes>
  <HiddenSlides>0</HiddenSlides>
  <MMClips>1</MMClips>
  <ScaleCrop>false</ScaleCrop>
  <HeadingPairs>
    <vt:vector size="4" baseType="variant">
      <vt:variant>
        <vt:lpstr>Theme</vt:lpstr>
      </vt:variant>
      <vt:variant>
        <vt:i4>1</vt:i4>
      </vt:variant>
      <vt:variant>
        <vt:lpstr>Slide Titles</vt:lpstr>
      </vt:variant>
      <vt:variant>
        <vt:i4>44</vt:i4>
      </vt:variant>
    </vt:vector>
  </HeadingPairs>
  <TitlesOfParts>
    <vt:vector size="45" baseType="lpstr">
      <vt:lpstr>Lampeter</vt:lpstr>
      <vt:lpstr>Introduction to Christian Theology</vt:lpstr>
      <vt:lpstr>Assessment</vt:lpstr>
      <vt:lpstr>Re-cap</vt:lpstr>
      <vt:lpstr>Pneumatology</vt:lpstr>
      <vt:lpstr>So what does the Spirit do?</vt:lpstr>
      <vt:lpstr>Reading</vt:lpstr>
      <vt:lpstr>Reading</vt:lpstr>
      <vt:lpstr>Reading </vt:lpstr>
      <vt:lpstr>Reading</vt:lpstr>
      <vt:lpstr>Reading</vt:lpstr>
      <vt:lpstr>Reading</vt:lpstr>
      <vt:lpstr>PowerPoint Presentation</vt:lpstr>
      <vt:lpstr>The Holy Spirit, Redemption, and Salvation</vt:lpstr>
      <vt:lpstr>Salvation</vt:lpstr>
      <vt:lpstr>Redemption</vt:lpstr>
      <vt:lpstr>Redemption</vt:lpstr>
      <vt:lpstr>Redemption</vt:lpstr>
      <vt:lpstr>Redemption</vt:lpstr>
      <vt:lpstr>Redemption</vt:lpstr>
      <vt:lpstr>So how does God redeem?</vt:lpstr>
      <vt:lpstr>The Cross and Atonement</vt:lpstr>
      <vt:lpstr>Atonement - Barth</vt:lpstr>
      <vt:lpstr>Atonement - Moltmann</vt:lpstr>
      <vt:lpstr>Christus Victor</vt:lpstr>
      <vt:lpstr>CHRISTUS VICTOR</vt:lpstr>
      <vt:lpstr>Christus Victor </vt:lpstr>
      <vt:lpstr>Christus Victor </vt:lpstr>
      <vt:lpstr>Christus Victor </vt:lpstr>
      <vt:lpstr>Penal Substitution / Satisfaction</vt:lpstr>
      <vt:lpstr>Penal Substitution / Satisfaction</vt:lpstr>
      <vt:lpstr>Penal Substitution / Satisfaction</vt:lpstr>
      <vt:lpstr>Penal Substitution / Satisfaction</vt:lpstr>
      <vt:lpstr>Penal Substitution / Satisfaction</vt:lpstr>
      <vt:lpstr>Penal Substitution / Satisfaction</vt:lpstr>
      <vt:lpstr>PowerPoint Presentation</vt:lpstr>
      <vt:lpstr>Penal Substitution / Satisfaction 4</vt:lpstr>
      <vt:lpstr>PowerPoint Presentation</vt:lpstr>
      <vt:lpstr>Moral Influence</vt:lpstr>
      <vt:lpstr>Moral Influence </vt:lpstr>
      <vt:lpstr>Moral Influence </vt:lpstr>
      <vt:lpstr>Moral Influence </vt:lpstr>
      <vt:lpstr>Moral Influence </vt:lpstr>
      <vt:lpstr>Summary &amp; Homework</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Christian Theology</dc:title>
  <dc:creator>Administrator</dc:creator>
  <cp:lastModifiedBy>Administrator</cp:lastModifiedBy>
  <cp:revision>106</cp:revision>
  <dcterms:created xsi:type="dcterms:W3CDTF">2018-01-17T13:42:07Z</dcterms:created>
  <dcterms:modified xsi:type="dcterms:W3CDTF">2018-04-16T14:51:15Z</dcterms:modified>
</cp:coreProperties>
</file>