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76" d="100"/>
          <a:sy n="76" d="100"/>
        </p:scale>
        <p:origin x="720"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48A87A34-81AB-432B-8DAE-1953F412C126}" type="datetimeFigureOut">
              <a:rPr lang="en-US" dirty="0"/>
              <a:t>8/23/2018</a:t>
            </a:fld>
            <a:endParaRPr lang="en-US" dirty="0"/>
          </a:p>
        </p:txBody>
      </p:sp>
      <p:sp>
        <p:nvSpPr>
          <p:cNvPr id="5" name="Footer Placeholder 4"/>
          <p:cNvSpPr>
            <a:spLocks noGrp="1"/>
          </p:cNvSpPr>
          <p:nvPr>
            <p:ph type="ftr" sz="quarter" idx="11"/>
          </p:nvPr>
        </p:nvSpPr>
        <p:spPr>
          <a:xfrm>
            <a:off x="1371600" y="4323845"/>
            <a:ext cx="6400800" cy="365125"/>
          </a:xfrm>
        </p:spPr>
        <p:txBody>
          <a:bodyPr/>
          <a:lstStyle/>
          <a:p>
            <a:endParaRPr lang="en-US" dirty="0"/>
          </a:p>
        </p:txBody>
      </p:sp>
      <p:sp>
        <p:nvSpPr>
          <p:cNvPr id="6" name="Slide Number Placeholder 5"/>
          <p:cNvSpPr>
            <a:spLocks noGrp="1"/>
          </p:cNvSpPr>
          <p:nvPr>
            <p:ph type="sldNum" sz="quarter" idx="12"/>
          </p:nvPr>
        </p:nvSpPr>
        <p:spPr>
          <a:xfrm>
            <a:off x="8077200" y="1430866"/>
            <a:ext cx="2743200"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8/23/2018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8/23/2018</a:t>
            </a:fld>
            <a:endParaRPr lang="en-US" dirty="0"/>
          </a:p>
        </p:txBody>
      </p:sp>
      <p:sp>
        <p:nvSpPr>
          <p:cNvPr id="5" name="Footer Placeholder 4"/>
          <p:cNvSpPr>
            <a:spLocks noGrp="1"/>
          </p:cNvSpPr>
          <p:nvPr>
            <p:ph type="ftr" sz="quarter" idx="11"/>
          </p:nvPr>
        </p:nvSpPr>
        <p:spPr>
          <a:xfrm>
            <a:off x="685800" y="381001"/>
            <a:ext cx="6991492" cy="36406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8/23/2018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8/23/2018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8/23/2018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8/23/2018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8/23/2018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8/23/2018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8/23/2018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8/23/2018</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3" name="Picture 12"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8/23/2018</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48A87A34-81AB-432B-8DAE-1953F412C126}" type="datetimeFigureOut">
              <a:rPr lang="en-US" dirty="0"/>
              <a:pPr/>
              <a:t>8/23/2018</a:t>
            </a:fld>
            <a:endParaRPr lang="en-US" dirty="0"/>
          </a:p>
        </p:txBody>
      </p:sp>
      <p:sp>
        <p:nvSpPr>
          <p:cNvPr id="6" name="Footer Placeholder 5"/>
          <p:cNvSpPr>
            <a:spLocks noGrp="1"/>
          </p:cNvSpPr>
          <p:nvPr>
            <p:ph type="ftr" sz="quarter" idx="11"/>
          </p:nvPr>
        </p:nvSpPr>
        <p:spPr>
          <a:xfrm>
            <a:off x="685800" y="378883"/>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8/23/2018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8/23/2018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8/23/2018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48A87A34-81AB-432B-8DAE-1953F412C126}" type="datetimeFigureOut">
              <a:rPr lang="en-US" dirty="0"/>
              <a:pPr/>
              <a:t>8/23/2018</a:t>
            </a:fld>
            <a:endParaRPr lang="en-US" dirty="0"/>
          </a:p>
        </p:txBody>
      </p:sp>
      <p:sp>
        <p:nvSpPr>
          <p:cNvPr id="5" name="Footer Placeholder 4"/>
          <p:cNvSpPr>
            <a:spLocks noGrp="1"/>
          </p:cNvSpPr>
          <p:nvPr>
            <p:ph type="ftr" sz="quarter" idx="11"/>
          </p:nvPr>
        </p:nvSpPr>
        <p:spPr>
          <a:xfrm>
            <a:off x="685800" y="381000"/>
            <a:ext cx="6991492" cy="36512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8A87A34-81AB-432B-8DAE-1953F412C126}" type="datetimeFigureOut">
              <a:rPr lang="en-US" dirty="0"/>
              <a:pPr/>
              <a:t>8/23/2018</a:t>
            </a:fld>
            <a:endParaRPr lang="en-US" dirty="0"/>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AE9D81-88E6-482D-A995-22FF46E20106}"/>
              </a:ext>
            </a:extLst>
          </p:cNvPr>
          <p:cNvSpPr>
            <a:spLocks noGrp="1"/>
          </p:cNvSpPr>
          <p:nvPr>
            <p:ph type="ctrTitle"/>
          </p:nvPr>
        </p:nvSpPr>
        <p:spPr/>
        <p:txBody>
          <a:bodyPr/>
          <a:lstStyle/>
          <a:p>
            <a:pPr algn="ctr"/>
            <a:r>
              <a:rPr lang="en-GB" i="1" dirty="0">
                <a:latin typeface="Algerian" panose="04020705040A02060702" pitchFamily="82" charset="0"/>
              </a:rPr>
              <a:t>QUALITATIVE RESEARCH </a:t>
            </a:r>
            <a:br>
              <a:rPr lang="en-GB" i="1" dirty="0">
                <a:latin typeface="Algerian" panose="04020705040A02060702" pitchFamily="82" charset="0"/>
              </a:rPr>
            </a:br>
            <a:r>
              <a:rPr lang="en-GB" i="1" dirty="0">
                <a:latin typeface="Algerian" panose="04020705040A02060702" pitchFamily="82" charset="0"/>
              </a:rPr>
              <a:t>(SBPD7002)</a:t>
            </a:r>
          </a:p>
        </p:txBody>
      </p:sp>
      <p:sp>
        <p:nvSpPr>
          <p:cNvPr id="3" name="Subtitle 2">
            <a:extLst>
              <a:ext uri="{FF2B5EF4-FFF2-40B4-BE49-F238E27FC236}">
                <a16:creationId xmlns:a16="http://schemas.microsoft.com/office/drawing/2014/main" id="{8A05EFDB-363F-4B91-BB65-19F1ECE6A0B0}"/>
              </a:ext>
            </a:extLst>
          </p:cNvPr>
          <p:cNvSpPr>
            <a:spLocks noGrp="1"/>
          </p:cNvSpPr>
          <p:nvPr>
            <p:ph type="subTitle" idx="1"/>
          </p:nvPr>
        </p:nvSpPr>
        <p:spPr/>
        <p:txBody>
          <a:bodyPr>
            <a:normAutofit fontScale="92500" lnSpcReduction="10000"/>
          </a:bodyPr>
          <a:lstStyle/>
          <a:p>
            <a:pPr algn="r"/>
            <a:r>
              <a:rPr lang="en-GB" b="1" dirty="0">
                <a:latin typeface="Arial" panose="020B0604020202020204" pitchFamily="34" charset="0"/>
                <a:cs typeface="Arial" panose="020B0604020202020204" pitchFamily="34" charset="0"/>
              </a:rPr>
              <a:t>UNIVERSITY OF WALES TRINITY SAINT DAVIDS</a:t>
            </a:r>
          </a:p>
          <a:p>
            <a:pPr algn="r"/>
            <a:r>
              <a:rPr lang="en-GB" b="1" dirty="0">
                <a:latin typeface="Arial" panose="020B0604020202020204" pitchFamily="34" charset="0"/>
                <a:cs typeface="Arial" panose="020B0604020202020204" pitchFamily="34" charset="0"/>
              </a:rPr>
              <a:t>AUGUSTINE OBIEKWE</a:t>
            </a:r>
          </a:p>
          <a:p>
            <a:pPr algn="r"/>
            <a:endParaRPr lang="en-GB" dirty="0"/>
          </a:p>
        </p:txBody>
      </p:sp>
    </p:spTree>
    <p:extLst>
      <p:ext uri="{BB962C8B-B14F-4D97-AF65-F5344CB8AC3E}">
        <p14:creationId xmlns:p14="http://schemas.microsoft.com/office/powerpoint/2010/main" val="426949809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8FC8EB-89EE-43F4-A75F-1A24D3BE0342}"/>
              </a:ext>
            </a:extLst>
          </p:cNvPr>
          <p:cNvSpPr>
            <a:spLocks noGrp="1"/>
          </p:cNvSpPr>
          <p:nvPr>
            <p:ph type="title"/>
          </p:nvPr>
        </p:nvSpPr>
        <p:spPr/>
        <p:txBody>
          <a:bodyPr>
            <a:normAutofit/>
          </a:bodyPr>
          <a:lstStyle/>
          <a:p>
            <a:pPr algn="ctr"/>
            <a:r>
              <a:rPr lang="en-GB" sz="2800" b="1" dirty="0">
                <a:latin typeface="Arial" panose="020B0604020202020204" pitchFamily="34" charset="0"/>
                <a:cs typeface="Arial" panose="020B0604020202020204" pitchFamily="34" charset="0"/>
              </a:rPr>
              <a:t>INNOVATION MANAGEMENT AND TECHNOLOGICAL ADVANCEMENT </a:t>
            </a:r>
          </a:p>
        </p:txBody>
      </p:sp>
      <p:sp>
        <p:nvSpPr>
          <p:cNvPr id="3" name="Content Placeholder 2">
            <a:extLst>
              <a:ext uri="{FF2B5EF4-FFF2-40B4-BE49-F238E27FC236}">
                <a16:creationId xmlns:a16="http://schemas.microsoft.com/office/drawing/2014/main" id="{3A02D456-C4EA-4ED0-9638-A0C9C7092612}"/>
              </a:ext>
            </a:extLst>
          </p:cNvPr>
          <p:cNvSpPr>
            <a:spLocks noGrp="1"/>
          </p:cNvSpPr>
          <p:nvPr>
            <p:ph idx="1"/>
          </p:nvPr>
        </p:nvSpPr>
        <p:spPr/>
        <p:txBody>
          <a:bodyPr/>
          <a:lstStyle/>
          <a:p>
            <a:pPr marL="0" indent="0" algn="ctr">
              <a:buNone/>
            </a:pPr>
            <a:r>
              <a:rPr lang="en-GB" b="1" u="sng" dirty="0">
                <a:latin typeface="Arial" panose="020B0604020202020204" pitchFamily="34" charset="0"/>
                <a:cs typeface="Arial" panose="020B0604020202020204" pitchFamily="34" charset="0"/>
              </a:rPr>
              <a:t>A CASE STUDY OF THE ENGLISH PREMIER LEAGUE (EPL)</a:t>
            </a:r>
          </a:p>
          <a:p>
            <a:pPr marL="0" indent="0">
              <a:buNone/>
            </a:pPr>
            <a:r>
              <a:rPr lang="en-GB" b="1" dirty="0">
                <a:latin typeface="Arial" panose="020B0604020202020204" pitchFamily="34" charset="0"/>
                <a:cs typeface="Arial" panose="020B0604020202020204" pitchFamily="34" charset="0"/>
              </a:rPr>
              <a:t>English premier league is the top level of the English football league system, contested by 20 clubs and ranked the third among domestic professional leagues in the world with total attendance of 38,297.It operates on a system of promotion and relegation with the English football league.</a:t>
            </a:r>
          </a:p>
          <a:p>
            <a:pPr marL="0" indent="0">
              <a:buNone/>
            </a:pPr>
            <a:r>
              <a:rPr lang="en-GB" b="1" dirty="0">
                <a:latin typeface="Arial" panose="020B0604020202020204" pitchFamily="34" charset="0"/>
                <a:cs typeface="Arial" panose="020B0604020202020204" pitchFamily="34" charset="0"/>
              </a:rPr>
              <a:t>Its foundation can be traced back to the 1990, when its first formation step was made by the managing director of London Weekend Television Greg </a:t>
            </a:r>
            <a:r>
              <a:rPr lang="en-GB" b="1" dirty="0" err="1">
                <a:latin typeface="Arial" panose="020B0604020202020204" pitchFamily="34" charset="0"/>
                <a:cs typeface="Arial" panose="020B0604020202020204" pitchFamily="34" charset="0"/>
              </a:rPr>
              <a:t>Dyken</a:t>
            </a:r>
            <a:r>
              <a:rPr lang="en-GB" b="1" dirty="0">
                <a:latin typeface="Arial" panose="020B0604020202020204" pitchFamily="34" charset="0"/>
                <a:cs typeface="Arial" panose="020B0604020202020204" pitchFamily="34" charset="0"/>
              </a:rPr>
              <a:t>, meeting with the representatives of the big 5 clubs; Arsenal, Everton, Liverpool, Manchester United and Tottenham Hotspur. </a:t>
            </a:r>
          </a:p>
          <a:p>
            <a:pPr marL="0" indent="0" algn="ctr">
              <a:buNone/>
            </a:pPr>
            <a:endParaRPr lang="en-GB" b="1" u="sng"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451293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7FFC9F-FC4D-4296-BFD9-BB4A86D4968E}"/>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LITERATURE REVIEW</a:t>
            </a:r>
          </a:p>
        </p:txBody>
      </p:sp>
      <p:sp>
        <p:nvSpPr>
          <p:cNvPr id="3" name="Content Placeholder 2">
            <a:extLst>
              <a:ext uri="{FF2B5EF4-FFF2-40B4-BE49-F238E27FC236}">
                <a16:creationId xmlns:a16="http://schemas.microsoft.com/office/drawing/2014/main" id="{394D56D7-FA6A-4FDA-AC5E-57CDE2BA2420}"/>
              </a:ext>
            </a:extLst>
          </p:cNvPr>
          <p:cNvSpPr>
            <a:spLocks noGrp="1"/>
          </p:cNvSpPr>
          <p:nvPr>
            <p:ph idx="1"/>
          </p:nvPr>
        </p:nvSpPr>
        <p:spPr/>
        <p:txBody>
          <a:bodyPr/>
          <a:lstStyle/>
          <a:p>
            <a:r>
              <a:rPr lang="en-GB" b="1" dirty="0">
                <a:latin typeface="Arial" panose="020B0604020202020204" pitchFamily="34" charset="0"/>
                <a:cs typeface="Arial" panose="020B0604020202020204" pitchFamily="34" charset="0"/>
              </a:rPr>
              <a:t>Innovation is the conscious application of intuition and reasoning combined with available resources to create useful products that will open up new markets (Business Dictionary.com, 2018).</a:t>
            </a:r>
          </a:p>
          <a:p>
            <a:r>
              <a:rPr lang="en-GB" b="1" dirty="0">
                <a:latin typeface="Arial" panose="020B0604020202020204" pitchFamily="34" charset="0"/>
                <a:cs typeface="Arial" panose="020B0604020202020204" pitchFamily="34" charset="0"/>
              </a:rPr>
              <a:t>Innovation management, as Higgins (1996) view, is solely improving the processes of organisational management: such as processing, products and marketing innovations. </a:t>
            </a:r>
          </a:p>
          <a:p>
            <a:r>
              <a:rPr lang="en-GB" b="1" dirty="0">
                <a:latin typeface="Arial" panose="020B0604020202020204" pitchFamily="34" charset="0"/>
                <a:cs typeface="Arial" panose="020B0604020202020204" pitchFamily="34" charset="0"/>
              </a:rPr>
              <a:t>The term technology is coined from the “Teche” meaning “Skill” or “Art” (</a:t>
            </a:r>
            <a:r>
              <a:rPr lang="en-GB" b="1" dirty="0" err="1">
                <a:latin typeface="Arial" panose="020B0604020202020204" pitchFamily="34" charset="0"/>
                <a:cs typeface="Arial" panose="020B0604020202020204" pitchFamily="34" charset="0"/>
              </a:rPr>
              <a:t>Skrbina</a:t>
            </a:r>
            <a:r>
              <a:rPr lang="en-GB" b="1" dirty="0">
                <a:latin typeface="Arial" panose="020B0604020202020204" pitchFamily="34" charset="0"/>
                <a:cs typeface="Arial" panose="020B0604020202020204" pitchFamily="34" charset="0"/>
              </a:rPr>
              <a:t>, 2015). Lan and Young (1996) argues that, technology </a:t>
            </a:r>
          </a:p>
          <a:p>
            <a:r>
              <a:rPr lang="en-GB" b="1" dirty="0">
                <a:latin typeface="Arial" panose="020B0604020202020204" pitchFamily="34" charset="0"/>
                <a:cs typeface="Arial" panose="020B0604020202020204" pitchFamily="34" charset="0"/>
              </a:rPr>
              <a:t>is practically the resolving of issues, obtaining results and carrying out certain task thorough the engagement of knowledge and skills.</a:t>
            </a:r>
          </a:p>
          <a:p>
            <a:endParaRPr lang="en-GB" dirty="0"/>
          </a:p>
        </p:txBody>
      </p:sp>
    </p:spTree>
    <p:extLst>
      <p:ext uri="{BB962C8B-B14F-4D97-AF65-F5344CB8AC3E}">
        <p14:creationId xmlns:p14="http://schemas.microsoft.com/office/powerpoint/2010/main" val="42608552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37E4E5-8BE7-4505-9262-CC52EC084178}"/>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RESEARCH QUESTIONS </a:t>
            </a:r>
          </a:p>
        </p:txBody>
      </p:sp>
      <p:sp>
        <p:nvSpPr>
          <p:cNvPr id="3" name="Content Placeholder 2">
            <a:extLst>
              <a:ext uri="{FF2B5EF4-FFF2-40B4-BE49-F238E27FC236}">
                <a16:creationId xmlns:a16="http://schemas.microsoft.com/office/drawing/2014/main" id="{49F0095A-3408-4CD7-BE16-61F42758C6BB}"/>
              </a:ext>
            </a:extLst>
          </p:cNvPr>
          <p:cNvSpPr>
            <a:spLocks noGrp="1"/>
          </p:cNvSpPr>
          <p:nvPr>
            <p:ph idx="1"/>
          </p:nvPr>
        </p:nvSpPr>
        <p:spPr/>
        <p:txBody>
          <a:bodyPr/>
          <a:lstStyle/>
          <a:p>
            <a:r>
              <a:rPr lang="en-GB" b="1" dirty="0">
                <a:latin typeface="Arial" panose="020B0604020202020204" pitchFamily="34" charset="0"/>
                <a:cs typeface="Arial" panose="020B0604020202020204" pitchFamily="34" charset="0"/>
              </a:rPr>
              <a:t>Does effective innovation management implicate upon technological advancement in the English Premier League?</a:t>
            </a:r>
          </a:p>
          <a:p>
            <a:pPr marL="0" indent="0">
              <a:buNone/>
            </a:pPr>
            <a:endParaRPr lang="en-GB" b="1" dirty="0">
              <a:latin typeface="Arial" panose="020B0604020202020204" pitchFamily="34" charset="0"/>
              <a:cs typeface="Arial" panose="020B0604020202020204" pitchFamily="34" charset="0"/>
            </a:endParaRPr>
          </a:p>
          <a:p>
            <a:r>
              <a:rPr lang="en-GB" b="1" dirty="0">
                <a:latin typeface="Arial" panose="020B0604020202020204" pitchFamily="34" charset="0"/>
                <a:cs typeface="Arial" panose="020B0604020202020204" pitchFamily="34" charset="0"/>
              </a:rPr>
              <a:t>Can technological advancement enhance the profitability and growth of the English Premier League?</a:t>
            </a:r>
          </a:p>
        </p:txBody>
      </p:sp>
    </p:spTree>
    <p:extLst>
      <p:ext uri="{BB962C8B-B14F-4D97-AF65-F5344CB8AC3E}">
        <p14:creationId xmlns:p14="http://schemas.microsoft.com/office/powerpoint/2010/main" val="310140947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95E2BA-A9CB-467D-A698-CD121EAAD3BE}"/>
              </a:ext>
            </a:extLst>
          </p:cNvPr>
          <p:cNvSpPr>
            <a:spLocks noGrp="1"/>
          </p:cNvSpPr>
          <p:nvPr>
            <p:ph type="title"/>
          </p:nvPr>
        </p:nvSpPr>
        <p:spPr/>
        <p:txBody>
          <a:bodyPr>
            <a:normAutofit/>
          </a:bodyPr>
          <a:lstStyle/>
          <a:p>
            <a:r>
              <a:rPr lang="en-GB" sz="3200" b="1" dirty="0">
                <a:latin typeface="Arial" panose="020B0604020202020204" pitchFamily="34" charset="0"/>
                <a:cs typeface="Arial" panose="020B0604020202020204" pitchFamily="34" charset="0"/>
              </a:rPr>
              <a:t>RESAERCH METHODS</a:t>
            </a:r>
          </a:p>
        </p:txBody>
      </p:sp>
      <p:sp>
        <p:nvSpPr>
          <p:cNvPr id="3" name="Content Placeholder 2">
            <a:extLst>
              <a:ext uri="{FF2B5EF4-FFF2-40B4-BE49-F238E27FC236}">
                <a16:creationId xmlns:a16="http://schemas.microsoft.com/office/drawing/2014/main" id="{BCD552CC-63AC-4CD9-B6B9-547E53333A99}"/>
              </a:ext>
            </a:extLst>
          </p:cNvPr>
          <p:cNvSpPr>
            <a:spLocks noGrp="1"/>
          </p:cNvSpPr>
          <p:nvPr>
            <p:ph idx="1"/>
          </p:nvPr>
        </p:nvSpPr>
        <p:spPr>
          <a:xfrm>
            <a:off x="685800" y="1714500"/>
            <a:ext cx="10820400" cy="4504185"/>
          </a:xfrm>
        </p:spPr>
        <p:txBody>
          <a:bodyPr/>
          <a:lstStyle/>
          <a:p>
            <a:r>
              <a:rPr lang="en-GB" b="1" dirty="0">
                <a:latin typeface="Arial" panose="020B0604020202020204" pitchFamily="34" charset="0"/>
                <a:cs typeface="Arial" panose="020B0604020202020204" pitchFamily="34" charset="0"/>
              </a:rPr>
              <a:t>A qualitative approach was applied to understand innovation management and technological advancement in the English Premier League.</a:t>
            </a:r>
          </a:p>
          <a:p>
            <a:r>
              <a:rPr lang="en-GB" b="1" dirty="0">
                <a:latin typeface="Arial" panose="020B0604020202020204" pitchFamily="34" charset="0"/>
                <a:cs typeface="Arial" panose="020B0604020202020204" pitchFamily="34" charset="0"/>
              </a:rPr>
              <a:t>Deductive Reasoning: the research is deductive, because its testing a theory. The contingency theory, </a:t>
            </a:r>
          </a:p>
          <a:p>
            <a:r>
              <a:rPr lang="en-GB" b="1" dirty="0">
                <a:latin typeface="Arial" panose="020B0604020202020204" pitchFamily="34" charset="0"/>
                <a:cs typeface="Arial" panose="020B0604020202020204" pitchFamily="34" charset="0"/>
              </a:rPr>
              <a:t>Interpretivist philosophy: respondents are different, unique and emotional attached, in order to understand them this philosophy was used.</a:t>
            </a:r>
          </a:p>
          <a:p>
            <a:r>
              <a:rPr lang="en-GB" b="1" dirty="0">
                <a:latin typeface="Arial" panose="020B0604020202020204" pitchFamily="34" charset="0"/>
                <a:cs typeface="Arial" panose="020B0604020202020204" pitchFamily="34" charset="0"/>
              </a:rPr>
              <a:t>A qualitative approach was selected as it  social constructivist model, which involves an astute analyses and interrogation into the subject matter with view of unearthing its deeper meanings.</a:t>
            </a:r>
          </a:p>
          <a:p>
            <a:r>
              <a:rPr lang="en-GB" b="1" dirty="0">
                <a:latin typeface="Arial" panose="020B0604020202020204" pitchFamily="34" charset="0"/>
                <a:cs typeface="Arial" panose="020B0604020202020204" pitchFamily="34" charset="0"/>
              </a:rPr>
              <a:t>Data was collect through books, journal articles, internet sources and interviews.</a:t>
            </a:r>
          </a:p>
        </p:txBody>
      </p:sp>
    </p:spTree>
    <p:extLst>
      <p:ext uri="{BB962C8B-B14F-4D97-AF65-F5344CB8AC3E}">
        <p14:creationId xmlns:p14="http://schemas.microsoft.com/office/powerpoint/2010/main" val="178972651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A43E12-87D6-4848-AAD2-19888C87FA95}"/>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FINDINGS</a:t>
            </a:r>
          </a:p>
        </p:txBody>
      </p:sp>
      <p:sp>
        <p:nvSpPr>
          <p:cNvPr id="3" name="Content Placeholder 2">
            <a:extLst>
              <a:ext uri="{FF2B5EF4-FFF2-40B4-BE49-F238E27FC236}">
                <a16:creationId xmlns:a16="http://schemas.microsoft.com/office/drawing/2014/main" id="{1CD825DF-2D06-4CF1-9A29-E7EAA196F36A}"/>
              </a:ext>
            </a:extLst>
          </p:cNvPr>
          <p:cNvSpPr>
            <a:spLocks noGrp="1"/>
          </p:cNvSpPr>
          <p:nvPr>
            <p:ph idx="1"/>
          </p:nvPr>
        </p:nvSpPr>
        <p:spPr>
          <a:xfrm>
            <a:off x="685800" y="1784839"/>
            <a:ext cx="10820400" cy="4580792"/>
          </a:xfrm>
        </p:spPr>
        <p:txBody>
          <a:bodyPr>
            <a:normAutofit lnSpcReduction="10000"/>
          </a:bodyPr>
          <a:lstStyle/>
          <a:p>
            <a:r>
              <a:rPr lang="en-GB" b="1" dirty="0">
                <a:latin typeface="Arial" panose="020B0604020202020204" pitchFamily="34" charset="0"/>
                <a:cs typeface="Arial" panose="020B0604020202020204" pitchFamily="34" charset="0"/>
              </a:rPr>
              <a:t>Break away from the football league founded in 1888, because of the lucrative television rights deal worth £1 billion domestically as 2013-2014</a:t>
            </a:r>
          </a:p>
          <a:p>
            <a:r>
              <a:rPr lang="en-GB" b="1" dirty="0">
                <a:latin typeface="Arial" panose="020B0604020202020204" pitchFamily="34" charset="0"/>
                <a:cs typeface="Arial" panose="020B0604020202020204" pitchFamily="34" charset="0"/>
              </a:rPr>
              <a:t>Allocated revenues of £1.6 billion 2014-2015 and rose to  £2.4 billion in 2016-2017 (Ey.com, 2018).</a:t>
            </a:r>
          </a:p>
          <a:p>
            <a:r>
              <a:rPr lang="en-GB" b="1" dirty="0">
                <a:latin typeface="Arial" panose="020B0604020202020204" pitchFamily="34" charset="0"/>
                <a:cs typeface="Arial" panose="020B0604020202020204" pitchFamily="34" charset="0"/>
              </a:rPr>
              <a:t>Commentary improved and live broadcasting to over  212 territories, over 643 million households and TV audience of more than 4.7 billion people, seeing the adoption of more enhanced technology for efficiency and accuracy.</a:t>
            </a:r>
          </a:p>
          <a:p>
            <a:r>
              <a:rPr lang="en-GB" b="1" dirty="0">
                <a:latin typeface="Arial" panose="020B0604020202020204" pitchFamily="34" charset="0"/>
                <a:cs typeface="Arial" panose="020B0604020202020204" pitchFamily="34" charset="0"/>
              </a:rPr>
              <a:t>Introduction of technological devices such as; google glass, GPS tracker, fitness tracker for real time statistics of players.</a:t>
            </a:r>
          </a:p>
          <a:p>
            <a:r>
              <a:rPr lang="en-GB" b="1" dirty="0">
                <a:latin typeface="Arial" panose="020B0604020202020204" pitchFamily="34" charset="0"/>
                <a:cs typeface="Arial" panose="020B0604020202020204" pitchFamily="34" charset="0"/>
              </a:rPr>
              <a:t>Invention of “goal ref”, so as to reduce human error, reduce pressure, anger from both fans, stakeholders and give referees good reputation (</a:t>
            </a:r>
            <a:r>
              <a:rPr lang="en-GB" b="1" dirty="0" err="1">
                <a:latin typeface="Arial" panose="020B0604020202020204" pitchFamily="34" charset="0"/>
                <a:cs typeface="Arial" panose="020B0604020202020204" pitchFamily="34" charset="0"/>
              </a:rPr>
              <a:t>Gribbs</a:t>
            </a:r>
            <a:r>
              <a:rPr lang="en-GB" b="1" dirty="0">
                <a:latin typeface="Arial" panose="020B0604020202020204" pitchFamily="34" charset="0"/>
                <a:cs typeface="Arial" panose="020B0604020202020204" pitchFamily="34" charset="0"/>
              </a:rPr>
              <a:t>, 2014)</a:t>
            </a:r>
          </a:p>
          <a:p>
            <a:r>
              <a:rPr lang="en-GB" b="1" dirty="0">
                <a:latin typeface="Arial" panose="020B0604020202020204" pitchFamily="34" charset="0"/>
                <a:cs typeface="Arial" panose="020B0604020202020204" pitchFamily="34" charset="0"/>
              </a:rPr>
              <a:t>EPL paid £2.4bn in 2014/2015 in tax and added £3.4bn GDP of UK (Cox, 2018).</a:t>
            </a:r>
          </a:p>
        </p:txBody>
      </p:sp>
    </p:spTree>
    <p:extLst>
      <p:ext uri="{BB962C8B-B14F-4D97-AF65-F5344CB8AC3E}">
        <p14:creationId xmlns:p14="http://schemas.microsoft.com/office/powerpoint/2010/main" val="329489061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9C2616-EF51-4E85-A64C-61B2B3AF3E27}"/>
              </a:ext>
            </a:extLst>
          </p:cNvPr>
          <p:cNvSpPr>
            <a:spLocks noGrp="1"/>
          </p:cNvSpPr>
          <p:nvPr>
            <p:ph type="title"/>
          </p:nvPr>
        </p:nvSpPr>
        <p:spPr>
          <a:xfrm>
            <a:off x="310662" y="298380"/>
            <a:ext cx="3250223" cy="1293028"/>
          </a:xfrm>
        </p:spPr>
        <p:txBody>
          <a:bodyPr>
            <a:normAutofit fontScale="90000"/>
          </a:bodyPr>
          <a:lstStyle/>
          <a:p>
            <a:pPr algn="ctr"/>
            <a:r>
              <a:rPr lang="en-GB" b="1" dirty="0">
                <a:latin typeface="Arial" panose="020B0604020202020204" pitchFamily="34" charset="0"/>
                <a:cs typeface="Arial" panose="020B0604020202020204" pitchFamily="34" charset="0"/>
              </a:rPr>
              <a:t>ANALYSIS AND LIMITATIONS</a:t>
            </a:r>
          </a:p>
        </p:txBody>
      </p:sp>
      <p:sp>
        <p:nvSpPr>
          <p:cNvPr id="3" name="Content Placeholder 2">
            <a:extLst>
              <a:ext uri="{FF2B5EF4-FFF2-40B4-BE49-F238E27FC236}">
                <a16:creationId xmlns:a16="http://schemas.microsoft.com/office/drawing/2014/main" id="{A4E52AD7-14E0-4FA6-9BDF-7B6F707F4DE0}"/>
              </a:ext>
            </a:extLst>
          </p:cNvPr>
          <p:cNvSpPr>
            <a:spLocks noGrp="1"/>
          </p:cNvSpPr>
          <p:nvPr>
            <p:ph idx="1"/>
          </p:nvPr>
        </p:nvSpPr>
        <p:spPr>
          <a:xfrm>
            <a:off x="218977" y="2242038"/>
            <a:ext cx="4168385" cy="4317582"/>
          </a:xfrm>
        </p:spPr>
        <p:txBody>
          <a:bodyPr>
            <a:normAutofit fontScale="92500" lnSpcReduction="20000"/>
          </a:bodyPr>
          <a:lstStyle/>
          <a:p>
            <a:pPr marL="0" indent="0">
              <a:buNone/>
            </a:pPr>
            <a:endParaRPr lang="en-GB" dirty="0"/>
          </a:p>
          <a:p>
            <a:pPr marL="0" indent="0">
              <a:buNone/>
            </a:pPr>
            <a:endParaRPr lang="en-GB" dirty="0"/>
          </a:p>
          <a:p>
            <a:endParaRPr lang="en-GB" dirty="0"/>
          </a:p>
          <a:p>
            <a:endParaRPr lang="en-GB" dirty="0"/>
          </a:p>
          <a:p>
            <a:endParaRPr lang="en-GB" dirty="0"/>
          </a:p>
          <a:p>
            <a:endParaRPr lang="en-GB" dirty="0"/>
          </a:p>
          <a:p>
            <a:endParaRPr lang="en-GB" dirty="0"/>
          </a:p>
          <a:p>
            <a:endParaRPr lang="en-GB" dirty="0"/>
          </a:p>
          <a:p>
            <a:endParaRPr lang="en-GB" dirty="0"/>
          </a:p>
          <a:p>
            <a:r>
              <a:rPr lang="en-GB" b="1" dirty="0">
                <a:latin typeface="Arial" panose="020B0604020202020204" pitchFamily="34" charset="0"/>
                <a:cs typeface="Arial" panose="020B0604020202020204" pitchFamily="34" charset="0"/>
              </a:rPr>
              <a:t>Shortage of time.</a:t>
            </a:r>
          </a:p>
          <a:p>
            <a:r>
              <a:rPr lang="en-GB" b="1" dirty="0">
                <a:latin typeface="Arial" panose="020B0604020202020204" pitchFamily="34" charset="0"/>
                <a:cs typeface="Arial" panose="020B0604020202020204" pitchFamily="34" charset="0"/>
              </a:rPr>
              <a:t>Lack of accessibility. </a:t>
            </a:r>
          </a:p>
          <a:p>
            <a:r>
              <a:rPr lang="en-GB" b="1" dirty="0">
                <a:latin typeface="Arial" panose="020B0604020202020204" pitchFamily="34" charset="0"/>
                <a:cs typeface="Arial" panose="020B0604020202020204" pitchFamily="34" charset="0"/>
              </a:rPr>
              <a:t>Low in-depth study.</a:t>
            </a:r>
          </a:p>
          <a:p>
            <a:endParaRPr lang="en-GB" dirty="0"/>
          </a:p>
        </p:txBody>
      </p:sp>
      <p:pic>
        <p:nvPicPr>
          <p:cNvPr id="1028" name="Picture 4" descr="Image result for EPL technological growth graph">
            <a:extLst>
              <a:ext uri="{FF2B5EF4-FFF2-40B4-BE49-F238E27FC236}">
                <a16:creationId xmlns:a16="http://schemas.microsoft.com/office/drawing/2014/main" id="{5A3E3B2A-FB17-418A-8371-B7BCB113C88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941277" y="3652677"/>
            <a:ext cx="7144615" cy="3091024"/>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7">
            <a:extLst>
              <a:ext uri="{FF2B5EF4-FFF2-40B4-BE49-F238E27FC236}">
                <a16:creationId xmlns:a16="http://schemas.microsoft.com/office/drawing/2014/main" id="{7EB15AE2-BE9A-48A8-95EA-787B632FAD03}"/>
              </a:ext>
            </a:extLst>
          </p:cNvPr>
          <p:cNvPicPr>
            <a:picLocks noChangeAspect="1"/>
          </p:cNvPicPr>
          <p:nvPr/>
        </p:nvPicPr>
        <p:blipFill>
          <a:blip r:embed="rId3"/>
          <a:stretch>
            <a:fillRect/>
          </a:stretch>
        </p:blipFill>
        <p:spPr>
          <a:xfrm>
            <a:off x="4941278" y="228041"/>
            <a:ext cx="7059122" cy="3200959"/>
          </a:xfrm>
          <a:prstGeom prst="rect">
            <a:avLst/>
          </a:prstGeom>
        </p:spPr>
      </p:pic>
    </p:spTree>
    <p:extLst>
      <p:ext uri="{BB962C8B-B14F-4D97-AF65-F5344CB8AC3E}">
        <p14:creationId xmlns:p14="http://schemas.microsoft.com/office/powerpoint/2010/main" val="196497512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4F8C7-BBD5-4B19-B91E-3BFBA24F7364}"/>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DISCUSSION AND CONCLUSION</a:t>
            </a:r>
          </a:p>
        </p:txBody>
      </p:sp>
      <p:sp>
        <p:nvSpPr>
          <p:cNvPr id="3" name="Content Placeholder 2">
            <a:extLst>
              <a:ext uri="{FF2B5EF4-FFF2-40B4-BE49-F238E27FC236}">
                <a16:creationId xmlns:a16="http://schemas.microsoft.com/office/drawing/2014/main" id="{1035C628-0C63-4071-B982-D3129F2A3A95}"/>
              </a:ext>
            </a:extLst>
          </p:cNvPr>
          <p:cNvSpPr>
            <a:spLocks noGrp="1"/>
          </p:cNvSpPr>
          <p:nvPr>
            <p:ph idx="1"/>
          </p:nvPr>
        </p:nvSpPr>
        <p:spPr/>
        <p:txBody>
          <a:bodyPr/>
          <a:lstStyle/>
          <a:p>
            <a:r>
              <a:rPr lang="en-US" b="1" dirty="0">
                <a:latin typeface="Arial" panose="020B0604020202020204" pitchFamily="34" charset="0"/>
                <a:cs typeface="Arial" panose="020B0604020202020204" pitchFamily="34" charset="0"/>
              </a:rPr>
              <a:t>The study opined that the adoption and adequate use if innovation by the management of the English Premier League has contributed to technological advancement which has in turn led to profitability of the</a:t>
            </a:r>
          </a:p>
          <a:p>
            <a:r>
              <a:rPr lang="en-US" b="1" dirty="0">
                <a:latin typeface="Arial" panose="020B0604020202020204" pitchFamily="34" charset="0"/>
                <a:cs typeface="Arial" panose="020B0604020202020204" pitchFamily="34" charset="0"/>
              </a:rPr>
              <a:t> EPL.</a:t>
            </a:r>
          </a:p>
          <a:p>
            <a:r>
              <a:rPr lang="en-US" b="1" dirty="0">
                <a:latin typeface="Arial" panose="020B0604020202020204" pitchFamily="34" charset="0"/>
                <a:cs typeface="Arial" panose="020B0604020202020204" pitchFamily="34" charset="0"/>
              </a:rPr>
              <a:t>TV broadcasting</a:t>
            </a:r>
          </a:p>
          <a:p>
            <a:r>
              <a:rPr lang="en-US" b="1" dirty="0">
                <a:latin typeface="Arial" panose="020B0604020202020204" pitchFamily="34" charset="0"/>
                <a:cs typeface="Arial" panose="020B0604020202020204" pitchFamily="34" charset="0"/>
              </a:rPr>
              <a:t>Commentating</a:t>
            </a:r>
          </a:p>
          <a:p>
            <a:r>
              <a:rPr lang="en-US" b="1" dirty="0">
                <a:latin typeface="Arial" panose="020B0604020202020204" pitchFamily="34" charset="0"/>
                <a:cs typeface="Arial" panose="020B0604020202020204" pitchFamily="34" charset="0"/>
              </a:rPr>
              <a:t>Contributed to both GDP and tourism in UK.</a:t>
            </a:r>
          </a:p>
          <a:p>
            <a:r>
              <a:rPr lang="en-US" b="1" dirty="0">
                <a:latin typeface="Arial" panose="020B0604020202020204" pitchFamily="34" charset="0"/>
                <a:cs typeface="Arial" panose="020B0604020202020204" pitchFamily="34" charset="0"/>
              </a:rPr>
              <a:t>Increased job opportunities and other income generating plat forms.</a:t>
            </a:r>
            <a:endParaRPr lang="en-GB"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8481511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131903-55C2-4F44-A9A6-12E5DE0C0382}"/>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A2B55D16-FAD5-40F6-9049-22ED84D791A8}"/>
              </a:ext>
            </a:extLst>
          </p:cNvPr>
          <p:cNvSpPr>
            <a:spLocks noGrp="1"/>
          </p:cNvSpPr>
          <p:nvPr>
            <p:ph idx="1"/>
          </p:nvPr>
        </p:nvSpPr>
        <p:spPr>
          <a:xfrm>
            <a:off x="685800" y="1626577"/>
            <a:ext cx="10820400" cy="4976445"/>
          </a:xfrm>
        </p:spPr>
        <p:txBody>
          <a:bodyPr/>
          <a:lstStyle/>
          <a:p>
            <a:r>
              <a:rPr lang="en-GB" dirty="0"/>
              <a:t>Ey.com. (2018). [online] Available at: https://www.ey.com/Publication/vwLUAssets/EY_-_The_economic_impact_of_the_Premier_League/%24FILE/EY-The-economic-impact-of-the-Premier-League.pdf [Accessed 22 Aug. 2018].</a:t>
            </a:r>
          </a:p>
          <a:p>
            <a:r>
              <a:rPr lang="en-GB" dirty="0"/>
              <a:t>BusinessDictionary.com. (2018). </a:t>
            </a:r>
            <a:r>
              <a:rPr lang="en-GB" i="1" dirty="0"/>
              <a:t>What comes after those ellipses?</a:t>
            </a:r>
            <a:r>
              <a:rPr lang="en-GB" dirty="0"/>
              <a:t>. [online] Available at: http://www.businessdictionary.com/definition/innovation.html). I [Accessed 22 Aug. 2018].</a:t>
            </a:r>
          </a:p>
          <a:p>
            <a:r>
              <a:rPr lang="en-US" dirty="0"/>
              <a:t>Lan, P., &amp; Young, S. (1996). Foreign direct investment and technology transfer: a case-study of foreign direct investment in North-East China. Transnational Corporations, 5, 57-84.</a:t>
            </a:r>
          </a:p>
          <a:p>
            <a:r>
              <a:rPr lang="en-US" dirty="0" err="1"/>
              <a:t>Skrbina</a:t>
            </a:r>
            <a:r>
              <a:rPr lang="en-US" dirty="0"/>
              <a:t>, D. (2015). The metaphysics of technology. Routledge</a:t>
            </a:r>
          </a:p>
          <a:p>
            <a:r>
              <a:rPr lang="en-GB" dirty="0"/>
              <a:t>Coxenterprises.com. (2018). </a:t>
            </a:r>
            <a:r>
              <a:rPr lang="en-GB" i="1" dirty="0"/>
              <a:t>Financial Information | Cox Enterprises</a:t>
            </a:r>
            <a:r>
              <a:rPr lang="en-GB" dirty="0"/>
              <a:t>. [online] Available at: https://www.coxenterprises.com/about-us/businesses/financial-information [Accessed 22 Aug. 2018].</a:t>
            </a:r>
          </a:p>
        </p:txBody>
      </p:sp>
    </p:spTree>
    <p:extLst>
      <p:ext uri="{BB962C8B-B14F-4D97-AF65-F5344CB8AC3E}">
        <p14:creationId xmlns:p14="http://schemas.microsoft.com/office/powerpoint/2010/main" val="3157436473"/>
      </p:ext>
    </p:extLst>
  </p:cSld>
  <p:clrMapOvr>
    <a:masterClrMapping/>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8F31A783-2159-4870-BC29-2BA7D038EA44}"/>
    </a:ext>
  </a:extLst>
</a:theme>
</file>

<file path=docProps/app.xml><?xml version="1.0" encoding="utf-8"?>
<Properties xmlns="http://schemas.openxmlformats.org/officeDocument/2006/extended-properties" xmlns:vt="http://schemas.openxmlformats.org/officeDocument/2006/docPropsVTypes">
  <Template>TM04033937[[fn=Vapor Trail]]</Template>
  <TotalTime>3699</TotalTime>
  <Words>543</Words>
  <Application>Microsoft Office PowerPoint</Application>
  <PresentationFormat>Widescreen</PresentationFormat>
  <Paragraphs>55</Paragraphs>
  <Slides>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Algerian</vt:lpstr>
      <vt:lpstr>Arial</vt:lpstr>
      <vt:lpstr>Century Gothic</vt:lpstr>
      <vt:lpstr>Vapor Trail</vt:lpstr>
      <vt:lpstr>QUALITATIVE RESEARCH  (SBPD7002)</vt:lpstr>
      <vt:lpstr>INNOVATION MANAGEMENT AND TECHNOLOGICAL ADVANCEMENT </vt:lpstr>
      <vt:lpstr>LITERATURE REVIEW</vt:lpstr>
      <vt:lpstr>RESEARCH QUESTIONS </vt:lpstr>
      <vt:lpstr>RESAERCH METHODS</vt:lpstr>
      <vt:lpstr>FINDINGS</vt:lpstr>
      <vt:lpstr>ANALYSIS AND LIMITATIONS</vt:lpstr>
      <vt:lpstr>DISCUSSION AND 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QUALITATIVE RESEARCH  (SBPD7002)</dc:title>
  <dc:creator>Austan</dc:creator>
  <cp:lastModifiedBy>Austan</cp:lastModifiedBy>
  <cp:revision>42</cp:revision>
  <dcterms:created xsi:type="dcterms:W3CDTF">2018-08-21T07:47:49Z</dcterms:created>
  <dcterms:modified xsi:type="dcterms:W3CDTF">2018-08-24T04:46:46Z</dcterms:modified>
</cp:coreProperties>
</file>