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78" r:id="rId1"/>
  </p:sldMasterIdLst>
  <p:sldIdLst>
    <p:sldId id="292" r:id="rId2"/>
    <p:sldId id="294" r:id="rId3"/>
    <p:sldId id="295" r:id="rId4"/>
    <p:sldId id="296" r:id="rId5"/>
    <p:sldId id="297" r:id="rId6"/>
    <p:sldId id="298" r:id="rId7"/>
    <p:sldId id="299" r:id="rId8"/>
    <p:sldId id="300" r:id="rId9"/>
    <p:sldId id="301" r:id="rId10"/>
    <p:sldId id="302" r:id="rId11"/>
    <p:sldId id="303" r:id="rId12"/>
    <p:sldId id="304" r:id="rId13"/>
    <p:sldId id="291" r:id="rId14"/>
    <p:sldId id="290" r:id="rId15"/>
  </p:sldIdLst>
  <p:sldSz cx="9144000" cy="6858000" type="screen4x3"/>
  <p:notesSz cx="6858000" cy="9144000"/>
  <p:embeddedFontLst>
    <p:embeddedFont>
      <p:font typeface="Century Gothic" panose="020B0502020202020204" pitchFamily="34" charset="0"/>
      <p:regular r:id="rId16"/>
      <p:bold r:id="rId17"/>
      <p:italic r:id="rId18"/>
      <p:boldItalic r:id="rId19"/>
    </p:embeddedFont>
    <p:embeddedFont>
      <p:font typeface="Wingdings 3" panose="05040102010807070707" pitchFamily="18" charset="2"/>
      <p:regular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77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20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4334933" y="1169931"/>
            <a:ext cx="4814835" cy="4993802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33400"/>
            <a:ext cx="6154713" cy="3124201"/>
          </a:xfrm>
        </p:spPr>
        <p:txBody>
          <a:bodyPr anchor="b">
            <a:normAutofit/>
          </a:bodyPr>
          <a:lstStyle>
            <a:lvl1pPr algn="l">
              <a:defRPr sz="4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843868"/>
            <a:ext cx="4954250" cy="191346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039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357433"/>
            <a:ext cx="8337224" cy="61352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4915290"/>
          </a:xfrm>
        </p:spPr>
        <p:txBody>
          <a:bodyPr anchor="t" anchorCtr="0"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59543" y="6172200"/>
            <a:ext cx="1200463" cy="365125"/>
          </a:xfrm>
        </p:spPr>
        <p:txBody>
          <a:bodyPr/>
          <a:lstStyle/>
          <a:p>
            <a:fld id="{A905A7C0-EFCD-4C72-9C76-B746EE1ADA98}" type="datetimeFigureOut">
              <a:rPr lang="en-GB" smtClean="0"/>
              <a:t>26/09/2017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19527" y="6023728"/>
            <a:ext cx="856907" cy="513597"/>
          </a:xfrm>
        </p:spPr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588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981199"/>
            <a:ext cx="6402468" cy="2319867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487333"/>
            <a:ext cx="6402467" cy="1532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564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5519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1" y="533400"/>
            <a:ext cx="3716866" cy="609600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399" y="1143000"/>
            <a:ext cx="3945467" cy="3158067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5016" y="566738"/>
            <a:ext cx="376405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1143000"/>
            <a:ext cx="3956705" cy="3149600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26/09/2017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887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708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26/09/2017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89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67" y="533400"/>
            <a:ext cx="3200400" cy="1524000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399" y="533400"/>
            <a:ext cx="4438755" cy="54864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18667" y="2209802"/>
            <a:ext cx="32004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551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5800" y="1447800"/>
            <a:ext cx="3563258" cy="11430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762000" y="914400"/>
            <a:ext cx="3280974" cy="48006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96027" y="2743200"/>
            <a:ext cx="3564223" cy="2082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33400" y="6172200"/>
            <a:ext cx="581172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309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33400" y="533400"/>
            <a:ext cx="8077200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762002" y="3843867"/>
            <a:ext cx="7281332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681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077200" cy="2895600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114800"/>
            <a:ext cx="6383552" cy="1905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2725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3" y="533400"/>
            <a:ext cx="6859787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66800" y="3429000"/>
            <a:ext cx="6402467" cy="4826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301070"/>
            <a:ext cx="6382361" cy="171873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581877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429000"/>
            <a:ext cx="6382361" cy="16974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132980"/>
            <a:ext cx="6383552" cy="886819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6679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4" y="533400"/>
            <a:ext cx="6859786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886200"/>
            <a:ext cx="638236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953000"/>
            <a:ext cx="63823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25941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7525658" cy="28956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928534"/>
            <a:ext cx="638236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766735"/>
            <a:ext cx="6382360" cy="1253065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0071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 algn="l"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1"/>
            <a:ext cx="6554867" cy="376767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4900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66406" y="533400"/>
            <a:ext cx="2044194" cy="4419600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0"/>
            <a:ext cx="5850012" cy="54864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26/09/2017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368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670675" y="3894667"/>
            <a:ext cx="2470456" cy="2658533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33401"/>
            <a:ext cx="6554867" cy="37676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30245" y="6172203"/>
            <a:ext cx="120046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905A7C0-EFCD-4C72-9C76-B746EE1ADA98}" type="datetimeFigureOut">
              <a:rPr lang="en-GB" smtClean="0"/>
              <a:pPr/>
              <a:t>26/09/2017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6172200"/>
            <a:ext cx="581172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74426" y="5578478"/>
            <a:ext cx="856907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8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31925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Analysis </a:t>
            </a:r>
            <a:br>
              <a:rPr lang="en-GB" dirty="0" smtClean="0"/>
            </a:br>
            <a:r>
              <a:rPr lang="en-GB" dirty="0" smtClean="0"/>
              <a:t>and Visualisation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20</a:t>
            </a:r>
          </a:p>
          <a:p>
            <a:r>
              <a:rPr lang="en-GB" dirty="0" smtClean="0"/>
              <a:t>Friday 13</a:t>
            </a:r>
            <a:r>
              <a:rPr lang="en-GB" baseline="30000" dirty="0" smtClean="0"/>
              <a:t>th</a:t>
            </a:r>
            <a:r>
              <a:rPr lang="en-GB" dirty="0" smtClean="0"/>
              <a:t> Case Study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7483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January 28</a:t>
            </a:r>
            <a:r>
              <a:rPr lang="en-GB" baseline="30000" dirty="0" smtClean="0"/>
              <a:t>th</a:t>
            </a:r>
            <a:r>
              <a:rPr lang="en-GB" dirty="0" smtClean="0"/>
              <a:t> 1986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rmAutofit/>
          </a:bodyPr>
          <a:lstStyle/>
          <a:p>
            <a:r>
              <a:rPr lang="en-GB" dirty="0" smtClean="0"/>
              <a:t>Space shuttle OV-099 </a:t>
            </a:r>
            <a:r>
              <a:rPr lang="en-GB" i="1" dirty="0" smtClean="0"/>
              <a:t>Challenger</a:t>
            </a:r>
            <a:endParaRPr lang="en-GB" dirty="0"/>
          </a:p>
          <a:p>
            <a:pPr lvl="1"/>
            <a:r>
              <a:rPr lang="en-GB" dirty="0" smtClean="0"/>
              <a:t>Second orbiter put into service (after </a:t>
            </a:r>
            <a:r>
              <a:rPr lang="en-GB" i="1" dirty="0" smtClean="0"/>
              <a:t>Columbia</a:t>
            </a:r>
            <a:r>
              <a:rPr lang="en-GB" dirty="0" smtClean="0"/>
              <a:t>)</a:t>
            </a:r>
            <a:endParaRPr lang="en-GB" dirty="0"/>
          </a:p>
          <a:p>
            <a:pPr lvl="1"/>
            <a:r>
              <a:rPr lang="en-GB" dirty="0" smtClean="0"/>
              <a:t>STS-51-L </a:t>
            </a:r>
          </a:p>
          <a:p>
            <a:pPr lvl="2"/>
            <a:r>
              <a:rPr lang="en-GB" dirty="0" smtClean="0"/>
              <a:t>Due to deploy several tracking/data relay satellites, 2 astronomy missions and to run the </a:t>
            </a:r>
            <a:r>
              <a:rPr lang="en-GB" i="1" dirty="0" smtClean="0"/>
              <a:t>Teacher In Space </a:t>
            </a:r>
            <a:r>
              <a:rPr lang="en-GB" dirty="0" smtClean="0"/>
              <a:t>project</a:t>
            </a:r>
          </a:p>
          <a:p>
            <a:pPr lvl="1"/>
            <a:r>
              <a:rPr lang="en-GB" i="1" dirty="0" smtClean="0"/>
              <a:t>Challenger</a:t>
            </a:r>
            <a:r>
              <a:rPr lang="en-GB" dirty="0" smtClean="0"/>
              <a:t>’s 10</a:t>
            </a:r>
            <a:r>
              <a:rPr lang="en-GB" baseline="30000" dirty="0" smtClean="0"/>
              <a:t>th</a:t>
            </a:r>
            <a:r>
              <a:rPr lang="en-GB" dirty="0" smtClean="0"/>
              <a:t> flight</a:t>
            </a:r>
          </a:p>
          <a:p>
            <a:pPr lvl="1"/>
            <a:r>
              <a:rPr lang="en-GB" dirty="0" smtClean="0"/>
              <a:t>35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dirty="0"/>
              <a:t>space shuttle </a:t>
            </a:r>
            <a:r>
              <a:rPr lang="en-GB" dirty="0" smtClean="0"/>
              <a:t>flight overall</a:t>
            </a:r>
          </a:p>
          <a:p>
            <a:pPr lvl="1"/>
            <a:endParaRPr lang="en-GB" sz="800" dirty="0" smtClean="0"/>
          </a:p>
          <a:p>
            <a:r>
              <a:rPr lang="en-GB" dirty="0" smtClean="0"/>
              <a:t>Disintegrated 73 seconds into flight due to blow-by of hot gasses around O-ring in right SRB</a:t>
            </a:r>
          </a:p>
          <a:p>
            <a:endParaRPr lang="en-GB" sz="800" dirty="0" smtClean="0"/>
          </a:p>
          <a:p>
            <a:r>
              <a:rPr lang="en-GB" dirty="0" smtClean="0"/>
              <a:t>Ambient temperatures around -1</a:t>
            </a:r>
            <a:r>
              <a:rPr lang="en-GB" dirty="0" smtClean="0">
                <a:cs typeface="Arial"/>
              </a:rPr>
              <a:t>°C</a:t>
            </a:r>
          </a:p>
          <a:p>
            <a:pPr lvl="1"/>
            <a:r>
              <a:rPr lang="en-GB" dirty="0" smtClean="0">
                <a:cs typeface="Arial"/>
              </a:rPr>
              <a:t>O-ring temperatures below -6°C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0602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January 27</a:t>
            </a:r>
            <a:r>
              <a:rPr lang="en-GB" baseline="30000" dirty="0" smtClean="0"/>
              <a:t>th</a:t>
            </a:r>
            <a:r>
              <a:rPr lang="en-GB" dirty="0"/>
              <a:t> </a:t>
            </a:r>
            <a:r>
              <a:rPr lang="en-GB" dirty="0" smtClean="0"/>
              <a:t>1986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Morton Thiokol engineers were concerned that the O-rings would not seal in the low temperatures forecast for the next day</a:t>
            </a:r>
          </a:p>
          <a:p>
            <a:pPr lvl="1"/>
            <a:r>
              <a:rPr lang="en-GB" sz="2400" dirty="0" smtClean="0"/>
              <a:t>Predicted temperature -3</a:t>
            </a:r>
            <a:r>
              <a:rPr lang="en-GB" sz="2400" dirty="0" smtClean="0">
                <a:cs typeface="Arial"/>
              </a:rPr>
              <a:t>°C</a:t>
            </a:r>
          </a:p>
          <a:p>
            <a:pPr lvl="1"/>
            <a:endParaRPr lang="en-GB" sz="800" dirty="0">
              <a:cs typeface="Arial"/>
            </a:endParaRPr>
          </a:p>
          <a:p>
            <a:r>
              <a:rPr lang="en-GB" dirty="0" smtClean="0">
                <a:cs typeface="Arial"/>
              </a:rPr>
              <a:t>Recommended scrubbing the launch </a:t>
            </a:r>
          </a:p>
          <a:p>
            <a:pPr lvl="1"/>
            <a:r>
              <a:rPr lang="en-GB" sz="2400" dirty="0" smtClean="0">
                <a:cs typeface="Arial"/>
              </a:rPr>
              <a:t>Based on damage reports from previous cold launches</a:t>
            </a:r>
          </a:p>
          <a:p>
            <a:pPr lvl="1"/>
            <a:r>
              <a:rPr lang="en-GB" sz="2400" dirty="0" smtClean="0">
                <a:cs typeface="Arial"/>
              </a:rPr>
              <a:t>Faxed 13 charts of data to NASA</a:t>
            </a:r>
          </a:p>
          <a:p>
            <a:pPr lvl="1"/>
            <a:r>
              <a:rPr lang="en-GB" sz="2400" dirty="0" smtClean="0">
                <a:cs typeface="Arial"/>
              </a:rPr>
              <a:t>Only no-launch recommendation in 12 years</a:t>
            </a:r>
          </a:p>
          <a:p>
            <a:endParaRPr lang="en-GB" sz="800" dirty="0">
              <a:cs typeface="Arial"/>
            </a:endParaRPr>
          </a:p>
          <a:p>
            <a:r>
              <a:rPr lang="en-GB" dirty="0" smtClean="0">
                <a:cs typeface="Arial"/>
              </a:rPr>
              <a:t>NASA suggested that Morton Thiokol should reconsider their recommendation</a:t>
            </a:r>
          </a:p>
          <a:p>
            <a:endParaRPr lang="en-GB" sz="800" dirty="0">
              <a:cs typeface="Arial"/>
            </a:endParaRPr>
          </a:p>
          <a:p>
            <a:r>
              <a:rPr lang="en-GB" dirty="0" smtClean="0">
                <a:cs typeface="Arial"/>
              </a:rPr>
              <a:t>Morton Thiokol managers recommended launch, saying that the engineers’ evidence was inconclusive</a:t>
            </a:r>
            <a:endParaRPr lang="en-GB" dirty="0">
              <a:cs typeface="Arial"/>
            </a:endParaRP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37181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Why did it happen?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400" dirty="0" smtClean="0"/>
              <a:t>It is too simplistic to just say that the evil managers refused to listen to the concerns of the heroic engineers</a:t>
            </a:r>
          </a:p>
          <a:p>
            <a:endParaRPr lang="en-GB" sz="700" dirty="0"/>
          </a:p>
          <a:p>
            <a:r>
              <a:rPr lang="en-GB" sz="2400" dirty="0" smtClean="0"/>
              <a:t>The engineers had two tasks</a:t>
            </a:r>
          </a:p>
          <a:p>
            <a:pPr lvl="1"/>
            <a:r>
              <a:rPr lang="en-GB" sz="2400" dirty="0" smtClean="0"/>
              <a:t>Perform an analysis of the evidence about the threat of cold to the O-rings</a:t>
            </a:r>
          </a:p>
          <a:p>
            <a:pPr lvl="1"/>
            <a:r>
              <a:rPr lang="en-GB" sz="2400" dirty="0" smtClean="0"/>
              <a:t>Present that information to managers in a way that made the danger clear and unquestionable</a:t>
            </a:r>
          </a:p>
          <a:p>
            <a:endParaRPr lang="en-GB" sz="700" dirty="0"/>
          </a:p>
          <a:p>
            <a:r>
              <a:rPr lang="en-GB" sz="2400" dirty="0" smtClean="0"/>
              <a:t>They succeeded in the first task but failed in the second*</a:t>
            </a:r>
          </a:p>
          <a:p>
            <a:pPr lvl="1"/>
            <a:r>
              <a:rPr lang="en-GB" sz="2400" dirty="0" smtClean="0"/>
              <a:t>The engineers had suspected for several years that low temperatures were a problem</a:t>
            </a:r>
          </a:p>
          <a:p>
            <a:pPr lvl="1"/>
            <a:r>
              <a:rPr lang="en-GB" sz="2400" dirty="0" smtClean="0"/>
              <a:t>The launch temperature was significantly lower than any of their test temperatures</a:t>
            </a:r>
          </a:p>
          <a:p>
            <a:endParaRPr lang="en-GB" sz="1200" dirty="0"/>
          </a:p>
          <a:p>
            <a:pPr marL="109728" indent="0" algn="r">
              <a:buNone/>
            </a:pPr>
            <a:r>
              <a:rPr lang="en-GB" sz="1200" dirty="0" smtClean="0"/>
              <a:t>*But the managers were still evil </a:t>
            </a:r>
            <a:r>
              <a:rPr lang="en-GB" sz="1200" dirty="0" smtClean="0">
                <a:sym typeface="Wingdings" panose="05000000000000000000" pitchFamily="2" charset="2"/>
              </a:rPr>
              <a:t></a:t>
            </a: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01747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Drawing of the field joint as assemble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5938" y="179448"/>
            <a:ext cx="7788550" cy="5049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-27384"/>
            <a:ext cx="8229600" cy="576064"/>
          </a:xfrm>
        </p:spPr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bg1"/>
                </a:solidFill>
              </a:rPr>
              <a:t>SRM Field Joint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45224"/>
            <a:ext cx="8229600" cy="1412776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 smtClean="0">
                <a:solidFill>
                  <a:schemeClr val="bg1"/>
                </a:solidFill>
              </a:rPr>
              <a:t>On launch the entire joint flexes</a:t>
            </a:r>
          </a:p>
          <a:p>
            <a:r>
              <a:rPr lang="en-GB" sz="2000" dirty="0" smtClean="0">
                <a:solidFill>
                  <a:schemeClr val="bg1"/>
                </a:solidFill>
              </a:rPr>
              <a:t>The primary O-ring is supposed to expand to prevent hot gasses escaping</a:t>
            </a:r>
          </a:p>
          <a:p>
            <a:pPr lvl="1"/>
            <a:r>
              <a:rPr lang="en-GB" sz="1800" dirty="0" smtClean="0">
                <a:solidFill>
                  <a:schemeClr val="bg1"/>
                </a:solidFill>
              </a:rPr>
              <a:t>The secondary O-ring is an emergency back-up </a:t>
            </a:r>
            <a:endParaRPr lang="en-GB" sz="1800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5</a:t>
            </a:fld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6818" y="2333581"/>
            <a:ext cx="17556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Primary O-ring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6818" y="2702913"/>
            <a:ext cx="2153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Secondary O-ring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4716016" y="378904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1699345" y="2446239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4716016" y="14127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/>
          <p:cNvSpPr/>
          <p:nvPr/>
        </p:nvSpPr>
        <p:spPr>
          <a:xfrm>
            <a:off x="2044398" y="2815571"/>
            <a:ext cx="144016" cy="14401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/>
          <p:cNvSpPr/>
          <p:nvPr/>
        </p:nvSpPr>
        <p:spPr>
          <a:xfrm>
            <a:off x="4427984" y="3861048"/>
            <a:ext cx="144016" cy="14401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/>
          <p:cNvSpPr/>
          <p:nvPr/>
        </p:nvSpPr>
        <p:spPr>
          <a:xfrm>
            <a:off x="4355976" y="1412776"/>
            <a:ext cx="144016" cy="14401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2924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6093296"/>
            <a:ext cx="8229600" cy="625256"/>
          </a:xfrm>
        </p:spPr>
        <p:txBody>
          <a:bodyPr>
            <a:normAutofit fontScale="77500" lnSpcReduction="20000"/>
          </a:bodyPr>
          <a:lstStyle/>
          <a:p>
            <a:r>
              <a:rPr lang="en-GB" sz="2000" dirty="0" smtClean="0"/>
              <a:t>This diagram shows damage to the SRBs on each launch</a:t>
            </a:r>
          </a:p>
          <a:p>
            <a:r>
              <a:rPr lang="en-GB" sz="2000" dirty="0" smtClean="0"/>
              <a:t>What’s wrong with this?</a:t>
            </a:r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6</a:t>
            </a:fld>
            <a:endParaRPr lang="en-GB" dirty="0"/>
          </a:p>
        </p:txBody>
      </p:sp>
      <p:pic>
        <p:nvPicPr>
          <p:cNvPr id="5" name="Picture 4" descr="shuttle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0409"/>
            <a:ext cx="7224092" cy="58568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193679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5322490"/>
            <a:ext cx="8229600" cy="1252045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 smtClean="0"/>
              <a:t>This table shows the amount of damage to the O-rings in terms of the length and depth of erosion to the O-</a:t>
            </a:r>
            <a:r>
              <a:rPr lang="en-GB" sz="1800" dirty="0" smtClean="0"/>
              <a:t>rings </a:t>
            </a:r>
          </a:p>
          <a:p>
            <a:endParaRPr lang="en-GB" sz="1800" dirty="0" smtClean="0"/>
          </a:p>
          <a:p>
            <a:r>
              <a:rPr lang="en-GB" sz="1800" dirty="0" smtClean="0"/>
              <a:t>What’s wrong with this?</a:t>
            </a:r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7</a:t>
            </a:fld>
            <a:endParaRPr lang="en-GB" dirty="0"/>
          </a:p>
        </p:txBody>
      </p:sp>
      <p:pic>
        <p:nvPicPr>
          <p:cNvPr id="6" name="Picture 5" descr="shuttle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27384"/>
            <a:ext cx="9144000" cy="53498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097358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4003596"/>
            <a:ext cx="8229600" cy="2570940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 smtClean="0"/>
              <a:t>This table shows the temperature data recorded for some of the more recent flights (SRM-15, 22 and 25) and test firings (DM-2, 4 and QM-3, 4)</a:t>
            </a:r>
          </a:p>
          <a:p>
            <a:pPr lvl="1"/>
            <a:r>
              <a:rPr lang="en-GB" sz="2000" dirty="0" smtClean="0"/>
              <a:t>MBT – Main Booster Temperature (close to ground)</a:t>
            </a:r>
          </a:p>
          <a:p>
            <a:pPr lvl="1"/>
            <a:r>
              <a:rPr lang="en-GB" sz="2000" dirty="0" smtClean="0"/>
              <a:t>Nozzle blow-by is irrelevant</a:t>
            </a:r>
          </a:p>
          <a:p>
            <a:endParaRPr lang="en-GB" sz="2200" dirty="0" smtClean="0"/>
          </a:p>
          <a:p>
            <a:r>
              <a:rPr lang="en-GB" sz="2200" dirty="0" smtClean="0"/>
              <a:t>What’s wrong with this?</a:t>
            </a:r>
          </a:p>
          <a:p>
            <a:endParaRPr lang="en-GB" sz="2200" dirty="0" smtClean="0"/>
          </a:p>
          <a:p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8</a:t>
            </a:fld>
            <a:endParaRPr lang="en-GB" dirty="0"/>
          </a:p>
        </p:txBody>
      </p:sp>
      <p:pic>
        <p:nvPicPr>
          <p:cNvPr id="5" name="Picture 4" descr="shuttle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27384"/>
            <a:ext cx="9144000" cy="40309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00588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2156894"/>
            <a:ext cx="8229600" cy="4701106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 smtClean="0"/>
              <a:t>Primary concerns</a:t>
            </a:r>
          </a:p>
          <a:p>
            <a:pPr lvl="1"/>
            <a:r>
              <a:rPr lang="en-GB" sz="1800" dirty="0" smtClean="0"/>
              <a:t>Field joint – highest concern</a:t>
            </a:r>
          </a:p>
          <a:p>
            <a:r>
              <a:rPr lang="en-GB" sz="2000" dirty="0" smtClean="0"/>
              <a:t>Erosion penetration of primary seal requires reliable seal for  pressure integrity</a:t>
            </a:r>
          </a:p>
          <a:p>
            <a:pPr lvl="1"/>
            <a:r>
              <a:rPr lang="en-GB" sz="1800" dirty="0" smtClean="0"/>
              <a:t>Ignition transient (0-600 </a:t>
            </a:r>
            <a:r>
              <a:rPr lang="en-GB" sz="1800" dirty="0" err="1" smtClean="0"/>
              <a:t>ms</a:t>
            </a:r>
            <a:r>
              <a:rPr lang="en-GB" sz="1800" dirty="0" smtClean="0"/>
              <a:t>)</a:t>
            </a:r>
          </a:p>
          <a:p>
            <a:pPr lvl="2"/>
            <a:r>
              <a:rPr lang="en-GB" sz="1600" dirty="0" smtClean="0"/>
              <a:t>(0-170 </a:t>
            </a:r>
            <a:r>
              <a:rPr lang="en-GB" sz="1600" dirty="0" err="1" smtClean="0"/>
              <a:t>ms</a:t>
            </a:r>
            <a:r>
              <a:rPr lang="en-GB" sz="1600" dirty="0" smtClean="0"/>
              <a:t>) High probability of reliable secondary seal</a:t>
            </a:r>
          </a:p>
          <a:p>
            <a:pPr lvl="2"/>
            <a:r>
              <a:rPr lang="en-GB" sz="1600" dirty="0" smtClean="0"/>
              <a:t>(170-330 </a:t>
            </a:r>
            <a:r>
              <a:rPr lang="en-GB" sz="1600" dirty="0" err="1" smtClean="0"/>
              <a:t>ms</a:t>
            </a:r>
            <a:r>
              <a:rPr lang="en-GB" sz="1600" dirty="0" smtClean="0"/>
              <a:t>) Reduced probability of reliable secondary seal</a:t>
            </a:r>
          </a:p>
          <a:p>
            <a:pPr lvl="2"/>
            <a:r>
              <a:rPr lang="en-GB" sz="1600" dirty="0" smtClean="0"/>
              <a:t>(330-600 </a:t>
            </a:r>
            <a:r>
              <a:rPr lang="en-GB" sz="1600" dirty="0" err="1"/>
              <a:t>ms</a:t>
            </a:r>
            <a:r>
              <a:rPr lang="en-GB" sz="1600" dirty="0"/>
              <a:t>) High probability of </a:t>
            </a:r>
            <a:r>
              <a:rPr lang="en-GB" sz="1600" dirty="0" smtClean="0"/>
              <a:t>no secondary </a:t>
            </a:r>
            <a:r>
              <a:rPr lang="en-GB" sz="1600" dirty="0"/>
              <a:t>seal</a:t>
            </a:r>
          </a:p>
          <a:p>
            <a:pPr lvl="1"/>
            <a:r>
              <a:rPr lang="en-GB" sz="1800" dirty="0" smtClean="0"/>
              <a:t>Steady state (600ms – 2 minutes)</a:t>
            </a:r>
          </a:p>
          <a:p>
            <a:pPr lvl="2"/>
            <a:r>
              <a:rPr lang="en-GB" sz="1600" dirty="0" smtClean="0"/>
              <a:t>If erosion penetrated primary O-ring seal – high probability of no secondary seal capability</a:t>
            </a:r>
          </a:p>
          <a:p>
            <a:pPr lvl="3"/>
            <a:r>
              <a:rPr lang="en-GB" sz="1600" dirty="0" smtClean="0"/>
              <a:t>Bench testing showed O-ring not capable of maintaining contact with metal parts</a:t>
            </a:r>
          </a:p>
          <a:p>
            <a:pPr lvl="3"/>
            <a:r>
              <a:rPr lang="en-GB" sz="1600" dirty="0"/>
              <a:t>Bench testing showed </a:t>
            </a:r>
            <a:r>
              <a:rPr lang="en-GB" sz="1600" dirty="0" smtClean="0"/>
              <a:t>capability to maintain O-ring contact during initial phase (0-170 </a:t>
            </a:r>
            <a:r>
              <a:rPr lang="en-GB" sz="1600" dirty="0" err="1" smtClean="0"/>
              <a:t>ms</a:t>
            </a:r>
            <a:r>
              <a:rPr lang="en-GB" sz="1600" dirty="0" smtClean="0"/>
              <a:t>) of transient</a:t>
            </a:r>
            <a:endParaRPr lang="en-GB" sz="2200" dirty="0" smtClean="0"/>
          </a:p>
          <a:p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9</a:t>
            </a:fld>
            <a:endParaRPr lang="en-GB" dirty="0"/>
          </a:p>
        </p:txBody>
      </p:sp>
      <p:pic>
        <p:nvPicPr>
          <p:cNvPr id="1026" name="Picture 2" descr="Initial Thikol recommendation Chart presented by Robert K. Lund at second teleconference prior to Thiolol caucus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66378"/>
            <a:ext cx="6732356" cy="2090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34821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Important factors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/>
          </a:bodyPr>
          <a:lstStyle/>
          <a:p>
            <a:r>
              <a:rPr lang="en-GB" dirty="0" smtClean="0"/>
              <a:t>The engineers did not fail to explain things because they were stupid or inept</a:t>
            </a:r>
          </a:p>
          <a:p>
            <a:pPr lvl="1"/>
            <a:r>
              <a:rPr lang="en-GB" dirty="0" smtClean="0"/>
              <a:t>They were not, though, trained in how to present data effectively</a:t>
            </a:r>
          </a:p>
          <a:p>
            <a:r>
              <a:rPr lang="en-GB" dirty="0" smtClean="0"/>
              <a:t>They had a very different point of view to the managers</a:t>
            </a:r>
          </a:p>
          <a:p>
            <a:pPr lvl="1"/>
            <a:r>
              <a:rPr lang="en-GB" dirty="0" smtClean="0"/>
              <a:t>Engineers </a:t>
            </a:r>
            <a:r>
              <a:rPr lang="en-GB" dirty="0" smtClean="0">
                <a:latin typeface="Arial"/>
                <a:cs typeface="Arial"/>
              </a:rPr>
              <a:t>→</a:t>
            </a:r>
            <a:r>
              <a:rPr lang="en-GB" dirty="0" smtClean="0"/>
              <a:t> risk-averse</a:t>
            </a:r>
          </a:p>
          <a:p>
            <a:pPr lvl="1"/>
            <a:r>
              <a:rPr lang="en-GB" dirty="0" smtClean="0"/>
              <a:t>Managers </a:t>
            </a:r>
            <a:r>
              <a:rPr lang="en-GB" dirty="0">
                <a:latin typeface="Arial"/>
                <a:cs typeface="Arial"/>
              </a:rPr>
              <a:t>→</a:t>
            </a:r>
            <a:r>
              <a:rPr lang="en-GB" dirty="0" smtClean="0"/>
              <a:t> political, gung-ho</a:t>
            </a:r>
          </a:p>
          <a:p>
            <a:r>
              <a:rPr lang="en-GB" dirty="0" smtClean="0"/>
              <a:t>They did not originally have all of the data on launch temperatures</a:t>
            </a:r>
          </a:p>
          <a:p>
            <a:pPr lvl="1"/>
            <a:r>
              <a:rPr lang="en-GB" dirty="0" smtClean="0"/>
              <a:t>It’s Florida! It doesn’t get cold, does it?</a:t>
            </a:r>
          </a:p>
          <a:p>
            <a:pPr lvl="1"/>
            <a:r>
              <a:rPr lang="en-GB" dirty="0" smtClean="0"/>
              <a:t>Ambient temperature is not the same as O-ring temperature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82309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Important factors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/>
          </a:bodyPr>
          <a:lstStyle/>
          <a:p>
            <a:r>
              <a:rPr lang="en-GB" dirty="0" smtClean="0"/>
              <a:t>The second O-ring was a backup; the engineers were more concerned that the first O-ring would not seal at all</a:t>
            </a:r>
          </a:p>
          <a:p>
            <a:pPr lvl="1"/>
            <a:r>
              <a:rPr lang="en-GB" dirty="0"/>
              <a:t>Therefore they did not focus on how much erosion was visible in earlier </a:t>
            </a:r>
            <a:r>
              <a:rPr lang="en-GB" dirty="0" smtClean="0"/>
              <a:t>tests</a:t>
            </a:r>
          </a:p>
          <a:p>
            <a:pPr lvl="1"/>
            <a:endParaRPr lang="en-GB" sz="800" dirty="0"/>
          </a:p>
          <a:p>
            <a:r>
              <a:rPr lang="en-GB" dirty="0" smtClean="0"/>
              <a:t>They informed management of this problem in July 1985, but NASA decided to continue flights during the redesign process</a:t>
            </a:r>
          </a:p>
          <a:p>
            <a:pPr lvl="1"/>
            <a:r>
              <a:rPr lang="en-GB" dirty="0" smtClean="0"/>
              <a:t>If NASA knew there was a potentially catastrophic flaw in the system but decided to keep on launching anyway, why would the engineers think that NASA would listen to them now?</a:t>
            </a:r>
          </a:p>
          <a:p>
            <a:pPr lvl="1"/>
            <a:r>
              <a:rPr lang="en-GB" dirty="0" smtClean="0"/>
              <a:t>Significant ethical issue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99676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How to visualise this well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aim is to show a direct link between low temperatures and large amounts of damage to the O-rings</a:t>
            </a:r>
          </a:p>
          <a:p>
            <a:r>
              <a:rPr lang="en-GB" dirty="0" smtClean="0"/>
              <a:t>Techniques available:</a:t>
            </a:r>
          </a:p>
          <a:p>
            <a:pPr lvl="1"/>
            <a:r>
              <a:rPr lang="en-GB" dirty="0" smtClean="0"/>
              <a:t>Rearrangement of data</a:t>
            </a:r>
          </a:p>
          <a:p>
            <a:pPr lvl="1"/>
            <a:r>
              <a:rPr lang="en-GB" dirty="0" smtClean="0"/>
              <a:t>Show relationships, scales and measures, not just values</a:t>
            </a:r>
          </a:p>
          <a:p>
            <a:pPr lvl="1"/>
            <a:r>
              <a:rPr lang="en-GB" dirty="0" smtClean="0"/>
              <a:t>Show things that have meaning, don’t just use random icons</a:t>
            </a:r>
          </a:p>
          <a:p>
            <a:pPr lvl="1"/>
            <a:r>
              <a:rPr lang="en-GB" dirty="0" smtClean="0"/>
              <a:t>Calculate things and show trend lines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35388-AC16-4203-8F81-92E80197F9EB}" type="slidenum">
              <a:rPr lang="en-GB" smtClean="0"/>
              <a:pPr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39337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575166"/>
          </a:xfrm>
        </p:spPr>
        <p:txBody>
          <a:bodyPr>
            <a:normAutofit/>
          </a:bodyPr>
          <a:lstStyle/>
          <a:p>
            <a:r>
              <a:rPr lang="en-GB" dirty="0" smtClean="0"/>
              <a:t>Topics covered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An example visualisation problem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How to tackle it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How to present the results</a:t>
            </a:r>
            <a:endParaRPr lang="en-GB" dirty="0">
              <a:sym typeface="Wingdings" panose="05000000000000000000" pitchFamily="2" charset="2"/>
            </a:endParaRPr>
          </a:p>
          <a:p>
            <a:r>
              <a:rPr lang="en-GB" dirty="0" smtClean="0"/>
              <a:t>This should give you some ideas on how to do and to present the statistical part of your analysis assignment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6689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Coming soon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Next session: </a:t>
            </a:r>
            <a:r>
              <a:rPr lang="en-GB" dirty="0" smtClean="0"/>
              <a:t>Case Study – Friday 13th</a:t>
            </a:r>
            <a:endParaRPr lang="en-GB" dirty="0" smtClean="0"/>
          </a:p>
          <a:p>
            <a:endParaRPr lang="en-GB" dirty="0"/>
          </a:p>
          <a:p>
            <a:r>
              <a:rPr lang="en-GB" b="1" dirty="0" smtClean="0"/>
              <a:t>Homework: </a:t>
            </a:r>
            <a:r>
              <a:rPr lang="en-GB" dirty="0" smtClean="0"/>
              <a:t>Work on the assignment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18175</TotalTime>
  <Words>782</Words>
  <Application>Microsoft Office PowerPoint</Application>
  <PresentationFormat>On-screen Show (4:3)</PresentationFormat>
  <Paragraphs>110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Century Gothic</vt:lpstr>
      <vt:lpstr>Wingdings 3</vt:lpstr>
      <vt:lpstr>Wingdings</vt:lpstr>
      <vt:lpstr>Arial</vt:lpstr>
      <vt:lpstr>Slice</vt:lpstr>
      <vt:lpstr>Data Analysis  and Visualisation</vt:lpstr>
      <vt:lpstr>January 28th 1986</vt:lpstr>
      <vt:lpstr>January 27th 1986</vt:lpstr>
      <vt:lpstr>Why did it happen?</vt:lpstr>
      <vt:lpstr>SRM Field Joint</vt:lpstr>
      <vt:lpstr>PowerPoint Presentation</vt:lpstr>
      <vt:lpstr>PowerPoint Presentation</vt:lpstr>
      <vt:lpstr>PowerPoint Presentation</vt:lpstr>
      <vt:lpstr>PowerPoint Presentation</vt:lpstr>
      <vt:lpstr>Important factors</vt:lpstr>
      <vt:lpstr>Important factors</vt:lpstr>
      <vt:lpstr>How to visualise this well</vt:lpstr>
      <vt:lpstr>Summary</vt:lpstr>
      <vt:lpstr>Coming soon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Nik Whitehead</cp:lastModifiedBy>
  <cp:revision>187</cp:revision>
  <dcterms:created xsi:type="dcterms:W3CDTF">2017-06-08T10:43:23Z</dcterms:created>
  <dcterms:modified xsi:type="dcterms:W3CDTF">2017-09-26T08:45:33Z</dcterms:modified>
</cp:coreProperties>
</file>