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4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tags/tag5.xml" ContentType="application/vnd.openxmlformats-officedocument.presentationml.tags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8" r:id="rId1"/>
  </p:sld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6" r:id="rId11"/>
    <p:sldId id="265" r:id="rId12"/>
    <p:sldId id="270" r:id="rId13"/>
    <p:sldId id="269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253"/>
    <p:restoredTop sz="95687"/>
  </p:normalViewPr>
  <p:slideViewPr>
    <p:cSldViewPr snapToGrid="0">
      <p:cViewPr>
        <p:scale>
          <a:sx n="100" d="100"/>
          <a:sy n="100" d="100"/>
        </p:scale>
        <p:origin x="-416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DAC7E2-7892-4E87-9D71-EC1B7668151E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0FBC2494-9F45-4089-AE8F-5C3274B42A41}">
      <dgm:prSet phldrT="[Text]"/>
      <dgm:spPr/>
      <dgm:t>
        <a:bodyPr/>
        <a:lstStyle/>
        <a:p>
          <a:r>
            <a:rPr lang="en-IN" dirty="0"/>
            <a:t>Customer loyalty, repeat business</a:t>
          </a:r>
        </a:p>
      </dgm:t>
    </dgm:pt>
    <dgm:pt modelId="{9359DDF8-50BE-46D4-9954-9AC3AFA54044}" type="parTrans" cxnId="{B449CE8E-2E88-4F03-8A4B-65D18346CD69}">
      <dgm:prSet/>
      <dgm:spPr/>
      <dgm:t>
        <a:bodyPr/>
        <a:lstStyle/>
        <a:p>
          <a:endParaRPr lang="en-IN"/>
        </a:p>
      </dgm:t>
    </dgm:pt>
    <dgm:pt modelId="{7D303AB7-0FFF-42A8-BCDB-13112CD168F5}" type="sibTrans" cxnId="{B449CE8E-2E88-4F03-8A4B-65D18346CD69}">
      <dgm:prSet/>
      <dgm:spPr/>
      <dgm:t>
        <a:bodyPr/>
        <a:lstStyle/>
        <a:p>
          <a:endParaRPr lang="en-IN"/>
        </a:p>
      </dgm:t>
    </dgm:pt>
    <dgm:pt modelId="{67E886A0-97C7-4DED-96A8-C93ECDFE7061}">
      <dgm:prSet phldrT="[Text]"/>
      <dgm:spPr/>
      <dgm:t>
        <a:bodyPr/>
        <a:lstStyle/>
        <a:p>
          <a:r>
            <a:rPr lang="en-IN" dirty="0"/>
            <a:t>Word of mouth recommendations</a:t>
          </a:r>
        </a:p>
      </dgm:t>
    </dgm:pt>
    <dgm:pt modelId="{326FBDCD-A1C9-4775-AE9B-C1A4AD01CA77}" type="parTrans" cxnId="{21AC8850-8194-4909-9B2D-386D46E4DF99}">
      <dgm:prSet/>
      <dgm:spPr/>
      <dgm:t>
        <a:bodyPr/>
        <a:lstStyle/>
        <a:p>
          <a:endParaRPr lang="en-IN"/>
        </a:p>
      </dgm:t>
    </dgm:pt>
    <dgm:pt modelId="{A15A7BC6-A4DE-460F-A973-F215F56EFB15}" type="sibTrans" cxnId="{21AC8850-8194-4909-9B2D-386D46E4DF99}">
      <dgm:prSet/>
      <dgm:spPr/>
      <dgm:t>
        <a:bodyPr/>
        <a:lstStyle/>
        <a:p>
          <a:endParaRPr lang="en-IN"/>
        </a:p>
      </dgm:t>
    </dgm:pt>
    <dgm:pt modelId="{0838F88D-23CE-48CB-A106-D59FD2AA661A}">
      <dgm:prSet phldrT="[Text]"/>
      <dgm:spPr/>
      <dgm:t>
        <a:bodyPr/>
        <a:lstStyle/>
        <a:p>
          <a:r>
            <a:rPr lang="en-IN" dirty="0"/>
            <a:t>Differentiation from the rest of the industry</a:t>
          </a:r>
        </a:p>
      </dgm:t>
    </dgm:pt>
    <dgm:pt modelId="{E6D7BDC8-1D0B-41AE-85DD-A88C421B9E98}" type="parTrans" cxnId="{724F7968-BB25-49EF-A2E2-A2FE9F720762}">
      <dgm:prSet/>
      <dgm:spPr/>
      <dgm:t>
        <a:bodyPr/>
        <a:lstStyle/>
        <a:p>
          <a:endParaRPr lang="en-IN"/>
        </a:p>
      </dgm:t>
    </dgm:pt>
    <dgm:pt modelId="{F3651712-1372-4C67-B5B6-6401EE28597F}" type="sibTrans" cxnId="{724F7968-BB25-49EF-A2E2-A2FE9F720762}">
      <dgm:prSet/>
      <dgm:spPr/>
      <dgm:t>
        <a:bodyPr/>
        <a:lstStyle/>
        <a:p>
          <a:endParaRPr lang="en-IN"/>
        </a:p>
      </dgm:t>
    </dgm:pt>
    <dgm:pt modelId="{1365A1F2-4C3A-4045-BA7D-9CD045C1D217}" type="pres">
      <dgm:prSet presAssocID="{27DAC7E2-7892-4E87-9D71-EC1B7668151E}" presName="CompostProcess" presStyleCnt="0">
        <dgm:presLayoutVars>
          <dgm:dir/>
          <dgm:resizeHandles val="exact"/>
        </dgm:presLayoutVars>
      </dgm:prSet>
      <dgm:spPr/>
    </dgm:pt>
    <dgm:pt modelId="{1A41A506-E78A-4E5A-95B8-AF5694196E4F}" type="pres">
      <dgm:prSet presAssocID="{27DAC7E2-7892-4E87-9D71-EC1B7668151E}" presName="arrow" presStyleLbl="bgShp" presStyleIdx="0" presStyleCnt="1"/>
      <dgm:spPr/>
    </dgm:pt>
    <dgm:pt modelId="{5E18367D-0C01-421A-8045-8BD92B9EADCC}" type="pres">
      <dgm:prSet presAssocID="{27DAC7E2-7892-4E87-9D71-EC1B7668151E}" presName="linearProcess" presStyleCnt="0"/>
      <dgm:spPr/>
    </dgm:pt>
    <dgm:pt modelId="{27FCFCCF-252D-4E59-9F25-8737D2085B2A}" type="pres">
      <dgm:prSet presAssocID="{0FBC2494-9F45-4089-AE8F-5C3274B42A41}" presName="textNode" presStyleLbl="node1" presStyleIdx="0" presStyleCnt="3">
        <dgm:presLayoutVars>
          <dgm:bulletEnabled val="1"/>
        </dgm:presLayoutVars>
      </dgm:prSet>
      <dgm:spPr/>
    </dgm:pt>
    <dgm:pt modelId="{8813F089-891A-4303-8695-5787ECA94BD4}" type="pres">
      <dgm:prSet presAssocID="{7D303AB7-0FFF-42A8-BCDB-13112CD168F5}" presName="sibTrans" presStyleCnt="0"/>
      <dgm:spPr/>
    </dgm:pt>
    <dgm:pt modelId="{0E8B355D-347D-4619-81B6-A0A1730DF27D}" type="pres">
      <dgm:prSet presAssocID="{67E886A0-97C7-4DED-96A8-C93ECDFE7061}" presName="textNode" presStyleLbl="node1" presStyleIdx="1" presStyleCnt="3">
        <dgm:presLayoutVars>
          <dgm:bulletEnabled val="1"/>
        </dgm:presLayoutVars>
      </dgm:prSet>
      <dgm:spPr/>
    </dgm:pt>
    <dgm:pt modelId="{72E347B2-12D4-4B3F-9BB6-03766DC16FF9}" type="pres">
      <dgm:prSet presAssocID="{A15A7BC6-A4DE-460F-A973-F215F56EFB15}" presName="sibTrans" presStyleCnt="0"/>
      <dgm:spPr/>
    </dgm:pt>
    <dgm:pt modelId="{BCE0A916-0229-4068-97B0-485E87544ADA}" type="pres">
      <dgm:prSet presAssocID="{0838F88D-23CE-48CB-A106-D59FD2AA661A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40A98A46-EDCA-4EEF-97A1-F14898E244F0}" type="presOf" srcId="{67E886A0-97C7-4DED-96A8-C93ECDFE7061}" destId="{0E8B355D-347D-4619-81B6-A0A1730DF27D}" srcOrd="0" destOrd="0" presId="urn:microsoft.com/office/officeart/2005/8/layout/hProcess9"/>
    <dgm:cxn modelId="{FB5F5448-F7D2-4DE6-B563-A9E20CB823C0}" type="presOf" srcId="{27DAC7E2-7892-4E87-9D71-EC1B7668151E}" destId="{1365A1F2-4C3A-4045-BA7D-9CD045C1D217}" srcOrd="0" destOrd="0" presId="urn:microsoft.com/office/officeart/2005/8/layout/hProcess9"/>
    <dgm:cxn modelId="{21AC8850-8194-4909-9B2D-386D46E4DF99}" srcId="{27DAC7E2-7892-4E87-9D71-EC1B7668151E}" destId="{67E886A0-97C7-4DED-96A8-C93ECDFE7061}" srcOrd="1" destOrd="0" parTransId="{326FBDCD-A1C9-4775-AE9B-C1A4AD01CA77}" sibTransId="{A15A7BC6-A4DE-460F-A973-F215F56EFB15}"/>
    <dgm:cxn modelId="{724F7968-BB25-49EF-A2E2-A2FE9F720762}" srcId="{27DAC7E2-7892-4E87-9D71-EC1B7668151E}" destId="{0838F88D-23CE-48CB-A106-D59FD2AA661A}" srcOrd="2" destOrd="0" parTransId="{E6D7BDC8-1D0B-41AE-85DD-A88C421B9E98}" sibTransId="{F3651712-1372-4C67-B5B6-6401EE28597F}"/>
    <dgm:cxn modelId="{6B881F77-6397-49AF-8FD9-1F6E8442DD8B}" type="presOf" srcId="{0FBC2494-9F45-4089-AE8F-5C3274B42A41}" destId="{27FCFCCF-252D-4E59-9F25-8737D2085B2A}" srcOrd="0" destOrd="0" presId="urn:microsoft.com/office/officeart/2005/8/layout/hProcess9"/>
    <dgm:cxn modelId="{C015977A-2D4F-4084-A21F-7DD1453B4182}" type="presOf" srcId="{0838F88D-23CE-48CB-A106-D59FD2AA661A}" destId="{BCE0A916-0229-4068-97B0-485E87544ADA}" srcOrd="0" destOrd="0" presId="urn:microsoft.com/office/officeart/2005/8/layout/hProcess9"/>
    <dgm:cxn modelId="{B449CE8E-2E88-4F03-8A4B-65D18346CD69}" srcId="{27DAC7E2-7892-4E87-9D71-EC1B7668151E}" destId="{0FBC2494-9F45-4089-AE8F-5C3274B42A41}" srcOrd="0" destOrd="0" parTransId="{9359DDF8-50BE-46D4-9954-9AC3AFA54044}" sibTransId="{7D303AB7-0FFF-42A8-BCDB-13112CD168F5}"/>
    <dgm:cxn modelId="{FD9DB4A6-792F-4CAB-9A24-B81C12C5A117}" type="presParOf" srcId="{1365A1F2-4C3A-4045-BA7D-9CD045C1D217}" destId="{1A41A506-E78A-4E5A-95B8-AF5694196E4F}" srcOrd="0" destOrd="0" presId="urn:microsoft.com/office/officeart/2005/8/layout/hProcess9"/>
    <dgm:cxn modelId="{AF198664-FEE9-4629-B055-78A0E47F93C8}" type="presParOf" srcId="{1365A1F2-4C3A-4045-BA7D-9CD045C1D217}" destId="{5E18367D-0C01-421A-8045-8BD92B9EADCC}" srcOrd="1" destOrd="0" presId="urn:microsoft.com/office/officeart/2005/8/layout/hProcess9"/>
    <dgm:cxn modelId="{B93B736B-AEBC-4307-B68B-6CDE9C8FDC9B}" type="presParOf" srcId="{5E18367D-0C01-421A-8045-8BD92B9EADCC}" destId="{27FCFCCF-252D-4E59-9F25-8737D2085B2A}" srcOrd="0" destOrd="0" presId="urn:microsoft.com/office/officeart/2005/8/layout/hProcess9"/>
    <dgm:cxn modelId="{DFA4E404-8609-4675-99B0-9C10C5FF5A1A}" type="presParOf" srcId="{5E18367D-0C01-421A-8045-8BD92B9EADCC}" destId="{8813F089-891A-4303-8695-5787ECA94BD4}" srcOrd="1" destOrd="0" presId="urn:microsoft.com/office/officeart/2005/8/layout/hProcess9"/>
    <dgm:cxn modelId="{5DC028E3-0076-4A7F-9A27-404623786687}" type="presParOf" srcId="{5E18367D-0C01-421A-8045-8BD92B9EADCC}" destId="{0E8B355D-347D-4619-81B6-A0A1730DF27D}" srcOrd="2" destOrd="0" presId="urn:microsoft.com/office/officeart/2005/8/layout/hProcess9"/>
    <dgm:cxn modelId="{B77A51D8-1B85-4066-9616-46D384FA1D4D}" type="presParOf" srcId="{5E18367D-0C01-421A-8045-8BD92B9EADCC}" destId="{72E347B2-12D4-4B3F-9BB6-03766DC16FF9}" srcOrd="3" destOrd="0" presId="urn:microsoft.com/office/officeart/2005/8/layout/hProcess9"/>
    <dgm:cxn modelId="{48D38B3D-69E9-47FB-83BC-192E2BBD3364}" type="presParOf" srcId="{5E18367D-0C01-421A-8045-8BD92B9EADCC}" destId="{BCE0A916-0229-4068-97B0-485E87544ADA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328C63-CEC0-4A8B-97CA-F794D9110850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357B4D7B-1A5F-4F18-B035-8DC28D7F21F3}">
      <dgm:prSet phldrT="[Text]"/>
      <dgm:spPr/>
      <dgm:t>
        <a:bodyPr/>
        <a:lstStyle/>
        <a:p>
          <a:r>
            <a:rPr lang="en-IN" dirty="0"/>
            <a:t>Employee provides excellent customer service</a:t>
          </a:r>
        </a:p>
      </dgm:t>
    </dgm:pt>
    <dgm:pt modelId="{77FD59C0-A7D3-4689-9D09-5FF9219E5245}" type="parTrans" cxnId="{3627DBDF-2E65-4BBF-914D-DB1696168EF6}">
      <dgm:prSet/>
      <dgm:spPr/>
      <dgm:t>
        <a:bodyPr/>
        <a:lstStyle/>
        <a:p>
          <a:endParaRPr lang="en-IN"/>
        </a:p>
      </dgm:t>
    </dgm:pt>
    <dgm:pt modelId="{00441E17-6BC5-4C4F-96AB-2238FEC6C406}" type="sibTrans" cxnId="{3627DBDF-2E65-4BBF-914D-DB1696168EF6}">
      <dgm:prSet/>
      <dgm:spPr/>
      <dgm:t>
        <a:bodyPr/>
        <a:lstStyle/>
        <a:p>
          <a:endParaRPr lang="en-IN"/>
        </a:p>
      </dgm:t>
    </dgm:pt>
    <dgm:pt modelId="{A175A2C4-161A-4479-9ECF-C92651F20EFC}">
      <dgm:prSet phldrT="[Text]"/>
      <dgm:spPr/>
      <dgm:t>
        <a:bodyPr/>
        <a:lstStyle/>
        <a:p>
          <a:r>
            <a:rPr lang="en-IN" dirty="0"/>
            <a:t>Consumer provides feedbacks and gains Miles/Points</a:t>
          </a:r>
        </a:p>
      </dgm:t>
    </dgm:pt>
    <dgm:pt modelId="{C467E92D-0EA6-4E3D-9C05-699A1B5ABF54}" type="parTrans" cxnId="{F395FD66-0456-4EDD-9500-75D2DBC6E86D}">
      <dgm:prSet/>
      <dgm:spPr/>
      <dgm:t>
        <a:bodyPr/>
        <a:lstStyle/>
        <a:p>
          <a:endParaRPr lang="en-IN"/>
        </a:p>
      </dgm:t>
    </dgm:pt>
    <dgm:pt modelId="{FE182C74-E9CA-4D18-9B7B-E5E973D84CF0}" type="sibTrans" cxnId="{F395FD66-0456-4EDD-9500-75D2DBC6E86D}">
      <dgm:prSet/>
      <dgm:spPr/>
      <dgm:t>
        <a:bodyPr/>
        <a:lstStyle/>
        <a:p>
          <a:endParaRPr lang="en-IN"/>
        </a:p>
      </dgm:t>
    </dgm:pt>
    <dgm:pt modelId="{BFC20ED9-5EEE-4803-B439-B3655C39828E}">
      <dgm:prSet phldrT="[Text]"/>
      <dgm:spPr/>
      <dgm:t>
        <a:bodyPr/>
        <a:lstStyle/>
        <a:p>
          <a:r>
            <a:rPr lang="en-IN" dirty="0"/>
            <a:t>Positive or negative feedback is implemented towards employee</a:t>
          </a:r>
        </a:p>
      </dgm:t>
    </dgm:pt>
    <dgm:pt modelId="{1005C554-B104-474D-8584-352809FF01FD}" type="parTrans" cxnId="{9EC0699B-E441-404E-B116-A096EFE5EA83}">
      <dgm:prSet/>
      <dgm:spPr/>
      <dgm:t>
        <a:bodyPr/>
        <a:lstStyle/>
        <a:p>
          <a:endParaRPr lang="en-IN"/>
        </a:p>
      </dgm:t>
    </dgm:pt>
    <dgm:pt modelId="{65405ABE-B64B-4477-A84A-917EF3C12095}" type="sibTrans" cxnId="{9EC0699B-E441-404E-B116-A096EFE5EA83}">
      <dgm:prSet/>
      <dgm:spPr/>
      <dgm:t>
        <a:bodyPr/>
        <a:lstStyle/>
        <a:p>
          <a:endParaRPr lang="en-IN"/>
        </a:p>
      </dgm:t>
    </dgm:pt>
    <dgm:pt modelId="{A9727890-BD86-49B8-9915-67DE65FE429F}" type="pres">
      <dgm:prSet presAssocID="{EE328C63-CEC0-4A8B-97CA-F794D9110850}" presName="Name0" presStyleCnt="0">
        <dgm:presLayoutVars>
          <dgm:dir/>
          <dgm:resizeHandles val="exact"/>
        </dgm:presLayoutVars>
      </dgm:prSet>
      <dgm:spPr/>
    </dgm:pt>
    <dgm:pt modelId="{9E44E50F-89DA-40D6-9524-A8C1DB85E682}" type="pres">
      <dgm:prSet presAssocID="{357B4D7B-1A5F-4F18-B035-8DC28D7F21F3}" presName="node" presStyleLbl="node1" presStyleIdx="0" presStyleCnt="3">
        <dgm:presLayoutVars>
          <dgm:bulletEnabled val="1"/>
        </dgm:presLayoutVars>
      </dgm:prSet>
      <dgm:spPr/>
    </dgm:pt>
    <dgm:pt modelId="{E2F030A6-3821-490A-B52C-34167742300F}" type="pres">
      <dgm:prSet presAssocID="{00441E17-6BC5-4C4F-96AB-2238FEC6C406}" presName="sibTrans" presStyleLbl="sibTrans2D1" presStyleIdx="0" presStyleCnt="3"/>
      <dgm:spPr/>
    </dgm:pt>
    <dgm:pt modelId="{4FF8F81B-6DA5-4BC0-9818-7E44B8B929CA}" type="pres">
      <dgm:prSet presAssocID="{00441E17-6BC5-4C4F-96AB-2238FEC6C406}" presName="connectorText" presStyleLbl="sibTrans2D1" presStyleIdx="0" presStyleCnt="3"/>
      <dgm:spPr/>
    </dgm:pt>
    <dgm:pt modelId="{8217BD99-BE8D-47B5-B9F9-86D505358CD4}" type="pres">
      <dgm:prSet presAssocID="{A175A2C4-161A-4479-9ECF-C92651F20EFC}" presName="node" presStyleLbl="node1" presStyleIdx="1" presStyleCnt="3">
        <dgm:presLayoutVars>
          <dgm:bulletEnabled val="1"/>
        </dgm:presLayoutVars>
      </dgm:prSet>
      <dgm:spPr/>
    </dgm:pt>
    <dgm:pt modelId="{425DF2CB-4DF3-48F7-AD4A-910563A0DEA9}" type="pres">
      <dgm:prSet presAssocID="{FE182C74-E9CA-4D18-9B7B-E5E973D84CF0}" presName="sibTrans" presStyleLbl="sibTrans2D1" presStyleIdx="1" presStyleCnt="3"/>
      <dgm:spPr/>
    </dgm:pt>
    <dgm:pt modelId="{2E6E836E-6C12-436E-9D3E-ABBE61EA0EEF}" type="pres">
      <dgm:prSet presAssocID="{FE182C74-E9CA-4D18-9B7B-E5E973D84CF0}" presName="connectorText" presStyleLbl="sibTrans2D1" presStyleIdx="1" presStyleCnt="3"/>
      <dgm:spPr/>
    </dgm:pt>
    <dgm:pt modelId="{DCDB2E2C-4101-426C-A5D1-F8B1DDA046DF}" type="pres">
      <dgm:prSet presAssocID="{BFC20ED9-5EEE-4803-B439-B3655C39828E}" presName="node" presStyleLbl="node1" presStyleIdx="2" presStyleCnt="3">
        <dgm:presLayoutVars>
          <dgm:bulletEnabled val="1"/>
        </dgm:presLayoutVars>
      </dgm:prSet>
      <dgm:spPr/>
    </dgm:pt>
    <dgm:pt modelId="{69261CC0-E53D-4C93-8126-A532F6C4CB6B}" type="pres">
      <dgm:prSet presAssocID="{65405ABE-B64B-4477-A84A-917EF3C12095}" presName="sibTrans" presStyleLbl="sibTrans2D1" presStyleIdx="2" presStyleCnt="3"/>
      <dgm:spPr/>
    </dgm:pt>
    <dgm:pt modelId="{96B06A00-8DBE-46D3-AA88-BA30E5FF81B5}" type="pres">
      <dgm:prSet presAssocID="{65405ABE-B64B-4477-A84A-917EF3C12095}" presName="connectorText" presStyleLbl="sibTrans2D1" presStyleIdx="2" presStyleCnt="3"/>
      <dgm:spPr/>
    </dgm:pt>
  </dgm:ptLst>
  <dgm:cxnLst>
    <dgm:cxn modelId="{74792A06-B0FF-4163-8508-CBD66402D480}" type="presOf" srcId="{357B4D7B-1A5F-4F18-B035-8DC28D7F21F3}" destId="{9E44E50F-89DA-40D6-9524-A8C1DB85E682}" srcOrd="0" destOrd="0" presId="urn:microsoft.com/office/officeart/2005/8/layout/cycle7"/>
    <dgm:cxn modelId="{F55CD91A-EE13-4792-9934-8D778A1512A7}" type="presOf" srcId="{65405ABE-B64B-4477-A84A-917EF3C12095}" destId="{69261CC0-E53D-4C93-8126-A532F6C4CB6B}" srcOrd="0" destOrd="0" presId="urn:microsoft.com/office/officeart/2005/8/layout/cycle7"/>
    <dgm:cxn modelId="{470B5320-55C0-474E-823D-5940DD007149}" type="presOf" srcId="{BFC20ED9-5EEE-4803-B439-B3655C39828E}" destId="{DCDB2E2C-4101-426C-A5D1-F8B1DDA046DF}" srcOrd="0" destOrd="0" presId="urn:microsoft.com/office/officeart/2005/8/layout/cycle7"/>
    <dgm:cxn modelId="{81658827-D1FC-4FEB-BC4F-623BF2D916CB}" type="presOf" srcId="{65405ABE-B64B-4477-A84A-917EF3C12095}" destId="{96B06A00-8DBE-46D3-AA88-BA30E5FF81B5}" srcOrd="1" destOrd="0" presId="urn:microsoft.com/office/officeart/2005/8/layout/cycle7"/>
    <dgm:cxn modelId="{52B01248-3956-4775-AAA6-B96544E65763}" type="presOf" srcId="{FE182C74-E9CA-4D18-9B7B-E5E973D84CF0}" destId="{2E6E836E-6C12-436E-9D3E-ABBE61EA0EEF}" srcOrd="1" destOrd="0" presId="urn:microsoft.com/office/officeart/2005/8/layout/cycle7"/>
    <dgm:cxn modelId="{933ADC59-A45A-467C-8949-0039E2C1E55B}" type="presOf" srcId="{00441E17-6BC5-4C4F-96AB-2238FEC6C406}" destId="{4FF8F81B-6DA5-4BC0-9818-7E44B8B929CA}" srcOrd="1" destOrd="0" presId="urn:microsoft.com/office/officeart/2005/8/layout/cycle7"/>
    <dgm:cxn modelId="{F395FD66-0456-4EDD-9500-75D2DBC6E86D}" srcId="{EE328C63-CEC0-4A8B-97CA-F794D9110850}" destId="{A175A2C4-161A-4479-9ECF-C92651F20EFC}" srcOrd="1" destOrd="0" parTransId="{C467E92D-0EA6-4E3D-9C05-699A1B5ABF54}" sibTransId="{FE182C74-E9CA-4D18-9B7B-E5E973D84CF0}"/>
    <dgm:cxn modelId="{11F08177-5B21-4FE8-BD95-2228955493CC}" type="presOf" srcId="{EE328C63-CEC0-4A8B-97CA-F794D9110850}" destId="{A9727890-BD86-49B8-9915-67DE65FE429F}" srcOrd="0" destOrd="0" presId="urn:microsoft.com/office/officeart/2005/8/layout/cycle7"/>
    <dgm:cxn modelId="{9CE4A98F-4013-401C-B62D-7002DC7B16EE}" type="presOf" srcId="{A175A2C4-161A-4479-9ECF-C92651F20EFC}" destId="{8217BD99-BE8D-47B5-B9F9-86D505358CD4}" srcOrd="0" destOrd="0" presId="urn:microsoft.com/office/officeart/2005/8/layout/cycle7"/>
    <dgm:cxn modelId="{9EC0699B-E441-404E-B116-A096EFE5EA83}" srcId="{EE328C63-CEC0-4A8B-97CA-F794D9110850}" destId="{BFC20ED9-5EEE-4803-B439-B3655C39828E}" srcOrd="2" destOrd="0" parTransId="{1005C554-B104-474D-8584-352809FF01FD}" sibTransId="{65405ABE-B64B-4477-A84A-917EF3C12095}"/>
    <dgm:cxn modelId="{2B8CDAD4-C7ED-4B2E-B962-FDE194B03926}" type="presOf" srcId="{FE182C74-E9CA-4D18-9B7B-E5E973D84CF0}" destId="{425DF2CB-4DF3-48F7-AD4A-910563A0DEA9}" srcOrd="0" destOrd="0" presId="urn:microsoft.com/office/officeart/2005/8/layout/cycle7"/>
    <dgm:cxn modelId="{3627DBDF-2E65-4BBF-914D-DB1696168EF6}" srcId="{EE328C63-CEC0-4A8B-97CA-F794D9110850}" destId="{357B4D7B-1A5F-4F18-B035-8DC28D7F21F3}" srcOrd="0" destOrd="0" parTransId="{77FD59C0-A7D3-4689-9D09-5FF9219E5245}" sibTransId="{00441E17-6BC5-4C4F-96AB-2238FEC6C406}"/>
    <dgm:cxn modelId="{67A101F6-D20F-42BE-8FAB-C44433D70F43}" type="presOf" srcId="{00441E17-6BC5-4C4F-96AB-2238FEC6C406}" destId="{E2F030A6-3821-490A-B52C-34167742300F}" srcOrd="0" destOrd="0" presId="urn:microsoft.com/office/officeart/2005/8/layout/cycle7"/>
    <dgm:cxn modelId="{BC1A1051-3281-48FA-AD41-87E4650D353A}" type="presParOf" srcId="{A9727890-BD86-49B8-9915-67DE65FE429F}" destId="{9E44E50F-89DA-40D6-9524-A8C1DB85E682}" srcOrd="0" destOrd="0" presId="urn:microsoft.com/office/officeart/2005/8/layout/cycle7"/>
    <dgm:cxn modelId="{B065FB23-5185-4D04-870F-465696CDED65}" type="presParOf" srcId="{A9727890-BD86-49B8-9915-67DE65FE429F}" destId="{E2F030A6-3821-490A-B52C-34167742300F}" srcOrd="1" destOrd="0" presId="urn:microsoft.com/office/officeart/2005/8/layout/cycle7"/>
    <dgm:cxn modelId="{78BF1938-DA1A-47A1-AB51-59F2D0AE3AF2}" type="presParOf" srcId="{E2F030A6-3821-490A-B52C-34167742300F}" destId="{4FF8F81B-6DA5-4BC0-9818-7E44B8B929CA}" srcOrd="0" destOrd="0" presId="urn:microsoft.com/office/officeart/2005/8/layout/cycle7"/>
    <dgm:cxn modelId="{360D521A-5F9F-46DF-91BF-9B475F157A10}" type="presParOf" srcId="{A9727890-BD86-49B8-9915-67DE65FE429F}" destId="{8217BD99-BE8D-47B5-B9F9-86D505358CD4}" srcOrd="2" destOrd="0" presId="urn:microsoft.com/office/officeart/2005/8/layout/cycle7"/>
    <dgm:cxn modelId="{D23AA3EC-D0C6-46EB-BA2A-7204186575E5}" type="presParOf" srcId="{A9727890-BD86-49B8-9915-67DE65FE429F}" destId="{425DF2CB-4DF3-48F7-AD4A-910563A0DEA9}" srcOrd="3" destOrd="0" presId="urn:microsoft.com/office/officeart/2005/8/layout/cycle7"/>
    <dgm:cxn modelId="{FF292F3F-E07B-4753-B37E-5DF0C60BF9BE}" type="presParOf" srcId="{425DF2CB-4DF3-48F7-AD4A-910563A0DEA9}" destId="{2E6E836E-6C12-436E-9D3E-ABBE61EA0EEF}" srcOrd="0" destOrd="0" presId="urn:microsoft.com/office/officeart/2005/8/layout/cycle7"/>
    <dgm:cxn modelId="{E648127B-4E7A-4540-BA43-CC848B09EEC1}" type="presParOf" srcId="{A9727890-BD86-49B8-9915-67DE65FE429F}" destId="{DCDB2E2C-4101-426C-A5D1-F8B1DDA046DF}" srcOrd="4" destOrd="0" presId="urn:microsoft.com/office/officeart/2005/8/layout/cycle7"/>
    <dgm:cxn modelId="{BF05B2E9-AD70-487F-89BF-FAA7690FACAA}" type="presParOf" srcId="{A9727890-BD86-49B8-9915-67DE65FE429F}" destId="{69261CC0-E53D-4C93-8126-A532F6C4CB6B}" srcOrd="5" destOrd="0" presId="urn:microsoft.com/office/officeart/2005/8/layout/cycle7"/>
    <dgm:cxn modelId="{A85F52E5-0619-4EED-9864-8A94074DFAE2}" type="presParOf" srcId="{69261CC0-E53D-4C93-8126-A532F6C4CB6B}" destId="{96B06A00-8DBE-46D3-AA88-BA30E5FF81B5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E0E17CD-CA94-4842-93A5-67273EB21785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72813650-7061-48EF-8DB0-7A5081F7923A}">
      <dgm:prSet phldrT="[Text]" custT="1"/>
      <dgm:spPr/>
      <dgm:t>
        <a:bodyPr/>
        <a:lstStyle/>
        <a:p>
          <a:r>
            <a:rPr lang="en-IN" sz="2000" dirty="0"/>
            <a:t>Planned communication and updates on a regular basis</a:t>
          </a:r>
        </a:p>
      </dgm:t>
    </dgm:pt>
    <dgm:pt modelId="{3466AAAF-92A6-415B-86EA-CC0D68DE88FA}" type="parTrans" cxnId="{70DDB97C-4FEB-4E6C-B722-2936D1D51B00}">
      <dgm:prSet/>
      <dgm:spPr/>
      <dgm:t>
        <a:bodyPr/>
        <a:lstStyle/>
        <a:p>
          <a:endParaRPr lang="en-IN"/>
        </a:p>
      </dgm:t>
    </dgm:pt>
    <dgm:pt modelId="{463319DB-AF0A-4886-A2D6-26CAEE486648}" type="sibTrans" cxnId="{70DDB97C-4FEB-4E6C-B722-2936D1D51B00}">
      <dgm:prSet/>
      <dgm:spPr/>
      <dgm:t>
        <a:bodyPr/>
        <a:lstStyle/>
        <a:p>
          <a:endParaRPr lang="en-IN"/>
        </a:p>
      </dgm:t>
    </dgm:pt>
    <dgm:pt modelId="{D8992F28-A82B-43C1-8004-FFAC3A38209D}">
      <dgm:prSet phldrT="[Text]" custT="1"/>
      <dgm:spPr/>
      <dgm:t>
        <a:bodyPr/>
        <a:lstStyle/>
        <a:p>
          <a:r>
            <a:rPr lang="en-IN" sz="2000" dirty="0"/>
            <a:t>Training and recognition programs</a:t>
          </a:r>
        </a:p>
      </dgm:t>
    </dgm:pt>
    <dgm:pt modelId="{1176F142-F019-4DE7-8CBA-AD2CAACB96FC}" type="parTrans" cxnId="{9CD8802D-B903-4EB5-8390-CEE441E61DA1}">
      <dgm:prSet/>
      <dgm:spPr/>
      <dgm:t>
        <a:bodyPr/>
        <a:lstStyle/>
        <a:p>
          <a:endParaRPr lang="en-IN"/>
        </a:p>
      </dgm:t>
    </dgm:pt>
    <dgm:pt modelId="{3D998324-2EAD-4046-A3E5-FC6522C60692}" type="sibTrans" cxnId="{9CD8802D-B903-4EB5-8390-CEE441E61DA1}">
      <dgm:prSet/>
      <dgm:spPr/>
      <dgm:t>
        <a:bodyPr/>
        <a:lstStyle/>
        <a:p>
          <a:endParaRPr lang="en-IN"/>
        </a:p>
      </dgm:t>
    </dgm:pt>
    <dgm:pt modelId="{2F12852B-54D7-4200-9E2F-1DD222B27668}">
      <dgm:prSet phldrT="[Text]" custT="1"/>
      <dgm:spPr/>
      <dgm:t>
        <a:bodyPr/>
        <a:lstStyle/>
        <a:p>
          <a:r>
            <a:rPr lang="en-IN" sz="2000" dirty="0"/>
            <a:t>Regular reviews and updating in terms of performance metrics</a:t>
          </a:r>
        </a:p>
      </dgm:t>
    </dgm:pt>
    <dgm:pt modelId="{2A803A15-694A-4385-B75A-85858000CCE8}" type="parTrans" cxnId="{1A4B8ED4-BB42-437C-B4C0-8F6784C739B1}">
      <dgm:prSet/>
      <dgm:spPr/>
      <dgm:t>
        <a:bodyPr/>
        <a:lstStyle/>
        <a:p>
          <a:endParaRPr lang="en-IN"/>
        </a:p>
      </dgm:t>
    </dgm:pt>
    <dgm:pt modelId="{4AE5CAA5-FE3E-4AB8-9266-1E620363B229}" type="sibTrans" cxnId="{1A4B8ED4-BB42-437C-B4C0-8F6784C739B1}">
      <dgm:prSet/>
      <dgm:spPr/>
      <dgm:t>
        <a:bodyPr/>
        <a:lstStyle/>
        <a:p>
          <a:endParaRPr lang="en-IN"/>
        </a:p>
      </dgm:t>
    </dgm:pt>
    <dgm:pt modelId="{31EA2BE9-0465-4ECD-B516-AC93E792CE57}" type="pres">
      <dgm:prSet presAssocID="{3E0E17CD-CA94-4842-93A5-67273EB21785}" presName="arrowDiagram" presStyleCnt="0">
        <dgm:presLayoutVars>
          <dgm:chMax val="5"/>
          <dgm:dir/>
          <dgm:resizeHandles val="exact"/>
        </dgm:presLayoutVars>
      </dgm:prSet>
      <dgm:spPr/>
    </dgm:pt>
    <dgm:pt modelId="{6579AFFC-50B7-4E86-990E-C5D098880FBA}" type="pres">
      <dgm:prSet presAssocID="{3E0E17CD-CA94-4842-93A5-67273EB21785}" presName="arrow" presStyleLbl="bgShp" presStyleIdx="0" presStyleCnt="1"/>
      <dgm:spPr/>
    </dgm:pt>
    <dgm:pt modelId="{542313C4-0BA9-4F6D-9AF6-46AD1724C52E}" type="pres">
      <dgm:prSet presAssocID="{3E0E17CD-CA94-4842-93A5-67273EB21785}" presName="arrowDiagram3" presStyleCnt="0"/>
      <dgm:spPr/>
    </dgm:pt>
    <dgm:pt modelId="{7BF917CA-05BD-4117-B820-CA4C7D0FC939}" type="pres">
      <dgm:prSet presAssocID="{72813650-7061-48EF-8DB0-7A5081F7923A}" presName="bullet3a" presStyleLbl="node1" presStyleIdx="0" presStyleCnt="3"/>
      <dgm:spPr/>
    </dgm:pt>
    <dgm:pt modelId="{78752C38-022F-4FC4-8CC5-C9F9B816B772}" type="pres">
      <dgm:prSet presAssocID="{72813650-7061-48EF-8DB0-7A5081F7923A}" presName="textBox3a" presStyleLbl="revTx" presStyleIdx="0" presStyleCnt="3" custScaleX="166101" custLinFactNeighborX="-13473" custLinFactNeighborY="-40431">
        <dgm:presLayoutVars>
          <dgm:bulletEnabled val="1"/>
        </dgm:presLayoutVars>
      </dgm:prSet>
      <dgm:spPr/>
    </dgm:pt>
    <dgm:pt modelId="{69078C94-1A9D-4290-AD6C-31CF97E89079}" type="pres">
      <dgm:prSet presAssocID="{D8992F28-A82B-43C1-8004-FFAC3A38209D}" presName="bullet3b" presStyleLbl="node1" presStyleIdx="1" presStyleCnt="3"/>
      <dgm:spPr/>
    </dgm:pt>
    <dgm:pt modelId="{6122B3E2-AEB4-4EE4-B47E-C519035B7FF3}" type="pres">
      <dgm:prSet presAssocID="{D8992F28-A82B-43C1-8004-FFAC3A38209D}" presName="textBox3b" presStyleLbl="revTx" presStyleIdx="1" presStyleCnt="3" custScaleX="122196">
        <dgm:presLayoutVars>
          <dgm:bulletEnabled val="1"/>
        </dgm:presLayoutVars>
      </dgm:prSet>
      <dgm:spPr/>
    </dgm:pt>
    <dgm:pt modelId="{921B2E21-F432-463C-80B2-08B3E4ED2F97}" type="pres">
      <dgm:prSet presAssocID="{2F12852B-54D7-4200-9E2F-1DD222B27668}" presName="bullet3c" presStyleLbl="node1" presStyleIdx="2" presStyleCnt="3"/>
      <dgm:spPr/>
    </dgm:pt>
    <dgm:pt modelId="{EE9E44E1-47ED-4A3A-8C2B-EFCD7A7A7A51}" type="pres">
      <dgm:prSet presAssocID="{2F12852B-54D7-4200-9E2F-1DD222B27668}" presName="textBox3c" presStyleLbl="revTx" presStyleIdx="2" presStyleCnt="3" custScaleX="132979">
        <dgm:presLayoutVars>
          <dgm:bulletEnabled val="1"/>
        </dgm:presLayoutVars>
      </dgm:prSet>
      <dgm:spPr/>
    </dgm:pt>
  </dgm:ptLst>
  <dgm:cxnLst>
    <dgm:cxn modelId="{17F83015-DF1B-4D51-9B54-DF2D148BE0F0}" type="presOf" srcId="{72813650-7061-48EF-8DB0-7A5081F7923A}" destId="{78752C38-022F-4FC4-8CC5-C9F9B816B772}" srcOrd="0" destOrd="0" presId="urn:microsoft.com/office/officeart/2005/8/layout/arrow2"/>
    <dgm:cxn modelId="{9CD8802D-B903-4EB5-8390-CEE441E61DA1}" srcId="{3E0E17CD-CA94-4842-93A5-67273EB21785}" destId="{D8992F28-A82B-43C1-8004-FFAC3A38209D}" srcOrd="1" destOrd="0" parTransId="{1176F142-F019-4DE7-8CBA-AD2CAACB96FC}" sibTransId="{3D998324-2EAD-4046-A3E5-FC6522C60692}"/>
    <dgm:cxn modelId="{6A68F742-963B-4BEE-B087-940A70AB4EE2}" type="presOf" srcId="{2F12852B-54D7-4200-9E2F-1DD222B27668}" destId="{EE9E44E1-47ED-4A3A-8C2B-EFCD7A7A7A51}" srcOrd="0" destOrd="0" presId="urn:microsoft.com/office/officeart/2005/8/layout/arrow2"/>
    <dgm:cxn modelId="{9FB90153-A1D3-471F-8C21-2BF1CF161430}" type="presOf" srcId="{D8992F28-A82B-43C1-8004-FFAC3A38209D}" destId="{6122B3E2-AEB4-4EE4-B47E-C519035B7FF3}" srcOrd="0" destOrd="0" presId="urn:microsoft.com/office/officeart/2005/8/layout/arrow2"/>
    <dgm:cxn modelId="{70DDB97C-4FEB-4E6C-B722-2936D1D51B00}" srcId="{3E0E17CD-CA94-4842-93A5-67273EB21785}" destId="{72813650-7061-48EF-8DB0-7A5081F7923A}" srcOrd="0" destOrd="0" parTransId="{3466AAAF-92A6-415B-86EA-CC0D68DE88FA}" sibTransId="{463319DB-AF0A-4886-A2D6-26CAEE486648}"/>
    <dgm:cxn modelId="{A42E7099-E35B-43B1-A60C-77A69B7DB66C}" type="presOf" srcId="{3E0E17CD-CA94-4842-93A5-67273EB21785}" destId="{31EA2BE9-0465-4ECD-B516-AC93E792CE57}" srcOrd="0" destOrd="0" presId="urn:microsoft.com/office/officeart/2005/8/layout/arrow2"/>
    <dgm:cxn modelId="{1A4B8ED4-BB42-437C-B4C0-8F6784C739B1}" srcId="{3E0E17CD-CA94-4842-93A5-67273EB21785}" destId="{2F12852B-54D7-4200-9E2F-1DD222B27668}" srcOrd="2" destOrd="0" parTransId="{2A803A15-694A-4385-B75A-85858000CCE8}" sibTransId="{4AE5CAA5-FE3E-4AB8-9266-1E620363B229}"/>
    <dgm:cxn modelId="{E7A5AE03-FF31-46D6-86DE-2C94959EB2C0}" type="presParOf" srcId="{31EA2BE9-0465-4ECD-B516-AC93E792CE57}" destId="{6579AFFC-50B7-4E86-990E-C5D098880FBA}" srcOrd="0" destOrd="0" presId="urn:microsoft.com/office/officeart/2005/8/layout/arrow2"/>
    <dgm:cxn modelId="{287EE266-E4A6-4322-91D1-33662205BCEC}" type="presParOf" srcId="{31EA2BE9-0465-4ECD-B516-AC93E792CE57}" destId="{542313C4-0BA9-4F6D-9AF6-46AD1724C52E}" srcOrd="1" destOrd="0" presId="urn:microsoft.com/office/officeart/2005/8/layout/arrow2"/>
    <dgm:cxn modelId="{83510CA8-53FD-425F-AA98-EC6672B1FDA1}" type="presParOf" srcId="{542313C4-0BA9-4F6D-9AF6-46AD1724C52E}" destId="{7BF917CA-05BD-4117-B820-CA4C7D0FC939}" srcOrd="0" destOrd="0" presId="urn:microsoft.com/office/officeart/2005/8/layout/arrow2"/>
    <dgm:cxn modelId="{208C1E81-68A7-45C1-8C57-32C1491D5389}" type="presParOf" srcId="{542313C4-0BA9-4F6D-9AF6-46AD1724C52E}" destId="{78752C38-022F-4FC4-8CC5-C9F9B816B772}" srcOrd="1" destOrd="0" presId="urn:microsoft.com/office/officeart/2005/8/layout/arrow2"/>
    <dgm:cxn modelId="{2D55EFBE-01D1-42A4-BAE6-95E76F8819D0}" type="presParOf" srcId="{542313C4-0BA9-4F6D-9AF6-46AD1724C52E}" destId="{69078C94-1A9D-4290-AD6C-31CF97E89079}" srcOrd="2" destOrd="0" presId="urn:microsoft.com/office/officeart/2005/8/layout/arrow2"/>
    <dgm:cxn modelId="{567CEEB7-1DD1-4698-B40C-BDD974A7BF2C}" type="presParOf" srcId="{542313C4-0BA9-4F6D-9AF6-46AD1724C52E}" destId="{6122B3E2-AEB4-4EE4-B47E-C519035B7FF3}" srcOrd="3" destOrd="0" presId="urn:microsoft.com/office/officeart/2005/8/layout/arrow2"/>
    <dgm:cxn modelId="{8D6AD601-6F24-4A9D-A0CB-21DE33A63C78}" type="presParOf" srcId="{542313C4-0BA9-4F6D-9AF6-46AD1724C52E}" destId="{921B2E21-F432-463C-80B2-08B3E4ED2F97}" srcOrd="4" destOrd="0" presId="urn:microsoft.com/office/officeart/2005/8/layout/arrow2"/>
    <dgm:cxn modelId="{55FD3DF9-958F-46AF-9881-DB22FEC89306}" type="presParOf" srcId="{542313C4-0BA9-4F6D-9AF6-46AD1724C52E}" destId="{EE9E44E1-47ED-4A3A-8C2B-EFCD7A7A7A51}" srcOrd="5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461638B-3FAA-4FAA-AA1B-A383E1F6395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C7836806-C091-406B-9E8F-539D1602AA96}">
      <dgm:prSet phldrT="[Text]"/>
      <dgm:spPr/>
      <dgm:t>
        <a:bodyPr/>
        <a:lstStyle/>
        <a:p>
          <a:r>
            <a:rPr lang="en-US" dirty="0"/>
            <a:t>customer satisfaction ratings</a:t>
          </a:r>
          <a:endParaRPr lang="en-IN" dirty="0"/>
        </a:p>
      </dgm:t>
    </dgm:pt>
    <dgm:pt modelId="{5AB78543-AFC6-4A04-A9C7-C77AEA5A3873}" type="parTrans" cxnId="{04593F01-0B9C-4225-BE8D-88ECF4545FCB}">
      <dgm:prSet/>
      <dgm:spPr/>
      <dgm:t>
        <a:bodyPr/>
        <a:lstStyle/>
        <a:p>
          <a:endParaRPr lang="en-IN"/>
        </a:p>
      </dgm:t>
    </dgm:pt>
    <dgm:pt modelId="{5F8396FC-071A-4E49-93C3-5C4BF7B1E7C0}" type="sibTrans" cxnId="{04593F01-0B9C-4225-BE8D-88ECF4545FCB}">
      <dgm:prSet/>
      <dgm:spPr/>
      <dgm:t>
        <a:bodyPr/>
        <a:lstStyle/>
        <a:p>
          <a:endParaRPr lang="en-IN"/>
        </a:p>
      </dgm:t>
    </dgm:pt>
    <dgm:pt modelId="{236441B1-FD22-4121-9070-3B42CA1C90A2}">
      <dgm:prSet/>
      <dgm:spPr/>
      <dgm:t>
        <a:bodyPr/>
        <a:lstStyle/>
        <a:p>
          <a:r>
            <a:rPr lang="en-US" dirty="0"/>
            <a:t> employee engagement surveys</a:t>
          </a:r>
          <a:endParaRPr lang="en-IN" dirty="0"/>
        </a:p>
      </dgm:t>
    </dgm:pt>
    <dgm:pt modelId="{A015E7BA-8B24-4911-AFF6-62DE7FF0D951}" type="parTrans" cxnId="{33273017-FECB-419D-88C5-E45352BDD8D5}">
      <dgm:prSet/>
      <dgm:spPr/>
      <dgm:t>
        <a:bodyPr/>
        <a:lstStyle/>
        <a:p>
          <a:endParaRPr lang="en-IN"/>
        </a:p>
      </dgm:t>
    </dgm:pt>
    <dgm:pt modelId="{82FD2E97-B4CB-4144-8CD2-9CBBBF0562FE}" type="sibTrans" cxnId="{33273017-FECB-419D-88C5-E45352BDD8D5}">
      <dgm:prSet/>
      <dgm:spPr/>
      <dgm:t>
        <a:bodyPr/>
        <a:lstStyle/>
        <a:p>
          <a:endParaRPr lang="en-IN"/>
        </a:p>
      </dgm:t>
    </dgm:pt>
    <dgm:pt modelId="{AC4457AD-EC3C-4114-ACCE-EA2AF5B74ADE}">
      <dgm:prSet/>
      <dgm:spPr/>
      <dgm:t>
        <a:bodyPr/>
        <a:lstStyle/>
        <a:p>
          <a:r>
            <a:rPr lang="en-US" dirty="0"/>
            <a:t> employee turnover rates</a:t>
          </a:r>
          <a:endParaRPr lang="en-IN" dirty="0"/>
        </a:p>
      </dgm:t>
    </dgm:pt>
    <dgm:pt modelId="{69C7EB86-0B65-47E1-BC0C-8F4C7EE3FA04}" type="parTrans" cxnId="{F83709EC-19F9-43DF-B833-EA930FBB8742}">
      <dgm:prSet/>
      <dgm:spPr/>
      <dgm:t>
        <a:bodyPr/>
        <a:lstStyle/>
        <a:p>
          <a:endParaRPr lang="en-IN"/>
        </a:p>
      </dgm:t>
    </dgm:pt>
    <dgm:pt modelId="{A30482C3-647F-448C-8343-F212EA0556BC}" type="sibTrans" cxnId="{F83709EC-19F9-43DF-B833-EA930FBB8742}">
      <dgm:prSet/>
      <dgm:spPr/>
      <dgm:t>
        <a:bodyPr/>
        <a:lstStyle/>
        <a:p>
          <a:endParaRPr lang="en-IN"/>
        </a:p>
      </dgm:t>
    </dgm:pt>
    <dgm:pt modelId="{317FB637-D172-4FD6-9E2D-40C28E89A9CF}">
      <dgm:prSet/>
      <dgm:spPr/>
      <dgm:t>
        <a:bodyPr/>
        <a:lstStyle/>
        <a:p>
          <a:r>
            <a:rPr lang="en-US" dirty="0"/>
            <a:t>revenue</a:t>
          </a:r>
          <a:endParaRPr lang="en-IN" dirty="0"/>
        </a:p>
      </dgm:t>
    </dgm:pt>
    <dgm:pt modelId="{46A85A8F-3C3D-4821-BDAE-F5DD49B0D8B7}" type="parTrans" cxnId="{57D8E9E3-B0F2-4817-B94A-4981B96E915E}">
      <dgm:prSet/>
      <dgm:spPr/>
      <dgm:t>
        <a:bodyPr/>
        <a:lstStyle/>
        <a:p>
          <a:endParaRPr lang="en-IN"/>
        </a:p>
      </dgm:t>
    </dgm:pt>
    <dgm:pt modelId="{3EF3847C-05A9-4537-A733-4FD5A36C23DA}" type="sibTrans" cxnId="{57D8E9E3-B0F2-4817-B94A-4981B96E915E}">
      <dgm:prSet/>
      <dgm:spPr/>
      <dgm:t>
        <a:bodyPr/>
        <a:lstStyle/>
        <a:p>
          <a:endParaRPr lang="en-IN"/>
        </a:p>
      </dgm:t>
    </dgm:pt>
    <dgm:pt modelId="{CD5D3E81-74AA-4978-BDAC-1BFD146051CF}">
      <dgm:prSet/>
      <dgm:spPr/>
      <dgm:t>
        <a:bodyPr/>
        <a:lstStyle/>
        <a:p>
          <a:r>
            <a:rPr lang="en-US" dirty="0"/>
            <a:t>profitability</a:t>
          </a:r>
          <a:endParaRPr lang="en-IN" dirty="0"/>
        </a:p>
      </dgm:t>
    </dgm:pt>
    <dgm:pt modelId="{05AEBFBE-5A56-4B30-9EB1-24DCC2037B3C}" type="parTrans" cxnId="{1252F821-6353-4582-90B3-2881D33ACFDD}">
      <dgm:prSet/>
      <dgm:spPr/>
      <dgm:t>
        <a:bodyPr/>
        <a:lstStyle/>
        <a:p>
          <a:endParaRPr lang="en-IN"/>
        </a:p>
      </dgm:t>
    </dgm:pt>
    <dgm:pt modelId="{22CEF2A5-2A32-4138-BE7D-83FF8E576E66}" type="sibTrans" cxnId="{1252F821-6353-4582-90B3-2881D33ACFDD}">
      <dgm:prSet/>
      <dgm:spPr/>
      <dgm:t>
        <a:bodyPr/>
        <a:lstStyle/>
        <a:p>
          <a:endParaRPr lang="en-IN"/>
        </a:p>
      </dgm:t>
    </dgm:pt>
    <dgm:pt modelId="{499570C8-10FB-4077-90AA-58E0E8E5C74F}" type="pres">
      <dgm:prSet presAssocID="{B461638B-3FAA-4FAA-AA1B-A383E1F63950}" presName="diagram" presStyleCnt="0">
        <dgm:presLayoutVars>
          <dgm:dir/>
          <dgm:resizeHandles val="exact"/>
        </dgm:presLayoutVars>
      </dgm:prSet>
      <dgm:spPr/>
    </dgm:pt>
    <dgm:pt modelId="{4ED89567-C55D-4CFB-A7DE-BD111C10C0C6}" type="pres">
      <dgm:prSet presAssocID="{C7836806-C091-406B-9E8F-539D1602AA96}" presName="node" presStyleLbl="node1" presStyleIdx="0" presStyleCnt="5">
        <dgm:presLayoutVars>
          <dgm:bulletEnabled val="1"/>
        </dgm:presLayoutVars>
      </dgm:prSet>
      <dgm:spPr/>
    </dgm:pt>
    <dgm:pt modelId="{411FBEDF-D68D-465A-919F-2DE798CEE21A}" type="pres">
      <dgm:prSet presAssocID="{5F8396FC-071A-4E49-93C3-5C4BF7B1E7C0}" presName="sibTrans" presStyleCnt="0"/>
      <dgm:spPr/>
    </dgm:pt>
    <dgm:pt modelId="{180821A6-CD65-4708-99C2-7FA111C8F868}" type="pres">
      <dgm:prSet presAssocID="{236441B1-FD22-4121-9070-3B42CA1C90A2}" presName="node" presStyleLbl="node1" presStyleIdx="1" presStyleCnt="5">
        <dgm:presLayoutVars>
          <dgm:bulletEnabled val="1"/>
        </dgm:presLayoutVars>
      </dgm:prSet>
      <dgm:spPr/>
    </dgm:pt>
    <dgm:pt modelId="{214F2979-1313-452B-B305-08F7118366FF}" type="pres">
      <dgm:prSet presAssocID="{82FD2E97-B4CB-4144-8CD2-9CBBBF0562FE}" presName="sibTrans" presStyleCnt="0"/>
      <dgm:spPr/>
    </dgm:pt>
    <dgm:pt modelId="{D2481ADA-5272-471F-B4F3-983F7C76EFDC}" type="pres">
      <dgm:prSet presAssocID="{AC4457AD-EC3C-4114-ACCE-EA2AF5B74ADE}" presName="node" presStyleLbl="node1" presStyleIdx="2" presStyleCnt="5">
        <dgm:presLayoutVars>
          <dgm:bulletEnabled val="1"/>
        </dgm:presLayoutVars>
      </dgm:prSet>
      <dgm:spPr/>
    </dgm:pt>
    <dgm:pt modelId="{90F05DB6-A3A6-4833-B0BC-07B3486ABEF1}" type="pres">
      <dgm:prSet presAssocID="{A30482C3-647F-448C-8343-F212EA0556BC}" presName="sibTrans" presStyleCnt="0"/>
      <dgm:spPr/>
    </dgm:pt>
    <dgm:pt modelId="{C1D35C23-6655-49A3-87CF-5935247E3ADA}" type="pres">
      <dgm:prSet presAssocID="{317FB637-D172-4FD6-9E2D-40C28E89A9CF}" presName="node" presStyleLbl="node1" presStyleIdx="3" presStyleCnt="5">
        <dgm:presLayoutVars>
          <dgm:bulletEnabled val="1"/>
        </dgm:presLayoutVars>
      </dgm:prSet>
      <dgm:spPr/>
    </dgm:pt>
    <dgm:pt modelId="{A9299AFC-3C23-4601-B368-1129A745FA89}" type="pres">
      <dgm:prSet presAssocID="{3EF3847C-05A9-4537-A733-4FD5A36C23DA}" presName="sibTrans" presStyleCnt="0"/>
      <dgm:spPr/>
    </dgm:pt>
    <dgm:pt modelId="{47746F09-E6C7-4143-B94D-A6A89B5EFD58}" type="pres">
      <dgm:prSet presAssocID="{CD5D3E81-74AA-4978-BDAC-1BFD146051CF}" presName="node" presStyleLbl="node1" presStyleIdx="4" presStyleCnt="5">
        <dgm:presLayoutVars>
          <dgm:bulletEnabled val="1"/>
        </dgm:presLayoutVars>
      </dgm:prSet>
      <dgm:spPr/>
    </dgm:pt>
  </dgm:ptLst>
  <dgm:cxnLst>
    <dgm:cxn modelId="{04593F01-0B9C-4225-BE8D-88ECF4545FCB}" srcId="{B461638B-3FAA-4FAA-AA1B-A383E1F63950}" destId="{C7836806-C091-406B-9E8F-539D1602AA96}" srcOrd="0" destOrd="0" parTransId="{5AB78543-AFC6-4A04-A9C7-C77AEA5A3873}" sibTransId="{5F8396FC-071A-4E49-93C3-5C4BF7B1E7C0}"/>
    <dgm:cxn modelId="{33273017-FECB-419D-88C5-E45352BDD8D5}" srcId="{B461638B-3FAA-4FAA-AA1B-A383E1F63950}" destId="{236441B1-FD22-4121-9070-3B42CA1C90A2}" srcOrd="1" destOrd="0" parTransId="{A015E7BA-8B24-4911-AFF6-62DE7FF0D951}" sibTransId="{82FD2E97-B4CB-4144-8CD2-9CBBBF0562FE}"/>
    <dgm:cxn modelId="{1252F821-6353-4582-90B3-2881D33ACFDD}" srcId="{B461638B-3FAA-4FAA-AA1B-A383E1F63950}" destId="{CD5D3E81-74AA-4978-BDAC-1BFD146051CF}" srcOrd="4" destOrd="0" parTransId="{05AEBFBE-5A56-4B30-9EB1-24DCC2037B3C}" sibTransId="{22CEF2A5-2A32-4138-BE7D-83FF8E576E66}"/>
    <dgm:cxn modelId="{EF5F1423-5795-4C92-81AC-599A02E51082}" type="presOf" srcId="{CD5D3E81-74AA-4978-BDAC-1BFD146051CF}" destId="{47746F09-E6C7-4143-B94D-A6A89B5EFD58}" srcOrd="0" destOrd="0" presId="urn:microsoft.com/office/officeart/2005/8/layout/default"/>
    <dgm:cxn modelId="{B0B8835B-8DF5-4038-9AC9-69A6B48FB901}" type="presOf" srcId="{B461638B-3FAA-4FAA-AA1B-A383E1F63950}" destId="{499570C8-10FB-4077-90AA-58E0E8E5C74F}" srcOrd="0" destOrd="0" presId="urn:microsoft.com/office/officeart/2005/8/layout/default"/>
    <dgm:cxn modelId="{01557B5C-9073-4B27-93B4-46E3943604FB}" type="presOf" srcId="{236441B1-FD22-4121-9070-3B42CA1C90A2}" destId="{180821A6-CD65-4708-99C2-7FA111C8F868}" srcOrd="0" destOrd="0" presId="urn:microsoft.com/office/officeart/2005/8/layout/default"/>
    <dgm:cxn modelId="{9A39CA77-9CDC-4245-8618-FAFEA6613300}" type="presOf" srcId="{C7836806-C091-406B-9E8F-539D1602AA96}" destId="{4ED89567-C55D-4CFB-A7DE-BD111C10C0C6}" srcOrd="0" destOrd="0" presId="urn:microsoft.com/office/officeart/2005/8/layout/default"/>
    <dgm:cxn modelId="{2DA89379-FC6C-4F30-AD34-8B39C6A5439B}" type="presOf" srcId="{317FB637-D172-4FD6-9E2D-40C28E89A9CF}" destId="{C1D35C23-6655-49A3-87CF-5935247E3ADA}" srcOrd="0" destOrd="0" presId="urn:microsoft.com/office/officeart/2005/8/layout/default"/>
    <dgm:cxn modelId="{DA949BCF-9D2E-45A7-A6BE-BA499F5F48C2}" type="presOf" srcId="{AC4457AD-EC3C-4114-ACCE-EA2AF5B74ADE}" destId="{D2481ADA-5272-471F-B4F3-983F7C76EFDC}" srcOrd="0" destOrd="0" presId="urn:microsoft.com/office/officeart/2005/8/layout/default"/>
    <dgm:cxn modelId="{57D8E9E3-B0F2-4817-B94A-4981B96E915E}" srcId="{B461638B-3FAA-4FAA-AA1B-A383E1F63950}" destId="{317FB637-D172-4FD6-9E2D-40C28E89A9CF}" srcOrd="3" destOrd="0" parTransId="{46A85A8F-3C3D-4821-BDAE-F5DD49B0D8B7}" sibTransId="{3EF3847C-05A9-4537-A733-4FD5A36C23DA}"/>
    <dgm:cxn modelId="{F83709EC-19F9-43DF-B833-EA930FBB8742}" srcId="{B461638B-3FAA-4FAA-AA1B-A383E1F63950}" destId="{AC4457AD-EC3C-4114-ACCE-EA2AF5B74ADE}" srcOrd="2" destOrd="0" parTransId="{69C7EB86-0B65-47E1-BC0C-8F4C7EE3FA04}" sibTransId="{A30482C3-647F-448C-8343-F212EA0556BC}"/>
    <dgm:cxn modelId="{82B147A2-F575-4812-86AB-5E3760045BBA}" type="presParOf" srcId="{499570C8-10FB-4077-90AA-58E0E8E5C74F}" destId="{4ED89567-C55D-4CFB-A7DE-BD111C10C0C6}" srcOrd="0" destOrd="0" presId="urn:microsoft.com/office/officeart/2005/8/layout/default"/>
    <dgm:cxn modelId="{D10D490A-B007-4284-98C1-7953B73064C4}" type="presParOf" srcId="{499570C8-10FB-4077-90AA-58E0E8E5C74F}" destId="{411FBEDF-D68D-465A-919F-2DE798CEE21A}" srcOrd="1" destOrd="0" presId="urn:microsoft.com/office/officeart/2005/8/layout/default"/>
    <dgm:cxn modelId="{A6AE34DC-692E-4CBE-A139-09366DF328DA}" type="presParOf" srcId="{499570C8-10FB-4077-90AA-58E0E8E5C74F}" destId="{180821A6-CD65-4708-99C2-7FA111C8F868}" srcOrd="2" destOrd="0" presId="urn:microsoft.com/office/officeart/2005/8/layout/default"/>
    <dgm:cxn modelId="{24626812-8750-4B91-A11E-3FF514B50A8F}" type="presParOf" srcId="{499570C8-10FB-4077-90AA-58E0E8E5C74F}" destId="{214F2979-1313-452B-B305-08F7118366FF}" srcOrd="3" destOrd="0" presId="urn:microsoft.com/office/officeart/2005/8/layout/default"/>
    <dgm:cxn modelId="{49202554-E605-4F8A-994D-0233D66DAD9E}" type="presParOf" srcId="{499570C8-10FB-4077-90AA-58E0E8E5C74F}" destId="{D2481ADA-5272-471F-B4F3-983F7C76EFDC}" srcOrd="4" destOrd="0" presId="urn:microsoft.com/office/officeart/2005/8/layout/default"/>
    <dgm:cxn modelId="{B4413AA8-905F-4BFA-B356-0D04211480F3}" type="presParOf" srcId="{499570C8-10FB-4077-90AA-58E0E8E5C74F}" destId="{90F05DB6-A3A6-4833-B0BC-07B3486ABEF1}" srcOrd="5" destOrd="0" presId="urn:microsoft.com/office/officeart/2005/8/layout/default"/>
    <dgm:cxn modelId="{0E6A5FAE-BC83-44DB-96FE-5B549E5F764E}" type="presParOf" srcId="{499570C8-10FB-4077-90AA-58E0E8E5C74F}" destId="{C1D35C23-6655-49A3-87CF-5935247E3ADA}" srcOrd="6" destOrd="0" presId="urn:microsoft.com/office/officeart/2005/8/layout/default"/>
    <dgm:cxn modelId="{9FD1EBBB-8D77-49FB-B8BA-0B68152C55C3}" type="presParOf" srcId="{499570C8-10FB-4077-90AA-58E0E8E5C74F}" destId="{A9299AFC-3C23-4601-B368-1129A745FA89}" srcOrd="7" destOrd="0" presId="urn:microsoft.com/office/officeart/2005/8/layout/default"/>
    <dgm:cxn modelId="{81E71320-8B5F-4ACE-9220-2EF262418973}" type="presParOf" srcId="{499570C8-10FB-4077-90AA-58E0E8E5C74F}" destId="{47746F09-E6C7-4143-B94D-A6A89B5EFD5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41A506-E78A-4E5A-95B8-AF5694196E4F}">
      <dsp:nvSpPr>
        <dsp:cNvPr id="0" name=""/>
        <dsp:cNvSpPr/>
      </dsp:nvSpPr>
      <dsp:spPr>
        <a:xfrm>
          <a:off x="766849" y="0"/>
          <a:ext cx="8690956" cy="2967790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FCFCCF-252D-4E59-9F25-8737D2085B2A}">
      <dsp:nvSpPr>
        <dsp:cNvPr id="0" name=""/>
        <dsp:cNvSpPr/>
      </dsp:nvSpPr>
      <dsp:spPr>
        <a:xfrm>
          <a:off x="10983" y="890337"/>
          <a:ext cx="3291060" cy="11871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/>
            <a:t>Customer loyalty, repeat business</a:t>
          </a:r>
        </a:p>
      </dsp:txBody>
      <dsp:txXfrm>
        <a:off x="68933" y="948287"/>
        <a:ext cx="3175160" cy="1071216"/>
      </dsp:txXfrm>
    </dsp:sp>
    <dsp:sp modelId="{0E8B355D-347D-4619-81B6-A0A1730DF27D}">
      <dsp:nvSpPr>
        <dsp:cNvPr id="0" name=""/>
        <dsp:cNvSpPr/>
      </dsp:nvSpPr>
      <dsp:spPr>
        <a:xfrm>
          <a:off x="3466797" y="890337"/>
          <a:ext cx="3291060" cy="11871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/>
            <a:t>Word of mouth recommendations</a:t>
          </a:r>
        </a:p>
      </dsp:txBody>
      <dsp:txXfrm>
        <a:off x="3524747" y="948287"/>
        <a:ext cx="3175160" cy="1071216"/>
      </dsp:txXfrm>
    </dsp:sp>
    <dsp:sp modelId="{BCE0A916-0229-4068-97B0-485E87544ADA}">
      <dsp:nvSpPr>
        <dsp:cNvPr id="0" name=""/>
        <dsp:cNvSpPr/>
      </dsp:nvSpPr>
      <dsp:spPr>
        <a:xfrm>
          <a:off x="6922610" y="890337"/>
          <a:ext cx="3291060" cy="11871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 dirty="0"/>
            <a:t>Differentiation from the rest of the industry</a:t>
          </a:r>
        </a:p>
      </dsp:txBody>
      <dsp:txXfrm>
        <a:off x="6980560" y="948287"/>
        <a:ext cx="3175160" cy="10712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44E50F-89DA-40D6-9524-A8C1DB85E682}">
      <dsp:nvSpPr>
        <dsp:cNvPr id="0" name=""/>
        <dsp:cNvSpPr/>
      </dsp:nvSpPr>
      <dsp:spPr>
        <a:xfrm>
          <a:off x="4303878" y="1455"/>
          <a:ext cx="2194133" cy="10970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 dirty="0"/>
            <a:t>Employee provides excellent customer service</a:t>
          </a:r>
        </a:p>
      </dsp:txBody>
      <dsp:txXfrm>
        <a:off x="4336010" y="33587"/>
        <a:ext cx="2129869" cy="1032802"/>
      </dsp:txXfrm>
    </dsp:sp>
    <dsp:sp modelId="{E2F030A6-3821-490A-B52C-34167742300F}">
      <dsp:nvSpPr>
        <dsp:cNvPr id="0" name=""/>
        <dsp:cNvSpPr/>
      </dsp:nvSpPr>
      <dsp:spPr>
        <a:xfrm rot="3600000">
          <a:off x="5734946" y="1927389"/>
          <a:ext cx="1144168" cy="38397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300" kern="1200"/>
        </a:p>
      </dsp:txBody>
      <dsp:txXfrm>
        <a:off x="5850138" y="2004184"/>
        <a:ext cx="913784" cy="230383"/>
      </dsp:txXfrm>
    </dsp:sp>
    <dsp:sp modelId="{8217BD99-BE8D-47B5-B9F9-86D505358CD4}">
      <dsp:nvSpPr>
        <dsp:cNvPr id="0" name=""/>
        <dsp:cNvSpPr/>
      </dsp:nvSpPr>
      <dsp:spPr>
        <a:xfrm>
          <a:off x="6116050" y="3140229"/>
          <a:ext cx="2194133" cy="10970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 dirty="0"/>
            <a:t>Consumer provides feedbacks and gains Miles/Points</a:t>
          </a:r>
        </a:p>
      </dsp:txBody>
      <dsp:txXfrm>
        <a:off x="6148182" y="3172361"/>
        <a:ext cx="2129869" cy="1032802"/>
      </dsp:txXfrm>
    </dsp:sp>
    <dsp:sp modelId="{425DF2CB-4DF3-48F7-AD4A-910563A0DEA9}">
      <dsp:nvSpPr>
        <dsp:cNvPr id="0" name=""/>
        <dsp:cNvSpPr/>
      </dsp:nvSpPr>
      <dsp:spPr>
        <a:xfrm rot="10800000">
          <a:off x="4828860" y="3496776"/>
          <a:ext cx="1144168" cy="38397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300" kern="1200"/>
        </a:p>
      </dsp:txBody>
      <dsp:txXfrm rot="10800000">
        <a:off x="4944052" y="3573571"/>
        <a:ext cx="913784" cy="230383"/>
      </dsp:txXfrm>
    </dsp:sp>
    <dsp:sp modelId="{DCDB2E2C-4101-426C-A5D1-F8B1DDA046DF}">
      <dsp:nvSpPr>
        <dsp:cNvPr id="0" name=""/>
        <dsp:cNvSpPr/>
      </dsp:nvSpPr>
      <dsp:spPr>
        <a:xfrm>
          <a:off x="2491705" y="3140229"/>
          <a:ext cx="2194133" cy="10970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 dirty="0"/>
            <a:t>Positive or negative feedback is implemented towards employee</a:t>
          </a:r>
        </a:p>
      </dsp:txBody>
      <dsp:txXfrm>
        <a:off x="2523837" y="3172361"/>
        <a:ext cx="2129869" cy="1032802"/>
      </dsp:txXfrm>
    </dsp:sp>
    <dsp:sp modelId="{69261CC0-E53D-4C93-8126-A532F6C4CB6B}">
      <dsp:nvSpPr>
        <dsp:cNvPr id="0" name=""/>
        <dsp:cNvSpPr/>
      </dsp:nvSpPr>
      <dsp:spPr>
        <a:xfrm rot="18000000">
          <a:off x="3922774" y="1927389"/>
          <a:ext cx="1144168" cy="38397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300" kern="1200"/>
        </a:p>
      </dsp:txBody>
      <dsp:txXfrm>
        <a:off x="4037966" y="2004184"/>
        <a:ext cx="913784" cy="2303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79AFFC-50B7-4E86-990E-C5D098880FBA}">
      <dsp:nvSpPr>
        <dsp:cNvPr id="0" name=""/>
        <dsp:cNvSpPr/>
      </dsp:nvSpPr>
      <dsp:spPr>
        <a:xfrm>
          <a:off x="1880240" y="0"/>
          <a:ext cx="6990894" cy="4369309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F917CA-05BD-4117-B820-CA4C7D0FC939}">
      <dsp:nvSpPr>
        <dsp:cNvPr id="0" name=""/>
        <dsp:cNvSpPr/>
      </dsp:nvSpPr>
      <dsp:spPr>
        <a:xfrm>
          <a:off x="2768084" y="3015697"/>
          <a:ext cx="181763" cy="1817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752C38-022F-4FC4-8CC5-C9F9B816B772}">
      <dsp:nvSpPr>
        <dsp:cNvPr id="0" name=""/>
        <dsp:cNvSpPr/>
      </dsp:nvSpPr>
      <dsp:spPr>
        <a:xfrm>
          <a:off x="2101154" y="2596044"/>
          <a:ext cx="2705583" cy="1262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13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 dirty="0"/>
            <a:t>Planned communication and updates on a regular basis</a:t>
          </a:r>
        </a:p>
      </dsp:txBody>
      <dsp:txXfrm>
        <a:off x="2101154" y="2596044"/>
        <a:ext cx="2705583" cy="1262730"/>
      </dsp:txXfrm>
    </dsp:sp>
    <dsp:sp modelId="{69078C94-1A9D-4290-AD6C-31CF97E89079}">
      <dsp:nvSpPr>
        <dsp:cNvPr id="0" name=""/>
        <dsp:cNvSpPr/>
      </dsp:nvSpPr>
      <dsp:spPr>
        <a:xfrm>
          <a:off x="4372494" y="1828118"/>
          <a:ext cx="328572" cy="32857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22B3E2-AEB4-4EE4-B47E-C519035B7FF3}">
      <dsp:nvSpPr>
        <dsp:cNvPr id="0" name=""/>
        <dsp:cNvSpPr/>
      </dsp:nvSpPr>
      <dsp:spPr>
        <a:xfrm>
          <a:off x="4350576" y="1992404"/>
          <a:ext cx="2050222" cy="2376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04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 dirty="0"/>
            <a:t>Training and recognition programs</a:t>
          </a:r>
        </a:p>
      </dsp:txBody>
      <dsp:txXfrm>
        <a:off x="4350576" y="1992404"/>
        <a:ext cx="2050222" cy="2376904"/>
      </dsp:txXfrm>
    </dsp:sp>
    <dsp:sp modelId="{921B2E21-F432-463C-80B2-08B3E4ED2F97}">
      <dsp:nvSpPr>
        <dsp:cNvPr id="0" name=""/>
        <dsp:cNvSpPr/>
      </dsp:nvSpPr>
      <dsp:spPr>
        <a:xfrm>
          <a:off x="6301981" y="1105435"/>
          <a:ext cx="454408" cy="4544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9E44E1-47ED-4A3A-8C2B-EFCD7A7A7A51}">
      <dsp:nvSpPr>
        <dsp:cNvPr id="0" name=""/>
        <dsp:cNvSpPr/>
      </dsp:nvSpPr>
      <dsp:spPr>
        <a:xfrm>
          <a:off x="6252522" y="1332639"/>
          <a:ext cx="2231141" cy="3036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781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 dirty="0"/>
            <a:t>Regular reviews and updating in terms of performance metrics</a:t>
          </a:r>
        </a:p>
      </dsp:txBody>
      <dsp:txXfrm>
        <a:off x="6252522" y="1332639"/>
        <a:ext cx="2231141" cy="30366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D89567-C55D-4CFB-A7DE-BD111C10C0C6}">
      <dsp:nvSpPr>
        <dsp:cNvPr id="0" name=""/>
        <dsp:cNvSpPr/>
      </dsp:nvSpPr>
      <dsp:spPr>
        <a:xfrm>
          <a:off x="1166240" y="834"/>
          <a:ext cx="2401947" cy="14411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customer satisfaction ratings</a:t>
          </a:r>
          <a:endParaRPr lang="en-IN" sz="2900" kern="1200" dirty="0"/>
        </a:p>
      </dsp:txBody>
      <dsp:txXfrm>
        <a:off x="1166240" y="834"/>
        <a:ext cx="2401947" cy="1441168"/>
      </dsp:txXfrm>
    </dsp:sp>
    <dsp:sp modelId="{180821A6-CD65-4708-99C2-7FA111C8F868}">
      <dsp:nvSpPr>
        <dsp:cNvPr id="0" name=""/>
        <dsp:cNvSpPr/>
      </dsp:nvSpPr>
      <dsp:spPr>
        <a:xfrm>
          <a:off x="3808382" y="834"/>
          <a:ext cx="2401947" cy="14411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 employee engagement surveys</a:t>
          </a:r>
          <a:endParaRPr lang="en-IN" sz="2900" kern="1200" dirty="0"/>
        </a:p>
      </dsp:txBody>
      <dsp:txXfrm>
        <a:off x="3808382" y="834"/>
        <a:ext cx="2401947" cy="1441168"/>
      </dsp:txXfrm>
    </dsp:sp>
    <dsp:sp modelId="{D2481ADA-5272-471F-B4F3-983F7C76EFDC}">
      <dsp:nvSpPr>
        <dsp:cNvPr id="0" name=""/>
        <dsp:cNvSpPr/>
      </dsp:nvSpPr>
      <dsp:spPr>
        <a:xfrm>
          <a:off x="6450524" y="834"/>
          <a:ext cx="2401947" cy="14411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 employee turnover rates</a:t>
          </a:r>
          <a:endParaRPr lang="en-IN" sz="2900" kern="1200" dirty="0"/>
        </a:p>
      </dsp:txBody>
      <dsp:txXfrm>
        <a:off x="6450524" y="834"/>
        <a:ext cx="2401947" cy="1441168"/>
      </dsp:txXfrm>
    </dsp:sp>
    <dsp:sp modelId="{C1D35C23-6655-49A3-87CF-5935247E3ADA}">
      <dsp:nvSpPr>
        <dsp:cNvPr id="0" name=""/>
        <dsp:cNvSpPr/>
      </dsp:nvSpPr>
      <dsp:spPr>
        <a:xfrm>
          <a:off x="2487311" y="1682197"/>
          <a:ext cx="2401947" cy="14411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revenue</a:t>
          </a:r>
          <a:endParaRPr lang="en-IN" sz="2900" kern="1200" dirty="0"/>
        </a:p>
      </dsp:txBody>
      <dsp:txXfrm>
        <a:off x="2487311" y="1682197"/>
        <a:ext cx="2401947" cy="1441168"/>
      </dsp:txXfrm>
    </dsp:sp>
    <dsp:sp modelId="{47746F09-E6C7-4143-B94D-A6A89B5EFD58}">
      <dsp:nvSpPr>
        <dsp:cNvPr id="0" name=""/>
        <dsp:cNvSpPr/>
      </dsp:nvSpPr>
      <dsp:spPr>
        <a:xfrm>
          <a:off x="5129453" y="1682197"/>
          <a:ext cx="2401947" cy="14411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profitability</a:t>
          </a:r>
          <a:endParaRPr lang="en-IN" sz="2900" kern="1200" dirty="0"/>
        </a:p>
      </dsp:txBody>
      <dsp:txXfrm>
        <a:off x="5129453" y="1682197"/>
        <a:ext cx="2401947" cy="14411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4/29/23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245338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427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753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4/29/23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343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4/29/23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525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4/29/23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3920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4/29/23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381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664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87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455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4/29/23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054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4/29/23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085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1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2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audio" Target="../media/media5.m4a"/><Relationship Id="rId7" Type="http://schemas.openxmlformats.org/officeDocument/2006/relationships/diagramQuickStyle" Target="../diagrams/quickStyle1.xml"/><Relationship Id="rId2" Type="http://schemas.microsoft.com/office/2007/relationships/media" Target="../media/media5.m4a"/><Relationship Id="rId1" Type="http://schemas.openxmlformats.org/officeDocument/2006/relationships/tags" Target="../tags/tag3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2.xml"/><Relationship Id="rId9" Type="http://schemas.microsoft.com/office/2007/relationships/diagramDrawing" Target="../diagrams/drawing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audio" Target="../media/media8.m4a"/><Relationship Id="rId7" Type="http://schemas.openxmlformats.org/officeDocument/2006/relationships/diagramQuickStyle" Target="../diagrams/quickStyle2.xml"/><Relationship Id="rId2" Type="http://schemas.microsoft.com/office/2007/relationships/media" Target="../media/media8.m4a"/><Relationship Id="rId1" Type="http://schemas.openxmlformats.org/officeDocument/2006/relationships/tags" Target="../tags/tag4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2.xml"/><Relationship Id="rId9" Type="http://schemas.microsoft.com/office/2007/relationships/diagramDrawing" Target="../diagrams/drawing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audio" Target="../media/media10.m4a"/><Relationship Id="rId7" Type="http://schemas.openxmlformats.org/officeDocument/2006/relationships/diagramQuickStyle" Target="../diagrams/quickStyle4.xml"/><Relationship Id="rId2" Type="http://schemas.microsoft.com/office/2007/relationships/media" Target="../media/media10.m4a"/><Relationship Id="rId1" Type="http://schemas.openxmlformats.org/officeDocument/2006/relationships/tags" Target="../tags/tag5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2.xml"/><Relationship Id="rId9" Type="http://schemas.microsoft.com/office/2007/relationships/diagramDrawing" Target="../diagrams/drawing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media11.m4a"/><Relationship Id="rId2" Type="http://schemas.microsoft.com/office/2007/relationships/media" Target="../media/media11.m4a"/><Relationship Id="rId1" Type="http://schemas.openxmlformats.org/officeDocument/2006/relationships/tags" Target="../tags/tag6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2.m4a"/><Relationship Id="rId2" Type="http://schemas.microsoft.com/office/2007/relationships/media" Target="../media/media12.m4a"/><Relationship Id="rId1" Type="http://schemas.openxmlformats.org/officeDocument/2006/relationships/tags" Target="../tags/tag7.xm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EEE0AD-338E-636A-37FD-5BD74BC252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80314" y="1030406"/>
            <a:ext cx="5927272" cy="3506879"/>
          </a:xfrm>
        </p:spPr>
        <p:txBody>
          <a:bodyPr anchor="ctr">
            <a:normAutofit/>
          </a:bodyPr>
          <a:lstStyle/>
          <a:p>
            <a:pPr algn="l"/>
            <a:r>
              <a:rPr lang="en-US" sz="3800" dirty="0"/>
              <a:t>Proposed Leadership Strategy for Delivering Outstanding Customer Service in British Airways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324E9C-779F-8565-592A-F36A3AAD33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47980" y="4691564"/>
            <a:ext cx="5068121" cy="1136029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Iulian </a:t>
            </a:r>
            <a:r>
              <a:rPr lang="en-GB" sz="2800" b="1" dirty="0"/>
              <a:t>Tampau</a:t>
            </a:r>
            <a:r>
              <a:rPr lang="en-GB" b="1" dirty="0"/>
              <a:t> </a:t>
            </a:r>
          </a:p>
          <a:p>
            <a:pPr algn="l"/>
            <a:r>
              <a:rPr lang="en-GB" b="1" i="0" u="none" strike="noStrike" dirty="0">
                <a:effectLst/>
                <a:latin typeface="Segoe UI Webfont"/>
              </a:rPr>
              <a:t>SN:190493</a:t>
            </a:r>
            <a:endParaRPr lang="en-GB" b="1" dirty="0"/>
          </a:p>
        </p:txBody>
      </p:sp>
      <p:pic>
        <p:nvPicPr>
          <p:cNvPr id="31" name="Picture 3" descr="A close-up of a rainbow&#10;&#10;Description automatically generated with low confidence">
            <a:extLst>
              <a:ext uri="{FF2B5EF4-FFF2-40B4-BE49-F238E27FC236}">
                <a16:creationId xmlns:a16="http://schemas.microsoft.com/office/drawing/2014/main" id="{F32D9428-8D40-66B4-E33F-0C0F0A771E7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438" r="23157"/>
          <a:stretch/>
        </p:blipFill>
        <p:spPr>
          <a:xfrm>
            <a:off x="20" y="10"/>
            <a:ext cx="5404493" cy="6857990"/>
          </a:xfrm>
          <a:prstGeom prst="rect">
            <a:avLst/>
          </a:prstGeom>
        </p:spPr>
      </p:pic>
      <p:pic>
        <p:nvPicPr>
          <p:cNvPr id="43" name="Video 42">
            <a:hlinkClick r:id="" action="ppaction://media"/>
            <a:extLst>
              <a:ext uri="{FF2B5EF4-FFF2-40B4-BE49-F238E27FC236}">
                <a16:creationId xmlns:a16="http://schemas.microsoft.com/office/drawing/2014/main" id="{F09B1CFC-92A7-C247-BEE5-205C2D80CDA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159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969"/>
    </mc:Choice>
    <mc:Fallback>
      <p:transition spd="slow" advTm="159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17256-2C2B-6A81-1587-B634121F8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Introduction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A3176-F6E7-AC8D-86C9-23E847AC2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686" y="2179212"/>
            <a:ext cx="9584218" cy="3633434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British Airways is one of the world's largest airlines, serving over 200 destinations worldwide (British Airways 2021). However, the airline industry is highly competitive, with customers having a wide range of options to choose from.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Therefore, our objective is to develop a new leadership strategy that will inspire and motivate employees to provide exceptional customer service, ultimately leading to customer loyalty and increased profitability (</a:t>
            </a:r>
            <a:r>
              <a:rPr lang="pl-PL" dirty="0"/>
              <a:t>Kim and Mauborgne 2004)</a:t>
            </a:r>
            <a:endParaRPr lang="en-IN" dirty="0"/>
          </a:p>
          <a:p>
            <a:endParaRPr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DF571CC-2C6A-C944-D230-CD77949142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492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237"/>
    </mc:Choice>
    <mc:Fallback>
      <p:transition spd="slow" advTm="812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166D1-5B8B-1E6E-EAA9-C45E1E38F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969392"/>
            <a:ext cx="9144000" cy="1344168"/>
          </a:xfrm>
        </p:spPr>
        <p:txBody>
          <a:bodyPr/>
          <a:lstStyle/>
          <a:p>
            <a:r>
              <a:rPr lang="en-IN" dirty="0"/>
              <a:t>Business environment - 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22298-361E-D566-92C5-58E91E2013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8EBFF2FB-FCA6-0484-7EFA-398A19BDA98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32336641"/>
              </p:ext>
            </p:extLst>
          </p:nvPr>
        </p:nvGraphicFramePr>
        <p:xfrm>
          <a:off x="898070" y="1655320"/>
          <a:ext cx="10328730" cy="468451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164365">
                  <a:extLst>
                    <a:ext uri="{9D8B030D-6E8A-4147-A177-3AD203B41FA5}">
                      <a16:colId xmlns:a16="http://schemas.microsoft.com/office/drawing/2014/main" val="2298354103"/>
                    </a:ext>
                  </a:extLst>
                </a:gridCol>
                <a:gridCol w="5164365">
                  <a:extLst>
                    <a:ext uri="{9D8B030D-6E8A-4147-A177-3AD203B41FA5}">
                      <a16:colId xmlns:a16="http://schemas.microsoft.com/office/drawing/2014/main" val="4152820659"/>
                    </a:ext>
                  </a:extLst>
                </a:gridCol>
              </a:tblGrid>
              <a:tr h="550466">
                <a:tc>
                  <a:txBody>
                    <a:bodyPr/>
                    <a:lstStyle/>
                    <a:p>
                      <a:r>
                        <a:rPr lang="en-IN" dirty="0"/>
                        <a:t>Strengths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Weaknesses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03224788"/>
                  </a:ext>
                </a:extLst>
              </a:tr>
              <a:tr h="2007058">
                <a:tc>
                  <a:txBody>
                    <a:bodyPr/>
                    <a:lstStyle/>
                    <a:p>
                      <a:r>
                        <a:rPr lang="en-US" dirty="0"/>
                        <a:t>Strong brand recognition and reputation</a:t>
                      </a:r>
                    </a:p>
                    <a:p>
                      <a:r>
                        <a:rPr lang="en-US" dirty="0"/>
                        <a:t>Large fleet of aircraft and global network of destinations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Strong focus on customer service and satisfaction</a:t>
                      </a:r>
                      <a:br>
                        <a:rPr lang="en-US" dirty="0"/>
                      </a:br>
                      <a:r>
                        <a:rPr lang="en-US" dirty="0"/>
                        <a:t>Effective frequent flyer program and loyalty scheme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High operating costs due to labor and fuel expenses</a:t>
                      </a:r>
                    </a:p>
                    <a:p>
                      <a:r>
                        <a:rPr lang="en-US" dirty="0"/>
                        <a:t>Dependence on the UK market for revenue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Limited presence in emerging markets </a:t>
                      </a:r>
                      <a:br>
                        <a:rPr lang="en-US" dirty="0"/>
                      </a:br>
                      <a:r>
                        <a:rPr lang="en-US" dirty="0"/>
                        <a:t>Limited flexibility in responding to changes in the market</a:t>
                      </a:r>
                    </a:p>
                    <a:p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02162970"/>
                  </a:ext>
                </a:extLst>
              </a:tr>
              <a:tr h="385007">
                <a:tc>
                  <a:txBody>
                    <a:bodyPr/>
                    <a:lstStyle/>
                    <a:p>
                      <a:r>
                        <a:rPr lang="en-IN" dirty="0"/>
                        <a:t>Opportunities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Threats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97432597"/>
                  </a:ext>
                </a:extLst>
              </a:tr>
              <a:tr h="1726749">
                <a:tc>
                  <a:txBody>
                    <a:bodyPr/>
                    <a:lstStyle/>
                    <a:p>
                      <a:r>
                        <a:rPr lang="en-US" dirty="0"/>
                        <a:t>Increasing demand for air travel in emerging markets</a:t>
                      </a:r>
                    </a:p>
                    <a:p>
                      <a:r>
                        <a:rPr lang="en-US" dirty="0"/>
                        <a:t>Growing trend towards sustainable travel and green initiatives</a:t>
                      </a:r>
                    </a:p>
                    <a:p>
                      <a:r>
                        <a:rPr lang="en-US" dirty="0"/>
                        <a:t>Advancements in technology and digitalization of travel services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Intense competition from low-cost carriers and other major airlines</a:t>
                      </a:r>
                    </a:p>
                    <a:p>
                      <a:r>
                        <a:rPr lang="en-US" dirty="0"/>
                        <a:t>Political and economic instability in certain regions affecting travel demand</a:t>
                      </a:r>
                    </a:p>
                    <a:p>
                      <a:r>
                        <a:rPr lang="en-US" dirty="0"/>
                        <a:t>Fluctuations in fuel prices and currency exchange rates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3066312"/>
                  </a:ext>
                </a:extLst>
              </a:tr>
            </a:tbl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45B2E840-1EE0-01AC-A781-6B7CD64229C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23362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046"/>
    </mc:Choice>
    <mc:Fallback>
      <p:transition spd="slow" advTm="360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07AB5-D028-A494-1B05-8ACC75022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675134"/>
            <a:ext cx="9144000" cy="1344168"/>
          </a:xfrm>
        </p:spPr>
        <p:txBody>
          <a:bodyPr/>
          <a:lstStyle/>
          <a:p>
            <a:r>
              <a:rPr lang="en-IN" dirty="0"/>
              <a:t>Business Environment- PESTEL</a:t>
            </a:r>
            <a:endParaRPr dirty="0"/>
          </a:p>
        </p:txBody>
      </p:sp>
      <p:graphicFrame>
        <p:nvGraphicFramePr>
          <p:cNvPr id="4" name="Table 7">
            <a:extLst>
              <a:ext uri="{FF2B5EF4-FFF2-40B4-BE49-F238E27FC236}">
                <a16:creationId xmlns:a16="http://schemas.microsoft.com/office/drawing/2014/main" id="{6E13658C-017E-94BB-812C-850AD23337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0942780"/>
              </p:ext>
            </p:extLst>
          </p:nvPr>
        </p:nvGraphicFramePr>
        <p:xfrm>
          <a:off x="185056" y="1347218"/>
          <a:ext cx="11821887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2475">
                  <a:extLst>
                    <a:ext uri="{9D8B030D-6E8A-4147-A177-3AD203B41FA5}">
                      <a16:colId xmlns:a16="http://schemas.microsoft.com/office/drawing/2014/main" val="1843335684"/>
                    </a:ext>
                  </a:extLst>
                </a:gridCol>
                <a:gridCol w="1928747">
                  <a:extLst>
                    <a:ext uri="{9D8B030D-6E8A-4147-A177-3AD203B41FA5}">
                      <a16:colId xmlns:a16="http://schemas.microsoft.com/office/drawing/2014/main" val="3267033427"/>
                    </a:ext>
                  </a:extLst>
                </a:gridCol>
                <a:gridCol w="1978628">
                  <a:extLst>
                    <a:ext uri="{9D8B030D-6E8A-4147-A177-3AD203B41FA5}">
                      <a16:colId xmlns:a16="http://schemas.microsoft.com/office/drawing/2014/main" val="2164857263"/>
                    </a:ext>
                  </a:extLst>
                </a:gridCol>
                <a:gridCol w="2182189">
                  <a:extLst>
                    <a:ext uri="{9D8B030D-6E8A-4147-A177-3AD203B41FA5}">
                      <a16:colId xmlns:a16="http://schemas.microsoft.com/office/drawing/2014/main" val="3814827577"/>
                    </a:ext>
                  </a:extLst>
                </a:gridCol>
                <a:gridCol w="1925052">
                  <a:extLst>
                    <a:ext uri="{9D8B030D-6E8A-4147-A177-3AD203B41FA5}">
                      <a16:colId xmlns:a16="http://schemas.microsoft.com/office/drawing/2014/main" val="2238038419"/>
                    </a:ext>
                  </a:extLst>
                </a:gridCol>
                <a:gridCol w="2044796">
                  <a:extLst>
                    <a:ext uri="{9D8B030D-6E8A-4147-A177-3AD203B41FA5}">
                      <a16:colId xmlns:a16="http://schemas.microsoft.com/office/drawing/2014/main" val="4035422915"/>
                    </a:ext>
                  </a:extLst>
                </a:gridCol>
              </a:tblGrid>
              <a:tr h="362316">
                <a:tc>
                  <a:txBody>
                    <a:bodyPr/>
                    <a:lstStyle/>
                    <a:p>
                      <a:r>
                        <a:rPr lang="en-IN" dirty="0"/>
                        <a:t>Political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Economic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IN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Legal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6274530"/>
                  </a:ext>
                </a:extLst>
              </a:tr>
              <a:tr h="471010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Impact of Brexit on trade and travel regulations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Changes in aviation industry regulations and policies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Fluctuations in fuel prices and currency exchange rates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Economic recession and downturn affecting air travel demand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Growing demand for sustainable travel and green initiatives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br>
                        <a:rPr lang="en-US" dirty="0"/>
                      </a:br>
                      <a:r>
                        <a:rPr lang="en-US" dirty="0"/>
                        <a:t>Increasing use of social media and online platforms for travel bookings and customer reviews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Advancements in technology and digitalization of travel services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Adoption of new technologies to enhance consumer experiences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Growing concerns over carbon emissions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Impact of natural disasters and weather conditions can affect travel plans for people and thus, affect the customer experience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dirty="0"/>
                        <a:t>Consumer and passenger rights/compensations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IN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IN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IN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dirty="0"/>
                        <a:t>Airline regulations and compliances.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5819491"/>
                  </a:ext>
                </a:extLst>
              </a:tr>
            </a:tbl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A4EF333-FF2C-1077-D6D7-E10BF68584B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17925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386"/>
    </mc:Choice>
    <mc:Fallback>
      <p:transition spd="slow" advTm="413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295F8-4E52-BB6F-BD00-16E1503A4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7576" y="758952"/>
            <a:ext cx="10224655" cy="1864545"/>
          </a:xfrm>
        </p:spPr>
        <p:txBody>
          <a:bodyPr>
            <a:normAutofit/>
          </a:bodyPr>
          <a:lstStyle/>
          <a:p>
            <a:r>
              <a:rPr lang="en-GB" dirty="0"/>
              <a:t>Transformational Leadership for delivering high customer service culture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1D3EC-89DC-1920-FEA2-C9F71A779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8093" y="2121569"/>
            <a:ext cx="10374137" cy="2370220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The aviation industry is highly competitive, and customers have a wide range of options when it comes to choosing airlines. In order to stay ahead of the competition, airlines need to focus on delivering exceptional customer service (</a:t>
            </a:r>
            <a:r>
              <a:rPr lang="en-CA" dirty="0" err="1"/>
              <a:t>Dobruszkes</a:t>
            </a:r>
            <a:r>
              <a:rPr lang="en-CA" dirty="0"/>
              <a:t>, 2016). </a:t>
            </a:r>
            <a:r>
              <a:rPr lang="en-US" dirty="0"/>
              <a:t> This is particularly important in the current climate, where customers are more discerning than ever before and have higher expectations when it comes to the level of service they receive </a:t>
            </a:r>
            <a:r>
              <a:rPr lang="en-IN" dirty="0"/>
              <a:t>(Kossmann, 2017)</a:t>
            </a:r>
            <a:r>
              <a:rPr lang="en-US" dirty="0"/>
              <a:t>. </a:t>
            </a:r>
          </a:p>
          <a:p>
            <a:r>
              <a:rPr lang="en-US" dirty="0"/>
              <a:t>Importance can be seen as such</a:t>
            </a:r>
          </a:p>
          <a:p>
            <a:endParaRPr lang="en-IN" dirty="0"/>
          </a:p>
          <a:p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4A94988-E0E3-4285-56A6-F09BE472CA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8617826"/>
              </p:ext>
            </p:extLst>
          </p:nvPr>
        </p:nvGraphicFramePr>
        <p:xfrm>
          <a:off x="989770" y="3737811"/>
          <a:ext cx="10224655" cy="29677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DA1C7A6E-422B-C6D4-3D08-8A91E876054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30075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722"/>
    </mc:Choice>
    <mc:Fallback>
      <p:transition spd="slow" advTm="517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0F587-CDE3-4DC6-ADFC-2DB9988C5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133856"/>
            <a:ext cx="9144000" cy="1344168"/>
          </a:xfrm>
        </p:spPr>
        <p:txBody>
          <a:bodyPr/>
          <a:lstStyle/>
          <a:p>
            <a:r>
              <a:rPr lang="en-IN" dirty="0"/>
              <a:t>Training Programs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C1946-2A03-86FB-C474-79149E74F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5296" y="2221992"/>
            <a:ext cx="9985248" cy="350215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E101A"/>
                </a:solidFill>
                <a:effectLst/>
              </a:rPr>
              <a:t>Training programs are an essential component of our strategy to develop a customer service culture (</a:t>
            </a:r>
            <a:r>
              <a:rPr lang="en-CA" dirty="0"/>
              <a:t>Noe, 2017).</a:t>
            </a:r>
            <a:endParaRPr lang="en-US" dirty="0">
              <a:solidFill>
                <a:srgbClr val="0E101A"/>
              </a:solidFill>
              <a:effectLst/>
            </a:endParaRPr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E101A"/>
                </a:solidFill>
                <a:effectLst/>
              </a:rPr>
              <a:t>We plan to offer a range of training programs for our employees, including customer service training, leadership development, and technical skills training (</a:t>
            </a:r>
            <a:r>
              <a:rPr lang="nl-NL" dirty="0"/>
              <a:t>Hartog et al., 2013).</a:t>
            </a:r>
            <a:endParaRPr lang="en-US" dirty="0">
              <a:solidFill>
                <a:srgbClr val="0E101A"/>
              </a:solidFill>
              <a:effectLst/>
            </a:endParaRPr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E101A"/>
                </a:solidFill>
                <a:effectLst/>
              </a:rPr>
              <a:t>We believe that by investing in employees' development, we can improve their performance and ultimately improve the customer experience.</a:t>
            </a:r>
          </a:p>
          <a:p>
            <a:endParaRPr lang="en-IN" dirty="0"/>
          </a:p>
          <a:p>
            <a:endParaRPr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B7CC0DAF-1C56-8164-0CD7-5A30ABB3C8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528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829"/>
    </mc:Choice>
    <mc:Fallback>
      <p:transition spd="slow" advTm="318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ED1A9-CA37-8B9D-4446-C24D2587B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097280"/>
            <a:ext cx="9144000" cy="1344168"/>
          </a:xfrm>
        </p:spPr>
        <p:txBody>
          <a:bodyPr/>
          <a:lstStyle/>
          <a:p>
            <a:r>
              <a:rPr lang="en-IN" dirty="0"/>
              <a:t>Recognition programs</a:t>
            </a:r>
            <a:endParaRPr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2A79F75-1F83-7133-7521-828474E207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441448"/>
            <a:ext cx="9278112" cy="335584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E101A"/>
                </a:solidFill>
                <a:effectLst/>
              </a:rPr>
              <a:t>Implement a range of programs to recognize and reward employees who provide exceptional customer service.</a:t>
            </a:r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E101A"/>
                </a:solidFill>
                <a:effectLst/>
              </a:rPr>
              <a:t>This could include awards, bonuses, or other incentives (</a:t>
            </a:r>
            <a:r>
              <a:rPr lang="en-US" dirty="0"/>
              <a:t>Armstrong and Taylor, 2014).</a:t>
            </a:r>
            <a:endParaRPr lang="en-US" dirty="0">
              <a:solidFill>
                <a:srgbClr val="0E101A"/>
              </a:solidFill>
              <a:effectLst/>
            </a:endParaRPr>
          </a:p>
          <a:p>
            <a:pPr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E101A"/>
                </a:solidFill>
              </a:rPr>
              <a:t>This would employee feedback mechanisms also.(</a:t>
            </a:r>
            <a:r>
              <a:rPr lang="en-CA" dirty="0"/>
              <a:t>Heskett et al., 2013)</a:t>
            </a:r>
            <a:endParaRPr lang="en-US" dirty="0">
              <a:solidFill>
                <a:srgbClr val="0E101A"/>
              </a:solidFill>
              <a:effectLst/>
            </a:endParaRPr>
          </a:p>
          <a:p>
            <a:endParaRPr lang="en-IN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E5D4D93-EAC8-AAF5-2E87-8539A36575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7653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882"/>
    </mc:Choice>
    <mc:Fallback>
      <p:transition spd="slow" advTm="318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6C537-4A2C-60C1-24C1-74E09981F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097280"/>
            <a:ext cx="9144000" cy="1344168"/>
          </a:xfrm>
        </p:spPr>
        <p:txBody>
          <a:bodyPr/>
          <a:lstStyle/>
          <a:p>
            <a:r>
              <a:rPr lang="en-IN" dirty="0"/>
              <a:t>Feedback Mechanisms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C1ACD-ADF2-85C1-4B1A-0EAD00D22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D2FEAA1-3C3F-FD48-1D00-C720F145006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6954959"/>
              </p:ext>
            </p:extLst>
          </p:nvPr>
        </p:nvGraphicFramePr>
        <p:xfrm>
          <a:off x="695055" y="1860296"/>
          <a:ext cx="10801890" cy="4238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FB42CE8-2321-C81E-362A-7E948A5A8F5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13549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861"/>
    </mc:Choice>
    <mc:Fallback>
      <p:transition spd="slow" advTm="278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Graphic spid="4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2E912-1DF8-367C-BA55-BD1BDEECD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005840"/>
            <a:ext cx="9144000" cy="1344168"/>
          </a:xfrm>
        </p:spPr>
        <p:txBody>
          <a:bodyPr/>
          <a:lstStyle/>
          <a:p>
            <a:r>
              <a:rPr lang="en-IN" dirty="0"/>
              <a:t>Involving Employees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C4FAC-9A70-4DCF-6AC1-FEBD2AC0A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6696" y="1847088"/>
            <a:ext cx="10198608" cy="400507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As mentioned earlier, the new leadership strategy will require the </a:t>
            </a:r>
            <a:r>
              <a:rPr lang="en-US" b="1" dirty="0"/>
              <a:t>involvement and commitment of every employee </a:t>
            </a:r>
            <a:r>
              <a:rPr lang="en-US" dirty="0"/>
              <a:t>within the organization (</a:t>
            </a:r>
            <a:r>
              <a:rPr lang="pl-PL" dirty="0" err="1"/>
              <a:t>Delery</a:t>
            </a:r>
            <a:r>
              <a:rPr lang="pl-PL" dirty="0"/>
              <a:t> and Doty, 1996). </a:t>
            </a:r>
            <a:r>
              <a:rPr lang="en-US" dirty="0"/>
              <a:t>This can be achieved through several methods, such as: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Encouraging open communication and feedback</a:t>
            </a:r>
            <a:r>
              <a:rPr lang="en-US" dirty="0"/>
              <a:t> between management and employees (</a:t>
            </a:r>
            <a:r>
              <a:rPr lang="en-CA" dirty="0"/>
              <a:t>Goleman et al., 2013).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Providing </a:t>
            </a:r>
            <a:r>
              <a:rPr lang="en-US" b="1" dirty="0"/>
              <a:t>regular training and development opportunities </a:t>
            </a:r>
            <a:r>
              <a:rPr lang="en-US" dirty="0"/>
              <a:t>to improve employees' skills and knowledge.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Recognizing and rewarding </a:t>
            </a:r>
            <a:r>
              <a:rPr lang="en-US" dirty="0"/>
              <a:t>employees who demonstrate exceptional customer service.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Creating a </a:t>
            </a:r>
            <a:r>
              <a:rPr lang="en-US" b="1" dirty="0"/>
              <a:t>sense of ownership and responsibility </a:t>
            </a:r>
            <a:r>
              <a:rPr lang="en-US" dirty="0"/>
              <a:t>among employees towards delivering outstanding customer service.</a:t>
            </a:r>
          </a:p>
          <a:p>
            <a:endParaRPr lang="en-IN" dirty="0"/>
          </a:p>
          <a:p>
            <a:endParaRPr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597715BE-199F-FAB0-D9D6-938CE2BB1E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385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946"/>
    </mc:Choice>
    <mc:Fallback>
      <p:transition spd="slow" advTm="799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A420887-FF4B-D2F6-A82A-5D896975F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188720"/>
            <a:ext cx="9144000" cy="1344168"/>
          </a:xfrm>
        </p:spPr>
        <p:txBody>
          <a:bodyPr/>
          <a:lstStyle/>
          <a:p>
            <a:r>
              <a:rPr lang="en-IN" dirty="0"/>
              <a:t>Implementation Plan</a:t>
            </a:r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86EA6C12-D3F0-8995-3F73-CBD86DDF05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6980201"/>
              </p:ext>
            </p:extLst>
          </p:nvPr>
        </p:nvGraphicFramePr>
        <p:xfrm>
          <a:off x="459168" y="1975104"/>
          <a:ext cx="10751376" cy="43693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554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41493-682F-88A3-E061-94E27ACAE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Measurement and Evaluation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CDC33-6B5A-D2F5-163B-68BCDA6A4A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5CFD715-DA81-2D40-242B-A29C1CB1E9C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78964515"/>
              </p:ext>
            </p:extLst>
          </p:nvPr>
        </p:nvGraphicFramePr>
        <p:xfrm>
          <a:off x="1080548" y="2660904"/>
          <a:ext cx="10018712" cy="312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E004E1C-21AF-6566-2D2C-A3C0322912E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10060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829"/>
    </mc:Choice>
    <mc:Fallback>
      <p:transition spd="slow" advTm="518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Graphic spid="4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DFFAB7E-4788-405E-A4D8-B6644AE46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9F985A2-1334-4D86-97FF-10FE78059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11151DD-A4A6-4DD2-B74D-ECEC523EE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12192000" cy="60990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8238F-0DC7-0C56-579E-81E4B5B2A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17650"/>
            <a:ext cx="4465093" cy="27971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/>
              <a:t>Budget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7F43A7C-CA1B-E316-21B1-5DF2AFCD6B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3893299"/>
              </p:ext>
            </p:extLst>
          </p:nvPr>
        </p:nvGraphicFramePr>
        <p:xfrm>
          <a:off x="5962814" y="1701800"/>
          <a:ext cx="5467187" cy="4282587"/>
        </p:xfrm>
        <a:graphic>
          <a:graphicData uri="http://schemas.openxmlformats.org/drawingml/2006/table">
            <a:tbl>
              <a:tblPr firstRow="1" firstCol="1" bandRow="1"/>
              <a:tblGrid>
                <a:gridCol w="3461442">
                  <a:extLst>
                    <a:ext uri="{9D8B030D-6E8A-4147-A177-3AD203B41FA5}">
                      <a16:colId xmlns:a16="http://schemas.microsoft.com/office/drawing/2014/main" val="971217875"/>
                    </a:ext>
                  </a:extLst>
                </a:gridCol>
                <a:gridCol w="2005745">
                  <a:extLst>
                    <a:ext uri="{9D8B030D-6E8A-4147-A177-3AD203B41FA5}">
                      <a16:colId xmlns:a16="http://schemas.microsoft.com/office/drawing/2014/main" val="3283371080"/>
                    </a:ext>
                  </a:extLst>
                </a:gridCol>
              </a:tblGrid>
              <a:tr h="420439">
                <a:tc>
                  <a:txBody>
                    <a:bodyPr/>
                    <a:lstStyle/>
                    <a:p>
                      <a:pPr algn="ctr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1" i="0" u="none" strike="noStrike" dirty="0">
                          <a:solidFill>
                            <a:srgbClr val="FFFFFF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Initiative</a:t>
                      </a:r>
                      <a:endParaRPr lang="en-IN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1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Estimated Cost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>
                      <a:noFill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0854669"/>
                  </a:ext>
                </a:extLst>
              </a:tr>
              <a:tr h="480594">
                <a:tc>
                  <a:txBody>
                    <a:bodyPr/>
                    <a:lstStyle/>
                    <a:p>
                      <a:pPr algn="l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1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Transformational Leadership Training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£2,500,000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4082014"/>
                  </a:ext>
                </a:extLst>
              </a:tr>
              <a:tr h="480594">
                <a:tc>
                  <a:txBody>
                    <a:bodyPr/>
                    <a:lstStyle/>
                    <a:p>
                      <a:pPr algn="l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1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Customer Service Culture Training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£1,500,000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0953200"/>
                  </a:ext>
                </a:extLst>
              </a:tr>
              <a:tr h="480594">
                <a:tc>
                  <a:txBody>
                    <a:bodyPr/>
                    <a:lstStyle/>
                    <a:p>
                      <a:pPr algn="l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1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Recognition Programs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£500,000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3631091"/>
                  </a:ext>
                </a:extLst>
              </a:tr>
              <a:tr h="480594">
                <a:tc>
                  <a:txBody>
                    <a:bodyPr/>
                    <a:lstStyle/>
                    <a:p>
                      <a:pPr algn="l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1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Feedback Mechanisms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£200,000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2596256"/>
                  </a:ext>
                </a:extLst>
              </a:tr>
              <a:tr h="480594">
                <a:tc>
                  <a:txBody>
                    <a:bodyPr/>
                    <a:lstStyle/>
                    <a:p>
                      <a:pPr algn="l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1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Employee Involvement Initiatives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£1,000,000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314105"/>
                  </a:ext>
                </a:extLst>
              </a:tr>
              <a:tr h="480594">
                <a:tc>
                  <a:txBody>
                    <a:bodyPr/>
                    <a:lstStyle/>
                    <a:p>
                      <a:pPr algn="l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1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Monitoring and Evaluation of Leadership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£300,000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6802605"/>
                  </a:ext>
                </a:extLst>
              </a:tr>
              <a:tr h="480594">
                <a:tc>
                  <a:txBody>
                    <a:bodyPr/>
                    <a:lstStyle/>
                    <a:p>
                      <a:pPr algn="l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1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Strategy and Implementation Costs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£2,000,000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5978823"/>
                  </a:ext>
                </a:extLst>
              </a:tr>
              <a:tr h="480594">
                <a:tc>
                  <a:txBody>
                    <a:bodyPr/>
                    <a:lstStyle/>
                    <a:p>
                      <a:pPr algn="l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1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IN" sz="1400" b="0" i="0" u="none" strike="noStrike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£8,000,000</a:t>
                      </a:r>
                      <a:endParaRPr lang="en-IN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0025" marR="80025" marT="11115" marB="0">
                    <a:lnL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D9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5146163"/>
                  </a:ext>
                </a:extLst>
              </a:tr>
            </a:tbl>
          </a:graphicData>
        </a:graphic>
      </p:graphicFrame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5E80C262-2E2F-C15E-F4DB-456C1E445F0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52564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888"/>
    </mc:Choice>
    <mc:Fallback>
      <p:transition spd="slow" advTm="578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464AD-F72F-F712-F263-8369BB916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Key benefits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A3882-C4DB-73BA-6B4D-9152D2798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High customer satisfaction   </a:t>
            </a:r>
          </a:p>
          <a:p>
            <a:pPr marL="0" indent="0">
              <a:buNone/>
            </a:pPr>
            <a:r>
              <a:rPr lang="en-IN" dirty="0">
                <a:sym typeface="Wingdings" panose="05000000000000000000" pitchFamily="2" charset="2"/>
              </a:rPr>
              <a:t>			 </a:t>
            </a:r>
            <a:r>
              <a:rPr lang="en-IN" b="1" dirty="0">
                <a:sym typeface="Wingdings" panose="05000000000000000000" pitchFamily="2" charset="2"/>
              </a:rPr>
              <a:t>High Loyalty</a:t>
            </a:r>
            <a:endParaRPr lang="en-IN" dirty="0">
              <a:sym typeface="Wingdings" panose="05000000000000000000" pitchFamily="2" charset="2"/>
            </a:endParaRPr>
          </a:p>
          <a:p>
            <a:r>
              <a:rPr lang="en-IN" dirty="0">
                <a:sym typeface="Wingdings" panose="05000000000000000000" pitchFamily="2" charset="2"/>
              </a:rPr>
              <a:t>Establish themselves as market leader in aviation consumer services</a:t>
            </a:r>
          </a:p>
          <a:p>
            <a:pPr marL="0" indent="0">
              <a:buNone/>
            </a:pPr>
            <a:r>
              <a:rPr lang="en-IN" dirty="0">
                <a:sym typeface="Wingdings" panose="05000000000000000000" pitchFamily="2" charset="2"/>
              </a:rPr>
              <a:t>               </a:t>
            </a:r>
            <a:r>
              <a:rPr lang="en-IN" b="1" dirty="0">
                <a:sym typeface="Wingdings" panose="05000000000000000000" pitchFamily="2" charset="2"/>
              </a:rPr>
              <a:t>Repeat</a:t>
            </a:r>
            <a:r>
              <a:rPr lang="en-IN" dirty="0">
                <a:sym typeface="Wingdings" panose="05000000000000000000" pitchFamily="2" charset="2"/>
              </a:rPr>
              <a:t> business </a:t>
            </a:r>
            <a:r>
              <a:rPr lang="en-IN" b="1" dirty="0">
                <a:sym typeface="Wingdings" panose="05000000000000000000" pitchFamily="2" charset="2"/>
              </a:rPr>
              <a:t>and Competitive </a:t>
            </a:r>
            <a:r>
              <a:rPr lang="en-IN" dirty="0">
                <a:sym typeface="Wingdings" panose="05000000000000000000" pitchFamily="2" charset="2"/>
              </a:rPr>
              <a:t>advantage</a:t>
            </a:r>
          </a:p>
          <a:p>
            <a:r>
              <a:rPr lang="en-GB" dirty="0"/>
              <a:t>Reduce Resistance to Change</a:t>
            </a:r>
            <a:endParaRPr dirty="0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5517F47A-F7E4-1D05-EBB7-25B2901C6AB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55402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365"/>
    </mc:Choice>
    <mc:Fallback>
      <p:transition spd="slow" advTm="773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219E1-8C50-533C-5F85-C47441CB2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213104"/>
            <a:ext cx="9144000" cy="1344168"/>
          </a:xfrm>
        </p:spPr>
        <p:txBody>
          <a:bodyPr/>
          <a:lstStyle/>
          <a:p>
            <a:r>
              <a:rPr lang="en-IN" dirty="0"/>
              <a:t>Conclusion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D9E4E-CED3-1F37-D99B-1CB12369C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557272"/>
            <a:ext cx="9404096" cy="3843528"/>
          </a:xfrm>
        </p:spPr>
        <p:txBody>
          <a:bodyPr/>
          <a:lstStyle/>
          <a:p>
            <a:r>
              <a:rPr lang="en-IN" dirty="0"/>
              <a:t>Developing outstanding consumer service through transformational leadership</a:t>
            </a:r>
          </a:p>
          <a:p>
            <a:r>
              <a:rPr lang="en-IN" dirty="0"/>
              <a:t>Involving employees will help reap the key benefits</a:t>
            </a:r>
          </a:p>
          <a:p>
            <a:r>
              <a:rPr lang="en-IN" dirty="0"/>
              <a:t>Reduce resistance to change </a:t>
            </a:r>
          </a:p>
          <a:p>
            <a:r>
              <a:rPr lang="en-IN" dirty="0"/>
              <a:t>Continuous and close monitoring </a:t>
            </a:r>
          </a:p>
          <a:p>
            <a:endParaRPr dirty="0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FEB046AE-7401-CFE6-309D-D4D5C9C876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786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221"/>
    </mc:Choice>
    <mc:Fallback>
      <p:transition spd="slow" advTm="792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869E6-1C21-E87E-4F23-50F38B242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704" y="758952"/>
            <a:ext cx="9144000" cy="1344168"/>
          </a:xfrm>
        </p:spPr>
        <p:txBody>
          <a:bodyPr/>
          <a:lstStyle/>
          <a:p>
            <a:r>
              <a:rPr lang="en-GB" dirty="0"/>
              <a:t>References </a:t>
            </a:r>
            <a:endParaRPr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BB4A3-DC2C-12C9-791B-1DA3D539F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3704" y="1473200"/>
            <a:ext cx="10324592" cy="5384800"/>
          </a:xfrm>
        </p:spPr>
        <p:txBody>
          <a:bodyPr>
            <a:normAutofit fontScale="40000" lnSpcReduction="20000"/>
          </a:bodyPr>
          <a:lstStyle/>
          <a:p>
            <a:r>
              <a:rPr lang="en-US" sz="2800" dirty="0" err="1"/>
              <a:t>Delery</a:t>
            </a:r>
            <a:r>
              <a:rPr lang="en-US" sz="2800" dirty="0"/>
              <a:t>, J. E., &amp; Doty, D. H. (1996). Modes of theorizing in strategic human resource management: Tests of universalistic, contingency, and configurational performance predictions. Academy of Management Journal, 39(4), 802-835.</a:t>
            </a:r>
          </a:p>
          <a:p>
            <a:r>
              <a:rPr lang="en-US" sz="2800" dirty="0"/>
              <a:t>Goleman, D., Boyatzis, R., &amp; McKee, A. (2013). Primal leadership: Unleashing the power of emotional intelligence. Harvard Business Press.</a:t>
            </a:r>
          </a:p>
          <a:p>
            <a:r>
              <a:rPr lang="en-US" sz="2800" dirty="0"/>
              <a:t>Armstrong, M., &amp; Taylor, S. (2014). Armstrong's Handbook of Reward Management Practice: Improving Performance through Reward. Kogan Page Publishers.</a:t>
            </a:r>
          </a:p>
          <a:p>
            <a:r>
              <a:rPr lang="en-US" sz="2800" dirty="0"/>
              <a:t>Heskett, J. L., Sasser Jr, W. E., &amp; Schlesinger, L. A. (2013). The value profit chain: Treat employees like customers and customers like employees. Harvard Business Review Press.</a:t>
            </a:r>
          </a:p>
          <a:p>
            <a:r>
              <a:rPr lang="en-US" sz="2800" dirty="0"/>
              <a:t>Noe, R. A. (2017). Employee training and development. McGraw-Hill Education.</a:t>
            </a:r>
          </a:p>
          <a:p>
            <a:r>
              <a:rPr lang="en-US" sz="2800" dirty="0"/>
              <a:t>Hartog, D. N. D., Boon, C., </a:t>
            </a:r>
            <a:r>
              <a:rPr lang="en-US" sz="2800" dirty="0" err="1"/>
              <a:t>Verburg</a:t>
            </a:r>
            <a:r>
              <a:rPr lang="en-US" sz="2800" dirty="0"/>
              <a:t>, R. M., &amp; Croon, M. A. (2013). HRM, communication, satisfaction, and perceived performance: A cross-level test. Journal of Management, 39(6), 1637-1665.</a:t>
            </a:r>
          </a:p>
          <a:p>
            <a:r>
              <a:rPr lang="en-US" sz="2800" dirty="0"/>
              <a:t>MarketLine. (2022). British Airways Plc PESTLE Analysis. </a:t>
            </a:r>
            <a:r>
              <a:rPr lang="en-GB" sz="2800" dirty="0"/>
              <a:t>Available at: https://</a:t>
            </a:r>
            <a:r>
              <a:rPr lang="en-GB" sz="2800" dirty="0" err="1"/>
              <a:t>store.marketline.com</a:t>
            </a:r>
            <a:r>
              <a:rPr lang="en-GB" sz="2800" dirty="0"/>
              <a:t>/search/industry-reports/</a:t>
            </a:r>
            <a:r>
              <a:rPr lang="en-GB" sz="2800" dirty="0" err="1"/>
              <a:t>britishairways</a:t>
            </a:r>
            <a:r>
              <a:rPr lang="en-GB" sz="2800" dirty="0"/>
              <a:t> (Accessed: April 20, 2023). </a:t>
            </a:r>
            <a:endParaRPr lang="en-US" sz="2800" dirty="0"/>
          </a:p>
          <a:p>
            <a:r>
              <a:rPr lang="en-GB" sz="2800" dirty="0"/>
              <a:t>The future development of Air Transport in Southeast England (2003). Available at: https://</a:t>
            </a:r>
            <a:r>
              <a:rPr lang="en-GB" sz="2800" dirty="0" err="1"/>
              <a:t>www.britishairways.com</a:t>
            </a:r>
            <a:r>
              <a:rPr lang="en-GB" sz="2800" dirty="0"/>
              <a:t>/runways/runway3_seras.pdf (Accessed: April 20, 2023). </a:t>
            </a:r>
            <a:endParaRPr lang="en-US" sz="2800" dirty="0"/>
          </a:p>
          <a:p>
            <a:r>
              <a:rPr lang="en-US" sz="2800" dirty="0"/>
              <a:t>British Airways. (2021). British Airways Plc SWOT Analysis, MarketLine.</a:t>
            </a:r>
            <a:r>
              <a:rPr lang="en-GB" sz="2800" dirty="0"/>
              <a:t> Retrieved from </a:t>
            </a:r>
            <a:r>
              <a:rPr lang="en-GB" sz="2800" dirty="0" err="1"/>
              <a:t>Marketline</a:t>
            </a:r>
            <a:r>
              <a:rPr lang="en-GB" sz="2800" dirty="0"/>
              <a:t> Advantage Database.</a:t>
            </a:r>
            <a:endParaRPr lang="en-US" sz="2800" dirty="0"/>
          </a:p>
          <a:p>
            <a:r>
              <a:rPr lang="en-US" sz="2800" dirty="0" err="1"/>
              <a:t>Kossmann</a:t>
            </a:r>
            <a:r>
              <a:rPr lang="en-US" sz="2800" dirty="0"/>
              <a:t>, M. (2017). Understanding the importance of customer service in the airline industry. Journal of Tourism, Heritage &amp; Services Marketing, 3(1), 18-23.</a:t>
            </a:r>
          </a:p>
          <a:p>
            <a:r>
              <a:rPr lang="en-US" sz="2800" dirty="0" err="1"/>
              <a:t>Dobruszkes</a:t>
            </a:r>
            <a:r>
              <a:rPr lang="en-US" sz="2800" dirty="0"/>
              <a:t>, F. (2016). The geography of European low-cost airline networks: A contemporary analysis. Journal of Transport Geography, 50, 153-164.</a:t>
            </a:r>
          </a:p>
          <a:p>
            <a:r>
              <a:rPr lang="en-US" sz="2800" dirty="0"/>
              <a:t>British Airways. (n.d.). British Airways Premium Economy: What to know. Retrieved April 23, 2023, from https://</a:t>
            </a:r>
            <a:r>
              <a:rPr lang="en-US" sz="2800" dirty="0" err="1"/>
              <a:t>www.britishairways.com</a:t>
            </a:r>
            <a:r>
              <a:rPr lang="en-US" sz="2800" dirty="0"/>
              <a:t>/</a:t>
            </a:r>
            <a:r>
              <a:rPr lang="en-US" sz="2800" dirty="0" err="1"/>
              <a:t>en</a:t>
            </a:r>
            <a:r>
              <a:rPr lang="en-US" sz="2800" dirty="0"/>
              <a:t>-us/information/travel-classes/premium-economy/what-to-know</a:t>
            </a:r>
          </a:p>
          <a:p>
            <a:r>
              <a:rPr lang="en-US" sz="2800" dirty="0"/>
              <a:t>Kim, W. C., &amp; Mauborgne, R. (2004). Blue ocean strategy. Harvard Business Review, 82(10), 75-84.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Plc, G.D. (2022)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British Airways plc company Profile - British Airways plc overview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</a:rPr>
              <a:t>GlobalData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www.globaldata.com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/company-profile/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british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-airways-plc/ (Accessed: April 20, 2023). </a:t>
            </a:r>
          </a:p>
          <a:p>
            <a:endParaRPr sz="2800" dirty="0"/>
          </a:p>
        </p:txBody>
      </p:sp>
    </p:spTree>
    <p:extLst>
      <p:ext uri="{BB962C8B-B14F-4D97-AF65-F5344CB8AC3E}">
        <p14:creationId xmlns:p14="http://schemas.microsoft.com/office/powerpoint/2010/main" val="79911159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0.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9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2|18.4"/>
</p:tagLst>
</file>

<file path=ppt/theme/theme1.xml><?xml version="1.0" encoding="utf-8"?>
<a:theme xmlns:a="http://schemas.openxmlformats.org/drawingml/2006/main" name="PrismaticVTI">
  <a:themeElements>
    <a:clrScheme name="AnalogousFromDarkSeedLeftStep">
      <a:dk1>
        <a:srgbClr val="000000"/>
      </a:dk1>
      <a:lt1>
        <a:srgbClr val="FFFFFF"/>
      </a:lt1>
      <a:dk2>
        <a:srgbClr val="1C2031"/>
      </a:dk2>
      <a:lt2>
        <a:srgbClr val="F0F3F2"/>
      </a:lt2>
      <a:accent1>
        <a:srgbClr val="C34D7E"/>
      </a:accent1>
      <a:accent2>
        <a:srgbClr val="B13B9D"/>
      </a:accent2>
      <a:accent3>
        <a:srgbClr val="A64DC3"/>
      </a:accent3>
      <a:accent4>
        <a:srgbClr val="633BB1"/>
      </a:accent4>
      <a:accent5>
        <a:srgbClr val="4D56C3"/>
      </a:accent5>
      <a:accent6>
        <a:srgbClr val="3B76B1"/>
      </a:accent6>
      <a:hlink>
        <a:srgbClr val="675EC9"/>
      </a:hlink>
      <a:folHlink>
        <a:srgbClr val="7F7F7F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1298</Words>
  <Application>Microsoft Macintosh PowerPoint</Application>
  <PresentationFormat>Widescreen</PresentationFormat>
  <Paragraphs>129</Paragraphs>
  <Slides>15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Aharoni</vt:lpstr>
      <vt:lpstr>Arial</vt:lpstr>
      <vt:lpstr>Avenir Next LT Pro</vt:lpstr>
      <vt:lpstr>Segoe UI Webfont</vt:lpstr>
      <vt:lpstr>Times New Roman</vt:lpstr>
      <vt:lpstr>PrismaticVTI</vt:lpstr>
      <vt:lpstr>Proposed Leadership Strategy for Delivering Outstanding Customer Service in British Airways</vt:lpstr>
      <vt:lpstr>Introduction</vt:lpstr>
      <vt:lpstr>Business environment - SWOT</vt:lpstr>
      <vt:lpstr>Business Environment- PESTEL</vt:lpstr>
      <vt:lpstr>Transformational Leadership for delivering high customer service culture</vt:lpstr>
      <vt:lpstr>Training Programs</vt:lpstr>
      <vt:lpstr>Recognition programs</vt:lpstr>
      <vt:lpstr>Feedback Mechanisms</vt:lpstr>
      <vt:lpstr>Involving Employees</vt:lpstr>
      <vt:lpstr>Implementation Plan</vt:lpstr>
      <vt:lpstr>Measurement and Evaluation</vt:lpstr>
      <vt:lpstr>Budget</vt:lpstr>
      <vt:lpstr>Key benefits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Proposed Leadership Strategy for Delivering Outstanding Customer Service in British Airways</dc:title>
  <dc:creator>Iulian Tampau (1904938)</dc:creator>
  <cp:lastModifiedBy>Iulian Tampau (1904938)</cp:lastModifiedBy>
  <cp:revision>2</cp:revision>
  <dcterms:created xsi:type="dcterms:W3CDTF">2023-04-29T11:10:43Z</dcterms:created>
  <dcterms:modified xsi:type="dcterms:W3CDTF">2023-04-29T14:40:32Z</dcterms:modified>
</cp:coreProperties>
</file>