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708" r:id="rId2"/>
    <p:sldMasterId id="2147483726" r:id="rId3"/>
  </p:sldMasterIdLst>
  <p:sldIdLst>
    <p:sldId id="257" r:id="rId4"/>
    <p:sldId id="304" r:id="rId5"/>
    <p:sldId id="269" r:id="rId6"/>
    <p:sldId id="303" r:id="rId7"/>
    <p:sldId id="261" r:id="rId8"/>
    <p:sldId id="263" r:id="rId9"/>
    <p:sldId id="305" r:id="rId10"/>
    <p:sldId id="306" r:id="rId11"/>
    <p:sldId id="264" r:id="rId12"/>
    <p:sldId id="307" r:id="rId13"/>
    <p:sldId id="265" r:id="rId14"/>
    <p:sldId id="308" r:id="rId15"/>
    <p:sldId id="267" r:id="rId16"/>
    <p:sldId id="309" r:id="rId17"/>
    <p:sldId id="266" r:id="rId18"/>
    <p:sldId id="268" r:id="rId19"/>
    <p:sldId id="271" r:id="rId20"/>
    <p:sldId id="262" r:id="rId21"/>
    <p:sldId id="310" r:id="rId22"/>
    <p:sldId id="273" r:id="rId23"/>
    <p:sldId id="311" r:id="rId24"/>
    <p:sldId id="274" r:id="rId25"/>
    <p:sldId id="312" r:id="rId26"/>
    <p:sldId id="275" r:id="rId27"/>
    <p:sldId id="313" r:id="rId28"/>
    <p:sldId id="276" r:id="rId29"/>
    <p:sldId id="277" r:id="rId30"/>
    <p:sldId id="314" r:id="rId31"/>
    <p:sldId id="283" r:id="rId32"/>
    <p:sldId id="278" r:id="rId33"/>
    <p:sldId id="316" r:id="rId34"/>
    <p:sldId id="279" r:id="rId35"/>
    <p:sldId id="317" r:id="rId36"/>
    <p:sldId id="280" r:id="rId37"/>
    <p:sldId id="318" r:id="rId38"/>
    <p:sldId id="281" r:id="rId39"/>
    <p:sldId id="319" r:id="rId40"/>
    <p:sldId id="282" r:id="rId41"/>
    <p:sldId id="320" r:id="rId42"/>
    <p:sldId id="272" r:id="rId43"/>
    <p:sldId id="321" r:id="rId44"/>
    <p:sldId id="284" r:id="rId45"/>
    <p:sldId id="322" r:id="rId46"/>
    <p:sldId id="285" r:id="rId47"/>
    <p:sldId id="286" r:id="rId48"/>
    <p:sldId id="323" r:id="rId49"/>
    <p:sldId id="287" r:id="rId50"/>
    <p:sldId id="324" r:id="rId51"/>
    <p:sldId id="325" r:id="rId52"/>
    <p:sldId id="326" r:id="rId53"/>
    <p:sldId id="327" r:id="rId54"/>
    <p:sldId id="290" r:id="rId55"/>
    <p:sldId id="328" r:id="rId56"/>
    <p:sldId id="291" r:id="rId57"/>
    <p:sldId id="329" r:id="rId58"/>
    <p:sldId id="331" r:id="rId59"/>
    <p:sldId id="330" r:id="rId60"/>
    <p:sldId id="293" r:id="rId61"/>
    <p:sldId id="332" r:id="rId62"/>
    <p:sldId id="292" r:id="rId63"/>
    <p:sldId id="335" r:id="rId64"/>
    <p:sldId id="296" r:id="rId65"/>
    <p:sldId id="336" r:id="rId66"/>
    <p:sldId id="298" r:id="rId67"/>
    <p:sldId id="337" r:id="rId68"/>
    <p:sldId id="297" r:id="rId69"/>
    <p:sldId id="338" r:id="rId70"/>
    <p:sldId id="302" r:id="rId71"/>
    <p:sldId id="299" r:id="rId72"/>
    <p:sldId id="339" r:id="rId73"/>
    <p:sldId id="260" r:id="rId7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FBF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7" autoAdjust="0"/>
    <p:restoredTop sz="94660"/>
  </p:normalViewPr>
  <p:slideViewPr>
    <p:cSldViewPr snapToGrid="0">
      <p:cViewPr varScale="1">
        <p:scale>
          <a:sx n="115" d="100"/>
          <a:sy n="115" d="100"/>
        </p:scale>
        <p:origin x="153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slide" Target="slides/slide60.xml"/><Relationship Id="rId68" Type="http://schemas.openxmlformats.org/officeDocument/2006/relationships/slide" Target="slides/slide65.xml"/><Relationship Id="rId76" Type="http://schemas.openxmlformats.org/officeDocument/2006/relationships/viewProps" Target="viewProps.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slide" Target="slides/slide7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61" Type="http://schemas.openxmlformats.org/officeDocument/2006/relationships/slide" Target="slides/slide58.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81270745699572"/>
          <c:y val="3.5338285017014838E-2"/>
          <c:w val="0.77814185632068367"/>
          <c:h val="0.74655900839291434"/>
        </c:manualLayout>
      </c:layout>
      <c:lineChart>
        <c:grouping val="standard"/>
        <c:varyColors val="0"/>
        <c:ser>
          <c:idx val="0"/>
          <c:order val="0"/>
          <c:tx>
            <c:strRef>
              <c:f>Sheet1!$B$1</c:f>
              <c:strCache>
                <c:ptCount val="1"/>
                <c:pt idx="0">
                  <c:v>Hazard Perception Ability </c:v>
                </c:pt>
              </c:strCache>
            </c:strRef>
          </c:tx>
          <c:spPr>
            <a:ln w="22225" cap="rnd" cmpd="sng" algn="ctr">
              <a:solidFill>
                <a:schemeClr val="accent1"/>
              </a:solidFill>
              <a:round/>
            </a:ln>
            <a:effectLst/>
          </c:spPr>
          <c:marker>
            <c:symbol val="none"/>
          </c:marker>
          <c:cat>
            <c:numRef>
              <c:f>Sheet1!$A$2:$A$5</c:f>
              <c:numCache>
                <c:formatCode>General</c:formatCode>
                <c:ptCount val="4"/>
                <c:pt idx="0">
                  <c:v>25</c:v>
                </c:pt>
                <c:pt idx="1">
                  <c:v>50</c:v>
                </c:pt>
                <c:pt idx="2">
                  <c:v>75</c:v>
                </c:pt>
                <c:pt idx="3">
                  <c:v>100</c:v>
                </c:pt>
              </c:numCache>
            </c:numRef>
          </c:cat>
          <c:val>
            <c:numRef>
              <c:f>Sheet1!$B$2:$B$5</c:f>
              <c:numCache>
                <c:formatCode>General</c:formatCode>
                <c:ptCount val="4"/>
                <c:pt idx="0">
                  <c:v>100</c:v>
                </c:pt>
                <c:pt idx="1">
                  <c:v>75</c:v>
                </c:pt>
                <c:pt idx="2">
                  <c:v>50</c:v>
                </c:pt>
                <c:pt idx="3">
                  <c:v>25</c:v>
                </c:pt>
              </c:numCache>
            </c:numRef>
          </c:val>
          <c:smooth val="0"/>
          <c:extLst>
            <c:ext xmlns:c16="http://schemas.microsoft.com/office/drawing/2014/chart" uri="{C3380CC4-5D6E-409C-BE32-E72D297353CC}">
              <c16:uniqueId val="{00000000-F5D3-42A7-8643-1B39EB239B2F}"/>
            </c:ext>
          </c:extLst>
        </c:ser>
        <c:dLbls>
          <c:showLegendKey val="0"/>
          <c:showVal val="0"/>
          <c:showCatName val="0"/>
          <c:showSerName val="0"/>
          <c:showPercent val="0"/>
          <c:showBubbleSize val="0"/>
        </c:dLbls>
        <c:dropLines>
          <c:spPr>
            <a:ln w="9525" cap="flat" cmpd="sng" algn="ctr">
              <a:noFill/>
              <a:round/>
            </a:ln>
            <a:effectLst/>
          </c:spPr>
        </c:dropLines>
        <c:smooth val="0"/>
        <c:axId val="183666448"/>
        <c:axId val="181706520"/>
      </c:lineChart>
      <c:catAx>
        <c:axId val="183666448"/>
        <c:scaling>
          <c:orientation val="minMax"/>
        </c:scaling>
        <c:delete val="0"/>
        <c:axPos val="b"/>
        <c:title>
          <c:tx>
            <c:rich>
              <a:bodyPr rot="0" spcFirstLastPara="1" vertOverflow="ellipsis" vert="horz" wrap="square" anchor="ctr" anchorCtr="1"/>
              <a:lstStyle/>
              <a:p>
                <a:pPr>
                  <a:defRPr sz="1197" b="0" i="0" u="none" strike="noStrike" kern="1200" cap="all" baseline="0">
                    <a:solidFill>
                      <a:schemeClr val="dk1">
                        <a:lumMod val="65000"/>
                        <a:lumOff val="35000"/>
                      </a:schemeClr>
                    </a:solidFill>
                    <a:latin typeface="+mn-lt"/>
                    <a:ea typeface="+mn-ea"/>
                    <a:cs typeface="+mn-cs"/>
                  </a:defRPr>
                </a:pPr>
                <a:r>
                  <a:rPr lang="en-GB" sz="1800" b="1" dirty="0">
                    <a:solidFill>
                      <a:schemeClr val="bg1"/>
                    </a:solidFill>
                  </a:rPr>
                  <a:t>Driver Crash Involvement </a:t>
                </a:r>
              </a:p>
            </c:rich>
          </c:tx>
          <c:layout>
            <c:manualLayout>
              <c:xMode val="edge"/>
              <c:yMode val="edge"/>
              <c:x val="7.1230813575096016E-2"/>
              <c:y val="0.88484867442689363"/>
            </c:manualLayout>
          </c:layout>
          <c:overlay val="0"/>
          <c:spPr>
            <a:noFill/>
            <a:ln>
              <a:noFill/>
            </a:ln>
            <a:effectLst/>
          </c:spPr>
          <c:txPr>
            <a:bodyPr rot="0" spcFirstLastPara="1" vertOverflow="ellipsis" vert="horz" wrap="square" anchor="ctr" anchorCtr="1"/>
            <a:lstStyle/>
            <a:p>
              <a:pPr>
                <a:defRPr sz="1197" b="0" i="0" u="none" strike="noStrike" kern="1200" cap="all" baseline="0">
                  <a:solidFill>
                    <a:schemeClr val="dk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bg1"/>
            </a:solidFill>
            <a:round/>
          </a:ln>
          <a:effectLst/>
        </c:spPr>
        <c:txPr>
          <a:bodyPr rot="-60000000" spcFirstLastPara="1" vertOverflow="ellipsis" vert="horz" wrap="square" anchor="ctr" anchorCtr="1"/>
          <a:lstStyle/>
          <a:p>
            <a:pPr>
              <a:defRPr sz="1197" b="0" i="0" u="none" strike="noStrike" kern="1200" spc="20" baseline="0">
                <a:solidFill>
                  <a:schemeClr val="bg1"/>
                </a:solidFill>
                <a:latin typeface="+mn-lt"/>
                <a:ea typeface="+mn-ea"/>
                <a:cs typeface="+mn-cs"/>
              </a:defRPr>
            </a:pPr>
            <a:endParaRPr lang="en-US"/>
          </a:p>
        </c:txPr>
        <c:crossAx val="181706520"/>
        <c:crosses val="autoZero"/>
        <c:auto val="1"/>
        <c:lblAlgn val="ctr"/>
        <c:lblOffset val="100"/>
        <c:tickLblSkip val="1"/>
        <c:noMultiLvlLbl val="0"/>
      </c:catAx>
      <c:valAx>
        <c:axId val="181706520"/>
        <c:scaling>
          <c:orientation val="minMax"/>
        </c:scaling>
        <c:delete val="0"/>
        <c:axPos val="l"/>
        <c:title>
          <c:tx>
            <c:rich>
              <a:bodyPr rot="-5400000" spcFirstLastPara="1" vertOverflow="ellipsis" vert="horz" wrap="square" anchor="ctr" anchorCtr="1"/>
              <a:lstStyle/>
              <a:p>
                <a:pPr>
                  <a:defRPr sz="1197" b="0" i="0" u="none" strike="noStrike" kern="1200" cap="all" baseline="0">
                    <a:solidFill>
                      <a:schemeClr val="dk1">
                        <a:lumMod val="65000"/>
                        <a:lumOff val="35000"/>
                      </a:schemeClr>
                    </a:solidFill>
                    <a:latin typeface="+mn-lt"/>
                    <a:ea typeface="+mn-ea"/>
                    <a:cs typeface="+mn-cs"/>
                  </a:defRPr>
                </a:pPr>
                <a:r>
                  <a:rPr lang="en-GB" sz="1600" b="1" dirty="0">
                    <a:solidFill>
                      <a:schemeClr val="bg1"/>
                    </a:solidFill>
                  </a:rPr>
                  <a:t>Hazard Perception Ability</a:t>
                </a:r>
              </a:p>
            </c:rich>
          </c:tx>
          <c:layout>
            <c:manualLayout>
              <c:xMode val="edge"/>
              <c:yMode val="edge"/>
              <c:x val="0"/>
              <c:y val="4.4796743161206749E-2"/>
            </c:manualLayout>
          </c:layout>
          <c:overlay val="0"/>
          <c:spPr>
            <a:noFill/>
            <a:ln>
              <a:noFill/>
            </a:ln>
            <a:effectLst/>
          </c:spPr>
          <c:txPr>
            <a:bodyPr rot="-5400000" spcFirstLastPara="1" vertOverflow="ellipsis" vert="horz" wrap="square" anchor="ctr" anchorCtr="1"/>
            <a:lstStyle/>
            <a:p>
              <a:pPr>
                <a:defRPr sz="1197" b="0" i="0" u="none" strike="noStrike" kern="1200" cap="all" baseline="0">
                  <a:solidFill>
                    <a:schemeClr val="dk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a:solidFill>
              <a:schemeClr val="bg1"/>
            </a:solidFill>
          </a:ln>
          <a:effectLst/>
        </c:spPr>
        <c:txPr>
          <a:bodyPr rot="-60000000" spcFirstLastPara="1" vertOverflow="ellipsis" vert="horz" wrap="square" anchor="ctr" anchorCtr="1"/>
          <a:lstStyle/>
          <a:p>
            <a:pPr>
              <a:defRPr sz="1197" b="0" i="0" u="none" strike="noStrike" kern="1200" spc="20" baseline="0">
                <a:solidFill>
                  <a:schemeClr val="bg1"/>
                </a:solidFill>
                <a:latin typeface="+mn-lt"/>
                <a:ea typeface="+mn-ea"/>
                <a:cs typeface="+mn-cs"/>
              </a:defRPr>
            </a:pPr>
            <a:endParaRPr lang="en-US"/>
          </a:p>
        </c:txPr>
        <c:crossAx val="183666448"/>
        <c:crosses val="autoZero"/>
        <c:crossBetween val="between"/>
      </c:valAx>
      <c:spPr>
        <a:gradFill>
          <a:gsLst>
            <a:gs pos="100000">
              <a:schemeClr val="lt1">
                <a:lumMod val="95000"/>
              </a:schemeClr>
            </a:gs>
            <a:gs pos="0">
              <a:schemeClr val="lt1"/>
            </a:gs>
          </a:gsLst>
          <a:lin ang="5400000" scaled="0"/>
        </a:gradFill>
        <a:ln>
          <a:noFill/>
        </a:ln>
        <a:effectLst/>
      </c:spPr>
    </c:plotArea>
    <c:plotVisOnly val="1"/>
    <c:dispBlanksAs val="gap"/>
    <c:showDLblsOverMax val="0"/>
  </c:chart>
  <c:spPr>
    <a:solidFill>
      <a:schemeClr val="lt1"/>
    </a:solidFill>
    <a:ln w="12700">
      <a:solidFill>
        <a:schemeClr val="bg1"/>
      </a:solid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2800" dirty="0" smtClean="0"/>
              <a:t>Simultaneous task</a:t>
            </a:r>
            <a:endParaRPr lang="en-GB" sz="2800" dirty="0"/>
          </a:p>
        </c:rich>
      </c:tx>
      <c:layout>
        <c:manualLayout>
          <c:xMode val="edge"/>
          <c:yMode val="edge"/>
          <c:x val="0.16975833649917429"/>
          <c:y val="0"/>
        </c:manualLayout>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0.15210147230987509"/>
          <c:y val="0.19829735981901647"/>
          <c:w val="0.84789852769012486"/>
          <c:h val="0.59079954579005012"/>
        </c:manualLayout>
      </c:layout>
      <c:lineChart>
        <c:grouping val="standard"/>
        <c:varyColors val="0"/>
        <c:ser>
          <c:idx val="0"/>
          <c:order val="0"/>
          <c:tx>
            <c:strRef>
              <c:f>Sheet1!$B$1</c:f>
              <c:strCache>
                <c:ptCount val="1"/>
                <c:pt idx="0">
                  <c:v>Cognitive</c:v>
                </c:pt>
              </c:strCache>
            </c:strRef>
          </c:tx>
          <c:spPr>
            <a:ln w="41275" cap="rnd">
              <a:solidFill>
                <a:schemeClr val="accent1"/>
              </a:solidFill>
              <a:round/>
            </a:ln>
            <a:effectLst>
              <a:outerShdw blurRad="57150" dist="19050" dir="5400000" algn="ctr" rotWithShape="0">
                <a:srgbClr val="000000">
                  <a:alpha val="63000"/>
                </a:srgbClr>
              </a:outerShdw>
            </a:effectLst>
          </c:spPr>
          <c:marker>
            <c:symbol val="none"/>
          </c:marker>
          <c:cat>
            <c:numRef>
              <c:f>Sheet1!$A$2:$A$5</c:f>
              <c:numCache>
                <c:formatCode>General</c:formatCode>
                <c:ptCount val="4"/>
                <c:pt idx="0">
                  <c:v>5</c:v>
                </c:pt>
                <c:pt idx="1">
                  <c:v>20</c:v>
                </c:pt>
                <c:pt idx="2">
                  <c:v>35</c:v>
                </c:pt>
                <c:pt idx="3">
                  <c:v>50</c:v>
                </c:pt>
              </c:numCache>
            </c:numRef>
          </c:cat>
          <c:val>
            <c:numRef>
              <c:f>Sheet1!$B$2:$B$5</c:f>
              <c:numCache>
                <c:formatCode>General</c:formatCode>
                <c:ptCount val="4"/>
                <c:pt idx="0">
                  <c:v>-0.2</c:v>
                </c:pt>
                <c:pt idx="1">
                  <c:v>0.05</c:v>
                </c:pt>
                <c:pt idx="2">
                  <c:v>0.35</c:v>
                </c:pt>
                <c:pt idx="3">
                  <c:v>0.6</c:v>
                </c:pt>
              </c:numCache>
            </c:numRef>
          </c:val>
          <c:smooth val="0"/>
          <c:extLst>
            <c:ext xmlns:c16="http://schemas.microsoft.com/office/drawing/2014/chart" uri="{C3380CC4-5D6E-409C-BE32-E72D297353CC}">
              <c16:uniqueId val="{00000000-ED63-4016-9E3D-0C4EA5284BEA}"/>
            </c:ext>
          </c:extLst>
        </c:ser>
        <c:ser>
          <c:idx val="1"/>
          <c:order val="1"/>
          <c:tx>
            <c:strRef>
              <c:f>Sheet1!$C$1</c:f>
              <c:strCache>
                <c:ptCount val="1"/>
                <c:pt idx="0">
                  <c:v>Sensory</c:v>
                </c:pt>
              </c:strCache>
            </c:strRef>
          </c:tx>
          <c:spPr>
            <a:ln w="41275" cap="rnd">
              <a:solidFill>
                <a:schemeClr val="accent2"/>
              </a:solidFill>
              <a:round/>
            </a:ln>
            <a:effectLst>
              <a:outerShdw blurRad="57150" dist="19050" dir="5400000" algn="ctr" rotWithShape="0">
                <a:srgbClr val="000000">
                  <a:alpha val="63000"/>
                </a:srgbClr>
              </a:outerShdw>
            </a:effectLst>
          </c:spPr>
          <c:marker>
            <c:symbol val="none"/>
          </c:marker>
          <c:cat>
            <c:numRef>
              <c:f>Sheet1!$A$2:$A$5</c:f>
              <c:numCache>
                <c:formatCode>General</c:formatCode>
                <c:ptCount val="4"/>
                <c:pt idx="0">
                  <c:v>5</c:v>
                </c:pt>
                <c:pt idx="1">
                  <c:v>20</c:v>
                </c:pt>
                <c:pt idx="2">
                  <c:v>35</c:v>
                </c:pt>
                <c:pt idx="3">
                  <c:v>50</c:v>
                </c:pt>
              </c:numCache>
            </c:numRef>
          </c:cat>
          <c:val>
            <c:numRef>
              <c:f>Sheet1!$C$2:$C$5</c:f>
              <c:numCache>
                <c:formatCode>General</c:formatCode>
                <c:ptCount val="4"/>
                <c:pt idx="0">
                  <c:v>0.8</c:v>
                </c:pt>
                <c:pt idx="1">
                  <c:v>0.6</c:v>
                </c:pt>
                <c:pt idx="2">
                  <c:v>0.4</c:v>
                </c:pt>
                <c:pt idx="3">
                  <c:v>0.2</c:v>
                </c:pt>
              </c:numCache>
            </c:numRef>
          </c:val>
          <c:smooth val="0"/>
          <c:extLst>
            <c:ext xmlns:c16="http://schemas.microsoft.com/office/drawing/2014/chart" uri="{C3380CC4-5D6E-409C-BE32-E72D297353CC}">
              <c16:uniqueId val="{00000001-ED63-4016-9E3D-0C4EA5284BEA}"/>
            </c:ext>
          </c:extLst>
        </c:ser>
        <c:dLbls>
          <c:showLegendKey val="0"/>
          <c:showVal val="0"/>
          <c:showCatName val="0"/>
          <c:showSerName val="0"/>
          <c:showPercent val="0"/>
          <c:showBubbleSize val="0"/>
        </c:dLbls>
        <c:smooth val="0"/>
        <c:axId val="182227288"/>
        <c:axId val="184453016"/>
      </c:lineChart>
      <c:catAx>
        <c:axId val="182227288"/>
        <c:scaling>
          <c:orientation val="minMax"/>
        </c:scaling>
        <c:delete val="0"/>
        <c:axPos val="b"/>
        <c:title>
          <c:tx>
            <c:rich>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GB" dirty="0" smtClean="0"/>
                  <a:t>Event Rate</a:t>
                </a:r>
                <a:endParaRPr lang="en-GB" dirty="0"/>
              </a:p>
            </c:rich>
          </c:tx>
          <c:layout>
            <c:manualLayout>
              <c:xMode val="edge"/>
              <c:yMode val="edge"/>
              <c:x val="0.43832746129828648"/>
              <c:y val="0.91834575000409213"/>
            </c:manualLayout>
          </c:layout>
          <c:overlay val="0"/>
          <c:spPr>
            <a:noFill/>
            <a:ln>
              <a:noFill/>
            </a:ln>
            <a:effectLst/>
          </c:spPr>
          <c:txPr>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low"/>
        <c:spPr>
          <a:noFill/>
          <a:ln w="9525" cap="flat" cmpd="sng" algn="ctr">
            <a:noFill/>
            <a:round/>
          </a:ln>
          <a:effectLst/>
        </c:spPr>
        <c:txPr>
          <a:bodyPr rot="-60000000" spcFirstLastPara="1" vertOverflow="ellipsis" vert="horz" wrap="square" anchor="b" anchorCtr="1"/>
          <a:lstStyle/>
          <a:p>
            <a:pPr>
              <a:defRPr sz="1400" b="1" i="0" u="none" strike="noStrike" kern="1200" baseline="0">
                <a:ln>
                  <a:noFill/>
                </a:ln>
                <a:solidFill>
                  <a:schemeClr val="lt1">
                    <a:lumMod val="85000"/>
                  </a:schemeClr>
                </a:solidFill>
                <a:latin typeface="+mn-lt"/>
                <a:ea typeface="+mn-ea"/>
                <a:cs typeface="+mn-cs"/>
              </a:defRPr>
            </a:pPr>
            <a:endParaRPr lang="en-US"/>
          </a:p>
        </c:txPr>
        <c:crossAx val="184453016"/>
        <c:crosses val="autoZero"/>
        <c:auto val="0"/>
        <c:lblAlgn val="ctr"/>
        <c:lblOffset val="100"/>
        <c:noMultiLvlLbl val="0"/>
      </c:catAx>
      <c:valAx>
        <c:axId val="184453016"/>
        <c:scaling>
          <c:orientation val="minMax"/>
        </c:scaling>
        <c:delete val="0"/>
        <c:axPos val="l"/>
        <c:majorGridlines>
          <c:spPr>
            <a:ln w="9525" cap="flat" cmpd="sng" algn="ctr">
              <a:noFill/>
              <a:round/>
            </a:ln>
            <a:effectLst/>
          </c:spPr>
        </c:majorGridlines>
        <c:title>
          <c:tx>
            <c:rich>
              <a:bodyPr rot="-540000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GB" dirty="0" smtClean="0"/>
                  <a:t>Predicted effect size</a:t>
                </a:r>
                <a:endParaRPr lang="en-GB" dirty="0"/>
              </a:p>
            </c:rich>
          </c:tx>
          <c:layout>
            <c:manualLayout>
              <c:xMode val="edge"/>
              <c:yMode val="edge"/>
              <c:x val="8.3412064013858069E-3"/>
              <c:y val="0.19346290929619156"/>
            </c:manualLayout>
          </c:layout>
          <c:overlay val="0"/>
          <c:spPr>
            <a:noFill/>
            <a:ln>
              <a:noFill/>
            </a:ln>
            <a:effectLst/>
          </c:spPr>
          <c:txPr>
            <a:bodyPr rot="-540000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1200" b="1" i="0" u="none" strike="noStrike" kern="1200" baseline="0">
                <a:solidFill>
                  <a:schemeClr val="lt1">
                    <a:lumMod val="85000"/>
                  </a:schemeClr>
                </a:solidFill>
                <a:latin typeface="+mn-lt"/>
                <a:ea typeface="+mn-ea"/>
                <a:cs typeface="+mn-cs"/>
              </a:defRPr>
            </a:pPr>
            <a:endParaRPr lang="en-US"/>
          </a:p>
        </c:txPr>
        <c:crossAx val="182227288"/>
        <c:crosses val="autoZero"/>
        <c:crossBetween val="between"/>
      </c:valAx>
      <c:spPr>
        <a:noFill/>
        <a:ln>
          <a:noFill/>
        </a:ln>
        <a:effectLst/>
      </c:spPr>
    </c:plotArea>
    <c:legend>
      <c:legendPos val="t"/>
      <c:legendEntry>
        <c:idx val="0"/>
        <c:txPr>
          <a:bodyPr rot="0" spcFirstLastPara="1" vertOverflow="ellipsis" vert="horz" wrap="square" anchor="ctr" anchorCtr="1"/>
          <a:lstStyle/>
          <a:p>
            <a:pPr>
              <a:defRPr sz="1400" b="1" i="0" u="none" strike="noStrike" kern="1200" baseline="0">
                <a:solidFill>
                  <a:schemeClr val="lt1">
                    <a:lumMod val="85000"/>
                  </a:schemeClr>
                </a:solidFill>
                <a:latin typeface="+mn-lt"/>
                <a:ea typeface="+mn-ea"/>
                <a:cs typeface="+mn-cs"/>
              </a:defRPr>
            </a:pPr>
            <a:endParaRPr lang="en-US"/>
          </a:p>
        </c:txPr>
      </c:legendEntry>
      <c:legendEntry>
        <c:idx val="1"/>
        <c:txPr>
          <a:bodyPr rot="0" spcFirstLastPara="1" vertOverflow="ellipsis" vert="horz" wrap="square" anchor="ctr" anchorCtr="1"/>
          <a:lstStyle/>
          <a:p>
            <a:pPr>
              <a:defRPr sz="1400" b="1" i="0" u="none" strike="noStrike" kern="1200" baseline="0">
                <a:solidFill>
                  <a:schemeClr val="lt1">
                    <a:lumMod val="85000"/>
                  </a:schemeClr>
                </a:solidFill>
                <a:latin typeface="+mn-lt"/>
                <a:ea typeface="+mn-ea"/>
                <a:cs typeface="+mn-cs"/>
              </a:defRPr>
            </a:pPr>
            <a:endParaRPr lang="en-US"/>
          </a:p>
        </c:txPr>
      </c:legendEntry>
      <c:layout>
        <c:manualLayout>
          <c:xMode val="edge"/>
          <c:yMode val="edge"/>
          <c:x val="0.33208146936370475"/>
          <c:y val="0.19572291974926331"/>
          <c:w val="0.50463246524681926"/>
          <c:h val="0.10197074281903282"/>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2800" dirty="0" smtClean="0"/>
              <a:t>Successive task</a:t>
            </a:r>
            <a:endParaRPr lang="en-GB" sz="2800" dirty="0"/>
          </a:p>
        </c:rich>
      </c:tx>
      <c:layout>
        <c:manualLayout>
          <c:xMode val="edge"/>
          <c:yMode val="edge"/>
          <c:x val="0.21477050329672034"/>
          <c:y val="0"/>
        </c:manualLayout>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0.15210147230987509"/>
          <c:y val="0.19829735981901647"/>
          <c:w val="0.84789852769012486"/>
          <c:h val="0.59079954579005012"/>
        </c:manualLayout>
      </c:layout>
      <c:lineChart>
        <c:grouping val="standard"/>
        <c:varyColors val="0"/>
        <c:ser>
          <c:idx val="0"/>
          <c:order val="0"/>
          <c:tx>
            <c:strRef>
              <c:f>Sheet1!$B$1</c:f>
              <c:strCache>
                <c:ptCount val="1"/>
                <c:pt idx="0">
                  <c:v>Cognitive</c:v>
                </c:pt>
              </c:strCache>
            </c:strRef>
          </c:tx>
          <c:spPr>
            <a:ln w="41275" cap="rnd">
              <a:solidFill>
                <a:schemeClr val="accent1"/>
              </a:solidFill>
              <a:round/>
            </a:ln>
            <a:effectLst>
              <a:outerShdw blurRad="57150" dist="19050" dir="5400000" algn="ctr" rotWithShape="0">
                <a:srgbClr val="000000">
                  <a:alpha val="63000"/>
                </a:srgbClr>
              </a:outerShdw>
            </a:effectLst>
          </c:spPr>
          <c:marker>
            <c:symbol val="none"/>
          </c:marker>
          <c:cat>
            <c:numRef>
              <c:f>Sheet1!$A$2:$A$5</c:f>
              <c:numCache>
                <c:formatCode>General</c:formatCode>
                <c:ptCount val="4"/>
                <c:pt idx="0">
                  <c:v>5</c:v>
                </c:pt>
                <c:pt idx="1">
                  <c:v>20</c:v>
                </c:pt>
                <c:pt idx="2">
                  <c:v>35</c:v>
                </c:pt>
                <c:pt idx="3">
                  <c:v>50</c:v>
                </c:pt>
              </c:numCache>
            </c:numRef>
          </c:cat>
          <c:val>
            <c:numRef>
              <c:f>Sheet1!$B$2:$B$5</c:f>
              <c:numCache>
                <c:formatCode>General</c:formatCode>
                <c:ptCount val="4"/>
                <c:pt idx="0">
                  <c:v>0.8</c:v>
                </c:pt>
                <c:pt idx="1">
                  <c:v>0.7</c:v>
                </c:pt>
                <c:pt idx="2">
                  <c:v>0.6</c:v>
                </c:pt>
                <c:pt idx="3">
                  <c:v>0.5</c:v>
                </c:pt>
              </c:numCache>
            </c:numRef>
          </c:val>
          <c:smooth val="0"/>
          <c:extLst>
            <c:ext xmlns:c16="http://schemas.microsoft.com/office/drawing/2014/chart" uri="{C3380CC4-5D6E-409C-BE32-E72D297353CC}">
              <c16:uniqueId val="{00000000-3119-4A33-9837-3AD46313489A}"/>
            </c:ext>
          </c:extLst>
        </c:ser>
        <c:ser>
          <c:idx val="1"/>
          <c:order val="1"/>
          <c:tx>
            <c:strRef>
              <c:f>Sheet1!$C$1</c:f>
              <c:strCache>
                <c:ptCount val="1"/>
                <c:pt idx="0">
                  <c:v>Sensory</c:v>
                </c:pt>
              </c:strCache>
            </c:strRef>
          </c:tx>
          <c:spPr>
            <a:ln w="41275" cap="rnd">
              <a:solidFill>
                <a:schemeClr val="accent2"/>
              </a:solidFill>
              <a:round/>
            </a:ln>
            <a:effectLst>
              <a:outerShdw blurRad="57150" dist="19050" dir="5400000" algn="ctr" rotWithShape="0">
                <a:srgbClr val="000000">
                  <a:alpha val="63000"/>
                </a:srgbClr>
              </a:outerShdw>
            </a:effectLst>
          </c:spPr>
          <c:marker>
            <c:symbol val="none"/>
          </c:marker>
          <c:cat>
            <c:numRef>
              <c:f>Sheet1!$A$2:$A$5</c:f>
              <c:numCache>
                <c:formatCode>General</c:formatCode>
                <c:ptCount val="4"/>
                <c:pt idx="0">
                  <c:v>5</c:v>
                </c:pt>
                <c:pt idx="1">
                  <c:v>20</c:v>
                </c:pt>
                <c:pt idx="2">
                  <c:v>35</c:v>
                </c:pt>
                <c:pt idx="3">
                  <c:v>50</c:v>
                </c:pt>
              </c:numCache>
            </c:numRef>
          </c:cat>
          <c:val>
            <c:numRef>
              <c:f>Sheet1!$C$2:$C$5</c:f>
              <c:numCache>
                <c:formatCode>General</c:formatCode>
                <c:ptCount val="4"/>
                <c:pt idx="0">
                  <c:v>0.2</c:v>
                </c:pt>
                <c:pt idx="1">
                  <c:v>0.45</c:v>
                </c:pt>
                <c:pt idx="2">
                  <c:v>0.7</c:v>
                </c:pt>
                <c:pt idx="3">
                  <c:v>1</c:v>
                </c:pt>
              </c:numCache>
            </c:numRef>
          </c:val>
          <c:smooth val="0"/>
          <c:extLst>
            <c:ext xmlns:c16="http://schemas.microsoft.com/office/drawing/2014/chart" uri="{C3380CC4-5D6E-409C-BE32-E72D297353CC}">
              <c16:uniqueId val="{00000001-3119-4A33-9837-3AD46313489A}"/>
            </c:ext>
          </c:extLst>
        </c:ser>
        <c:dLbls>
          <c:showLegendKey val="0"/>
          <c:showVal val="0"/>
          <c:showCatName val="0"/>
          <c:showSerName val="0"/>
          <c:showPercent val="0"/>
          <c:showBubbleSize val="0"/>
        </c:dLbls>
        <c:smooth val="0"/>
        <c:axId val="184450512"/>
        <c:axId val="184445848"/>
      </c:lineChart>
      <c:catAx>
        <c:axId val="184450512"/>
        <c:scaling>
          <c:orientation val="minMax"/>
        </c:scaling>
        <c:delete val="0"/>
        <c:axPos val="b"/>
        <c:title>
          <c:tx>
            <c:rich>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GB" dirty="0" smtClean="0"/>
                  <a:t>Event Rate</a:t>
                </a:r>
                <a:endParaRPr lang="en-GB" dirty="0"/>
              </a:p>
            </c:rich>
          </c:tx>
          <c:layout>
            <c:manualLayout>
              <c:xMode val="edge"/>
              <c:yMode val="edge"/>
              <c:x val="0.43832746129828648"/>
              <c:y val="0.91834575000409213"/>
            </c:manualLayout>
          </c:layout>
          <c:overlay val="0"/>
          <c:spPr>
            <a:noFill/>
            <a:ln>
              <a:noFill/>
            </a:ln>
            <a:effectLst/>
          </c:spPr>
          <c:txPr>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low"/>
        <c:spPr>
          <a:noFill/>
          <a:ln w="9525" cap="flat" cmpd="sng" algn="ctr">
            <a:noFill/>
            <a:round/>
          </a:ln>
          <a:effectLst/>
        </c:spPr>
        <c:txPr>
          <a:bodyPr rot="-60000000" spcFirstLastPara="1" vertOverflow="ellipsis" vert="horz" wrap="square" anchor="b" anchorCtr="1"/>
          <a:lstStyle/>
          <a:p>
            <a:pPr>
              <a:defRPr sz="1400" b="1" i="0" u="none" strike="noStrike" kern="1200" baseline="0">
                <a:ln>
                  <a:noFill/>
                </a:ln>
                <a:solidFill>
                  <a:schemeClr val="lt1">
                    <a:lumMod val="85000"/>
                  </a:schemeClr>
                </a:solidFill>
                <a:latin typeface="+mn-lt"/>
                <a:ea typeface="+mn-ea"/>
                <a:cs typeface="+mn-cs"/>
              </a:defRPr>
            </a:pPr>
            <a:endParaRPr lang="en-US"/>
          </a:p>
        </c:txPr>
        <c:crossAx val="184445848"/>
        <c:crosses val="autoZero"/>
        <c:auto val="0"/>
        <c:lblAlgn val="ctr"/>
        <c:lblOffset val="100"/>
        <c:noMultiLvlLbl val="0"/>
      </c:catAx>
      <c:valAx>
        <c:axId val="184445848"/>
        <c:scaling>
          <c:orientation val="minMax"/>
        </c:scaling>
        <c:delete val="0"/>
        <c:axPos val="l"/>
        <c:majorGridlines>
          <c:spPr>
            <a:ln w="9525" cap="flat" cmpd="sng" algn="ctr">
              <a:noFill/>
              <a:round/>
            </a:ln>
            <a:effectLst/>
          </c:spPr>
        </c:majorGridlines>
        <c:title>
          <c:tx>
            <c:rich>
              <a:bodyPr rot="-540000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GB" dirty="0" smtClean="0"/>
                  <a:t>Predicted effect size</a:t>
                </a:r>
                <a:endParaRPr lang="en-GB" dirty="0"/>
              </a:p>
            </c:rich>
          </c:tx>
          <c:layout>
            <c:manualLayout>
              <c:xMode val="edge"/>
              <c:yMode val="edge"/>
              <c:x val="8.3412064013858069E-3"/>
              <c:y val="0.19346290929619156"/>
            </c:manualLayout>
          </c:layout>
          <c:overlay val="0"/>
          <c:spPr>
            <a:noFill/>
            <a:ln>
              <a:noFill/>
            </a:ln>
            <a:effectLst/>
          </c:spPr>
          <c:txPr>
            <a:bodyPr rot="-540000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solidFill>
              <a:schemeClr val="tx1"/>
            </a:solidFill>
          </a:ln>
          <a:effectLst/>
        </c:spPr>
        <c:txPr>
          <a:bodyPr rot="-60000000" spcFirstLastPara="1" vertOverflow="ellipsis" vert="horz" wrap="square" anchor="ctr" anchorCtr="1"/>
          <a:lstStyle/>
          <a:p>
            <a:pPr>
              <a:defRPr sz="1200" b="1" i="0" u="none" strike="noStrike" kern="1200" baseline="0">
                <a:solidFill>
                  <a:schemeClr val="lt1">
                    <a:lumMod val="85000"/>
                  </a:schemeClr>
                </a:solidFill>
                <a:latin typeface="+mn-lt"/>
                <a:ea typeface="+mn-ea"/>
                <a:cs typeface="+mn-cs"/>
              </a:defRPr>
            </a:pPr>
            <a:endParaRPr lang="en-US"/>
          </a:p>
        </c:txPr>
        <c:crossAx val="184450512"/>
        <c:crosses val="autoZero"/>
        <c:crossBetween val="between"/>
      </c:valAx>
      <c:spPr>
        <a:noFill/>
        <a:ln>
          <a:noFill/>
        </a:ln>
        <a:effectLst/>
      </c:spPr>
    </c:plotArea>
    <c:legend>
      <c:legendPos val="t"/>
      <c:legendEntry>
        <c:idx val="0"/>
        <c:txPr>
          <a:bodyPr rot="0" spcFirstLastPara="1" vertOverflow="ellipsis" vert="horz" wrap="square" anchor="ctr" anchorCtr="1"/>
          <a:lstStyle/>
          <a:p>
            <a:pPr>
              <a:defRPr sz="1400" b="1" i="0" u="none" strike="noStrike" kern="1200" baseline="0">
                <a:solidFill>
                  <a:schemeClr val="lt1">
                    <a:lumMod val="85000"/>
                  </a:schemeClr>
                </a:solidFill>
                <a:latin typeface="+mn-lt"/>
                <a:ea typeface="+mn-ea"/>
                <a:cs typeface="+mn-cs"/>
              </a:defRPr>
            </a:pPr>
            <a:endParaRPr lang="en-US"/>
          </a:p>
        </c:txPr>
      </c:legendEntry>
      <c:legendEntry>
        <c:idx val="1"/>
        <c:txPr>
          <a:bodyPr rot="0" spcFirstLastPara="1" vertOverflow="ellipsis" vert="horz" wrap="square" anchor="ctr" anchorCtr="1"/>
          <a:lstStyle/>
          <a:p>
            <a:pPr>
              <a:defRPr sz="1400" b="1" i="0" u="none" strike="noStrike" kern="1200" baseline="0">
                <a:solidFill>
                  <a:schemeClr val="lt1">
                    <a:lumMod val="85000"/>
                  </a:schemeClr>
                </a:solidFill>
                <a:latin typeface="+mn-lt"/>
                <a:ea typeface="+mn-ea"/>
                <a:cs typeface="+mn-cs"/>
              </a:defRPr>
            </a:pPr>
            <a:endParaRPr lang="en-US"/>
          </a:p>
        </c:txPr>
      </c:legendEntry>
      <c:layout>
        <c:manualLayout>
          <c:xMode val="edge"/>
          <c:yMode val="edge"/>
          <c:x val="0.33208146936370475"/>
          <c:y val="0.19572291974926331"/>
          <c:w val="0.50463246524681926"/>
          <c:h val="0.10197074281903282"/>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30">
  <cs:axisTitle>
    <cs:lnRef idx="0"/>
    <cs:fillRef idx="0"/>
    <cs:effectRef idx="0"/>
    <cs:fontRef idx="minor">
      <a:schemeClr val="dk1">
        <a:lumMod val="65000"/>
        <a:lumOff val="35000"/>
      </a:schemeClr>
    </cs:fontRef>
    <cs:defRPr sz="1197" kern="1200" cap="all"/>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b="0" kern="1200" spc="20" baseline="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1197" kern="1200"/>
  </cs:chartArea>
  <cs:dataLabel>
    <cs:lnRef idx="0"/>
    <cs:fillRef idx="0"/>
    <cs:effectRef idx="0"/>
    <cs:fontRef idx="minor">
      <a:schemeClr val="dk1">
        <a:lumMod val="65000"/>
        <a:lumOff val="3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0"/>
    <cs:effectRef idx="0"/>
    <cs:fontRef idx="minor">
      <a:schemeClr val="dk1"/>
    </cs:fontRef>
    <cs:spPr>
      <a:ln w="22225" cap="rnd" cmpd="sng" algn="ctr">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dk1">
            <a:lumMod val="65000"/>
            <a:lumOff val="35000"/>
          </a:schemeClr>
        </a:solidFill>
      </a:ln>
    </cs:spPr>
  </cs:downBar>
  <cs:dropLine>
    <cs:lnRef idx="0"/>
    <cs:fillRef idx="0"/>
    <cs:effectRef idx="0"/>
    <cs:fontRef idx="minor">
      <a:schemeClr val="dk1"/>
    </cs:fontRef>
    <cs:spPr>
      <a:ln w="9525" cap="flat" cmpd="sng" algn="ctr">
        <a:solidFill>
          <a:schemeClr val="dk1">
            <a:lumMod val="35000"/>
            <a:lumOff val="65000"/>
            <a:alpha val="33000"/>
          </a:schemeClr>
        </a:solidFill>
        <a:round/>
      </a:ln>
    </cs:spPr>
  </cs:dropLine>
  <cs:errorBar>
    <cs:lnRef idx="0"/>
    <cs:fillRef idx="0"/>
    <cs:effectRef idx="0"/>
    <cs:fontRef idx="minor">
      <a:schemeClr val="dk1"/>
    </cs:fontRef>
    <cs:spPr>
      <a:ln w="9525">
        <a:solidFill>
          <a:schemeClr val="dk1">
            <a:lumMod val="65000"/>
            <a:lumOff val="35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spPr>
      <a:gradFill>
        <a:gsLst>
          <a:gs pos="100000">
            <a:schemeClr val="lt1">
              <a:lumMod val="95000"/>
            </a:schemeClr>
          </a:gs>
          <a:gs pos="0">
            <a:schemeClr val="lt1"/>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s:seriesAxis>
  <cs:seriesLine>
    <cs:lnRef idx="0"/>
    <cs:fillRef idx="0"/>
    <cs:effectRef idx="0"/>
    <cs:fontRef idx="minor">
      <a:schemeClr val="dk1"/>
    </cs:fontRef>
    <cs:spPr>
      <a:ln w="9525">
        <a:solidFill>
          <a:schemeClr val="dk1">
            <a:lumMod val="35000"/>
            <a:lumOff val="65000"/>
          </a:schemeClr>
        </a:solidFill>
        <a:prstDash val="dash"/>
      </a:ln>
    </cs:spPr>
  </cs:seriesLine>
  <cs:title>
    <cs:lnRef idx="0"/>
    <cs:fillRef idx="0"/>
    <cs:effectRef idx="0"/>
    <cs:fontRef idx="minor">
      <a:schemeClr val="dk1">
        <a:lumMod val="50000"/>
        <a:lumOff val="50000"/>
      </a:schemeClr>
    </cs:fontRef>
    <cs:defRPr sz="1862"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65000"/>
        <a:lumOff val="35000"/>
      </a:schemeClr>
    </cs:fontRef>
    <cs:defRPr sz="1197" kern="1200" spc="20" baseline="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3.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 name="Footer Placeholder 4"/>
          <p:cNvSpPr>
            <a:spLocks noGrp="1"/>
          </p:cNvSpPr>
          <p:nvPr>
            <p:ph type="ftr" sz="quarter" idx="11"/>
          </p:nvPr>
        </p:nvSpPr>
        <p:spPr>
          <a:xfrm>
            <a:off x="1900237" y="5410202"/>
            <a:ext cx="3843665" cy="365125"/>
          </a:xfrm>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a:xfrm>
            <a:off x="7915603" y="5410200"/>
            <a:ext cx="578317" cy="365125"/>
          </a:xfrm>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45375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smtClean="0"/>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0" name="Footer Placeholder 4"/>
          <p:cNvSpPr>
            <a:spLocks noGrp="1"/>
          </p:cNvSpPr>
          <p:nvPr>
            <p:ph type="ftr" sz="quarter" idx="11"/>
          </p:nvPr>
        </p:nvSpPr>
        <p:spPr>
          <a:xfrm>
            <a:off x="856059" y="5883276"/>
            <a:ext cx="4679482" cy="365125"/>
          </a:xfrm>
        </p:spPr>
        <p:txBody>
          <a:bodyPr/>
          <a:lstStyle/>
          <a:p>
            <a:endParaRPr lang="en-US" dirty="0">
              <a:solidFill>
                <a:prstClr val="white">
                  <a:tint val="75000"/>
                </a:prstClr>
              </a:solidFill>
            </a:endParaRPr>
          </a:p>
        </p:txBody>
      </p:sp>
      <p:sp>
        <p:nvSpPr>
          <p:cNvPr id="51" name="Slide Number Placeholder 5"/>
          <p:cNvSpPr>
            <a:spLocks noGrp="1"/>
          </p:cNvSpPr>
          <p:nvPr>
            <p:ph type="sldNum" sz="quarter" idx="12"/>
          </p:nvPr>
        </p:nvSpPr>
        <p:spPr>
          <a:xfrm>
            <a:off x="7707241" y="5883275"/>
            <a:ext cx="578317" cy="365125"/>
          </a:xfrm>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108468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716552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395979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8" name="Footer Placeholder 7"/>
          <p:cNvSpPr>
            <a:spLocks noGrp="1"/>
          </p:cNvSpPr>
          <p:nvPr>
            <p:ph type="ftr" sz="quarter" idx="11"/>
          </p:nvPr>
        </p:nvSpPr>
        <p:spPr/>
        <p:txBody>
          <a:bodyPr/>
          <a:lstStyle/>
          <a:p>
            <a:endParaRPr lang="en-US" dirty="0">
              <a:solidFill>
                <a:prstClr val="white">
                  <a:tint val="75000"/>
                </a:prstClr>
              </a:solidFill>
            </a:endParaRPr>
          </a:p>
        </p:txBody>
      </p:sp>
      <p:sp>
        <p:nvSpPr>
          <p:cNvPr id="9" name="Slide Number Placeholder 8"/>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4011510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774166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3" name="Footer Placeholder 2"/>
          <p:cNvSpPr>
            <a:spLocks noGrp="1"/>
          </p:cNvSpPr>
          <p:nvPr>
            <p:ph type="ftr" sz="quarter" idx="11"/>
          </p:nvPr>
        </p:nvSpPr>
        <p:spPr/>
        <p:txBody>
          <a:bodyPr/>
          <a:lstStyle/>
          <a:p>
            <a:endParaRPr lang="en-US" dirty="0">
              <a:solidFill>
                <a:prstClr val="white">
                  <a:tint val="75000"/>
                </a:prstClr>
              </a:solidFill>
            </a:endParaRPr>
          </a:p>
        </p:txBody>
      </p:sp>
      <p:sp>
        <p:nvSpPr>
          <p:cNvPr id="4" name="Slide Number Placeholder 3"/>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300212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325940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381107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166239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871722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Tree>
    <p:extLst>
      <p:ext uri="{BB962C8B-B14F-4D97-AF65-F5344CB8AC3E}">
        <p14:creationId xmlns:p14="http://schemas.microsoft.com/office/powerpoint/2010/main" val="728392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343613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42258734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lvl1pPr>
              <a:defRPr cap="all" baseline="0"/>
            </a:lvl1p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9378020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9674342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5435414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 name="Footer Placeholder 4"/>
          <p:cNvSpPr>
            <a:spLocks noGrp="1"/>
          </p:cNvSpPr>
          <p:nvPr>
            <p:ph type="ftr" sz="quarter" idx="11"/>
          </p:nvPr>
        </p:nvSpPr>
        <p:spPr>
          <a:xfrm>
            <a:off x="1900237" y="5410202"/>
            <a:ext cx="3843665" cy="365125"/>
          </a:xfrm>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a:xfrm>
            <a:off x="7915603" y="5410200"/>
            <a:ext cx="578317" cy="365125"/>
          </a:xfrm>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3715920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smtClean="0"/>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0" name="Footer Placeholder 4"/>
          <p:cNvSpPr>
            <a:spLocks noGrp="1"/>
          </p:cNvSpPr>
          <p:nvPr>
            <p:ph type="ftr" sz="quarter" idx="11"/>
          </p:nvPr>
        </p:nvSpPr>
        <p:spPr>
          <a:xfrm>
            <a:off x="856059" y="5883276"/>
            <a:ext cx="4679482" cy="365125"/>
          </a:xfrm>
        </p:spPr>
        <p:txBody>
          <a:bodyPr/>
          <a:lstStyle/>
          <a:p>
            <a:endParaRPr lang="en-US" dirty="0">
              <a:solidFill>
                <a:prstClr val="white">
                  <a:tint val="75000"/>
                </a:prstClr>
              </a:solidFill>
            </a:endParaRPr>
          </a:p>
        </p:txBody>
      </p:sp>
      <p:sp>
        <p:nvSpPr>
          <p:cNvPr id="51" name="Slide Number Placeholder 5"/>
          <p:cNvSpPr>
            <a:spLocks noGrp="1"/>
          </p:cNvSpPr>
          <p:nvPr>
            <p:ph type="sldNum" sz="quarter" idx="12"/>
          </p:nvPr>
        </p:nvSpPr>
        <p:spPr>
          <a:xfrm>
            <a:off x="7707241" y="5883275"/>
            <a:ext cx="578317" cy="365125"/>
          </a:xfrm>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6486470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464345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40703927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8" name="Footer Placeholder 7"/>
          <p:cNvSpPr>
            <a:spLocks noGrp="1"/>
          </p:cNvSpPr>
          <p:nvPr>
            <p:ph type="ftr" sz="quarter" idx="11"/>
          </p:nvPr>
        </p:nvSpPr>
        <p:spPr/>
        <p:txBody>
          <a:bodyPr/>
          <a:lstStyle/>
          <a:p>
            <a:endParaRPr lang="en-US" dirty="0">
              <a:solidFill>
                <a:prstClr val="white">
                  <a:tint val="75000"/>
                </a:prstClr>
              </a:solidFill>
            </a:endParaRPr>
          </a:p>
        </p:txBody>
      </p:sp>
      <p:sp>
        <p:nvSpPr>
          <p:cNvPr id="9" name="Slide Number Placeholder 8"/>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37389152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5537750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3" name="Footer Placeholder 2"/>
          <p:cNvSpPr>
            <a:spLocks noGrp="1"/>
          </p:cNvSpPr>
          <p:nvPr>
            <p:ph type="ftr" sz="quarter" idx="11"/>
          </p:nvPr>
        </p:nvSpPr>
        <p:spPr/>
        <p:txBody>
          <a:bodyPr/>
          <a:lstStyle/>
          <a:p>
            <a:endParaRPr lang="en-US" dirty="0">
              <a:solidFill>
                <a:prstClr val="white">
                  <a:tint val="75000"/>
                </a:prstClr>
              </a:solidFill>
            </a:endParaRPr>
          </a:p>
        </p:txBody>
      </p:sp>
      <p:sp>
        <p:nvSpPr>
          <p:cNvPr id="4" name="Slide Number Placeholder 3"/>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1531722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8823094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32265008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6532051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84192211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Tree>
    <p:extLst>
      <p:ext uri="{BB962C8B-B14F-4D97-AF65-F5344CB8AC3E}">
        <p14:creationId xmlns:p14="http://schemas.microsoft.com/office/powerpoint/2010/main" val="3887991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36218475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0498096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lvl1pPr>
              <a:defRPr cap="all" baseline="0"/>
            </a:lvl1p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322641866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40377357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09115671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 name="Footer Placeholder 4"/>
          <p:cNvSpPr>
            <a:spLocks noGrp="1"/>
          </p:cNvSpPr>
          <p:nvPr>
            <p:ph type="ftr" sz="quarter" idx="11"/>
          </p:nvPr>
        </p:nvSpPr>
        <p:spPr>
          <a:xfrm>
            <a:off x="1900237" y="5410202"/>
            <a:ext cx="3843665" cy="365125"/>
          </a:xfrm>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a:xfrm>
            <a:off x="7915603" y="5410200"/>
            <a:ext cx="578317" cy="365125"/>
          </a:xfrm>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4310881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smtClean="0"/>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0" name="Footer Placeholder 4"/>
          <p:cNvSpPr>
            <a:spLocks noGrp="1"/>
          </p:cNvSpPr>
          <p:nvPr>
            <p:ph type="ftr" sz="quarter" idx="11"/>
          </p:nvPr>
        </p:nvSpPr>
        <p:spPr>
          <a:xfrm>
            <a:off x="856059" y="5883276"/>
            <a:ext cx="4679482" cy="365125"/>
          </a:xfrm>
        </p:spPr>
        <p:txBody>
          <a:bodyPr/>
          <a:lstStyle/>
          <a:p>
            <a:endParaRPr lang="en-US" dirty="0">
              <a:solidFill>
                <a:prstClr val="white">
                  <a:tint val="75000"/>
                </a:prstClr>
              </a:solidFill>
            </a:endParaRPr>
          </a:p>
        </p:txBody>
      </p:sp>
      <p:sp>
        <p:nvSpPr>
          <p:cNvPr id="51" name="Slide Number Placeholder 5"/>
          <p:cNvSpPr>
            <a:spLocks noGrp="1"/>
          </p:cNvSpPr>
          <p:nvPr>
            <p:ph type="sldNum" sz="quarter" idx="12"/>
          </p:nvPr>
        </p:nvSpPr>
        <p:spPr>
          <a:xfrm>
            <a:off x="7707241" y="5883275"/>
            <a:ext cx="578317" cy="365125"/>
          </a:xfrm>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314586617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424934048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43578186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8" name="Footer Placeholder 7"/>
          <p:cNvSpPr>
            <a:spLocks noGrp="1"/>
          </p:cNvSpPr>
          <p:nvPr>
            <p:ph type="ftr" sz="quarter" idx="11"/>
          </p:nvPr>
        </p:nvSpPr>
        <p:spPr/>
        <p:txBody>
          <a:bodyPr/>
          <a:lstStyle/>
          <a:p>
            <a:endParaRPr lang="en-US" dirty="0">
              <a:solidFill>
                <a:prstClr val="white">
                  <a:tint val="75000"/>
                </a:prstClr>
              </a:solidFill>
            </a:endParaRPr>
          </a:p>
        </p:txBody>
      </p:sp>
      <p:sp>
        <p:nvSpPr>
          <p:cNvPr id="9" name="Slide Number Placeholder 8"/>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67187516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20782027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3" name="Footer Placeholder 2"/>
          <p:cNvSpPr>
            <a:spLocks noGrp="1"/>
          </p:cNvSpPr>
          <p:nvPr>
            <p:ph type="ftr" sz="quarter" idx="11"/>
          </p:nvPr>
        </p:nvSpPr>
        <p:spPr/>
        <p:txBody>
          <a:bodyPr/>
          <a:lstStyle/>
          <a:p>
            <a:endParaRPr lang="en-US" dirty="0">
              <a:solidFill>
                <a:prstClr val="white">
                  <a:tint val="75000"/>
                </a:prstClr>
              </a:solidFill>
            </a:endParaRPr>
          </a:p>
        </p:txBody>
      </p:sp>
      <p:sp>
        <p:nvSpPr>
          <p:cNvPr id="4" name="Slide Number Placeholder 3"/>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8128753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89631496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44783869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37016258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51420113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Tree>
    <p:extLst>
      <p:ext uri="{BB962C8B-B14F-4D97-AF65-F5344CB8AC3E}">
        <p14:creationId xmlns:p14="http://schemas.microsoft.com/office/powerpoint/2010/main" val="94667574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6" name="Footer Placeholder 5"/>
          <p:cNvSpPr>
            <a:spLocks noGrp="1"/>
          </p:cNvSpPr>
          <p:nvPr>
            <p:ph type="ftr" sz="quarter" idx="11"/>
          </p:nvPr>
        </p:nvSpPr>
        <p:spPr/>
        <p:txBody>
          <a:bodyPr/>
          <a:lstStyle/>
          <a:p>
            <a:endParaRPr lang="en-US"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78086972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56084888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4" name="Footer Placeholder 3"/>
          <p:cNvSpPr>
            <a:spLocks noGrp="1"/>
          </p:cNvSpPr>
          <p:nvPr>
            <p:ph type="ftr" sz="quarter" idx="11"/>
          </p:nvPr>
        </p:nvSpPr>
        <p:spPr/>
        <p:txBody>
          <a:bodyPr/>
          <a:lstStyle>
            <a:lvl1pPr>
              <a:defRPr cap="all" baseline="0"/>
            </a:lvl1pPr>
          </a:lstStyle>
          <a:p>
            <a:endParaRPr lang="en-US"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12705267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284219898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white">
                    <a:tint val="75000"/>
                  </a:prstClr>
                </a:solidFill>
              </a:rPr>
              <a:pPr/>
              <a:t>7/31/2019</a:t>
            </a:fld>
            <a:endParaRPr lang="en-US" dirty="0">
              <a:solidFill>
                <a:prstClr val="white">
                  <a:tint val="75000"/>
                </a:prstClr>
              </a:solidFill>
            </a:endParaRPr>
          </a:p>
        </p:txBody>
      </p:sp>
      <p:sp>
        <p:nvSpPr>
          <p:cNvPr id="5" name="Footer Placeholder 4"/>
          <p:cNvSpPr>
            <a:spLocks noGrp="1"/>
          </p:cNvSpPr>
          <p:nvPr>
            <p:ph type="ftr" sz="quarter" idx="11"/>
          </p:nvPr>
        </p:nvSpPr>
        <p:spPr/>
        <p:txBody>
          <a:bodyPr/>
          <a:lstStyle/>
          <a:p>
            <a:endParaRPr lang="en-US"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white">
                    <a:tint val="75000"/>
                  </a:prstClr>
                </a:solidFill>
              </a:rPr>
              <a:pPr/>
              <a:t>‹#›</a:t>
            </a:fld>
            <a:endParaRPr lang="en-US" dirty="0">
              <a:solidFill>
                <a:prstClr val="white">
                  <a:tint val="75000"/>
                </a:prstClr>
              </a:solidFill>
            </a:endParaRPr>
          </a:p>
        </p:txBody>
      </p:sp>
    </p:spTree>
    <p:extLst>
      <p:ext uri="{BB962C8B-B14F-4D97-AF65-F5344CB8AC3E}">
        <p14:creationId xmlns:p14="http://schemas.microsoft.com/office/powerpoint/2010/main" val="656987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2.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slideLayout" Target="../slideLayouts/slideLayout47.xml"/><Relationship Id="rId18" Type="http://schemas.openxmlformats.org/officeDocument/2006/relationships/theme" Target="../theme/theme3.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17" Type="http://schemas.openxmlformats.org/officeDocument/2006/relationships/slideLayout" Target="../slideLayouts/slideLayout51.xml"/><Relationship Id="rId2" Type="http://schemas.openxmlformats.org/officeDocument/2006/relationships/slideLayout" Target="../slideLayouts/slideLayout36.xml"/><Relationship Id="rId16" Type="http://schemas.openxmlformats.org/officeDocument/2006/relationships/slideLayout" Target="../slideLayouts/slideLayout50.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slideLayout" Target="../slideLayouts/slideLayout49.xml"/><Relationship Id="rId10" Type="http://schemas.openxmlformats.org/officeDocument/2006/relationships/slideLayout" Target="../slideLayouts/slideLayout44.xml"/><Relationship Id="rId19" Type="http://schemas.openxmlformats.org/officeDocument/2006/relationships/image" Target="../media/image2.png"/><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defTabSz="457200"/>
            <a:fld id="{48A87A34-81AB-432B-8DAE-1953F412C126}" type="datetimeFigureOut">
              <a:rPr lang="en-US" smtClean="0">
                <a:solidFill>
                  <a:prstClr val="white">
                    <a:tint val="75000"/>
                  </a:prstClr>
                </a:solidFill>
              </a:rPr>
              <a:pPr defTabSz="457200"/>
              <a:t>7/31/2019</a:t>
            </a:fld>
            <a:endParaRPr lang="en-US" dirty="0">
              <a:solidFill>
                <a:prstClr val="white">
                  <a:tint val="75000"/>
                </a:prstClr>
              </a:solidFill>
            </a:endParaRPr>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defTabSz="457200"/>
            <a:endParaRPr lang="en-US" dirty="0">
              <a:solidFill>
                <a:prstClr val="white">
                  <a:tint val="75000"/>
                </a:prstClr>
              </a:solidFill>
            </a:endParaRPr>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defTabSz="457200"/>
            <a:fld id="{6D22F896-40B5-4ADD-8801-0D06FADFA095}" type="slidenum">
              <a:rPr lang="en-US" smtClean="0">
                <a:solidFill>
                  <a:prstClr val="white">
                    <a:tint val="75000"/>
                  </a:prstClr>
                </a:solidFill>
              </a:rPr>
              <a:pPr defTabSz="457200"/>
              <a:t>‹#›</a:t>
            </a:fld>
            <a:endParaRPr lang="en-US" dirty="0">
              <a:solidFill>
                <a:prstClr val="white">
                  <a:tint val="75000"/>
                </a:prstClr>
              </a:solidFill>
            </a:endParaRPr>
          </a:p>
        </p:txBody>
      </p:sp>
    </p:spTree>
    <p:extLst>
      <p:ext uri="{BB962C8B-B14F-4D97-AF65-F5344CB8AC3E}">
        <p14:creationId xmlns:p14="http://schemas.microsoft.com/office/powerpoint/2010/main" val="347363089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defTabSz="457200"/>
            <a:fld id="{48A87A34-81AB-432B-8DAE-1953F412C126}" type="datetimeFigureOut">
              <a:rPr lang="en-US" smtClean="0">
                <a:solidFill>
                  <a:prstClr val="white">
                    <a:tint val="75000"/>
                  </a:prstClr>
                </a:solidFill>
              </a:rPr>
              <a:pPr defTabSz="457200"/>
              <a:t>7/31/2019</a:t>
            </a:fld>
            <a:endParaRPr lang="en-US" dirty="0">
              <a:solidFill>
                <a:prstClr val="white">
                  <a:tint val="75000"/>
                </a:prstClr>
              </a:solidFill>
            </a:endParaRPr>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defTabSz="457200"/>
            <a:endParaRPr lang="en-US" dirty="0">
              <a:solidFill>
                <a:prstClr val="white">
                  <a:tint val="75000"/>
                </a:prstClr>
              </a:solidFill>
            </a:endParaRPr>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defTabSz="457200"/>
            <a:fld id="{6D22F896-40B5-4ADD-8801-0D06FADFA095}" type="slidenum">
              <a:rPr lang="en-US" smtClean="0">
                <a:solidFill>
                  <a:prstClr val="white">
                    <a:tint val="75000"/>
                  </a:prstClr>
                </a:solidFill>
              </a:rPr>
              <a:pPr defTabSz="457200"/>
              <a:t>‹#›</a:t>
            </a:fld>
            <a:endParaRPr lang="en-US" dirty="0">
              <a:solidFill>
                <a:prstClr val="white">
                  <a:tint val="75000"/>
                </a:prstClr>
              </a:solidFill>
            </a:endParaRPr>
          </a:p>
        </p:txBody>
      </p:sp>
    </p:spTree>
    <p:extLst>
      <p:ext uri="{BB962C8B-B14F-4D97-AF65-F5344CB8AC3E}">
        <p14:creationId xmlns:p14="http://schemas.microsoft.com/office/powerpoint/2010/main" val="2128942466"/>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defTabSz="457200"/>
            <a:fld id="{48A87A34-81AB-432B-8DAE-1953F412C126}" type="datetimeFigureOut">
              <a:rPr lang="en-US" smtClean="0">
                <a:solidFill>
                  <a:prstClr val="white">
                    <a:tint val="75000"/>
                  </a:prstClr>
                </a:solidFill>
              </a:rPr>
              <a:pPr defTabSz="457200"/>
              <a:t>7/31/2019</a:t>
            </a:fld>
            <a:endParaRPr lang="en-US" dirty="0">
              <a:solidFill>
                <a:prstClr val="white">
                  <a:tint val="75000"/>
                </a:prstClr>
              </a:solidFill>
            </a:endParaRPr>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defTabSz="457200"/>
            <a:endParaRPr lang="en-US" dirty="0">
              <a:solidFill>
                <a:prstClr val="white">
                  <a:tint val="75000"/>
                </a:prstClr>
              </a:solidFill>
            </a:endParaRPr>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defTabSz="457200"/>
            <a:fld id="{6D22F896-40B5-4ADD-8801-0D06FADFA095}" type="slidenum">
              <a:rPr lang="en-US" smtClean="0">
                <a:solidFill>
                  <a:prstClr val="white">
                    <a:tint val="75000"/>
                  </a:prstClr>
                </a:solidFill>
              </a:rPr>
              <a:pPr defTabSz="457200"/>
              <a:t>‹#›</a:t>
            </a:fld>
            <a:endParaRPr lang="en-US" dirty="0">
              <a:solidFill>
                <a:prstClr val="white">
                  <a:tint val="75000"/>
                </a:prstClr>
              </a:solidFill>
            </a:endParaRPr>
          </a:p>
        </p:txBody>
      </p:sp>
    </p:spTree>
    <p:extLst>
      <p:ext uri="{BB962C8B-B14F-4D97-AF65-F5344CB8AC3E}">
        <p14:creationId xmlns:p14="http://schemas.microsoft.com/office/powerpoint/2010/main" val="2789742320"/>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3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3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3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5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57.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slideLayout" Target="../slideLayouts/slideLayout3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3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7077" y="2250950"/>
            <a:ext cx="7570573" cy="2387600"/>
          </a:xfrm>
        </p:spPr>
        <p:txBody>
          <a:bodyPr>
            <a:normAutofit fontScale="90000"/>
          </a:bodyPr>
          <a:lstStyle/>
          <a:p>
            <a:pPr algn="ctr"/>
            <a:r>
              <a:rPr lang="en-GB" sz="6000" b="1" dirty="0" smtClean="0"/>
              <a:t>Human performance</a:t>
            </a:r>
            <a:r>
              <a:rPr lang="en-GB" dirty="0" smtClean="0"/>
              <a:t/>
            </a:r>
            <a:br>
              <a:rPr lang="en-GB" dirty="0" smtClean="0"/>
            </a:br>
            <a:r>
              <a:rPr lang="en-GB" dirty="0" smtClean="0"/>
              <a:t>m6x00915</a:t>
            </a:r>
            <a:br>
              <a:rPr lang="en-GB" dirty="0" smtClean="0"/>
            </a:br>
            <a:r>
              <a:rPr lang="en-GB" dirty="0"/>
              <a:t/>
            </a:r>
            <a:br>
              <a:rPr lang="en-GB" dirty="0"/>
            </a:br>
            <a:r>
              <a:rPr lang="en-GB" sz="4900" dirty="0" smtClean="0"/>
              <a:t>Lecture 4: </a:t>
            </a:r>
            <a:r>
              <a:rPr lang="en-GB" sz="4900" smtClean="0"/>
              <a:t>signal detection</a:t>
            </a:r>
            <a:endParaRPr lang="en-GB" dirty="0"/>
          </a:p>
        </p:txBody>
      </p:sp>
      <p:sp>
        <p:nvSpPr>
          <p:cNvPr id="3" name="Subtitle 2"/>
          <p:cNvSpPr>
            <a:spLocks noGrp="1"/>
          </p:cNvSpPr>
          <p:nvPr>
            <p:ph type="subTitle" idx="1"/>
          </p:nvPr>
        </p:nvSpPr>
        <p:spPr>
          <a:xfrm>
            <a:off x="1875524" y="5436981"/>
            <a:ext cx="6593681" cy="988536"/>
          </a:xfrm>
        </p:spPr>
        <p:txBody>
          <a:bodyPr>
            <a:normAutofit/>
          </a:bodyPr>
          <a:lstStyle/>
          <a:p>
            <a:pPr algn="ctr"/>
            <a:r>
              <a:rPr lang="en-GB" sz="4000" b="1" dirty="0" smtClean="0"/>
              <a:t>DR KATE WILLIAMS</a:t>
            </a:r>
            <a:endParaRPr lang="en-GB" sz="4000" b="1" dirty="0"/>
          </a:p>
        </p:txBody>
      </p:sp>
    </p:spTree>
    <p:extLst>
      <p:ext uri="{BB962C8B-B14F-4D97-AF65-F5344CB8AC3E}">
        <p14:creationId xmlns:p14="http://schemas.microsoft.com/office/powerpoint/2010/main" val="34605467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6881" y="119755"/>
            <a:ext cx="7429499" cy="1060652"/>
          </a:xfrm>
        </p:spPr>
        <p:txBody>
          <a:bodyPr>
            <a:noAutofit/>
          </a:bodyPr>
          <a:lstStyle/>
          <a:p>
            <a:pPr algn="ctr"/>
            <a:r>
              <a:rPr lang="en-GB" sz="4800" b="1" dirty="0" smtClean="0"/>
              <a:t>Todays session:</a:t>
            </a:r>
            <a:endParaRPr lang="en-GB" sz="4800" b="1" dirty="0"/>
          </a:p>
        </p:txBody>
      </p:sp>
      <p:sp>
        <p:nvSpPr>
          <p:cNvPr id="3" name="Content Placeholder 2"/>
          <p:cNvSpPr>
            <a:spLocks noGrp="1"/>
          </p:cNvSpPr>
          <p:nvPr>
            <p:ph idx="1"/>
          </p:nvPr>
        </p:nvSpPr>
        <p:spPr>
          <a:xfrm>
            <a:off x="561561" y="1180407"/>
            <a:ext cx="8478078" cy="5544589"/>
          </a:xfrm>
        </p:spPr>
        <p:txBody>
          <a:bodyPr>
            <a:normAutofit/>
          </a:bodyPr>
          <a:lstStyle/>
          <a:p>
            <a:pPr>
              <a:lnSpc>
                <a:spcPct val="100000"/>
              </a:lnSpc>
              <a:spcBef>
                <a:spcPts val="0"/>
              </a:spcBef>
            </a:pPr>
            <a:r>
              <a:rPr lang="en-GB" sz="4000" dirty="0" smtClean="0"/>
              <a:t>Background to Signal Detection</a:t>
            </a:r>
          </a:p>
          <a:p>
            <a:pPr lvl="1">
              <a:lnSpc>
                <a:spcPct val="100000"/>
              </a:lnSpc>
              <a:spcBef>
                <a:spcPts val="0"/>
              </a:spcBef>
            </a:pPr>
            <a:r>
              <a:rPr lang="en-GB" sz="3200" dirty="0" smtClean="0"/>
              <a:t>Focus on Signal Detection Theory (SDT)</a:t>
            </a:r>
          </a:p>
          <a:p>
            <a:pPr lvl="1">
              <a:lnSpc>
                <a:spcPct val="100000"/>
              </a:lnSpc>
              <a:spcBef>
                <a:spcPts val="0"/>
              </a:spcBef>
            </a:pPr>
            <a:r>
              <a:rPr lang="en-GB" sz="3200" dirty="0" smtClean="0"/>
              <a:t>Receiver Operator Characteristic (ROC) Curves</a:t>
            </a:r>
          </a:p>
          <a:p>
            <a:pPr lvl="1">
              <a:lnSpc>
                <a:spcPct val="100000"/>
              </a:lnSpc>
              <a:spcBef>
                <a:spcPts val="0"/>
              </a:spcBef>
            </a:pPr>
            <a:endParaRPr lang="en-GB" sz="3200" dirty="0"/>
          </a:p>
          <a:p>
            <a:pPr>
              <a:lnSpc>
                <a:spcPct val="100000"/>
              </a:lnSpc>
              <a:spcBef>
                <a:spcPts val="0"/>
              </a:spcBef>
            </a:pPr>
            <a:r>
              <a:rPr lang="en-GB" sz="3600" dirty="0" smtClean="0"/>
              <a:t>Practical Applications of SDT</a:t>
            </a:r>
          </a:p>
          <a:p>
            <a:pPr>
              <a:lnSpc>
                <a:spcPct val="100000"/>
              </a:lnSpc>
              <a:spcBef>
                <a:spcPts val="0"/>
              </a:spcBef>
            </a:pPr>
            <a:endParaRPr lang="en-GB" sz="3600" dirty="0"/>
          </a:p>
          <a:p>
            <a:pPr>
              <a:lnSpc>
                <a:spcPct val="100000"/>
              </a:lnSpc>
              <a:spcBef>
                <a:spcPts val="0"/>
              </a:spcBef>
            </a:pPr>
            <a:r>
              <a:rPr lang="en-GB" sz="3600" dirty="0" smtClean="0"/>
              <a:t>Link in to Vigilance.</a:t>
            </a:r>
          </a:p>
          <a:p>
            <a:pPr lvl="1"/>
            <a:endParaRPr lang="en-GB" dirty="0" smtClean="0"/>
          </a:p>
          <a:p>
            <a:pPr lvl="1"/>
            <a:endParaRPr lang="en-GB" dirty="0"/>
          </a:p>
        </p:txBody>
      </p:sp>
    </p:spTree>
    <p:extLst>
      <p:ext uri="{BB962C8B-B14F-4D97-AF65-F5344CB8AC3E}">
        <p14:creationId xmlns:p14="http://schemas.microsoft.com/office/powerpoint/2010/main" val="2473575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background</a:t>
            </a:r>
            <a:endParaRPr lang="en-GB" sz="48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74141" y="815544"/>
            <a:ext cx="8987481" cy="5324535"/>
          </a:xfrm>
          <a:prstGeom prst="rect">
            <a:avLst/>
          </a:prstGeom>
          <a:noFill/>
        </p:spPr>
        <p:txBody>
          <a:bodyPr wrap="square" rtlCol="0">
            <a:spAutoFit/>
          </a:bodyPr>
          <a:lstStyle/>
          <a:p>
            <a:pPr marL="342900" indent="-342900">
              <a:buFont typeface="Arial" panose="020B0604020202020204" pitchFamily="34" charset="0"/>
              <a:buChar char="•"/>
            </a:pPr>
            <a:r>
              <a:rPr lang="en-GB" sz="4000" dirty="0" smtClean="0">
                <a:solidFill>
                  <a:schemeClr val="bg1"/>
                </a:solidFill>
              </a:rPr>
              <a:t>Detection in the world is important.</a:t>
            </a:r>
          </a:p>
          <a:p>
            <a:pPr marL="800100" lvl="1" indent="-342900">
              <a:buFont typeface="Arial" panose="020B0604020202020204" pitchFamily="34" charset="0"/>
              <a:buChar char="•"/>
            </a:pPr>
            <a:r>
              <a:rPr lang="en-GB" sz="3200" dirty="0" smtClean="0">
                <a:solidFill>
                  <a:schemeClr val="bg1"/>
                </a:solidFill>
              </a:rPr>
              <a:t>At </a:t>
            </a:r>
            <a:r>
              <a:rPr lang="en-GB" sz="3200" dirty="0" smtClean="0">
                <a:solidFill>
                  <a:schemeClr val="bg1"/>
                </a:solidFill>
              </a:rPr>
              <a:t>an individual </a:t>
            </a:r>
            <a:r>
              <a:rPr lang="en-GB" sz="3200" dirty="0" smtClean="0">
                <a:solidFill>
                  <a:schemeClr val="bg1"/>
                </a:solidFill>
              </a:rPr>
              <a:t>level – e.g., moving out of the way of an object being thrown at you.</a:t>
            </a:r>
          </a:p>
          <a:p>
            <a:pPr marL="800100" lvl="1" indent="-342900">
              <a:buFont typeface="Arial" panose="020B0604020202020204" pitchFamily="34" charset="0"/>
              <a:buChar char="•"/>
            </a:pPr>
            <a:endParaRPr lang="en-GB" sz="1400"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At a broader </a:t>
            </a:r>
            <a:r>
              <a:rPr lang="en-GB" sz="3200" dirty="0" smtClean="0">
                <a:solidFill>
                  <a:schemeClr val="bg1"/>
                </a:solidFill>
              </a:rPr>
              <a:t>level </a:t>
            </a:r>
            <a:r>
              <a:rPr lang="en-GB" sz="3200" dirty="0" smtClean="0">
                <a:solidFill>
                  <a:schemeClr val="bg1"/>
                </a:solidFill>
              </a:rPr>
              <a:t>– e.g., in industrial settings. </a:t>
            </a:r>
          </a:p>
          <a:p>
            <a:pPr marL="342900" indent="-342900">
              <a:buFont typeface="Arial" panose="020B0604020202020204" pitchFamily="34" charset="0"/>
              <a:buChar char="•"/>
            </a:pPr>
            <a:endParaRPr lang="en-GB" sz="1200" dirty="0">
              <a:solidFill>
                <a:schemeClr val="bg1"/>
              </a:solidFill>
            </a:endParaRPr>
          </a:p>
          <a:p>
            <a:pPr marL="342900" indent="-342900">
              <a:buFont typeface="Arial" panose="020B0604020202020204" pitchFamily="34" charset="0"/>
              <a:buChar char="•"/>
            </a:pPr>
            <a:r>
              <a:rPr lang="en-GB" sz="3200" dirty="0" smtClean="0">
                <a:solidFill>
                  <a:schemeClr val="bg1"/>
                </a:solidFill>
              </a:rPr>
              <a:t>However, humans are inconsistent with detection.</a:t>
            </a:r>
          </a:p>
          <a:p>
            <a:pPr marL="342900" indent="-342900">
              <a:buFont typeface="Arial" panose="020B0604020202020204" pitchFamily="34" charset="0"/>
              <a:buChar char="•"/>
            </a:pPr>
            <a:r>
              <a:rPr lang="en-GB" sz="3200" dirty="0" smtClean="0">
                <a:solidFill>
                  <a:schemeClr val="bg1"/>
                </a:solidFill>
              </a:rPr>
              <a:t>Even when levels of stimulation remain constant. </a:t>
            </a:r>
          </a:p>
          <a:p>
            <a:pPr marL="342900" indent="-342900">
              <a:buFont typeface="Arial" panose="020B0604020202020204" pitchFamily="34" charset="0"/>
              <a:buChar char="•"/>
            </a:pPr>
            <a:endParaRPr lang="en-GB" dirty="0">
              <a:solidFill>
                <a:schemeClr val="bg1"/>
              </a:solidFill>
            </a:endParaRPr>
          </a:p>
          <a:p>
            <a:pPr marL="342900" indent="-342900">
              <a:buFont typeface="Arial" panose="020B0604020202020204" pitchFamily="34" charset="0"/>
              <a:buChar char="•"/>
            </a:pPr>
            <a:r>
              <a:rPr lang="en-GB" sz="3200" dirty="0">
                <a:solidFill>
                  <a:schemeClr val="bg1"/>
                </a:solidFill>
              </a:rPr>
              <a:t>In </a:t>
            </a:r>
            <a:r>
              <a:rPr lang="en-GB" sz="3200" dirty="0" smtClean="0">
                <a:solidFill>
                  <a:schemeClr val="bg1"/>
                </a:solidFill>
              </a:rPr>
              <a:t>exp. research</a:t>
            </a:r>
            <a:r>
              <a:rPr lang="en-GB" sz="3200" dirty="0">
                <a:solidFill>
                  <a:schemeClr val="bg1"/>
                </a:solidFill>
              </a:rPr>
              <a:t>, Ps usually </a:t>
            </a:r>
            <a:r>
              <a:rPr lang="en-GB" sz="3200" dirty="0" smtClean="0">
                <a:solidFill>
                  <a:schemeClr val="bg1"/>
                </a:solidFill>
              </a:rPr>
              <a:t>required to </a:t>
            </a:r>
            <a:r>
              <a:rPr lang="en-GB" sz="3200" dirty="0">
                <a:solidFill>
                  <a:schemeClr val="bg1"/>
                </a:solidFill>
              </a:rPr>
              <a:t>detect sound </a:t>
            </a:r>
            <a:r>
              <a:rPr lang="en-GB" sz="3200" dirty="0" smtClean="0">
                <a:solidFill>
                  <a:schemeClr val="bg1"/>
                </a:solidFill>
              </a:rPr>
              <a:t>of varying </a:t>
            </a:r>
            <a:r>
              <a:rPr lang="en-GB" sz="3200" dirty="0">
                <a:solidFill>
                  <a:schemeClr val="bg1"/>
                </a:solidFill>
              </a:rPr>
              <a:t>volume, light </a:t>
            </a:r>
            <a:r>
              <a:rPr lang="en-GB" sz="3200" dirty="0" smtClean="0">
                <a:solidFill>
                  <a:schemeClr val="bg1"/>
                </a:solidFill>
              </a:rPr>
              <a:t>varying </a:t>
            </a:r>
            <a:r>
              <a:rPr lang="en-GB" sz="3200" dirty="0">
                <a:solidFill>
                  <a:schemeClr val="bg1"/>
                </a:solidFill>
              </a:rPr>
              <a:t>in intensity, or </a:t>
            </a:r>
            <a:r>
              <a:rPr lang="en-GB" sz="3200" dirty="0" smtClean="0">
                <a:solidFill>
                  <a:schemeClr val="bg1"/>
                </a:solidFill>
              </a:rPr>
              <a:t>object recognition. </a:t>
            </a:r>
            <a:endParaRPr lang="en-GB" sz="1200" dirty="0">
              <a:solidFill>
                <a:schemeClr val="bg1"/>
              </a:solidFill>
            </a:endParaRPr>
          </a:p>
        </p:txBody>
      </p:sp>
    </p:spTree>
    <p:extLst>
      <p:ext uri="{BB962C8B-B14F-4D97-AF65-F5344CB8AC3E}">
        <p14:creationId xmlns:p14="http://schemas.microsoft.com/office/powerpoint/2010/main" val="246585408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background</a:t>
            </a:r>
            <a:endParaRPr lang="en-GB" sz="48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74141" y="815544"/>
            <a:ext cx="8987481" cy="5539978"/>
          </a:xfrm>
          <a:prstGeom prst="rect">
            <a:avLst/>
          </a:prstGeom>
          <a:noFill/>
        </p:spPr>
        <p:txBody>
          <a:bodyPr wrap="square" rtlCol="0">
            <a:spAutoFit/>
          </a:bodyPr>
          <a:lstStyle/>
          <a:p>
            <a:pPr marL="342900" indent="-342900">
              <a:buFont typeface="Arial" panose="020B0604020202020204" pitchFamily="34" charset="0"/>
              <a:buChar char="•"/>
            </a:pPr>
            <a:r>
              <a:rPr lang="en-GB" sz="3600" dirty="0" smtClean="0">
                <a:solidFill>
                  <a:schemeClr val="bg1"/>
                </a:solidFill>
              </a:rPr>
              <a:t>How can we account for performance and ability on detection tasks?</a:t>
            </a:r>
          </a:p>
          <a:p>
            <a:pPr marL="342900" indent="-342900">
              <a:buFont typeface="Arial" panose="020B0604020202020204" pitchFamily="34" charset="0"/>
              <a:buChar char="•"/>
            </a:pPr>
            <a:endParaRPr lang="en-GB" dirty="0">
              <a:solidFill>
                <a:schemeClr val="bg1"/>
              </a:solidFill>
            </a:endParaRPr>
          </a:p>
          <a:p>
            <a:pPr marL="342900" indent="-342900">
              <a:buFont typeface="Arial" panose="020B0604020202020204" pitchFamily="34" charset="0"/>
              <a:buChar char="•"/>
            </a:pPr>
            <a:r>
              <a:rPr lang="en-GB" sz="3200" dirty="0" smtClean="0">
                <a:solidFill>
                  <a:schemeClr val="bg1"/>
                </a:solidFill>
              </a:rPr>
              <a:t>Through the use of </a:t>
            </a:r>
            <a:r>
              <a:rPr lang="en-GB" sz="3200" b="1" dirty="0" smtClean="0">
                <a:solidFill>
                  <a:schemeClr val="bg1"/>
                </a:solidFill>
              </a:rPr>
              <a:t>Signal Detection Theory </a:t>
            </a:r>
            <a:r>
              <a:rPr lang="en-GB" sz="3200" dirty="0" smtClean="0">
                <a:solidFill>
                  <a:schemeClr val="bg1"/>
                </a:solidFill>
              </a:rPr>
              <a:t>(Green &amp; </a:t>
            </a:r>
            <a:r>
              <a:rPr lang="en-GB" sz="3200" dirty="0" err="1" smtClean="0">
                <a:solidFill>
                  <a:schemeClr val="bg1"/>
                </a:solidFill>
              </a:rPr>
              <a:t>Swets</a:t>
            </a:r>
            <a:r>
              <a:rPr lang="en-GB" sz="3200" dirty="0" smtClean="0">
                <a:solidFill>
                  <a:schemeClr val="bg1"/>
                </a:solidFill>
              </a:rPr>
              <a:t>, 1966; Macmillan &amp; Creelman, 2005).</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3200" dirty="0">
                <a:solidFill>
                  <a:schemeClr val="bg1"/>
                </a:solidFill>
              </a:rPr>
              <a:t>When </a:t>
            </a:r>
            <a:r>
              <a:rPr lang="en-GB" sz="3200" dirty="0" smtClean="0">
                <a:solidFill>
                  <a:schemeClr val="bg1"/>
                </a:solidFill>
              </a:rPr>
              <a:t>observer </a:t>
            </a:r>
            <a:r>
              <a:rPr lang="en-GB" sz="3200" dirty="0">
                <a:solidFill>
                  <a:schemeClr val="bg1"/>
                </a:solidFill>
              </a:rPr>
              <a:t>classifies </a:t>
            </a:r>
            <a:r>
              <a:rPr lang="en-GB" sz="3200" dirty="0" smtClean="0">
                <a:solidFill>
                  <a:schemeClr val="bg1"/>
                </a:solidFill>
              </a:rPr>
              <a:t>in </a:t>
            </a:r>
            <a:r>
              <a:rPr lang="en-GB" sz="3200" dirty="0">
                <a:solidFill>
                  <a:schemeClr val="bg1"/>
                </a:solidFill>
              </a:rPr>
              <a:t>to </a:t>
            </a:r>
            <a:r>
              <a:rPr lang="en-GB" sz="3200" dirty="0" smtClean="0">
                <a:solidFill>
                  <a:schemeClr val="bg1"/>
                </a:solidFill>
              </a:rPr>
              <a:t>1of 2 </a:t>
            </a:r>
            <a:r>
              <a:rPr lang="en-GB" sz="3200" dirty="0">
                <a:solidFill>
                  <a:schemeClr val="bg1"/>
                </a:solidFill>
              </a:rPr>
              <a:t>states:</a:t>
            </a:r>
          </a:p>
          <a:p>
            <a:pPr marL="800100" lvl="1" indent="-342900">
              <a:buFont typeface="Arial" panose="020B0604020202020204" pitchFamily="34" charset="0"/>
              <a:buChar char="•"/>
            </a:pPr>
            <a:r>
              <a:rPr lang="en-GB" sz="3200" dirty="0">
                <a:solidFill>
                  <a:schemeClr val="bg1"/>
                </a:solidFill>
              </a:rPr>
              <a:t>Either present or absent </a:t>
            </a:r>
            <a:endParaRPr lang="en-GB" sz="3200" dirty="0" smtClean="0">
              <a:solidFill>
                <a:schemeClr val="bg1"/>
              </a:solidFill>
            </a:endParaRPr>
          </a:p>
          <a:p>
            <a:pPr marL="800100" lvl="1" indent="-342900">
              <a:buFont typeface="Arial" panose="020B0604020202020204" pitchFamily="34" charset="0"/>
              <a:buChar char="•"/>
            </a:pPr>
            <a:endParaRPr lang="en-GB" sz="1600" dirty="0">
              <a:solidFill>
                <a:schemeClr val="bg1"/>
              </a:solidFill>
            </a:endParaRPr>
          </a:p>
          <a:p>
            <a:pPr marL="342900" indent="-342900">
              <a:buFont typeface="Arial" panose="020B0604020202020204" pitchFamily="34" charset="0"/>
              <a:buChar char="•"/>
            </a:pPr>
            <a:r>
              <a:rPr lang="en-GB" sz="3200" dirty="0">
                <a:solidFill>
                  <a:schemeClr val="bg1"/>
                </a:solidFill>
              </a:rPr>
              <a:t>However, detection decisions often take place in </a:t>
            </a:r>
            <a:r>
              <a:rPr lang="en-GB" sz="3200" dirty="0" smtClean="0">
                <a:solidFill>
                  <a:schemeClr val="bg1"/>
                </a:solidFill>
              </a:rPr>
              <a:t>presence </a:t>
            </a:r>
            <a:r>
              <a:rPr lang="en-GB" sz="3200" dirty="0">
                <a:solidFill>
                  <a:schemeClr val="bg1"/>
                </a:solidFill>
              </a:rPr>
              <a:t>of uncertainty (due </a:t>
            </a:r>
            <a:r>
              <a:rPr lang="en-GB" sz="3200" dirty="0" smtClean="0">
                <a:solidFill>
                  <a:schemeClr val="bg1"/>
                </a:solidFill>
              </a:rPr>
              <a:t>to </a:t>
            </a:r>
            <a:r>
              <a:rPr lang="en-GB" sz="3200" dirty="0">
                <a:solidFill>
                  <a:schemeClr val="bg1"/>
                </a:solidFill>
              </a:rPr>
              <a:t>internal &amp; external factors</a:t>
            </a:r>
            <a:r>
              <a:rPr lang="en-GB" sz="3200" dirty="0" smtClean="0">
                <a:solidFill>
                  <a:schemeClr val="bg1"/>
                </a:solidFill>
              </a:rPr>
              <a:t>).</a:t>
            </a:r>
            <a:endParaRPr lang="en-GB" sz="2800" dirty="0">
              <a:solidFill>
                <a:schemeClr val="bg1"/>
              </a:solidFill>
            </a:endParaRPr>
          </a:p>
        </p:txBody>
      </p:sp>
    </p:spTree>
    <p:extLst>
      <p:ext uri="{BB962C8B-B14F-4D97-AF65-F5344CB8AC3E}">
        <p14:creationId xmlns:p14="http://schemas.microsoft.com/office/powerpoint/2010/main" val="414102715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What is Signal detection?</a:t>
            </a:r>
            <a:endParaRPr lang="en-GB" sz="48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39757" y="906162"/>
            <a:ext cx="9021865" cy="6063198"/>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Detection is modelled within framework of SDT</a:t>
            </a:r>
          </a:p>
          <a:p>
            <a:pPr marL="342900" indent="-342900">
              <a:buFont typeface="Arial" panose="020B0604020202020204" pitchFamily="34" charset="0"/>
              <a:buChar char="•"/>
            </a:pPr>
            <a:r>
              <a:rPr lang="en-GB" sz="3200" dirty="0" smtClean="0">
                <a:solidFill>
                  <a:schemeClr val="bg1"/>
                </a:solidFill>
              </a:rPr>
              <a:t>Provides precise </a:t>
            </a:r>
            <a:r>
              <a:rPr lang="en-GB" sz="3200" dirty="0">
                <a:solidFill>
                  <a:schemeClr val="bg1"/>
                </a:solidFill>
              </a:rPr>
              <a:t>language </a:t>
            </a:r>
            <a:r>
              <a:rPr lang="en-GB" sz="3200" dirty="0" smtClean="0">
                <a:solidFill>
                  <a:schemeClr val="bg1"/>
                </a:solidFill>
              </a:rPr>
              <a:t>&amp; </a:t>
            </a:r>
            <a:r>
              <a:rPr lang="en-GB" sz="3200" dirty="0">
                <a:solidFill>
                  <a:schemeClr val="bg1"/>
                </a:solidFill>
              </a:rPr>
              <a:t>graphic notation for </a:t>
            </a:r>
            <a:r>
              <a:rPr lang="en-GB" sz="3200" dirty="0" smtClean="0">
                <a:solidFill>
                  <a:schemeClr val="bg1"/>
                </a:solidFill>
              </a:rPr>
              <a:t>analysing </a:t>
            </a:r>
            <a:r>
              <a:rPr lang="en-GB" sz="3200" dirty="0">
                <a:solidFill>
                  <a:schemeClr val="bg1"/>
                </a:solidFill>
              </a:rPr>
              <a:t>decision making in </a:t>
            </a:r>
            <a:r>
              <a:rPr lang="en-GB" sz="3200" dirty="0" smtClean="0">
                <a:solidFill>
                  <a:schemeClr val="bg1"/>
                </a:solidFill>
              </a:rPr>
              <a:t>presence </a:t>
            </a:r>
            <a:r>
              <a:rPr lang="en-GB" sz="3200" dirty="0">
                <a:solidFill>
                  <a:schemeClr val="bg1"/>
                </a:solidFill>
              </a:rPr>
              <a:t>of </a:t>
            </a:r>
            <a:r>
              <a:rPr lang="en-GB" sz="3200" dirty="0" smtClean="0">
                <a:solidFill>
                  <a:schemeClr val="bg1"/>
                </a:solidFill>
              </a:rPr>
              <a:t>uncertainty</a:t>
            </a:r>
          </a:p>
          <a:p>
            <a:pPr marL="342900" indent="-342900">
              <a:buFont typeface="Arial" panose="020B0604020202020204" pitchFamily="34" charset="0"/>
              <a:buChar char="•"/>
            </a:pPr>
            <a:endParaRPr lang="en-GB" sz="14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SDT is applicable in any situation where there are 2 discrete states: </a:t>
            </a:r>
          </a:p>
          <a:p>
            <a:pPr marL="1371600" lvl="2" indent="-457200">
              <a:buFont typeface="+mj-lt"/>
              <a:buAutoNum type="arabicPeriod"/>
            </a:pPr>
            <a:r>
              <a:rPr lang="en-GB" sz="3200" dirty="0" smtClean="0">
                <a:solidFill>
                  <a:schemeClr val="bg1"/>
                </a:solidFill>
              </a:rPr>
              <a:t>Signal</a:t>
            </a:r>
          </a:p>
          <a:p>
            <a:pPr marL="1371600" lvl="2" indent="-457200">
              <a:buFont typeface="+mj-lt"/>
              <a:buAutoNum type="arabicPeriod"/>
            </a:pPr>
            <a:r>
              <a:rPr lang="en-GB" sz="3200" dirty="0" smtClean="0">
                <a:solidFill>
                  <a:schemeClr val="bg1"/>
                </a:solidFill>
              </a:rPr>
              <a:t>Noise</a:t>
            </a:r>
          </a:p>
          <a:p>
            <a:pPr marL="1371600" lvl="2" indent="-457200">
              <a:buFont typeface="+mj-lt"/>
              <a:buAutoNum type="arabicPeriod"/>
            </a:pPr>
            <a:endParaRPr lang="en-GB" sz="1600" dirty="0">
              <a:solidFill>
                <a:schemeClr val="bg1"/>
              </a:solidFill>
            </a:endParaRPr>
          </a:p>
          <a:p>
            <a:pPr marL="457200" indent="-457200">
              <a:buFont typeface="Arial" panose="020B0604020202020204" pitchFamily="34" charset="0"/>
              <a:buChar char="•"/>
            </a:pPr>
            <a:r>
              <a:rPr lang="en-GB" sz="3200" dirty="0" smtClean="0">
                <a:solidFill>
                  <a:schemeClr val="bg1"/>
                </a:solidFill>
              </a:rPr>
              <a:t>The process of signal detection results in 2 response categories:</a:t>
            </a:r>
          </a:p>
          <a:p>
            <a:pPr marL="1371600" lvl="2" indent="-457200">
              <a:buFont typeface="+mj-lt"/>
              <a:buAutoNum type="arabicPeriod"/>
            </a:pPr>
            <a:r>
              <a:rPr lang="en-GB" sz="3200" dirty="0" smtClean="0">
                <a:solidFill>
                  <a:schemeClr val="bg1"/>
                </a:solidFill>
              </a:rPr>
              <a:t>Yes (the signal is present)</a:t>
            </a:r>
          </a:p>
          <a:p>
            <a:pPr marL="1371600" lvl="2" indent="-457200">
              <a:buFont typeface="+mj-lt"/>
              <a:buAutoNum type="arabicPeriod"/>
            </a:pPr>
            <a:r>
              <a:rPr lang="en-GB" sz="3200" dirty="0" smtClean="0">
                <a:solidFill>
                  <a:schemeClr val="bg1"/>
                </a:solidFill>
              </a:rPr>
              <a:t>No (the signal is not present)</a:t>
            </a:r>
            <a:endParaRPr lang="en-GB" sz="3200" dirty="0">
              <a:solidFill>
                <a:schemeClr val="bg1"/>
              </a:solidFill>
            </a:endParaRPr>
          </a:p>
        </p:txBody>
      </p:sp>
    </p:spTree>
    <p:extLst>
      <p:ext uri="{BB962C8B-B14F-4D97-AF65-F5344CB8AC3E}">
        <p14:creationId xmlns:p14="http://schemas.microsoft.com/office/powerpoint/2010/main" val="17986236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What is Signal detection?</a:t>
            </a:r>
            <a:endParaRPr lang="en-GB" sz="48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49427" y="864972"/>
            <a:ext cx="8987481" cy="1200329"/>
          </a:xfrm>
          <a:prstGeom prst="rect">
            <a:avLst/>
          </a:prstGeom>
          <a:noFill/>
        </p:spPr>
        <p:txBody>
          <a:bodyPr wrap="square" rtlCol="0">
            <a:spAutoFit/>
          </a:bodyPr>
          <a:lstStyle/>
          <a:p>
            <a:pPr marL="342900" indent="-342900">
              <a:buFont typeface="Arial" panose="020B0604020202020204" pitchFamily="34" charset="0"/>
              <a:buChar char="•"/>
            </a:pPr>
            <a:r>
              <a:rPr lang="en-GB" sz="3600" dirty="0" smtClean="0">
                <a:solidFill>
                  <a:schemeClr val="bg1"/>
                </a:solidFill>
              </a:rPr>
              <a:t>Combination of these state &amp; response categories produces a 2 x 2 table. </a:t>
            </a:r>
            <a:endParaRPr lang="en-GB" sz="3600" dirty="0">
              <a:solidFill>
                <a:schemeClr val="bg1"/>
              </a:solidFill>
            </a:endParaRPr>
          </a:p>
        </p:txBody>
      </p:sp>
      <p:pic>
        <p:nvPicPr>
          <p:cNvPr id="4" name="Content Placeholder 3" descr="to accurately detect stimuli is measured using a signal detection ..."/>
          <p:cNvPicPr>
            <a:picLocks noGrp="1" noChangeAspect="1"/>
          </p:cNvPicPr>
          <p:nvPr>
            <p:ph idx="1"/>
          </p:nvPr>
        </p:nvPicPr>
        <p:blipFill rotWithShape="1">
          <a:blip r:embed="rId2">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Lst>
          </a:blip>
          <a:srcRect l="6881" t="5744" r="15081" b="9362"/>
          <a:stretch/>
        </p:blipFill>
        <p:spPr>
          <a:xfrm>
            <a:off x="120338" y="2122965"/>
            <a:ext cx="6477685" cy="4648375"/>
          </a:xfrm>
          <a:prstGeom prst="roundRect">
            <a:avLst>
              <a:gd name="adj" fmla="val 4167"/>
            </a:avLst>
          </a:prstGeom>
          <a:solidFill>
            <a:srgbClr val="FFFFFF"/>
          </a:solidFill>
          <a:ln w="76200" cap="sq">
            <a:solidFill>
              <a:srgbClr val="292929"/>
            </a:solidFill>
            <a:miter lim="800000"/>
          </a:ln>
          <a:effectLst/>
          <a:scene3d>
            <a:camera prst="orthographicFront"/>
            <a:lightRig rig="threePt" dir="t">
              <a:rot lat="0" lon="0" rev="2700000"/>
            </a:lightRig>
          </a:scene3d>
          <a:sp3d>
            <a:bevelT h="38100"/>
            <a:contourClr>
              <a:srgbClr val="C0C0C0"/>
            </a:contourClr>
          </a:sp3d>
        </p:spPr>
      </p:pic>
      <p:sp>
        <p:nvSpPr>
          <p:cNvPr id="5" name="Rectangle 4"/>
          <p:cNvSpPr/>
          <p:nvPr/>
        </p:nvSpPr>
        <p:spPr>
          <a:xfrm>
            <a:off x="6657787" y="2788454"/>
            <a:ext cx="2431131" cy="1754326"/>
          </a:xfrm>
          <a:prstGeom prst="rect">
            <a:avLst/>
          </a:prstGeom>
        </p:spPr>
        <p:txBody>
          <a:bodyPr wrap="square">
            <a:spAutoFit/>
          </a:bodyPr>
          <a:lstStyle/>
          <a:p>
            <a:r>
              <a:rPr lang="en-GB" sz="3600" dirty="0" smtClean="0">
                <a:solidFill>
                  <a:schemeClr val="bg1"/>
                </a:solidFill>
              </a:rPr>
              <a:t>Generates 4 </a:t>
            </a:r>
            <a:r>
              <a:rPr lang="en-GB" sz="3600" dirty="0">
                <a:solidFill>
                  <a:schemeClr val="bg1"/>
                </a:solidFill>
              </a:rPr>
              <a:t>classes of joint events. </a:t>
            </a:r>
          </a:p>
        </p:txBody>
      </p:sp>
    </p:spTree>
    <p:extLst>
      <p:ext uri="{BB962C8B-B14F-4D97-AF65-F5344CB8AC3E}">
        <p14:creationId xmlns:p14="http://schemas.microsoft.com/office/powerpoint/2010/main" val="258128343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2" fill="hold" nodeType="clickEffect">
                                  <p:stCondLst>
                                    <p:cond delay="0"/>
                                  </p:stCondLst>
                                  <p:childTnLst>
                                    <p:set>
                                      <p:cBhvr>
                                        <p:cTn id="19" dur="1" fill="hold">
                                          <p:stCondLst>
                                            <p:cond delay="0"/>
                                          </p:stCondLst>
                                        </p:cTn>
                                        <p:tgtEl>
                                          <p:spTgt spid="5">
                                            <p:txEl>
                                              <p:pRg st="0" end="0"/>
                                            </p:txEl>
                                          </p:spTgt>
                                        </p:tgtEl>
                                        <p:attrNameLst>
                                          <p:attrName>style.visibility</p:attrName>
                                        </p:attrNameLst>
                                      </p:cBhvr>
                                      <p:to>
                                        <p:strVal val="visible"/>
                                      </p:to>
                                    </p:set>
                                    <p:anim calcmode="lin" valueType="num">
                                      <p:cBhvr additive="base">
                                        <p:cTn id="20" dur="5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21"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What is Signal detection?</a:t>
            </a:r>
            <a:endParaRPr lang="en-GB" sz="4800" b="1"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0" y="963673"/>
            <a:ext cx="9094573" cy="5909310"/>
          </a:xfrm>
          <a:prstGeom prst="rect">
            <a:avLst/>
          </a:prstGeom>
        </p:spPr>
        <p:txBody>
          <a:bodyPr wrap="square">
            <a:spAutoFit/>
          </a:bodyPr>
          <a:lstStyle/>
          <a:p>
            <a:pPr marL="342900" indent="-342900">
              <a:buFont typeface="Arial" panose="020B0604020202020204" pitchFamily="34" charset="0"/>
              <a:buChar char="•"/>
            </a:pPr>
            <a:r>
              <a:rPr lang="en-GB" sz="4000" dirty="0">
                <a:solidFill>
                  <a:schemeClr val="bg1"/>
                </a:solidFill>
              </a:rPr>
              <a:t>Perfect performance: </a:t>
            </a:r>
            <a:r>
              <a:rPr lang="en-GB" sz="4000" dirty="0" smtClean="0">
                <a:solidFill>
                  <a:schemeClr val="bg1"/>
                </a:solidFill>
              </a:rPr>
              <a:t>No misses or FAs</a:t>
            </a:r>
            <a:r>
              <a:rPr lang="en-GB" sz="4000" dirty="0" smtClean="0">
                <a:solidFill>
                  <a:schemeClr val="bg1"/>
                </a:solidFill>
              </a:rPr>
              <a:t>.</a:t>
            </a:r>
          </a:p>
          <a:p>
            <a:pPr marL="342900" indent="-342900">
              <a:buFont typeface="Arial" panose="020B0604020202020204" pitchFamily="34" charset="0"/>
              <a:buChar char="•"/>
            </a:pPr>
            <a:endParaRPr lang="en-GB" sz="1000" dirty="0">
              <a:solidFill>
                <a:schemeClr val="bg1"/>
              </a:solidFill>
            </a:endParaRPr>
          </a:p>
          <a:p>
            <a:pPr marL="342900" indent="-342900">
              <a:buFont typeface="Arial" panose="020B0604020202020204" pitchFamily="34" charset="0"/>
              <a:buChar char="•"/>
            </a:pPr>
            <a:r>
              <a:rPr lang="en-GB" sz="4000" dirty="0" smtClean="0">
                <a:solidFill>
                  <a:schemeClr val="bg1"/>
                </a:solidFill>
              </a:rPr>
              <a:t>But, not always easy to distinguish signal from noise. </a:t>
            </a:r>
          </a:p>
          <a:p>
            <a:pPr marL="342900" indent="-342900">
              <a:buFont typeface="Arial" panose="020B0604020202020204" pitchFamily="34" charset="0"/>
              <a:buChar char="•"/>
            </a:pPr>
            <a:endParaRPr lang="en-GB" sz="1000" dirty="0">
              <a:solidFill>
                <a:schemeClr val="bg1"/>
              </a:solidFill>
            </a:endParaRPr>
          </a:p>
          <a:p>
            <a:pPr marL="342900" indent="-342900">
              <a:buFont typeface="Arial" panose="020B0604020202020204" pitchFamily="34" charset="0"/>
              <a:buChar char="•"/>
            </a:pPr>
            <a:r>
              <a:rPr lang="en-GB" sz="4000" dirty="0" smtClean="0">
                <a:solidFill>
                  <a:schemeClr val="bg1"/>
                </a:solidFill>
              </a:rPr>
              <a:t>Target </a:t>
            </a:r>
            <a:r>
              <a:rPr lang="en-GB" sz="4000" dirty="0">
                <a:solidFill>
                  <a:schemeClr val="bg1"/>
                </a:solidFill>
              </a:rPr>
              <a:t>detection </a:t>
            </a:r>
            <a:r>
              <a:rPr lang="en-GB" sz="4000" dirty="0" smtClean="0">
                <a:solidFill>
                  <a:schemeClr val="bg1"/>
                </a:solidFill>
              </a:rPr>
              <a:t>latencies also taken into consideration. </a:t>
            </a:r>
          </a:p>
          <a:p>
            <a:pPr marL="800100" lvl="1" indent="-342900">
              <a:buFont typeface="Arial" panose="020B0604020202020204" pitchFamily="34" charset="0"/>
              <a:buChar char="•"/>
            </a:pPr>
            <a:r>
              <a:rPr lang="en-GB" sz="4000" dirty="0" smtClean="0">
                <a:solidFill>
                  <a:schemeClr val="bg1"/>
                </a:solidFill>
              </a:rPr>
              <a:t>Can be critical in real-life </a:t>
            </a:r>
            <a:r>
              <a:rPr lang="en-GB" sz="4000" dirty="0" smtClean="0">
                <a:solidFill>
                  <a:schemeClr val="bg1"/>
                </a:solidFill>
              </a:rPr>
              <a:t>scenarios</a:t>
            </a:r>
          </a:p>
          <a:p>
            <a:pPr marL="342900" indent="-342900">
              <a:buFont typeface="Arial" panose="020B0604020202020204" pitchFamily="34" charset="0"/>
              <a:buChar char="•"/>
            </a:pPr>
            <a:endParaRPr lang="en-GB" sz="1000" dirty="0" smtClean="0">
              <a:solidFill>
                <a:schemeClr val="bg1"/>
              </a:solidFill>
            </a:endParaRPr>
          </a:p>
          <a:p>
            <a:pPr marL="342900" indent="-342900">
              <a:buFont typeface="Arial" panose="020B0604020202020204" pitchFamily="34" charset="0"/>
              <a:buChar char="•"/>
            </a:pPr>
            <a:r>
              <a:rPr lang="en-GB" sz="3600" dirty="0" smtClean="0">
                <a:solidFill>
                  <a:schemeClr val="bg1"/>
                </a:solidFill>
              </a:rPr>
              <a:t>Premise </a:t>
            </a:r>
            <a:r>
              <a:rPr lang="en-GB" sz="3600" dirty="0">
                <a:solidFill>
                  <a:schemeClr val="bg1"/>
                </a:solidFill>
              </a:rPr>
              <a:t>of signal detection:</a:t>
            </a:r>
          </a:p>
          <a:p>
            <a:pPr marL="800100" lvl="1" indent="-342900">
              <a:buFont typeface="Arial" panose="020B0604020202020204" pitchFamily="34" charset="0"/>
              <a:buChar char="•"/>
            </a:pPr>
            <a:r>
              <a:rPr lang="en-GB" sz="3600" dirty="0">
                <a:solidFill>
                  <a:schemeClr val="bg1"/>
                </a:solidFill>
              </a:rPr>
              <a:t>When a stimulus or signal occurs, it creates a neural response</a:t>
            </a:r>
            <a:r>
              <a:rPr lang="en-GB" sz="3600" dirty="0" smtClean="0">
                <a:solidFill>
                  <a:schemeClr val="bg1"/>
                </a:solidFill>
              </a:rPr>
              <a:t>.</a:t>
            </a:r>
            <a:endParaRPr lang="en-GB" sz="4000" dirty="0">
              <a:solidFill>
                <a:schemeClr val="bg1"/>
              </a:solidFill>
            </a:endParaRPr>
          </a:p>
        </p:txBody>
      </p:sp>
    </p:spTree>
    <p:extLst>
      <p:ext uri="{BB962C8B-B14F-4D97-AF65-F5344CB8AC3E}">
        <p14:creationId xmlns:p14="http://schemas.microsoft.com/office/powerpoint/2010/main" val="411640480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randombar(horizontal)">
                                      <p:cBhvr>
                                        <p:cTn id="17" dur="500"/>
                                        <p:tgtEl>
                                          <p:spTgt spid="6">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randombar(horizontal)">
                                      <p:cBhvr>
                                        <p:cTn id="22" dur="500"/>
                                        <p:tgtEl>
                                          <p:spTgt spid="6">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animEffect transition="in" filter="randombar(horizontal)">
                                      <p:cBhvr>
                                        <p:cTn id="27" dur="500"/>
                                        <p:tgtEl>
                                          <p:spTgt spid="6">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6">
                                            <p:txEl>
                                              <p:pRg st="8" end="8"/>
                                            </p:txEl>
                                          </p:spTgt>
                                        </p:tgtEl>
                                        <p:attrNameLst>
                                          <p:attrName>style.visibility</p:attrName>
                                        </p:attrNameLst>
                                      </p:cBhvr>
                                      <p:to>
                                        <p:strVal val="visible"/>
                                      </p:to>
                                    </p:set>
                                    <p:animEffect transition="in" filter="randombar(horizontal)">
                                      <p:cBhvr>
                                        <p:cTn id="32"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What is Signal detection?</a:t>
            </a:r>
            <a:endParaRPr lang="en-GB" sz="48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74141" y="906162"/>
            <a:ext cx="8987481" cy="5262979"/>
          </a:xfrm>
          <a:prstGeom prst="rect">
            <a:avLst/>
          </a:prstGeom>
          <a:noFill/>
        </p:spPr>
        <p:txBody>
          <a:bodyPr wrap="square" rtlCol="0">
            <a:spAutoFit/>
          </a:bodyPr>
          <a:lstStyle/>
          <a:p>
            <a:pPr marL="342900" indent="-342900">
              <a:buFont typeface="Arial" panose="020B0604020202020204" pitchFamily="34" charset="0"/>
              <a:buChar char="•"/>
            </a:pPr>
            <a:r>
              <a:rPr lang="en-GB" sz="2800" dirty="0" smtClean="0">
                <a:solidFill>
                  <a:schemeClr val="bg1"/>
                </a:solidFill>
              </a:rPr>
              <a:t>Neural </a:t>
            </a:r>
            <a:r>
              <a:rPr lang="en-GB" sz="2800" dirty="0">
                <a:solidFill>
                  <a:schemeClr val="bg1"/>
                </a:solidFill>
              </a:rPr>
              <a:t>noise fluctuates constantly, </a:t>
            </a:r>
            <a:r>
              <a:rPr lang="en-GB" sz="2800" dirty="0" smtClean="0">
                <a:solidFill>
                  <a:schemeClr val="bg1"/>
                </a:solidFill>
              </a:rPr>
              <a:t>so the </a:t>
            </a:r>
            <a:r>
              <a:rPr lang="en-GB" sz="2800" dirty="0">
                <a:solidFill>
                  <a:schemeClr val="bg1"/>
                </a:solidFill>
              </a:rPr>
              <a:t>brain must decide whether </a:t>
            </a:r>
            <a:r>
              <a:rPr lang="en-GB" sz="2800" dirty="0" smtClean="0">
                <a:solidFill>
                  <a:schemeClr val="bg1"/>
                </a:solidFill>
              </a:rPr>
              <a:t>neural </a:t>
            </a:r>
            <a:r>
              <a:rPr lang="en-GB" sz="2800" dirty="0">
                <a:solidFill>
                  <a:schemeClr val="bg1"/>
                </a:solidFill>
              </a:rPr>
              <a:t>activity reflects noise alone or </a:t>
            </a:r>
            <a:r>
              <a:rPr lang="en-GB" sz="2800" dirty="0" smtClean="0">
                <a:solidFill>
                  <a:schemeClr val="bg1"/>
                </a:solidFill>
              </a:rPr>
              <a:t>also </a:t>
            </a:r>
            <a:r>
              <a:rPr lang="en-GB" sz="2800" dirty="0">
                <a:solidFill>
                  <a:schemeClr val="bg1"/>
                </a:solidFill>
              </a:rPr>
              <a:t>a signal. </a:t>
            </a:r>
          </a:p>
          <a:p>
            <a:endParaRPr lang="en-GB" sz="1400" dirty="0">
              <a:solidFill>
                <a:schemeClr val="bg1"/>
              </a:solidFill>
            </a:endParaRPr>
          </a:p>
          <a:p>
            <a:pPr marL="342900" indent="-342900">
              <a:buFont typeface="Arial" panose="020B0604020202020204" pitchFamily="34" charset="0"/>
              <a:buChar char="•"/>
            </a:pPr>
            <a:r>
              <a:rPr lang="en-GB" sz="2800" dirty="0">
                <a:solidFill>
                  <a:schemeClr val="bg1"/>
                </a:solidFill>
              </a:rPr>
              <a:t>When a stimulus is difficult to detect, cognitive factors become critical.</a:t>
            </a:r>
          </a:p>
          <a:p>
            <a:pPr marL="342900" indent="-342900">
              <a:buFont typeface="Arial" panose="020B0604020202020204" pitchFamily="34" charset="0"/>
              <a:buChar char="•"/>
            </a:pPr>
            <a:endParaRPr lang="en-GB" sz="1400" dirty="0">
              <a:solidFill>
                <a:schemeClr val="bg1"/>
              </a:solidFill>
            </a:endParaRPr>
          </a:p>
          <a:p>
            <a:pPr marL="342900" indent="-342900">
              <a:buFont typeface="Arial" panose="020B0604020202020204" pitchFamily="34" charset="0"/>
              <a:buChar char="•"/>
            </a:pPr>
            <a:r>
              <a:rPr lang="en-GB" sz="2800" dirty="0" smtClean="0">
                <a:solidFill>
                  <a:schemeClr val="bg1"/>
                </a:solidFill>
              </a:rPr>
              <a:t>Nevertheless</a:t>
            </a:r>
            <a:r>
              <a:rPr lang="en-GB" sz="2800" dirty="0" smtClean="0">
                <a:solidFill>
                  <a:schemeClr val="bg1"/>
                </a:solidFill>
              </a:rPr>
              <a:t>, there will always be a trade-off between hits and false alarms.</a:t>
            </a:r>
          </a:p>
          <a:p>
            <a:pPr marL="342900" indent="-342900">
              <a:buFont typeface="Arial" panose="020B0604020202020204" pitchFamily="34" charset="0"/>
              <a:buChar char="•"/>
            </a:pPr>
            <a:endParaRPr lang="en-GB" sz="1400" dirty="0">
              <a:solidFill>
                <a:schemeClr val="bg1"/>
              </a:solidFill>
            </a:endParaRPr>
          </a:p>
          <a:p>
            <a:pPr marL="342900" indent="-342900">
              <a:buFont typeface="Arial" panose="020B0604020202020204" pitchFamily="34" charset="0"/>
              <a:buChar char="•"/>
            </a:pPr>
            <a:r>
              <a:rPr lang="en-GB" sz="2800" dirty="0" smtClean="0">
                <a:solidFill>
                  <a:schemeClr val="bg1"/>
                </a:solidFill>
              </a:rPr>
              <a:t>We must </a:t>
            </a:r>
            <a:r>
              <a:rPr lang="en-GB" sz="2800" dirty="0" smtClean="0">
                <a:solidFill>
                  <a:schemeClr val="bg1"/>
                </a:solidFill>
              </a:rPr>
              <a:t>consider </a:t>
            </a:r>
            <a:r>
              <a:rPr lang="en-GB" sz="2800" dirty="0" smtClean="0">
                <a:solidFill>
                  <a:schemeClr val="bg1"/>
                </a:solidFill>
              </a:rPr>
              <a:t>number </a:t>
            </a:r>
            <a:r>
              <a:rPr lang="en-GB" sz="2800" dirty="0">
                <a:solidFill>
                  <a:schemeClr val="bg1"/>
                </a:solidFill>
              </a:rPr>
              <a:t>of times a person claims to detect a target when </a:t>
            </a:r>
            <a:r>
              <a:rPr lang="en-GB" sz="2800" dirty="0" smtClean="0">
                <a:solidFill>
                  <a:schemeClr val="bg1"/>
                </a:solidFill>
              </a:rPr>
              <a:t>it </a:t>
            </a:r>
            <a:r>
              <a:rPr lang="en-GB" sz="2800" dirty="0">
                <a:solidFill>
                  <a:schemeClr val="bg1"/>
                </a:solidFill>
              </a:rPr>
              <a:t>is not there </a:t>
            </a:r>
            <a:r>
              <a:rPr lang="en-GB" sz="2800" dirty="0" smtClean="0">
                <a:solidFill>
                  <a:schemeClr val="bg1"/>
                </a:solidFill>
              </a:rPr>
              <a:t>(FA rate), </a:t>
            </a:r>
            <a:r>
              <a:rPr lang="en-GB" sz="2800" dirty="0">
                <a:solidFill>
                  <a:schemeClr val="bg1"/>
                </a:solidFill>
              </a:rPr>
              <a:t>just as much as </a:t>
            </a:r>
            <a:r>
              <a:rPr lang="en-GB" sz="2800" dirty="0" smtClean="0">
                <a:solidFill>
                  <a:schemeClr val="bg1"/>
                </a:solidFill>
              </a:rPr>
              <a:t>correct </a:t>
            </a:r>
            <a:r>
              <a:rPr lang="en-GB" sz="2800" dirty="0">
                <a:solidFill>
                  <a:schemeClr val="bg1"/>
                </a:solidFill>
              </a:rPr>
              <a:t>detection of a target that is present </a:t>
            </a:r>
            <a:r>
              <a:rPr lang="en-GB" sz="2800" dirty="0" smtClean="0">
                <a:solidFill>
                  <a:schemeClr val="bg1"/>
                </a:solidFill>
              </a:rPr>
              <a:t>(Hit </a:t>
            </a:r>
            <a:r>
              <a:rPr lang="en-GB" sz="2800" dirty="0">
                <a:solidFill>
                  <a:schemeClr val="bg1"/>
                </a:solidFill>
              </a:rPr>
              <a:t>rate). </a:t>
            </a:r>
          </a:p>
          <a:p>
            <a:pPr marL="342900" indent="-342900">
              <a:buFont typeface="Arial" panose="020B0604020202020204" pitchFamily="34" charset="0"/>
              <a:buChar char="•"/>
            </a:pPr>
            <a:endParaRPr lang="en-GB" sz="1400" dirty="0">
              <a:solidFill>
                <a:schemeClr val="bg1"/>
              </a:solidFill>
            </a:endParaRPr>
          </a:p>
          <a:p>
            <a:pPr marL="800100" lvl="1" indent="-342900">
              <a:buFont typeface="Arial" panose="020B0604020202020204" pitchFamily="34" charset="0"/>
              <a:buChar char="•"/>
            </a:pPr>
            <a:r>
              <a:rPr lang="en-GB" sz="2800" dirty="0">
                <a:solidFill>
                  <a:schemeClr val="bg1"/>
                </a:solidFill>
              </a:rPr>
              <a:t>WHY</a:t>
            </a:r>
            <a:r>
              <a:rPr lang="en-GB" sz="2800" dirty="0" smtClean="0">
                <a:solidFill>
                  <a:schemeClr val="bg1"/>
                </a:solidFill>
              </a:rPr>
              <a:t>?......</a:t>
            </a:r>
            <a:endParaRPr lang="en-GB" sz="2800" dirty="0">
              <a:solidFill>
                <a:schemeClr val="bg1"/>
              </a:solidFill>
            </a:endParaRPr>
          </a:p>
        </p:txBody>
      </p:sp>
    </p:spTree>
    <p:extLst>
      <p:ext uri="{BB962C8B-B14F-4D97-AF65-F5344CB8AC3E}">
        <p14:creationId xmlns:p14="http://schemas.microsoft.com/office/powerpoint/2010/main" val="395780471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What is Signal detection?</a:t>
            </a:r>
            <a:endParaRPr lang="en-GB" sz="48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74141" y="840258"/>
            <a:ext cx="8987481" cy="6063198"/>
          </a:xfrm>
          <a:prstGeom prst="rect">
            <a:avLst/>
          </a:prstGeom>
          <a:noFill/>
        </p:spPr>
        <p:txBody>
          <a:bodyPr wrap="square" rtlCol="0">
            <a:spAutoFit/>
          </a:bodyPr>
          <a:lstStyle/>
          <a:p>
            <a:pPr marL="342900" indent="-342900">
              <a:buFont typeface="Arial" panose="020B0604020202020204" pitchFamily="34" charset="0"/>
              <a:buChar char="•"/>
            </a:pPr>
            <a:r>
              <a:rPr lang="en-GB" sz="3600" dirty="0" smtClean="0">
                <a:solidFill>
                  <a:schemeClr val="bg1"/>
                </a:solidFill>
              </a:rPr>
              <a:t>Detection ability is calculated as a probability from the hit and false alarm rates:</a:t>
            </a:r>
          </a:p>
          <a:p>
            <a:pPr marL="342900" indent="-342900">
              <a:buFont typeface="Arial" panose="020B0604020202020204" pitchFamily="34" charset="0"/>
              <a:buChar char="•"/>
            </a:pPr>
            <a:endParaRPr lang="en-GB" sz="3600"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20 signals presented, 5 hits &amp; 15 misses = 5/20 = 0.25 </a:t>
            </a:r>
            <a:r>
              <a:rPr lang="en-GB" sz="3200" b="1" dirty="0" smtClean="0">
                <a:solidFill>
                  <a:schemeClr val="bg1"/>
                </a:solidFill>
              </a:rPr>
              <a:t>Hit rate</a:t>
            </a:r>
          </a:p>
          <a:p>
            <a:pPr marL="800100" lvl="1" indent="-342900">
              <a:buFont typeface="Arial" panose="020B0604020202020204" pitchFamily="34" charset="0"/>
              <a:buChar char="•"/>
            </a:pPr>
            <a:endParaRPr lang="en-GB" sz="2800"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10 noise trials, ½ were “yes” response = 5/10 = 0.50 </a:t>
            </a:r>
            <a:r>
              <a:rPr lang="en-GB" sz="3200" b="1" dirty="0" smtClean="0">
                <a:solidFill>
                  <a:schemeClr val="bg1"/>
                </a:solidFill>
              </a:rPr>
              <a:t>FA rate </a:t>
            </a:r>
            <a:endParaRPr lang="en-GB" sz="3200" b="1" dirty="0">
              <a:solidFill>
                <a:schemeClr val="bg1"/>
              </a:solidFill>
            </a:endParaRPr>
          </a:p>
          <a:p>
            <a:pPr marL="342900" indent="-342900">
              <a:buFont typeface="Arial" panose="020B0604020202020204" pitchFamily="34" charset="0"/>
              <a:buChar char="•"/>
            </a:pPr>
            <a:endParaRPr lang="en-GB" sz="14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By </a:t>
            </a:r>
            <a:r>
              <a:rPr lang="en-GB" sz="3200" dirty="0">
                <a:solidFill>
                  <a:schemeClr val="bg1"/>
                </a:solidFill>
              </a:rPr>
              <a:t>combining </a:t>
            </a:r>
            <a:r>
              <a:rPr lang="en-GB" sz="3200" dirty="0" smtClean="0">
                <a:solidFill>
                  <a:schemeClr val="bg1"/>
                </a:solidFill>
              </a:rPr>
              <a:t>hit &amp; FA it </a:t>
            </a:r>
            <a:r>
              <a:rPr lang="en-GB" sz="3200" dirty="0">
                <a:solidFill>
                  <a:schemeClr val="bg1"/>
                </a:solidFill>
              </a:rPr>
              <a:t>produces an index of </a:t>
            </a:r>
            <a:r>
              <a:rPr lang="en-GB" sz="3200" b="1" dirty="0">
                <a:solidFill>
                  <a:schemeClr val="bg1"/>
                </a:solidFill>
              </a:rPr>
              <a:t>response criterion </a:t>
            </a:r>
            <a:r>
              <a:rPr lang="en-GB" sz="3200" dirty="0" smtClean="0">
                <a:solidFill>
                  <a:schemeClr val="bg1"/>
                </a:solidFill>
              </a:rPr>
              <a:t>placement……. </a:t>
            </a:r>
          </a:p>
          <a:p>
            <a:pPr marL="800100" lvl="1" indent="-342900">
              <a:buFont typeface="Arial" panose="020B0604020202020204" pitchFamily="34" charset="0"/>
              <a:buChar char="•"/>
            </a:pPr>
            <a:r>
              <a:rPr lang="en-GB" sz="3200" dirty="0" smtClean="0">
                <a:solidFill>
                  <a:schemeClr val="bg1"/>
                </a:solidFill>
              </a:rPr>
              <a:t>Observers </a:t>
            </a:r>
            <a:r>
              <a:rPr lang="en-GB" sz="3200" dirty="0">
                <a:solidFill>
                  <a:schemeClr val="bg1"/>
                </a:solidFill>
              </a:rPr>
              <a:t>willingness to respond </a:t>
            </a:r>
            <a:r>
              <a:rPr lang="en-GB" sz="3200" dirty="0" smtClean="0">
                <a:solidFill>
                  <a:schemeClr val="bg1"/>
                </a:solidFill>
              </a:rPr>
              <a:t>affirmatively.</a:t>
            </a:r>
          </a:p>
          <a:p>
            <a:endParaRPr lang="en-GB" sz="1400" dirty="0" smtClean="0">
              <a:solidFill>
                <a:schemeClr val="bg1"/>
              </a:solidFill>
            </a:endParaRPr>
          </a:p>
        </p:txBody>
      </p:sp>
    </p:spTree>
    <p:extLst>
      <p:ext uri="{BB962C8B-B14F-4D97-AF65-F5344CB8AC3E}">
        <p14:creationId xmlns:p14="http://schemas.microsoft.com/office/powerpoint/2010/main" val="145535101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What is Signal detection?</a:t>
            </a:r>
            <a:endParaRPr lang="en-GB" sz="48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74141" y="840258"/>
            <a:ext cx="8987481" cy="6155531"/>
          </a:xfrm>
          <a:prstGeom prst="rect">
            <a:avLst/>
          </a:prstGeom>
          <a:noFill/>
        </p:spPr>
        <p:txBody>
          <a:bodyPr wrap="square" rtlCol="0">
            <a:spAutoFit/>
          </a:bodyPr>
          <a:lstStyle/>
          <a:p>
            <a:pPr marL="342900" indent="-342900">
              <a:buFont typeface="Arial" panose="020B0604020202020204" pitchFamily="34" charset="0"/>
              <a:buChar char="•"/>
            </a:pPr>
            <a:r>
              <a:rPr lang="en-GB" sz="3600" dirty="0" smtClean="0">
                <a:solidFill>
                  <a:schemeClr val="bg1"/>
                </a:solidFill>
              </a:rPr>
              <a:t>It determines observers response characteristic </a:t>
            </a:r>
          </a:p>
          <a:p>
            <a:pPr marL="800100" lvl="1" indent="-342900">
              <a:buFont typeface="Arial" panose="020B0604020202020204" pitchFamily="34" charset="0"/>
              <a:buChar char="•"/>
            </a:pPr>
            <a:r>
              <a:rPr lang="en-GB" sz="3600" dirty="0" smtClean="0">
                <a:solidFill>
                  <a:schemeClr val="bg1"/>
                </a:solidFill>
              </a:rPr>
              <a:t>Conservative</a:t>
            </a:r>
          </a:p>
          <a:p>
            <a:pPr marL="800100" lvl="1" indent="-342900">
              <a:buFont typeface="Arial" panose="020B0604020202020204" pitchFamily="34" charset="0"/>
              <a:buChar char="•"/>
            </a:pPr>
            <a:r>
              <a:rPr lang="en-GB" sz="3600" dirty="0" smtClean="0">
                <a:solidFill>
                  <a:schemeClr val="bg1"/>
                </a:solidFill>
              </a:rPr>
              <a:t>Liberal </a:t>
            </a:r>
          </a:p>
          <a:p>
            <a:pPr marL="800100" lvl="1" indent="-342900">
              <a:buFont typeface="Arial" panose="020B0604020202020204" pitchFamily="34" charset="0"/>
              <a:buChar char="•"/>
            </a:pPr>
            <a:endParaRPr lang="en-GB" sz="1400" dirty="0">
              <a:solidFill>
                <a:schemeClr val="bg1"/>
              </a:solidFill>
            </a:endParaRPr>
          </a:p>
          <a:p>
            <a:pPr marL="342900" indent="-342900">
              <a:buFont typeface="Arial" panose="020B0604020202020204" pitchFamily="34" charset="0"/>
              <a:buChar char="•"/>
            </a:pPr>
            <a:r>
              <a:rPr lang="en-GB" sz="3600" dirty="0">
                <a:solidFill>
                  <a:schemeClr val="bg1"/>
                </a:solidFill>
              </a:rPr>
              <a:t>Low hit </a:t>
            </a:r>
            <a:r>
              <a:rPr lang="en-GB" sz="3600" dirty="0" smtClean="0">
                <a:solidFill>
                  <a:schemeClr val="bg1"/>
                </a:solidFill>
              </a:rPr>
              <a:t>&amp; </a:t>
            </a:r>
            <a:r>
              <a:rPr lang="en-GB" sz="3600" dirty="0">
                <a:solidFill>
                  <a:schemeClr val="bg1"/>
                </a:solidFill>
              </a:rPr>
              <a:t>false alarm rates = </a:t>
            </a:r>
            <a:endParaRPr lang="en-GB" sz="3600" dirty="0" smtClean="0">
              <a:solidFill>
                <a:schemeClr val="bg1"/>
              </a:solidFill>
            </a:endParaRPr>
          </a:p>
          <a:p>
            <a:pPr marL="800100" lvl="1" indent="-342900">
              <a:buFont typeface="Arial" panose="020B0604020202020204" pitchFamily="34" charset="0"/>
              <a:buChar char="•"/>
            </a:pPr>
            <a:r>
              <a:rPr lang="en-GB" sz="3600" dirty="0" smtClean="0">
                <a:solidFill>
                  <a:schemeClr val="bg1"/>
                </a:solidFill>
              </a:rPr>
              <a:t>More </a:t>
            </a:r>
            <a:r>
              <a:rPr lang="en-GB" sz="3600" i="1" dirty="0">
                <a:solidFill>
                  <a:schemeClr val="bg1"/>
                </a:solidFill>
              </a:rPr>
              <a:t>conservative</a:t>
            </a:r>
            <a:r>
              <a:rPr lang="en-GB" sz="3600" dirty="0">
                <a:solidFill>
                  <a:schemeClr val="bg1"/>
                </a:solidFill>
              </a:rPr>
              <a:t> in response.</a:t>
            </a:r>
          </a:p>
          <a:p>
            <a:endParaRPr lang="en-GB" sz="1100" dirty="0">
              <a:solidFill>
                <a:schemeClr val="bg1"/>
              </a:solidFill>
            </a:endParaRPr>
          </a:p>
          <a:p>
            <a:pPr marL="342900" indent="-342900">
              <a:buFont typeface="Arial" panose="020B0604020202020204" pitchFamily="34" charset="0"/>
              <a:buChar char="•"/>
            </a:pPr>
            <a:r>
              <a:rPr lang="en-GB" sz="3600" dirty="0">
                <a:solidFill>
                  <a:schemeClr val="bg1"/>
                </a:solidFill>
              </a:rPr>
              <a:t>High hit </a:t>
            </a:r>
            <a:r>
              <a:rPr lang="en-GB" sz="3600" dirty="0" smtClean="0">
                <a:solidFill>
                  <a:schemeClr val="bg1"/>
                </a:solidFill>
              </a:rPr>
              <a:t>&amp; </a:t>
            </a:r>
            <a:r>
              <a:rPr lang="en-GB" sz="3600" dirty="0">
                <a:solidFill>
                  <a:schemeClr val="bg1"/>
                </a:solidFill>
              </a:rPr>
              <a:t>false alarm rates = </a:t>
            </a:r>
            <a:endParaRPr lang="en-GB" sz="3600" dirty="0" smtClean="0">
              <a:solidFill>
                <a:schemeClr val="bg1"/>
              </a:solidFill>
            </a:endParaRPr>
          </a:p>
          <a:p>
            <a:pPr marL="800100" lvl="1" indent="-342900">
              <a:buFont typeface="Arial" panose="020B0604020202020204" pitchFamily="34" charset="0"/>
              <a:buChar char="•"/>
            </a:pPr>
            <a:r>
              <a:rPr lang="en-GB" sz="3600" dirty="0" smtClean="0">
                <a:solidFill>
                  <a:schemeClr val="bg1"/>
                </a:solidFill>
              </a:rPr>
              <a:t>More </a:t>
            </a:r>
            <a:r>
              <a:rPr lang="en-GB" sz="3600" i="1" dirty="0">
                <a:solidFill>
                  <a:schemeClr val="bg1"/>
                </a:solidFill>
              </a:rPr>
              <a:t>liberal</a:t>
            </a:r>
            <a:r>
              <a:rPr lang="en-GB" sz="3600" dirty="0">
                <a:solidFill>
                  <a:schemeClr val="bg1"/>
                </a:solidFill>
              </a:rPr>
              <a:t> in response</a:t>
            </a:r>
            <a:r>
              <a:rPr lang="en-GB" sz="3600" dirty="0" smtClean="0">
                <a:solidFill>
                  <a:schemeClr val="bg1"/>
                </a:solidFill>
              </a:rPr>
              <a:t>.</a:t>
            </a:r>
          </a:p>
          <a:p>
            <a:pPr marL="342900" indent="-342900">
              <a:buFont typeface="Arial" panose="020B0604020202020204" pitchFamily="34" charset="0"/>
              <a:buChar char="•"/>
            </a:pPr>
            <a:endParaRPr lang="en-GB" sz="1100" dirty="0">
              <a:solidFill>
                <a:schemeClr val="bg1"/>
              </a:solidFill>
            </a:endParaRPr>
          </a:p>
          <a:p>
            <a:pPr marL="342900" indent="-342900">
              <a:buFont typeface="Arial" panose="020B0604020202020204" pitchFamily="34" charset="0"/>
              <a:buChar char="•"/>
            </a:pPr>
            <a:r>
              <a:rPr lang="en-GB" sz="3200" dirty="0">
                <a:solidFill>
                  <a:schemeClr val="bg1"/>
                </a:solidFill>
              </a:rPr>
              <a:t>Reduction in hit rate but steady/increase FA rate = observer is not </a:t>
            </a:r>
            <a:r>
              <a:rPr lang="en-GB" sz="3200" dirty="0" smtClean="0">
                <a:solidFill>
                  <a:schemeClr val="bg1"/>
                </a:solidFill>
              </a:rPr>
              <a:t>good </a:t>
            </a:r>
            <a:r>
              <a:rPr lang="en-GB" sz="3200" dirty="0">
                <a:solidFill>
                  <a:schemeClr val="bg1"/>
                </a:solidFill>
              </a:rPr>
              <a:t>at distinguishing between </a:t>
            </a:r>
            <a:r>
              <a:rPr lang="en-GB" sz="3200" dirty="0" smtClean="0">
                <a:solidFill>
                  <a:schemeClr val="bg1"/>
                </a:solidFill>
              </a:rPr>
              <a:t>2 types </a:t>
            </a:r>
            <a:r>
              <a:rPr lang="en-GB" sz="3200" dirty="0">
                <a:solidFill>
                  <a:schemeClr val="bg1"/>
                </a:solidFill>
              </a:rPr>
              <a:t>of events</a:t>
            </a:r>
            <a:r>
              <a:rPr lang="en-GB" sz="3200" dirty="0" smtClean="0">
                <a:solidFill>
                  <a:schemeClr val="bg1"/>
                </a:solidFill>
              </a:rPr>
              <a:t>.</a:t>
            </a:r>
            <a:endParaRPr lang="en-GB" sz="3200" dirty="0">
              <a:solidFill>
                <a:schemeClr val="bg1"/>
              </a:solidFill>
            </a:endParaRPr>
          </a:p>
        </p:txBody>
      </p:sp>
    </p:spTree>
    <p:extLst>
      <p:ext uri="{BB962C8B-B14F-4D97-AF65-F5344CB8AC3E}">
        <p14:creationId xmlns:p14="http://schemas.microsoft.com/office/powerpoint/2010/main" val="233346887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4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Response characteristics</a:t>
            </a:r>
            <a:endParaRPr lang="en-GB" sz="48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74141" y="889686"/>
            <a:ext cx="8987481" cy="5693866"/>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The </a:t>
            </a:r>
            <a:r>
              <a:rPr lang="en-GB" sz="3200" dirty="0">
                <a:solidFill>
                  <a:schemeClr val="bg1"/>
                </a:solidFill>
              </a:rPr>
              <a:t>application of SDT to vigilance situations </a:t>
            </a:r>
            <a:r>
              <a:rPr lang="en-GB" sz="3200" dirty="0" smtClean="0">
                <a:solidFill>
                  <a:schemeClr val="bg1"/>
                </a:solidFill>
              </a:rPr>
              <a:t>provides an </a:t>
            </a:r>
            <a:r>
              <a:rPr lang="en-GB" sz="3200" dirty="0">
                <a:solidFill>
                  <a:schemeClr val="bg1"/>
                </a:solidFill>
              </a:rPr>
              <a:t>advantage in the assessment of detection efficiency. </a:t>
            </a:r>
            <a:endParaRPr lang="en-GB" sz="3200" dirty="0" smtClean="0">
              <a:solidFill>
                <a:schemeClr val="bg1"/>
              </a:solidFill>
            </a:endParaRPr>
          </a:p>
          <a:p>
            <a:pPr marL="342900" indent="-342900">
              <a:buFont typeface="Arial" panose="020B0604020202020204" pitchFamily="34" charset="0"/>
              <a:buChar char="•"/>
            </a:pPr>
            <a:endParaRPr lang="en-GB" sz="14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It determines perceptual </a:t>
            </a:r>
            <a:r>
              <a:rPr lang="en-GB" sz="3200" dirty="0">
                <a:solidFill>
                  <a:schemeClr val="bg1"/>
                </a:solidFill>
              </a:rPr>
              <a:t>sensitivity – which shows the efficiency of the observers perceptual system. </a:t>
            </a:r>
            <a:endParaRPr lang="en-GB" sz="3200" dirty="0" smtClean="0">
              <a:solidFill>
                <a:schemeClr val="bg1"/>
              </a:solidFill>
            </a:endParaRPr>
          </a:p>
          <a:p>
            <a:pPr marL="342900" indent="-342900">
              <a:buFont typeface="Arial" panose="020B0604020202020204" pitchFamily="34" charset="0"/>
              <a:buChar char="•"/>
            </a:pPr>
            <a:endParaRPr lang="en-GB" sz="14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Sensory </a:t>
            </a:r>
            <a:r>
              <a:rPr lang="en-GB" sz="3200" dirty="0">
                <a:solidFill>
                  <a:schemeClr val="bg1"/>
                </a:solidFill>
              </a:rPr>
              <a:t>evidence about signals is received by a noisy nervous </a:t>
            </a:r>
            <a:r>
              <a:rPr lang="en-GB" sz="3200" dirty="0" smtClean="0">
                <a:solidFill>
                  <a:schemeClr val="bg1"/>
                </a:solidFill>
              </a:rPr>
              <a:t>system.</a:t>
            </a:r>
          </a:p>
          <a:p>
            <a:pPr marL="342900" indent="-342900">
              <a:buFont typeface="Arial" panose="020B0604020202020204" pitchFamily="34" charset="0"/>
              <a:buChar char="•"/>
            </a:pPr>
            <a:endParaRPr lang="en-GB" sz="14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A </a:t>
            </a:r>
            <a:r>
              <a:rPr lang="en-GB" sz="3200" dirty="0">
                <a:solidFill>
                  <a:schemeClr val="bg1"/>
                </a:solidFill>
              </a:rPr>
              <a:t>separate decision process acts </a:t>
            </a:r>
            <a:r>
              <a:rPr lang="en-GB" sz="3200" dirty="0" smtClean="0">
                <a:solidFill>
                  <a:schemeClr val="bg1"/>
                </a:solidFill>
              </a:rPr>
              <a:t>on </a:t>
            </a:r>
            <a:r>
              <a:rPr lang="en-GB" sz="3200" dirty="0">
                <a:solidFill>
                  <a:schemeClr val="bg1"/>
                </a:solidFill>
              </a:rPr>
              <a:t>such evidence to determine whether or not a detection response should be made. </a:t>
            </a:r>
            <a:endParaRPr lang="en-GB" sz="2400" b="1" dirty="0">
              <a:solidFill>
                <a:schemeClr val="bg1"/>
              </a:solidFill>
            </a:endParaRPr>
          </a:p>
        </p:txBody>
      </p:sp>
    </p:spTree>
    <p:extLst>
      <p:ext uri="{BB962C8B-B14F-4D97-AF65-F5344CB8AC3E}">
        <p14:creationId xmlns:p14="http://schemas.microsoft.com/office/powerpoint/2010/main" val="151517720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Response characteristics</a:t>
            </a:r>
            <a:endParaRPr lang="en-GB" sz="48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74141" y="889686"/>
            <a:ext cx="8987481" cy="5309146"/>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A </a:t>
            </a:r>
            <a:r>
              <a:rPr lang="en-GB" sz="3200" dirty="0">
                <a:solidFill>
                  <a:schemeClr val="bg1"/>
                </a:solidFill>
              </a:rPr>
              <a:t>signal detection response is the joint outcome of the operation of sensory and decision processes. </a:t>
            </a:r>
            <a:endParaRPr lang="en-GB" sz="3200" dirty="0" smtClean="0">
              <a:solidFill>
                <a:schemeClr val="bg1"/>
              </a:solidFill>
            </a:endParaRPr>
          </a:p>
          <a:p>
            <a:pPr marL="342900" indent="-342900">
              <a:buFont typeface="Arial" panose="020B0604020202020204" pitchFamily="34" charset="0"/>
              <a:buChar char="•"/>
            </a:pPr>
            <a:endParaRPr lang="en-GB" sz="1600" b="1" dirty="0">
              <a:solidFill>
                <a:schemeClr val="bg1"/>
              </a:solidFill>
            </a:endParaRPr>
          </a:p>
          <a:p>
            <a:pPr marL="342900" indent="-342900">
              <a:buFont typeface="Arial" panose="020B0604020202020204" pitchFamily="34" charset="0"/>
              <a:buChar char="•"/>
            </a:pPr>
            <a:r>
              <a:rPr lang="en-GB" sz="3200" dirty="0">
                <a:solidFill>
                  <a:schemeClr val="bg1"/>
                </a:solidFill>
              </a:rPr>
              <a:t>However, it is difficult to discriminate signals from noise in many </a:t>
            </a:r>
            <a:r>
              <a:rPr lang="en-GB" sz="3200" dirty="0" smtClean="0">
                <a:solidFill>
                  <a:schemeClr val="bg1"/>
                </a:solidFill>
              </a:rPr>
              <a:t>situations</a:t>
            </a:r>
          </a:p>
          <a:p>
            <a:pPr marL="800100" lvl="1" indent="-342900">
              <a:buFont typeface="Arial" panose="020B0604020202020204" pitchFamily="34" charset="0"/>
              <a:buChar char="•"/>
            </a:pPr>
            <a:r>
              <a:rPr lang="en-GB" sz="3200" dirty="0" smtClean="0">
                <a:solidFill>
                  <a:schemeClr val="bg1"/>
                </a:solidFill>
              </a:rPr>
              <a:t>There </a:t>
            </a:r>
            <a:r>
              <a:rPr lang="en-GB" sz="3200" dirty="0">
                <a:solidFill>
                  <a:schemeClr val="bg1"/>
                </a:solidFill>
              </a:rPr>
              <a:t>is considerable overlap between the two</a:t>
            </a:r>
            <a:r>
              <a:rPr lang="en-GB" sz="3200" dirty="0" smtClean="0">
                <a:solidFill>
                  <a:schemeClr val="bg1"/>
                </a:solidFill>
              </a:rPr>
              <a:t>.</a:t>
            </a:r>
          </a:p>
          <a:p>
            <a:pPr marL="800100" lvl="1" indent="-342900">
              <a:buFont typeface="Arial" panose="020B0604020202020204" pitchFamily="34" charset="0"/>
              <a:buChar char="•"/>
            </a:pPr>
            <a:endParaRPr lang="en-GB" sz="3200" dirty="0">
              <a:solidFill>
                <a:schemeClr val="bg1"/>
              </a:solidFill>
            </a:endParaRPr>
          </a:p>
          <a:p>
            <a:pPr marL="342900" indent="-342900">
              <a:buFont typeface="Arial" panose="020B0604020202020204" pitchFamily="34" charset="0"/>
              <a:buChar char="•"/>
            </a:pPr>
            <a:r>
              <a:rPr lang="en-GB" sz="3200" dirty="0">
                <a:solidFill>
                  <a:schemeClr val="bg1"/>
                </a:solidFill>
              </a:rPr>
              <a:t>Difficult </a:t>
            </a:r>
            <a:r>
              <a:rPr lang="en-GB" sz="3200">
                <a:solidFill>
                  <a:schemeClr val="bg1"/>
                </a:solidFill>
              </a:rPr>
              <a:t>to </a:t>
            </a:r>
            <a:r>
              <a:rPr lang="en-GB" sz="3200" smtClean="0">
                <a:solidFill>
                  <a:schemeClr val="bg1"/>
                </a:solidFill>
              </a:rPr>
              <a:t>tell </a:t>
            </a:r>
            <a:r>
              <a:rPr lang="en-GB" sz="3200">
                <a:solidFill>
                  <a:schemeClr val="bg1"/>
                </a:solidFill>
              </a:rPr>
              <a:t>whether </a:t>
            </a:r>
            <a:r>
              <a:rPr lang="en-GB" sz="3200" smtClean="0">
                <a:solidFill>
                  <a:schemeClr val="bg1"/>
                </a:solidFill>
              </a:rPr>
              <a:t>strength </a:t>
            </a:r>
            <a:r>
              <a:rPr lang="en-GB" sz="3200" dirty="0">
                <a:solidFill>
                  <a:schemeClr val="bg1"/>
                </a:solidFill>
              </a:rPr>
              <a:t>of sensory evidence is indicative of the signal or attributable to noise. </a:t>
            </a:r>
          </a:p>
          <a:p>
            <a:pPr marL="342900" indent="-342900">
              <a:buFont typeface="Arial" panose="020B0604020202020204" pitchFamily="34" charset="0"/>
              <a:buChar char="•"/>
            </a:pPr>
            <a:endParaRPr lang="en-GB" sz="3200" dirty="0">
              <a:solidFill>
                <a:schemeClr val="bg1"/>
              </a:solidFill>
            </a:endParaRPr>
          </a:p>
          <a:p>
            <a:endParaRPr lang="en-GB" sz="1100" dirty="0">
              <a:solidFill>
                <a:schemeClr val="bg1"/>
              </a:solidFill>
            </a:endParaRPr>
          </a:p>
          <a:p>
            <a:endParaRPr lang="en-GB" sz="2400" b="1" dirty="0">
              <a:solidFill>
                <a:schemeClr val="bg1"/>
              </a:solidFill>
            </a:endParaRPr>
          </a:p>
        </p:txBody>
      </p:sp>
    </p:spTree>
    <p:extLst>
      <p:ext uri="{BB962C8B-B14F-4D97-AF65-F5344CB8AC3E}">
        <p14:creationId xmlns:p14="http://schemas.microsoft.com/office/powerpoint/2010/main" val="10989822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Signal detection theory</a:t>
            </a:r>
            <a:endParaRPr lang="en-GB" sz="48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74141" y="897924"/>
            <a:ext cx="8987481" cy="5355312"/>
          </a:xfrm>
          <a:prstGeom prst="rect">
            <a:avLst/>
          </a:prstGeom>
          <a:noFill/>
        </p:spPr>
        <p:txBody>
          <a:bodyPr wrap="square" rtlCol="0">
            <a:spAutoFit/>
          </a:bodyPr>
          <a:lstStyle/>
          <a:p>
            <a:pPr marL="342900" indent="-342900">
              <a:buFont typeface="Arial" panose="020B0604020202020204" pitchFamily="34" charset="0"/>
              <a:buChar char="•"/>
            </a:pPr>
            <a:r>
              <a:rPr lang="en-GB" sz="3600" dirty="0" smtClean="0">
                <a:solidFill>
                  <a:schemeClr val="bg1"/>
                </a:solidFill>
              </a:rPr>
              <a:t>Observers </a:t>
            </a:r>
            <a:r>
              <a:rPr lang="en-GB" sz="3600" dirty="0">
                <a:solidFill>
                  <a:schemeClr val="bg1"/>
                </a:solidFill>
              </a:rPr>
              <a:t>are thought to resolve this by setting a criterion </a:t>
            </a:r>
            <a:r>
              <a:rPr lang="en-GB" sz="3600" dirty="0" smtClean="0">
                <a:solidFill>
                  <a:schemeClr val="bg1"/>
                </a:solidFill>
              </a:rPr>
              <a:t>to </a:t>
            </a:r>
            <a:r>
              <a:rPr lang="en-GB" sz="3600" dirty="0">
                <a:solidFill>
                  <a:schemeClr val="bg1"/>
                </a:solidFill>
              </a:rPr>
              <a:t>report </a:t>
            </a:r>
            <a:r>
              <a:rPr lang="en-GB" sz="3600" dirty="0" smtClean="0">
                <a:solidFill>
                  <a:schemeClr val="bg1"/>
                </a:solidFill>
              </a:rPr>
              <a:t>a </a:t>
            </a:r>
            <a:r>
              <a:rPr lang="en-GB" sz="3600" dirty="0">
                <a:solidFill>
                  <a:schemeClr val="bg1"/>
                </a:solidFill>
              </a:rPr>
              <a:t>target </a:t>
            </a:r>
            <a:r>
              <a:rPr lang="en-GB" sz="3600" dirty="0" smtClean="0">
                <a:solidFill>
                  <a:schemeClr val="bg1"/>
                </a:solidFill>
              </a:rPr>
              <a:t>as being </a:t>
            </a:r>
            <a:r>
              <a:rPr lang="en-GB" sz="3600" dirty="0">
                <a:solidFill>
                  <a:schemeClr val="bg1"/>
                </a:solidFill>
              </a:rPr>
              <a:t>there if they judge the level to have been exceeded</a:t>
            </a:r>
            <a:r>
              <a:rPr lang="en-GB" sz="3600" dirty="0" smtClean="0">
                <a:solidFill>
                  <a:schemeClr val="bg1"/>
                </a:solidFill>
              </a:rPr>
              <a:t>.</a:t>
            </a:r>
          </a:p>
          <a:p>
            <a:endParaRPr lang="en-GB" sz="2000" dirty="0" smtClean="0">
              <a:solidFill>
                <a:schemeClr val="bg1"/>
              </a:solidFill>
            </a:endParaRPr>
          </a:p>
          <a:p>
            <a:pPr marL="342900" indent="-342900">
              <a:buFont typeface="Arial" panose="020B0604020202020204" pitchFamily="34" charset="0"/>
              <a:buChar char="•"/>
            </a:pPr>
            <a:r>
              <a:rPr lang="en-GB" sz="3600" dirty="0" smtClean="0">
                <a:solidFill>
                  <a:schemeClr val="bg1"/>
                </a:solidFill>
              </a:rPr>
              <a:t>So, signal and noise are represented as a pair of normal distributions</a:t>
            </a:r>
          </a:p>
          <a:p>
            <a:pPr marL="342900" indent="-342900">
              <a:buFont typeface="Arial" panose="020B0604020202020204" pitchFamily="34" charset="0"/>
              <a:buChar char="•"/>
            </a:pPr>
            <a:endParaRPr lang="en-GB" sz="2000" dirty="0" smtClean="0">
              <a:solidFill>
                <a:schemeClr val="bg1"/>
              </a:solidFill>
            </a:endParaRPr>
          </a:p>
          <a:p>
            <a:pPr marL="342900" indent="-342900">
              <a:buFont typeface="Arial" panose="020B0604020202020204" pitchFamily="34" charset="0"/>
              <a:buChar char="•"/>
            </a:pPr>
            <a:r>
              <a:rPr lang="en-GB" sz="3600" dirty="0" smtClean="0">
                <a:solidFill>
                  <a:schemeClr val="bg1"/>
                </a:solidFill>
              </a:rPr>
              <a:t>This shows </a:t>
            </a:r>
            <a:r>
              <a:rPr lang="en-GB" sz="3600" dirty="0">
                <a:solidFill>
                  <a:schemeClr val="bg1"/>
                </a:solidFill>
              </a:rPr>
              <a:t>the distinction between sensory and decision </a:t>
            </a:r>
            <a:r>
              <a:rPr lang="en-GB" sz="3600" dirty="0" smtClean="0">
                <a:solidFill>
                  <a:schemeClr val="bg1"/>
                </a:solidFill>
              </a:rPr>
              <a:t>processes.</a:t>
            </a:r>
          </a:p>
          <a:p>
            <a:pPr marL="342900" indent="-342900">
              <a:buFont typeface="Arial" panose="020B0604020202020204" pitchFamily="34" charset="0"/>
              <a:buChar char="•"/>
            </a:pPr>
            <a:endParaRPr lang="en-GB" sz="1400" dirty="0" smtClean="0">
              <a:solidFill>
                <a:schemeClr val="bg1"/>
              </a:solidFill>
            </a:endParaRPr>
          </a:p>
        </p:txBody>
      </p:sp>
    </p:spTree>
    <p:extLst>
      <p:ext uri="{BB962C8B-B14F-4D97-AF65-F5344CB8AC3E}">
        <p14:creationId xmlns:p14="http://schemas.microsoft.com/office/powerpoint/2010/main" val="148940567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Signal detection theory</a:t>
            </a:r>
            <a:endParaRPr lang="en-GB" sz="48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74141" y="897924"/>
            <a:ext cx="8987481" cy="5386090"/>
          </a:xfrm>
          <a:prstGeom prst="rect">
            <a:avLst/>
          </a:prstGeom>
          <a:noFill/>
        </p:spPr>
        <p:txBody>
          <a:bodyPr wrap="square" rtlCol="0">
            <a:spAutoFit/>
          </a:bodyPr>
          <a:lstStyle/>
          <a:p>
            <a:pPr marL="342900" indent="-342900">
              <a:buFont typeface="Arial" panose="020B0604020202020204" pitchFamily="34" charset="0"/>
              <a:buChar char="•"/>
            </a:pPr>
            <a:r>
              <a:rPr lang="en-GB" sz="3600" dirty="0" smtClean="0">
                <a:solidFill>
                  <a:schemeClr val="bg1"/>
                </a:solidFill>
              </a:rPr>
              <a:t>The </a:t>
            </a:r>
            <a:r>
              <a:rPr lang="en-GB" sz="3600" dirty="0">
                <a:solidFill>
                  <a:schemeClr val="bg1"/>
                </a:solidFill>
              </a:rPr>
              <a:t>detectability of the signal depends on the difference between the means of the noise plus signal and the noise alone distributions. </a:t>
            </a:r>
            <a:endParaRPr lang="en-GB" sz="3600" dirty="0" smtClean="0">
              <a:solidFill>
                <a:schemeClr val="bg1"/>
              </a:solidFill>
            </a:endParaRPr>
          </a:p>
          <a:p>
            <a:endParaRPr lang="en-GB" sz="2000" dirty="0" smtClean="0">
              <a:solidFill>
                <a:schemeClr val="bg1"/>
              </a:solidFill>
            </a:endParaRPr>
          </a:p>
          <a:p>
            <a:pPr marL="342900" indent="-342900">
              <a:buFont typeface="Arial" panose="020B0604020202020204" pitchFamily="34" charset="0"/>
              <a:buChar char="•"/>
            </a:pPr>
            <a:r>
              <a:rPr lang="en-GB" sz="3600" dirty="0" smtClean="0">
                <a:solidFill>
                  <a:schemeClr val="bg1"/>
                </a:solidFill>
              </a:rPr>
              <a:t>This </a:t>
            </a:r>
            <a:r>
              <a:rPr lang="en-GB" sz="3600" dirty="0">
                <a:solidFill>
                  <a:schemeClr val="bg1"/>
                </a:solidFill>
              </a:rPr>
              <a:t>is known as </a:t>
            </a:r>
            <a:r>
              <a:rPr lang="en-GB" sz="3600" b="1" dirty="0">
                <a:solidFill>
                  <a:schemeClr val="bg1"/>
                </a:solidFill>
              </a:rPr>
              <a:t>d’ (d prime) </a:t>
            </a:r>
            <a:r>
              <a:rPr lang="en-GB" sz="3600" b="1" dirty="0" smtClean="0">
                <a:solidFill>
                  <a:schemeClr val="bg1"/>
                </a:solidFill>
              </a:rPr>
              <a:t>– the index of sensitivity.</a:t>
            </a:r>
          </a:p>
          <a:p>
            <a:pPr marL="800100" lvl="1" indent="-342900">
              <a:buFont typeface="Arial" panose="020B0604020202020204" pitchFamily="34" charset="0"/>
              <a:buChar char="•"/>
            </a:pPr>
            <a:r>
              <a:rPr lang="en-GB" sz="3600" dirty="0" smtClean="0">
                <a:solidFill>
                  <a:schemeClr val="bg1"/>
                </a:solidFill>
              </a:rPr>
              <a:t>The </a:t>
            </a:r>
            <a:r>
              <a:rPr lang="en-GB" sz="3600" dirty="0">
                <a:solidFill>
                  <a:schemeClr val="bg1"/>
                </a:solidFill>
              </a:rPr>
              <a:t>greater the overlap between the </a:t>
            </a:r>
            <a:r>
              <a:rPr lang="en-GB" sz="3600" dirty="0" smtClean="0">
                <a:solidFill>
                  <a:schemeClr val="bg1"/>
                </a:solidFill>
              </a:rPr>
              <a:t>distributions</a:t>
            </a:r>
            <a:r>
              <a:rPr lang="en-GB" sz="3600" dirty="0">
                <a:solidFill>
                  <a:schemeClr val="bg1"/>
                </a:solidFill>
              </a:rPr>
              <a:t>, the lower the d value </a:t>
            </a:r>
            <a:r>
              <a:rPr lang="en-GB" sz="3600" dirty="0" smtClean="0">
                <a:solidFill>
                  <a:schemeClr val="bg1"/>
                </a:solidFill>
              </a:rPr>
              <a:t>&amp; </a:t>
            </a:r>
            <a:r>
              <a:rPr lang="en-GB" sz="3600" dirty="0">
                <a:solidFill>
                  <a:schemeClr val="bg1"/>
                </a:solidFill>
              </a:rPr>
              <a:t>the more difficult </a:t>
            </a:r>
            <a:r>
              <a:rPr lang="en-GB" sz="3600" dirty="0" smtClean="0">
                <a:solidFill>
                  <a:schemeClr val="bg1"/>
                </a:solidFill>
              </a:rPr>
              <a:t>it is to </a:t>
            </a:r>
            <a:r>
              <a:rPr lang="en-GB" sz="3600" dirty="0">
                <a:solidFill>
                  <a:schemeClr val="bg1"/>
                </a:solidFill>
              </a:rPr>
              <a:t>discriminate </a:t>
            </a:r>
            <a:r>
              <a:rPr lang="en-GB" sz="3600" dirty="0" smtClean="0">
                <a:solidFill>
                  <a:schemeClr val="bg1"/>
                </a:solidFill>
              </a:rPr>
              <a:t>signal </a:t>
            </a:r>
            <a:r>
              <a:rPr lang="en-GB" sz="3600" dirty="0">
                <a:solidFill>
                  <a:schemeClr val="bg1"/>
                </a:solidFill>
              </a:rPr>
              <a:t>from </a:t>
            </a:r>
            <a:r>
              <a:rPr lang="en-GB" sz="3600" dirty="0" smtClean="0">
                <a:solidFill>
                  <a:schemeClr val="bg1"/>
                </a:solidFill>
              </a:rPr>
              <a:t>noise</a:t>
            </a:r>
            <a:r>
              <a:rPr lang="en-GB" sz="3600" dirty="0">
                <a:solidFill>
                  <a:schemeClr val="bg1"/>
                </a:solidFill>
              </a:rPr>
              <a:t>.  </a:t>
            </a:r>
          </a:p>
        </p:txBody>
      </p:sp>
    </p:spTree>
    <p:extLst>
      <p:ext uri="{BB962C8B-B14F-4D97-AF65-F5344CB8AC3E}">
        <p14:creationId xmlns:p14="http://schemas.microsoft.com/office/powerpoint/2010/main" val="365562790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pic>
        <p:nvPicPr>
          <p:cNvPr id="16" name="Content Placeholder 1"/>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1963" y="748455"/>
            <a:ext cx="8431836" cy="5391045"/>
          </a:xfrm>
        </p:spPr>
      </p:pic>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Signal detection theory</a:t>
            </a:r>
            <a:endParaRPr lang="en-GB" sz="4800" b="1" dirty="0">
              <a:solidFill>
                <a:schemeClr val="bg1"/>
              </a:solidFill>
              <a:latin typeface="Arial" panose="020B0604020202020204" pitchFamily="34" charset="0"/>
              <a:cs typeface="Arial" panose="020B0604020202020204" pitchFamily="34" charset="0"/>
            </a:endParaRPr>
          </a:p>
        </p:txBody>
      </p:sp>
      <p:cxnSp>
        <p:nvCxnSpPr>
          <p:cNvPr id="5" name="Straight Connector 4"/>
          <p:cNvCxnSpPr/>
          <p:nvPr/>
        </p:nvCxnSpPr>
        <p:spPr bwMode="auto">
          <a:xfrm flipH="1">
            <a:off x="4211072" y="2474742"/>
            <a:ext cx="0" cy="504000"/>
          </a:xfrm>
          <a:prstGeom prst="line">
            <a:avLst/>
          </a:prstGeom>
          <a:noFill/>
          <a:ln w="76200" cap="flat" cmpd="sng" algn="ctr">
            <a:solidFill>
              <a:srgbClr val="3333CC"/>
            </a:solidFill>
            <a:prstDash val="solid"/>
            <a:headEnd type="none" w="med" len="med"/>
            <a:tailEnd type="none" w="med" len="med"/>
          </a:ln>
          <a:effectLst>
            <a:outerShdw blurRad="40000" dist="23000" dir="5400000" rotWithShape="0">
              <a:srgbClr val="000000">
                <a:alpha val="35000"/>
              </a:srgbClr>
            </a:outerShdw>
          </a:effectLst>
        </p:spPr>
      </p:cxnSp>
      <p:cxnSp>
        <p:nvCxnSpPr>
          <p:cNvPr id="6" name="Straight Connector 5"/>
          <p:cNvCxnSpPr/>
          <p:nvPr/>
        </p:nvCxnSpPr>
        <p:spPr bwMode="auto">
          <a:xfrm flipH="1">
            <a:off x="5101601" y="2474742"/>
            <a:ext cx="0" cy="504000"/>
          </a:xfrm>
          <a:prstGeom prst="line">
            <a:avLst/>
          </a:prstGeom>
          <a:noFill/>
          <a:ln w="76200" cap="flat" cmpd="sng" algn="ctr">
            <a:solidFill>
              <a:srgbClr val="3333CC"/>
            </a:solidFill>
            <a:prstDash val="solid"/>
            <a:headEnd type="none" w="med" len="med"/>
            <a:tailEnd type="none" w="med" len="med"/>
          </a:ln>
          <a:effectLst>
            <a:outerShdw blurRad="40000" dist="23000" dir="5400000" rotWithShape="0">
              <a:srgbClr val="000000">
                <a:alpha val="35000"/>
              </a:srgbClr>
            </a:outerShdw>
          </a:effectLst>
        </p:spPr>
      </p:cxnSp>
      <p:cxnSp>
        <p:nvCxnSpPr>
          <p:cNvPr id="7" name="Straight Arrow Connector 6"/>
          <p:cNvCxnSpPr/>
          <p:nvPr/>
        </p:nvCxnSpPr>
        <p:spPr bwMode="auto">
          <a:xfrm flipV="1">
            <a:off x="4185910" y="2492304"/>
            <a:ext cx="881350" cy="0"/>
          </a:xfrm>
          <a:prstGeom prst="straightConnector1">
            <a:avLst/>
          </a:prstGeom>
          <a:noFill/>
          <a:ln w="57150" cap="flat" cmpd="sng" algn="ctr">
            <a:solidFill>
              <a:srgbClr val="3333CC"/>
            </a:solidFill>
            <a:prstDash val="solid"/>
            <a:round/>
            <a:headEnd type="arrow" w="med" len="med"/>
            <a:tailEnd type="arrow" w="med" len="med"/>
          </a:ln>
          <a:effectLst/>
        </p:spPr>
      </p:cxnSp>
      <p:sp>
        <p:nvSpPr>
          <p:cNvPr id="8" name="TextBox 7"/>
          <p:cNvSpPr txBox="1"/>
          <p:nvPr/>
        </p:nvSpPr>
        <p:spPr>
          <a:xfrm>
            <a:off x="4332227" y="2002135"/>
            <a:ext cx="1140246" cy="523220"/>
          </a:xfrm>
          <a:prstGeom prst="rect">
            <a:avLst/>
          </a:prstGeom>
          <a:noFill/>
        </p:spPr>
        <p:txBody>
          <a:bodyPr wrap="square" rtlCol="0">
            <a:spAutoFit/>
          </a:bodyPr>
          <a:lstStyle/>
          <a:p>
            <a:pPr defTabSz="457200"/>
            <a:r>
              <a:rPr lang="en-GB" sz="2800" i="1" dirty="0">
                <a:solidFill>
                  <a:srgbClr val="000000"/>
                </a:solidFill>
                <a:latin typeface="Arial"/>
              </a:rPr>
              <a:t>d’</a:t>
            </a:r>
          </a:p>
        </p:txBody>
      </p:sp>
      <p:sp>
        <p:nvSpPr>
          <p:cNvPr id="9" name="TextBox 8"/>
          <p:cNvSpPr txBox="1"/>
          <p:nvPr/>
        </p:nvSpPr>
        <p:spPr>
          <a:xfrm>
            <a:off x="540250" y="3857245"/>
            <a:ext cx="2016087" cy="646331"/>
          </a:xfrm>
          <a:prstGeom prst="rect">
            <a:avLst/>
          </a:prstGeom>
          <a:gradFill rotWithShape="1">
            <a:gsLst>
              <a:gs pos="0">
                <a:srgbClr val="00CC99">
                  <a:shade val="51000"/>
                  <a:satMod val="130000"/>
                </a:srgbClr>
              </a:gs>
              <a:gs pos="80000">
                <a:srgbClr val="00CC99">
                  <a:shade val="93000"/>
                  <a:satMod val="130000"/>
                </a:srgbClr>
              </a:gs>
              <a:gs pos="100000">
                <a:srgbClr val="00CC99">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1" i="1" u="none" strike="noStrike" kern="0" cap="none" spc="0" normalizeH="0" baseline="0" noProof="0" dirty="0" smtClean="0">
                <a:ln>
                  <a:noFill/>
                </a:ln>
                <a:solidFill>
                  <a:srgbClr val="000000"/>
                </a:solidFill>
                <a:effectLst/>
                <a:uLnTx/>
                <a:uFillTx/>
                <a:latin typeface="Arial"/>
                <a:ea typeface="+mn-ea"/>
                <a:cs typeface="+mn-cs"/>
              </a:rPr>
              <a:t>d’ = Pronounced “dee prime”</a:t>
            </a:r>
          </a:p>
        </p:txBody>
      </p:sp>
      <p:sp>
        <p:nvSpPr>
          <p:cNvPr id="10" name="TextBox 9"/>
          <p:cNvSpPr txBox="1"/>
          <p:nvPr/>
        </p:nvSpPr>
        <p:spPr>
          <a:xfrm>
            <a:off x="978171" y="1951522"/>
            <a:ext cx="1140246" cy="523220"/>
          </a:xfrm>
          <a:prstGeom prst="rect">
            <a:avLst/>
          </a:prstGeom>
          <a:noFill/>
          <a:ln w="76200">
            <a:solidFill>
              <a:srgbClr val="000000"/>
            </a:solidFill>
          </a:ln>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2800" b="0" i="1" u="none" strike="noStrike" kern="0" cap="none" spc="0" normalizeH="0" baseline="0" noProof="0" dirty="0" smtClean="0">
                <a:ln>
                  <a:noFill/>
                </a:ln>
                <a:solidFill>
                  <a:srgbClr val="000000"/>
                </a:solidFill>
                <a:effectLst/>
                <a:uLnTx/>
                <a:uFillTx/>
                <a:latin typeface="Arial"/>
              </a:rPr>
              <a:t>Noise</a:t>
            </a:r>
          </a:p>
        </p:txBody>
      </p:sp>
      <p:sp>
        <p:nvSpPr>
          <p:cNvPr id="11" name="TextBox 10"/>
          <p:cNvSpPr txBox="1"/>
          <p:nvPr/>
        </p:nvSpPr>
        <p:spPr>
          <a:xfrm>
            <a:off x="6758428" y="1815531"/>
            <a:ext cx="1520328" cy="954107"/>
          </a:xfrm>
          <a:prstGeom prst="rect">
            <a:avLst/>
          </a:prstGeom>
          <a:noFill/>
          <a:ln w="76200">
            <a:solidFill>
              <a:srgbClr val="000000"/>
            </a:solidFill>
          </a:ln>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2800" b="0" i="1" u="none" strike="noStrike" kern="0" cap="none" spc="0" normalizeH="0" baseline="0" noProof="0" dirty="0" smtClean="0">
                <a:ln>
                  <a:noFill/>
                </a:ln>
                <a:solidFill>
                  <a:srgbClr val="000000"/>
                </a:solidFill>
                <a:effectLst/>
                <a:uLnTx/>
                <a:uFillTx/>
                <a:latin typeface="Arial"/>
              </a:rPr>
              <a:t>Signal + Noise </a:t>
            </a:r>
          </a:p>
        </p:txBody>
      </p:sp>
      <p:cxnSp>
        <p:nvCxnSpPr>
          <p:cNvPr id="12" name="Straight Arrow Connector 11"/>
          <p:cNvCxnSpPr/>
          <p:nvPr/>
        </p:nvCxnSpPr>
        <p:spPr bwMode="auto">
          <a:xfrm flipH="1">
            <a:off x="1422217" y="6050055"/>
            <a:ext cx="3205907" cy="0"/>
          </a:xfrm>
          <a:prstGeom prst="straightConnector1">
            <a:avLst/>
          </a:prstGeom>
          <a:noFill/>
          <a:ln w="76200" cap="flat" cmpd="sng" algn="ctr">
            <a:solidFill>
              <a:srgbClr val="3333CC">
                <a:shade val="95000"/>
                <a:satMod val="105000"/>
              </a:srgbClr>
            </a:solidFill>
            <a:prstDash val="solid"/>
            <a:headEnd type="none" w="med" len="med"/>
            <a:tailEnd type="triangle"/>
          </a:ln>
          <a:effectLst/>
        </p:spPr>
      </p:cxnSp>
      <p:cxnSp>
        <p:nvCxnSpPr>
          <p:cNvPr id="13" name="Straight Arrow Connector 12"/>
          <p:cNvCxnSpPr/>
          <p:nvPr/>
        </p:nvCxnSpPr>
        <p:spPr bwMode="auto">
          <a:xfrm>
            <a:off x="4694028" y="6050053"/>
            <a:ext cx="3205907" cy="0"/>
          </a:xfrm>
          <a:prstGeom prst="straightConnector1">
            <a:avLst/>
          </a:prstGeom>
          <a:noFill/>
          <a:ln w="76200" cap="flat" cmpd="sng" algn="ctr">
            <a:solidFill>
              <a:srgbClr val="3333CC">
                <a:shade val="95000"/>
                <a:satMod val="105000"/>
              </a:srgbClr>
            </a:solidFill>
            <a:prstDash val="solid"/>
            <a:headEnd type="none" w="med" len="med"/>
            <a:tailEnd type="triangle"/>
          </a:ln>
          <a:effectLst/>
        </p:spPr>
      </p:cxnSp>
      <p:sp>
        <p:nvSpPr>
          <p:cNvPr id="14" name="TextBox 13"/>
          <p:cNvSpPr txBox="1"/>
          <p:nvPr/>
        </p:nvSpPr>
        <p:spPr>
          <a:xfrm>
            <a:off x="1856124" y="6205501"/>
            <a:ext cx="2772000" cy="540000"/>
          </a:xfrm>
          <a:prstGeom prst="rect">
            <a:avLst/>
          </a:prstGeom>
          <a:noFill/>
          <a:ln w="76200">
            <a:solidFill>
              <a:srgbClr val="000000"/>
            </a:solidFill>
          </a:ln>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2800" b="0" i="1" u="none" strike="noStrike" kern="0" cap="none" spc="0" normalizeH="0" baseline="0" noProof="0" dirty="0" smtClean="0">
                <a:ln>
                  <a:noFill/>
                </a:ln>
                <a:solidFill>
                  <a:srgbClr val="000000"/>
                </a:solidFill>
                <a:effectLst/>
                <a:uLnTx/>
                <a:uFillTx/>
                <a:latin typeface="Arial"/>
              </a:rPr>
              <a:t>“No” Response</a:t>
            </a:r>
          </a:p>
        </p:txBody>
      </p:sp>
      <p:sp>
        <p:nvSpPr>
          <p:cNvPr id="15" name="TextBox 14"/>
          <p:cNvSpPr txBox="1"/>
          <p:nvPr/>
        </p:nvSpPr>
        <p:spPr>
          <a:xfrm>
            <a:off x="4746592" y="6205501"/>
            <a:ext cx="2772000" cy="540000"/>
          </a:xfrm>
          <a:prstGeom prst="rect">
            <a:avLst/>
          </a:prstGeom>
          <a:noFill/>
          <a:ln w="76200">
            <a:solidFill>
              <a:srgbClr val="000000"/>
            </a:solidFill>
          </a:ln>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2800" b="0" i="1" u="none" strike="noStrike" kern="0" cap="none" spc="0" normalizeH="0" baseline="0" noProof="0" dirty="0" smtClean="0">
                <a:ln>
                  <a:noFill/>
                </a:ln>
                <a:solidFill>
                  <a:srgbClr val="000000"/>
                </a:solidFill>
                <a:effectLst/>
                <a:uLnTx/>
                <a:uFillTx/>
                <a:latin typeface="Arial"/>
              </a:rPr>
              <a:t>“Yes” Response</a:t>
            </a:r>
          </a:p>
        </p:txBody>
      </p:sp>
    </p:spTree>
    <p:extLst>
      <p:ext uri="{BB962C8B-B14F-4D97-AF65-F5344CB8AC3E}">
        <p14:creationId xmlns:p14="http://schemas.microsoft.com/office/powerpoint/2010/main" val="3872996403"/>
      </p:ext>
    </p:extLst>
  </p:cSld>
  <p:clrMapOvr>
    <a:masterClrMapping/>
  </p:clrMapOvr>
  <p:transition spd="slow">
    <p:wip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b="1" dirty="0" smtClean="0">
                <a:solidFill>
                  <a:schemeClr val="bg1"/>
                </a:solidFill>
                <a:latin typeface="Arial" panose="020B0604020202020204" pitchFamily="34" charset="0"/>
                <a:cs typeface="Arial" panose="020B0604020202020204" pitchFamily="34" charset="0"/>
              </a:rPr>
              <a:t>SIGNAL DETECTION THEORY </a:t>
            </a:r>
            <a:endParaRPr lang="en-GB" b="1" dirty="0">
              <a:solidFill>
                <a:schemeClr val="bg1"/>
              </a:solidFill>
              <a:latin typeface="Arial" panose="020B0604020202020204" pitchFamily="34" charset="0"/>
              <a:cs typeface="Arial" panose="020B0604020202020204" pitchFamily="34" charset="0"/>
            </a:endParaRPr>
          </a:p>
        </p:txBody>
      </p:sp>
      <p:cxnSp>
        <p:nvCxnSpPr>
          <p:cNvPr id="5" name="Straight Connector 4"/>
          <p:cNvCxnSpPr/>
          <p:nvPr/>
        </p:nvCxnSpPr>
        <p:spPr>
          <a:xfrm flipV="1">
            <a:off x="230659" y="3542266"/>
            <a:ext cx="5090984"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Freeform 7"/>
          <p:cNvSpPr/>
          <p:nvPr/>
        </p:nvSpPr>
        <p:spPr>
          <a:xfrm>
            <a:off x="1891525" y="1120325"/>
            <a:ext cx="2445359" cy="2421943"/>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1006254" y="1120323"/>
            <a:ext cx="2445359" cy="2421943"/>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Connector 9"/>
          <p:cNvCxnSpPr/>
          <p:nvPr/>
        </p:nvCxnSpPr>
        <p:spPr>
          <a:xfrm rot="5400000" flipV="1">
            <a:off x="1357639" y="2212382"/>
            <a:ext cx="2700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V="1">
            <a:off x="230659" y="6583101"/>
            <a:ext cx="5090984"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Freeform 16"/>
          <p:cNvSpPr/>
          <p:nvPr/>
        </p:nvSpPr>
        <p:spPr>
          <a:xfrm>
            <a:off x="2418746" y="4161160"/>
            <a:ext cx="2445359" cy="2421943"/>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17"/>
          <p:cNvSpPr/>
          <p:nvPr/>
        </p:nvSpPr>
        <p:spPr>
          <a:xfrm>
            <a:off x="553172" y="4161158"/>
            <a:ext cx="2445359" cy="2421943"/>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Connector 18"/>
          <p:cNvCxnSpPr/>
          <p:nvPr/>
        </p:nvCxnSpPr>
        <p:spPr>
          <a:xfrm rot="5400000" flipV="1">
            <a:off x="1357639" y="5253217"/>
            <a:ext cx="2700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5395785" y="1802378"/>
            <a:ext cx="3605520" cy="317009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4000" dirty="0" smtClean="0">
                <a:solidFill>
                  <a:schemeClr val="bg1"/>
                </a:solidFill>
              </a:rPr>
              <a:t>Which graphical representation indicates a more accurate performance?</a:t>
            </a:r>
            <a:endParaRPr lang="en-GB" sz="4000" dirty="0">
              <a:solidFill>
                <a:schemeClr val="bg1"/>
              </a:solidFill>
            </a:endParaRPr>
          </a:p>
        </p:txBody>
      </p:sp>
    </p:spTree>
    <p:extLst>
      <p:ext uri="{BB962C8B-B14F-4D97-AF65-F5344CB8AC3E}">
        <p14:creationId xmlns:p14="http://schemas.microsoft.com/office/powerpoint/2010/main" val="4124556844"/>
      </p:ext>
    </p:extLst>
  </p:cSld>
  <p:clrMapOvr>
    <a:masterClrMapping/>
  </p:clrMapOvr>
  <p:transition spd="slow">
    <p:wip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b="1" dirty="0" smtClean="0">
                <a:solidFill>
                  <a:schemeClr val="bg1"/>
                </a:solidFill>
                <a:latin typeface="Arial" panose="020B0604020202020204" pitchFamily="34" charset="0"/>
                <a:cs typeface="Arial" panose="020B0604020202020204" pitchFamily="34" charset="0"/>
              </a:rPr>
              <a:t>Shifting the response criterion</a:t>
            </a:r>
            <a:endParaRPr lang="en-GB"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27784" y="1045711"/>
            <a:ext cx="5606459" cy="5755422"/>
          </a:xfrm>
          <a:prstGeom prst="rect">
            <a:avLst/>
          </a:prstGeom>
          <a:noFill/>
        </p:spPr>
        <p:txBody>
          <a:bodyPr wrap="square" rtlCol="0">
            <a:spAutoFit/>
          </a:bodyPr>
          <a:lstStyle/>
          <a:p>
            <a:pPr marL="285750" indent="-285750">
              <a:buFont typeface="Arial" panose="020B0604020202020204" pitchFamily="34" charset="0"/>
              <a:buChar char="•"/>
            </a:pPr>
            <a:r>
              <a:rPr lang="en-GB" sz="3200" dirty="0" smtClean="0">
                <a:solidFill>
                  <a:schemeClr val="bg1"/>
                </a:solidFill>
              </a:rPr>
              <a:t>People may set themselves specific criterion levels during detection decision scenarios. </a:t>
            </a:r>
          </a:p>
          <a:p>
            <a:endParaRPr lang="en-GB" sz="2400" dirty="0">
              <a:solidFill>
                <a:schemeClr val="bg1"/>
              </a:solidFill>
            </a:endParaRPr>
          </a:p>
          <a:p>
            <a:pPr marL="285750" indent="-285750">
              <a:buFont typeface="Arial" panose="020B0604020202020204" pitchFamily="34" charset="0"/>
              <a:buChar char="•"/>
            </a:pPr>
            <a:r>
              <a:rPr lang="en-GB" sz="3200" dirty="0" smtClean="0">
                <a:solidFill>
                  <a:schemeClr val="bg1"/>
                </a:solidFill>
              </a:rPr>
              <a:t>Only when that threshold is reached will a person decide to respond “yes” to the possibility of a signal.</a:t>
            </a:r>
          </a:p>
          <a:p>
            <a:endParaRPr lang="en-GB" sz="2400" dirty="0" smtClean="0">
              <a:solidFill>
                <a:schemeClr val="bg1"/>
              </a:solidFill>
            </a:endParaRPr>
          </a:p>
          <a:p>
            <a:pPr marL="285750" indent="-285750">
              <a:buFont typeface="Arial" panose="020B0604020202020204" pitchFamily="34" charset="0"/>
              <a:buChar char="•"/>
            </a:pPr>
            <a:r>
              <a:rPr lang="en-GB" sz="3200" dirty="0" smtClean="0">
                <a:solidFill>
                  <a:schemeClr val="bg1"/>
                </a:solidFill>
              </a:rPr>
              <a:t>Notice there is no way of setting the criterion to achieve only hits &amp; no FAs.  </a:t>
            </a:r>
            <a:endParaRPr lang="en-GB" sz="3200" dirty="0">
              <a:solidFill>
                <a:schemeClr val="bg1"/>
              </a:solidFill>
            </a:endParaRPr>
          </a:p>
        </p:txBody>
      </p:sp>
      <p:grpSp>
        <p:nvGrpSpPr>
          <p:cNvPr id="4" name="Group 3"/>
          <p:cNvGrpSpPr/>
          <p:nvPr/>
        </p:nvGrpSpPr>
        <p:grpSpPr>
          <a:xfrm>
            <a:off x="5467919" y="1134612"/>
            <a:ext cx="3476368" cy="1608100"/>
            <a:chOff x="148281" y="3068235"/>
            <a:chExt cx="5090984" cy="2700001"/>
          </a:xfrm>
        </p:grpSpPr>
        <p:cxnSp>
          <p:nvCxnSpPr>
            <p:cNvPr id="13" name="Straight Connector 12"/>
            <p:cNvCxnSpPr/>
            <p:nvPr/>
          </p:nvCxnSpPr>
          <p:spPr>
            <a:xfrm flipV="1">
              <a:off x="148281" y="5768235"/>
              <a:ext cx="5090984"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Freeform 13"/>
            <p:cNvSpPr/>
            <p:nvPr/>
          </p:nvSpPr>
          <p:spPr>
            <a:xfrm>
              <a:off x="1051763" y="3346292"/>
              <a:ext cx="3284019" cy="2421944"/>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271903" y="3346292"/>
              <a:ext cx="3281606" cy="2421944"/>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1" name="Straight Connector 20"/>
            <p:cNvCxnSpPr/>
            <p:nvPr/>
          </p:nvCxnSpPr>
          <p:spPr>
            <a:xfrm rot="5400000" flipV="1">
              <a:off x="58518" y="4418235"/>
              <a:ext cx="2700000"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6" name="TextBox 5"/>
          <p:cNvSpPr txBox="1"/>
          <p:nvPr/>
        </p:nvSpPr>
        <p:spPr>
          <a:xfrm>
            <a:off x="5780653" y="825962"/>
            <a:ext cx="1095632" cy="369332"/>
          </a:xfrm>
          <a:prstGeom prst="rect">
            <a:avLst/>
          </a:prstGeom>
          <a:noFill/>
        </p:spPr>
        <p:txBody>
          <a:bodyPr wrap="square" rtlCol="0">
            <a:spAutoFit/>
          </a:bodyPr>
          <a:lstStyle/>
          <a:p>
            <a:r>
              <a:rPr lang="en-GB" dirty="0" smtClean="0">
                <a:solidFill>
                  <a:schemeClr val="bg1"/>
                </a:solidFill>
              </a:rPr>
              <a:t>Criterion </a:t>
            </a:r>
            <a:endParaRPr lang="en-GB" dirty="0">
              <a:solidFill>
                <a:schemeClr val="bg1"/>
              </a:solidFill>
            </a:endParaRPr>
          </a:p>
        </p:txBody>
      </p:sp>
      <p:grpSp>
        <p:nvGrpSpPr>
          <p:cNvPr id="28" name="Group 27"/>
          <p:cNvGrpSpPr/>
          <p:nvPr/>
        </p:nvGrpSpPr>
        <p:grpSpPr>
          <a:xfrm>
            <a:off x="5467919" y="3135969"/>
            <a:ext cx="3476368" cy="1608099"/>
            <a:chOff x="148281" y="3068236"/>
            <a:chExt cx="5090984" cy="2700000"/>
          </a:xfrm>
        </p:grpSpPr>
        <p:cxnSp>
          <p:nvCxnSpPr>
            <p:cNvPr id="29" name="Straight Connector 28"/>
            <p:cNvCxnSpPr/>
            <p:nvPr/>
          </p:nvCxnSpPr>
          <p:spPr>
            <a:xfrm flipV="1">
              <a:off x="148281" y="5768235"/>
              <a:ext cx="5090984"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30" name="Freeform 29"/>
            <p:cNvSpPr/>
            <p:nvPr/>
          </p:nvSpPr>
          <p:spPr>
            <a:xfrm>
              <a:off x="1051763" y="3346292"/>
              <a:ext cx="3284019" cy="2421944"/>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30"/>
            <p:cNvSpPr/>
            <p:nvPr/>
          </p:nvSpPr>
          <p:spPr>
            <a:xfrm>
              <a:off x="271903" y="3346292"/>
              <a:ext cx="3281606" cy="2421944"/>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2" name="Straight Connector 31"/>
            <p:cNvCxnSpPr/>
            <p:nvPr/>
          </p:nvCxnSpPr>
          <p:spPr>
            <a:xfrm rot="5400000" flipV="1">
              <a:off x="905638" y="4418235"/>
              <a:ext cx="2699998"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33" name="Group 32"/>
          <p:cNvGrpSpPr/>
          <p:nvPr/>
        </p:nvGrpSpPr>
        <p:grpSpPr>
          <a:xfrm>
            <a:off x="5551223" y="5162887"/>
            <a:ext cx="3476368" cy="1608099"/>
            <a:chOff x="148281" y="3068236"/>
            <a:chExt cx="5090984" cy="2700000"/>
          </a:xfrm>
        </p:grpSpPr>
        <p:cxnSp>
          <p:nvCxnSpPr>
            <p:cNvPr id="34" name="Straight Connector 33"/>
            <p:cNvCxnSpPr/>
            <p:nvPr/>
          </p:nvCxnSpPr>
          <p:spPr>
            <a:xfrm flipV="1">
              <a:off x="148281" y="5768235"/>
              <a:ext cx="5090984"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35" name="Freeform 34"/>
            <p:cNvSpPr/>
            <p:nvPr/>
          </p:nvSpPr>
          <p:spPr>
            <a:xfrm>
              <a:off x="1051763" y="3346292"/>
              <a:ext cx="3284019" cy="2421944"/>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Freeform 35"/>
            <p:cNvSpPr/>
            <p:nvPr/>
          </p:nvSpPr>
          <p:spPr>
            <a:xfrm>
              <a:off x="271903" y="3346292"/>
              <a:ext cx="3281606" cy="2421944"/>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7" name="Straight Connector 36"/>
            <p:cNvCxnSpPr/>
            <p:nvPr/>
          </p:nvCxnSpPr>
          <p:spPr>
            <a:xfrm rot="5400000" flipV="1">
              <a:off x="1868110" y="4418235"/>
              <a:ext cx="2699998"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38" name="TextBox 37"/>
          <p:cNvSpPr txBox="1"/>
          <p:nvPr/>
        </p:nvSpPr>
        <p:spPr>
          <a:xfrm>
            <a:off x="7181490" y="4875934"/>
            <a:ext cx="1095632" cy="369332"/>
          </a:xfrm>
          <a:prstGeom prst="rect">
            <a:avLst/>
          </a:prstGeom>
          <a:noFill/>
        </p:spPr>
        <p:txBody>
          <a:bodyPr wrap="square" rtlCol="0">
            <a:spAutoFit/>
          </a:bodyPr>
          <a:lstStyle/>
          <a:p>
            <a:r>
              <a:rPr lang="en-GB" dirty="0" smtClean="0">
                <a:solidFill>
                  <a:schemeClr val="bg1"/>
                </a:solidFill>
              </a:rPr>
              <a:t>Criterion </a:t>
            </a:r>
            <a:endParaRPr lang="en-GB" dirty="0">
              <a:solidFill>
                <a:schemeClr val="bg1"/>
              </a:solidFill>
            </a:endParaRPr>
          </a:p>
        </p:txBody>
      </p:sp>
      <p:sp>
        <p:nvSpPr>
          <p:cNvPr id="39" name="TextBox 38"/>
          <p:cNvSpPr txBox="1"/>
          <p:nvPr/>
        </p:nvSpPr>
        <p:spPr>
          <a:xfrm>
            <a:off x="6427324" y="2824698"/>
            <a:ext cx="1095632" cy="369332"/>
          </a:xfrm>
          <a:prstGeom prst="rect">
            <a:avLst/>
          </a:prstGeom>
          <a:noFill/>
        </p:spPr>
        <p:txBody>
          <a:bodyPr wrap="square" rtlCol="0">
            <a:spAutoFit/>
          </a:bodyPr>
          <a:lstStyle/>
          <a:p>
            <a:r>
              <a:rPr lang="en-GB" dirty="0" smtClean="0">
                <a:solidFill>
                  <a:schemeClr val="bg1"/>
                </a:solidFill>
              </a:rPr>
              <a:t>Criterion </a:t>
            </a:r>
            <a:endParaRPr lang="en-GB" dirty="0">
              <a:solidFill>
                <a:schemeClr val="bg1"/>
              </a:solidFill>
            </a:endParaRPr>
          </a:p>
        </p:txBody>
      </p:sp>
    </p:spTree>
    <p:extLst>
      <p:ext uri="{BB962C8B-B14F-4D97-AF65-F5344CB8AC3E}">
        <p14:creationId xmlns:p14="http://schemas.microsoft.com/office/powerpoint/2010/main" val="37183599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p:cTn id="17" dur="1000" fill="hold"/>
                                        <p:tgtEl>
                                          <p:spTgt spid="4"/>
                                        </p:tgtEl>
                                        <p:attrNameLst>
                                          <p:attrName>ppt_w</p:attrName>
                                        </p:attrNameLst>
                                      </p:cBhvr>
                                      <p:tavLst>
                                        <p:tav tm="0">
                                          <p:val>
                                            <p:fltVal val="0"/>
                                          </p:val>
                                        </p:tav>
                                        <p:tav tm="100000">
                                          <p:val>
                                            <p:strVal val="#ppt_w"/>
                                          </p:val>
                                        </p:tav>
                                      </p:tavLst>
                                    </p:anim>
                                    <p:anim calcmode="lin" valueType="num">
                                      <p:cBhvr>
                                        <p:cTn id="18" dur="1000" fill="hold"/>
                                        <p:tgtEl>
                                          <p:spTgt spid="4"/>
                                        </p:tgtEl>
                                        <p:attrNameLst>
                                          <p:attrName>ppt_h</p:attrName>
                                        </p:attrNameLst>
                                      </p:cBhvr>
                                      <p:tavLst>
                                        <p:tav tm="0">
                                          <p:val>
                                            <p:fltVal val="0"/>
                                          </p:val>
                                        </p:tav>
                                        <p:tav tm="100000">
                                          <p:val>
                                            <p:strVal val="#ppt_h"/>
                                          </p:val>
                                        </p:tav>
                                      </p:tavLst>
                                    </p:anim>
                                    <p:anim calcmode="lin" valueType="num">
                                      <p:cBhvr>
                                        <p:cTn id="19" dur="1000" fill="hold"/>
                                        <p:tgtEl>
                                          <p:spTgt spid="4"/>
                                        </p:tgtEl>
                                        <p:attrNameLst>
                                          <p:attrName>style.rotation</p:attrName>
                                        </p:attrNameLst>
                                      </p:cBhvr>
                                      <p:tavLst>
                                        <p:tav tm="0">
                                          <p:val>
                                            <p:fltVal val="90"/>
                                          </p:val>
                                        </p:tav>
                                        <p:tav tm="100000">
                                          <p:val>
                                            <p:fltVal val="0"/>
                                          </p:val>
                                        </p:tav>
                                      </p:tavLst>
                                    </p:anim>
                                    <p:animEffect transition="in" filter="fade">
                                      <p:cBhvr>
                                        <p:cTn id="20" dur="1000"/>
                                        <p:tgtEl>
                                          <p:spTgt spid="4"/>
                                        </p:tgtEl>
                                      </p:cBhvr>
                                    </p:animEffect>
                                  </p:childTnLst>
                                </p:cTn>
                              </p:par>
                              <p:par>
                                <p:cTn id="21" presetID="31"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p:cTn id="23" dur="1000" fill="hold"/>
                                        <p:tgtEl>
                                          <p:spTgt spid="6"/>
                                        </p:tgtEl>
                                        <p:attrNameLst>
                                          <p:attrName>ppt_w</p:attrName>
                                        </p:attrNameLst>
                                      </p:cBhvr>
                                      <p:tavLst>
                                        <p:tav tm="0">
                                          <p:val>
                                            <p:fltVal val="0"/>
                                          </p:val>
                                        </p:tav>
                                        <p:tav tm="100000">
                                          <p:val>
                                            <p:strVal val="#ppt_w"/>
                                          </p:val>
                                        </p:tav>
                                      </p:tavLst>
                                    </p:anim>
                                    <p:anim calcmode="lin" valueType="num">
                                      <p:cBhvr>
                                        <p:cTn id="24" dur="1000" fill="hold"/>
                                        <p:tgtEl>
                                          <p:spTgt spid="6"/>
                                        </p:tgtEl>
                                        <p:attrNameLst>
                                          <p:attrName>ppt_h</p:attrName>
                                        </p:attrNameLst>
                                      </p:cBhvr>
                                      <p:tavLst>
                                        <p:tav tm="0">
                                          <p:val>
                                            <p:fltVal val="0"/>
                                          </p:val>
                                        </p:tav>
                                        <p:tav tm="100000">
                                          <p:val>
                                            <p:strVal val="#ppt_h"/>
                                          </p:val>
                                        </p:tav>
                                      </p:tavLst>
                                    </p:anim>
                                    <p:anim calcmode="lin" valueType="num">
                                      <p:cBhvr>
                                        <p:cTn id="25" dur="1000" fill="hold"/>
                                        <p:tgtEl>
                                          <p:spTgt spid="6"/>
                                        </p:tgtEl>
                                        <p:attrNameLst>
                                          <p:attrName>style.rotation</p:attrName>
                                        </p:attrNameLst>
                                      </p:cBhvr>
                                      <p:tavLst>
                                        <p:tav tm="0">
                                          <p:val>
                                            <p:fltVal val="90"/>
                                          </p:val>
                                        </p:tav>
                                        <p:tav tm="100000">
                                          <p:val>
                                            <p:fltVal val="0"/>
                                          </p:val>
                                        </p:tav>
                                      </p:tavLst>
                                    </p:anim>
                                    <p:animEffect transition="in" filter="fade">
                                      <p:cBhvr>
                                        <p:cTn id="26" dur="10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28"/>
                                        </p:tgtEl>
                                        <p:attrNameLst>
                                          <p:attrName>style.visibility</p:attrName>
                                        </p:attrNameLst>
                                      </p:cBhvr>
                                      <p:to>
                                        <p:strVal val="visible"/>
                                      </p:to>
                                    </p:set>
                                    <p:anim calcmode="lin" valueType="num">
                                      <p:cBhvr>
                                        <p:cTn id="31" dur="1000" fill="hold"/>
                                        <p:tgtEl>
                                          <p:spTgt spid="28"/>
                                        </p:tgtEl>
                                        <p:attrNameLst>
                                          <p:attrName>ppt_w</p:attrName>
                                        </p:attrNameLst>
                                      </p:cBhvr>
                                      <p:tavLst>
                                        <p:tav tm="0">
                                          <p:val>
                                            <p:fltVal val="0"/>
                                          </p:val>
                                        </p:tav>
                                        <p:tav tm="100000">
                                          <p:val>
                                            <p:strVal val="#ppt_w"/>
                                          </p:val>
                                        </p:tav>
                                      </p:tavLst>
                                    </p:anim>
                                    <p:anim calcmode="lin" valueType="num">
                                      <p:cBhvr>
                                        <p:cTn id="32" dur="1000" fill="hold"/>
                                        <p:tgtEl>
                                          <p:spTgt spid="28"/>
                                        </p:tgtEl>
                                        <p:attrNameLst>
                                          <p:attrName>ppt_h</p:attrName>
                                        </p:attrNameLst>
                                      </p:cBhvr>
                                      <p:tavLst>
                                        <p:tav tm="0">
                                          <p:val>
                                            <p:fltVal val="0"/>
                                          </p:val>
                                        </p:tav>
                                        <p:tav tm="100000">
                                          <p:val>
                                            <p:strVal val="#ppt_h"/>
                                          </p:val>
                                        </p:tav>
                                      </p:tavLst>
                                    </p:anim>
                                    <p:anim calcmode="lin" valueType="num">
                                      <p:cBhvr>
                                        <p:cTn id="33" dur="1000" fill="hold"/>
                                        <p:tgtEl>
                                          <p:spTgt spid="28"/>
                                        </p:tgtEl>
                                        <p:attrNameLst>
                                          <p:attrName>style.rotation</p:attrName>
                                        </p:attrNameLst>
                                      </p:cBhvr>
                                      <p:tavLst>
                                        <p:tav tm="0">
                                          <p:val>
                                            <p:fltVal val="90"/>
                                          </p:val>
                                        </p:tav>
                                        <p:tav tm="100000">
                                          <p:val>
                                            <p:fltVal val="0"/>
                                          </p:val>
                                        </p:tav>
                                      </p:tavLst>
                                    </p:anim>
                                    <p:animEffect transition="in" filter="fade">
                                      <p:cBhvr>
                                        <p:cTn id="34" dur="1000"/>
                                        <p:tgtEl>
                                          <p:spTgt spid="28"/>
                                        </p:tgtEl>
                                      </p:cBhvr>
                                    </p:animEffect>
                                  </p:childTnLst>
                                </p:cTn>
                              </p:par>
                              <p:par>
                                <p:cTn id="35" presetID="31" presetClass="entr" presetSubtype="0" fill="hold" grpId="0" nodeType="withEffect">
                                  <p:stCondLst>
                                    <p:cond delay="0"/>
                                  </p:stCondLst>
                                  <p:childTnLst>
                                    <p:set>
                                      <p:cBhvr>
                                        <p:cTn id="36" dur="1" fill="hold">
                                          <p:stCondLst>
                                            <p:cond delay="0"/>
                                          </p:stCondLst>
                                        </p:cTn>
                                        <p:tgtEl>
                                          <p:spTgt spid="39"/>
                                        </p:tgtEl>
                                        <p:attrNameLst>
                                          <p:attrName>style.visibility</p:attrName>
                                        </p:attrNameLst>
                                      </p:cBhvr>
                                      <p:to>
                                        <p:strVal val="visible"/>
                                      </p:to>
                                    </p:set>
                                    <p:anim calcmode="lin" valueType="num">
                                      <p:cBhvr>
                                        <p:cTn id="37" dur="1000" fill="hold"/>
                                        <p:tgtEl>
                                          <p:spTgt spid="39"/>
                                        </p:tgtEl>
                                        <p:attrNameLst>
                                          <p:attrName>ppt_w</p:attrName>
                                        </p:attrNameLst>
                                      </p:cBhvr>
                                      <p:tavLst>
                                        <p:tav tm="0">
                                          <p:val>
                                            <p:fltVal val="0"/>
                                          </p:val>
                                        </p:tav>
                                        <p:tav tm="100000">
                                          <p:val>
                                            <p:strVal val="#ppt_w"/>
                                          </p:val>
                                        </p:tav>
                                      </p:tavLst>
                                    </p:anim>
                                    <p:anim calcmode="lin" valueType="num">
                                      <p:cBhvr>
                                        <p:cTn id="38" dur="1000" fill="hold"/>
                                        <p:tgtEl>
                                          <p:spTgt spid="39"/>
                                        </p:tgtEl>
                                        <p:attrNameLst>
                                          <p:attrName>ppt_h</p:attrName>
                                        </p:attrNameLst>
                                      </p:cBhvr>
                                      <p:tavLst>
                                        <p:tav tm="0">
                                          <p:val>
                                            <p:fltVal val="0"/>
                                          </p:val>
                                        </p:tav>
                                        <p:tav tm="100000">
                                          <p:val>
                                            <p:strVal val="#ppt_h"/>
                                          </p:val>
                                        </p:tav>
                                      </p:tavLst>
                                    </p:anim>
                                    <p:anim calcmode="lin" valueType="num">
                                      <p:cBhvr>
                                        <p:cTn id="39" dur="1000" fill="hold"/>
                                        <p:tgtEl>
                                          <p:spTgt spid="39"/>
                                        </p:tgtEl>
                                        <p:attrNameLst>
                                          <p:attrName>style.rotation</p:attrName>
                                        </p:attrNameLst>
                                      </p:cBhvr>
                                      <p:tavLst>
                                        <p:tav tm="0">
                                          <p:val>
                                            <p:fltVal val="90"/>
                                          </p:val>
                                        </p:tav>
                                        <p:tav tm="100000">
                                          <p:val>
                                            <p:fltVal val="0"/>
                                          </p:val>
                                        </p:tav>
                                      </p:tavLst>
                                    </p:anim>
                                    <p:animEffect transition="in" filter="fade">
                                      <p:cBhvr>
                                        <p:cTn id="40" dur="1000"/>
                                        <p:tgtEl>
                                          <p:spTgt spid="39"/>
                                        </p:tgtEl>
                                      </p:cBhvr>
                                    </p:animEffect>
                                  </p:childTnLst>
                                </p:cTn>
                              </p:par>
                            </p:childTnLst>
                          </p:cTn>
                        </p:par>
                      </p:childTnLst>
                    </p:cTn>
                  </p:par>
                  <p:par>
                    <p:cTn id="41" fill="hold">
                      <p:stCondLst>
                        <p:cond delay="indefinite"/>
                      </p:stCondLst>
                      <p:childTnLst>
                        <p:par>
                          <p:cTn id="42" fill="hold">
                            <p:stCondLst>
                              <p:cond delay="0"/>
                            </p:stCondLst>
                            <p:childTnLst>
                              <p:par>
                                <p:cTn id="43" presetID="31" presetClass="entr" presetSubtype="0" fill="hold" nodeType="clickEffect">
                                  <p:stCondLst>
                                    <p:cond delay="0"/>
                                  </p:stCondLst>
                                  <p:childTnLst>
                                    <p:set>
                                      <p:cBhvr>
                                        <p:cTn id="44" dur="1" fill="hold">
                                          <p:stCondLst>
                                            <p:cond delay="0"/>
                                          </p:stCondLst>
                                        </p:cTn>
                                        <p:tgtEl>
                                          <p:spTgt spid="33"/>
                                        </p:tgtEl>
                                        <p:attrNameLst>
                                          <p:attrName>style.visibility</p:attrName>
                                        </p:attrNameLst>
                                      </p:cBhvr>
                                      <p:to>
                                        <p:strVal val="visible"/>
                                      </p:to>
                                    </p:set>
                                    <p:anim calcmode="lin" valueType="num">
                                      <p:cBhvr>
                                        <p:cTn id="45" dur="1000" fill="hold"/>
                                        <p:tgtEl>
                                          <p:spTgt spid="33"/>
                                        </p:tgtEl>
                                        <p:attrNameLst>
                                          <p:attrName>ppt_w</p:attrName>
                                        </p:attrNameLst>
                                      </p:cBhvr>
                                      <p:tavLst>
                                        <p:tav tm="0">
                                          <p:val>
                                            <p:fltVal val="0"/>
                                          </p:val>
                                        </p:tav>
                                        <p:tav tm="100000">
                                          <p:val>
                                            <p:strVal val="#ppt_w"/>
                                          </p:val>
                                        </p:tav>
                                      </p:tavLst>
                                    </p:anim>
                                    <p:anim calcmode="lin" valueType="num">
                                      <p:cBhvr>
                                        <p:cTn id="46" dur="1000" fill="hold"/>
                                        <p:tgtEl>
                                          <p:spTgt spid="33"/>
                                        </p:tgtEl>
                                        <p:attrNameLst>
                                          <p:attrName>ppt_h</p:attrName>
                                        </p:attrNameLst>
                                      </p:cBhvr>
                                      <p:tavLst>
                                        <p:tav tm="0">
                                          <p:val>
                                            <p:fltVal val="0"/>
                                          </p:val>
                                        </p:tav>
                                        <p:tav tm="100000">
                                          <p:val>
                                            <p:strVal val="#ppt_h"/>
                                          </p:val>
                                        </p:tav>
                                      </p:tavLst>
                                    </p:anim>
                                    <p:anim calcmode="lin" valueType="num">
                                      <p:cBhvr>
                                        <p:cTn id="47" dur="1000" fill="hold"/>
                                        <p:tgtEl>
                                          <p:spTgt spid="33"/>
                                        </p:tgtEl>
                                        <p:attrNameLst>
                                          <p:attrName>style.rotation</p:attrName>
                                        </p:attrNameLst>
                                      </p:cBhvr>
                                      <p:tavLst>
                                        <p:tav tm="0">
                                          <p:val>
                                            <p:fltVal val="90"/>
                                          </p:val>
                                        </p:tav>
                                        <p:tav tm="100000">
                                          <p:val>
                                            <p:fltVal val="0"/>
                                          </p:val>
                                        </p:tav>
                                      </p:tavLst>
                                    </p:anim>
                                    <p:animEffect transition="in" filter="fade">
                                      <p:cBhvr>
                                        <p:cTn id="48" dur="1000"/>
                                        <p:tgtEl>
                                          <p:spTgt spid="33"/>
                                        </p:tgtEl>
                                      </p:cBhvr>
                                    </p:animEffect>
                                  </p:childTnLst>
                                </p:cTn>
                              </p:par>
                              <p:par>
                                <p:cTn id="49" presetID="31" presetClass="entr" presetSubtype="0" fill="hold" grpId="0" nodeType="withEffect">
                                  <p:stCondLst>
                                    <p:cond delay="0"/>
                                  </p:stCondLst>
                                  <p:childTnLst>
                                    <p:set>
                                      <p:cBhvr>
                                        <p:cTn id="50" dur="1" fill="hold">
                                          <p:stCondLst>
                                            <p:cond delay="0"/>
                                          </p:stCondLst>
                                        </p:cTn>
                                        <p:tgtEl>
                                          <p:spTgt spid="38"/>
                                        </p:tgtEl>
                                        <p:attrNameLst>
                                          <p:attrName>style.visibility</p:attrName>
                                        </p:attrNameLst>
                                      </p:cBhvr>
                                      <p:to>
                                        <p:strVal val="visible"/>
                                      </p:to>
                                    </p:set>
                                    <p:anim calcmode="lin" valueType="num">
                                      <p:cBhvr>
                                        <p:cTn id="51" dur="1000" fill="hold"/>
                                        <p:tgtEl>
                                          <p:spTgt spid="38"/>
                                        </p:tgtEl>
                                        <p:attrNameLst>
                                          <p:attrName>ppt_w</p:attrName>
                                        </p:attrNameLst>
                                      </p:cBhvr>
                                      <p:tavLst>
                                        <p:tav tm="0">
                                          <p:val>
                                            <p:fltVal val="0"/>
                                          </p:val>
                                        </p:tav>
                                        <p:tav tm="100000">
                                          <p:val>
                                            <p:strVal val="#ppt_w"/>
                                          </p:val>
                                        </p:tav>
                                      </p:tavLst>
                                    </p:anim>
                                    <p:anim calcmode="lin" valueType="num">
                                      <p:cBhvr>
                                        <p:cTn id="52" dur="1000" fill="hold"/>
                                        <p:tgtEl>
                                          <p:spTgt spid="38"/>
                                        </p:tgtEl>
                                        <p:attrNameLst>
                                          <p:attrName>ppt_h</p:attrName>
                                        </p:attrNameLst>
                                      </p:cBhvr>
                                      <p:tavLst>
                                        <p:tav tm="0">
                                          <p:val>
                                            <p:fltVal val="0"/>
                                          </p:val>
                                        </p:tav>
                                        <p:tav tm="100000">
                                          <p:val>
                                            <p:strVal val="#ppt_h"/>
                                          </p:val>
                                        </p:tav>
                                      </p:tavLst>
                                    </p:anim>
                                    <p:anim calcmode="lin" valueType="num">
                                      <p:cBhvr>
                                        <p:cTn id="53" dur="1000" fill="hold"/>
                                        <p:tgtEl>
                                          <p:spTgt spid="38"/>
                                        </p:tgtEl>
                                        <p:attrNameLst>
                                          <p:attrName>style.rotation</p:attrName>
                                        </p:attrNameLst>
                                      </p:cBhvr>
                                      <p:tavLst>
                                        <p:tav tm="0">
                                          <p:val>
                                            <p:fltVal val="90"/>
                                          </p:val>
                                        </p:tav>
                                        <p:tav tm="100000">
                                          <p:val>
                                            <p:fltVal val="0"/>
                                          </p:val>
                                        </p:tav>
                                      </p:tavLst>
                                    </p:anim>
                                    <p:animEffect transition="in" filter="fade">
                                      <p:cBhvr>
                                        <p:cTn id="54" dur="1000"/>
                                        <p:tgtEl>
                                          <p:spTgt spid="38"/>
                                        </p:tgtEl>
                                      </p:cBhvr>
                                    </p:animEffect>
                                  </p:childTnLst>
                                </p:cTn>
                              </p:par>
                            </p:childTnLst>
                          </p:cTn>
                        </p:par>
                      </p:childTnLst>
                    </p:cTn>
                  </p:par>
                  <p:par>
                    <p:cTn id="55" fill="hold">
                      <p:stCondLst>
                        <p:cond delay="indefinite"/>
                      </p:stCondLst>
                      <p:childTnLst>
                        <p:par>
                          <p:cTn id="56" fill="hold">
                            <p:stCondLst>
                              <p:cond delay="0"/>
                            </p:stCondLst>
                            <p:childTnLst>
                              <p:par>
                                <p:cTn id="57" presetID="14" presetClass="entr" presetSubtype="10" fill="hold" nodeType="clickEffect">
                                  <p:stCondLst>
                                    <p:cond delay="0"/>
                                  </p:stCondLst>
                                  <p:childTnLst>
                                    <p:set>
                                      <p:cBhvr>
                                        <p:cTn id="58" dur="1" fill="hold">
                                          <p:stCondLst>
                                            <p:cond delay="0"/>
                                          </p:stCondLst>
                                        </p:cTn>
                                        <p:tgtEl>
                                          <p:spTgt spid="3">
                                            <p:txEl>
                                              <p:pRg st="4" end="4"/>
                                            </p:txEl>
                                          </p:spTgt>
                                        </p:tgtEl>
                                        <p:attrNameLst>
                                          <p:attrName>style.visibility</p:attrName>
                                        </p:attrNameLst>
                                      </p:cBhvr>
                                      <p:to>
                                        <p:strVal val="visible"/>
                                      </p:to>
                                    </p:set>
                                    <p:animEffect transition="in" filter="randombar(horizontal)">
                                      <p:cBhvr>
                                        <p:cTn id="5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8" grpId="0"/>
      <p:bldP spid="39" grpId="0"/>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BETA AND SIGNAL PROBABILITY </a:t>
            </a:r>
            <a:endParaRPr lang="en-GB" sz="40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45306" y="823782"/>
            <a:ext cx="9061623" cy="5724644"/>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Another important factor in SDT is the beta (ß):</a:t>
            </a:r>
          </a:p>
          <a:p>
            <a:pPr marL="342900" indent="-342900">
              <a:buFont typeface="Arial" panose="020B0604020202020204" pitchFamily="34" charset="0"/>
              <a:buChar char="•"/>
            </a:pPr>
            <a:endParaRPr lang="en-GB" sz="3200" dirty="0" smtClean="0">
              <a:solidFill>
                <a:schemeClr val="bg1"/>
              </a:solidFill>
            </a:endParaRPr>
          </a:p>
          <a:p>
            <a:pPr marL="800100" lvl="1" indent="-342900">
              <a:buFont typeface="Wingdings" panose="05000000000000000000" pitchFamily="2" charset="2"/>
              <a:buChar char="§"/>
            </a:pPr>
            <a:r>
              <a:rPr lang="en-GB" sz="3200" dirty="0" smtClean="0">
                <a:solidFill>
                  <a:schemeClr val="bg1"/>
                </a:solidFill>
              </a:rPr>
              <a:t>The ratio of neural activity produced by signal and noise.</a:t>
            </a:r>
          </a:p>
          <a:p>
            <a:pPr marL="800100" lvl="1" indent="-342900">
              <a:buFont typeface="Wingdings" panose="05000000000000000000" pitchFamily="2" charset="2"/>
              <a:buChar char="§"/>
            </a:pPr>
            <a:endParaRPr lang="en-GB" sz="3200" dirty="0" smtClean="0">
              <a:solidFill>
                <a:schemeClr val="bg1"/>
              </a:solidFill>
            </a:endParaRPr>
          </a:p>
          <a:p>
            <a:pPr marL="800100" lvl="1" indent="-342900">
              <a:buFont typeface="Wingdings" panose="05000000000000000000" pitchFamily="2" charset="2"/>
              <a:buChar char="§"/>
            </a:pPr>
            <a:r>
              <a:rPr lang="en-GB" sz="3200" dirty="0" smtClean="0">
                <a:solidFill>
                  <a:schemeClr val="bg1"/>
                </a:solidFill>
              </a:rPr>
              <a:t>SDT can prescribe where the optimum beta should be given:</a:t>
            </a:r>
          </a:p>
          <a:p>
            <a:pPr marL="800100" lvl="1" indent="-342900">
              <a:buFont typeface="Wingdings" panose="05000000000000000000" pitchFamily="2" charset="2"/>
              <a:buChar char="§"/>
            </a:pPr>
            <a:endParaRPr lang="en-GB" sz="3200" dirty="0" smtClean="0">
              <a:solidFill>
                <a:schemeClr val="bg1"/>
              </a:solidFill>
            </a:endParaRPr>
          </a:p>
          <a:p>
            <a:pPr marL="1371600" lvl="2" indent="-457200">
              <a:buFont typeface="+mj-lt"/>
              <a:buAutoNum type="arabicPeriod"/>
            </a:pPr>
            <a:r>
              <a:rPr lang="en-GB" sz="3200" dirty="0" smtClean="0">
                <a:solidFill>
                  <a:schemeClr val="bg1"/>
                </a:solidFill>
              </a:rPr>
              <a:t>Likelihood of observing the signal </a:t>
            </a:r>
          </a:p>
          <a:p>
            <a:pPr marL="1371600" lvl="2" indent="-457200">
              <a:buFont typeface="+mj-lt"/>
              <a:buAutoNum type="arabicPeriod"/>
            </a:pPr>
            <a:r>
              <a:rPr lang="en-GB" sz="3200" dirty="0" smtClean="0">
                <a:solidFill>
                  <a:schemeClr val="bg1"/>
                </a:solidFill>
              </a:rPr>
              <a:t>The cost and benefits of the 4 possible outcomes. </a:t>
            </a:r>
          </a:p>
          <a:p>
            <a:pPr lvl="2"/>
            <a:endParaRPr lang="en-GB" sz="1400" dirty="0">
              <a:solidFill>
                <a:schemeClr val="bg1"/>
              </a:solidFill>
            </a:endParaRPr>
          </a:p>
        </p:txBody>
      </p:sp>
    </p:spTree>
    <p:extLst>
      <p:ext uri="{BB962C8B-B14F-4D97-AF65-F5344CB8AC3E}">
        <p14:creationId xmlns:p14="http://schemas.microsoft.com/office/powerpoint/2010/main" val="152287175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0" dur="500"/>
                                        <p:tgtEl>
                                          <p:spTgt spid="3">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5"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BETA AND SIGNAL PROBABILITY </a:t>
            </a:r>
            <a:endParaRPr lang="en-GB" sz="40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45306" y="823782"/>
            <a:ext cx="9061623" cy="5601533"/>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When a signal occurs just as often as it does not, optimal performance will occur when the criterion is placed at the intersection of the two curves. </a:t>
            </a:r>
          </a:p>
          <a:p>
            <a:pPr marL="800100" lvl="1" indent="-342900">
              <a:buFont typeface="Arial" panose="020B0604020202020204" pitchFamily="34" charset="0"/>
              <a:buChar char="•"/>
            </a:pPr>
            <a:r>
              <a:rPr lang="en-GB" sz="3200" dirty="0" smtClean="0">
                <a:solidFill>
                  <a:schemeClr val="bg1"/>
                </a:solidFill>
              </a:rPr>
              <a:t>Beta = 1.</a:t>
            </a:r>
          </a:p>
          <a:p>
            <a:pPr marL="800100" lvl="1" indent="-342900">
              <a:buFont typeface="Arial" panose="020B0604020202020204" pitchFamily="34" charset="0"/>
              <a:buChar char="•"/>
            </a:pPr>
            <a:r>
              <a:rPr lang="en-GB" sz="3200" dirty="0" smtClean="0">
                <a:solidFill>
                  <a:schemeClr val="bg1"/>
                </a:solidFill>
              </a:rPr>
              <a:t>Any other placement would produce more errors.  </a:t>
            </a:r>
          </a:p>
          <a:p>
            <a:pPr marL="800100" lvl="1" indent="-342900">
              <a:buFont typeface="Arial" panose="020B0604020202020204" pitchFamily="34" charset="0"/>
              <a:buChar char="•"/>
            </a:pPr>
            <a:endParaRPr lang="en-GB" sz="1400" dirty="0">
              <a:solidFill>
                <a:schemeClr val="bg1"/>
              </a:solidFill>
            </a:endParaRPr>
          </a:p>
          <a:p>
            <a:pPr marL="342900" indent="-342900">
              <a:buFont typeface="Arial" panose="020B0604020202020204" pitchFamily="34" charset="0"/>
              <a:buChar char="•"/>
            </a:pPr>
            <a:r>
              <a:rPr lang="en-GB" sz="3200" dirty="0" smtClean="0">
                <a:solidFill>
                  <a:schemeClr val="bg1"/>
                </a:solidFill>
              </a:rPr>
              <a:t>If a signal is more likely to occur than not, then the criterion should be lowered.</a:t>
            </a:r>
          </a:p>
          <a:p>
            <a:pPr marL="342900" indent="-342900">
              <a:buFont typeface="Arial" panose="020B0604020202020204" pitchFamily="34" charset="0"/>
              <a:buChar char="•"/>
            </a:pPr>
            <a:endParaRPr lang="en-GB" sz="32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If the signal probability is reduced then the criterion should be increased. </a:t>
            </a:r>
            <a:r>
              <a:rPr lang="en-GB" sz="2400" dirty="0" smtClean="0">
                <a:solidFill>
                  <a:schemeClr val="bg1"/>
                </a:solidFill>
              </a:rPr>
              <a:t/>
            </a:r>
            <a:br>
              <a:rPr lang="en-GB" sz="2400" dirty="0" smtClean="0">
                <a:solidFill>
                  <a:schemeClr val="bg1"/>
                </a:solidFill>
              </a:rPr>
            </a:br>
            <a:endParaRPr lang="en-GB" sz="2400" dirty="0">
              <a:solidFill>
                <a:schemeClr val="bg1"/>
              </a:solidFill>
            </a:endParaRPr>
          </a:p>
        </p:txBody>
      </p:sp>
    </p:spTree>
    <p:extLst>
      <p:ext uri="{BB962C8B-B14F-4D97-AF65-F5344CB8AC3E}">
        <p14:creationId xmlns:p14="http://schemas.microsoft.com/office/powerpoint/2010/main" val="313978762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PAYOFFS</a:t>
            </a:r>
            <a:endParaRPr lang="en-GB" sz="40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45306" y="823782"/>
            <a:ext cx="9061623" cy="6063198"/>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Optimal setting of beta is also influenced by payoffs.</a:t>
            </a:r>
          </a:p>
          <a:p>
            <a:pPr marL="342900" indent="-342900">
              <a:buFont typeface="Arial" panose="020B0604020202020204" pitchFamily="34" charset="0"/>
              <a:buChar char="•"/>
            </a:pPr>
            <a:endParaRPr lang="en-GB"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However, the term </a:t>
            </a:r>
            <a:r>
              <a:rPr lang="en-GB" sz="3200" i="1" dirty="0" smtClean="0">
                <a:solidFill>
                  <a:schemeClr val="bg1"/>
                </a:solidFill>
              </a:rPr>
              <a:t>optimal</a:t>
            </a:r>
            <a:r>
              <a:rPr lang="en-GB" sz="3200" dirty="0" smtClean="0">
                <a:solidFill>
                  <a:schemeClr val="bg1"/>
                </a:solidFill>
              </a:rPr>
              <a:t> is now defined as the option that maximises the </a:t>
            </a:r>
            <a:r>
              <a:rPr lang="en-GB" sz="3200" b="1" dirty="0" smtClean="0">
                <a:solidFill>
                  <a:schemeClr val="bg1"/>
                </a:solidFill>
              </a:rPr>
              <a:t>expected value</a:t>
            </a:r>
            <a:r>
              <a:rPr lang="en-GB" sz="3200" dirty="0" smtClean="0">
                <a:solidFill>
                  <a:schemeClr val="bg1"/>
                </a:solidFill>
              </a:rPr>
              <a:t>, rather than as the value that minimises errors. </a:t>
            </a:r>
          </a:p>
          <a:p>
            <a:pPr marL="342900" indent="-342900">
              <a:buFont typeface="Arial" panose="020B0604020202020204" pitchFamily="34" charset="0"/>
              <a:buChar char="•"/>
            </a:pPr>
            <a:endParaRPr lang="en-GB"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If it is deemed more important for signals to never be missed, higher rewards will be given for hits and higher penalties will be given for misses</a:t>
            </a:r>
          </a:p>
          <a:p>
            <a:pPr marL="800100" lvl="1" indent="-342900">
              <a:buFont typeface="Arial" panose="020B0604020202020204" pitchFamily="34" charset="0"/>
              <a:buChar char="•"/>
            </a:pPr>
            <a:r>
              <a:rPr lang="en-GB" sz="3200" dirty="0" smtClean="0">
                <a:solidFill>
                  <a:schemeClr val="bg1"/>
                </a:solidFill>
              </a:rPr>
              <a:t>This will lead to a lower setting of beta. </a:t>
            </a:r>
          </a:p>
          <a:p>
            <a:pPr marL="800100" lvl="1" indent="-342900">
              <a:buFont typeface="Arial" panose="020B0604020202020204" pitchFamily="34" charset="0"/>
              <a:buChar char="•"/>
            </a:pPr>
            <a:endParaRPr lang="en-GB"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But what knock-on effect would this have?</a:t>
            </a:r>
          </a:p>
          <a:p>
            <a:pPr marL="800100" lvl="1" indent="-342900">
              <a:buFont typeface="Arial" panose="020B0604020202020204" pitchFamily="34" charset="0"/>
              <a:buChar char="•"/>
            </a:pPr>
            <a:endParaRPr lang="en-GB" sz="1400" dirty="0">
              <a:solidFill>
                <a:schemeClr val="bg1"/>
              </a:solidFill>
            </a:endParaRPr>
          </a:p>
        </p:txBody>
      </p:sp>
    </p:spTree>
    <p:extLst>
      <p:ext uri="{BB962C8B-B14F-4D97-AF65-F5344CB8AC3E}">
        <p14:creationId xmlns:p14="http://schemas.microsoft.com/office/powerpoint/2010/main" val="348057589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PAYOFFS</a:t>
            </a:r>
            <a:endParaRPr lang="en-GB" sz="40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45306" y="823782"/>
            <a:ext cx="9061623" cy="5016758"/>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So, response bias and response criterion can be influenced by the value of a desirable event or outcome to occur and not just how the individual may respond due to their general ability.  </a:t>
            </a:r>
          </a:p>
          <a:p>
            <a:pPr marL="342900" indent="-342900">
              <a:buFont typeface="Arial" panose="020B0604020202020204" pitchFamily="34" charset="0"/>
              <a:buChar char="•"/>
            </a:pPr>
            <a:endParaRPr lang="en-GB" sz="32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Due to this, researchers are also interested in how well individuals can set their criteria in response to changes in probabilities and payoffs, relative to optimal beta.</a:t>
            </a:r>
            <a:br>
              <a:rPr lang="en-GB" sz="3200" dirty="0" smtClean="0">
                <a:solidFill>
                  <a:schemeClr val="bg1"/>
                </a:solidFill>
              </a:rPr>
            </a:br>
            <a:endParaRPr lang="en-GB" sz="3200" dirty="0">
              <a:solidFill>
                <a:schemeClr val="bg1"/>
              </a:solidFill>
            </a:endParaRPr>
          </a:p>
        </p:txBody>
      </p:sp>
    </p:spTree>
    <p:extLst>
      <p:ext uri="{BB962C8B-B14F-4D97-AF65-F5344CB8AC3E}">
        <p14:creationId xmlns:p14="http://schemas.microsoft.com/office/powerpoint/2010/main" val="145030194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Setting Beta</a:t>
            </a:r>
            <a:endParaRPr lang="en-GB" sz="40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45306" y="823782"/>
            <a:ext cx="9061623" cy="5909310"/>
          </a:xfrm>
          <a:prstGeom prst="rect">
            <a:avLst/>
          </a:prstGeom>
          <a:noFill/>
        </p:spPr>
        <p:txBody>
          <a:bodyPr wrap="square" rtlCol="0">
            <a:spAutoFit/>
          </a:bodyPr>
          <a:lstStyle/>
          <a:p>
            <a:pPr marL="342900" indent="-342900">
              <a:buFont typeface="Arial" panose="020B0604020202020204" pitchFamily="34" charset="0"/>
              <a:buChar char="•"/>
            </a:pPr>
            <a:r>
              <a:rPr lang="en-GB" sz="3600" dirty="0" smtClean="0">
                <a:solidFill>
                  <a:schemeClr val="bg1"/>
                </a:solidFill>
              </a:rPr>
              <a:t>Exp. research has shown that humans are not good at adjusting beta. </a:t>
            </a:r>
          </a:p>
          <a:p>
            <a:endParaRPr lang="en-GB" dirty="0" smtClean="0">
              <a:solidFill>
                <a:schemeClr val="bg1"/>
              </a:solidFill>
            </a:endParaRPr>
          </a:p>
          <a:p>
            <a:pPr marL="800100" lvl="1" indent="-342900">
              <a:buFont typeface="Arial" panose="020B0604020202020204" pitchFamily="34" charset="0"/>
              <a:buChar char="•"/>
            </a:pPr>
            <a:r>
              <a:rPr lang="en-GB" sz="3600" dirty="0" smtClean="0">
                <a:solidFill>
                  <a:schemeClr val="bg1"/>
                </a:solidFill>
              </a:rPr>
              <a:t>Typically, they are less risky than they should be if the optimal beta is high and less conservative than they should be if the optimal beta level is low. </a:t>
            </a:r>
          </a:p>
          <a:p>
            <a:pPr lvl="1"/>
            <a:endParaRPr lang="en-GB" dirty="0" smtClean="0">
              <a:solidFill>
                <a:schemeClr val="bg1"/>
              </a:solidFill>
            </a:endParaRPr>
          </a:p>
          <a:p>
            <a:pPr marL="800100" lvl="1" indent="-342900">
              <a:buFont typeface="Arial" panose="020B0604020202020204" pitchFamily="34" charset="0"/>
              <a:buChar char="•"/>
            </a:pPr>
            <a:r>
              <a:rPr lang="en-GB" sz="3600" dirty="0" smtClean="0">
                <a:solidFill>
                  <a:schemeClr val="bg1"/>
                </a:solidFill>
              </a:rPr>
              <a:t>Green and </a:t>
            </a:r>
            <a:r>
              <a:rPr lang="en-GB" sz="3600" dirty="0" err="1" smtClean="0">
                <a:solidFill>
                  <a:schemeClr val="bg1"/>
                </a:solidFill>
              </a:rPr>
              <a:t>Swets</a:t>
            </a:r>
            <a:r>
              <a:rPr lang="en-GB" sz="3600" dirty="0" smtClean="0">
                <a:solidFill>
                  <a:schemeClr val="bg1"/>
                </a:solidFill>
              </a:rPr>
              <a:t> (1966): suggest the poor setting of beta is more pronounced when it is manipulated by probabilities than payoffs</a:t>
            </a:r>
          </a:p>
          <a:p>
            <a:pPr marL="800100" lvl="1" indent="-34290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130234884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Setting Beta</a:t>
            </a:r>
            <a:endParaRPr lang="en-GB" sz="40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45306" y="823782"/>
            <a:ext cx="9061623" cy="5632311"/>
          </a:xfrm>
          <a:prstGeom prst="rect">
            <a:avLst/>
          </a:prstGeom>
          <a:noFill/>
        </p:spPr>
        <p:txBody>
          <a:bodyPr wrap="square" rtlCol="0">
            <a:spAutoFit/>
          </a:bodyPr>
          <a:lstStyle/>
          <a:p>
            <a:pPr marL="342900" indent="-342900">
              <a:buFont typeface="Arial" panose="020B0604020202020204" pitchFamily="34" charset="0"/>
              <a:buChar char="•"/>
            </a:pPr>
            <a:r>
              <a:rPr lang="en-GB" sz="3600" dirty="0" smtClean="0">
                <a:solidFill>
                  <a:schemeClr val="bg1"/>
                </a:solidFill>
              </a:rPr>
              <a:t>Possible reasons for this:</a:t>
            </a:r>
          </a:p>
          <a:p>
            <a:pPr marL="914400" lvl="1" indent="-457200">
              <a:buFont typeface="+mj-lt"/>
              <a:buAutoNum type="arabicPeriod"/>
            </a:pPr>
            <a:r>
              <a:rPr lang="en-GB" sz="3600" dirty="0" smtClean="0">
                <a:solidFill>
                  <a:schemeClr val="bg1"/>
                </a:solidFill>
              </a:rPr>
              <a:t>Observers engage in probability matching instead of setting objective criterion (Laming, 2010) </a:t>
            </a:r>
          </a:p>
          <a:p>
            <a:pPr marL="1485900" lvl="2" indent="-571500">
              <a:buFont typeface="Arial" panose="020B0604020202020204" pitchFamily="34" charset="0"/>
              <a:buChar char="•"/>
            </a:pPr>
            <a:r>
              <a:rPr lang="en-GB" sz="3600" dirty="0" smtClean="0">
                <a:solidFill>
                  <a:schemeClr val="bg1"/>
                </a:solidFill>
              </a:rPr>
              <a:t>Try to balance errors even when probability of signal is unlikely.</a:t>
            </a:r>
          </a:p>
          <a:p>
            <a:pPr marL="914400" lvl="1" indent="-457200">
              <a:buFont typeface="+mj-lt"/>
              <a:buAutoNum type="arabicPeriod"/>
            </a:pPr>
            <a:r>
              <a:rPr lang="en-GB" sz="3600" dirty="0" smtClean="0">
                <a:solidFill>
                  <a:schemeClr val="bg1"/>
                </a:solidFill>
              </a:rPr>
              <a:t>Misperceiving probabilities</a:t>
            </a:r>
          </a:p>
          <a:p>
            <a:pPr marL="1485900" lvl="2" indent="-571500">
              <a:buFont typeface="Arial" panose="020B0604020202020204" pitchFamily="34" charset="0"/>
              <a:buChar char="•"/>
            </a:pPr>
            <a:r>
              <a:rPr lang="en-GB" sz="3600" dirty="0" smtClean="0">
                <a:solidFill>
                  <a:schemeClr val="bg1"/>
                </a:solidFill>
              </a:rPr>
              <a:t>Overestimate probability of rare events &amp; underestimate frequent events (e.g., </a:t>
            </a:r>
            <a:r>
              <a:rPr lang="en-GB" sz="3600" dirty="0" err="1" smtClean="0">
                <a:solidFill>
                  <a:schemeClr val="bg1"/>
                </a:solidFill>
              </a:rPr>
              <a:t>Erlick</a:t>
            </a:r>
            <a:r>
              <a:rPr lang="en-GB" sz="3600" dirty="0" smtClean="0">
                <a:solidFill>
                  <a:schemeClr val="bg1"/>
                </a:solidFill>
              </a:rPr>
              <a:t>, 1964; Hollands &amp; </a:t>
            </a:r>
            <a:r>
              <a:rPr lang="en-GB" sz="3600" dirty="0" err="1" smtClean="0">
                <a:solidFill>
                  <a:schemeClr val="bg1"/>
                </a:solidFill>
              </a:rPr>
              <a:t>Dyre</a:t>
            </a:r>
            <a:r>
              <a:rPr lang="en-GB" sz="3600" dirty="0" smtClean="0">
                <a:solidFill>
                  <a:schemeClr val="bg1"/>
                </a:solidFill>
              </a:rPr>
              <a:t>, 2000). </a:t>
            </a:r>
            <a:endParaRPr lang="en-GB" sz="3600" dirty="0">
              <a:solidFill>
                <a:schemeClr val="bg1"/>
              </a:solidFill>
            </a:endParaRPr>
          </a:p>
        </p:txBody>
      </p:sp>
    </p:spTree>
    <p:extLst>
      <p:ext uri="{BB962C8B-B14F-4D97-AF65-F5344CB8AC3E}">
        <p14:creationId xmlns:p14="http://schemas.microsoft.com/office/powerpoint/2010/main" val="184790784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1013253"/>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000" b="1" dirty="0" smtClean="0">
                <a:solidFill>
                  <a:schemeClr val="bg1"/>
                </a:solidFill>
                <a:latin typeface="Arial" panose="020B0604020202020204" pitchFamily="34" charset="0"/>
                <a:cs typeface="Arial" panose="020B0604020202020204" pitchFamily="34" charset="0"/>
              </a:rPr>
              <a:t>RECEIVER OPERATING CHARACTERISTIC (ROC) CURVES</a:t>
            </a:r>
            <a:endParaRPr lang="en-GB"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57663" y="1095630"/>
            <a:ext cx="8995719" cy="5262979"/>
          </a:xfrm>
          <a:prstGeom prst="rect">
            <a:avLst/>
          </a:prstGeom>
          <a:noFill/>
        </p:spPr>
        <p:txBody>
          <a:bodyPr wrap="square" rtlCol="0">
            <a:spAutoFit/>
          </a:bodyPr>
          <a:lstStyle/>
          <a:p>
            <a:pPr marL="342900" indent="-342900">
              <a:buFont typeface="Arial" panose="020B0604020202020204" pitchFamily="34" charset="0"/>
              <a:buChar char="•"/>
            </a:pPr>
            <a:r>
              <a:rPr lang="en-GB" sz="3600" dirty="0" smtClean="0">
                <a:solidFill>
                  <a:schemeClr val="bg1"/>
                </a:solidFill>
              </a:rPr>
              <a:t>Used in order to understand the joint effects of sensitivity (</a:t>
            </a:r>
            <a:r>
              <a:rPr lang="en-GB" sz="3600" i="1" dirty="0" smtClean="0">
                <a:solidFill>
                  <a:schemeClr val="bg1"/>
                </a:solidFill>
              </a:rPr>
              <a:t>d’) </a:t>
            </a:r>
            <a:r>
              <a:rPr lang="en-GB" sz="3600" dirty="0" smtClean="0">
                <a:solidFill>
                  <a:schemeClr val="bg1"/>
                </a:solidFill>
              </a:rPr>
              <a:t>and response bias (ß) on data from signal detection analysis. </a:t>
            </a:r>
          </a:p>
          <a:p>
            <a:endParaRPr lang="en-GB" dirty="0" smtClean="0">
              <a:solidFill>
                <a:schemeClr val="bg1"/>
              </a:solidFill>
            </a:endParaRPr>
          </a:p>
          <a:p>
            <a:pPr marL="342900" indent="-342900">
              <a:buFont typeface="Arial" panose="020B0604020202020204" pitchFamily="34" charset="0"/>
              <a:buChar char="•"/>
            </a:pPr>
            <a:r>
              <a:rPr lang="en-GB" sz="3600" dirty="0" smtClean="0">
                <a:solidFill>
                  <a:schemeClr val="bg1"/>
                </a:solidFill>
              </a:rPr>
              <a:t>The ROC curve plots hits against FAs for different settings of the response criterion at a constant level of sensitivity. </a:t>
            </a:r>
          </a:p>
          <a:p>
            <a:endParaRPr lang="en-GB" dirty="0" smtClean="0">
              <a:solidFill>
                <a:schemeClr val="bg1"/>
              </a:solidFill>
            </a:endParaRPr>
          </a:p>
          <a:p>
            <a:pPr marL="342900" indent="-342900">
              <a:buFont typeface="Arial" panose="020B0604020202020204" pitchFamily="34" charset="0"/>
              <a:buChar char="•"/>
            </a:pPr>
            <a:r>
              <a:rPr lang="en-GB" sz="3600" dirty="0" smtClean="0">
                <a:solidFill>
                  <a:schemeClr val="bg1"/>
                </a:solidFill>
              </a:rPr>
              <a:t>So, we can describe a full range of options in a single curve.</a:t>
            </a:r>
          </a:p>
          <a:p>
            <a:endParaRPr lang="en-GB" sz="1200" dirty="0" smtClean="0">
              <a:solidFill>
                <a:schemeClr val="bg1"/>
              </a:solidFill>
            </a:endParaRPr>
          </a:p>
        </p:txBody>
      </p:sp>
    </p:spTree>
    <p:extLst>
      <p:ext uri="{BB962C8B-B14F-4D97-AF65-F5344CB8AC3E}">
        <p14:creationId xmlns:p14="http://schemas.microsoft.com/office/powerpoint/2010/main" val="355490964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randombar(horizontal)">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1013253"/>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000" b="1" dirty="0" smtClean="0">
                <a:solidFill>
                  <a:schemeClr val="bg1"/>
                </a:solidFill>
                <a:latin typeface="Arial" panose="020B0604020202020204" pitchFamily="34" charset="0"/>
                <a:cs typeface="Arial" panose="020B0604020202020204" pitchFamily="34" charset="0"/>
              </a:rPr>
              <a:t>RECEIVER OPERATING CHARACTERISTIC (ROC) CURVES</a:t>
            </a:r>
            <a:endParaRPr lang="en-GB"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57663" y="1095630"/>
            <a:ext cx="8995719" cy="5262979"/>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As criterion is moved to different locations, a different set of values will be generated in the matrix for each of the 4 outcomes (hit, FA, CR, Miss) </a:t>
            </a:r>
          </a:p>
          <a:p>
            <a:endParaRPr lang="en-GB" sz="32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These various alternatives can be displayed as a ROC curve on a single graph.  </a:t>
            </a:r>
          </a:p>
          <a:p>
            <a:pPr marL="800100" lvl="1" indent="-342900">
              <a:buFont typeface="Arial" panose="020B0604020202020204" pitchFamily="34" charset="0"/>
              <a:buChar char="•"/>
            </a:pPr>
            <a:endParaRPr lang="en-GB" sz="1600" dirty="0">
              <a:solidFill>
                <a:schemeClr val="bg1"/>
              </a:solidFill>
            </a:endParaRPr>
          </a:p>
          <a:p>
            <a:pPr marL="342900" indent="-342900">
              <a:buFont typeface="Arial" panose="020B0604020202020204" pitchFamily="34" charset="0"/>
              <a:buChar char="•"/>
            </a:pPr>
            <a:r>
              <a:rPr lang="en-GB" sz="3200" dirty="0" smtClean="0">
                <a:solidFill>
                  <a:schemeClr val="bg1"/>
                </a:solidFill>
              </a:rPr>
              <a:t>Each signal detection condition (matrix) generates 1 point on the ROC</a:t>
            </a:r>
          </a:p>
          <a:p>
            <a:pPr marL="800100" lvl="1" indent="-342900">
              <a:buFont typeface="Arial" panose="020B0604020202020204" pitchFamily="34" charset="0"/>
              <a:buChar char="•"/>
            </a:pPr>
            <a:r>
              <a:rPr lang="en-GB" sz="3200" dirty="0" smtClean="0">
                <a:solidFill>
                  <a:schemeClr val="bg1"/>
                </a:solidFill>
              </a:rPr>
              <a:t>ROC curves are plotted with hits on the vertical axis and FAs on the horizontal axis. </a:t>
            </a:r>
            <a:endParaRPr lang="en-GB" sz="3200" dirty="0">
              <a:solidFill>
                <a:schemeClr val="bg1"/>
              </a:solidFill>
            </a:endParaRPr>
          </a:p>
        </p:txBody>
      </p:sp>
    </p:spTree>
    <p:extLst>
      <p:ext uri="{BB962C8B-B14F-4D97-AF65-F5344CB8AC3E}">
        <p14:creationId xmlns:p14="http://schemas.microsoft.com/office/powerpoint/2010/main" val="15425763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randombar(horizontal)">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1013253"/>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000" b="1" dirty="0" smtClean="0">
                <a:solidFill>
                  <a:schemeClr val="bg1"/>
                </a:solidFill>
                <a:latin typeface="Arial" panose="020B0604020202020204" pitchFamily="34" charset="0"/>
                <a:cs typeface="Arial" panose="020B0604020202020204" pitchFamily="34" charset="0"/>
              </a:rPr>
              <a:t>RECEIVER OPERATING CHARACTERISTIC (ROC) CURVES</a:t>
            </a:r>
            <a:endParaRPr lang="en-GB"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1" y="1070918"/>
            <a:ext cx="9078097"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solidFill>
                  <a:schemeClr val="bg1"/>
                </a:solidFill>
              </a:rPr>
              <a:t>If the signal and the observer’s sensitivity remain the same, changing the beta between conditions/trials (either due to a change in payoffs or signal probability) will produce a curved set of points: ROC curve.</a:t>
            </a:r>
          </a:p>
        </p:txBody>
      </p:sp>
      <p:grpSp>
        <p:nvGrpSpPr>
          <p:cNvPr id="38" name="Group 37"/>
          <p:cNvGrpSpPr/>
          <p:nvPr/>
        </p:nvGrpSpPr>
        <p:grpSpPr>
          <a:xfrm>
            <a:off x="4379330" y="2497056"/>
            <a:ext cx="4542248" cy="4280604"/>
            <a:chOff x="2945019" y="2361889"/>
            <a:chExt cx="4238377" cy="4011910"/>
          </a:xfrm>
        </p:grpSpPr>
        <p:cxnSp>
          <p:nvCxnSpPr>
            <p:cNvPr id="31" name="Straight Connector 30"/>
            <p:cNvCxnSpPr/>
            <p:nvPr/>
          </p:nvCxnSpPr>
          <p:spPr>
            <a:xfrm flipH="1" flipV="1">
              <a:off x="3753983" y="3583032"/>
              <a:ext cx="1152000" cy="0"/>
            </a:xfrm>
            <a:prstGeom prst="line">
              <a:avLst/>
            </a:prstGeom>
            <a:ln w="12700">
              <a:solidFill>
                <a:schemeClr val="tx1">
                  <a:lumMod val="65000"/>
                </a:schemeClr>
              </a:solidFill>
              <a:prstDash val="dash"/>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3751686" y="2361889"/>
              <a:ext cx="3420000" cy="3420000"/>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851770" y="6004467"/>
              <a:ext cx="1573427" cy="369332"/>
            </a:xfrm>
            <a:prstGeom prst="rect">
              <a:avLst/>
            </a:prstGeom>
            <a:noFill/>
          </p:spPr>
          <p:txBody>
            <a:bodyPr wrap="square" rtlCol="0">
              <a:spAutoFit/>
            </a:bodyPr>
            <a:lstStyle/>
            <a:p>
              <a:r>
                <a:rPr lang="en-GB" dirty="0" smtClean="0">
                  <a:solidFill>
                    <a:schemeClr val="bg1"/>
                  </a:solidFill>
                </a:rPr>
                <a:t>False Alarms</a:t>
              </a:r>
              <a:endParaRPr lang="en-GB" dirty="0">
                <a:solidFill>
                  <a:schemeClr val="bg1"/>
                </a:solidFill>
              </a:endParaRPr>
            </a:p>
          </p:txBody>
        </p:sp>
        <p:sp>
          <p:nvSpPr>
            <p:cNvPr id="6" name="TextBox 5"/>
            <p:cNvSpPr txBox="1"/>
            <p:nvPr/>
          </p:nvSpPr>
          <p:spPr>
            <a:xfrm>
              <a:off x="2945019" y="3656966"/>
              <a:ext cx="576650" cy="369332"/>
            </a:xfrm>
            <a:prstGeom prst="rect">
              <a:avLst/>
            </a:prstGeom>
            <a:noFill/>
          </p:spPr>
          <p:txBody>
            <a:bodyPr wrap="square" rtlCol="0">
              <a:spAutoFit/>
            </a:bodyPr>
            <a:lstStyle/>
            <a:p>
              <a:r>
                <a:rPr lang="en-GB" dirty="0" smtClean="0">
                  <a:solidFill>
                    <a:schemeClr val="bg1"/>
                  </a:solidFill>
                </a:rPr>
                <a:t>Hits</a:t>
              </a:r>
              <a:endParaRPr lang="en-GB" dirty="0">
                <a:solidFill>
                  <a:schemeClr val="bg1"/>
                </a:solidFill>
              </a:endParaRPr>
            </a:p>
          </p:txBody>
        </p:sp>
        <p:cxnSp>
          <p:nvCxnSpPr>
            <p:cNvPr id="14" name="Straight Connector 13"/>
            <p:cNvCxnSpPr/>
            <p:nvPr/>
          </p:nvCxnSpPr>
          <p:spPr>
            <a:xfrm flipV="1">
              <a:off x="3751686" y="2378341"/>
              <a:ext cx="3420000" cy="3403548"/>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p:cNvSpPr/>
            <p:nvPr/>
          </p:nvSpPr>
          <p:spPr>
            <a:xfrm>
              <a:off x="3739980" y="2388975"/>
              <a:ext cx="3443416" cy="3393989"/>
            </a:xfrm>
            <a:custGeom>
              <a:avLst/>
              <a:gdLst>
                <a:gd name="connsiteX0" fmla="*/ 0 w 3443416"/>
                <a:gd name="connsiteY0" fmla="*/ 3393989 h 3393989"/>
                <a:gd name="connsiteX1" fmla="*/ 799070 w 3443416"/>
                <a:gd name="connsiteY1" fmla="*/ 700216 h 3393989"/>
                <a:gd name="connsiteX2" fmla="*/ 3443416 w 3443416"/>
                <a:gd name="connsiteY2" fmla="*/ 0 h 3393989"/>
              </a:gdLst>
              <a:ahLst/>
              <a:cxnLst>
                <a:cxn ang="0">
                  <a:pos x="connsiteX0" y="connsiteY0"/>
                </a:cxn>
                <a:cxn ang="0">
                  <a:pos x="connsiteX1" y="connsiteY1"/>
                </a:cxn>
                <a:cxn ang="0">
                  <a:pos x="connsiteX2" y="connsiteY2"/>
                </a:cxn>
              </a:cxnLst>
              <a:rect l="l" t="t" r="r" b="b"/>
              <a:pathLst>
                <a:path w="3443416" h="3393989">
                  <a:moveTo>
                    <a:pt x="0" y="3393989"/>
                  </a:moveTo>
                  <a:cubicBezTo>
                    <a:pt x="112583" y="2329935"/>
                    <a:pt x="225167" y="1265881"/>
                    <a:pt x="799070" y="700216"/>
                  </a:cubicBezTo>
                  <a:cubicBezTo>
                    <a:pt x="1372973" y="134551"/>
                    <a:pt x="2408194" y="67275"/>
                    <a:pt x="3443416" y="0"/>
                  </a:cubicBezTo>
                </a:path>
              </a:pathLst>
            </a:cu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3756454" y="2380735"/>
              <a:ext cx="3402227" cy="3393989"/>
            </a:xfrm>
            <a:custGeom>
              <a:avLst/>
              <a:gdLst>
                <a:gd name="connsiteX0" fmla="*/ 0 w 3402227"/>
                <a:gd name="connsiteY0" fmla="*/ 3393989 h 3393989"/>
                <a:gd name="connsiteX1" fmla="*/ 1260389 w 3402227"/>
                <a:gd name="connsiteY1" fmla="*/ 1087395 h 3393989"/>
                <a:gd name="connsiteX2" fmla="*/ 3402227 w 3402227"/>
                <a:gd name="connsiteY2" fmla="*/ 0 h 3393989"/>
              </a:gdLst>
              <a:ahLst/>
              <a:cxnLst>
                <a:cxn ang="0">
                  <a:pos x="connsiteX0" y="connsiteY0"/>
                </a:cxn>
                <a:cxn ang="0">
                  <a:pos x="connsiteX1" y="connsiteY1"/>
                </a:cxn>
                <a:cxn ang="0">
                  <a:pos x="connsiteX2" y="connsiteY2"/>
                </a:cxn>
              </a:cxnLst>
              <a:rect l="l" t="t" r="r" b="b"/>
              <a:pathLst>
                <a:path w="3402227" h="3393989">
                  <a:moveTo>
                    <a:pt x="0" y="3393989"/>
                  </a:moveTo>
                  <a:cubicBezTo>
                    <a:pt x="346675" y="2523524"/>
                    <a:pt x="693351" y="1653060"/>
                    <a:pt x="1260389" y="1087395"/>
                  </a:cubicBezTo>
                  <a:cubicBezTo>
                    <a:pt x="1827427" y="521730"/>
                    <a:pt x="2614827" y="260865"/>
                    <a:pt x="3402227" y="0"/>
                  </a:cubicBezTo>
                </a:path>
              </a:pathLst>
            </a:cu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2" name="Straight Connector 21"/>
            <p:cNvCxnSpPr/>
            <p:nvPr/>
          </p:nvCxnSpPr>
          <p:spPr>
            <a:xfrm flipH="1" flipV="1">
              <a:off x="3751686" y="2373570"/>
              <a:ext cx="1705881" cy="1728000"/>
            </a:xfrm>
            <a:prstGeom prst="line">
              <a:avLst/>
            </a:prstGeom>
            <a:ln w="1270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flipV="1">
              <a:off x="3738682" y="3124545"/>
              <a:ext cx="800368" cy="0"/>
            </a:xfrm>
            <a:prstGeom prst="line">
              <a:avLst/>
            </a:prstGeom>
            <a:ln w="12700">
              <a:solidFill>
                <a:schemeClr val="tx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V="1">
              <a:off x="4501982" y="3124545"/>
              <a:ext cx="0" cy="2650179"/>
            </a:xfrm>
            <a:prstGeom prst="line">
              <a:avLst/>
            </a:prstGeom>
            <a:ln w="12700">
              <a:solidFill>
                <a:schemeClr val="tx1">
                  <a:lumMod val="65000"/>
                </a:schemeClr>
              </a:solidFill>
              <a:prstDash val="dash"/>
            </a:ln>
          </p:spPr>
          <p:style>
            <a:lnRef idx="1">
              <a:schemeClr val="accent1"/>
            </a:lnRef>
            <a:fillRef idx="0">
              <a:schemeClr val="accent1"/>
            </a:fillRef>
            <a:effectRef idx="0">
              <a:schemeClr val="accent1"/>
            </a:effectRef>
            <a:fontRef idx="minor">
              <a:schemeClr val="tx1"/>
            </a:fontRef>
          </p:style>
        </p:cxnSp>
        <p:sp>
          <p:nvSpPr>
            <p:cNvPr id="8" name="Oval 7"/>
            <p:cNvSpPr/>
            <p:nvPr/>
          </p:nvSpPr>
          <p:spPr>
            <a:xfrm>
              <a:off x="4444316" y="3066879"/>
              <a:ext cx="123568" cy="131805"/>
            </a:xfrm>
            <a:prstGeom prst="ellipse">
              <a:avLst/>
            </a:prstGeom>
            <a:solidFill>
              <a:schemeClr val="tx1"/>
            </a:solidFill>
            <a:ln>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7" name="Straight Connector 26"/>
            <p:cNvCxnSpPr/>
            <p:nvPr/>
          </p:nvCxnSpPr>
          <p:spPr>
            <a:xfrm flipH="1" flipV="1">
              <a:off x="3753572" y="4181556"/>
              <a:ext cx="252000" cy="1"/>
            </a:xfrm>
            <a:prstGeom prst="line">
              <a:avLst/>
            </a:prstGeom>
            <a:ln w="12700">
              <a:solidFill>
                <a:schemeClr val="tx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V="1">
              <a:off x="4005572" y="4181556"/>
              <a:ext cx="0" cy="1584000"/>
            </a:xfrm>
            <a:prstGeom prst="line">
              <a:avLst/>
            </a:prstGeom>
            <a:ln w="12700">
              <a:solidFill>
                <a:schemeClr val="tx1">
                  <a:lumMod val="65000"/>
                </a:schemeClr>
              </a:solidFill>
              <a:prstDash val="dash"/>
            </a:ln>
          </p:spPr>
          <p:style>
            <a:lnRef idx="1">
              <a:schemeClr val="accent1"/>
            </a:lnRef>
            <a:fillRef idx="0">
              <a:schemeClr val="accent1"/>
            </a:fillRef>
            <a:effectRef idx="0">
              <a:schemeClr val="accent1"/>
            </a:effectRef>
            <a:fontRef idx="minor">
              <a:schemeClr val="tx1"/>
            </a:fontRef>
          </p:style>
        </p:cxnSp>
        <p:sp>
          <p:nvSpPr>
            <p:cNvPr id="7" name="Oval 6"/>
            <p:cNvSpPr/>
            <p:nvPr/>
          </p:nvSpPr>
          <p:spPr>
            <a:xfrm>
              <a:off x="3929692" y="4115654"/>
              <a:ext cx="123568" cy="131805"/>
            </a:xfrm>
            <a:prstGeom prst="ellipse">
              <a:avLst/>
            </a:prstGeom>
            <a:solidFill>
              <a:schemeClr val="tx1"/>
            </a:solidFill>
            <a:ln>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Straight Connector 29"/>
            <p:cNvCxnSpPr/>
            <p:nvPr/>
          </p:nvCxnSpPr>
          <p:spPr>
            <a:xfrm flipV="1">
              <a:off x="4928054" y="3606885"/>
              <a:ext cx="0" cy="2160000"/>
            </a:xfrm>
            <a:prstGeom prst="line">
              <a:avLst/>
            </a:prstGeom>
            <a:ln w="12700">
              <a:solidFill>
                <a:schemeClr val="tx1">
                  <a:lumMod val="65000"/>
                </a:schemeClr>
              </a:solidFill>
              <a:prstDash val="dash"/>
            </a:ln>
          </p:spPr>
          <p:style>
            <a:lnRef idx="1">
              <a:schemeClr val="accent1"/>
            </a:lnRef>
            <a:fillRef idx="0">
              <a:schemeClr val="accent1"/>
            </a:fillRef>
            <a:effectRef idx="0">
              <a:schemeClr val="accent1"/>
            </a:effectRef>
            <a:fontRef idx="minor">
              <a:schemeClr val="tx1"/>
            </a:fontRef>
          </p:style>
        </p:cxnSp>
        <p:sp>
          <p:nvSpPr>
            <p:cNvPr id="19" name="Oval 18"/>
            <p:cNvSpPr/>
            <p:nvPr/>
          </p:nvSpPr>
          <p:spPr>
            <a:xfrm>
              <a:off x="4864446" y="3519961"/>
              <a:ext cx="123568" cy="131805"/>
            </a:xfrm>
            <a:prstGeom prst="ellipse">
              <a:avLst/>
            </a:prstGeom>
            <a:solidFill>
              <a:schemeClr val="tx1"/>
            </a:solidFill>
            <a:ln>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2" name="Straight Connector 31"/>
            <p:cNvCxnSpPr/>
            <p:nvPr/>
          </p:nvCxnSpPr>
          <p:spPr>
            <a:xfrm flipH="1" flipV="1">
              <a:off x="3738102" y="2534977"/>
              <a:ext cx="2016000" cy="0"/>
            </a:xfrm>
            <a:prstGeom prst="line">
              <a:avLst/>
            </a:prstGeom>
            <a:ln w="12700">
              <a:solidFill>
                <a:schemeClr val="tx1">
                  <a:lumMod val="6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flipV="1">
              <a:off x="5761624" y="2526885"/>
              <a:ext cx="0" cy="3240000"/>
            </a:xfrm>
            <a:prstGeom prst="line">
              <a:avLst/>
            </a:prstGeom>
            <a:ln w="12700">
              <a:solidFill>
                <a:schemeClr val="tx1">
                  <a:lumMod val="65000"/>
                </a:schemeClr>
              </a:solidFill>
              <a:prstDash val="dash"/>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5700586" y="2473724"/>
              <a:ext cx="123568" cy="131805"/>
            </a:xfrm>
            <a:prstGeom prst="ellipse">
              <a:avLst/>
            </a:prstGeom>
            <a:solidFill>
              <a:schemeClr val="tx1"/>
            </a:solidFill>
            <a:ln>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4" name="Rectangle 33"/>
          <p:cNvSpPr/>
          <p:nvPr/>
        </p:nvSpPr>
        <p:spPr>
          <a:xfrm>
            <a:off x="396992" y="2317491"/>
            <a:ext cx="3893370" cy="10080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p:cNvSpPr/>
          <p:nvPr/>
        </p:nvSpPr>
        <p:spPr>
          <a:xfrm>
            <a:off x="383056" y="3416538"/>
            <a:ext cx="3894743" cy="10080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p:cNvSpPr/>
          <p:nvPr/>
        </p:nvSpPr>
        <p:spPr>
          <a:xfrm>
            <a:off x="383057" y="4509948"/>
            <a:ext cx="3894743" cy="10080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p:cNvSpPr/>
          <p:nvPr/>
        </p:nvSpPr>
        <p:spPr>
          <a:xfrm>
            <a:off x="383058" y="5605291"/>
            <a:ext cx="3894743" cy="10080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453224" y="2426720"/>
            <a:ext cx="2218414" cy="828001"/>
            <a:chOff x="453224" y="2426720"/>
            <a:chExt cx="2218414" cy="828001"/>
          </a:xfrm>
        </p:grpSpPr>
        <p:cxnSp>
          <p:nvCxnSpPr>
            <p:cNvPr id="40" name="Straight Connector 39"/>
            <p:cNvCxnSpPr/>
            <p:nvPr/>
          </p:nvCxnSpPr>
          <p:spPr>
            <a:xfrm flipV="1">
              <a:off x="453224" y="3254721"/>
              <a:ext cx="2218414"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41" name="Freeform 40"/>
            <p:cNvSpPr/>
            <p:nvPr/>
          </p:nvSpPr>
          <p:spPr>
            <a:xfrm>
              <a:off x="1220628" y="2798858"/>
              <a:ext cx="1431023" cy="455862"/>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Freeform 41"/>
            <p:cNvSpPr/>
            <p:nvPr/>
          </p:nvSpPr>
          <p:spPr>
            <a:xfrm>
              <a:off x="507093" y="2798858"/>
              <a:ext cx="1429971" cy="455862"/>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3" name="Straight Connector 42"/>
            <p:cNvCxnSpPr/>
            <p:nvPr/>
          </p:nvCxnSpPr>
          <p:spPr>
            <a:xfrm rot="5400000" flipV="1">
              <a:off x="799189" y="2840720"/>
              <a:ext cx="82800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3" name="Group 12"/>
          <p:cNvGrpSpPr/>
          <p:nvPr/>
        </p:nvGrpSpPr>
        <p:grpSpPr>
          <a:xfrm>
            <a:off x="453224" y="3505989"/>
            <a:ext cx="2218414" cy="828000"/>
            <a:chOff x="453224" y="3505989"/>
            <a:chExt cx="2218414" cy="828000"/>
          </a:xfrm>
        </p:grpSpPr>
        <p:cxnSp>
          <p:nvCxnSpPr>
            <p:cNvPr id="45" name="Straight Connector 44"/>
            <p:cNvCxnSpPr/>
            <p:nvPr/>
          </p:nvCxnSpPr>
          <p:spPr>
            <a:xfrm flipV="1">
              <a:off x="453224" y="4303836"/>
              <a:ext cx="2218414"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46" name="Freeform 45"/>
            <p:cNvSpPr/>
            <p:nvPr/>
          </p:nvSpPr>
          <p:spPr>
            <a:xfrm>
              <a:off x="1220628" y="3847973"/>
              <a:ext cx="1431023" cy="455862"/>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46"/>
            <p:cNvSpPr/>
            <p:nvPr/>
          </p:nvSpPr>
          <p:spPr>
            <a:xfrm>
              <a:off x="507093" y="3847973"/>
              <a:ext cx="1429971" cy="455862"/>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8" name="Straight Connector 47"/>
            <p:cNvCxnSpPr/>
            <p:nvPr/>
          </p:nvCxnSpPr>
          <p:spPr>
            <a:xfrm rot="5400000" flipV="1">
              <a:off x="1192777" y="3919989"/>
              <a:ext cx="82800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7" name="Group 16"/>
          <p:cNvGrpSpPr/>
          <p:nvPr/>
        </p:nvGrpSpPr>
        <p:grpSpPr>
          <a:xfrm>
            <a:off x="507093" y="4599948"/>
            <a:ext cx="2218414" cy="828000"/>
            <a:chOff x="507093" y="4599948"/>
            <a:chExt cx="2218414" cy="828000"/>
          </a:xfrm>
        </p:grpSpPr>
        <p:cxnSp>
          <p:nvCxnSpPr>
            <p:cNvPr id="50" name="Straight Connector 49"/>
            <p:cNvCxnSpPr/>
            <p:nvPr/>
          </p:nvCxnSpPr>
          <p:spPr>
            <a:xfrm flipV="1">
              <a:off x="507093" y="5415874"/>
              <a:ext cx="2218414"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51" name="Freeform 50"/>
            <p:cNvSpPr/>
            <p:nvPr/>
          </p:nvSpPr>
          <p:spPr>
            <a:xfrm>
              <a:off x="1274497" y="4960011"/>
              <a:ext cx="1431023" cy="455862"/>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Freeform 51"/>
            <p:cNvSpPr/>
            <p:nvPr/>
          </p:nvSpPr>
          <p:spPr>
            <a:xfrm>
              <a:off x="560962" y="4960011"/>
              <a:ext cx="1429971" cy="455862"/>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p:cNvCxnSpPr/>
            <p:nvPr/>
          </p:nvCxnSpPr>
          <p:spPr>
            <a:xfrm rot="5400000" flipV="1">
              <a:off x="1807215" y="5013948"/>
              <a:ext cx="82800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8" name="Group 17"/>
          <p:cNvGrpSpPr/>
          <p:nvPr/>
        </p:nvGrpSpPr>
        <p:grpSpPr>
          <a:xfrm>
            <a:off x="433237" y="5683215"/>
            <a:ext cx="2218414" cy="828001"/>
            <a:chOff x="433237" y="5683215"/>
            <a:chExt cx="2218414" cy="828001"/>
          </a:xfrm>
        </p:grpSpPr>
        <p:cxnSp>
          <p:nvCxnSpPr>
            <p:cNvPr id="55" name="Straight Connector 54"/>
            <p:cNvCxnSpPr/>
            <p:nvPr/>
          </p:nvCxnSpPr>
          <p:spPr>
            <a:xfrm flipV="1">
              <a:off x="433237" y="6511216"/>
              <a:ext cx="2218414"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56" name="Freeform 55"/>
            <p:cNvSpPr/>
            <p:nvPr/>
          </p:nvSpPr>
          <p:spPr>
            <a:xfrm>
              <a:off x="739464" y="5695289"/>
              <a:ext cx="1431023" cy="815926"/>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Freeform 56"/>
            <p:cNvSpPr/>
            <p:nvPr/>
          </p:nvSpPr>
          <p:spPr>
            <a:xfrm>
              <a:off x="487106" y="5695290"/>
              <a:ext cx="1429971" cy="815925"/>
            </a:xfrm>
            <a:custGeom>
              <a:avLst/>
              <a:gdLst>
                <a:gd name="connsiteX0" fmla="*/ 0 w 2561968"/>
                <a:gd name="connsiteY0" fmla="*/ 2496083 h 2496083"/>
                <a:gd name="connsiteX1" fmla="*/ 1326292 w 2561968"/>
                <a:gd name="connsiteY1" fmla="*/ 18 h 2496083"/>
                <a:gd name="connsiteX2" fmla="*/ 2561968 w 2561968"/>
                <a:gd name="connsiteY2" fmla="*/ 2463132 h 2496083"/>
              </a:gdLst>
              <a:ahLst/>
              <a:cxnLst>
                <a:cxn ang="0">
                  <a:pos x="connsiteX0" y="connsiteY0"/>
                </a:cxn>
                <a:cxn ang="0">
                  <a:pos x="connsiteX1" y="connsiteY1"/>
                </a:cxn>
                <a:cxn ang="0">
                  <a:pos x="connsiteX2" y="connsiteY2"/>
                </a:cxn>
              </a:cxnLst>
              <a:rect l="l" t="t" r="r" b="b"/>
              <a:pathLst>
                <a:path w="2561968" h="2496083">
                  <a:moveTo>
                    <a:pt x="0" y="2496083"/>
                  </a:moveTo>
                  <a:cubicBezTo>
                    <a:pt x="449648" y="1250796"/>
                    <a:pt x="899297" y="5510"/>
                    <a:pt x="1326292" y="18"/>
                  </a:cubicBezTo>
                  <a:cubicBezTo>
                    <a:pt x="1753287" y="-5474"/>
                    <a:pt x="2157627" y="1228829"/>
                    <a:pt x="2561968" y="2463132"/>
                  </a:cubicBezTo>
                </a:path>
              </a:pathLst>
            </a:custGeom>
            <a:noFill/>
            <a:ln w="38100">
              <a:solidFill>
                <a:schemeClr val="bg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8" name="Straight Connector 57"/>
            <p:cNvCxnSpPr/>
            <p:nvPr/>
          </p:nvCxnSpPr>
          <p:spPr>
            <a:xfrm rot="5400000" flipV="1">
              <a:off x="938228" y="6097215"/>
              <a:ext cx="82800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63" name="Straight Arrow Connector 62"/>
          <p:cNvCxnSpPr/>
          <p:nvPr/>
        </p:nvCxnSpPr>
        <p:spPr>
          <a:xfrm>
            <a:off x="4302907" y="2337815"/>
            <a:ext cx="3049247" cy="292307"/>
          </a:xfrm>
          <a:prstGeom prst="curvedConnector3">
            <a:avLst>
              <a:gd name="adj1" fmla="val 100327"/>
            </a:avLst>
          </a:prstGeom>
          <a:ln w="76200">
            <a:solidFill>
              <a:schemeClr val="tx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p:cNvCxnSpPr/>
          <p:nvPr/>
        </p:nvCxnSpPr>
        <p:spPr>
          <a:xfrm flipV="1">
            <a:off x="4290362" y="3389895"/>
            <a:ext cx="1695757" cy="116094"/>
          </a:xfrm>
          <a:prstGeom prst="straightConnector1">
            <a:avLst/>
          </a:prstGeom>
          <a:ln w="76200">
            <a:solidFill>
              <a:srgbClr val="BFBFBF"/>
            </a:solidFill>
            <a:tailEnd type="triangle"/>
          </a:ln>
        </p:spPr>
        <p:style>
          <a:lnRef idx="1">
            <a:schemeClr val="accent1"/>
          </a:lnRef>
          <a:fillRef idx="0">
            <a:schemeClr val="accent1"/>
          </a:fillRef>
          <a:effectRef idx="0">
            <a:schemeClr val="accent1"/>
          </a:effectRef>
          <a:fontRef idx="minor">
            <a:schemeClr val="tx1"/>
          </a:fontRef>
        </p:style>
      </p:cxnSp>
      <p:cxnSp>
        <p:nvCxnSpPr>
          <p:cNvPr id="73" name="Straight Arrow Connector 72"/>
          <p:cNvCxnSpPr/>
          <p:nvPr/>
        </p:nvCxnSpPr>
        <p:spPr>
          <a:xfrm flipV="1">
            <a:off x="4277799" y="4533428"/>
            <a:ext cx="1150553" cy="230923"/>
          </a:xfrm>
          <a:prstGeom prst="straightConnector1">
            <a:avLst/>
          </a:prstGeom>
          <a:ln w="76200">
            <a:solidFill>
              <a:srgbClr val="BFBFBF"/>
            </a:solidFill>
            <a:tailEnd type="triangle"/>
          </a:ln>
        </p:spPr>
        <p:style>
          <a:lnRef idx="1">
            <a:schemeClr val="accent1"/>
          </a:lnRef>
          <a:fillRef idx="0">
            <a:schemeClr val="accent1"/>
          </a:fillRef>
          <a:effectRef idx="0">
            <a:schemeClr val="accent1"/>
          </a:effectRef>
          <a:fontRef idx="minor">
            <a:schemeClr val="tx1"/>
          </a:fontRef>
        </p:style>
      </p:cxnSp>
      <p:sp>
        <p:nvSpPr>
          <p:cNvPr id="76" name="Bent Arrow 75"/>
          <p:cNvSpPr/>
          <p:nvPr/>
        </p:nvSpPr>
        <p:spPr>
          <a:xfrm rot="17149949" flipV="1">
            <a:off x="3910745" y="4480644"/>
            <a:ext cx="3107960" cy="1543933"/>
          </a:xfrm>
          <a:prstGeom prst="bentArrow">
            <a:avLst>
              <a:gd name="adj1" fmla="val 4773"/>
              <a:gd name="adj2" fmla="val 8765"/>
              <a:gd name="adj3" fmla="val 11800"/>
              <a:gd name="adj4" fmla="val 43750"/>
            </a:avLst>
          </a:prstGeom>
          <a:solidFill>
            <a:schemeClr val="tx1">
              <a:lumMod val="65000"/>
            </a:schemeClr>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TextBox 9"/>
          <p:cNvSpPr txBox="1"/>
          <p:nvPr/>
        </p:nvSpPr>
        <p:spPr>
          <a:xfrm>
            <a:off x="1980825" y="2270312"/>
            <a:ext cx="724695" cy="369332"/>
          </a:xfrm>
          <a:prstGeom prst="rect">
            <a:avLst/>
          </a:prstGeom>
          <a:noFill/>
        </p:spPr>
        <p:txBody>
          <a:bodyPr wrap="square" rtlCol="0">
            <a:spAutoFit/>
          </a:bodyPr>
          <a:lstStyle/>
          <a:p>
            <a:r>
              <a:rPr lang="en-GB" dirty="0" smtClean="0">
                <a:solidFill>
                  <a:schemeClr val="bg1"/>
                </a:solidFill>
              </a:rPr>
              <a:t>Low ß</a:t>
            </a:r>
            <a:endParaRPr lang="en-GB" dirty="0">
              <a:solidFill>
                <a:schemeClr val="bg1"/>
              </a:solidFill>
            </a:endParaRPr>
          </a:p>
        </p:txBody>
      </p:sp>
      <p:sp>
        <p:nvSpPr>
          <p:cNvPr id="59" name="TextBox 58"/>
          <p:cNvSpPr txBox="1"/>
          <p:nvPr/>
        </p:nvSpPr>
        <p:spPr>
          <a:xfrm>
            <a:off x="1980824" y="3380032"/>
            <a:ext cx="724695" cy="369332"/>
          </a:xfrm>
          <a:prstGeom prst="rect">
            <a:avLst/>
          </a:prstGeom>
          <a:noFill/>
        </p:spPr>
        <p:txBody>
          <a:bodyPr wrap="square" rtlCol="0">
            <a:spAutoFit/>
          </a:bodyPr>
          <a:lstStyle/>
          <a:p>
            <a:r>
              <a:rPr lang="en-GB" dirty="0" smtClean="0">
                <a:solidFill>
                  <a:schemeClr val="bg1"/>
                </a:solidFill>
              </a:rPr>
              <a:t>ß = 1</a:t>
            </a:r>
            <a:endParaRPr lang="en-GB" dirty="0">
              <a:solidFill>
                <a:schemeClr val="bg1"/>
              </a:solidFill>
            </a:endParaRPr>
          </a:p>
        </p:txBody>
      </p:sp>
      <p:sp>
        <p:nvSpPr>
          <p:cNvPr id="60" name="TextBox 59"/>
          <p:cNvSpPr txBox="1"/>
          <p:nvPr/>
        </p:nvSpPr>
        <p:spPr>
          <a:xfrm>
            <a:off x="2283018" y="4503336"/>
            <a:ext cx="799174" cy="369332"/>
          </a:xfrm>
          <a:prstGeom prst="rect">
            <a:avLst/>
          </a:prstGeom>
          <a:noFill/>
        </p:spPr>
        <p:txBody>
          <a:bodyPr wrap="square" rtlCol="0">
            <a:spAutoFit/>
          </a:bodyPr>
          <a:lstStyle/>
          <a:p>
            <a:r>
              <a:rPr lang="en-GB" dirty="0" smtClean="0">
                <a:solidFill>
                  <a:schemeClr val="bg1"/>
                </a:solidFill>
              </a:rPr>
              <a:t>High ß</a:t>
            </a:r>
            <a:endParaRPr lang="en-GB" dirty="0">
              <a:solidFill>
                <a:schemeClr val="bg1"/>
              </a:solidFill>
            </a:endParaRPr>
          </a:p>
        </p:txBody>
      </p:sp>
      <p:sp>
        <p:nvSpPr>
          <p:cNvPr id="61" name="TextBox 60"/>
          <p:cNvSpPr txBox="1"/>
          <p:nvPr/>
        </p:nvSpPr>
        <p:spPr>
          <a:xfrm>
            <a:off x="2037878" y="5553930"/>
            <a:ext cx="939630" cy="646331"/>
          </a:xfrm>
          <a:prstGeom prst="rect">
            <a:avLst/>
          </a:prstGeom>
          <a:noFill/>
        </p:spPr>
        <p:txBody>
          <a:bodyPr wrap="square" rtlCol="0">
            <a:spAutoFit/>
          </a:bodyPr>
          <a:lstStyle/>
          <a:p>
            <a:r>
              <a:rPr lang="en-GB" dirty="0" smtClean="0">
                <a:solidFill>
                  <a:schemeClr val="bg1"/>
                </a:solidFill>
              </a:rPr>
              <a:t>Low </a:t>
            </a:r>
            <a:r>
              <a:rPr lang="en-GB" i="1" dirty="0" smtClean="0">
                <a:solidFill>
                  <a:schemeClr val="bg1"/>
                </a:solidFill>
              </a:rPr>
              <a:t>d’,</a:t>
            </a:r>
            <a:r>
              <a:rPr lang="en-GB" dirty="0" smtClean="0">
                <a:solidFill>
                  <a:schemeClr val="bg1"/>
                </a:solidFill>
              </a:rPr>
              <a:t> ß = 1</a:t>
            </a:r>
            <a:endParaRPr lang="en-GB" dirty="0">
              <a:solidFill>
                <a:schemeClr val="bg1"/>
              </a:solidFill>
            </a:endParaRPr>
          </a:p>
        </p:txBody>
      </p:sp>
      <p:sp>
        <p:nvSpPr>
          <p:cNvPr id="62" name="TextBox 61"/>
          <p:cNvSpPr txBox="1"/>
          <p:nvPr/>
        </p:nvSpPr>
        <p:spPr>
          <a:xfrm>
            <a:off x="3082192" y="2301940"/>
            <a:ext cx="1107984" cy="338554"/>
          </a:xfrm>
          <a:prstGeom prst="rect">
            <a:avLst/>
          </a:prstGeom>
          <a:noFill/>
        </p:spPr>
        <p:txBody>
          <a:bodyPr wrap="square" rtlCol="0">
            <a:spAutoFit/>
          </a:bodyPr>
          <a:lstStyle/>
          <a:p>
            <a:r>
              <a:rPr lang="en-GB" sz="1600" dirty="0" smtClean="0">
                <a:solidFill>
                  <a:schemeClr val="bg1"/>
                </a:solidFill>
              </a:rPr>
              <a:t>20      10</a:t>
            </a:r>
            <a:endParaRPr lang="en-GB" sz="1600" dirty="0">
              <a:solidFill>
                <a:schemeClr val="bg1"/>
              </a:solidFill>
            </a:endParaRPr>
          </a:p>
        </p:txBody>
      </p:sp>
      <p:graphicFrame>
        <p:nvGraphicFramePr>
          <p:cNvPr id="11" name="Table 10"/>
          <p:cNvGraphicFramePr>
            <a:graphicFrameLocks noGrp="1"/>
          </p:cNvGraphicFramePr>
          <p:nvPr>
            <p:extLst>
              <p:ext uri="{D42A27DB-BD31-4B8C-83A1-F6EECF244321}">
                <p14:modId xmlns:p14="http://schemas.microsoft.com/office/powerpoint/2010/main" val="1879005720"/>
              </p:ext>
            </p:extLst>
          </p:nvPr>
        </p:nvGraphicFramePr>
        <p:xfrm>
          <a:off x="2992177" y="2594934"/>
          <a:ext cx="1165048" cy="670560"/>
        </p:xfrm>
        <a:graphic>
          <a:graphicData uri="http://schemas.openxmlformats.org/drawingml/2006/table">
            <a:tbl>
              <a:tblPr firstRow="1" bandRow="1">
                <a:tableStyleId>{2D5ABB26-0587-4C30-8999-92F81FD0307C}</a:tableStyleId>
              </a:tblPr>
              <a:tblGrid>
                <a:gridCol w="582524">
                  <a:extLst>
                    <a:ext uri="{9D8B030D-6E8A-4147-A177-3AD203B41FA5}">
                      <a16:colId xmlns:a16="http://schemas.microsoft.com/office/drawing/2014/main" val="20000"/>
                    </a:ext>
                  </a:extLst>
                </a:gridCol>
                <a:gridCol w="582524">
                  <a:extLst>
                    <a:ext uri="{9D8B030D-6E8A-4147-A177-3AD203B41FA5}">
                      <a16:colId xmlns:a16="http://schemas.microsoft.com/office/drawing/2014/main" val="20001"/>
                    </a:ext>
                  </a:extLst>
                </a:gridCol>
              </a:tblGrid>
              <a:tr h="313096">
                <a:tc>
                  <a:txBody>
                    <a:bodyPr/>
                    <a:lstStyle/>
                    <a:p>
                      <a:r>
                        <a:rPr lang="en-GB" sz="1600" dirty="0" smtClean="0">
                          <a:solidFill>
                            <a:schemeClr val="bg1"/>
                          </a:solidFill>
                        </a:rPr>
                        <a:t>0.95</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600" dirty="0" smtClean="0">
                          <a:solidFill>
                            <a:schemeClr val="bg1"/>
                          </a:solidFill>
                        </a:rPr>
                        <a:t>0.80</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000"/>
                  </a:ext>
                </a:extLst>
              </a:tr>
              <a:tr h="313096">
                <a:tc>
                  <a:txBody>
                    <a:bodyPr/>
                    <a:lstStyle/>
                    <a:p>
                      <a:r>
                        <a:rPr lang="en-GB" sz="1600" dirty="0" smtClean="0">
                          <a:solidFill>
                            <a:schemeClr val="bg1"/>
                          </a:solidFill>
                        </a:rPr>
                        <a:t>0.05</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r>
                        <a:rPr lang="en-GB" sz="1600" dirty="0" smtClean="0">
                          <a:solidFill>
                            <a:schemeClr val="bg1"/>
                          </a:solidFill>
                        </a:rPr>
                        <a:t>0.20</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67" name="TextBox 66"/>
          <p:cNvSpPr txBox="1"/>
          <p:nvPr/>
        </p:nvSpPr>
        <p:spPr>
          <a:xfrm>
            <a:off x="3078070" y="3418173"/>
            <a:ext cx="1107984" cy="338554"/>
          </a:xfrm>
          <a:prstGeom prst="rect">
            <a:avLst/>
          </a:prstGeom>
          <a:noFill/>
        </p:spPr>
        <p:txBody>
          <a:bodyPr wrap="square" rtlCol="0">
            <a:spAutoFit/>
          </a:bodyPr>
          <a:lstStyle/>
          <a:p>
            <a:r>
              <a:rPr lang="en-GB" sz="1600" dirty="0" smtClean="0">
                <a:solidFill>
                  <a:schemeClr val="bg1"/>
                </a:solidFill>
              </a:rPr>
              <a:t>15      15</a:t>
            </a:r>
            <a:endParaRPr lang="en-GB" sz="1600" dirty="0">
              <a:solidFill>
                <a:schemeClr val="bg1"/>
              </a:solidFill>
            </a:endParaRPr>
          </a:p>
        </p:txBody>
      </p:sp>
      <p:graphicFrame>
        <p:nvGraphicFramePr>
          <p:cNvPr id="68" name="Table 67"/>
          <p:cNvGraphicFramePr>
            <a:graphicFrameLocks noGrp="1"/>
          </p:cNvGraphicFramePr>
          <p:nvPr>
            <p:extLst>
              <p:ext uri="{D42A27DB-BD31-4B8C-83A1-F6EECF244321}">
                <p14:modId xmlns:p14="http://schemas.microsoft.com/office/powerpoint/2010/main" val="3723516272"/>
              </p:ext>
            </p:extLst>
          </p:nvPr>
        </p:nvGraphicFramePr>
        <p:xfrm>
          <a:off x="2988055" y="3711167"/>
          <a:ext cx="1165048" cy="670560"/>
        </p:xfrm>
        <a:graphic>
          <a:graphicData uri="http://schemas.openxmlformats.org/drawingml/2006/table">
            <a:tbl>
              <a:tblPr firstRow="1" bandRow="1">
                <a:tableStyleId>{2D5ABB26-0587-4C30-8999-92F81FD0307C}</a:tableStyleId>
              </a:tblPr>
              <a:tblGrid>
                <a:gridCol w="582524">
                  <a:extLst>
                    <a:ext uri="{9D8B030D-6E8A-4147-A177-3AD203B41FA5}">
                      <a16:colId xmlns:a16="http://schemas.microsoft.com/office/drawing/2014/main" val="20000"/>
                    </a:ext>
                  </a:extLst>
                </a:gridCol>
                <a:gridCol w="582524">
                  <a:extLst>
                    <a:ext uri="{9D8B030D-6E8A-4147-A177-3AD203B41FA5}">
                      <a16:colId xmlns:a16="http://schemas.microsoft.com/office/drawing/2014/main" val="20001"/>
                    </a:ext>
                  </a:extLst>
                </a:gridCol>
              </a:tblGrid>
              <a:tr h="313096">
                <a:tc>
                  <a:txBody>
                    <a:bodyPr/>
                    <a:lstStyle/>
                    <a:p>
                      <a:r>
                        <a:rPr lang="en-GB" sz="1600" dirty="0" smtClean="0">
                          <a:solidFill>
                            <a:schemeClr val="bg1"/>
                          </a:solidFill>
                        </a:rPr>
                        <a:t>0.70</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600" dirty="0" smtClean="0">
                          <a:solidFill>
                            <a:schemeClr val="bg1"/>
                          </a:solidFill>
                        </a:rPr>
                        <a:t>0.30</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000"/>
                  </a:ext>
                </a:extLst>
              </a:tr>
              <a:tr h="313096">
                <a:tc>
                  <a:txBody>
                    <a:bodyPr/>
                    <a:lstStyle/>
                    <a:p>
                      <a:r>
                        <a:rPr lang="en-GB" sz="1600" dirty="0" smtClean="0">
                          <a:solidFill>
                            <a:schemeClr val="bg1"/>
                          </a:solidFill>
                        </a:rPr>
                        <a:t>0.30</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r>
                        <a:rPr lang="en-GB" sz="1600" dirty="0" smtClean="0">
                          <a:solidFill>
                            <a:schemeClr val="bg1"/>
                          </a:solidFill>
                        </a:rPr>
                        <a:t>0.70</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69" name="TextBox 68"/>
          <p:cNvSpPr txBox="1"/>
          <p:nvPr/>
        </p:nvSpPr>
        <p:spPr>
          <a:xfrm>
            <a:off x="3086308" y="4522041"/>
            <a:ext cx="1107984" cy="338554"/>
          </a:xfrm>
          <a:prstGeom prst="rect">
            <a:avLst/>
          </a:prstGeom>
          <a:noFill/>
        </p:spPr>
        <p:txBody>
          <a:bodyPr wrap="square" rtlCol="0">
            <a:spAutoFit/>
          </a:bodyPr>
          <a:lstStyle/>
          <a:p>
            <a:r>
              <a:rPr lang="en-GB" sz="1600" dirty="0" smtClean="0">
                <a:solidFill>
                  <a:schemeClr val="bg1"/>
                </a:solidFill>
              </a:rPr>
              <a:t>10      20</a:t>
            </a:r>
            <a:endParaRPr lang="en-GB" sz="1600" dirty="0">
              <a:solidFill>
                <a:schemeClr val="bg1"/>
              </a:solidFill>
            </a:endParaRPr>
          </a:p>
        </p:txBody>
      </p:sp>
      <p:graphicFrame>
        <p:nvGraphicFramePr>
          <p:cNvPr id="70" name="Table 69"/>
          <p:cNvGraphicFramePr>
            <a:graphicFrameLocks noGrp="1"/>
          </p:cNvGraphicFramePr>
          <p:nvPr>
            <p:extLst>
              <p:ext uri="{D42A27DB-BD31-4B8C-83A1-F6EECF244321}">
                <p14:modId xmlns:p14="http://schemas.microsoft.com/office/powerpoint/2010/main" val="1523868328"/>
              </p:ext>
            </p:extLst>
          </p:nvPr>
        </p:nvGraphicFramePr>
        <p:xfrm>
          <a:off x="2996293" y="4815035"/>
          <a:ext cx="1165048" cy="670560"/>
        </p:xfrm>
        <a:graphic>
          <a:graphicData uri="http://schemas.openxmlformats.org/drawingml/2006/table">
            <a:tbl>
              <a:tblPr firstRow="1" bandRow="1">
                <a:tableStyleId>{2D5ABB26-0587-4C30-8999-92F81FD0307C}</a:tableStyleId>
              </a:tblPr>
              <a:tblGrid>
                <a:gridCol w="582524">
                  <a:extLst>
                    <a:ext uri="{9D8B030D-6E8A-4147-A177-3AD203B41FA5}">
                      <a16:colId xmlns:a16="http://schemas.microsoft.com/office/drawing/2014/main" val="20000"/>
                    </a:ext>
                  </a:extLst>
                </a:gridCol>
                <a:gridCol w="582524">
                  <a:extLst>
                    <a:ext uri="{9D8B030D-6E8A-4147-A177-3AD203B41FA5}">
                      <a16:colId xmlns:a16="http://schemas.microsoft.com/office/drawing/2014/main" val="20001"/>
                    </a:ext>
                  </a:extLst>
                </a:gridCol>
              </a:tblGrid>
              <a:tr h="313096">
                <a:tc>
                  <a:txBody>
                    <a:bodyPr/>
                    <a:lstStyle/>
                    <a:p>
                      <a:r>
                        <a:rPr lang="en-GB" sz="1600" dirty="0" smtClean="0">
                          <a:solidFill>
                            <a:schemeClr val="bg1"/>
                          </a:solidFill>
                        </a:rPr>
                        <a:t>0.20</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600" dirty="0" smtClean="0">
                          <a:solidFill>
                            <a:schemeClr val="bg1"/>
                          </a:solidFill>
                        </a:rPr>
                        <a:t>0.05</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000"/>
                  </a:ext>
                </a:extLst>
              </a:tr>
              <a:tr h="313096">
                <a:tc>
                  <a:txBody>
                    <a:bodyPr/>
                    <a:lstStyle/>
                    <a:p>
                      <a:r>
                        <a:rPr lang="en-GB" sz="1600" dirty="0" smtClean="0">
                          <a:solidFill>
                            <a:schemeClr val="bg1"/>
                          </a:solidFill>
                        </a:rPr>
                        <a:t>0.80</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r>
                        <a:rPr lang="en-GB" sz="1600" dirty="0" smtClean="0">
                          <a:solidFill>
                            <a:schemeClr val="bg1"/>
                          </a:solidFill>
                        </a:rPr>
                        <a:t>0.95</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71" name="TextBox 70"/>
          <p:cNvSpPr txBox="1"/>
          <p:nvPr/>
        </p:nvSpPr>
        <p:spPr>
          <a:xfrm>
            <a:off x="3086308" y="5601196"/>
            <a:ext cx="1107984" cy="338554"/>
          </a:xfrm>
          <a:prstGeom prst="rect">
            <a:avLst/>
          </a:prstGeom>
          <a:noFill/>
        </p:spPr>
        <p:txBody>
          <a:bodyPr wrap="square" rtlCol="0">
            <a:spAutoFit/>
          </a:bodyPr>
          <a:lstStyle/>
          <a:p>
            <a:r>
              <a:rPr lang="en-GB" sz="1600" dirty="0" smtClean="0">
                <a:solidFill>
                  <a:schemeClr val="bg1"/>
                </a:solidFill>
              </a:rPr>
              <a:t>15      15</a:t>
            </a:r>
            <a:endParaRPr lang="en-GB" sz="1600" dirty="0">
              <a:solidFill>
                <a:schemeClr val="bg1"/>
              </a:solidFill>
            </a:endParaRPr>
          </a:p>
        </p:txBody>
      </p:sp>
      <p:graphicFrame>
        <p:nvGraphicFramePr>
          <p:cNvPr id="74" name="Table 73"/>
          <p:cNvGraphicFramePr>
            <a:graphicFrameLocks noGrp="1"/>
          </p:cNvGraphicFramePr>
          <p:nvPr>
            <p:extLst>
              <p:ext uri="{D42A27DB-BD31-4B8C-83A1-F6EECF244321}">
                <p14:modId xmlns:p14="http://schemas.microsoft.com/office/powerpoint/2010/main" val="4126271281"/>
              </p:ext>
            </p:extLst>
          </p:nvPr>
        </p:nvGraphicFramePr>
        <p:xfrm>
          <a:off x="2996293" y="5894190"/>
          <a:ext cx="1165048" cy="670560"/>
        </p:xfrm>
        <a:graphic>
          <a:graphicData uri="http://schemas.openxmlformats.org/drawingml/2006/table">
            <a:tbl>
              <a:tblPr firstRow="1" bandRow="1">
                <a:tableStyleId>{2D5ABB26-0587-4C30-8999-92F81FD0307C}</a:tableStyleId>
              </a:tblPr>
              <a:tblGrid>
                <a:gridCol w="582524">
                  <a:extLst>
                    <a:ext uri="{9D8B030D-6E8A-4147-A177-3AD203B41FA5}">
                      <a16:colId xmlns:a16="http://schemas.microsoft.com/office/drawing/2014/main" val="20000"/>
                    </a:ext>
                  </a:extLst>
                </a:gridCol>
                <a:gridCol w="582524">
                  <a:extLst>
                    <a:ext uri="{9D8B030D-6E8A-4147-A177-3AD203B41FA5}">
                      <a16:colId xmlns:a16="http://schemas.microsoft.com/office/drawing/2014/main" val="20001"/>
                    </a:ext>
                  </a:extLst>
                </a:gridCol>
              </a:tblGrid>
              <a:tr h="313096">
                <a:tc>
                  <a:txBody>
                    <a:bodyPr/>
                    <a:lstStyle/>
                    <a:p>
                      <a:r>
                        <a:rPr lang="en-GB" sz="1600" dirty="0" smtClean="0">
                          <a:solidFill>
                            <a:schemeClr val="bg1"/>
                          </a:solidFill>
                        </a:rPr>
                        <a:t>0.60</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600" dirty="0" smtClean="0">
                          <a:solidFill>
                            <a:schemeClr val="bg1"/>
                          </a:solidFill>
                        </a:rPr>
                        <a:t>0.40</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000"/>
                  </a:ext>
                </a:extLst>
              </a:tr>
              <a:tr h="313096">
                <a:tc>
                  <a:txBody>
                    <a:bodyPr/>
                    <a:lstStyle/>
                    <a:p>
                      <a:r>
                        <a:rPr lang="en-GB" sz="1600" dirty="0" smtClean="0">
                          <a:solidFill>
                            <a:schemeClr val="bg1"/>
                          </a:solidFill>
                        </a:rPr>
                        <a:t>0.40</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r>
                        <a:rPr lang="en-GB" sz="1600" dirty="0" smtClean="0">
                          <a:solidFill>
                            <a:schemeClr val="bg1"/>
                          </a:solidFill>
                        </a:rPr>
                        <a:t>0.60</a:t>
                      </a:r>
                      <a:endParaRPr lang="en-GB" sz="1600" dirty="0">
                        <a:solidFill>
                          <a:schemeClr val="bg1"/>
                        </a:solidFill>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75" name="TextBox 74"/>
          <p:cNvSpPr txBox="1"/>
          <p:nvPr/>
        </p:nvSpPr>
        <p:spPr>
          <a:xfrm>
            <a:off x="5254245" y="6156500"/>
            <a:ext cx="3640845" cy="307777"/>
          </a:xfrm>
          <a:prstGeom prst="rect">
            <a:avLst/>
          </a:prstGeom>
          <a:noFill/>
        </p:spPr>
        <p:txBody>
          <a:bodyPr wrap="square" rtlCol="0">
            <a:spAutoFit/>
          </a:bodyPr>
          <a:lstStyle/>
          <a:p>
            <a:r>
              <a:rPr lang="en-GB" sz="1400" dirty="0" smtClean="0">
                <a:solidFill>
                  <a:schemeClr val="bg1"/>
                </a:solidFill>
              </a:rPr>
              <a:t>0.05    0.30   0.40           0.80</a:t>
            </a:r>
            <a:endParaRPr lang="en-GB" sz="1400" dirty="0">
              <a:solidFill>
                <a:schemeClr val="bg1"/>
              </a:solidFill>
            </a:endParaRPr>
          </a:p>
        </p:txBody>
      </p:sp>
      <p:sp>
        <p:nvSpPr>
          <p:cNvPr id="77" name="TextBox 76"/>
          <p:cNvSpPr txBox="1"/>
          <p:nvPr/>
        </p:nvSpPr>
        <p:spPr>
          <a:xfrm>
            <a:off x="4686347" y="2504065"/>
            <a:ext cx="549424" cy="2031325"/>
          </a:xfrm>
          <a:prstGeom prst="rect">
            <a:avLst/>
          </a:prstGeom>
          <a:noFill/>
        </p:spPr>
        <p:txBody>
          <a:bodyPr wrap="square" rtlCol="0">
            <a:spAutoFit/>
          </a:bodyPr>
          <a:lstStyle/>
          <a:p>
            <a:r>
              <a:rPr lang="en-GB" sz="1400" dirty="0" smtClean="0">
                <a:solidFill>
                  <a:schemeClr val="bg1"/>
                </a:solidFill>
              </a:rPr>
              <a:t>0.95</a:t>
            </a:r>
          </a:p>
          <a:p>
            <a:endParaRPr lang="en-GB" sz="1400" dirty="0">
              <a:solidFill>
                <a:schemeClr val="bg1"/>
              </a:solidFill>
            </a:endParaRPr>
          </a:p>
          <a:p>
            <a:r>
              <a:rPr lang="en-GB" sz="1400" dirty="0" smtClean="0">
                <a:solidFill>
                  <a:schemeClr val="bg1"/>
                </a:solidFill>
              </a:rPr>
              <a:t>    0.70</a:t>
            </a:r>
          </a:p>
          <a:p>
            <a:endParaRPr lang="en-GB" sz="1400" dirty="0">
              <a:solidFill>
                <a:schemeClr val="bg1"/>
              </a:solidFill>
            </a:endParaRPr>
          </a:p>
          <a:p>
            <a:r>
              <a:rPr lang="en-GB" sz="1400" dirty="0" smtClean="0">
                <a:solidFill>
                  <a:schemeClr val="bg1"/>
                </a:solidFill>
              </a:rPr>
              <a:t>0.60</a:t>
            </a:r>
          </a:p>
          <a:p>
            <a:endParaRPr lang="en-GB" sz="1400" dirty="0">
              <a:solidFill>
                <a:schemeClr val="bg1"/>
              </a:solidFill>
            </a:endParaRPr>
          </a:p>
          <a:p>
            <a:r>
              <a:rPr lang="en-GB" sz="1400" dirty="0" smtClean="0">
                <a:solidFill>
                  <a:schemeClr val="bg1"/>
                </a:solidFill>
              </a:rPr>
              <a:t>           0.20</a:t>
            </a:r>
            <a:endParaRPr lang="en-GB" sz="1400" dirty="0">
              <a:solidFill>
                <a:schemeClr val="bg1"/>
              </a:solidFill>
            </a:endParaRPr>
          </a:p>
        </p:txBody>
      </p:sp>
      <p:sp>
        <p:nvSpPr>
          <p:cNvPr id="78" name="TextBox 77"/>
          <p:cNvSpPr txBox="1"/>
          <p:nvPr/>
        </p:nvSpPr>
        <p:spPr>
          <a:xfrm>
            <a:off x="1983158" y="6064975"/>
            <a:ext cx="1245004" cy="307777"/>
          </a:xfrm>
          <a:prstGeom prst="rect">
            <a:avLst/>
          </a:prstGeom>
          <a:noFill/>
        </p:spPr>
        <p:txBody>
          <a:bodyPr wrap="square" rtlCol="0">
            <a:spAutoFit/>
          </a:bodyPr>
          <a:lstStyle/>
          <a:p>
            <a:r>
              <a:rPr lang="en-GB" sz="1400" dirty="0" smtClean="0">
                <a:solidFill>
                  <a:schemeClr val="bg1"/>
                </a:solidFill>
              </a:rPr>
              <a:t>Less sensitive</a:t>
            </a:r>
            <a:endParaRPr lang="en-GB" sz="1400" dirty="0">
              <a:solidFill>
                <a:schemeClr val="bg1"/>
              </a:solidFill>
            </a:endParaRPr>
          </a:p>
        </p:txBody>
      </p:sp>
      <p:sp>
        <p:nvSpPr>
          <p:cNvPr id="20" name="TextBox 19"/>
          <p:cNvSpPr txBox="1"/>
          <p:nvPr/>
        </p:nvSpPr>
        <p:spPr>
          <a:xfrm>
            <a:off x="7631836" y="2745548"/>
            <a:ext cx="857169" cy="369332"/>
          </a:xfrm>
          <a:prstGeom prst="rect">
            <a:avLst/>
          </a:prstGeom>
          <a:solidFill>
            <a:schemeClr val="tx1"/>
          </a:solidFill>
          <a:ln w="28575">
            <a:solidFill>
              <a:schemeClr val="bg2">
                <a:lumMod val="60000"/>
                <a:lumOff val="40000"/>
              </a:schemeClr>
            </a:solidFill>
          </a:ln>
        </p:spPr>
        <p:txBody>
          <a:bodyPr wrap="square" rtlCol="0">
            <a:spAutoFit/>
          </a:bodyPr>
          <a:lstStyle/>
          <a:p>
            <a:r>
              <a:rPr lang="en-GB" dirty="0" smtClean="0">
                <a:solidFill>
                  <a:schemeClr val="bg1"/>
                </a:solidFill>
              </a:rPr>
              <a:t>Liberal</a:t>
            </a:r>
            <a:endParaRPr lang="en-GB" dirty="0">
              <a:solidFill>
                <a:schemeClr val="bg1"/>
              </a:solidFill>
            </a:endParaRPr>
          </a:p>
        </p:txBody>
      </p:sp>
      <p:sp>
        <p:nvSpPr>
          <p:cNvPr id="79" name="TextBox 78"/>
          <p:cNvSpPr txBox="1"/>
          <p:nvPr/>
        </p:nvSpPr>
        <p:spPr>
          <a:xfrm>
            <a:off x="5361508" y="5265534"/>
            <a:ext cx="1367674" cy="369332"/>
          </a:xfrm>
          <a:prstGeom prst="rect">
            <a:avLst/>
          </a:prstGeom>
          <a:solidFill>
            <a:schemeClr val="tx1"/>
          </a:solidFill>
          <a:ln w="28575">
            <a:solidFill>
              <a:schemeClr val="bg2">
                <a:lumMod val="60000"/>
                <a:lumOff val="40000"/>
              </a:schemeClr>
            </a:solidFill>
          </a:ln>
        </p:spPr>
        <p:txBody>
          <a:bodyPr wrap="square" rtlCol="0">
            <a:spAutoFit/>
          </a:bodyPr>
          <a:lstStyle/>
          <a:p>
            <a:r>
              <a:rPr lang="en-GB" dirty="0" smtClean="0">
                <a:solidFill>
                  <a:schemeClr val="bg1"/>
                </a:solidFill>
              </a:rPr>
              <a:t>Conservative</a:t>
            </a:r>
            <a:endParaRPr lang="en-GB" dirty="0">
              <a:solidFill>
                <a:schemeClr val="bg1"/>
              </a:solidFill>
            </a:endParaRPr>
          </a:p>
        </p:txBody>
      </p:sp>
      <p:sp>
        <p:nvSpPr>
          <p:cNvPr id="80" name="TextBox 79"/>
          <p:cNvSpPr txBox="1"/>
          <p:nvPr/>
        </p:nvSpPr>
        <p:spPr>
          <a:xfrm>
            <a:off x="7901063" y="3843045"/>
            <a:ext cx="857169" cy="369332"/>
          </a:xfrm>
          <a:prstGeom prst="rect">
            <a:avLst/>
          </a:prstGeom>
          <a:solidFill>
            <a:schemeClr val="tx1"/>
          </a:solidFill>
          <a:ln w="28575">
            <a:solidFill>
              <a:schemeClr val="bg2">
                <a:lumMod val="60000"/>
                <a:lumOff val="40000"/>
              </a:schemeClr>
            </a:solidFill>
          </a:ln>
        </p:spPr>
        <p:txBody>
          <a:bodyPr wrap="square" rtlCol="0">
            <a:spAutoFit/>
          </a:bodyPr>
          <a:lstStyle/>
          <a:p>
            <a:r>
              <a:rPr lang="en-GB" dirty="0" smtClean="0">
                <a:solidFill>
                  <a:schemeClr val="bg1"/>
                </a:solidFill>
              </a:rPr>
              <a:t>Chance</a:t>
            </a:r>
            <a:endParaRPr lang="en-GB" dirty="0">
              <a:solidFill>
                <a:schemeClr val="bg1"/>
              </a:solidFill>
            </a:endParaRPr>
          </a:p>
        </p:txBody>
      </p:sp>
      <p:cxnSp>
        <p:nvCxnSpPr>
          <p:cNvPr id="26" name="Straight Arrow Connector 25"/>
          <p:cNvCxnSpPr/>
          <p:nvPr/>
        </p:nvCxnSpPr>
        <p:spPr>
          <a:xfrm flipH="1" flipV="1">
            <a:off x="7966947" y="3494962"/>
            <a:ext cx="348130" cy="358193"/>
          </a:xfrm>
          <a:prstGeom prst="straightConnector1">
            <a:avLst/>
          </a:prstGeom>
          <a:ln w="19050">
            <a:solidFill>
              <a:schemeClr val="bg2">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08119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77"/>
                                        </p:tgtEl>
                                        <p:attrNameLst>
                                          <p:attrName>style.visibility</p:attrName>
                                        </p:attrNameLst>
                                      </p:cBhvr>
                                      <p:to>
                                        <p:strVal val="visible"/>
                                      </p:to>
                                    </p:set>
                                    <p:anim calcmode="lin" valueType="num">
                                      <p:cBhvr>
                                        <p:cTn id="12" dur="1000" fill="hold"/>
                                        <p:tgtEl>
                                          <p:spTgt spid="77"/>
                                        </p:tgtEl>
                                        <p:attrNameLst>
                                          <p:attrName>ppt_w</p:attrName>
                                        </p:attrNameLst>
                                      </p:cBhvr>
                                      <p:tavLst>
                                        <p:tav tm="0">
                                          <p:val>
                                            <p:fltVal val="0"/>
                                          </p:val>
                                        </p:tav>
                                        <p:tav tm="100000">
                                          <p:val>
                                            <p:strVal val="#ppt_w"/>
                                          </p:val>
                                        </p:tav>
                                      </p:tavLst>
                                    </p:anim>
                                    <p:anim calcmode="lin" valueType="num">
                                      <p:cBhvr>
                                        <p:cTn id="13" dur="1000" fill="hold"/>
                                        <p:tgtEl>
                                          <p:spTgt spid="77"/>
                                        </p:tgtEl>
                                        <p:attrNameLst>
                                          <p:attrName>ppt_h</p:attrName>
                                        </p:attrNameLst>
                                      </p:cBhvr>
                                      <p:tavLst>
                                        <p:tav tm="0">
                                          <p:val>
                                            <p:fltVal val="0"/>
                                          </p:val>
                                        </p:tav>
                                        <p:tav tm="100000">
                                          <p:val>
                                            <p:strVal val="#ppt_h"/>
                                          </p:val>
                                        </p:tav>
                                      </p:tavLst>
                                    </p:anim>
                                    <p:anim calcmode="lin" valueType="num">
                                      <p:cBhvr>
                                        <p:cTn id="14" dur="1000" fill="hold"/>
                                        <p:tgtEl>
                                          <p:spTgt spid="77"/>
                                        </p:tgtEl>
                                        <p:attrNameLst>
                                          <p:attrName>style.rotation</p:attrName>
                                        </p:attrNameLst>
                                      </p:cBhvr>
                                      <p:tavLst>
                                        <p:tav tm="0">
                                          <p:val>
                                            <p:fltVal val="90"/>
                                          </p:val>
                                        </p:tav>
                                        <p:tav tm="100000">
                                          <p:val>
                                            <p:fltVal val="0"/>
                                          </p:val>
                                        </p:tav>
                                      </p:tavLst>
                                    </p:anim>
                                    <p:animEffect transition="in" filter="fade">
                                      <p:cBhvr>
                                        <p:cTn id="15" dur="1000"/>
                                        <p:tgtEl>
                                          <p:spTgt spid="77"/>
                                        </p:tgtEl>
                                      </p:cBhvr>
                                    </p:animEffect>
                                  </p:childTnLst>
                                </p:cTn>
                              </p:par>
                              <p:par>
                                <p:cTn id="16" presetID="31" presetClass="entr" presetSubtype="0" fill="hold" grpId="0" nodeType="withEffect">
                                  <p:stCondLst>
                                    <p:cond delay="0"/>
                                  </p:stCondLst>
                                  <p:childTnLst>
                                    <p:set>
                                      <p:cBhvr>
                                        <p:cTn id="17" dur="1" fill="hold">
                                          <p:stCondLst>
                                            <p:cond delay="0"/>
                                          </p:stCondLst>
                                        </p:cTn>
                                        <p:tgtEl>
                                          <p:spTgt spid="75"/>
                                        </p:tgtEl>
                                        <p:attrNameLst>
                                          <p:attrName>style.visibility</p:attrName>
                                        </p:attrNameLst>
                                      </p:cBhvr>
                                      <p:to>
                                        <p:strVal val="visible"/>
                                      </p:to>
                                    </p:set>
                                    <p:anim calcmode="lin" valueType="num">
                                      <p:cBhvr>
                                        <p:cTn id="18" dur="1000" fill="hold"/>
                                        <p:tgtEl>
                                          <p:spTgt spid="75"/>
                                        </p:tgtEl>
                                        <p:attrNameLst>
                                          <p:attrName>ppt_w</p:attrName>
                                        </p:attrNameLst>
                                      </p:cBhvr>
                                      <p:tavLst>
                                        <p:tav tm="0">
                                          <p:val>
                                            <p:fltVal val="0"/>
                                          </p:val>
                                        </p:tav>
                                        <p:tav tm="100000">
                                          <p:val>
                                            <p:strVal val="#ppt_w"/>
                                          </p:val>
                                        </p:tav>
                                      </p:tavLst>
                                    </p:anim>
                                    <p:anim calcmode="lin" valueType="num">
                                      <p:cBhvr>
                                        <p:cTn id="19" dur="1000" fill="hold"/>
                                        <p:tgtEl>
                                          <p:spTgt spid="75"/>
                                        </p:tgtEl>
                                        <p:attrNameLst>
                                          <p:attrName>ppt_h</p:attrName>
                                        </p:attrNameLst>
                                      </p:cBhvr>
                                      <p:tavLst>
                                        <p:tav tm="0">
                                          <p:val>
                                            <p:fltVal val="0"/>
                                          </p:val>
                                        </p:tav>
                                        <p:tav tm="100000">
                                          <p:val>
                                            <p:strVal val="#ppt_h"/>
                                          </p:val>
                                        </p:tav>
                                      </p:tavLst>
                                    </p:anim>
                                    <p:anim calcmode="lin" valueType="num">
                                      <p:cBhvr>
                                        <p:cTn id="20" dur="1000" fill="hold"/>
                                        <p:tgtEl>
                                          <p:spTgt spid="75"/>
                                        </p:tgtEl>
                                        <p:attrNameLst>
                                          <p:attrName>style.rotation</p:attrName>
                                        </p:attrNameLst>
                                      </p:cBhvr>
                                      <p:tavLst>
                                        <p:tav tm="0">
                                          <p:val>
                                            <p:fltVal val="90"/>
                                          </p:val>
                                        </p:tav>
                                        <p:tav tm="100000">
                                          <p:val>
                                            <p:fltVal val="0"/>
                                          </p:val>
                                        </p:tav>
                                      </p:tavLst>
                                    </p:anim>
                                    <p:animEffect transition="in" filter="fade">
                                      <p:cBhvr>
                                        <p:cTn id="21" dur="1000"/>
                                        <p:tgtEl>
                                          <p:spTgt spid="75"/>
                                        </p:tgtEl>
                                      </p:cBhvr>
                                    </p:animEffect>
                                  </p:childTnLst>
                                </p:cTn>
                              </p:par>
                              <p:par>
                                <p:cTn id="22" presetID="31" presetClass="entr" presetSubtype="0" fill="hold" nodeType="withEffect">
                                  <p:stCondLst>
                                    <p:cond delay="0"/>
                                  </p:stCondLst>
                                  <p:childTnLst>
                                    <p:set>
                                      <p:cBhvr>
                                        <p:cTn id="23" dur="1" fill="hold">
                                          <p:stCondLst>
                                            <p:cond delay="0"/>
                                          </p:stCondLst>
                                        </p:cTn>
                                        <p:tgtEl>
                                          <p:spTgt spid="38"/>
                                        </p:tgtEl>
                                        <p:attrNameLst>
                                          <p:attrName>style.visibility</p:attrName>
                                        </p:attrNameLst>
                                      </p:cBhvr>
                                      <p:to>
                                        <p:strVal val="visible"/>
                                      </p:to>
                                    </p:set>
                                    <p:anim calcmode="lin" valueType="num">
                                      <p:cBhvr>
                                        <p:cTn id="24" dur="1000" fill="hold"/>
                                        <p:tgtEl>
                                          <p:spTgt spid="38"/>
                                        </p:tgtEl>
                                        <p:attrNameLst>
                                          <p:attrName>ppt_w</p:attrName>
                                        </p:attrNameLst>
                                      </p:cBhvr>
                                      <p:tavLst>
                                        <p:tav tm="0">
                                          <p:val>
                                            <p:fltVal val="0"/>
                                          </p:val>
                                        </p:tav>
                                        <p:tav tm="100000">
                                          <p:val>
                                            <p:strVal val="#ppt_w"/>
                                          </p:val>
                                        </p:tav>
                                      </p:tavLst>
                                    </p:anim>
                                    <p:anim calcmode="lin" valueType="num">
                                      <p:cBhvr>
                                        <p:cTn id="25" dur="1000" fill="hold"/>
                                        <p:tgtEl>
                                          <p:spTgt spid="38"/>
                                        </p:tgtEl>
                                        <p:attrNameLst>
                                          <p:attrName>ppt_h</p:attrName>
                                        </p:attrNameLst>
                                      </p:cBhvr>
                                      <p:tavLst>
                                        <p:tav tm="0">
                                          <p:val>
                                            <p:fltVal val="0"/>
                                          </p:val>
                                        </p:tav>
                                        <p:tav tm="100000">
                                          <p:val>
                                            <p:strVal val="#ppt_h"/>
                                          </p:val>
                                        </p:tav>
                                      </p:tavLst>
                                    </p:anim>
                                    <p:anim calcmode="lin" valueType="num">
                                      <p:cBhvr>
                                        <p:cTn id="26" dur="1000" fill="hold"/>
                                        <p:tgtEl>
                                          <p:spTgt spid="38"/>
                                        </p:tgtEl>
                                        <p:attrNameLst>
                                          <p:attrName>style.rotation</p:attrName>
                                        </p:attrNameLst>
                                      </p:cBhvr>
                                      <p:tavLst>
                                        <p:tav tm="0">
                                          <p:val>
                                            <p:fltVal val="90"/>
                                          </p:val>
                                        </p:tav>
                                        <p:tav tm="100000">
                                          <p:val>
                                            <p:fltVal val="0"/>
                                          </p:val>
                                        </p:tav>
                                      </p:tavLst>
                                    </p:anim>
                                    <p:animEffect transition="in" filter="fade">
                                      <p:cBhvr>
                                        <p:cTn id="27" dur="1000"/>
                                        <p:tgtEl>
                                          <p:spTgt spid="3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80"/>
                                        </p:tgtEl>
                                        <p:attrNameLst>
                                          <p:attrName>style.visibility</p:attrName>
                                        </p:attrNameLst>
                                      </p:cBhvr>
                                      <p:to>
                                        <p:strVal val="visible"/>
                                      </p:to>
                                    </p:set>
                                    <p:animEffect transition="in" filter="randombar(horizontal)">
                                      <p:cBhvr>
                                        <p:cTn id="32" dur="500"/>
                                        <p:tgtEl>
                                          <p:spTgt spid="80"/>
                                        </p:tgtEl>
                                      </p:cBhvr>
                                    </p:animEffect>
                                  </p:childTnLst>
                                </p:cTn>
                              </p:par>
                              <p:par>
                                <p:cTn id="33" presetID="14" presetClass="entr" presetSubtype="10" fill="hold" nodeType="with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randombar(horizontal)">
                                      <p:cBhvr>
                                        <p:cTn id="35" dur="500"/>
                                        <p:tgtEl>
                                          <p:spTgt spid="26"/>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grpId="0" nodeType="clickEffect">
                                  <p:stCondLst>
                                    <p:cond delay="0"/>
                                  </p:stCondLst>
                                  <p:childTnLst>
                                    <p:set>
                                      <p:cBhvr>
                                        <p:cTn id="39" dur="1" fill="hold">
                                          <p:stCondLst>
                                            <p:cond delay="0"/>
                                          </p:stCondLst>
                                        </p:cTn>
                                        <p:tgtEl>
                                          <p:spTgt spid="34"/>
                                        </p:tgtEl>
                                        <p:attrNameLst>
                                          <p:attrName>style.visibility</p:attrName>
                                        </p:attrNameLst>
                                      </p:cBhvr>
                                      <p:to>
                                        <p:strVal val="visible"/>
                                      </p:to>
                                    </p:set>
                                    <p:anim calcmode="lin" valueType="num">
                                      <p:cBhvr>
                                        <p:cTn id="40" dur="1000" fill="hold"/>
                                        <p:tgtEl>
                                          <p:spTgt spid="34"/>
                                        </p:tgtEl>
                                        <p:attrNameLst>
                                          <p:attrName>ppt_w</p:attrName>
                                        </p:attrNameLst>
                                      </p:cBhvr>
                                      <p:tavLst>
                                        <p:tav tm="0">
                                          <p:val>
                                            <p:fltVal val="0"/>
                                          </p:val>
                                        </p:tav>
                                        <p:tav tm="100000">
                                          <p:val>
                                            <p:strVal val="#ppt_w"/>
                                          </p:val>
                                        </p:tav>
                                      </p:tavLst>
                                    </p:anim>
                                    <p:anim calcmode="lin" valueType="num">
                                      <p:cBhvr>
                                        <p:cTn id="41" dur="1000" fill="hold"/>
                                        <p:tgtEl>
                                          <p:spTgt spid="34"/>
                                        </p:tgtEl>
                                        <p:attrNameLst>
                                          <p:attrName>ppt_h</p:attrName>
                                        </p:attrNameLst>
                                      </p:cBhvr>
                                      <p:tavLst>
                                        <p:tav tm="0">
                                          <p:val>
                                            <p:fltVal val="0"/>
                                          </p:val>
                                        </p:tav>
                                        <p:tav tm="100000">
                                          <p:val>
                                            <p:strVal val="#ppt_h"/>
                                          </p:val>
                                        </p:tav>
                                      </p:tavLst>
                                    </p:anim>
                                    <p:anim calcmode="lin" valueType="num">
                                      <p:cBhvr>
                                        <p:cTn id="42" dur="1000" fill="hold"/>
                                        <p:tgtEl>
                                          <p:spTgt spid="34"/>
                                        </p:tgtEl>
                                        <p:attrNameLst>
                                          <p:attrName>style.rotation</p:attrName>
                                        </p:attrNameLst>
                                      </p:cBhvr>
                                      <p:tavLst>
                                        <p:tav tm="0">
                                          <p:val>
                                            <p:fltVal val="90"/>
                                          </p:val>
                                        </p:tav>
                                        <p:tav tm="100000">
                                          <p:val>
                                            <p:fltVal val="0"/>
                                          </p:val>
                                        </p:tav>
                                      </p:tavLst>
                                    </p:anim>
                                    <p:animEffect transition="in" filter="fade">
                                      <p:cBhvr>
                                        <p:cTn id="43" dur="1000"/>
                                        <p:tgtEl>
                                          <p:spTgt spid="34"/>
                                        </p:tgtEl>
                                      </p:cBhvr>
                                    </p:animEffect>
                                  </p:childTnLst>
                                </p:cTn>
                              </p:par>
                              <p:par>
                                <p:cTn id="44" presetID="31" presetClass="entr" presetSubtype="0" fill="hold" nodeType="withEffect">
                                  <p:stCondLst>
                                    <p:cond delay="0"/>
                                  </p:stCondLst>
                                  <p:childTnLst>
                                    <p:set>
                                      <p:cBhvr>
                                        <p:cTn id="45" dur="1" fill="hold">
                                          <p:stCondLst>
                                            <p:cond delay="0"/>
                                          </p:stCondLst>
                                        </p:cTn>
                                        <p:tgtEl>
                                          <p:spTgt spid="12"/>
                                        </p:tgtEl>
                                        <p:attrNameLst>
                                          <p:attrName>style.visibility</p:attrName>
                                        </p:attrNameLst>
                                      </p:cBhvr>
                                      <p:to>
                                        <p:strVal val="visible"/>
                                      </p:to>
                                    </p:set>
                                    <p:anim calcmode="lin" valueType="num">
                                      <p:cBhvr>
                                        <p:cTn id="46" dur="1000" fill="hold"/>
                                        <p:tgtEl>
                                          <p:spTgt spid="12"/>
                                        </p:tgtEl>
                                        <p:attrNameLst>
                                          <p:attrName>ppt_w</p:attrName>
                                        </p:attrNameLst>
                                      </p:cBhvr>
                                      <p:tavLst>
                                        <p:tav tm="0">
                                          <p:val>
                                            <p:fltVal val="0"/>
                                          </p:val>
                                        </p:tav>
                                        <p:tav tm="100000">
                                          <p:val>
                                            <p:strVal val="#ppt_w"/>
                                          </p:val>
                                        </p:tav>
                                      </p:tavLst>
                                    </p:anim>
                                    <p:anim calcmode="lin" valueType="num">
                                      <p:cBhvr>
                                        <p:cTn id="47" dur="1000" fill="hold"/>
                                        <p:tgtEl>
                                          <p:spTgt spid="12"/>
                                        </p:tgtEl>
                                        <p:attrNameLst>
                                          <p:attrName>ppt_h</p:attrName>
                                        </p:attrNameLst>
                                      </p:cBhvr>
                                      <p:tavLst>
                                        <p:tav tm="0">
                                          <p:val>
                                            <p:fltVal val="0"/>
                                          </p:val>
                                        </p:tav>
                                        <p:tav tm="100000">
                                          <p:val>
                                            <p:strVal val="#ppt_h"/>
                                          </p:val>
                                        </p:tav>
                                      </p:tavLst>
                                    </p:anim>
                                    <p:anim calcmode="lin" valueType="num">
                                      <p:cBhvr>
                                        <p:cTn id="48" dur="1000" fill="hold"/>
                                        <p:tgtEl>
                                          <p:spTgt spid="12"/>
                                        </p:tgtEl>
                                        <p:attrNameLst>
                                          <p:attrName>style.rotation</p:attrName>
                                        </p:attrNameLst>
                                      </p:cBhvr>
                                      <p:tavLst>
                                        <p:tav tm="0">
                                          <p:val>
                                            <p:fltVal val="90"/>
                                          </p:val>
                                        </p:tav>
                                        <p:tav tm="100000">
                                          <p:val>
                                            <p:fltVal val="0"/>
                                          </p:val>
                                        </p:tav>
                                      </p:tavLst>
                                    </p:anim>
                                    <p:animEffect transition="in" filter="fade">
                                      <p:cBhvr>
                                        <p:cTn id="49" dur="1000"/>
                                        <p:tgtEl>
                                          <p:spTgt spid="12"/>
                                        </p:tgtEl>
                                      </p:cBhvr>
                                    </p:animEffect>
                                  </p:childTnLst>
                                </p:cTn>
                              </p:par>
                              <p:par>
                                <p:cTn id="50" presetID="31" presetClass="entr" presetSubtype="0" fill="hold" grpId="0" nodeType="withEffect">
                                  <p:stCondLst>
                                    <p:cond delay="0"/>
                                  </p:stCondLst>
                                  <p:childTnLst>
                                    <p:set>
                                      <p:cBhvr>
                                        <p:cTn id="51" dur="1" fill="hold">
                                          <p:stCondLst>
                                            <p:cond delay="0"/>
                                          </p:stCondLst>
                                        </p:cTn>
                                        <p:tgtEl>
                                          <p:spTgt spid="10"/>
                                        </p:tgtEl>
                                        <p:attrNameLst>
                                          <p:attrName>style.visibility</p:attrName>
                                        </p:attrNameLst>
                                      </p:cBhvr>
                                      <p:to>
                                        <p:strVal val="visible"/>
                                      </p:to>
                                    </p:set>
                                    <p:anim calcmode="lin" valueType="num">
                                      <p:cBhvr>
                                        <p:cTn id="52" dur="1000" fill="hold"/>
                                        <p:tgtEl>
                                          <p:spTgt spid="10"/>
                                        </p:tgtEl>
                                        <p:attrNameLst>
                                          <p:attrName>ppt_w</p:attrName>
                                        </p:attrNameLst>
                                      </p:cBhvr>
                                      <p:tavLst>
                                        <p:tav tm="0">
                                          <p:val>
                                            <p:fltVal val="0"/>
                                          </p:val>
                                        </p:tav>
                                        <p:tav tm="100000">
                                          <p:val>
                                            <p:strVal val="#ppt_w"/>
                                          </p:val>
                                        </p:tav>
                                      </p:tavLst>
                                    </p:anim>
                                    <p:anim calcmode="lin" valueType="num">
                                      <p:cBhvr>
                                        <p:cTn id="53" dur="1000" fill="hold"/>
                                        <p:tgtEl>
                                          <p:spTgt spid="10"/>
                                        </p:tgtEl>
                                        <p:attrNameLst>
                                          <p:attrName>ppt_h</p:attrName>
                                        </p:attrNameLst>
                                      </p:cBhvr>
                                      <p:tavLst>
                                        <p:tav tm="0">
                                          <p:val>
                                            <p:fltVal val="0"/>
                                          </p:val>
                                        </p:tav>
                                        <p:tav tm="100000">
                                          <p:val>
                                            <p:strVal val="#ppt_h"/>
                                          </p:val>
                                        </p:tav>
                                      </p:tavLst>
                                    </p:anim>
                                    <p:anim calcmode="lin" valueType="num">
                                      <p:cBhvr>
                                        <p:cTn id="54" dur="1000" fill="hold"/>
                                        <p:tgtEl>
                                          <p:spTgt spid="10"/>
                                        </p:tgtEl>
                                        <p:attrNameLst>
                                          <p:attrName>style.rotation</p:attrName>
                                        </p:attrNameLst>
                                      </p:cBhvr>
                                      <p:tavLst>
                                        <p:tav tm="0">
                                          <p:val>
                                            <p:fltVal val="90"/>
                                          </p:val>
                                        </p:tav>
                                        <p:tav tm="100000">
                                          <p:val>
                                            <p:fltVal val="0"/>
                                          </p:val>
                                        </p:tav>
                                      </p:tavLst>
                                    </p:anim>
                                    <p:animEffect transition="in" filter="fade">
                                      <p:cBhvr>
                                        <p:cTn id="55" dur="1000"/>
                                        <p:tgtEl>
                                          <p:spTgt spid="10"/>
                                        </p:tgtEl>
                                      </p:cBhvr>
                                    </p:animEffect>
                                  </p:childTnLst>
                                </p:cTn>
                              </p:par>
                              <p:par>
                                <p:cTn id="56" presetID="31" presetClass="entr" presetSubtype="0" fill="hold" nodeType="withEffect">
                                  <p:stCondLst>
                                    <p:cond delay="0"/>
                                  </p:stCondLst>
                                  <p:childTnLst>
                                    <p:set>
                                      <p:cBhvr>
                                        <p:cTn id="57" dur="1" fill="hold">
                                          <p:stCondLst>
                                            <p:cond delay="0"/>
                                          </p:stCondLst>
                                        </p:cTn>
                                        <p:tgtEl>
                                          <p:spTgt spid="11"/>
                                        </p:tgtEl>
                                        <p:attrNameLst>
                                          <p:attrName>style.visibility</p:attrName>
                                        </p:attrNameLst>
                                      </p:cBhvr>
                                      <p:to>
                                        <p:strVal val="visible"/>
                                      </p:to>
                                    </p:set>
                                    <p:anim calcmode="lin" valueType="num">
                                      <p:cBhvr>
                                        <p:cTn id="58" dur="1000" fill="hold"/>
                                        <p:tgtEl>
                                          <p:spTgt spid="11"/>
                                        </p:tgtEl>
                                        <p:attrNameLst>
                                          <p:attrName>ppt_w</p:attrName>
                                        </p:attrNameLst>
                                      </p:cBhvr>
                                      <p:tavLst>
                                        <p:tav tm="0">
                                          <p:val>
                                            <p:fltVal val="0"/>
                                          </p:val>
                                        </p:tav>
                                        <p:tav tm="100000">
                                          <p:val>
                                            <p:strVal val="#ppt_w"/>
                                          </p:val>
                                        </p:tav>
                                      </p:tavLst>
                                    </p:anim>
                                    <p:anim calcmode="lin" valueType="num">
                                      <p:cBhvr>
                                        <p:cTn id="59" dur="1000" fill="hold"/>
                                        <p:tgtEl>
                                          <p:spTgt spid="11"/>
                                        </p:tgtEl>
                                        <p:attrNameLst>
                                          <p:attrName>ppt_h</p:attrName>
                                        </p:attrNameLst>
                                      </p:cBhvr>
                                      <p:tavLst>
                                        <p:tav tm="0">
                                          <p:val>
                                            <p:fltVal val="0"/>
                                          </p:val>
                                        </p:tav>
                                        <p:tav tm="100000">
                                          <p:val>
                                            <p:strVal val="#ppt_h"/>
                                          </p:val>
                                        </p:tav>
                                      </p:tavLst>
                                    </p:anim>
                                    <p:anim calcmode="lin" valueType="num">
                                      <p:cBhvr>
                                        <p:cTn id="60" dur="1000" fill="hold"/>
                                        <p:tgtEl>
                                          <p:spTgt spid="11"/>
                                        </p:tgtEl>
                                        <p:attrNameLst>
                                          <p:attrName>style.rotation</p:attrName>
                                        </p:attrNameLst>
                                      </p:cBhvr>
                                      <p:tavLst>
                                        <p:tav tm="0">
                                          <p:val>
                                            <p:fltVal val="90"/>
                                          </p:val>
                                        </p:tav>
                                        <p:tav tm="100000">
                                          <p:val>
                                            <p:fltVal val="0"/>
                                          </p:val>
                                        </p:tav>
                                      </p:tavLst>
                                    </p:anim>
                                    <p:animEffect transition="in" filter="fade">
                                      <p:cBhvr>
                                        <p:cTn id="61" dur="1000"/>
                                        <p:tgtEl>
                                          <p:spTgt spid="11"/>
                                        </p:tgtEl>
                                      </p:cBhvr>
                                    </p:animEffect>
                                  </p:childTnLst>
                                </p:cTn>
                              </p:par>
                              <p:par>
                                <p:cTn id="62" presetID="31" presetClass="entr" presetSubtype="0" fill="hold" grpId="0" nodeType="withEffect">
                                  <p:stCondLst>
                                    <p:cond delay="0"/>
                                  </p:stCondLst>
                                  <p:childTnLst>
                                    <p:set>
                                      <p:cBhvr>
                                        <p:cTn id="63" dur="1" fill="hold">
                                          <p:stCondLst>
                                            <p:cond delay="0"/>
                                          </p:stCondLst>
                                        </p:cTn>
                                        <p:tgtEl>
                                          <p:spTgt spid="62"/>
                                        </p:tgtEl>
                                        <p:attrNameLst>
                                          <p:attrName>style.visibility</p:attrName>
                                        </p:attrNameLst>
                                      </p:cBhvr>
                                      <p:to>
                                        <p:strVal val="visible"/>
                                      </p:to>
                                    </p:set>
                                    <p:anim calcmode="lin" valueType="num">
                                      <p:cBhvr>
                                        <p:cTn id="64" dur="1000" fill="hold"/>
                                        <p:tgtEl>
                                          <p:spTgt spid="62"/>
                                        </p:tgtEl>
                                        <p:attrNameLst>
                                          <p:attrName>ppt_w</p:attrName>
                                        </p:attrNameLst>
                                      </p:cBhvr>
                                      <p:tavLst>
                                        <p:tav tm="0">
                                          <p:val>
                                            <p:fltVal val="0"/>
                                          </p:val>
                                        </p:tav>
                                        <p:tav tm="100000">
                                          <p:val>
                                            <p:strVal val="#ppt_w"/>
                                          </p:val>
                                        </p:tav>
                                      </p:tavLst>
                                    </p:anim>
                                    <p:anim calcmode="lin" valueType="num">
                                      <p:cBhvr>
                                        <p:cTn id="65" dur="1000" fill="hold"/>
                                        <p:tgtEl>
                                          <p:spTgt spid="62"/>
                                        </p:tgtEl>
                                        <p:attrNameLst>
                                          <p:attrName>ppt_h</p:attrName>
                                        </p:attrNameLst>
                                      </p:cBhvr>
                                      <p:tavLst>
                                        <p:tav tm="0">
                                          <p:val>
                                            <p:fltVal val="0"/>
                                          </p:val>
                                        </p:tav>
                                        <p:tav tm="100000">
                                          <p:val>
                                            <p:strVal val="#ppt_h"/>
                                          </p:val>
                                        </p:tav>
                                      </p:tavLst>
                                    </p:anim>
                                    <p:anim calcmode="lin" valueType="num">
                                      <p:cBhvr>
                                        <p:cTn id="66" dur="1000" fill="hold"/>
                                        <p:tgtEl>
                                          <p:spTgt spid="62"/>
                                        </p:tgtEl>
                                        <p:attrNameLst>
                                          <p:attrName>style.rotation</p:attrName>
                                        </p:attrNameLst>
                                      </p:cBhvr>
                                      <p:tavLst>
                                        <p:tav tm="0">
                                          <p:val>
                                            <p:fltVal val="90"/>
                                          </p:val>
                                        </p:tav>
                                        <p:tav tm="100000">
                                          <p:val>
                                            <p:fltVal val="0"/>
                                          </p:val>
                                        </p:tav>
                                      </p:tavLst>
                                    </p:anim>
                                    <p:animEffect transition="in" filter="fade">
                                      <p:cBhvr>
                                        <p:cTn id="67" dur="1000"/>
                                        <p:tgtEl>
                                          <p:spTgt spid="62"/>
                                        </p:tgtEl>
                                      </p:cBhvr>
                                    </p:animEffect>
                                  </p:childTnLst>
                                </p:cTn>
                              </p:par>
                              <p:par>
                                <p:cTn id="68" presetID="31" presetClass="entr" presetSubtype="0" fill="hold" nodeType="withEffect">
                                  <p:stCondLst>
                                    <p:cond delay="0"/>
                                  </p:stCondLst>
                                  <p:childTnLst>
                                    <p:set>
                                      <p:cBhvr>
                                        <p:cTn id="69" dur="1" fill="hold">
                                          <p:stCondLst>
                                            <p:cond delay="0"/>
                                          </p:stCondLst>
                                        </p:cTn>
                                        <p:tgtEl>
                                          <p:spTgt spid="63"/>
                                        </p:tgtEl>
                                        <p:attrNameLst>
                                          <p:attrName>style.visibility</p:attrName>
                                        </p:attrNameLst>
                                      </p:cBhvr>
                                      <p:to>
                                        <p:strVal val="visible"/>
                                      </p:to>
                                    </p:set>
                                    <p:anim calcmode="lin" valueType="num">
                                      <p:cBhvr>
                                        <p:cTn id="70" dur="1000" fill="hold"/>
                                        <p:tgtEl>
                                          <p:spTgt spid="63"/>
                                        </p:tgtEl>
                                        <p:attrNameLst>
                                          <p:attrName>ppt_w</p:attrName>
                                        </p:attrNameLst>
                                      </p:cBhvr>
                                      <p:tavLst>
                                        <p:tav tm="0">
                                          <p:val>
                                            <p:fltVal val="0"/>
                                          </p:val>
                                        </p:tav>
                                        <p:tav tm="100000">
                                          <p:val>
                                            <p:strVal val="#ppt_w"/>
                                          </p:val>
                                        </p:tav>
                                      </p:tavLst>
                                    </p:anim>
                                    <p:anim calcmode="lin" valueType="num">
                                      <p:cBhvr>
                                        <p:cTn id="71" dur="1000" fill="hold"/>
                                        <p:tgtEl>
                                          <p:spTgt spid="63"/>
                                        </p:tgtEl>
                                        <p:attrNameLst>
                                          <p:attrName>ppt_h</p:attrName>
                                        </p:attrNameLst>
                                      </p:cBhvr>
                                      <p:tavLst>
                                        <p:tav tm="0">
                                          <p:val>
                                            <p:fltVal val="0"/>
                                          </p:val>
                                        </p:tav>
                                        <p:tav tm="100000">
                                          <p:val>
                                            <p:strVal val="#ppt_h"/>
                                          </p:val>
                                        </p:tav>
                                      </p:tavLst>
                                    </p:anim>
                                    <p:anim calcmode="lin" valueType="num">
                                      <p:cBhvr>
                                        <p:cTn id="72" dur="1000" fill="hold"/>
                                        <p:tgtEl>
                                          <p:spTgt spid="63"/>
                                        </p:tgtEl>
                                        <p:attrNameLst>
                                          <p:attrName>style.rotation</p:attrName>
                                        </p:attrNameLst>
                                      </p:cBhvr>
                                      <p:tavLst>
                                        <p:tav tm="0">
                                          <p:val>
                                            <p:fltVal val="90"/>
                                          </p:val>
                                        </p:tav>
                                        <p:tav tm="100000">
                                          <p:val>
                                            <p:fltVal val="0"/>
                                          </p:val>
                                        </p:tav>
                                      </p:tavLst>
                                    </p:anim>
                                    <p:animEffect transition="in" filter="fade">
                                      <p:cBhvr>
                                        <p:cTn id="73" dur="1000"/>
                                        <p:tgtEl>
                                          <p:spTgt spid="63"/>
                                        </p:tgtEl>
                                      </p:cBhvr>
                                    </p:animEffect>
                                  </p:childTnLst>
                                </p:cTn>
                              </p:par>
                            </p:childTnLst>
                          </p:cTn>
                        </p:par>
                      </p:childTnLst>
                    </p:cTn>
                  </p:par>
                  <p:par>
                    <p:cTn id="74" fill="hold">
                      <p:stCondLst>
                        <p:cond delay="indefinite"/>
                      </p:stCondLst>
                      <p:childTnLst>
                        <p:par>
                          <p:cTn id="75" fill="hold">
                            <p:stCondLst>
                              <p:cond delay="0"/>
                            </p:stCondLst>
                            <p:childTnLst>
                              <p:par>
                                <p:cTn id="76" presetID="31" presetClass="entr" presetSubtype="0" fill="hold" grpId="0" nodeType="clickEffect">
                                  <p:stCondLst>
                                    <p:cond delay="0"/>
                                  </p:stCondLst>
                                  <p:childTnLst>
                                    <p:set>
                                      <p:cBhvr>
                                        <p:cTn id="77" dur="1" fill="hold">
                                          <p:stCondLst>
                                            <p:cond delay="0"/>
                                          </p:stCondLst>
                                        </p:cTn>
                                        <p:tgtEl>
                                          <p:spTgt spid="35"/>
                                        </p:tgtEl>
                                        <p:attrNameLst>
                                          <p:attrName>style.visibility</p:attrName>
                                        </p:attrNameLst>
                                      </p:cBhvr>
                                      <p:to>
                                        <p:strVal val="visible"/>
                                      </p:to>
                                    </p:set>
                                    <p:anim calcmode="lin" valueType="num">
                                      <p:cBhvr>
                                        <p:cTn id="78" dur="1000" fill="hold"/>
                                        <p:tgtEl>
                                          <p:spTgt spid="35"/>
                                        </p:tgtEl>
                                        <p:attrNameLst>
                                          <p:attrName>ppt_w</p:attrName>
                                        </p:attrNameLst>
                                      </p:cBhvr>
                                      <p:tavLst>
                                        <p:tav tm="0">
                                          <p:val>
                                            <p:fltVal val="0"/>
                                          </p:val>
                                        </p:tav>
                                        <p:tav tm="100000">
                                          <p:val>
                                            <p:strVal val="#ppt_w"/>
                                          </p:val>
                                        </p:tav>
                                      </p:tavLst>
                                    </p:anim>
                                    <p:anim calcmode="lin" valueType="num">
                                      <p:cBhvr>
                                        <p:cTn id="79" dur="1000" fill="hold"/>
                                        <p:tgtEl>
                                          <p:spTgt spid="35"/>
                                        </p:tgtEl>
                                        <p:attrNameLst>
                                          <p:attrName>ppt_h</p:attrName>
                                        </p:attrNameLst>
                                      </p:cBhvr>
                                      <p:tavLst>
                                        <p:tav tm="0">
                                          <p:val>
                                            <p:fltVal val="0"/>
                                          </p:val>
                                        </p:tav>
                                        <p:tav tm="100000">
                                          <p:val>
                                            <p:strVal val="#ppt_h"/>
                                          </p:val>
                                        </p:tav>
                                      </p:tavLst>
                                    </p:anim>
                                    <p:anim calcmode="lin" valueType="num">
                                      <p:cBhvr>
                                        <p:cTn id="80" dur="1000" fill="hold"/>
                                        <p:tgtEl>
                                          <p:spTgt spid="35"/>
                                        </p:tgtEl>
                                        <p:attrNameLst>
                                          <p:attrName>style.rotation</p:attrName>
                                        </p:attrNameLst>
                                      </p:cBhvr>
                                      <p:tavLst>
                                        <p:tav tm="0">
                                          <p:val>
                                            <p:fltVal val="90"/>
                                          </p:val>
                                        </p:tav>
                                        <p:tav tm="100000">
                                          <p:val>
                                            <p:fltVal val="0"/>
                                          </p:val>
                                        </p:tav>
                                      </p:tavLst>
                                    </p:anim>
                                    <p:animEffect transition="in" filter="fade">
                                      <p:cBhvr>
                                        <p:cTn id="81" dur="1000"/>
                                        <p:tgtEl>
                                          <p:spTgt spid="35"/>
                                        </p:tgtEl>
                                      </p:cBhvr>
                                    </p:animEffect>
                                  </p:childTnLst>
                                </p:cTn>
                              </p:par>
                              <p:par>
                                <p:cTn id="82" presetID="31" presetClass="entr" presetSubtype="0" fill="hold" nodeType="withEffect">
                                  <p:stCondLst>
                                    <p:cond delay="0"/>
                                  </p:stCondLst>
                                  <p:childTnLst>
                                    <p:set>
                                      <p:cBhvr>
                                        <p:cTn id="83" dur="1" fill="hold">
                                          <p:stCondLst>
                                            <p:cond delay="0"/>
                                          </p:stCondLst>
                                        </p:cTn>
                                        <p:tgtEl>
                                          <p:spTgt spid="13"/>
                                        </p:tgtEl>
                                        <p:attrNameLst>
                                          <p:attrName>style.visibility</p:attrName>
                                        </p:attrNameLst>
                                      </p:cBhvr>
                                      <p:to>
                                        <p:strVal val="visible"/>
                                      </p:to>
                                    </p:set>
                                    <p:anim calcmode="lin" valueType="num">
                                      <p:cBhvr>
                                        <p:cTn id="84" dur="1000" fill="hold"/>
                                        <p:tgtEl>
                                          <p:spTgt spid="13"/>
                                        </p:tgtEl>
                                        <p:attrNameLst>
                                          <p:attrName>ppt_w</p:attrName>
                                        </p:attrNameLst>
                                      </p:cBhvr>
                                      <p:tavLst>
                                        <p:tav tm="0">
                                          <p:val>
                                            <p:fltVal val="0"/>
                                          </p:val>
                                        </p:tav>
                                        <p:tav tm="100000">
                                          <p:val>
                                            <p:strVal val="#ppt_w"/>
                                          </p:val>
                                        </p:tav>
                                      </p:tavLst>
                                    </p:anim>
                                    <p:anim calcmode="lin" valueType="num">
                                      <p:cBhvr>
                                        <p:cTn id="85" dur="1000" fill="hold"/>
                                        <p:tgtEl>
                                          <p:spTgt spid="13"/>
                                        </p:tgtEl>
                                        <p:attrNameLst>
                                          <p:attrName>ppt_h</p:attrName>
                                        </p:attrNameLst>
                                      </p:cBhvr>
                                      <p:tavLst>
                                        <p:tav tm="0">
                                          <p:val>
                                            <p:fltVal val="0"/>
                                          </p:val>
                                        </p:tav>
                                        <p:tav tm="100000">
                                          <p:val>
                                            <p:strVal val="#ppt_h"/>
                                          </p:val>
                                        </p:tav>
                                      </p:tavLst>
                                    </p:anim>
                                    <p:anim calcmode="lin" valueType="num">
                                      <p:cBhvr>
                                        <p:cTn id="86" dur="1000" fill="hold"/>
                                        <p:tgtEl>
                                          <p:spTgt spid="13"/>
                                        </p:tgtEl>
                                        <p:attrNameLst>
                                          <p:attrName>style.rotation</p:attrName>
                                        </p:attrNameLst>
                                      </p:cBhvr>
                                      <p:tavLst>
                                        <p:tav tm="0">
                                          <p:val>
                                            <p:fltVal val="90"/>
                                          </p:val>
                                        </p:tav>
                                        <p:tav tm="100000">
                                          <p:val>
                                            <p:fltVal val="0"/>
                                          </p:val>
                                        </p:tav>
                                      </p:tavLst>
                                    </p:anim>
                                    <p:animEffect transition="in" filter="fade">
                                      <p:cBhvr>
                                        <p:cTn id="87" dur="1000"/>
                                        <p:tgtEl>
                                          <p:spTgt spid="13"/>
                                        </p:tgtEl>
                                      </p:cBhvr>
                                    </p:animEffect>
                                  </p:childTnLst>
                                </p:cTn>
                              </p:par>
                              <p:par>
                                <p:cTn id="88" presetID="31" presetClass="entr" presetSubtype="0" fill="hold" grpId="0" nodeType="withEffect">
                                  <p:stCondLst>
                                    <p:cond delay="0"/>
                                  </p:stCondLst>
                                  <p:childTnLst>
                                    <p:set>
                                      <p:cBhvr>
                                        <p:cTn id="89" dur="1" fill="hold">
                                          <p:stCondLst>
                                            <p:cond delay="0"/>
                                          </p:stCondLst>
                                        </p:cTn>
                                        <p:tgtEl>
                                          <p:spTgt spid="59"/>
                                        </p:tgtEl>
                                        <p:attrNameLst>
                                          <p:attrName>style.visibility</p:attrName>
                                        </p:attrNameLst>
                                      </p:cBhvr>
                                      <p:to>
                                        <p:strVal val="visible"/>
                                      </p:to>
                                    </p:set>
                                    <p:anim calcmode="lin" valueType="num">
                                      <p:cBhvr>
                                        <p:cTn id="90" dur="1000" fill="hold"/>
                                        <p:tgtEl>
                                          <p:spTgt spid="59"/>
                                        </p:tgtEl>
                                        <p:attrNameLst>
                                          <p:attrName>ppt_w</p:attrName>
                                        </p:attrNameLst>
                                      </p:cBhvr>
                                      <p:tavLst>
                                        <p:tav tm="0">
                                          <p:val>
                                            <p:fltVal val="0"/>
                                          </p:val>
                                        </p:tav>
                                        <p:tav tm="100000">
                                          <p:val>
                                            <p:strVal val="#ppt_w"/>
                                          </p:val>
                                        </p:tav>
                                      </p:tavLst>
                                    </p:anim>
                                    <p:anim calcmode="lin" valueType="num">
                                      <p:cBhvr>
                                        <p:cTn id="91" dur="1000" fill="hold"/>
                                        <p:tgtEl>
                                          <p:spTgt spid="59"/>
                                        </p:tgtEl>
                                        <p:attrNameLst>
                                          <p:attrName>ppt_h</p:attrName>
                                        </p:attrNameLst>
                                      </p:cBhvr>
                                      <p:tavLst>
                                        <p:tav tm="0">
                                          <p:val>
                                            <p:fltVal val="0"/>
                                          </p:val>
                                        </p:tav>
                                        <p:tav tm="100000">
                                          <p:val>
                                            <p:strVal val="#ppt_h"/>
                                          </p:val>
                                        </p:tav>
                                      </p:tavLst>
                                    </p:anim>
                                    <p:anim calcmode="lin" valueType="num">
                                      <p:cBhvr>
                                        <p:cTn id="92" dur="1000" fill="hold"/>
                                        <p:tgtEl>
                                          <p:spTgt spid="59"/>
                                        </p:tgtEl>
                                        <p:attrNameLst>
                                          <p:attrName>style.rotation</p:attrName>
                                        </p:attrNameLst>
                                      </p:cBhvr>
                                      <p:tavLst>
                                        <p:tav tm="0">
                                          <p:val>
                                            <p:fltVal val="90"/>
                                          </p:val>
                                        </p:tav>
                                        <p:tav tm="100000">
                                          <p:val>
                                            <p:fltVal val="0"/>
                                          </p:val>
                                        </p:tav>
                                      </p:tavLst>
                                    </p:anim>
                                    <p:animEffect transition="in" filter="fade">
                                      <p:cBhvr>
                                        <p:cTn id="93" dur="1000"/>
                                        <p:tgtEl>
                                          <p:spTgt spid="59"/>
                                        </p:tgtEl>
                                      </p:cBhvr>
                                    </p:animEffect>
                                  </p:childTnLst>
                                </p:cTn>
                              </p:par>
                              <p:par>
                                <p:cTn id="94" presetID="31" presetClass="entr" presetSubtype="0" fill="hold" grpId="0" nodeType="withEffect">
                                  <p:stCondLst>
                                    <p:cond delay="0"/>
                                  </p:stCondLst>
                                  <p:childTnLst>
                                    <p:set>
                                      <p:cBhvr>
                                        <p:cTn id="95" dur="1" fill="hold">
                                          <p:stCondLst>
                                            <p:cond delay="0"/>
                                          </p:stCondLst>
                                        </p:cTn>
                                        <p:tgtEl>
                                          <p:spTgt spid="67"/>
                                        </p:tgtEl>
                                        <p:attrNameLst>
                                          <p:attrName>style.visibility</p:attrName>
                                        </p:attrNameLst>
                                      </p:cBhvr>
                                      <p:to>
                                        <p:strVal val="visible"/>
                                      </p:to>
                                    </p:set>
                                    <p:anim calcmode="lin" valueType="num">
                                      <p:cBhvr>
                                        <p:cTn id="96" dur="1000" fill="hold"/>
                                        <p:tgtEl>
                                          <p:spTgt spid="67"/>
                                        </p:tgtEl>
                                        <p:attrNameLst>
                                          <p:attrName>ppt_w</p:attrName>
                                        </p:attrNameLst>
                                      </p:cBhvr>
                                      <p:tavLst>
                                        <p:tav tm="0">
                                          <p:val>
                                            <p:fltVal val="0"/>
                                          </p:val>
                                        </p:tav>
                                        <p:tav tm="100000">
                                          <p:val>
                                            <p:strVal val="#ppt_w"/>
                                          </p:val>
                                        </p:tav>
                                      </p:tavLst>
                                    </p:anim>
                                    <p:anim calcmode="lin" valueType="num">
                                      <p:cBhvr>
                                        <p:cTn id="97" dur="1000" fill="hold"/>
                                        <p:tgtEl>
                                          <p:spTgt spid="67"/>
                                        </p:tgtEl>
                                        <p:attrNameLst>
                                          <p:attrName>ppt_h</p:attrName>
                                        </p:attrNameLst>
                                      </p:cBhvr>
                                      <p:tavLst>
                                        <p:tav tm="0">
                                          <p:val>
                                            <p:fltVal val="0"/>
                                          </p:val>
                                        </p:tav>
                                        <p:tav tm="100000">
                                          <p:val>
                                            <p:strVal val="#ppt_h"/>
                                          </p:val>
                                        </p:tav>
                                      </p:tavLst>
                                    </p:anim>
                                    <p:anim calcmode="lin" valueType="num">
                                      <p:cBhvr>
                                        <p:cTn id="98" dur="1000" fill="hold"/>
                                        <p:tgtEl>
                                          <p:spTgt spid="67"/>
                                        </p:tgtEl>
                                        <p:attrNameLst>
                                          <p:attrName>style.rotation</p:attrName>
                                        </p:attrNameLst>
                                      </p:cBhvr>
                                      <p:tavLst>
                                        <p:tav tm="0">
                                          <p:val>
                                            <p:fltVal val="90"/>
                                          </p:val>
                                        </p:tav>
                                        <p:tav tm="100000">
                                          <p:val>
                                            <p:fltVal val="0"/>
                                          </p:val>
                                        </p:tav>
                                      </p:tavLst>
                                    </p:anim>
                                    <p:animEffect transition="in" filter="fade">
                                      <p:cBhvr>
                                        <p:cTn id="99" dur="1000"/>
                                        <p:tgtEl>
                                          <p:spTgt spid="67"/>
                                        </p:tgtEl>
                                      </p:cBhvr>
                                    </p:animEffect>
                                  </p:childTnLst>
                                </p:cTn>
                              </p:par>
                              <p:par>
                                <p:cTn id="100" presetID="31" presetClass="entr" presetSubtype="0" fill="hold" nodeType="withEffect">
                                  <p:stCondLst>
                                    <p:cond delay="0"/>
                                  </p:stCondLst>
                                  <p:childTnLst>
                                    <p:set>
                                      <p:cBhvr>
                                        <p:cTn id="101" dur="1" fill="hold">
                                          <p:stCondLst>
                                            <p:cond delay="0"/>
                                          </p:stCondLst>
                                        </p:cTn>
                                        <p:tgtEl>
                                          <p:spTgt spid="68"/>
                                        </p:tgtEl>
                                        <p:attrNameLst>
                                          <p:attrName>style.visibility</p:attrName>
                                        </p:attrNameLst>
                                      </p:cBhvr>
                                      <p:to>
                                        <p:strVal val="visible"/>
                                      </p:to>
                                    </p:set>
                                    <p:anim calcmode="lin" valueType="num">
                                      <p:cBhvr>
                                        <p:cTn id="102" dur="1000" fill="hold"/>
                                        <p:tgtEl>
                                          <p:spTgt spid="68"/>
                                        </p:tgtEl>
                                        <p:attrNameLst>
                                          <p:attrName>ppt_w</p:attrName>
                                        </p:attrNameLst>
                                      </p:cBhvr>
                                      <p:tavLst>
                                        <p:tav tm="0">
                                          <p:val>
                                            <p:fltVal val="0"/>
                                          </p:val>
                                        </p:tav>
                                        <p:tav tm="100000">
                                          <p:val>
                                            <p:strVal val="#ppt_w"/>
                                          </p:val>
                                        </p:tav>
                                      </p:tavLst>
                                    </p:anim>
                                    <p:anim calcmode="lin" valueType="num">
                                      <p:cBhvr>
                                        <p:cTn id="103" dur="1000" fill="hold"/>
                                        <p:tgtEl>
                                          <p:spTgt spid="68"/>
                                        </p:tgtEl>
                                        <p:attrNameLst>
                                          <p:attrName>ppt_h</p:attrName>
                                        </p:attrNameLst>
                                      </p:cBhvr>
                                      <p:tavLst>
                                        <p:tav tm="0">
                                          <p:val>
                                            <p:fltVal val="0"/>
                                          </p:val>
                                        </p:tav>
                                        <p:tav tm="100000">
                                          <p:val>
                                            <p:strVal val="#ppt_h"/>
                                          </p:val>
                                        </p:tav>
                                      </p:tavLst>
                                    </p:anim>
                                    <p:anim calcmode="lin" valueType="num">
                                      <p:cBhvr>
                                        <p:cTn id="104" dur="1000" fill="hold"/>
                                        <p:tgtEl>
                                          <p:spTgt spid="68"/>
                                        </p:tgtEl>
                                        <p:attrNameLst>
                                          <p:attrName>style.rotation</p:attrName>
                                        </p:attrNameLst>
                                      </p:cBhvr>
                                      <p:tavLst>
                                        <p:tav tm="0">
                                          <p:val>
                                            <p:fltVal val="90"/>
                                          </p:val>
                                        </p:tav>
                                        <p:tav tm="100000">
                                          <p:val>
                                            <p:fltVal val="0"/>
                                          </p:val>
                                        </p:tav>
                                      </p:tavLst>
                                    </p:anim>
                                    <p:animEffect transition="in" filter="fade">
                                      <p:cBhvr>
                                        <p:cTn id="105" dur="1000"/>
                                        <p:tgtEl>
                                          <p:spTgt spid="68"/>
                                        </p:tgtEl>
                                      </p:cBhvr>
                                    </p:animEffect>
                                  </p:childTnLst>
                                </p:cTn>
                              </p:par>
                              <p:par>
                                <p:cTn id="106" presetID="31" presetClass="entr" presetSubtype="0" fill="hold" nodeType="withEffect">
                                  <p:stCondLst>
                                    <p:cond delay="0"/>
                                  </p:stCondLst>
                                  <p:childTnLst>
                                    <p:set>
                                      <p:cBhvr>
                                        <p:cTn id="107" dur="1" fill="hold">
                                          <p:stCondLst>
                                            <p:cond delay="0"/>
                                          </p:stCondLst>
                                        </p:cTn>
                                        <p:tgtEl>
                                          <p:spTgt spid="72"/>
                                        </p:tgtEl>
                                        <p:attrNameLst>
                                          <p:attrName>style.visibility</p:attrName>
                                        </p:attrNameLst>
                                      </p:cBhvr>
                                      <p:to>
                                        <p:strVal val="visible"/>
                                      </p:to>
                                    </p:set>
                                    <p:anim calcmode="lin" valueType="num">
                                      <p:cBhvr>
                                        <p:cTn id="108" dur="1000" fill="hold"/>
                                        <p:tgtEl>
                                          <p:spTgt spid="72"/>
                                        </p:tgtEl>
                                        <p:attrNameLst>
                                          <p:attrName>ppt_w</p:attrName>
                                        </p:attrNameLst>
                                      </p:cBhvr>
                                      <p:tavLst>
                                        <p:tav tm="0">
                                          <p:val>
                                            <p:fltVal val="0"/>
                                          </p:val>
                                        </p:tav>
                                        <p:tav tm="100000">
                                          <p:val>
                                            <p:strVal val="#ppt_w"/>
                                          </p:val>
                                        </p:tav>
                                      </p:tavLst>
                                    </p:anim>
                                    <p:anim calcmode="lin" valueType="num">
                                      <p:cBhvr>
                                        <p:cTn id="109" dur="1000" fill="hold"/>
                                        <p:tgtEl>
                                          <p:spTgt spid="72"/>
                                        </p:tgtEl>
                                        <p:attrNameLst>
                                          <p:attrName>ppt_h</p:attrName>
                                        </p:attrNameLst>
                                      </p:cBhvr>
                                      <p:tavLst>
                                        <p:tav tm="0">
                                          <p:val>
                                            <p:fltVal val="0"/>
                                          </p:val>
                                        </p:tav>
                                        <p:tav tm="100000">
                                          <p:val>
                                            <p:strVal val="#ppt_h"/>
                                          </p:val>
                                        </p:tav>
                                      </p:tavLst>
                                    </p:anim>
                                    <p:anim calcmode="lin" valueType="num">
                                      <p:cBhvr>
                                        <p:cTn id="110" dur="1000" fill="hold"/>
                                        <p:tgtEl>
                                          <p:spTgt spid="72"/>
                                        </p:tgtEl>
                                        <p:attrNameLst>
                                          <p:attrName>style.rotation</p:attrName>
                                        </p:attrNameLst>
                                      </p:cBhvr>
                                      <p:tavLst>
                                        <p:tav tm="0">
                                          <p:val>
                                            <p:fltVal val="90"/>
                                          </p:val>
                                        </p:tav>
                                        <p:tav tm="100000">
                                          <p:val>
                                            <p:fltVal val="0"/>
                                          </p:val>
                                        </p:tav>
                                      </p:tavLst>
                                    </p:anim>
                                    <p:animEffect transition="in" filter="fade">
                                      <p:cBhvr>
                                        <p:cTn id="111" dur="1000"/>
                                        <p:tgtEl>
                                          <p:spTgt spid="72"/>
                                        </p:tgtEl>
                                      </p:cBhvr>
                                    </p:animEffect>
                                  </p:childTnLst>
                                </p:cTn>
                              </p:par>
                            </p:childTnLst>
                          </p:cTn>
                        </p:par>
                      </p:childTnLst>
                    </p:cTn>
                  </p:par>
                  <p:par>
                    <p:cTn id="112" fill="hold">
                      <p:stCondLst>
                        <p:cond delay="indefinite"/>
                      </p:stCondLst>
                      <p:childTnLst>
                        <p:par>
                          <p:cTn id="113" fill="hold">
                            <p:stCondLst>
                              <p:cond delay="0"/>
                            </p:stCondLst>
                            <p:childTnLst>
                              <p:par>
                                <p:cTn id="114" presetID="31" presetClass="entr" presetSubtype="0" fill="hold" grpId="0" nodeType="clickEffect">
                                  <p:stCondLst>
                                    <p:cond delay="0"/>
                                  </p:stCondLst>
                                  <p:childTnLst>
                                    <p:set>
                                      <p:cBhvr>
                                        <p:cTn id="115" dur="1" fill="hold">
                                          <p:stCondLst>
                                            <p:cond delay="0"/>
                                          </p:stCondLst>
                                        </p:cTn>
                                        <p:tgtEl>
                                          <p:spTgt spid="36"/>
                                        </p:tgtEl>
                                        <p:attrNameLst>
                                          <p:attrName>style.visibility</p:attrName>
                                        </p:attrNameLst>
                                      </p:cBhvr>
                                      <p:to>
                                        <p:strVal val="visible"/>
                                      </p:to>
                                    </p:set>
                                    <p:anim calcmode="lin" valueType="num">
                                      <p:cBhvr>
                                        <p:cTn id="116" dur="1000" fill="hold"/>
                                        <p:tgtEl>
                                          <p:spTgt spid="36"/>
                                        </p:tgtEl>
                                        <p:attrNameLst>
                                          <p:attrName>ppt_w</p:attrName>
                                        </p:attrNameLst>
                                      </p:cBhvr>
                                      <p:tavLst>
                                        <p:tav tm="0">
                                          <p:val>
                                            <p:fltVal val="0"/>
                                          </p:val>
                                        </p:tav>
                                        <p:tav tm="100000">
                                          <p:val>
                                            <p:strVal val="#ppt_w"/>
                                          </p:val>
                                        </p:tav>
                                      </p:tavLst>
                                    </p:anim>
                                    <p:anim calcmode="lin" valueType="num">
                                      <p:cBhvr>
                                        <p:cTn id="117" dur="1000" fill="hold"/>
                                        <p:tgtEl>
                                          <p:spTgt spid="36"/>
                                        </p:tgtEl>
                                        <p:attrNameLst>
                                          <p:attrName>ppt_h</p:attrName>
                                        </p:attrNameLst>
                                      </p:cBhvr>
                                      <p:tavLst>
                                        <p:tav tm="0">
                                          <p:val>
                                            <p:fltVal val="0"/>
                                          </p:val>
                                        </p:tav>
                                        <p:tav tm="100000">
                                          <p:val>
                                            <p:strVal val="#ppt_h"/>
                                          </p:val>
                                        </p:tav>
                                      </p:tavLst>
                                    </p:anim>
                                    <p:anim calcmode="lin" valueType="num">
                                      <p:cBhvr>
                                        <p:cTn id="118" dur="1000" fill="hold"/>
                                        <p:tgtEl>
                                          <p:spTgt spid="36"/>
                                        </p:tgtEl>
                                        <p:attrNameLst>
                                          <p:attrName>style.rotation</p:attrName>
                                        </p:attrNameLst>
                                      </p:cBhvr>
                                      <p:tavLst>
                                        <p:tav tm="0">
                                          <p:val>
                                            <p:fltVal val="90"/>
                                          </p:val>
                                        </p:tav>
                                        <p:tav tm="100000">
                                          <p:val>
                                            <p:fltVal val="0"/>
                                          </p:val>
                                        </p:tav>
                                      </p:tavLst>
                                    </p:anim>
                                    <p:animEffect transition="in" filter="fade">
                                      <p:cBhvr>
                                        <p:cTn id="119" dur="1000"/>
                                        <p:tgtEl>
                                          <p:spTgt spid="36"/>
                                        </p:tgtEl>
                                      </p:cBhvr>
                                    </p:animEffect>
                                  </p:childTnLst>
                                </p:cTn>
                              </p:par>
                              <p:par>
                                <p:cTn id="120" presetID="31" presetClass="entr" presetSubtype="0" fill="hold" nodeType="withEffect">
                                  <p:stCondLst>
                                    <p:cond delay="0"/>
                                  </p:stCondLst>
                                  <p:childTnLst>
                                    <p:set>
                                      <p:cBhvr>
                                        <p:cTn id="121" dur="1" fill="hold">
                                          <p:stCondLst>
                                            <p:cond delay="0"/>
                                          </p:stCondLst>
                                        </p:cTn>
                                        <p:tgtEl>
                                          <p:spTgt spid="17"/>
                                        </p:tgtEl>
                                        <p:attrNameLst>
                                          <p:attrName>style.visibility</p:attrName>
                                        </p:attrNameLst>
                                      </p:cBhvr>
                                      <p:to>
                                        <p:strVal val="visible"/>
                                      </p:to>
                                    </p:set>
                                    <p:anim calcmode="lin" valueType="num">
                                      <p:cBhvr>
                                        <p:cTn id="122" dur="1000" fill="hold"/>
                                        <p:tgtEl>
                                          <p:spTgt spid="17"/>
                                        </p:tgtEl>
                                        <p:attrNameLst>
                                          <p:attrName>ppt_w</p:attrName>
                                        </p:attrNameLst>
                                      </p:cBhvr>
                                      <p:tavLst>
                                        <p:tav tm="0">
                                          <p:val>
                                            <p:fltVal val="0"/>
                                          </p:val>
                                        </p:tav>
                                        <p:tav tm="100000">
                                          <p:val>
                                            <p:strVal val="#ppt_w"/>
                                          </p:val>
                                        </p:tav>
                                      </p:tavLst>
                                    </p:anim>
                                    <p:anim calcmode="lin" valueType="num">
                                      <p:cBhvr>
                                        <p:cTn id="123" dur="1000" fill="hold"/>
                                        <p:tgtEl>
                                          <p:spTgt spid="17"/>
                                        </p:tgtEl>
                                        <p:attrNameLst>
                                          <p:attrName>ppt_h</p:attrName>
                                        </p:attrNameLst>
                                      </p:cBhvr>
                                      <p:tavLst>
                                        <p:tav tm="0">
                                          <p:val>
                                            <p:fltVal val="0"/>
                                          </p:val>
                                        </p:tav>
                                        <p:tav tm="100000">
                                          <p:val>
                                            <p:strVal val="#ppt_h"/>
                                          </p:val>
                                        </p:tav>
                                      </p:tavLst>
                                    </p:anim>
                                    <p:anim calcmode="lin" valueType="num">
                                      <p:cBhvr>
                                        <p:cTn id="124" dur="1000" fill="hold"/>
                                        <p:tgtEl>
                                          <p:spTgt spid="17"/>
                                        </p:tgtEl>
                                        <p:attrNameLst>
                                          <p:attrName>style.rotation</p:attrName>
                                        </p:attrNameLst>
                                      </p:cBhvr>
                                      <p:tavLst>
                                        <p:tav tm="0">
                                          <p:val>
                                            <p:fltVal val="90"/>
                                          </p:val>
                                        </p:tav>
                                        <p:tav tm="100000">
                                          <p:val>
                                            <p:fltVal val="0"/>
                                          </p:val>
                                        </p:tav>
                                      </p:tavLst>
                                    </p:anim>
                                    <p:animEffect transition="in" filter="fade">
                                      <p:cBhvr>
                                        <p:cTn id="125" dur="1000"/>
                                        <p:tgtEl>
                                          <p:spTgt spid="17"/>
                                        </p:tgtEl>
                                      </p:cBhvr>
                                    </p:animEffect>
                                  </p:childTnLst>
                                </p:cTn>
                              </p:par>
                              <p:par>
                                <p:cTn id="126" presetID="31" presetClass="entr" presetSubtype="0" fill="hold" grpId="0" nodeType="withEffect">
                                  <p:stCondLst>
                                    <p:cond delay="0"/>
                                  </p:stCondLst>
                                  <p:childTnLst>
                                    <p:set>
                                      <p:cBhvr>
                                        <p:cTn id="127" dur="1" fill="hold">
                                          <p:stCondLst>
                                            <p:cond delay="0"/>
                                          </p:stCondLst>
                                        </p:cTn>
                                        <p:tgtEl>
                                          <p:spTgt spid="60"/>
                                        </p:tgtEl>
                                        <p:attrNameLst>
                                          <p:attrName>style.visibility</p:attrName>
                                        </p:attrNameLst>
                                      </p:cBhvr>
                                      <p:to>
                                        <p:strVal val="visible"/>
                                      </p:to>
                                    </p:set>
                                    <p:anim calcmode="lin" valueType="num">
                                      <p:cBhvr>
                                        <p:cTn id="128" dur="1000" fill="hold"/>
                                        <p:tgtEl>
                                          <p:spTgt spid="60"/>
                                        </p:tgtEl>
                                        <p:attrNameLst>
                                          <p:attrName>ppt_w</p:attrName>
                                        </p:attrNameLst>
                                      </p:cBhvr>
                                      <p:tavLst>
                                        <p:tav tm="0">
                                          <p:val>
                                            <p:fltVal val="0"/>
                                          </p:val>
                                        </p:tav>
                                        <p:tav tm="100000">
                                          <p:val>
                                            <p:strVal val="#ppt_w"/>
                                          </p:val>
                                        </p:tav>
                                      </p:tavLst>
                                    </p:anim>
                                    <p:anim calcmode="lin" valueType="num">
                                      <p:cBhvr>
                                        <p:cTn id="129" dur="1000" fill="hold"/>
                                        <p:tgtEl>
                                          <p:spTgt spid="60"/>
                                        </p:tgtEl>
                                        <p:attrNameLst>
                                          <p:attrName>ppt_h</p:attrName>
                                        </p:attrNameLst>
                                      </p:cBhvr>
                                      <p:tavLst>
                                        <p:tav tm="0">
                                          <p:val>
                                            <p:fltVal val="0"/>
                                          </p:val>
                                        </p:tav>
                                        <p:tav tm="100000">
                                          <p:val>
                                            <p:strVal val="#ppt_h"/>
                                          </p:val>
                                        </p:tav>
                                      </p:tavLst>
                                    </p:anim>
                                    <p:anim calcmode="lin" valueType="num">
                                      <p:cBhvr>
                                        <p:cTn id="130" dur="1000" fill="hold"/>
                                        <p:tgtEl>
                                          <p:spTgt spid="60"/>
                                        </p:tgtEl>
                                        <p:attrNameLst>
                                          <p:attrName>style.rotation</p:attrName>
                                        </p:attrNameLst>
                                      </p:cBhvr>
                                      <p:tavLst>
                                        <p:tav tm="0">
                                          <p:val>
                                            <p:fltVal val="90"/>
                                          </p:val>
                                        </p:tav>
                                        <p:tav tm="100000">
                                          <p:val>
                                            <p:fltVal val="0"/>
                                          </p:val>
                                        </p:tav>
                                      </p:tavLst>
                                    </p:anim>
                                    <p:animEffect transition="in" filter="fade">
                                      <p:cBhvr>
                                        <p:cTn id="131" dur="1000"/>
                                        <p:tgtEl>
                                          <p:spTgt spid="60"/>
                                        </p:tgtEl>
                                      </p:cBhvr>
                                    </p:animEffect>
                                  </p:childTnLst>
                                </p:cTn>
                              </p:par>
                              <p:par>
                                <p:cTn id="132" presetID="31" presetClass="entr" presetSubtype="0" fill="hold" grpId="0" nodeType="withEffect">
                                  <p:stCondLst>
                                    <p:cond delay="0"/>
                                  </p:stCondLst>
                                  <p:childTnLst>
                                    <p:set>
                                      <p:cBhvr>
                                        <p:cTn id="133" dur="1" fill="hold">
                                          <p:stCondLst>
                                            <p:cond delay="0"/>
                                          </p:stCondLst>
                                        </p:cTn>
                                        <p:tgtEl>
                                          <p:spTgt spid="69"/>
                                        </p:tgtEl>
                                        <p:attrNameLst>
                                          <p:attrName>style.visibility</p:attrName>
                                        </p:attrNameLst>
                                      </p:cBhvr>
                                      <p:to>
                                        <p:strVal val="visible"/>
                                      </p:to>
                                    </p:set>
                                    <p:anim calcmode="lin" valueType="num">
                                      <p:cBhvr>
                                        <p:cTn id="134" dur="1000" fill="hold"/>
                                        <p:tgtEl>
                                          <p:spTgt spid="69"/>
                                        </p:tgtEl>
                                        <p:attrNameLst>
                                          <p:attrName>ppt_w</p:attrName>
                                        </p:attrNameLst>
                                      </p:cBhvr>
                                      <p:tavLst>
                                        <p:tav tm="0">
                                          <p:val>
                                            <p:fltVal val="0"/>
                                          </p:val>
                                        </p:tav>
                                        <p:tav tm="100000">
                                          <p:val>
                                            <p:strVal val="#ppt_w"/>
                                          </p:val>
                                        </p:tav>
                                      </p:tavLst>
                                    </p:anim>
                                    <p:anim calcmode="lin" valueType="num">
                                      <p:cBhvr>
                                        <p:cTn id="135" dur="1000" fill="hold"/>
                                        <p:tgtEl>
                                          <p:spTgt spid="69"/>
                                        </p:tgtEl>
                                        <p:attrNameLst>
                                          <p:attrName>ppt_h</p:attrName>
                                        </p:attrNameLst>
                                      </p:cBhvr>
                                      <p:tavLst>
                                        <p:tav tm="0">
                                          <p:val>
                                            <p:fltVal val="0"/>
                                          </p:val>
                                        </p:tav>
                                        <p:tav tm="100000">
                                          <p:val>
                                            <p:strVal val="#ppt_h"/>
                                          </p:val>
                                        </p:tav>
                                      </p:tavLst>
                                    </p:anim>
                                    <p:anim calcmode="lin" valueType="num">
                                      <p:cBhvr>
                                        <p:cTn id="136" dur="1000" fill="hold"/>
                                        <p:tgtEl>
                                          <p:spTgt spid="69"/>
                                        </p:tgtEl>
                                        <p:attrNameLst>
                                          <p:attrName>style.rotation</p:attrName>
                                        </p:attrNameLst>
                                      </p:cBhvr>
                                      <p:tavLst>
                                        <p:tav tm="0">
                                          <p:val>
                                            <p:fltVal val="90"/>
                                          </p:val>
                                        </p:tav>
                                        <p:tav tm="100000">
                                          <p:val>
                                            <p:fltVal val="0"/>
                                          </p:val>
                                        </p:tav>
                                      </p:tavLst>
                                    </p:anim>
                                    <p:animEffect transition="in" filter="fade">
                                      <p:cBhvr>
                                        <p:cTn id="137" dur="1000"/>
                                        <p:tgtEl>
                                          <p:spTgt spid="69"/>
                                        </p:tgtEl>
                                      </p:cBhvr>
                                    </p:animEffect>
                                  </p:childTnLst>
                                </p:cTn>
                              </p:par>
                              <p:par>
                                <p:cTn id="138" presetID="31" presetClass="entr" presetSubtype="0" fill="hold" nodeType="withEffect">
                                  <p:stCondLst>
                                    <p:cond delay="0"/>
                                  </p:stCondLst>
                                  <p:childTnLst>
                                    <p:set>
                                      <p:cBhvr>
                                        <p:cTn id="139" dur="1" fill="hold">
                                          <p:stCondLst>
                                            <p:cond delay="0"/>
                                          </p:stCondLst>
                                        </p:cTn>
                                        <p:tgtEl>
                                          <p:spTgt spid="70"/>
                                        </p:tgtEl>
                                        <p:attrNameLst>
                                          <p:attrName>style.visibility</p:attrName>
                                        </p:attrNameLst>
                                      </p:cBhvr>
                                      <p:to>
                                        <p:strVal val="visible"/>
                                      </p:to>
                                    </p:set>
                                    <p:anim calcmode="lin" valueType="num">
                                      <p:cBhvr>
                                        <p:cTn id="140" dur="1000" fill="hold"/>
                                        <p:tgtEl>
                                          <p:spTgt spid="70"/>
                                        </p:tgtEl>
                                        <p:attrNameLst>
                                          <p:attrName>ppt_w</p:attrName>
                                        </p:attrNameLst>
                                      </p:cBhvr>
                                      <p:tavLst>
                                        <p:tav tm="0">
                                          <p:val>
                                            <p:fltVal val="0"/>
                                          </p:val>
                                        </p:tav>
                                        <p:tav tm="100000">
                                          <p:val>
                                            <p:strVal val="#ppt_w"/>
                                          </p:val>
                                        </p:tav>
                                      </p:tavLst>
                                    </p:anim>
                                    <p:anim calcmode="lin" valueType="num">
                                      <p:cBhvr>
                                        <p:cTn id="141" dur="1000" fill="hold"/>
                                        <p:tgtEl>
                                          <p:spTgt spid="70"/>
                                        </p:tgtEl>
                                        <p:attrNameLst>
                                          <p:attrName>ppt_h</p:attrName>
                                        </p:attrNameLst>
                                      </p:cBhvr>
                                      <p:tavLst>
                                        <p:tav tm="0">
                                          <p:val>
                                            <p:fltVal val="0"/>
                                          </p:val>
                                        </p:tav>
                                        <p:tav tm="100000">
                                          <p:val>
                                            <p:strVal val="#ppt_h"/>
                                          </p:val>
                                        </p:tav>
                                      </p:tavLst>
                                    </p:anim>
                                    <p:anim calcmode="lin" valueType="num">
                                      <p:cBhvr>
                                        <p:cTn id="142" dur="1000" fill="hold"/>
                                        <p:tgtEl>
                                          <p:spTgt spid="70"/>
                                        </p:tgtEl>
                                        <p:attrNameLst>
                                          <p:attrName>style.rotation</p:attrName>
                                        </p:attrNameLst>
                                      </p:cBhvr>
                                      <p:tavLst>
                                        <p:tav tm="0">
                                          <p:val>
                                            <p:fltVal val="90"/>
                                          </p:val>
                                        </p:tav>
                                        <p:tav tm="100000">
                                          <p:val>
                                            <p:fltVal val="0"/>
                                          </p:val>
                                        </p:tav>
                                      </p:tavLst>
                                    </p:anim>
                                    <p:animEffect transition="in" filter="fade">
                                      <p:cBhvr>
                                        <p:cTn id="143" dur="1000"/>
                                        <p:tgtEl>
                                          <p:spTgt spid="70"/>
                                        </p:tgtEl>
                                      </p:cBhvr>
                                    </p:animEffect>
                                  </p:childTnLst>
                                </p:cTn>
                              </p:par>
                              <p:par>
                                <p:cTn id="144" presetID="31" presetClass="entr" presetSubtype="0" fill="hold" nodeType="withEffect">
                                  <p:stCondLst>
                                    <p:cond delay="0"/>
                                  </p:stCondLst>
                                  <p:childTnLst>
                                    <p:set>
                                      <p:cBhvr>
                                        <p:cTn id="145" dur="1" fill="hold">
                                          <p:stCondLst>
                                            <p:cond delay="0"/>
                                          </p:stCondLst>
                                        </p:cTn>
                                        <p:tgtEl>
                                          <p:spTgt spid="73"/>
                                        </p:tgtEl>
                                        <p:attrNameLst>
                                          <p:attrName>style.visibility</p:attrName>
                                        </p:attrNameLst>
                                      </p:cBhvr>
                                      <p:to>
                                        <p:strVal val="visible"/>
                                      </p:to>
                                    </p:set>
                                    <p:anim calcmode="lin" valueType="num">
                                      <p:cBhvr>
                                        <p:cTn id="146" dur="1000" fill="hold"/>
                                        <p:tgtEl>
                                          <p:spTgt spid="73"/>
                                        </p:tgtEl>
                                        <p:attrNameLst>
                                          <p:attrName>ppt_w</p:attrName>
                                        </p:attrNameLst>
                                      </p:cBhvr>
                                      <p:tavLst>
                                        <p:tav tm="0">
                                          <p:val>
                                            <p:fltVal val="0"/>
                                          </p:val>
                                        </p:tav>
                                        <p:tav tm="100000">
                                          <p:val>
                                            <p:strVal val="#ppt_w"/>
                                          </p:val>
                                        </p:tav>
                                      </p:tavLst>
                                    </p:anim>
                                    <p:anim calcmode="lin" valueType="num">
                                      <p:cBhvr>
                                        <p:cTn id="147" dur="1000" fill="hold"/>
                                        <p:tgtEl>
                                          <p:spTgt spid="73"/>
                                        </p:tgtEl>
                                        <p:attrNameLst>
                                          <p:attrName>ppt_h</p:attrName>
                                        </p:attrNameLst>
                                      </p:cBhvr>
                                      <p:tavLst>
                                        <p:tav tm="0">
                                          <p:val>
                                            <p:fltVal val="0"/>
                                          </p:val>
                                        </p:tav>
                                        <p:tav tm="100000">
                                          <p:val>
                                            <p:strVal val="#ppt_h"/>
                                          </p:val>
                                        </p:tav>
                                      </p:tavLst>
                                    </p:anim>
                                    <p:anim calcmode="lin" valueType="num">
                                      <p:cBhvr>
                                        <p:cTn id="148" dur="1000" fill="hold"/>
                                        <p:tgtEl>
                                          <p:spTgt spid="73"/>
                                        </p:tgtEl>
                                        <p:attrNameLst>
                                          <p:attrName>style.rotation</p:attrName>
                                        </p:attrNameLst>
                                      </p:cBhvr>
                                      <p:tavLst>
                                        <p:tav tm="0">
                                          <p:val>
                                            <p:fltVal val="90"/>
                                          </p:val>
                                        </p:tav>
                                        <p:tav tm="100000">
                                          <p:val>
                                            <p:fltVal val="0"/>
                                          </p:val>
                                        </p:tav>
                                      </p:tavLst>
                                    </p:anim>
                                    <p:animEffect transition="in" filter="fade">
                                      <p:cBhvr>
                                        <p:cTn id="149" dur="1000"/>
                                        <p:tgtEl>
                                          <p:spTgt spid="73"/>
                                        </p:tgtEl>
                                      </p:cBhvr>
                                    </p:animEffect>
                                  </p:childTnLst>
                                </p:cTn>
                              </p:par>
                            </p:childTnLst>
                          </p:cTn>
                        </p:par>
                      </p:childTnLst>
                    </p:cTn>
                  </p:par>
                  <p:par>
                    <p:cTn id="150" fill="hold">
                      <p:stCondLst>
                        <p:cond delay="indefinite"/>
                      </p:stCondLst>
                      <p:childTnLst>
                        <p:par>
                          <p:cTn id="151" fill="hold">
                            <p:stCondLst>
                              <p:cond delay="0"/>
                            </p:stCondLst>
                            <p:childTnLst>
                              <p:par>
                                <p:cTn id="152" presetID="31" presetClass="entr" presetSubtype="0" fill="hold" grpId="0" nodeType="clickEffect">
                                  <p:stCondLst>
                                    <p:cond delay="0"/>
                                  </p:stCondLst>
                                  <p:childTnLst>
                                    <p:set>
                                      <p:cBhvr>
                                        <p:cTn id="153" dur="1" fill="hold">
                                          <p:stCondLst>
                                            <p:cond delay="0"/>
                                          </p:stCondLst>
                                        </p:cTn>
                                        <p:tgtEl>
                                          <p:spTgt spid="37"/>
                                        </p:tgtEl>
                                        <p:attrNameLst>
                                          <p:attrName>style.visibility</p:attrName>
                                        </p:attrNameLst>
                                      </p:cBhvr>
                                      <p:to>
                                        <p:strVal val="visible"/>
                                      </p:to>
                                    </p:set>
                                    <p:anim calcmode="lin" valueType="num">
                                      <p:cBhvr>
                                        <p:cTn id="154" dur="1000" fill="hold"/>
                                        <p:tgtEl>
                                          <p:spTgt spid="37"/>
                                        </p:tgtEl>
                                        <p:attrNameLst>
                                          <p:attrName>ppt_w</p:attrName>
                                        </p:attrNameLst>
                                      </p:cBhvr>
                                      <p:tavLst>
                                        <p:tav tm="0">
                                          <p:val>
                                            <p:fltVal val="0"/>
                                          </p:val>
                                        </p:tav>
                                        <p:tav tm="100000">
                                          <p:val>
                                            <p:strVal val="#ppt_w"/>
                                          </p:val>
                                        </p:tav>
                                      </p:tavLst>
                                    </p:anim>
                                    <p:anim calcmode="lin" valueType="num">
                                      <p:cBhvr>
                                        <p:cTn id="155" dur="1000" fill="hold"/>
                                        <p:tgtEl>
                                          <p:spTgt spid="37"/>
                                        </p:tgtEl>
                                        <p:attrNameLst>
                                          <p:attrName>ppt_h</p:attrName>
                                        </p:attrNameLst>
                                      </p:cBhvr>
                                      <p:tavLst>
                                        <p:tav tm="0">
                                          <p:val>
                                            <p:fltVal val="0"/>
                                          </p:val>
                                        </p:tav>
                                        <p:tav tm="100000">
                                          <p:val>
                                            <p:strVal val="#ppt_h"/>
                                          </p:val>
                                        </p:tav>
                                      </p:tavLst>
                                    </p:anim>
                                    <p:anim calcmode="lin" valueType="num">
                                      <p:cBhvr>
                                        <p:cTn id="156" dur="1000" fill="hold"/>
                                        <p:tgtEl>
                                          <p:spTgt spid="37"/>
                                        </p:tgtEl>
                                        <p:attrNameLst>
                                          <p:attrName>style.rotation</p:attrName>
                                        </p:attrNameLst>
                                      </p:cBhvr>
                                      <p:tavLst>
                                        <p:tav tm="0">
                                          <p:val>
                                            <p:fltVal val="90"/>
                                          </p:val>
                                        </p:tav>
                                        <p:tav tm="100000">
                                          <p:val>
                                            <p:fltVal val="0"/>
                                          </p:val>
                                        </p:tav>
                                      </p:tavLst>
                                    </p:anim>
                                    <p:animEffect transition="in" filter="fade">
                                      <p:cBhvr>
                                        <p:cTn id="157" dur="1000"/>
                                        <p:tgtEl>
                                          <p:spTgt spid="37"/>
                                        </p:tgtEl>
                                      </p:cBhvr>
                                    </p:animEffect>
                                  </p:childTnLst>
                                </p:cTn>
                              </p:par>
                              <p:par>
                                <p:cTn id="158" presetID="31" presetClass="entr" presetSubtype="0" fill="hold" nodeType="withEffect">
                                  <p:stCondLst>
                                    <p:cond delay="0"/>
                                  </p:stCondLst>
                                  <p:childTnLst>
                                    <p:set>
                                      <p:cBhvr>
                                        <p:cTn id="159" dur="1" fill="hold">
                                          <p:stCondLst>
                                            <p:cond delay="0"/>
                                          </p:stCondLst>
                                        </p:cTn>
                                        <p:tgtEl>
                                          <p:spTgt spid="18"/>
                                        </p:tgtEl>
                                        <p:attrNameLst>
                                          <p:attrName>style.visibility</p:attrName>
                                        </p:attrNameLst>
                                      </p:cBhvr>
                                      <p:to>
                                        <p:strVal val="visible"/>
                                      </p:to>
                                    </p:set>
                                    <p:anim calcmode="lin" valueType="num">
                                      <p:cBhvr>
                                        <p:cTn id="160" dur="1000" fill="hold"/>
                                        <p:tgtEl>
                                          <p:spTgt spid="18"/>
                                        </p:tgtEl>
                                        <p:attrNameLst>
                                          <p:attrName>ppt_w</p:attrName>
                                        </p:attrNameLst>
                                      </p:cBhvr>
                                      <p:tavLst>
                                        <p:tav tm="0">
                                          <p:val>
                                            <p:fltVal val="0"/>
                                          </p:val>
                                        </p:tav>
                                        <p:tav tm="100000">
                                          <p:val>
                                            <p:strVal val="#ppt_w"/>
                                          </p:val>
                                        </p:tav>
                                      </p:tavLst>
                                    </p:anim>
                                    <p:anim calcmode="lin" valueType="num">
                                      <p:cBhvr>
                                        <p:cTn id="161" dur="1000" fill="hold"/>
                                        <p:tgtEl>
                                          <p:spTgt spid="18"/>
                                        </p:tgtEl>
                                        <p:attrNameLst>
                                          <p:attrName>ppt_h</p:attrName>
                                        </p:attrNameLst>
                                      </p:cBhvr>
                                      <p:tavLst>
                                        <p:tav tm="0">
                                          <p:val>
                                            <p:fltVal val="0"/>
                                          </p:val>
                                        </p:tav>
                                        <p:tav tm="100000">
                                          <p:val>
                                            <p:strVal val="#ppt_h"/>
                                          </p:val>
                                        </p:tav>
                                      </p:tavLst>
                                    </p:anim>
                                    <p:anim calcmode="lin" valueType="num">
                                      <p:cBhvr>
                                        <p:cTn id="162" dur="1000" fill="hold"/>
                                        <p:tgtEl>
                                          <p:spTgt spid="18"/>
                                        </p:tgtEl>
                                        <p:attrNameLst>
                                          <p:attrName>style.rotation</p:attrName>
                                        </p:attrNameLst>
                                      </p:cBhvr>
                                      <p:tavLst>
                                        <p:tav tm="0">
                                          <p:val>
                                            <p:fltVal val="90"/>
                                          </p:val>
                                        </p:tav>
                                        <p:tav tm="100000">
                                          <p:val>
                                            <p:fltVal val="0"/>
                                          </p:val>
                                        </p:tav>
                                      </p:tavLst>
                                    </p:anim>
                                    <p:animEffect transition="in" filter="fade">
                                      <p:cBhvr>
                                        <p:cTn id="163" dur="1000"/>
                                        <p:tgtEl>
                                          <p:spTgt spid="18"/>
                                        </p:tgtEl>
                                      </p:cBhvr>
                                    </p:animEffect>
                                  </p:childTnLst>
                                </p:cTn>
                              </p:par>
                              <p:par>
                                <p:cTn id="164" presetID="31" presetClass="entr" presetSubtype="0" fill="hold" grpId="0" nodeType="withEffect">
                                  <p:stCondLst>
                                    <p:cond delay="0"/>
                                  </p:stCondLst>
                                  <p:childTnLst>
                                    <p:set>
                                      <p:cBhvr>
                                        <p:cTn id="165" dur="1" fill="hold">
                                          <p:stCondLst>
                                            <p:cond delay="0"/>
                                          </p:stCondLst>
                                        </p:cTn>
                                        <p:tgtEl>
                                          <p:spTgt spid="78"/>
                                        </p:tgtEl>
                                        <p:attrNameLst>
                                          <p:attrName>style.visibility</p:attrName>
                                        </p:attrNameLst>
                                      </p:cBhvr>
                                      <p:to>
                                        <p:strVal val="visible"/>
                                      </p:to>
                                    </p:set>
                                    <p:anim calcmode="lin" valueType="num">
                                      <p:cBhvr>
                                        <p:cTn id="166" dur="1000" fill="hold"/>
                                        <p:tgtEl>
                                          <p:spTgt spid="78"/>
                                        </p:tgtEl>
                                        <p:attrNameLst>
                                          <p:attrName>ppt_w</p:attrName>
                                        </p:attrNameLst>
                                      </p:cBhvr>
                                      <p:tavLst>
                                        <p:tav tm="0">
                                          <p:val>
                                            <p:fltVal val="0"/>
                                          </p:val>
                                        </p:tav>
                                        <p:tav tm="100000">
                                          <p:val>
                                            <p:strVal val="#ppt_w"/>
                                          </p:val>
                                        </p:tav>
                                      </p:tavLst>
                                    </p:anim>
                                    <p:anim calcmode="lin" valueType="num">
                                      <p:cBhvr>
                                        <p:cTn id="167" dur="1000" fill="hold"/>
                                        <p:tgtEl>
                                          <p:spTgt spid="78"/>
                                        </p:tgtEl>
                                        <p:attrNameLst>
                                          <p:attrName>ppt_h</p:attrName>
                                        </p:attrNameLst>
                                      </p:cBhvr>
                                      <p:tavLst>
                                        <p:tav tm="0">
                                          <p:val>
                                            <p:fltVal val="0"/>
                                          </p:val>
                                        </p:tav>
                                        <p:tav tm="100000">
                                          <p:val>
                                            <p:strVal val="#ppt_h"/>
                                          </p:val>
                                        </p:tav>
                                      </p:tavLst>
                                    </p:anim>
                                    <p:anim calcmode="lin" valueType="num">
                                      <p:cBhvr>
                                        <p:cTn id="168" dur="1000" fill="hold"/>
                                        <p:tgtEl>
                                          <p:spTgt spid="78"/>
                                        </p:tgtEl>
                                        <p:attrNameLst>
                                          <p:attrName>style.rotation</p:attrName>
                                        </p:attrNameLst>
                                      </p:cBhvr>
                                      <p:tavLst>
                                        <p:tav tm="0">
                                          <p:val>
                                            <p:fltVal val="90"/>
                                          </p:val>
                                        </p:tav>
                                        <p:tav tm="100000">
                                          <p:val>
                                            <p:fltVal val="0"/>
                                          </p:val>
                                        </p:tav>
                                      </p:tavLst>
                                    </p:anim>
                                    <p:animEffect transition="in" filter="fade">
                                      <p:cBhvr>
                                        <p:cTn id="169" dur="1000"/>
                                        <p:tgtEl>
                                          <p:spTgt spid="78"/>
                                        </p:tgtEl>
                                      </p:cBhvr>
                                    </p:animEffect>
                                  </p:childTnLst>
                                </p:cTn>
                              </p:par>
                              <p:par>
                                <p:cTn id="170" presetID="31" presetClass="entr" presetSubtype="0" fill="hold" grpId="0" nodeType="withEffect">
                                  <p:stCondLst>
                                    <p:cond delay="0"/>
                                  </p:stCondLst>
                                  <p:childTnLst>
                                    <p:set>
                                      <p:cBhvr>
                                        <p:cTn id="171" dur="1" fill="hold">
                                          <p:stCondLst>
                                            <p:cond delay="0"/>
                                          </p:stCondLst>
                                        </p:cTn>
                                        <p:tgtEl>
                                          <p:spTgt spid="61"/>
                                        </p:tgtEl>
                                        <p:attrNameLst>
                                          <p:attrName>style.visibility</p:attrName>
                                        </p:attrNameLst>
                                      </p:cBhvr>
                                      <p:to>
                                        <p:strVal val="visible"/>
                                      </p:to>
                                    </p:set>
                                    <p:anim calcmode="lin" valueType="num">
                                      <p:cBhvr>
                                        <p:cTn id="172" dur="1000" fill="hold"/>
                                        <p:tgtEl>
                                          <p:spTgt spid="61"/>
                                        </p:tgtEl>
                                        <p:attrNameLst>
                                          <p:attrName>ppt_w</p:attrName>
                                        </p:attrNameLst>
                                      </p:cBhvr>
                                      <p:tavLst>
                                        <p:tav tm="0">
                                          <p:val>
                                            <p:fltVal val="0"/>
                                          </p:val>
                                        </p:tav>
                                        <p:tav tm="100000">
                                          <p:val>
                                            <p:strVal val="#ppt_w"/>
                                          </p:val>
                                        </p:tav>
                                      </p:tavLst>
                                    </p:anim>
                                    <p:anim calcmode="lin" valueType="num">
                                      <p:cBhvr>
                                        <p:cTn id="173" dur="1000" fill="hold"/>
                                        <p:tgtEl>
                                          <p:spTgt spid="61"/>
                                        </p:tgtEl>
                                        <p:attrNameLst>
                                          <p:attrName>ppt_h</p:attrName>
                                        </p:attrNameLst>
                                      </p:cBhvr>
                                      <p:tavLst>
                                        <p:tav tm="0">
                                          <p:val>
                                            <p:fltVal val="0"/>
                                          </p:val>
                                        </p:tav>
                                        <p:tav tm="100000">
                                          <p:val>
                                            <p:strVal val="#ppt_h"/>
                                          </p:val>
                                        </p:tav>
                                      </p:tavLst>
                                    </p:anim>
                                    <p:anim calcmode="lin" valueType="num">
                                      <p:cBhvr>
                                        <p:cTn id="174" dur="1000" fill="hold"/>
                                        <p:tgtEl>
                                          <p:spTgt spid="61"/>
                                        </p:tgtEl>
                                        <p:attrNameLst>
                                          <p:attrName>style.rotation</p:attrName>
                                        </p:attrNameLst>
                                      </p:cBhvr>
                                      <p:tavLst>
                                        <p:tav tm="0">
                                          <p:val>
                                            <p:fltVal val="90"/>
                                          </p:val>
                                        </p:tav>
                                        <p:tav tm="100000">
                                          <p:val>
                                            <p:fltVal val="0"/>
                                          </p:val>
                                        </p:tav>
                                      </p:tavLst>
                                    </p:anim>
                                    <p:animEffect transition="in" filter="fade">
                                      <p:cBhvr>
                                        <p:cTn id="175" dur="1000"/>
                                        <p:tgtEl>
                                          <p:spTgt spid="61"/>
                                        </p:tgtEl>
                                      </p:cBhvr>
                                    </p:animEffect>
                                  </p:childTnLst>
                                </p:cTn>
                              </p:par>
                              <p:par>
                                <p:cTn id="176" presetID="31" presetClass="entr" presetSubtype="0" fill="hold" grpId="0" nodeType="withEffect">
                                  <p:stCondLst>
                                    <p:cond delay="0"/>
                                  </p:stCondLst>
                                  <p:childTnLst>
                                    <p:set>
                                      <p:cBhvr>
                                        <p:cTn id="177" dur="1" fill="hold">
                                          <p:stCondLst>
                                            <p:cond delay="0"/>
                                          </p:stCondLst>
                                        </p:cTn>
                                        <p:tgtEl>
                                          <p:spTgt spid="71"/>
                                        </p:tgtEl>
                                        <p:attrNameLst>
                                          <p:attrName>style.visibility</p:attrName>
                                        </p:attrNameLst>
                                      </p:cBhvr>
                                      <p:to>
                                        <p:strVal val="visible"/>
                                      </p:to>
                                    </p:set>
                                    <p:anim calcmode="lin" valueType="num">
                                      <p:cBhvr>
                                        <p:cTn id="178" dur="1000" fill="hold"/>
                                        <p:tgtEl>
                                          <p:spTgt spid="71"/>
                                        </p:tgtEl>
                                        <p:attrNameLst>
                                          <p:attrName>ppt_w</p:attrName>
                                        </p:attrNameLst>
                                      </p:cBhvr>
                                      <p:tavLst>
                                        <p:tav tm="0">
                                          <p:val>
                                            <p:fltVal val="0"/>
                                          </p:val>
                                        </p:tav>
                                        <p:tav tm="100000">
                                          <p:val>
                                            <p:strVal val="#ppt_w"/>
                                          </p:val>
                                        </p:tav>
                                      </p:tavLst>
                                    </p:anim>
                                    <p:anim calcmode="lin" valueType="num">
                                      <p:cBhvr>
                                        <p:cTn id="179" dur="1000" fill="hold"/>
                                        <p:tgtEl>
                                          <p:spTgt spid="71"/>
                                        </p:tgtEl>
                                        <p:attrNameLst>
                                          <p:attrName>ppt_h</p:attrName>
                                        </p:attrNameLst>
                                      </p:cBhvr>
                                      <p:tavLst>
                                        <p:tav tm="0">
                                          <p:val>
                                            <p:fltVal val="0"/>
                                          </p:val>
                                        </p:tav>
                                        <p:tav tm="100000">
                                          <p:val>
                                            <p:strVal val="#ppt_h"/>
                                          </p:val>
                                        </p:tav>
                                      </p:tavLst>
                                    </p:anim>
                                    <p:anim calcmode="lin" valueType="num">
                                      <p:cBhvr>
                                        <p:cTn id="180" dur="1000" fill="hold"/>
                                        <p:tgtEl>
                                          <p:spTgt spid="71"/>
                                        </p:tgtEl>
                                        <p:attrNameLst>
                                          <p:attrName>style.rotation</p:attrName>
                                        </p:attrNameLst>
                                      </p:cBhvr>
                                      <p:tavLst>
                                        <p:tav tm="0">
                                          <p:val>
                                            <p:fltVal val="90"/>
                                          </p:val>
                                        </p:tav>
                                        <p:tav tm="100000">
                                          <p:val>
                                            <p:fltVal val="0"/>
                                          </p:val>
                                        </p:tav>
                                      </p:tavLst>
                                    </p:anim>
                                    <p:animEffect transition="in" filter="fade">
                                      <p:cBhvr>
                                        <p:cTn id="181" dur="1000"/>
                                        <p:tgtEl>
                                          <p:spTgt spid="71"/>
                                        </p:tgtEl>
                                      </p:cBhvr>
                                    </p:animEffect>
                                  </p:childTnLst>
                                </p:cTn>
                              </p:par>
                              <p:par>
                                <p:cTn id="182" presetID="31" presetClass="entr" presetSubtype="0" fill="hold" nodeType="withEffect">
                                  <p:stCondLst>
                                    <p:cond delay="0"/>
                                  </p:stCondLst>
                                  <p:childTnLst>
                                    <p:set>
                                      <p:cBhvr>
                                        <p:cTn id="183" dur="1" fill="hold">
                                          <p:stCondLst>
                                            <p:cond delay="0"/>
                                          </p:stCondLst>
                                        </p:cTn>
                                        <p:tgtEl>
                                          <p:spTgt spid="74"/>
                                        </p:tgtEl>
                                        <p:attrNameLst>
                                          <p:attrName>style.visibility</p:attrName>
                                        </p:attrNameLst>
                                      </p:cBhvr>
                                      <p:to>
                                        <p:strVal val="visible"/>
                                      </p:to>
                                    </p:set>
                                    <p:anim calcmode="lin" valueType="num">
                                      <p:cBhvr>
                                        <p:cTn id="184" dur="1000" fill="hold"/>
                                        <p:tgtEl>
                                          <p:spTgt spid="74"/>
                                        </p:tgtEl>
                                        <p:attrNameLst>
                                          <p:attrName>ppt_w</p:attrName>
                                        </p:attrNameLst>
                                      </p:cBhvr>
                                      <p:tavLst>
                                        <p:tav tm="0">
                                          <p:val>
                                            <p:fltVal val="0"/>
                                          </p:val>
                                        </p:tav>
                                        <p:tav tm="100000">
                                          <p:val>
                                            <p:strVal val="#ppt_w"/>
                                          </p:val>
                                        </p:tav>
                                      </p:tavLst>
                                    </p:anim>
                                    <p:anim calcmode="lin" valueType="num">
                                      <p:cBhvr>
                                        <p:cTn id="185" dur="1000" fill="hold"/>
                                        <p:tgtEl>
                                          <p:spTgt spid="74"/>
                                        </p:tgtEl>
                                        <p:attrNameLst>
                                          <p:attrName>ppt_h</p:attrName>
                                        </p:attrNameLst>
                                      </p:cBhvr>
                                      <p:tavLst>
                                        <p:tav tm="0">
                                          <p:val>
                                            <p:fltVal val="0"/>
                                          </p:val>
                                        </p:tav>
                                        <p:tav tm="100000">
                                          <p:val>
                                            <p:strVal val="#ppt_h"/>
                                          </p:val>
                                        </p:tav>
                                      </p:tavLst>
                                    </p:anim>
                                    <p:anim calcmode="lin" valueType="num">
                                      <p:cBhvr>
                                        <p:cTn id="186" dur="1000" fill="hold"/>
                                        <p:tgtEl>
                                          <p:spTgt spid="74"/>
                                        </p:tgtEl>
                                        <p:attrNameLst>
                                          <p:attrName>style.rotation</p:attrName>
                                        </p:attrNameLst>
                                      </p:cBhvr>
                                      <p:tavLst>
                                        <p:tav tm="0">
                                          <p:val>
                                            <p:fltVal val="90"/>
                                          </p:val>
                                        </p:tav>
                                        <p:tav tm="100000">
                                          <p:val>
                                            <p:fltVal val="0"/>
                                          </p:val>
                                        </p:tav>
                                      </p:tavLst>
                                    </p:anim>
                                    <p:animEffect transition="in" filter="fade">
                                      <p:cBhvr>
                                        <p:cTn id="187" dur="1000"/>
                                        <p:tgtEl>
                                          <p:spTgt spid="74"/>
                                        </p:tgtEl>
                                      </p:cBhvr>
                                    </p:animEffect>
                                  </p:childTnLst>
                                </p:cTn>
                              </p:par>
                              <p:par>
                                <p:cTn id="188" presetID="31" presetClass="entr" presetSubtype="0" fill="hold" grpId="0" nodeType="withEffect">
                                  <p:stCondLst>
                                    <p:cond delay="0"/>
                                  </p:stCondLst>
                                  <p:childTnLst>
                                    <p:set>
                                      <p:cBhvr>
                                        <p:cTn id="189" dur="1" fill="hold">
                                          <p:stCondLst>
                                            <p:cond delay="0"/>
                                          </p:stCondLst>
                                        </p:cTn>
                                        <p:tgtEl>
                                          <p:spTgt spid="76"/>
                                        </p:tgtEl>
                                        <p:attrNameLst>
                                          <p:attrName>style.visibility</p:attrName>
                                        </p:attrNameLst>
                                      </p:cBhvr>
                                      <p:to>
                                        <p:strVal val="visible"/>
                                      </p:to>
                                    </p:set>
                                    <p:anim calcmode="lin" valueType="num">
                                      <p:cBhvr>
                                        <p:cTn id="190" dur="1000" fill="hold"/>
                                        <p:tgtEl>
                                          <p:spTgt spid="76"/>
                                        </p:tgtEl>
                                        <p:attrNameLst>
                                          <p:attrName>ppt_w</p:attrName>
                                        </p:attrNameLst>
                                      </p:cBhvr>
                                      <p:tavLst>
                                        <p:tav tm="0">
                                          <p:val>
                                            <p:fltVal val="0"/>
                                          </p:val>
                                        </p:tav>
                                        <p:tav tm="100000">
                                          <p:val>
                                            <p:strVal val="#ppt_w"/>
                                          </p:val>
                                        </p:tav>
                                      </p:tavLst>
                                    </p:anim>
                                    <p:anim calcmode="lin" valueType="num">
                                      <p:cBhvr>
                                        <p:cTn id="191" dur="1000" fill="hold"/>
                                        <p:tgtEl>
                                          <p:spTgt spid="76"/>
                                        </p:tgtEl>
                                        <p:attrNameLst>
                                          <p:attrName>ppt_h</p:attrName>
                                        </p:attrNameLst>
                                      </p:cBhvr>
                                      <p:tavLst>
                                        <p:tav tm="0">
                                          <p:val>
                                            <p:fltVal val="0"/>
                                          </p:val>
                                        </p:tav>
                                        <p:tav tm="100000">
                                          <p:val>
                                            <p:strVal val="#ppt_h"/>
                                          </p:val>
                                        </p:tav>
                                      </p:tavLst>
                                    </p:anim>
                                    <p:anim calcmode="lin" valueType="num">
                                      <p:cBhvr>
                                        <p:cTn id="192" dur="1000" fill="hold"/>
                                        <p:tgtEl>
                                          <p:spTgt spid="76"/>
                                        </p:tgtEl>
                                        <p:attrNameLst>
                                          <p:attrName>style.rotation</p:attrName>
                                        </p:attrNameLst>
                                      </p:cBhvr>
                                      <p:tavLst>
                                        <p:tav tm="0">
                                          <p:val>
                                            <p:fltVal val="90"/>
                                          </p:val>
                                        </p:tav>
                                        <p:tav tm="100000">
                                          <p:val>
                                            <p:fltVal val="0"/>
                                          </p:val>
                                        </p:tav>
                                      </p:tavLst>
                                    </p:anim>
                                    <p:animEffect transition="in" filter="fade">
                                      <p:cBhvr>
                                        <p:cTn id="193" dur="1000"/>
                                        <p:tgtEl>
                                          <p:spTgt spid="76"/>
                                        </p:tgtEl>
                                      </p:cBhvr>
                                    </p:animEffect>
                                  </p:childTnLst>
                                </p:cTn>
                              </p:par>
                            </p:childTnLst>
                          </p:cTn>
                        </p:par>
                      </p:childTnLst>
                    </p:cTn>
                  </p:par>
                  <p:par>
                    <p:cTn id="194" fill="hold">
                      <p:stCondLst>
                        <p:cond delay="indefinite"/>
                      </p:stCondLst>
                      <p:childTnLst>
                        <p:par>
                          <p:cTn id="195" fill="hold">
                            <p:stCondLst>
                              <p:cond delay="0"/>
                            </p:stCondLst>
                            <p:childTnLst>
                              <p:par>
                                <p:cTn id="196" presetID="31" presetClass="entr" presetSubtype="0" fill="hold" grpId="0" nodeType="clickEffect">
                                  <p:stCondLst>
                                    <p:cond delay="0"/>
                                  </p:stCondLst>
                                  <p:childTnLst>
                                    <p:set>
                                      <p:cBhvr>
                                        <p:cTn id="197" dur="1" fill="hold">
                                          <p:stCondLst>
                                            <p:cond delay="0"/>
                                          </p:stCondLst>
                                        </p:cTn>
                                        <p:tgtEl>
                                          <p:spTgt spid="20"/>
                                        </p:tgtEl>
                                        <p:attrNameLst>
                                          <p:attrName>style.visibility</p:attrName>
                                        </p:attrNameLst>
                                      </p:cBhvr>
                                      <p:to>
                                        <p:strVal val="visible"/>
                                      </p:to>
                                    </p:set>
                                    <p:anim calcmode="lin" valueType="num">
                                      <p:cBhvr>
                                        <p:cTn id="198" dur="1000" fill="hold"/>
                                        <p:tgtEl>
                                          <p:spTgt spid="20"/>
                                        </p:tgtEl>
                                        <p:attrNameLst>
                                          <p:attrName>ppt_w</p:attrName>
                                        </p:attrNameLst>
                                      </p:cBhvr>
                                      <p:tavLst>
                                        <p:tav tm="0">
                                          <p:val>
                                            <p:fltVal val="0"/>
                                          </p:val>
                                        </p:tav>
                                        <p:tav tm="100000">
                                          <p:val>
                                            <p:strVal val="#ppt_w"/>
                                          </p:val>
                                        </p:tav>
                                      </p:tavLst>
                                    </p:anim>
                                    <p:anim calcmode="lin" valueType="num">
                                      <p:cBhvr>
                                        <p:cTn id="199" dur="1000" fill="hold"/>
                                        <p:tgtEl>
                                          <p:spTgt spid="20"/>
                                        </p:tgtEl>
                                        <p:attrNameLst>
                                          <p:attrName>ppt_h</p:attrName>
                                        </p:attrNameLst>
                                      </p:cBhvr>
                                      <p:tavLst>
                                        <p:tav tm="0">
                                          <p:val>
                                            <p:fltVal val="0"/>
                                          </p:val>
                                        </p:tav>
                                        <p:tav tm="100000">
                                          <p:val>
                                            <p:strVal val="#ppt_h"/>
                                          </p:val>
                                        </p:tav>
                                      </p:tavLst>
                                    </p:anim>
                                    <p:anim calcmode="lin" valueType="num">
                                      <p:cBhvr>
                                        <p:cTn id="200" dur="1000" fill="hold"/>
                                        <p:tgtEl>
                                          <p:spTgt spid="20"/>
                                        </p:tgtEl>
                                        <p:attrNameLst>
                                          <p:attrName>style.rotation</p:attrName>
                                        </p:attrNameLst>
                                      </p:cBhvr>
                                      <p:tavLst>
                                        <p:tav tm="0">
                                          <p:val>
                                            <p:fltVal val="90"/>
                                          </p:val>
                                        </p:tav>
                                        <p:tav tm="100000">
                                          <p:val>
                                            <p:fltVal val="0"/>
                                          </p:val>
                                        </p:tav>
                                      </p:tavLst>
                                    </p:anim>
                                    <p:animEffect transition="in" filter="fade">
                                      <p:cBhvr>
                                        <p:cTn id="201" dur="1000"/>
                                        <p:tgtEl>
                                          <p:spTgt spid="20"/>
                                        </p:tgtEl>
                                      </p:cBhvr>
                                    </p:animEffect>
                                  </p:childTnLst>
                                </p:cTn>
                              </p:par>
                            </p:childTnLst>
                          </p:cTn>
                        </p:par>
                      </p:childTnLst>
                    </p:cTn>
                  </p:par>
                  <p:par>
                    <p:cTn id="202" fill="hold">
                      <p:stCondLst>
                        <p:cond delay="indefinite"/>
                      </p:stCondLst>
                      <p:childTnLst>
                        <p:par>
                          <p:cTn id="203" fill="hold">
                            <p:stCondLst>
                              <p:cond delay="0"/>
                            </p:stCondLst>
                            <p:childTnLst>
                              <p:par>
                                <p:cTn id="204" presetID="31" presetClass="entr" presetSubtype="0" fill="hold" grpId="0" nodeType="clickEffect">
                                  <p:stCondLst>
                                    <p:cond delay="0"/>
                                  </p:stCondLst>
                                  <p:childTnLst>
                                    <p:set>
                                      <p:cBhvr>
                                        <p:cTn id="205" dur="1" fill="hold">
                                          <p:stCondLst>
                                            <p:cond delay="0"/>
                                          </p:stCondLst>
                                        </p:cTn>
                                        <p:tgtEl>
                                          <p:spTgt spid="79"/>
                                        </p:tgtEl>
                                        <p:attrNameLst>
                                          <p:attrName>style.visibility</p:attrName>
                                        </p:attrNameLst>
                                      </p:cBhvr>
                                      <p:to>
                                        <p:strVal val="visible"/>
                                      </p:to>
                                    </p:set>
                                    <p:anim calcmode="lin" valueType="num">
                                      <p:cBhvr>
                                        <p:cTn id="206" dur="1000" fill="hold"/>
                                        <p:tgtEl>
                                          <p:spTgt spid="79"/>
                                        </p:tgtEl>
                                        <p:attrNameLst>
                                          <p:attrName>ppt_w</p:attrName>
                                        </p:attrNameLst>
                                      </p:cBhvr>
                                      <p:tavLst>
                                        <p:tav tm="0">
                                          <p:val>
                                            <p:fltVal val="0"/>
                                          </p:val>
                                        </p:tav>
                                        <p:tav tm="100000">
                                          <p:val>
                                            <p:strVal val="#ppt_w"/>
                                          </p:val>
                                        </p:tav>
                                      </p:tavLst>
                                    </p:anim>
                                    <p:anim calcmode="lin" valueType="num">
                                      <p:cBhvr>
                                        <p:cTn id="207" dur="1000" fill="hold"/>
                                        <p:tgtEl>
                                          <p:spTgt spid="79"/>
                                        </p:tgtEl>
                                        <p:attrNameLst>
                                          <p:attrName>ppt_h</p:attrName>
                                        </p:attrNameLst>
                                      </p:cBhvr>
                                      <p:tavLst>
                                        <p:tav tm="0">
                                          <p:val>
                                            <p:fltVal val="0"/>
                                          </p:val>
                                        </p:tav>
                                        <p:tav tm="100000">
                                          <p:val>
                                            <p:strVal val="#ppt_h"/>
                                          </p:val>
                                        </p:tav>
                                      </p:tavLst>
                                    </p:anim>
                                    <p:anim calcmode="lin" valueType="num">
                                      <p:cBhvr>
                                        <p:cTn id="208" dur="1000" fill="hold"/>
                                        <p:tgtEl>
                                          <p:spTgt spid="79"/>
                                        </p:tgtEl>
                                        <p:attrNameLst>
                                          <p:attrName>style.rotation</p:attrName>
                                        </p:attrNameLst>
                                      </p:cBhvr>
                                      <p:tavLst>
                                        <p:tav tm="0">
                                          <p:val>
                                            <p:fltVal val="90"/>
                                          </p:val>
                                        </p:tav>
                                        <p:tav tm="100000">
                                          <p:val>
                                            <p:fltVal val="0"/>
                                          </p:val>
                                        </p:tav>
                                      </p:tavLst>
                                    </p:anim>
                                    <p:animEffect transition="in" filter="fade">
                                      <p:cBhvr>
                                        <p:cTn id="209" dur="10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P spid="35" grpId="0" animBg="1"/>
      <p:bldP spid="36" grpId="0" animBg="1"/>
      <p:bldP spid="37" grpId="0" animBg="1"/>
      <p:bldP spid="76" grpId="0" animBg="1"/>
      <p:bldP spid="10" grpId="0"/>
      <p:bldP spid="59" grpId="0"/>
      <p:bldP spid="60" grpId="0"/>
      <p:bldP spid="61" grpId="0"/>
      <p:bldP spid="62" grpId="0"/>
      <p:bldP spid="67" grpId="0"/>
      <p:bldP spid="69" grpId="0"/>
      <p:bldP spid="71" grpId="0"/>
      <p:bldP spid="75" grpId="0"/>
      <p:bldP spid="77" grpId="0"/>
      <p:bldP spid="78" grpId="0"/>
      <p:bldP spid="20" grpId="0" animBg="1"/>
      <p:bldP spid="79" grpId="0" animBg="1"/>
      <p:bldP spid="80" grpId="0" animBg="1"/>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1013253"/>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Confidence ratings</a:t>
            </a:r>
            <a:endParaRPr lang="en-GB"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57663" y="1095630"/>
            <a:ext cx="8995719" cy="5693866"/>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Changing </a:t>
            </a:r>
            <a:r>
              <a:rPr lang="en-GB" sz="3200" dirty="0">
                <a:solidFill>
                  <a:schemeClr val="bg1"/>
                </a:solidFill>
              </a:rPr>
              <a:t>r</a:t>
            </a:r>
            <a:r>
              <a:rPr lang="en-GB" sz="3200" dirty="0" smtClean="0">
                <a:solidFill>
                  <a:schemeClr val="bg1"/>
                </a:solidFill>
              </a:rPr>
              <a:t>esponse criterion based on different payoffs and signal probabilities to examine signal detection rates is arduous.</a:t>
            </a:r>
          </a:p>
          <a:p>
            <a:endParaRPr lang="en-GB" sz="1600"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Thus, research collects confidence ratings from Ps as a means to examine several criterion settings.</a:t>
            </a:r>
          </a:p>
          <a:p>
            <a:pPr lvl="1"/>
            <a:endParaRPr lang="en-GB" sz="1600"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Following a trial, Ps asked to indicate for e.g.,</a:t>
            </a:r>
          </a:p>
          <a:p>
            <a:pPr lvl="1"/>
            <a:endParaRPr lang="en-GB" sz="3200"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1 = confident signal was NOT present</a:t>
            </a:r>
          </a:p>
          <a:p>
            <a:pPr marL="800100" lvl="1" indent="-342900">
              <a:buFont typeface="Arial" panose="020B0604020202020204" pitchFamily="34" charset="0"/>
              <a:buChar char="•"/>
            </a:pPr>
            <a:r>
              <a:rPr lang="en-GB" sz="3200" dirty="0" smtClean="0">
                <a:solidFill>
                  <a:schemeClr val="bg1"/>
                </a:solidFill>
              </a:rPr>
              <a:t>2 = uncertain</a:t>
            </a:r>
          </a:p>
          <a:p>
            <a:pPr marL="800100" lvl="1" indent="-342900">
              <a:buFont typeface="Arial" panose="020B0604020202020204" pitchFamily="34" charset="0"/>
              <a:buChar char="•"/>
            </a:pPr>
            <a:r>
              <a:rPr lang="en-GB" sz="3200" dirty="0" smtClean="0">
                <a:solidFill>
                  <a:schemeClr val="bg1"/>
                </a:solidFill>
              </a:rPr>
              <a:t>3 = confident signal was present </a:t>
            </a:r>
          </a:p>
          <a:p>
            <a:pPr marL="800100" lvl="1" indent="-342900">
              <a:buFont typeface="Arial" panose="020B0604020202020204" pitchFamily="34" charset="0"/>
              <a:buChar char="•"/>
            </a:pPr>
            <a:endParaRPr lang="en-GB" sz="1200" dirty="0">
              <a:solidFill>
                <a:schemeClr val="bg1"/>
              </a:solidFill>
            </a:endParaRPr>
          </a:p>
        </p:txBody>
      </p:sp>
    </p:spTree>
    <p:extLst>
      <p:ext uri="{BB962C8B-B14F-4D97-AF65-F5344CB8AC3E}">
        <p14:creationId xmlns:p14="http://schemas.microsoft.com/office/powerpoint/2010/main" val="404809025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randombar(horizontal)">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randombar(horizontal)">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randombar(horizontal)">
                                      <p:cBhvr>
                                        <p:cTn id="27" dur="500"/>
                                        <p:tgtEl>
                                          <p:spTgt spid="4">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4">
                                            <p:txEl>
                                              <p:pRg st="8" end="8"/>
                                            </p:txEl>
                                          </p:spTgt>
                                        </p:tgtEl>
                                        <p:attrNameLst>
                                          <p:attrName>style.visibility</p:attrName>
                                        </p:attrNameLst>
                                      </p:cBhvr>
                                      <p:to>
                                        <p:strVal val="visible"/>
                                      </p:to>
                                    </p:set>
                                    <p:animEffect transition="in" filter="randombar(horizontal)">
                                      <p:cBhvr>
                                        <p:cTn id="32"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1013253"/>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Confidence ratings</a:t>
            </a:r>
            <a:endParaRPr lang="en-GB"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57663" y="1095630"/>
            <a:ext cx="8995719" cy="5386090"/>
          </a:xfrm>
          <a:prstGeom prst="rect">
            <a:avLst/>
          </a:prstGeom>
          <a:noFill/>
        </p:spPr>
        <p:txBody>
          <a:bodyPr wrap="square" rtlCol="0">
            <a:spAutoFit/>
          </a:bodyPr>
          <a:lstStyle/>
          <a:p>
            <a:pPr marL="342900" indent="-342900">
              <a:buFont typeface="Arial" panose="020B0604020202020204" pitchFamily="34" charset="0"/>
              <a:buChar char="•"/>
            </a:pPr>
            <a:r>
              <a:rPr lang="en-GB" sz="3600" dirty="0" smtClean="0">
                <a:solidFill>
                  <a:schemeClr val="bg1"/>
                </a:solidFill>
              </a:rPr>
              <a:t>Data can then be analysed in two ways:</a:t>
            </a:r>
          </a:p>
          <a:p>
            <a:pPr marL="800100" lvl="1" indent="-342900">
              <a:buFont typeface="Arial" panose="020B0604020202020204" pitchFamily="34" charset="0"/>
              <a:buChar char="•"/>
            </a:pPr>
            <a:r>
              <a:rPr lang="en-GB" sz="3600" dirty="0" smtClean="0">
                <a:solidFill>
                  <a:schemeClr val="bg1"/>
                </a:solidFill>
              </a:rPr>
              <a:t>Responses 1 &amp; 2 indicating no (conservative bias setting)</a:t>
            </a:r>
          </a:p>
          <a:p>
            <a:pPr marL="800100" lvl="1" indent="-342900">
              <a:buFont typeface="Arial" panose="020B0604020202020204" pitchFamily="34" charset="0"/>
              <a:buChar char="•"/>
            </a:pPr>
            <a:r>
              <a:rPr lang="en-GB" sz="3600" dirty="0" smtClean="0">
                <a:solidFill>
                  <a:schemeClr val="bg1"/>
                </a:solidFill>
              </a:rPr>
              <a:t>Responses 2 &amp; 3 indicating yes (liberal bias setting)</a:t>
            </a:r>
          </a:p>
          <a:p>
            <a:pPr marL="1257300" lvl="2" indent="-342900">
              <a:buFont typeface="Arial" panose="020B0604020202020204" pitchFamily="34" charset="0"/>
              <a:buChar char="•"/>
            </a:pPr>
            <a:r>
              <a:rPr lang="en-GB" sz="3600" dirty="0" smtClean="0">
                <a:solidFill>
                  <a:schemeClr val="bg1"/>
                </a:solidFill>
              </a:rPr>
              <a:t>So, two beta settings are available from one set of trials. </a:t>
            </a:r>
          </a:p>
          <a:p>
            <a:pPr marL="342900" indent="-342900">
              <a:buFont typeface="Arial" panose="020B0604020202020204" pitchFamily="34" charset="0"/>
              <a:buChar char="•"/>
            </a:pPr>
            <a:endParaRPr lang="en-GB" sz="2000" dirty="0" smtClean="0">
              <a:solidFill>
                <a:schemeClr val="bg1"/>
              </a:solidFill>
            </a:endParaRPr>
          </a:p>
          <a:p>
            <a:pPr marL="342900" indent="-342900">
              <a:buFont typeface="Arial" panose="020B0604020202020204" pitchFamily="34" charset="0"/>
              <a:buChar char="•"/>
            </a:pPr>
            <a:r>
              <a:rPr lang="en-GB" sz="3600" dirty="0" smtClean="0">
                <a:solidFill>
                  <a:schemeClr val="bg1"/>
                </a:solidFill>
              </a:rPr>
              <a:t>Any issues with basing outcomes on Ps confidence ratings?????</a:t>
            </a:r>
          </a:p>
        </p:txBody>
      </p:sp>
    </p:spTree>
    <p:extLst>
      <p:ext uri="{BB962C8B-B14F-4D97-AF65-F5344CB8AC3E}">
        <p14:creationId xmlns:p14="http://schemas.microsoft.com/office/powerpoint/2010/main" val="91667444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1013253"/>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sz="4000" b="1" dirty="0" smtClean="0">
                <a:solidFill>
                  <a:schemeClr val="bg1"/>
                </a:solidFill>
                <a:latin typeface="Arial" panose="020B0604020202020204" pitchFamily="34" charset="0"/>
                <a:cs typeface="Arial" panose="020B0604020202020204" pitchFamily="34" charset="0"/>
              </a:rPr>
              <a:t>Benefits of SDT</a:t>
            </a:r>
            <a:endParaRPr lang="en-GB"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57663" y="1095630"/>
            <a:ext cx="9086337" cy="6863417"/>
          </a:xfrm>
          <a:prstGeom prst="rect">
            <a:avLst/>
          </a:prstGeom>
          <a:noFill/>
        </p:spPr>
        <p:txBody>
          <a:bodyPr wrap="square" rtlCol="0">
            <a:spAutoFit/>
          </a:bodyPr>
          <a:lstStyle/>
          <a:p>
            <a:pPr marL="457200" indent="-457200">
              <a:buFont typeface="+mj-lt"/>
              <a:buAutoNum type="arabicPeriod"/>
            </a:pPr>
            <a:r>
              <a:rPr lang="en-GB" sz="3200" dirty="0" smtClean="0">
                <a:solidFill>
                  <a:schemeClr val="bg1"/>
                </a:solidFill>
              </a:rPr>
              <a:t>Provides ability to compare sensitivity </a:t>
            </a:r>
          </a:p>
          <a:p>
            <a:pPr marL="914400" lvl="1" indent="-457200">
              <a:buFont typeface="Arial" panose="020B0604020202020204" pitchFamily="34" charset="0"/>
              <a:buChar char="•"/>
            </a:pPr>
            <a:r>
              <a:rPr lang="en-GB" sz="3200" dirty="0" smtClean="0">
                <a:solidFill>
                  <a:schemeClr val="bg1"/>
                </a:solidFill>
              </a:rPr>
              <a:t>Compares </a:t>
            </a:r>
            <a:r>
              <a:rPr lang="en-GB" sz="3200" b="1" dirty="0" smtClean="0">
                <a:solidFill>
                  <a:schemeClr val="bg1"/>
                </a:solidFill>
              </a:rPr>
              <a:t>quality </a:t>
            </a:r>
            <a:r>
              <a:rPr lang="en-GB" sz="3200" dirty="0" smtClean="0">
                <a:solidFill>
                  <a:schemeClr val="bg1"/>
                </a:solidFill>
              </a:rPr>
              <a:t>of performance between </a:t>
            </a:r>
            <a:r>
              <a:rPr lang="en-GB" sz="3200" dirty="0" smtClean="0">
                <a:solidFill>
                  <a:schemeClr val="bg1"/>
                </a:solidFill>
              </a:rPr>
              <a:t>conditions/people </a:t>
            </a:r>
            <a:r>
              <a:rPr lang="en-GB" sz="3200" dirty="0" smtClean="0">
                <a:solidFill>
                  <a:schemeClr val="bg1"/>
                </a:solidFill>
              </a:rPr>
              <a:t>that may differ in </a:t>
            </a:r>
            <a:r>
              <a:rPr lang="en-GB" sz="3200" dirty="0" smtClean="0">
                <a:solidFill>
                  <a:schemeClr val="bg1"/>
                </a:solidFill>
              </a:rPr>
              <a:t>bias</a:t>
            </a:r>
            <a:r>
              <a:rPr lang="en-GB" sz="3200" dirty="0" smtClean="0">
                <a:solidFill>
                  <a:schemeClr val="bg1"/>
                </a:solidFill>
              </a:rPr>
              <a:t>. </a:t>
            </a:r>
          </a:p>
          <a:p>
            <a:endParaRPr lang="en-GB" sz="1600" dirty="0" smtClean="0">
              <a:solidFill>
                <a:schemeClr val="bg1"/>
              </a:solidFill>
            </a:endParaRPr>
          </a:p>
          <a:p>
            <a:pPr marL="514350" indent="-514350">
              <a:buFont typeface="+mj-lt"/>
              <a:buAutoNum type="arabicPeriod" startAt="2"/>
            </a:pPr>
            <a:r>
              <a:rPr lang="en-GB" sz="3200" dirty="0" smtClean="0">
                <a:solidFill>
                  <a:schemeClr val="bg1"/>
                </a:solidFill>
              </a:rPr>
              <a:t>Separate </a:t>
            </a:r>
            <a:r>
              <a:rPr lang="en-GB" sz="3200" dirty="0" smtClean="0">
                <a:solidFill>
                  <a:schemeClr val="bg1"/>
                </a:solidFill>
              </a:rPr>
              <a:t>sensitivity and bias </a:t>
            </a:r>
            <a:r>
              <a:rPr lang="en-GB" sz="3200" dirty="0" smtClean="0">
                <a:solidFill>
                  <a:schemeClr val="bg1"/>
                </a:solidFill>
              </a:rPr>
              <a:t>components </a:t>
            </a:r>
            <a:endParaRPr lang="en-GB" sz="3200" dirty="0" smtClean="0">
              <a:solidFill>
                <a:schemeClr val="bg1"/>
              </a:solidFill>
            </a:endParaRPr>
          </a:p>
          <a:p>
            <a:pPr marL="971550" lvl="1" indent="-514350">
              <a:buFont typeface="Arial" panose="020B0604020202020204" pitchFamily="34" charset="0"/>
              <a:buChar char="•"/>
            </a:pPr>
            <a:r>
              <a:rPr lang="en-GB" sz="3200" dirty="0" smtClean="0">
                <a:solidFill>
                  <a:schemeClr val="bg1"/>
                </a:solidFill>
              </a:rPr>
              <a:t>Different </a:t>
            </a:r>
            <a:r>
              <a:rPr lang="en-GB" sz="3200" dirty="0" smtClean="0">
                <a:solidFill>
                  <a:schemeClr val="bg1"/>
                </a:solidFill>
              </a:rPr>
              <a:t>corrective actions can be implemented depending on whether a change in performance results from sensitivity loss or </a:t>
            </a:r>
            <a:r>
              <a:rPr lang="en-GB" sz="3200" dirty="0" smtClean="0">
                <a:solidFill>
                  <a:schemeClr val="bg1"/>
                </a:solidFill>
              </a:rPr>
              <a:t>shift </a:t>
            </a:r>
            <a:r>
              <a:rPr lang="en-GB" sz="3200" dirty="0" smtClean="0">
                <a:solidFill>
                  <a:schemeClr val="bg1"/>
                </a:solidFill>
              </a:rPr>
              <a:t>in response bias (</a:t>
            </a:r>
            <a:r>
              <a:rPr lang="en-GB" sz="3200" dirty="0" err="1" smtClean="0">
                <a:solidFill>
                  <a:schemeClr val="bg1"/>
                </a:solidFill>
              </a:rPr>
              <a:t>Swets</a:t>
            </a:r>
            <a:r>
              <a:rPr lang="en-GB" sz="3200" dirty="0" smtClean="0">
                <a:solidFill>
                  <a:schemeClr val="bg1"/>
                </a:solidFill>
              </a:rPr>
              <a:t> &amp; Pickett, 1982). </a:t>
            </a:r>
            <a:endParaRPr lang="en-GB" sz="3200" dirty="0" smtClean="0">
              <a:solidFill>
                <a:schemeClr val="bg1"/>
              </a:solidFill>
            </a:endParaRPr>
          </a:p>
          <a:p>
            <a:pPr lvl="1"/>
            <a:endParaRPr lang="en-GB" dirty="0" smtClean="0">
              <a:solidFill>
                <a:schemeClr val="bg1"/>
              </a:solidFill>
            </a:endParaRPr>
          </a:p>
          <a:p>
            <a:pPr marL="514350" indent="-514350">
              <a:buFont typeface="Arial" panose="020B0604020202020204" pitchFamily="34" charset="0"/>
              <a:buChar char="•"/>
            </a:pPr>
            <a:r>
              <a:rPr lang="en-GB" sz="3600" dirty="0">
                <a:solidFill>
                  <a:schemeClr val="bg1"/>
                </a:solidFill>
              </a:rPr>
              <a:t>Both are important for real-world issues.</a:t>
            </a:r>
          </a:p>
          <a:p>
            <a:pPr marL="971550" lvl="1" indent="-514350">
              <a:buFont typeface="Arial" panose="020B0604020202020204" pitchFamily="34" charset="0"/>
              <a:buChar char="•"/>
            </a:pPr>
            <a:r>
              <a:rPr lang="en-GB" sz="3600" dirty="0">
                <a:solidFill>
                  <a:schemeClr val="bg1"/>
                </a:solidFill>
              </a:rPr>
              <a:t>Can you think why???</a:t>
            </a:r>
          </a:p>
          <a:p>
            <a:pPr marL="971550" lvl="1" indent="-514350">
              <a:buFont typeface="Arial" panose="020B0604020202020204" pitchFamily="34" charset="0"/>
              <a:buChar char="•"/>
            </a:pPr>
            <a:endParaRPr lang="en-GB" sz="3600" dirty="0">
              <a:solidFill>
                <a:schemeClr val="bg1"/>
              </a:solidFill>
            </a:endParaRPr>
          </a:p>
          <a:p>
            <a:pPr marL="514350" indent="-514350">
              <a:buFont typeface="+mj-lt"/>
              <a:buAutoNum type="arabicPeriod" startAt="2"/>
            </a:pPr>
            <a:endParaRPr lang="en-GB" sz="2800" dirty="0">
              <a:solidFill>
                <a:schemeClr val="bg1"/>
              </a:solidFill>
            </a:endParaRPr>
          </a:p>
        </p:txBody>
      </p:sp>
    </p:spTree>
    <p:extLst>
      <p:ext uri="{BB962C8B-B14F-4D97-AF65-F5344CB8AC3E}">
        <p14:creationId xmlns:p14="http://schemas.microsoft.com/office/powerpoint/2010/main" val="227353122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randombar(horizontal)">
                                      <p:cBhvr>
                                        <p:cTn id="27" dur="500"/>
                                        <p:tgtEl>
                                          <p:spTgt spid="4">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4">
                                            <p:txEl>
                                              <p:pRg st="7" end="7"/>
                                            </p:txEl>
                                          </p:spTgt>
                                        </p:tgtEl>
                                        <p:attrNameLst>
                                          <p:attrName>style.visibility</p:attrName>
                                        </p:attrNameLst>
                                      </p:cBhvr>
                                      <p:to>
                                        <p:strVal val="visible"/>
                                      </p:to>
                                    </p:set>
                                    <p:animEffect transition="in" filter="randombar(horizontal)">
                                      <p:cBhvr>
                                        <p:cTn id="32"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1013253"/>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000" b="1" dirty="0" smtClean="0">
                <a:solidFill>
                  <a:schemeClr val="bg1"/>
                </a:solidFill>
                <a:latin typeface="Arial" panose="020B0604020202020204" pitchFamily="34" charset="0"/>
                <a:cs typeface="Arial" panose="020B0604020202020204" pitchFamily="34" charset="0"/>
              </a:rPr>
              <a:t>Considerations for real-world application</a:t>
            </a:r>
            <a:endParaRPr lang="en-GB"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0" y="1289784"/>
            <a:ext cx="9209741" cy="5740033"/>
          </a:xfrm>
          <a:prstGeom prst="rect">
            <a:avLst/>
          </a:prstGeom>
          <a:noFill/>
        </p:spPr>
        <p:txBody>
          <a:bodyPr wrap="square" rtlCol="0">
            <a:spAutoFit/>
          </a:bodyPr>
          <a:lstStyle/>
          <a:p>
            <a:pPr marL="514350" indent="-514350">
              <a:buFont typeface="Arial" panose="020B0604020202020204" pitchFamily="34" charset="0"/>
              <a:buChar char="•"/>
            </a:pPr>
            <a:r>
              <a:rPr lang="en-GB" sz="3600" dirty="0">
                <a:solidFill>
                  <a:schemeClr val="bg1"/>
                </a:solidFill>
              </a:rPr>
              <a:t>Theoretical outcomes of SDT and empirical data collected from field research will differ</a:t>
            </a:r>
          </a:p>
          <a:p>
            <a:pPr marL="971550" lvl="1" indent="-514350">
              <a:buFont typeface="Arial" panose="020B0604020202020204" pitchFamily="34" charset="0"/>
              <a:buChar char="•"/>
            </a:pPr>
            <a:r>
              <a:rPr lang="en-GB" sz="3600" dirty="0">
                <a:solidFill>
                  <a:schemeClr val="bg1"/>
                </a:solidFill>
              </a:rPr>
              <a:t>Why do you think this is the case??? </a:t>
            </a:r>
          </a:p>
          <a:p>
            <a:pPr marL="342900" indent="-342900">
              <a:buFont typeface="Arial" panose="020B0604020202020204" pitchFamily="34" charset="0"/>
              <a:buChar char="•"/>
            </a:pPr>
            <a:r>
              <a:rPr lang="en-GB" sz="3600" dirty="0" smtClean="0">
                <a:solidFill>
                  <a:schemeClr val="bg1"/>
                </a:solidFill>
              </a:rPr>
              <a:t>Empirical </a:t>
            </a:r>
            <a:r>
              <a:rPr lang="en-GB" sz="3600" dirty="0" smtClean="0">
                <a:solidFill>
                  <a:schemeClr val="bg1"/>
                </a:solidFill>
              </a:rPr>
              <a:t>data will not always fall within the angle of the slope.</a:t>
            </a:r>
          </a:p>
          <a:p>
            <a:pPr marL="342900" indent="-342900">
              <a:buFont typeface="Arial" panose="020B0604020202020204" pitchFamily="34" charset="0"/>
              <a:buChar char="•"/>
            </a:pPr>
            <a:endParaRPr lang="en-GB" sz="1600" dirty="0" smtClean="0">
              <a:solidFill>
                <a:schemeClr val="bg1"/>
              </a:solidFill>
            </a:endParaRPr>
          </a:p>
          <a:p>
            <a:pPr marL="342900" indent="-342900">
              <a:buFont typeface="Arial" panose="020B0604020202020204" pitchFamily="34" charset="0"/>
              <a:buChar char="•"/>
            </a:pPr>
            <a:r>
              <a:rPr lang="en-GB" sz="3600" dirty="0" smtClean="0">
                <a:solidFill>
                  <a:schemeClr val="bg1"/>
                </a:solidFill>
              </a:rPr>
              <a:t>Number </a:t>
            </a:r>
            <a:r>
              <a:rPr lang="en-GB" sz="3600" dirty="0" smtClean="0">
                <a:solidFill>
                  <a:schemeClr val="bg1"/>
                </a:solidFill>
              </a:rPr>
              <a:t>of signal and noise conditions cannot be controlled.</a:t>
            </a:r>
          </a:p>
          <a:p>
            <a:endParaRPr lang="en-GB" sz="1600" dirty="0" smtClean="0">
              <a:solidFill>
                <a:schemeClr val="bg1"/>
              </a:solidFill>
            </a:endParaRPr>
          </a:p>
          <a:p>
            <a:pPr marL="342900" indent="-342900">
              <a:buFont typeface="Arial" panose="020B0604020202020204" pitchFamily="34" charset="0"/>
              <a:buChar char="•"/>
            </a:pPr>
            <a:r>
              <a:rPr lang="en-GB" sz="3600" dirty="0" smtClean="0">
                <a:solidFill>
                  <a:schemeClr val="bg1"/>
                </a:solidFill>
              </a:rPr>
              <a:t>Noise/signal </a:t>
            </a:r>
            <a:r>
              <a:rPr lang="en-GB" sz="3600" dirty="0" smtClean="0">
                <a:solidFill>
                  <a:schemeClr val="bg1"/>
                </a:solidFill>
              </a:rPr>
              <a:t>in </a:t>
            </a:r>
            <a:r>
              <a:rPr lang="en-GB" sz="3600" dirty="0" smtClean="0">
                <a:solidFill>
                  <a:schemeClr val="bg1"/>
                </a:solidFill>
              </a:rPr>
              <a:t>reality don’t </a:t>
            </a:r>
            <a:r>
              <a:rPr lang="en-GB" sz="3600" dirty="0" smtClean="0">
                <a:solidFill>
                  <a:schemeClr val="bg1"/>
                </a:solidFill>
              </a:rPr>
              <a:t>follow assumptions of normal distribution </a:t>
            </a:r>
            <a:r>
              <a:rPr lang="en-GB" sz="3600" dirty="0" smtClean="0">
                <a:solidFill>
                  <a:schemeClr val="bg1"/>
                </a:solidFill>
              </a:rPr>
              <a:t>&amp; </a:t>
            </a:r>
            <a:r>
              <a:rPr lang="en-GB" sz="3600" dirty="0" smtClean="0">
                <a:solidFill>
                  <a:schemeClr val="bg1"/>
                </a:solidFill>
              </a:rPr>
              <a:t>equal variance. </a:t>
            </a:r>
          </a:p>
          <a:p>
            <a:pPr lvl="1"/>
            <a:endParaRPr lang="en-GB" sz="1100" dirty="0" smtClean="0">
              <a:solidFill>
                <a:schemeClr val="bg1"/>
              </a:solidFill>
            </a:endParaRPr>
          </a:p>
        </p:txBody>
      </p:sp>
    </p:spTree>
    <p:extLst>
      <p:ext uri="{BB962C8B-B14F-4D97-AF65-F5344CB8AC3E}">
        <p14:creationId xmlns:p14="http://schemas.microsoft.com/office/powerpoint/2010/main" val="424223663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randombar(horizontal)">
                                      <p:cBhvr>
                                        <p:cTn id="27"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1013253"/>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000" b="1" dirty="0" smtClean="0">
                <a:solidFill>
                  <a:schemeClr val="bg1"/>
                </a:solidFill>
                <a:latin typeface="Arial" panose="020B0604020202020204" pitchFamily="34" charset="0"/>
                <a:cs typeface="Arial" panose="020B0604020202020204" pitchFamily="34" charset="0"/>
              </a:rPr>
              <a:t>Considerations for real-world application</a:t>
            </a:r>
            <a:endParaRPr lang="en-GB"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0" y="1062678"/>
            <a:ext cx="9143999" cy="5509200"/>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Difficult to collect multiple data points to plot on the ROC curve. </a:t>
            </a:r>
          </a:p>
          <a:p>
            <a:endParaRPr lang="en-GB" sz="1600"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Perhaps only 1 stimulus-response matrix will be available.</a:t>
            </a:r>
          </a:p>
          <a:p>
            <a:pPr lvl="1"/>
            <a:endParaRPr lang="en-GB" sz="1600"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In this case the non-parametric equivalent called </a:t>
            </a:r>
            <a:r>
              <a:rPr lang="en-GB" sz="3200" i="1" dirty="0" smtClean="0">
                <a:solidFill>
                  <a:schemeClr val="bg1"/>
                </a:solidFill>
              </a:rPr>
              <a:t>A’ </a:t>
            </a:r>
            <a:r>
              <a:rPr lang="en-GB" sz="3200" dirty="0" smtClean="0">
                <a:solidFill>
                  <a:schemeClr val="bg1"/>
                </a:solidFill>
              </a:rPr>
              <a:t>(a-prime) should be employed (Macmillan &amp; Creelman, 2005). </a:t>
            </a:r>
          </a:p>
          <a:p>
            <a:pPr marL="1257300" lvl="2" indent="-342900">
              <a:buFont typeface="Arial" panose="020B0604020202020204" pitchFamily="34" charset="0"/>
              <a:buChar char="•"/>
            </a:pPr>
            <a:r>
              <a:rPr lang="en-GB" sz="3200" dirty="0" smtClean="0">
                <a:solidFill>
                  <a:schemeClr val="bg1"/>
                </a:solidFill>
              </a:rPr>
              <a:t>This is a measure of the </a:t>
            </a:r>
            <a:r>
              <a:rPr lang="en-GB" sz="3200" b="1" dirty="0" smtClean="0">
                <a:solidFill>
                  <a:schemeClr val="bg1"/>
                </a:solidFill>
              </a:rPr>
              <a:t>area</a:t>
            </a:r>
            <a:r>
              <a:rPr lang="en-GB" sz="3200" dirty="0" smtClean="0">
                <a:solidFill>
                  <a:schemeClr val="bg1"/>
                </a:solidFill>
              </a:rPr>
              <a:t> under the ROC curve.</a:t>
            </a:r>
          </a:p>
          <a:p>
            <a:pPr marL="1257300" lvl="2" indent="-342900">
              <a:buFont typeface="Arial" panose="020B0604020202020204" pitchFamily="34" charset="0"/>
              <a:buChar char="•"/>
            </a:pPr>
            <a:r>
              <a:rPr lang="en-GB" sz="3200" dirty="0" smtClean="0">
                <a:solidFill>
                  <a:schemeClr val="bg1"/>
                </a:solidFill>
              </a:rPr>
              <a:t>It is sensitive to response options close to 0 &amp; 1. </a:t>
            </a:r>
          </a:p>
        </p:txBody>
      </p:sp>
    </p:spTree>
    <p:extLst>
      <p:ext uri="{BB962C8B-B14F-4D97-AF65-F5344CB8AC3E}">
        <p14:creationId xmlns:p14="http://schemas.microsoft.com/office/powerpoint/2010/main" val="219314911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randombar(horizontal)">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2" dur="500"/>
                                        <p:tgtEl>
                                          <p:spTgt spid="4">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randombar(horizontal)">
                                      <p:cBhvr>
                                        <p:cTn id="27"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1013253"/>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000" b="1" dirty="0" smtClean="0">
                <a:solidFill>
                  <a:schemeClr val="bg1"/>
                </a:solidFill>
                <a:latin typeface="Arial" panose="020B0604020202020204" pitchFamily="34" charset="0"/>
                <a:cs typeface="Arial" panose="020B0604020202020204" pitchFamily="34" charset="0"/>
              </a:rPr>
              <a:t>Considerations for real-world application</a:t>
            </a:r>
            <a:endParaRPr lang="en-GB"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0" y="1062678"/>
            <a:ext cx="9143999" cy="5924699"/>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There are also alternative measures of bias </a:t>
            </a:r>
          </a:p>
          <a:p>
            <a:pPr marL="800100" lvl="1" indent="-342900">
              <a:buFont typeface="Arial" panose="020B0604020202020204" pitchFamily="34" charset="0"/>
              <a:buChar char="•"/>
            </a:pPr>
            <a:r>
              <a:rPr lang="en-GB" sz="3200" dirty="0" smtClean="0">
                <a:solidFill>
                  <a:schemeClr val="bg1"/>
                </a:solidFill>
              </a:rPr>
              <a:t>E.g., </a:t>
            </a:r>
            <a:r>
              <a:rPr lang="en-GB" sz="3200" i="1" dirty="0" smtClean="0">
                <a:solidFill>
                  <a:schemeClr val="bg1"/>
                </a:solidFill>
              </a:rPr>
              <a:t>C </a:t>
            </a:r>
            <a:r>
              <a:rPr lang="en-GB" sz="3200" dirty="0" smtClean="0">
                <a:solidFill>
                  <a:schemeClr val="bg1"/>
                </a:solidFill>
              </a:rPr>
              <a:t>bias, which locates the criterion relative to the intersection of the 2 distributions.</a:t>
            </a:r>
          </a:p>
          <a:p>
            <a:endParaRPr lang="en-GB" sz="1100"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The intersection point is the zero, &amp; the distance from the criterion is measured in z-units.</a:t>
            </a:r>
          </a:p>
          <a:p>
            <a:pPr marL="800100" lvl="1" indent="-342900">
              <a:buFont typeface="Arial" panose="020B0604020202020204" pitchFamily="34" charset="0"/>
              <a:buChar char="•"/>
            </a:pPr>
            <a:r>
              <a:rPr lang="en-GB" sz="3200" dirty="0" smtClean="0">
                <a:solidFill>
                  <a:schemeClr val="bg1"/>
                </a:solidFill>
              </a:rPr>
              <a:t>Positive C values = conservative bias</a:t>
            </a:r>
          </a:p>
          <a:p>
            <a:pPr marL="800100" lvl="1" indent="-342900">
              <a:buFont typeface="Arial" panose="020B0604020202020204" pitchFamily="34" charset="0"/>
              <a:buChar char="•"/>
            </a:pPr>
            <a:r>
              <a:rPr lang="en-GB" sz="3200" dirty="0" smtClean="0">
                <a:solidFill>
                  <a:schemeClr val="bg1"/>
                </a:solidFill>
              </a:rPr>
              <a:t>Negative C values = liberal bias</a:t>
            </a:r>
          </a:p>
          <a:p>
            <a:pPr marL="800100" lvl="1" indent="-342900">
              <a:buFont typeface="Arial" panose="020B0604020202020204" pitchFamily="34" charset="0"/>
              <a:buChar char="•"/>
            </a:pPr>
            <a:r>
              <a:rPr lang="en-GB" sz="3200" dirty="0" smtClean="0">
                <a:solidFill>
                  <a:schemeClr val="bg1"/>
                </a:solidFill>
              </a:rPr>
              <a:t>Some suggest that the measure of C is better than Beta for measuring bias because it is less sensitive to changes in </a:t>
            </a:r>
            <a:r>
              <a:rPr lang="en-GB" sz="3200" i="1" dirty="0" smtClean="0">
                <a:solidFill>
                  <a:schemeClr val="bg1"/>
                </a:solidFill>
              </a:rPr>
              <a:t>d’.</a:t>
            </a:r>
            <a:endParaRPr lang="en-GB" sz="3200" dirty="0" smtClean="0">
              <a:solidFill>
                <a:schemeClr val="bg1"/>
              </a:solidFill>
            </a:endParaRPr>
          </a:p>
          <a:p>
            <a:pPr marL="1257300" lvl="2" indent="-342900">
              <a:buFont typeface="Arial" panose="020B0604020202020204" pitchFamily="34" charset="0"/>
              <a:buChar char="•"/>
            </a:pPr>
            <a:endParaRPr lang="en-GB" sz="2400" dirty="0" smtClean="0">
              <a:solidFill>
                <a:schemeClr val="bg1"/>
              </a:solidFill>
            </a:endParaRPr>
          </a:p>
          <a:p>
            <a:pPr marL="800100" lvl="1" indent="-342900">
              <a:buFont typeface="Arial" panose="020B0604020202020204" pitchFamily="34" charset="0"/>
              <a:buChar char="•"/>
            </a:pPr>
            <a:endParaRPr lang="en-GB" sz="2400" dirty="0" smtClean="0">
              <a:solidFill>
                <a:schemeClr val="bg1"/>
              </a:solidFill>
            </a:endParaRPr>
          </a:p>
        </p:txBody>
      </p:sp>
    </p:spTree>
    <p:extLst>
      <p:ext uri="{BB962C8B-B14F-4D97-AF65-F5344CB8AC3E}">
        <p14:creationId xmlns:p14="http://schemas.microsoft.com/office/powerpoint/2010/main" val="163992441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randombar(horizontal)">
                                      <p:cBhvr>
                                        <p:cTn id="3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1013253"/>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000" b="1" dirty="0" smtClean="0">
                <a:solidFill>
                  <a:schemeClr val="bg1"/>
                </a:solidFill>
                <a:latin typeface="Arial" panose="020B0604020202020204" pitchFamily="34" charset="0"/>
                <a:cs typeface="Arial" panose="020B0604020202020204" pitchFamily="34" charset="0"/>
              </a:rPr>
              <a:t>Considerations for real-world application</a:t>
            </a:r>
            <a:endParaRPr lang="en-GB"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0" y="1463102"/>
            <a:ext cx="9143999" cy="3908762"/>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Why is this important?......</a:t>
            </a:r>
          </a:p>
          <a:p>
            <a:pPr marL="342900" indent="-342900">
              <a:buFont typeface="Arial" panose="020B0604020202020204" pitchFamily="34" charset="0"/>
              <a:buChar char="•"/>
            </a:pPr>
            <a:endParaRPr lang="en-GB" sz="3200" dirty="0">
              <a:solidFill>
                <a:schemeClr val="bg1"/>
              </a:solidFill>
            </a:endParaRPr>
          </a:p>
          <a:p>
            <a:pPr marL="800100" lvl="1" indent="-342900">
              <a:buFont typeface="Arial" panose="020B0604020202020204" pitchFamily="34" charset="0"/>
              <a:buChar char="•"/>
            </a:pPr>
            <a:r>
              <a:rPr lang="en-GB" sz="3200" dirty="0" smtClean="0">
                <a:solidFill>
                  <a:schemeClr val="bg1"/>
                </a:solidFill>
              </a:rPr>
              <a:t>In lab studies, the noise and signal are pre-determined and there is control over the number of each presented during a trial.</a:t>
            </a:r>
          </a:p>
          <a:p>
            <a:pPr marL="800100" lvl="1" indent="-342900">
              <a:buFont typeface="Arial" panose="020B0604020202020204" pitchFamily="34" charset="0"/>
              <a:buChar char="•"/>
            </a:pPr>
            <a:endParaRPr lang="en-GB" sz="3200"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In the real-world there is vast variation.</a:t>
            </a:r>
          </a:p>
          <a:p>
            <a:pPr marL="800100" lvl="1" indent="-342900">
              <a:buFont typeface="Arial" panose="020B0604020202020204" pitchFamily="34" charset="0"/>
              <a:buChar char="•"/>
            </a:pPr>
            <a:endParaRPr lang="en-GB" sz="2400" dirty="0" smtClean="0">
              <a:solidFill>
                <a:schemeClr val="bg1"/>
              </a:solidFill>
            </a:endParaRPr>
          </a:p>
        </p:txBody>
      </p:sp>
    </p:spTree>
    <p:extLst>
      <p:ext uri="{BB962C8B-B14F-4D97-AF65-F5344CB8AC3E}">
        <p14:creationId xmlns:p14="http://schemas.microsoft.com/office/powerpoint/2010/main" val="101493655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randombar(horizontal)">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1013253"/>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000" b="1" dirty="0" smtClean="0">
                <a:solidFill>
                  <a:schemeClr val="bg1"/>
                </a:solidFill>
                <a:latin typeface="Arial" panose="020B0604020202020204" pitchFamily="34" charset="0"/>
                <a:cs typeface="Arial" panose="020B0604020202020204" pitchFamily="34" charset="0"/>
              </a:rPr>
              <a:t>Considerations for real-world application</a:t>
            </a:r>
            <a:endParaRPr lang="en-GB"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0" y="1062678"/>
            <a:ext cx="9143999" cy="5201424"/>
          </a:xfrm>
          <a:prstGeom prst="rect">
            <a:avLst/>
          </a:prstGeom>
          <a:noFill/>
        </p:spPr>
        <p:txBody>
          <a:bodyPr wrap="square" rtlCol="0">
            <a:spAutoFit/>
          </a:bodyPr>
          <a:lstStyle/>
          <a:p>
            <a:pPr marL="342900" indent="-342900">
              <a:buFont typeface="Arial" panose="020B0604020202020204" pitchFamily="34" charset="0"/>
              <a:buChar char="•"/>
            </a:pPr>
            <a:r>
              <a:rPr lang="en-GB" sz="2800" dirty="0">
                <a:solidFill>
                  <a:schemeClr val="bg1"/>
                </a:solidFill>
              </a:rPr>
              <a:t>When </a:t>
            </a:r>
            <a:r>
              <a:rPr lang="en-GB" sz="2800" dirty="0" smtClean="0">
                <a:solidFill>
                  <a:schemeClr val="bg1"/>
                </a:solidFill>
              </a:rPr>
              <a:t>definition </a:t>
            </a:r>
            <a:r>
              <a:rPr lang="en-GB" sz="2800" dirty="0">
                <a:solidFill>
                  <a:schemeClr val="bg1"/>
                </a:solidFill>
              </a:rPr>
              <a:t>of a signal or category is not clear, </a:t>
            </a:r>
            <a:r>
              <a:rPr lang="en-GB" sz="2800" b="1" dirty="0">
                <a:solidFill>
                  <a:schemeClr val="bg1"/>
                </a:solidFill>
              </a:rPr>
              <a:t>fuzzy logic </a:t>
            </a:r>
            <a:r>
              <a:rPr lang="en-GB" sz="2800" dirty="0" smtClean="0">
                <a:solidFill>
                  <a:schemeClr val="bg1"/>
                </a:solidFill>
              </a:rPr>
              <a:t>is used </a:t>
            </a:r>
            <a:r>
              <a:rPr lang="en-GB" sz="2800" dirty="0">
                <a:solidFill>
                  <a:schemeClr val="bg1"/>
                </a:solidFill>
              </a:rPr>
              <a:t>to mathematically represent data through SDT</a:t>
            </a:r>
            <a:r>
              <a:rPr lang="en-GB" sz="2800" dirty="0" smtClean="0">
                <a:solidFill>
                  <a:schemeClr val="bg1"/>
                </a:solidFill>
              </a:rPr>
              <a:t>.</a:t>
            </a:r>
          </a:p>
          <a:p>
            <a:endParaRPr lang="en-GB" sz="1200" dirty="0" smtClean="0">
              <a:solidFill>
                <a:schemeClr val="bg1"/>
              </a:solidFill>
            </a:endParaRPr>
          </a:p>
          <a:p>
            <a:pPr marL="800100" lvl="1" indent="-342900">
              <a:buFont typeface="Arial" panose="020B0604020202020204" pitchFamily="34" charset="0"/>
              <a:buChar char="•"/>
            </a:pPr>
            <a:r>
              <a:rPr lang="en-GB" sz="2800" dirty="0" err="1" smtClean="0">
                <a:solidFill>
                  <a:schemeClr val="bg1"/>
                </a:solidFill>
              </a:rPr>
              <a:t>Parasuraman</a:t>
            </a:r>
            <a:r>
              <a:rPr lang="en-GB" sz="2800" dirty="0" smtClean="0">
                <a:solidFill>
                  <a:schemeClr val="bg1"/>
                </a:solidFill>
              </a:rPr>
              <a:t> et al. (2000) developed equations for fuzzy SDT by combining SDT &amp; fuzzy logic.</a:t>
            </a:r>
            <a:endParaRPr lang="en-GB" sz="2800" dirty="0">
              <a:solidFill>
                <a:schemeClr val="bg1"/>
              </a:solidFill>
            </a:endParaRPr>
          </a:p>
          <a:p>
            <a:pPr marL="800100" lvl="1" indent="-342900">
              <a:buFont typeface="Arial" panose="020B0604020202020204" pitchFamily="34" charset="0"/>
              <a:buChar char="•"/>
            </a:pPr>
            <a:r>
              <a:rPr lang="en-GB" sz="2800" dirty="0">
                <a:solidFill>
                  <a:schemeClr val="bg1"/>
                </a:solidFill>
              </a:rPr>
              <a:t>Fuzzy logic allows an event to belong to more than one set.</a:t>
            </a:r>
          </a:p>
          <a:p>
            <a:pPr marL="1257300" lvl="2" indent="-342900">
              <a:buFont typeface="Arial" panose="020B0604020202020204" pitchFamily="34" charset="0"/>
              <a:buChar char="•"/>
            </a:pPr>
            <a:r>
              <a:rPr lang="en-GB" sz="2800" dirty="0" smtClean="0">
                <a:solidFill>
                  <a:schemeClr val="bg1"/>
                </a:solidFill>
              </a:rPr>
              <a:t>Like a grey area – e.g., varying temperatures can belong to varying levels of comfort (not just dichotomous category).</a:t>
            </a:r>
          </a:p>
          <a:p>
            <a:pPr marL="1257300" lvl="2" indent="-342900">
              <a:buFont typeface="Arial" panose="020B0604020202020204" pitchFamily="34" charset="0"/>
              <a:buChar char="•"/>
            </a:pPr>
            <a:r>
              <a:rPr lang="en-GB" sz="2800" b="1" dirty="0" smtClean="0">
                <a:solidFill>
                  <a:schemeClr val="bg1"/>
                </a:solidFill>
              </a:rPr>
              <a:t>Mapping function</a:t>
            </a:r>
            <a:r>
              <a:rPr lang="en-GB" sz="2800" dirty="0" smtClean="0">
                <a:solidFill>
                  <a:schemeClr val="bg1"/>
                </a:solidFill>
              </a:rPr>
              <a:t>: describes the degree of membership.</a:t>
            </a:r>
          </a:p>
          <a:p>
            <a:pPr lvl="2"/>
            <a:endParaRPr lang="en-GB" sz="1200" dirty="0" smtClean="0">
              <a:solidFill>
                <a:schemeClr val="bg1"/>
              </a:solidFill>
            </a:endParaRPr>
          </a:p>
        </p:txBody>
      </p:sp>
    </p:spTree>
    <p:extLst>
      <p:ext uri="{BB962C8B-B14F-4D97-AF65-F5344CB8AC3E}">
        <p14:creationId xmlns:p14="http://schemas.microsoft.com/office/powerpoint/2010/main" val="364960034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1013253"/>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000" b="1" dirty="0" smtClean="0">
                <a:solidFill>
                  <a:schemeClr val="bg1"/>
                </a:solidFill>
                <a:latin typeface="Arial" panose="020B0604020202020204" pitchFamily="34" charset="0"/>
                <a:cs typeface="Arial" panose="020B0604020202020204" pitchFamily="34" charset="0"/>
              </a:rPr>
              <a:t>Considerations for real-world application</a:t>
            </a:r>
            <a:endParaRPr lang="en-GB"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0" y="1062678"/>
            <a:ext cx="9143999" cy="4524315"/>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An event can belong to the set “signal” with some degree between 0 and 1 and the response can belong to the set “response” with membership in the range of 0 and 1.</a:t>
            </a:r>
          </a:p>
          <a:p>
            <a:pPr marL="342900" indent="-342900">
              <a:buFont typeface="Arial" panose="020B0604020202020204" pitchFamily="34" charset="0"/>
              <a:buChar char="•"/>
            </a:pPr>
            <a:endParaRPr lang="en-GB" sz="32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Once the set and response are mapped on to the range, event membership to 4 fuzzy outcome categories (hits, miss, FA, CR) can be computed </a:t>
            </a:r>
            <a:r>
              <a:rPr lang="en-GB" sz="3200" dirty="0">
                <a:solidFill>
                  <a:schemeClr val="bg1"/>
                </a:solidFill>
              </a:rPr>
              <a:t>(See </a:t>
            </a:r>
            <a:r>
              <a:rPr lang="en-GB" sz="3200" dirty="0" err="1">
                <a:solidFill>
                  <a:schemeClr val="bg1"/>
                </a:solidFill>
              </a:rPr>
              <a:t>Parasuraman</a:t>
            </a:r>
            <a:r>
              <a:rPr lang="en-GB" sz="3200" dirty="0">
                <a:solidFill>
                  <a:schemeClr val="bg1"/>
                </a:solidFill>
              </a:rPr>
              <a:t> et al</a:t>
            </a:r>
            <a:r>
              <a:rPr lang="en-GB" sz="3200" dirty="0" smtClean="0">
                <a:solidFill>
                  <a:schemeClr val="bg1"/>
                </a:solidFill>
              </a:rPr>
              <a:t>., 2000 for formulas).  </a:t>
            </a:r>
          </a:p>
        </p:txBody>
      </p:sp>
    </p:spTree>
    <p:extLst>
      <p:ext uri="{BB962C8B-B14F-4D97-AF65-F5344CB8AC3E}">
        <p14:creationId xmlns:p14="http://schemas.microsoft.com/office/powerpoint/2010/main" val="302047444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642551"/>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b="1" dirty="0" smtClean="0">
                <a:solidFill>
                  <a:schemeClr val="bg1"/>
                </a:solidFill>
                <a:latin typeface="Arial" panose="020B0604020202020204" pitchFamily="34" charset="0"/>
                <a:cs typeface="Arial" panose="020B0604020202020204" pitchFamily="34" charset="0"/>
              </a:rPr>
              <a:t>Application of Fuzzy SDT</a:t>
            </a:r>
            <a:endParaRPr lang="en-GB"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57663" y="749634"/>
            <a:ext cx="9012196" cy="5447645"/>
          </a:xfrm>
          <a:prstGeom prst="rect">
            <a:avLst/>
          </a:prstGeom>
          <a:noFill/>
        </p:spPr>
        <p:txBody>
          <a:bodyPr wrap="square" rtlCol="0">
            <a:spAutoFit/>
          </a:bodyPr>
          <a:lstStyle/>
          <a:p>
            <a:pPr marL="457200" indent="-457200">
              <a:buFont typeface="Arial" panose="020B0604020202020204" pitchFamily="34" charset="0"/>
              <a:buChar char="•"/>
            </a:pPr>
            <a:r>
              <a:rPr lang="en-GB" sz="3600" dirty="0" smtClean="0">
                <a:solidFill>
                  <a:schemeClr val="bg1"/>
                </a:solidFill>
              </a:rPr>
              <a:t>Air traffic control: flight conflict detection.</a:t>
            </a:r>
          </a:p>
          <a:p>
            <a:pPr marL="914400" lvl="1" indent="-457200">
              <a:buFont typeface="Arial" panose="020B0604020202020204" pitchFamily="34" charset="0"/>
              <a:buChar char="•"/>
            </a:pPr>
            <a:r>
              <a:rPr lang="en-GB" sz="3200" dirty="0" smtClean="0">
                <a:solidFill>
                  <a:schemeClr val="bg1"/>
                </a:solidFill>
              </a:rPr>
              <a:t>One lab &amp; one field study (</a:t>
            </a:r>
            <a:r>
              <a:rPr lang="en-GB" sz="3200" dirty="0" err="1" smtClean="0">
                <a:solidFill>
                  <a:schemeClr val="bg1"/>
                </a:solidFill>
              </a:rPr>
              <a:t>Masalonis</a:t>
            </a:r>
            <a:r>
              <a:rPr lang="en-GB" sz="3200" dirty="0" smtClean="0">
                <a:solidFill>
                  <a:schemeClr val="bg1"/>
                </a:solidFill>
              </a:rPr>
              <a:t> &amp; </a:t>
            </a:r>
            <a:r>
              <a:rPr lang="en-GB" sz="3200" dirty="0" err="1" smtClean="0">
                <a:solidFill>
                  <a:schemeClr val="bg1"/>
                </a:solidFill>
              </a:rPr>
              <a:t>Parasuraman</a:t>
            </a:r>
            <a:r>
              <a:rPr lang="en-GB" sz="3200" dirty="0" smtClean="0">
                <a:solidFill>
                  <a:schemeClr val="bg1"/>
                </a:solidFill>
              </a:rPr>
              <a:t>, 2003)</a:t>
            </a:r>
          </a:p>
          <a:p>
            <a:pPr marL="914400" lvl="1" indent="-457200">
              <a:buFont typeface="Arial" panose="020B0604020202020204" pitchFamily="34" charset="0"/>
              <a:buChar char="•"/>
            </a:pPr>
            <a:r>
              <a:rPr lang="en-GB" sz="3200" dirty="0" smtClean="0">
                <a:solidFill>
                  <a:schemeClr val="bg1"/>
                </a:solidFill>
              </a:rPr>
              <a:t>Fuzzy SDT analysis resulted in lower values of sensitivity &amp; more conservative response bias compared to standard SDT.</a:t>
            </a:r>
          </a:p>
          <a:p>
            <a:pPr marL="914400" lvl="1" indent="-457200">
              <a:buFont typeface="Arial" panose="020B0604020202020204" pitchFamily="34" charset="0"/>
              <a:buChar char="•"/>
            </a:pPr>
            <a:r>
              <a:rPr lang="en-GB" sz="3200" dirty="0" smtClean="0">
                <a:solidFill>
                  <a:schemeClr val="bg1"/>
                </a:solidFill>
              </a:rPr>
              <a:t>Event falling outside of criterion in SDT was defined by fuzzy SDT as worthy of attention.   </a:t>
            </a:r>
          </a:p>
          <a:p>
            <a:pPr marL="914400" lvl="1" indent="-457200">
              <a:buFont typeface="Arial" panose="020B0604020202020204" pitchFamily="34" charset="0"/>
              <a:buChar char="•"/>
            </a:pPr>
            <a:r>
              <a:rPr lang="en-GB" sz="3200" dirty="0" smtClean="0">
                <a:solidFill>
                  <a:schemeClr val="bg1"/>
                </a:solidFill>
              </a:rPr>
              <a:t>Fuzzy SDT provides more complete picture of performance in conflict detection tasks.</a:t>
            </a:r>
          </a:p>
          <a:p>
            <a:pPr marL="914400" lvl="1" indent="-457200">
              <a:buFont typeface="Arial" panose="020B0604020202020204" pitchFamily="34" charset="0"/>
              <a:buChar char="•"/>
            </a:pPr>
            <a:endParaRPr lang="en-GB" sz="2400" dirty="0">
              <a:solidFill>
                <a:schemeClr val="bg1"/>
              </a:solidFill>
            </a:endParaRPr>
          </a:p>
        </p:txBody>
      </p:sp>
    </p:spTree>
    <p:extLst>
      <p:ext uri="{BB962C8B-B14F-4D97-AF65-F5344CB8AC3E}">
        <p14:creationId xmlns:p14="http://schemas.microsoft.com/office/powerpoint/2010/main" val="224529088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642551"/>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b="1" dirty="0" smtClean="0">
                <a:solidFill>
                  <a:schemeClr val="bg1"/>
                </a:solidFill>
                <a:latin typeface="Arial" panose="020B0604020202020204" pitchFamily="34" charset="0"/>
                <a:cs typeface="Arial" panose="020B0604020202020204" pitchFamily="34" charset="0"/>
              </a:rPr>
              <a:t>Application of Fuzzy SDT</a:t>
            </a:r>
            <a:endParaRPr lang="en-GB"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57663" y="749634"/>
            <a:ext cx="9012196" cy="4708981"/>
          </a:xfrm>
          <a:prstGeom prst="rect">
            <a:avLst/>
          </a:prstGeom>
          <a:noFill/>
        </p:spPr>
        <p:txBody>
          <a:bodyPr wrap="square" rtlCol="0">
            <a:spAutoFit/>
          </a:bodyPr>
          <a:lstStyle/>
          <a:p>
            <a:pPr marL="457200" indent="-457200">
              <a:buFont typeface="Arial" panose="020B0604020202020204" pitchFamily="34" charset="0"/>
              <a:buChar char="•"/>
            </a:pPr>
            <a:r>
              <a:rPr lang="en-GB" sz="3600" dirty="0" smtClean="0">
                <a:solidFill>
                  <a:schemeClr val="bg1"/>
                </a:solidFill>
              </a:rPr>
              <a:t>Sporting decisions (</a:t>
            </a:r>
            <a:r>
              <a:rPr lang="en-GB" sz="3600" dirty="0" err="1" smtClean="0">
                <a:solidFill>
                  <a:schemeClr val="bg1"/>
                </a:solidFill>
              </a:rPr>
              <a:t>MacMahon</a:t>
            </a:r>
            <a:r>
              <a:rPr lang="en-GB" sz="3600" dirty="0" smtClean="0">
                <a:solidFill>
                  <a:schemeClr val="bg1"/>
                </a:solidFill>
              </a:rPr>
              <a:t> &amp; </a:t>
            </a:r>
            <a:r>
              <a:rPr lang="en-GB" sz="3600" dirty="0" err="1" smtClean="0">
                <a:solidFill>
                  <a:schemeClr val="bg1"/>
                </a:solidFill>
              </a:rPr>
              <a:t>Starkes</a:t>
            </a:r>
            <a:r>
              <a:rPr lang="en-GB" sz="3600" dirty="0" smtClean="0">
                <a:solidFill>
                  <a:schemeClr val="bg1"/>
                </a:solidFill>
              </a:rPr>
              <a:t>, 2008).</a:t>
            </a:r>
          </a:p>
          <a:p>
            <a:pPr marL="457200" indent="-457200">
              <a:buFont typeface="Arial" panose="020B0604020202020204" pitchFamily="34" charset="0"/>
              <a:buChar char="•"/>
            </a:pPr>
            <a:endParaRPr lang="en-GB" sz="3600" dirty="0" smtClean="0">
              <a:solidFill>
                <a:schemeClr val="bg1"/>
              </a:solidFill>
            </a:endParaRPr>
          </a:p>
          <a:p>
            <a:pPr marL="914400" lvl="1" indent="-457200">
              <a:buFont typeface="Arial" panose="020B0604020202020204" pitchFamily="34" charset="0"/>
              <a:buChar char="•"/>
            </a:pPr>
            <a:r>
              <a:rPr lang="en-GB" sz="3200" dirty="0" smtClean="0">
                <a:solidFill>
                  <a:schemeClr val="bg1"/>
                </a:solidFill>
              </a:rPr>
              <a:t>Asked umpires, players, &amp; Ps with no baseball experience to make decisions on strikes. </a:t>
            </a:r>
          </a:p>
          <a:p>
            <a:pPr marL="914400" lvl="1" indent="-457200">
              <a:buFont typeface="Arial" panose="020B0604020202020204" pitchFamily="34" charset="0"/>
              <a:buChar char="•"/>
            </a:pPr>
            <a:endParaRPr lang="en-GB" sz="3200" dirty="0" smtClean="0">
              <a:solidFill>
                <a:schemeClr val="bg1"/>
              </a:solidFill>
            </a:endParaRPr>
          </a:p>
          <a:p>
            <a:pPr marL="914400" lvl="1" indent="-457200">
              <a:buFont typeface="Arial" panose="020B0604020202020204" pitchFamily="34" charset="0"/>
              <a:buChar char="•"/>
            </a:pPr>
            <a:r>
              <a:rPr lang="en-GB" sz="3200" dirty="0" smtClean="0">
                <a:solidFill>
                  <a:schemeClr val="bg1"/>
                </a:solidFill>
              </a:rPr>
              <a:t>As expected from fuzzy SDT (i.e., signal being context-dependent) strike calls depended on the type of ball being played.  </a:t>
            </a:r>
            <a:endParaRPr lang="en-GB" sz="3200" dirty="0">
              <a:solidFill>
                <a:schemeClr val="bg1"/>
              </a:solidFill>
            </a:endParaRPr>
          </a:p>
        </p:txBody>
      </p:sp>
    </p:spTree>
    <p:extLst>
      <p:ext uri="{BB962C8B-B14F-4D97-AF65-F5344CB8AC3E}">
        <p14:creationId xmlns:p14="http://schemas.microsoft.com/office/powerpoint/2010/main" val="46679326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642551"/>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b="1" dirty="0" smtClean="0">
                <a:solidFill>
                  <a:schemeClr val="bg1"/>
                </a:solidFill>
                <a:latin typeface="Arial" panose="020B0604020202020204" pitchFamily="34" charset="0"/>
                <a:cs typeface="Arial" panose="020B0604020202020204" pitchFamily="34" charset="0"/>
              </a:rPr>
              <a:t>Application of Fuzzy SDT</a:t>
            </a:r>
            <a:endParaRPr lang="en-GB"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0" y="700216"/>
            <a:ext cx="9012196" cy="630942"/>
          </a:xfrm>
          <a:prstGeom prst="rect">
            <a:avLst/>
          </a:prstGeom>
          <a:noFill/>
        </p:spPr>
        <p:txBody>
          <a:bodyPr wrap="square" rtlCol="0">
            <a:spAutoFit/>
          </a:bodyPr>
          <a:lstStyle/>
          <a:p>
            <a:pPr marL="457200" indent="-457200">
              <a:buFont typeface="Arial" panose="020B0604020202020204" pitchFamily="34" charset="0"/>
              <a:buChar char="•"/>
            </a:pPr>
            <a:r>
              <a:rPr lang="en-GB" sz="3500" dirty="0" smtClean="0">
                <a:solidFill>
                  <a:schemeClr val="bg1"/>
                </a:solidFill>
              </a:rPr>
              <a:t>Perception of road hazards and driving safety</a:t>
            </a:r>
            <a:endParaRPr lang="en-GB" sz="3500" dirty="0">
              <a:solidFill>
                <a:schemeClr val="bg1"/>
              </a:solidFill>
            </a:endParaRPr>
          </a:p>
        </p:txBody>
      </p:sp>
      <p:graphicFrame>
        <p:nvGraphicFramePr>
          <p:cNvPr id="10" name="Chart 9"/>
          <p:cNvGraphicFramePr/>
          <p:nvPr>
            <p:extLst>
              <p:ext uri="{D42A27DB-BD31-4B8C-83A1-F6EECF244321}">
                <p14:modId xmlns:p14="http://schemas.microsoft.com/office/powerpoint/2010/main" val="2694816067"/>
              </p:ext>
            </p:extLst>
          </p:nvPr>
        </p:nvGraphicFramePr>
        <p:xfrm>
          <a:off x="74140" y="1994032"/>
          <a:ext cx="3936072" cy="4436649"/>
        </p:xfrm>
        <a:graphic>
          <a:graphicData uri="http://schemas.openxmlformats.org/drawingml/2006/chart">
            <c:chart xmlns:c="http://schemas.openxmlformats.org/drawingml/2006/chart" xmlns:r="http://schemas.openxmlformats.org/officeDocument/2006/relationships" r:id="rId2"/>
          </a:graphicData>
        </a:graphic>
      </p:graphicFrame>
      <p:sp>
        <p:nvSpPr>
          <p:cNvPr id="11" name="Left Arrow Callout 10"/>
          <p:cNvSpPr/>
          <p:nvPr/>
        </p:nvSpPr>
        <p:spPr>
          <a:xfrm>
            <a:off x="3579364" y="1452067"/>
            <a:ext cx="5432832" cy="5092167"/>
          </a:xfrm>
          <a:prstGeom prst="leftArrowCallout">
            <a:avLst>
              <a:gd name="adj1" fmla="val 6087"/>
              <a:gd name="adj2" fmla="val 6087"/>
              <a:gd name="adj3" fmla="val 7033"/>
              <a:gd name="adj4" fmla="val 89774"/>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4141694" y="1528356"/>
            <a:ext cx="4944642" cy="4832092"/>
          </a:xfrm>
          <a:prstGeom prst="rect">
            <a:avLst/>
          </a:prstGeom>
          <a:noFill/>
        </p:spPr>
        <p:txBody>
          <a:bodyPr wrap="square" rtlCol="0">
            <a:spAutoFit/>
          </a:bodyPr>
          <a:lstStyle/>
          <a:p>
            <a:pPr marL="342900" indent="-342900">
              <a:buFont typeface="Arial" panose="020B0604020202020204" pitchFamily="34" charset="0"/>
              <a:buChar char="•"/>
            </a:pPr>
            <a:r>
              <a:rPr lang="en-GB" sz="2800" dirty="0" smtClean="0">
                <a:solidFill>
                  <a:schemeClr val="bg1"/>
                </a:solidFill>
              </a:rPr>
              <a:t>Evaluation of this type of data needs to be more sensitive to individual differences.</a:t>
            </a:r>
          </a:p>
          <a:p>
            <a:pPr marL="342900" indent="-342900">
              <a:buFont typeface="Arial" panose="020B0604020202020204" pitchFamily="34" charset="0"/>
              <a:buChar char="•"/>
            </a:pPr>
            <a:r>
              <a:rPr lang="en-GB" sz="2800" dirty="0" smtClean="0">
                <a:solidFill>
                  <a:schemeClr val="bg1"/>
                </a:solidFill>
              </a:rPr>
              <a:t>Experienced vs. learner driver</a:t>
            </a:r>
          </a:p>
          <a:p>
            <a:pPr marL="342900" indent="-342900">
              <a:buFont typeface="Arial" panose="020B0604020202020204" pitchFamily="34" charset="0"/>
              <a:buChar char="•"/>
            </a:pPr>
            <a:r>
              <a:rPr lang="en-GB" sz="2800" dirty="0" smtClean="0">
                <a:solidFill>
                  <a:schemeClr val="bg1"/>
                </a:solidFill>
              </a:rPr>
              <a:t>Wallis &amp; </a:t>
            </a:r>
            <a:r>
              <a:rPr lang="en-GB" sz="2800" dirty="0" err="1" smtClean="0">
                <a:solidFill>
                  <a:schemeClr val="bg1"/>
                </a:solidFill>
              </a:rPr>
              <a:t>Horswill</a:t>
            </a:r>
            <a:r>
              <a:rPr lang="en-GB" sz="2800" dirty="0" smtClean="0">
                <a:solidFill>
                  <a:schemeClr val="bg1"/>
                </a:solidFill>
              </a:rPr>
              <a:t> (2007)</a:t>
            </a:r>
          </a:p>
          <a:p>
            <a:pPr marL="800100" lvl="1" indent="-342900">
              <a:buFont typeface="Arial" panose="020B0604020202020204" pitchFamily="34" charset="0"/>
              <a:buChar char="•"/>
            </a:pPr>
            <a:r>
              <a:rPr lang="en-GB" sz="2800" dirty="0" smtClean="0">
                <a:solidFill>
                  <a:schemeClr val="bg1"/>
                </a:solidFill>
              </a:rPr>
              <a:t>Tested 2 models:</a:t>
            </a:r>
          </a:p>
          <a:p>
            <a:pPr marL="457200" indent="-457200">
              <a:buFont typeface="+mj-lt"/>
              <a:buAutoNum type="arabicPeriod"/>
            </a:pPr>
            <a:r>
              <a:rPr lang="en-GB" sz="2800" dirty="0" smtClean="0">
                <a:solidFill>
                  <a:schemeClr val="bg1"/>
                </a:solidFill>
              </a:rPr>
              <a:t>Learners = lower sensitivity discriminating hazards</a:t>
            </a:r>
          </a:p>
          <a:p>
            <a:pPr marL="457200" indent="-457200">
              <a:buFont typeface="+mj-lt"/>
              <a:buAutoNum type="arabicPeriod"/>
            </a:pPr>
            <a:r>
              <a:rPr lang="en-GB" sz="2800" dirty="0" smtClean="0">
                <a:solidFill>
                  <a:schemeClr val="bg1"/>
                </a:solidFill>
              </a:rPr>
              <a:t>Learners = higher threshold for perceiving situation as dangerous</a:t>
            </a:r>
            <a:endParaRPr lang="en-GB" sz="2800" dirty="0">
              <a:solidFill>
                <a:schemeClr val="bg1"/>
              </a:solidFill>
            </a:endParaRPr>
          </a:p>
        </p:txBody>
      </p:sp>
      <p:sp>
        <p:nvSpPr>
          <p:cNvPr id="13" name="TextBox 12"/>
          <p:cNvSpPr txBox="1"/>
          <p:nvPr/>
        </p:nvSpPr>
        <p:spPr>
          <a:xfrm>
            <a:off x="3137647" y="1473015"/>
            <a:ext cx="830563" cy="523220"/>
          </a:xfrm>
          <a:prstGeom prst="rect">
            <a:avLst/>
          </a:prstGeom>
          <a:noFill/>
        </p:spPr>
        <p:txBody>
          <a:bodyPr wrap="square" rtlCol="0">
            <a:spAutoFit/>
          </a:bodyPr>
          <a:lstStyle/>
          <a:p>
            <a:r>
              <a:rPr lang="en-GB" sz="2800" b="1" dirty="0" smtClean="0">
                <a:solidFill>
                  <a:schemeClr val="bg1"/>
                </a:solidFill>
              </a:rPr>
              <a:t>BUT</a:t>
            </a:r>
            <a:endParaRPr lang="en-GB" sz="2800" b="1" dirty="0">
              <a:solidFill>
                <a:schemeClr val="bg1"/>
              </a:solidFill>
            </a:endParaRPr>
          </a:p>
        </p:txBody>
      </p:sp>
    </p:spTree>
    <p:extLst>
      <p:ext uri="{BB962C8B-B14F-4D97-AF65-F5344CB8AC3E}">
        <p14:creationId xmlns:p14="http://schemas.microsoft.com/office/powerpoint/2010/main" val="199283975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500" fill="hold"/>
                                        <p:tgtEl>
                                          <p:spTgt spid="10"/>
                                        </p:tgtEl>
                                        <p:attrNameLst>
                                          <p:attrName>ppt_w</p:attrName>
                                        </p:attrNameLst>
                                      </p:cBhvr>
                                      <p:tavLst>
                                        <p:tav tm="0">
                                          <p:val>
                                            <p:fltVal val="0"/>
                                          </p:val>
                                        </p:tav>
                                        <p:tav tm="100000">
                                          <p:val>
                                            <p:strVal val="#ppt_w"/>
                                          </p:val>
                                        </p:tav>
                                      </p:tavLst>
                                    </p:anim>
                                    <p:anim calcmode="lin" valueType="num">
                                      <p:cBhvr>
                                        <p:cTn id="13" dur="500" fill="hold"/>
                                        <p:tgtEl>
                                          <p:spTgt spid="10"/>
                                        </p:tgtEl>
                                        <p:attrNameLst>
                                          <p:attrName>ppt_h</p:attrName>
                                        </p:attrNameLst>
                                      </p:cBhvr>
                                      <p:tavLst>
                                        <p:tav tm="0">
                                          <p:val>
                                            <p:fltVal val="0"/>
                                          </p:val>
                                        </p:tav>
                                        <p:tav tm="100000">
                                          <p:val>
                                            <p:strVal val="#ppt_h"/>
                                          </p:val>
                                        </p:tav>
                                      </p:tavLst>
                                    </p:anim>
                                    <p:animEffect transition="in" filter="fade">
                                      <p:cBhvr>
                                        <p:cTn id="14" dur="5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randombar(horizontal)">
                                      <p:cBhvr>
                                        <p:cTn id="19" dur="500"/>
                                        <p:tgtEl>
                                          <p:spTgt spid="13"/>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2"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 calcmode="lin" valueType="num">
                                      <p:cBhvr additive="base">
                                        <p:cTn id="24" dur="500" fill="hold"/>
                                        <p:tgtEl>
                                          <p:spTgt spid="12"/>
                                        </p:tgtEl>
                                        <p:attrNameLst>
                                          <p:attrName>ppt_x</p:attrName>
                                        </p:attrNameLst>
                                      </p:cBhvr>
                                      <p:tavLst>
                                        <p:tav tm="0">
                                          <p:val>
                                            <p:strVal val="1+#ppt_w/2"/>
                                          </p:val>
                                        </p:tav>
                                        <p:tav tm="100000">
                                          <p:val>
                                            <p:strVal val="#ppt_x"/>
                                          </p:val>
                                        </p:tav>
                                      </p:tavLst>
                                    </p:anim>
                                    <p:anim calcmode="lin" valueType="num">
                                      <p:cBhvr additive="base">
                                        <p:cTn id="25" dur="500" fill="hold"/>
                                        <p:tgtEl>
                                          <p:spTgt spid="12"/>
                                        </p:tgtEl>
                                        <p:attrNameLst>
                                          <p:attrName>ppt_y</p:attrName>
                                        </p:attrNameLst>
                                      </p:cBhvr>
                                      <p:tavLst>
                                        <p:tav tm="0">
                                          <p:val>
                                            <p:strVal val="#ppt_y"/>
                                          </p:val>
                                        </p:tav>
                                        <p:tav tm="100000">
                                          <p:val>
                                            <p:strVal val="#ppt_y"/>
                                          </p:val>
                                        </p:tav>
                                      </p:tavLst>
                                    </p:anim>
                                  </p:childTnLst>
                                </p:cTn>
                              </p:par>
                              <p:par>
                                <p:cTn id="26" presetID="2" presetClass="entr" presetSubtype="2"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additive="base">
                                        <p:cTn id="28" dur="500" fill="hold"/>
                                        <p:tgtEl>
                                          <p:spTgt spid="11"/>
                                        </p:tgtEl>
                                        <p:attrNameLst>
                                          <p:attrName>ppt_x</p:attrName>
                                        </p:attrNameLst>
                                      </p:cBhvr>
                                      <p:tavLst>
                                        <p:tav tm="0">
                                          <p:val>
                                            <p:strVal val="1+#ppt_w/2"/>
                                          </p:val>
                                        </p:tav>
                                        <p:tav tm="100000">
                                          <p:val>
                                            <p:strVal val="#ppt_x"/>
                                          </p:val>
                                        </p:tav>
                                      </p:tavLst>
                                    </p:anim>
                                    <p:anim calcmode="lin" valueType="num">
                                      <p:cBhvr additive="base">
                                        <p:cTn id="29"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P spid="11" grpId="0" animBg="1"/>
      <p:bldP spid="12" grpId="0"/>
      <p:bldP spid="13" grpId="0"/>
    </p:bldLst>
  </p:timing>
</p:sld>
</file>

<file path=ppt/slides/slide39.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5"/>
            <a:ext cx="8690919" cy="642551"/>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en-GB" b="1" dirty="0" smtClean="0">
                <a:solidFill>
                  <a:schemeClr val="bg1"/>
                </a:solidFill>
                <a:latin typeface="Arial" panose="020B0604020202020204" pitchFamily="34" charset="0"/>
                <a:cs typeface="Arial" panose="020B0604020202020204" pitchFamily="34" charset="0"/>
              </a:rPr>
              <a:t>Application of Fuzzy SDT</a:t>
            </a:r>
            <a:endParaRPr lang="en-GB" b="1" dirty="0">
              <a:solidFill>
                <a:schemeClr val="bg1"/>
              </a:solidFill>
              <a:latin typeface="Arial" panose="020B0604020202020204" pitchFamily="34" charset="0"/>
              <a:cs typeface="Arial" panose="020B0604020202020204" pitchFamily="34" charset="0"/>
            </a:endParaRPr>
          </a:p>
        </p:txBody>
      </p:sp>
      <p:sp>
        <p:nvSpPr>
          <p:cNvPr id="14" name="TextBox 13"/>
          <p:cNvSpPr txBox="1"/>
          <p:nvPr/>
        </p:nvSpPr>
        <p:spPr>
          <a:xfrm>
            <a:off x="90614" y="916819"/>
            <a:ext cx="9053386" cy="4524315"/>
          </a:xfrm>
          <a:prstGeom prst="rect">
            <a:avLst/>
          </a:prstGeom>
          <a:noFill/>
        </p:spPr>
        <p:txBody>
          <a:bodyPr wrap="square" rtlCol="0">
            <a:spAutoFit/>
          </a:bodyPr>
          <a:lstStyle/>
          <a:p>
            <a:pPr marL="285750" indent="-285750">
              <a:buFont typeface="Arial" panose="020B0604020202020204" pitchFamily="34" charset="0"/>
              <a:buChar char="•"/>
            </a:pPr>
            <a:r>
              <a:rPr lang="en-GB" sz="3200" dirty="0" smtClean="0">
                <a:solidFill>
                  <a:schemeClr val="bg1"/>
                </a:solidFill>
              </a:rPr>
              <a:t>Use of fuzzy SDT analysis (which considers degree of membership in safe vs. dangerous driving) supported second model.</a:t>
            </a:r>
          </a:p>
          <a:p>
            <a:pPr marL="285750" indent="-285750">
              <a:buFont typeface="Arial" panose="020B0604020202020204" pitchFamily="34" charset="0"/>
              <a:buChar char="•"/>
            </a:pPr>
            <a:endParaRPr lang="en-GB" sz="3200" dirty="0" smtClean="0">
              <a:solidFill>
                <a:schemeClr val="bg1"/>
              </a:solidFill>
            </a:endParaRPr>
          </a:p>
          <a:p>
            <a:pPr marL="285750" indent="-285750">
              <a:buFont typeface="Arial" panose="020B0604020202020204" pitchFamily="34" charset="0"/>
              <a:buChar char="•"/>
            </a:pPr>
            <a:r>
              <a:rPr lang="en-GB" sz="3200" dirty="0" smtClean="0">
                <a:solidFill>
                  <a:schemeClr val="bg1"/>
                </a:solidFill>
              </a:rPr>
              <a:t>Also, training learners to anticipate potential hazards from environmental cues improved criterion placement</a:t>
            </a:r>
          </a:p>
          <a:p>
            <a:pPr marL="742950" lvl="1" indent="-285750">
              <a:buFont typeface="Arial" panose="020B0604020202020204" pitchFamily="34" charset="0"/>
              <a:buChar char="•"/>
            </a:pPr>
            <a:r>
              <a:rPr lang="en-GB" sz="3200" dirty="0" smtClean="0">
                <a:solidFill>
                  <a:schemeClr val="bg1"/>
                </a:solidFill>
              </a:rPr>
              <a:t>Suggests they were then using same model as experienced drivers.  </a:t>
            </a:r>
            <a:endParaRPr lang="en-GB" sz="3200" dirty="0">
              <a:solidFill>
                <a:schemeClr val="bg1"/>
              </a:solidFill>
            </a:endParaRPr>
          </a:p>
        </p:txBody>
      </p:sp>
    </p:spTree>
    <p:extLst>
      <p:ext uri="{BB962C8B-B14F-4D97-AF65-F5344CB8AC3E}">
        <p14:creationId xmlns:p14="http://schemas.microsoft.com/office/powerpoint/2010/main" val="218682790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randombar(horizontal)">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4">
                                            <p:txEl>
                                              <p:pRg st="2" end="2"/>
                                            </p:txEl>
                                          </p:spTgt>
                                        </p:tgtEl>
                                        <p:attrNameLst>
                                          <p:attrName>style.visibility</p:attrName>
                                        </p:attrNameLst>
                                      </p:cBhvr>
                                      <p:to>
                                        <p:strVal val="visible"/>
                                      </p:to>
                                    </p:set>
                                    <p:animEffect transition="in" filter="randombar(horizontal)">
                                      <p:cBhvr>
                                        <p:cTn id="12" dur="500"/>
                                        <p:tgtEl>
                                          <p:spTgt spid="1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4">
                                            <p:txEl>
                                              <p:pRg st="3" end="3"/>
                                            </p:txEl>
                                          </p:spTgt>
                                        </p:tgtEl>
                                        <p:attrNameLst>
                                          <p:attrName>style.visibility</p:attrName>
                                        </p:attrNameLst>
                                      </p:cBhvr>
                                      <p:to>
                                        <p:strVal val="visible"/>
                                      </p:to>
                                    </p:set>
                                    <p:animEffect transition="in" filter="randombar(horizontal)">
                                      <p:cBhvr>
                                        <p:cTn id="17"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Real-world Application</a:t>
            </a:r>
            <a:endParaRPr lang="en-GB" sz="48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82377" y="823781"/>
            <a:ext cx="9061623" cy="5724644"/>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Detection of weapon by airport security (</a:t>
            </a:r>
            <a:r>
              <a:rPr lang="en-GB" sz="3200" dirty="0" err="1" smtClean="0">
                <a:solidFill>
                  <a:schemeClr val="bg1"/>
                </a:solidFill>
              </a:rPr>
              <a:t>McCarlet</a:t>
            </a:r>
            <a:r>
              <a:rPr lang="en-GB" sz="3200" dirty="0" smtClean="0">
                <a:solidFill>
                  <a:schemeClr val="bg1"/>
                </a:solidFill>
              </a:rPr>
              <a:t> et al., 2004)</a:t>
            </a:r>
          </a:p>
          <a:p>
            <a:pPr marL="342900" indent="-342900">
              <a:buFont typeface="Arial" panose="020B0604020202020204" pitchFamily="34" charset="0"/>
              <a:buChar char="•"/>
            </a:pPr>
            <a:endParaRPr lang="en-GB" sz="16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Detection on radar (</a:t>
            </a:r>
            <a:r>
              <a:rPr lang="en-GB" sz="3200" dirty="0" err="1" smtClean="0">
                <a:solidFill>
                  <a:schemeClr val="bg1"/>
                </a:solidFill>
              </a:rPr>
              <a:t>Mackworth</a:t>
            </a:r>
            <a:r>
              <a:rPr lang="en-GB" sz="3200" dirty="0" smtClean="0">
                <a:solidFill>
                  <a:schemeClr val="bg1"/>
                </a:solidFill>
              </a:rPr>
              <a:t>, 1948)</a:t>
            </a:r>
          </a:p>
          <a:p>
            <a:pPr marL="342900" indent="-342900">
              <a:buFont typeface="Arial" panose="020B0604020202020204" pitchFamily="34" charset="0"/>
              <a:buChar char="•"/>
            </a:pPr>
            <a:endParaRPr lang="en-GB" sz="16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Detection of malignant tumour on x-ray plate (</a:t>
            </a:r>
            <a:r>
              <a:rPr lang="en-GB" sz="3200" dirty="0" err="1" smtClean="0">
                <a:solidFill>
                  <a:schemeClr val="bg1"/>
                </a:solidFill>
              </a:rPr>
              <a:t>Swets</a:t>
            </a:r>
            <a:r>
              <a:rPr lang="en-GB" sz="3200" dirty="0" smtClean="0">
                <a:solidFill>
                  <a:schemeClr val="bg1"/>
                </a:solidFill>
              </a:rPr>
              <a:t>, 1998)</a:t>
            </a:r>
          </a:p>
          <a:p>
            <a:pPr marL="342900" indent="-342900">
              <a:buFont typeface="Arial" panose="020B0604020202020204" pitchFamily="34" charset="0"/>
              <a:buChar char="•"/>
            </a:pPr>
            <a:endParaRPr lang="en-GB" sz="16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Malfunction of system in nuclear power plant (Sorkin &amp; Woods, 1985)</a:t>
            </a:r>
          </a:p>
          <a:p>
            <a:pPr marL="342900" indent="-342900">
              <a:buFont typeface="Arial" panose="020B0604020202020204" pitchFamily="34" charset="0"/>
              <a:buChar char="•"/>
            </a:pPr>
            <a:endParaRPr lang="en-GB" sz="16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Identity of a target on a battlefield (Holland &amp; </a:t>
            </a:r>
            <a:r>
              <a:rPr lang="en-GB" sz="3200" dirty="0" err="1" smtClean="0">
                <a:solidFill>
                  <a:schemeClr val="bg1"/>
                </a:solidFill>
              </a:rPr>
              <a:t>Neyedli</a:t>
            </a:r>
            <a:r>
              <a:rPr lang="en-GB" sz="3200" dirty="0" smtClean="0">
                <a:solidFill>
                  <a:schemeClr val="bg1"/>
                </a:solidFill>
              </a:rPr>
              <a:t>, 2011)</a:t>
            </a:r>
          </a:p>
          <a:p>
            <a:pPr marL="342900" indent="-342900">
              <a:buFont typeface="Arial" panose="020B0604020202020204" pitchFamily="34" charset="0"/>
              <a:buChar char="•"/>
            </a:pPr>
            <a:endParaRPr lang="en-GB" sz="1600" dirty="0" smtClean="0">
              <a:solidFill>
                <a:schemeClr val="bg1"/>
              </a:solidFill>
            </a:endParaRPr>
          </a:p>
        </p:txBody>
      </p:sp>
    </p:spTree>
    <p:extLst>
      <p:ext uri="{BB962C8B-B14F-4D97-AF65-F5344CB8AC3E}">
        <p14:creationId xmlns:p14="http://schemas.microsoft.com/office/powerpoint/2010/main" val="178129338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59" y="57666"/>
            <a:ext cx="8690919" cy="749642"/>
          </a:xfrm>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4800" b="1" dirty="0" smtClean="0">
                <a:solidFill>
                  <a:schemeClr val="bg1"/>
                </a:solidFill>
                <a:latin typeface="Arial" panose="020B0604020202020204" pitchFamily="34" charset="0"/>
                <a:cs typeface="Arial" panose="020B0604020202020204" pitchFamily="34" charset="0"/>
              </a:rPr>
              <a:t>Real-world Application</a:t>
            </a:r>
            <a:endParaRPr lang="en-GB" sz="48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82377" y="823781"/>
            <a:ext cx="9061623" cy="6001643"/>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Air traffic control event (</a:t>
            </a:r>
            <a:r>
              <a:rPr lang="en-GB" sz="3200" dirty="0" err="1" smtClean="0">
                <a:solidFill>
                  <a:schemeClr val="bg1"/>
                </a:solidFill>
              </a:rPr>
              <a:t>Metzeger</a:t>
            </a:r>
            <a:r>
              <a:rPr lang="en-GB" sz="3200" dirty="0" smtClean="0">
                <a:solidFill>
                  <a:schemeClr val="bg1"/>
                </a:solidFill>
              </a:rPr>
              <a:t> &amp; </a:t>
            </a:r>
            <a:r>
              <a:rPr lang="en-GB" sz="3200" dirty="0" err="1" smtClean="0">
                <a:solidFill>
                  <a:schemeClr val="bg1"/>
                </a:solidFill>
              </a:rPr>
              <a:t>Parasuraman</a:t>
            </a:r>
            <a:r>
              <a:rPr lang="en-GB" sz="3200" dirty="0" smtClean="0">
                <a:solidFill>
                  <a:schemeClr val="bg1"/>
                </a:solidFill>
              </a:rPr>
              <a:t>, 2001)</a:t>
            </a:r>
          </a:p>
          <a:p>
            <a:pPr marL="342900" indent="-342900">
              <a:buFont typeface="Arial" panose="020B0604020202020204" pitchFamily="34" charset="0"/>
              <a:buChar char="•"/>
            </a:pPr>
            <a:endParaRPr lang="en-GB" sz="16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Untruthful statement on a polygraph (Ben-</a:t>
            </a:r>
            <a:r>
              <a:rPr lang="en-GB" sz="3200" dirty="0" err="1" smtClean="0">
                <a:solidFill>
                  <a:schemeClr val="bg1"/>
                </a:solidFill>
              </a:rPr>
              <a:t>Shakhar</a:t>
            </a:r>
            <a:r>
              <a:rPr lang="en-GB" sz="3200" dirty="0" smtClean="0">
                <a:solidFill>
                  <a:schemeClr val="bg1"/>
                </a:solidFill>
              </a:rPr>
              <a:t> &amp; </a:t>
            </a:r>
            <a:r>
              <a:rPr lang="en-GB" sz="3200" dirty="0" err="1" smtClean="0">
                <a:solidFill>
                  <a:schemeClr val="bg1"/>
                </a:solidFill>
              </a:rPr>
              <a:t>Elaad</a:t>
            </a:r>
            <a:r>
              <a:rPr lang="en-GB" sz="3200" dirty="0" smtClean="0">
                <a:solidFill>
                  <a:schemeClr val="bg1"/>
                </a:solidFill>
              </a:rPr>
              <a:t>, 2003)</a:t>
            </a:r>
          </a:p>
          <a:p>
            <a:pPr marL="342900" indent="-342900">
              <a:buFont typeface="Arial" panose="020B0604020202020204" pitchFamily="34" charset="0"/>
              <a:buChar char="•"/>
            </a:pPr>
            <a:endParaRPr lang="en-GB" sz="16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Detection of hazard when driving (Wallis &amp; </a:t>
            </a:r>
            <a:r>
              <a:rPr lang="en-GB" sz="3200" dirty="0" err="1" smtClean="0">
                <a:solidFill>
                  <a:schemeClr val="bg1"/>
                </a:solidFill>
              </a:rPr>
              <a:t>Horswill</a:t>
            </a:r>
            <a:r>
              <a:rPr lang="en-GB" sz="3200" dirty="0" smtClean="0">
                <a:solidFill>
                  <a:schemeClr val="bg1"/>
                </a:solidFill>
              </a:rPr>
              <a:t>, 2007)</a:t>
            </a:r>
          </a:p>
          <a:p>
            <a:pPr marL="342900" indent="-342900">
              <a:buFont typeface="Arial" panose="020B0604020202020204" pitchFamily="34" charset="0"/>
              <a:buChar char="•"/>
            </a:pPr>
            <a:endParaRPr lang="en-GB" sz="16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Crossing a railway line (</a:t>
            </a:r>
            <a:r>
              <a:rPr lang="en-GB" sz="3200" dirty="0" err="1" smtClean="0">
                <a:solidFill>
                  <a:schemeClr val="bg1"/>
                </a:solidFill>
              </a:rPr>
              <a:t>Yeh</a:t>
            </a:r>
            <a:r>
              <a:rPr lang="en-GB" sz="3200" dirty="0" smtClean="0">
                <a:solidFill>
                  <a:schemeClr val="bg1"/>
                </a:solidFill>
              </a:rPr>
              <a:t>, </a:t>
            </a:r>
            <a:r>
              <a:rPr lang="en-GB" sz="3200" dirty="0" err="1" smtClean="0">
                <a:solidFill>
                  <a:schemeClr val="bg1"/>
                </a:solidFill>
              </a:rPr>
              <a:t>Multer</a:t>
            </a:r>
            <a:r>
              <a:rPr lang="en-GB" sz="3200" dirty="0" smtClean="0">
                <a:solidFill>
                  <a:schemeClr val="bg1"/>
                </a:solidFill>
              </a:rPr>
              <a:t>, &amp; </a:t>
            </a:r>
            <a:r>
              <a:rPr lang="en-GB" sz="3200" dirty="0" err="1" smtClean="0">
                <a:solidFill>
                  <a:schemeClr val="bg1"/>
                </a:solidFill>
              </a:rPr>
              <a:t>Raslear</a:t>
            </a:r>
            <a:r>
              <a:rPr lang="en-GB" sz="3200" dirty="0" smtClean="0">
                <a:solidFill>
                  <a:schemeClr val="bg1"/>
                </a:solidFill>
              </a:rPr>
              <a:t>, 2009)</a:t>
            </a:r>
          </a:p>
          <a:p>
            <a:pPr marL="342900" indent="-342900">
              <a:buFont typeface="Arial" panose="020B0604020202020204" pitchFamily="34" charset="0"/>
              <a:buChar char="•"/>
            </a:pPr>
            <a:endParaRPr lang="en-GB" sz="16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Detecting a broken element on an aircraft (Drury, 2001; </a:t>
            </a:r>
            <a:r>
              <a:rPr lang="en-GB" sz="3200" dirty="0" err="1" smtClean="0">
                <a:solidFill>
                  <a:schemeClr val="bg1"/>
                </a:solidFill>
              </a:rPr>
              <a:t>Swets</a:t>
            </a:r>
            <a:r>
              <a:rPr lang="en-GB" sz="3200" dirty="0" smtClean="0">
                <a:solidFill>
                  <a:schemeClr val="bg1"/>
                </a:solidFill>
              </a:rPr>
              <a:t>, 1998)</a:t>
            </a:r>
            <a:r>
              <a:rPr lang="en-GB" sz="3200" b="1" dirty="0" smtClean="0">
                <a:solidFill>
                  <a:schemeClr val="bg1"/>
                </a:solidFill>
              </a:rPr>
              <a:t> </a:t>
            </a:r>
            <a:endParaRPr lang="en-GB" sz="3200" b="1" dirty="0">
              <a:solidFill>
                <a:schemeClr val="bg1"/>
              </a:solidFill>
            </a:endParaRPr>
          </a:p>
        </p:txBody>
      </p:sp>
    </p:spTree>
    <p:extLst>
      <p:ext uri="{BB962C8B-B14F-4D97-AF65-F5344CB8AC3E}">
        <p14:creationId xmlns:p14="http://schemas.microsoft.com/office/powerpoint/2010/main" val="103626396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377" y="57666"/>
            <a:ext cx="8979245"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3200" b="1" dirty="0" smtClean="0">
                <a:solidFill>
                  <a:schemeClr val="bg1"/>
                </a:solidFill>
                <a:latin typeface="Arial" panose="020B0604020202020204" pitchFamily="34" charset="0"/>
                <a:cs typeface="Arial" panose="020B0604020202020204" pitchFamily="34" charset="0"/>
              </a:rPr>
              <a:t>Let’s look at an example in detail…..</a:t>
            </a:r>
            <a:endParaRPr lang="en-GB" sz="32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16473" y="823781"/>
            <a:ext cx="9061623" cy="5632311"/>
          </a:xfrm>
          <a:prstGeom prst="rect">
            <a:avLst/>
          </a:prstGeom>
          <a:noFill/>
        </p:spPr>
        <p:txBody>
          <a:bodyPr wrap="square" rtlCol="0">
            <a:spAutoFit/>
          </a:bodyPr>
          <a:lstStyle/>
          <a:p>
            <a:r>
              <a:rPr lang="en-GB" sz="3600" b="1" u="sng" dirty="0" smtClean="0">
                <a:solidFill>
                  <a:schemeClr val="bg1"/>
                </a:solidFill>
              </a:rPr>
              <a:t>Medical Diagnosis:</a:t>
            </a:r>
          </a:p>
          <a:p>
            <a:pPr marL="342900" indent="-342900">
              <a:buFont typeface="Arial" panose="020B0604020202020204" pitchFamily="34" charset="0"/>
              <a:buChar char="•"/>
            </a:pPr>
            <a:r>
              <a:rPr lang="en-GB" sz="3600" dirty="0" smtClean="0">
                <a:solidFill>
                  <a:schemeClr val="bg1"/>
                </a:solidFill>
              </a:rPr>
              <a:t>Main application: Detection of a disease (present/absent)</a:t>
            </a:r>
          </a:p>
          <a:p>
            <a:endParaRPr lang="en-GB" sz="2000" dirty="0" smtClean="0">
              <a:solidFill>
                <a:schemeClr val="bg1"/>
              </a:solidFill>
            </a:endParaRPr>
          </a:p>
          <a:p>
            <a:pPr marL="342900" indent="-342900">
              <a:buFont typeface="Arial" panose="020B0604020202020204" pitchFamily="34" charset="0"/>
              <a:buChar char="•"/>
            </a:pPr>
            <a:r>
              <a:rPr lang="en-GB" sz="3600" dirty="0" smtClean="0">
                <a:solidFill>
                  <a:schemeClr val="bg1"/>
                </a:solidFill>
              </a:rPr>
              <a:t>Considerations:</a:t>
            </a:r>
          </a:p>
          <a:p>
            <a:pPr marL="800100" lvl="1" indent="-342900">
              <a:buFont typeface="Arial" panose="020B0604020202020204" pitchFamily="34" charset="0"/>
              <a:buChar char="•"/>
            </a:pPr>
            <a:r>
              <a:rPr lang="en-GB" sz="3600" dirty="0" smtClean="0">
                <a:solidFill>
                  <a:schemeClr val="bg1"/>
                </a:solidFill>
              </a:rPr>
              <a:t>Strength of signal  &amp; sensitivity of decision maker</a:t>
            </a:r>
          </a:p>
          <a:p>
            <a:pPr marL="800100" lvl="1" indent="-342900">
              <a:buFont typeface="Arial" panose="020B0604020202020204" pitchFamily="34" charset="0"/>
              <a:buChar char="•"/>
            </a:pPr>
            <a:r>
              <a:rPr lang="en-GB" sz="3600" dirty="0" smtClean="0">
                <a:solidFill>
                  <a:schemeClr val="bg1"/>
                </a:solidFill>
              </a:rPr>
              <a:t>Salience of disease</a:t>
            </a:r>
          </a:p>
          <a:p>
            <a:pPr marL="800100" lvl="1" indent="-342900">
              <a:buFont typeface="Arial" panose="020B0604020202020204" pitchFamily="34" charset="0"/>
              <a:buChar char="•"/>
            </a:pPr>
            <a:r>
              <a:rPr lang="en-GB" sz="3600" dirty="0" smtClean="0">
                <a:solidFill>
                  <a:schemeClr val="bg1"/>
                </a:solidFill>
              </a:rPr>
              <a:t>Number of other ‘related’ symptoms</a:t>
            </a:r>
          </a:p>
          <a:p>
            <a:pPr marL="800100" lvl="1" indent="-342900">
              <a:buFont typeface="Arial" panose="020B0604020202020204" pitchFamily="34" charset="0"/>
              <a:buChar char="•"/>
            </a:pPr>
            <a:r>
              <a:rPr lang="en-GB" sz="3600" dirty="0" smtClean="0">
                <a:solidFill>
                  <a:schemeClr val="bg1"/>
                </a:solidFill>
              </a:rPr>
              <a:t>Experience of decision maker</a:t>
            </a:r>
          </a:p>
          <a:p>
            <a:pPr lvl="1"/>
            <a:endParaRPr lang="en-GB" sz="1600" dirty="0" smtClean="0">
              <a:solidFill>
                <a:schemeClr val="bg1"/>
              </a:solidFill>
            </a:endParaRPr>
          </a:p>
        </p:txBody>
      </p:sp>
    </p:spTree>
    <p:extLst>
      <p:ext uri="{BB962C8B-B14F-4D97-AF65-F5344CB8AC3E}">
        <p14:creationId xmlns:p14="http://schemas.microsoft.com/office/powerpoint/2010/main" val="29330446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377" y="57666"/>
            <a:ext cx="8979245"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3200" b="1" dirty="0" smtClean="0">
                <a:solidFill>
                  <a:schemeClr val="bg1"/>
                </a:solidFill>
                <a:latin typeface="Arial" panose="020B0604020202020204" pitchFamily="34" charset="0"/>
                <a:cs typeface="Arial" panose="020B0604020202020204" pitchFamily="34" charset="0"/>
              </a:rPr>
              <a:t>Let’s look at an example in detail…..</a:t>
            </a:r>
            <a:endParaRPr lang="en-GB" sz="32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16473" y="823781"/>
            <a:ext cx="9061623" cy="4278094"/>
          </a:xfrm>
          <a:prstGeom prst="rect">
            <a:avLst/>
          </a:prstGeom>
          <a:noFill/>
        </p:spPr>
        <p:txBody>
          <a:bodyPr wrap="square" rtlCol="0">
            <a:spAutoFit/>
          </a:bodyPr>
          <a:lstStyle/>
          <a:p>
            <a:pPr marL="342900" indent="-342900">
              <a:buFont typeface="Arial" panose="020B0604020202020204" pitchFamily="34" charset="0"/>
              <a:buChar char="•"/>
            </a:pPr>
            <a:r>
              <a:rPr lang="en-GB" sz="3600" dirty="0" smtClean="0">
                <a:solidFill>
                  <a:schemeClr val="bg1"/>
                </a:solidFill>
              </a:rPr>
              <a:t>Example: </a:t>
            </a:r>
          </a:p>
          <a:p>
            <a:pPr marL="800100" lvl="1" indent="-342900">
              <a:buFont typeface="Arial" panose="020B0604020202020204" pitchFamily="34" charset="0"/>
              <a:buChar char="•"/>
            </a:pPr>
            <a:r>
              <a:rPr lang="en-GB" sz="3600" dirty="0" smtClean="0">
                <a:solidFill>
                  <a:schemeClr val="bg1"/>
                </a:solidFill>
              </a:rPr>
              <a:t>Detecting cancerous tumour vs. benign cyst.</a:t>
            </a:r>
          </a:p>
          <a:p>
            <a:pPr marL="342900" indent="-342900">
              <a:buFont typeface="Arial" panose="020B0604020202020204" pitchFamily="34" charset="0"/>
              <a:buChar char="•"/>
            </a:pPr>
            <a:endParaRPr lang="en-GB" sz="2000" dirty="0">
              <a:solidFill>
                <a:schemeClr val="bg1"/>
              </a:solidFill>
            </a:endParaRPr>
          </a:p>
          <a:p>
            <a:pPr marL="342900" indent="-342900">
              <a:buFont typeface="Arial" panose="020B0604020202020204" pitchFamily="34" charset="0"/>
              <a:buChar char="•"/>
            </a:pPr>
            <a:r>
              <a:rPr lang="en-GB" sz="3600" dirty="0" smtClean="0">
                <a:solidFill>
                  <a:schemeClr val="bg1"/>
                </a:solidFill>
              </a:rPr>
              <a:t>Implications: </a:t>
            </a:r>
          </a:p>
          <a:p>
            <a:pPr marL="800100" lvl="1" indent="-342900">
              <a:buFont typeface="Arial" panose="020B0604020202020204" pitchFamily="34" charset="0"/>
              <a:buChar char="•"/>
            </a:pPr>
            <a:r>
              <a:rPr lang="en-GB" sz="3600" dirty="0" smtClean="0">
                <a:solidFill>
                  <a:schemeClr val="bg1"/>
                </a:solidFill>
              </a:rPr>
              <a:t>Not detecting a cancerous tumour that is present or </a:t>
            </a:r>
          </a:p>
          <a:p>
            <a:pPr marL="800100" lvl="1" indent="-342900">
              <a:buFont typeface="Arial" panose="020B0604020202020204" pitchFamily="34" charset="0"/>
              <a:buChar char="•"/>
            </a:pPr>
            <a:r>
              <a:rPr lang="en-GB" sz="3600" dirty="0" smtClean="0">
                <a:solidFill>
                  <a:schemeClr val="bg1"/>
                </a:solidFill>
              </a:rPr>
              <a:t>Inaccurately detecting a benign cyst as a cancerous tumour. </a:t>
            </a:r>
          </a:p>
        </p:txBody>
      </p:sp>
    </p:spTree>
    <p:extLst>
      <p:ext uri="{BB962C8B-B14F-4D97-AF65-F5344CB8AC3E}">
        <p14:creationId xmlns:p14="http://schemas.microsoft.com/office/powerpoint/2010/main" val="298310445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377" y="57666"/>
            <a:ext cx="8979245"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MEDICAL DIAGNOSIS SDT MATRIX</a:t>
            </a:r>
            <a:endParaRPr lang="en-GB" sz="2800" b="1" dirty="0">
              <a:solidFill>
                <a:schemeClr val="bg1"/>
              </a:solidFill>
              <a:latin typeface="Arial" panose="020B0604020202020204" pitchFamily="34" charset="0"/>
              <a:cs typeface="Arial" panose="020B0604020202020204" pitchFamily="34" charset="0"/>
            </a:endParaRPr>
          </a:p>
        </p:txBody>
      </p:sp>
      <p:pic>
        <p:nvPicPr>
          <p:cNvPr id="4" name="Content Placeholder 3" descr="to accurately detect stimuli is measured using a signal detection ..."/>
          <p:cNvPicPr>
            <a:picLocks noGrp="1" noChangeAspect="1"/>
          </p:cNvPicPr>
          <p:nvPr>
            <p:ph idx="1"/>
          </p:nvPr>
        </p:nvPicPr>
        <p:blipFill rotWithShape="1">
          <a:blip r:embed="rId2">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Lst>
          </a:blip>
          <a:srcRect l="14266" t="20693" r="15081" b="9362"/>
          <a:stretch/>
        </p:blipFill>
        <p:spPr>
          <a:xfrm>
            <a:off x="1631093" y="1614616"/>
            <a:ext cx="6108354" cy="470687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p:cNvSpPr txBox="1"/>
          <p:nvPr/>
        </p:nvSpPr>
        <p:spPr>
          <a:xfrm>
            <a:off x="3812058" y="949352"/>
            <a:ext cx="3805881" cy="523220"/>
          </a:xfrm>
          <a:prstGeom prst="rect">
            <a:avLst/>
          </a:prstGeom>
          <a:noFill/>
        </p:spPr>
        <p:txBody>
          <a:bodyPr wrap="square" rtlCol="0">
            <a:spAutoFit/>
          </a:bodyPr>
          <a:lstStyle/>
          <a:p>
            <a:r>
              <a:rPr lang="en-GB" sz="2800" dirty="0" smtClean="0">
                <a:solidFill>
                  <a:schemeClr val="bg1"/>
                </a:solidFill>
              </a:rPr>
              <a:t>Radiologists response</a:t>
            </a:r>
            <a:endParaRPr lang="en-GB" sz="2800" dirty="0">
              <a:solidFill>
                <a:schemeClr val="bg1"/>
              </a:solidFill>
            </a:endParaRPr>
          </a:p>
        </p:txBody>
      </p:sp>
      <p:sp>
        <p:nvSpPr>
          <p:cNvPr id="6" name="TextBox 5"/>
          <p:cNvSpPr txBox="1"/>
          <p:nvPr/>
        </p:nvSpPr>
        <p:spPr>
          <a:xfrm>
            <a:off x="-26775" y="3491001"/>
            <a:ext cx="1657868" cy="954107"/>
          </a:xfrm>
          <a:prstGeom prst="rect">
            <a:avLst/>
          </a:prstGeom>
          <a:noFill/>
        </p:spPr>
        <p:txBody>
          <a:bodyPr wrap="square" rtlCol="0">
            <a:spAutoFit/>
          </a:bodyPr>
          <a:lstStyle/>
          <a:p>
            <a:r>
              <a:rPr lang="en-GB" sz="2800" dirty="0" smtClean="0">
                <a:solidFill>
                  <a:schemeClr val="bg1"/>
                </a:solidFill>
              </a:rPr>
              <a:t>Cancerous tumour </a:t>
            </a:r>
            <a:endParaRPr lang="en-GB" sz="2800" dirty="0">
              <a:solidFill>
                <a:schemeClr val="bg1"/>
              </a:solidFill>
            </a:endParaRPr>
          </a:p>
        </p:txBody>
      </p:sp>
    </p:spTree>
    <p:extLst>
      <p:ext uri="{BB962C8B-B14F-4D97-AF65-F5344CB8AC3E}">
        <p14:creationId xmlns:p14="http://schemas.microsoft.com/office/powerpoint/2010/main" val="178455624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377" y="57666"/>
            <a:ext cx="8979245"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err="1" smtClean="0">
                <a:solidFill>
                  <a:schemeClr val="bg1"/>
                </a:solidFill>
                <a:latin typeface="Arial" panose="020B0604020202020204" pitchFamily="34" charset="0"/>
                <a:cs typeface="Arial" panose="020B0604020202020204" pitchFamily="34" charset="0"/>
              </a:rPr>
              <a:t>Sdt</a:t>
            </a:r>
            <a:r>
              <a:rPr lang="en-GB" sz="2800" b="1" dirty="0" smtClean="0">
                <a:solidFill>
                  <a:schemeClr val="bg1"/>
                </a:solidFill>
                <a:latin typeface="Arial" panose="020B0604020202020204" pitchFamily="34" charset="0"/>
                <a:cs typeface="Arial" panose="020B0604020202020204" pitchFamily="34" charset="0"/>
              </a:rPr>
              <a:t>: MEDICAL DIAGNOSIS (</a:t>
            </a:r>
            <a:r>
              <a:rPr lang="en-GB" sz="2800" b="1" dirty="0" err="1" smtClean="0">
                <a:solidFill>
                  <a:schemeClr val="bg1"/>
                </a:solidFill>
                <a:latin typeface="Arial" panose="020B0604020202020204" pitchFamily="34" charset="0"/>
                <a:cs typeface="Arial" panose="020B0604020202020204" pitchFamily="34" charset="0"/>
              </a:rPr>
              <a:t>swets</a:t>
            </a:r>
            <a:r>
              <a:rPr lang="en-GB" sz="2800" b="1" dirty="0" smtClean="0">
                <a:solidFill>
                  <a:schemeClr val="bg1"/>
                </a:solidFill>
                <a:latin typeface="Arial" panose="020B0604020202020204" pitchFamily="34" charset="0"/>
                <a:cs typeface="Arial" panose="020B0604020202020204" pitchFamily="34" charset="0"/>
              </a:rPr>
              <a:t>, 1998)</a:t>
            </a:r>
            <a:endParaRPr lang="en-GB" sz="2800" b="1"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2377" y="807308"/>
            <a:ext cx="8979245" cy="6050692"/>
          </a:xfrm>
        </p:spPr>
        <p:txBody>
          <a:bodyPr>
            <a:normAutofit/>
          </a:bodyPr>
          <a:lstStyle/>
          <a:p>
            <a:r>
              <a:rPr lang="en-GB" sz="3200" dirty="0" smtClean="0">
                <a:solidFill>
                  <a:schemeClr val="bg1"/>
                </a:solidFill>
                <a:latin typeface="Times New Roman" panose="02020603050405020304" pitchFamily="18" charset="0"/>
                <a:cs typeface="Times New Roman" panose="02020603050405020304" pitchFamily="18" charset="0"/>
              </a:rPr>
              <a:t>Could use the 2</a:t>
            </a:r>
            <a:r>
              <a:rPr lang="en-GB" sz="3200" baseline="30000" dirty="0" smtClean="0">
                <a:solidFill>
                  <a:schemeClr val="bg1"/>
                </a:solidFill>
                <a:latin typeface="Times New Roman" panose="02020603050405020304" pitchFamily="18" charset="0"/>
                <a:cs typeface="Times New Roman" panose="02020603050405020304" pitchFamily="18" charset="0"/>
              </a:rPr>
              <a:t>nd</a:t>
            </a:r>
            <a:r>
              <a:rPr lang="en-GB" sz="3200" dirty="0" smtClean="0">
                <a:solidFill>
                  <a:schemeClr val="bg1"/>
                </a:solidFill>
                <a:latin typeface="Times New Roman" panose="02020603050405020304" pitchFamily="18" charset="0"/>
                <a:cs typeface="Times New Roman" panose="02020603050405020304" pitchFamily="18" charset="0"/>
              </a:rPr>
              <a:t> benefit of SDT to help improve radiologists’ sensitivity in discriminating cancerous tumours from begin cysts.  </a:t>
            </a:r>
          </a:p>
          <a:p>
            <a:r>
              <a:rPr lang="en-GB" sz="3200" dirty="0" smtClean="0">
                <a:solidFill>
                  <a:schemeClr val="bg1"/>
                </a:solidFill>
                <a:latin typeface="Times New Roman" panose="02020603050405020304" pitchFamily="18" charset="0"/>
                <a:cs typeface="Times New Roman" panose="02020603050405020304" pitchFamily="18" charset="0"/>
              </a:rPr>
              <a:t>Checklist developed listing features of the growth to be considered.</a:t>
            </a:r>
          </a:p>
          <a:p>
            <a:r>
              <a:rPr lang="en-GB" sz="3200" dirty="0" smtClean="0">
                <a:solidFill>
                  <a:schemeClr val="bg1"/>
                </a:solidFill>
                <a:latin typeface="Times New Roman" panose="02020603050405020304" pitchFamily="18" charset="0"/>
                <a:cs typeface="Times New Roman" panose="02020603050405020304" pitchFamily="18" charset="0"/>
              </a:rPr>
              <a:t>Confidence in presence also assessed.</a:t>
            </a:r>
          </a:p>
          <a:p>
            <a:r>
              <a:rPr lang="en-GB" sz="3200" dirty="0" smtClean="0">
                <a:solidFill>
                  <a:schemeClr val="bg1"/>
                </a:solidFill>
                <a:latin typeface="Times New Roman" panose="02020603050405020304" pitchFamily="18" charset="0"/>
                <a:cs typeface="Times New Roman" panose="02020603050405020304" pitchFamily="18" charset="0"/>
              </a:rPr>
              <a:t>Less experienced radiologists showed greater sensitivity when using the checklist compared to not using the checklist.</a:t>
            </a:r>
          </a:p>
        </p:txBody>
      </p:sp>
    </p:spTree>
    <p:extLst>
      <p:ext uri="{BB962C8B-B14F-4D97-AF65-F5344CB8AC3E}">
        <p14:creationId xmlns:p14="http://schemas.microsoft.com/office/powerpoint/2010/main" val="366313562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377" y="57666"/>
            <a:ext cx="8979245"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err="1" smtClean="0">
                <a:solidFill>
                  <a:schemeClr val="bg1"/>
                </a:solidFill>
                <a:latin typeface="Arial" panose="020B0604020202020204" pitchFamily="34" charset="0"/>
                <a:cs typeface="Arial" panose="020B0604020202020204" pitchFamily="34" charset="0"/>
              </a:rPr>
              <a:t>Sdt</a:t>
            </a:r>
            <a:r>
              <a:rPr lang="en-GB" sz="2800" b="1" dirty="0" smtClean="0">
                <a:solidFill>
                  <a:schemeClr val="bg1"/>
                </a:solidFill>
                <a:latin typeface="Arial" panose="020B0604020202020204" pitchFamily="34" charset="0"/>
                <a:cs typeface="Arial" panose="020B0604020202020204" pitchFamily="34" charset="0"/>
              </a:rPr>
              <a:t>: MEDICAL DIAGNOSIS (</a:t>
            </a:r>
            <a:r>
              <a:rPr lang="en-GB" sz="2800" b="1" dirty="0" err="1" smtClean="0">
                <a:solidFill>
                  <a:schemeClr val="bg1"/>
                </a:solidFill>
                <a:latin typeface="Arial" panose="020B0604020202020204" pitchFamily="34" charset="0"/>
                <a:cs typeface="Arial" panose="020B0604020202020204" pitchFamily="34" charset="0"/>
              </a:rPr>
              <a:t>swets</a:t>
            </a:r>
            <a:r>
              <a:rPr lang="en-GB" sz="2800" b="1" dirty="0" smtClean="0">
                <a:solidFill>
                  <a:schemeClr val="bg1"/>
                </a:solidFill>
                <a:latin typeface="Arial" panose="020B0604020202020204" pitchFamily="34" charset="0"/>
                <a:cs typeface="Arial" panose="020B0604020202020204" pitchFamily="34" charset="0"/>
              </a:rPr>
              <a:t>, 1998)</a:t>
            </a:r>
            <a:endParaRPr lang="en-GB" sz="2800" b="1"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2377" y="807308"/>
            <a:ext cx="8979245" cy="6050692"/>
          </a:xfrm>
        </p:spPr>
        <p:txBody>
          <a:bodyPr>
            <a:normAutofit/>
          </a:bodyPr>
          <a:lstStyle/>
          <a:p>
            <a:r>
              <a:rPr lang="en-GB" sz="3200" dirty="0" smtClean="0">
                <a:solidFill>
                  <a:schemeClr val="bg1"/>
                </a:solidFill>
                <a:latin typeface="Times New Roman" panose="02020603050405020304" pitchFamily="18" charset="0"/>
                <a:cs typeface="Times New Roman" panose="02020603050405020304" pitchFamily="18" charset="0"/>
              </a:rPr>
              <a:t>For every 100 patients with cancer, checklist increased detection of cancer in ~ 13 additional patients and for patients without cancer it decreased the unnecessary need for biopsies in ~12 patients. </a:t>
            </a:r>
          </a:p>
          <a:p>
            <a:r>
              <a:rPr lang="en-GB" sz="3200" dirty="0" smtClean="0">
                <a:solidFill>
                  <a:schemeClr val="bg1"/>
                </a:solidFill>
                <a:latin typeface="Times New Roman" panose="02020603050405020304" pitchFamily="18" charset="0"/>
                <a:cs typeface="Times New Roman" panose="02020603050405020304" pitchFamily="18" charset="0"/>
              </a:rPr>
              <a:t>Other factors influencing decision: Point at which patient is examined</a:t>
            </a:r>
          </a:p>
          <a:p>
            <a:pPr lvl="1"/>
            <a:r>
              <a:rPr lang="en-GB" sz="3200" dirty="0" smtClean="0">
                <a:solidFill>
                  <a:schemeClr val="bg1"/>
                </a:solidFill>
                <a:latin typeface="Times New Roman" panose="02020603050405020304" pitchFamily="18" charset="0"/>
                <a:cs typeface="Times New Roman" panose="02020603050405020304" pitchFamily="18" charset="0"/>
              </a:rPr>
              <a:t>initial screening (high beta, low probability) </a:t>
            </a:r>
          </a:p>
          <a:p>
            <a:pPr lvl="1"/>
            <a:r>
              <a:rPr lang="en-GB" sz="3200" dirty="0" smtClean="0">
                <a:solidFill>
                  <a:schemeClr val="bg1"/>
                </a:solidFill>
                <a:latin typeface="Times New Roman" panose="02020603050405020304" pitchFamily="18" charset="0"/>
                <a:cs typeface="Times New Roman" panose="02020603050405020304" pitchFamily="18" charset="0"/>
              </a:rPr>
              <a:t>or at referral (lower beta, higher probability).   (</a:t>
            </a:r>
            <a:r>
              <a:rPr lang="en-GB" sz="3200" dirty="0" err="1" smtClean="0">
                <a:solidFill>
                  <a:schemeClr val="bg1"/>
                </a:solidFill>
                <a:latin typeface="Times New Roman" panose="02020603050405020304" pitchFamily="18" charset="0"/>
                <a:cs typeface="Times New Roman" panose="02020603050405020304" pitchFamily="18" charset="0"/>
              </a:rPr>
              <a:t>Parasuraman</a:t>
            </a:r>
            <a:r>
              <a:rPr lang="en-GB" sz="3200" dirty="0" smtClean="0">
                <a:solidFill>
                  <a:schemeClr val="bg1"/>
                </a:solidFill>
                <a:latin typeface="Times New Roman" panose="02020603050405020304" pitchFamily="18" charset="0"/>
                <a:cs typeface="Times New Roman" panose="02020603050405020304" pitchFamily="18" charset="0"/>
              </a:rPr>
              <a:t>, 1985)</a:t>
            </a:r>
            <a:endParaRPr lang="en-GB" sz="3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7827998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377" y="57666"/>
            <a:ext cx="8979245"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err="1" smtClean="0">
                <a:solidFill>
                  <a:schemeClr val="bg1"/>
                </a:solidFill>
                <a:latin typeface="Arial" panose="020B0604020202020204" pitchFamily="34" charset="0"/>
                <a:cs typeface="Arial" panose="020B0604020202020204" pitchFamily="34" charset="0"/>
              </a:rPr>
              <a:t>Sdt</a:t>
            </a:r>
            <a:r>
              <a:rPr lang="en-GB" sz="2800" b="1" dirty="0" smtClean="0">
                <a:solidFill>
                  <a:schemeClr val="bg1"/>
                </a:solidFill>
                <a:latin typeface="Arial" panose="020B0604020202020204" pitchFamily="34" charset="0"/>
                <a:cs typeface="Arial" panose="020B0604020202020204" pitchFamily="34" charset="0"/>
              </a:rPr>
              <a:t>: MEDICAL DIAGNOSIS</a:t>
            </a:r>
            <a:endParaRPr lang="en-GB" sz="2800" b="1"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 y="807308"/>
            <a:ext cx="9144000" cy="6050692"/>
          </a:xfrm>
        </p:spPr>
        <p:txBody>
          <a:bodyPr>
            <a:normAutofit lnSpcReduction="10000"/>
          </a:bodyPr>
          <a:lstStyle/>
          <a:p>
            <a:r>
              <a:rPr lang="en-GB" sz="3200" dirty="0" smtClean="0">
                <a:solidFill>
                  <a:schemeClr val="bg1"/>
                </a:solidFill>
                <a:latin typeface="Times New Roman" panose="02020603050405020304" pitchFamily="18" charset="0"/>
                <a:cs typeface="Times New Roman" panose="02020603050405020304" pitchFamily="18" charset="0"/>
              </a:rPr>
              <a:t>What about the consideration of payoffs (i.e., the values and costs) when making medical decisions?</a:t>
            </a:r>
          </a:p>
          <a:p>
            <a:pPr lvl="1"/>
            <a:r>
              <a:rPr lang="en-GB" sz="2800" dirty="0" smtClean="0">
                <a:solidFill>
                  <a:schemeClr val="bg1"/>
                </a:solidFill>
                <a:latin typeface="Times New Roman" panose="02020603050405020304" pitchFamily="18" charset="0"/>
                <a:cs typeface="Times New Roman" panose="02020603050405020304" pitchFamily="18" charset="0"/>
              </a:rPr>
              <a:t>How can the consequences of Hits, FAs, &amp; misses be quantified in terms of decisions that consider costs and values to these when human lives are involved? </a:t>
            </a:r>
          </a:p>
          <a:p>
            <a:pPr lvl="1"/>
            <a:r>
              <a:rPr lang="en-GB" sz="2800" dirty="0" smtClean="0">
                <a:solidFill>
                  <a:schemeClr val="bg1"/>
                </a:solidFill>
                <a:latin typeface="Times New Roman" panose="02020603050405020304" pitchFamily="18" charset="0"/>
                <a:cs typeface="Times New Roman" panose="02020603050405020304" pitchFamily="18" charset="0"/>
              </a:rPr>
              <a:t>Although uncomfortable to think about, they have an important influence on detection rate.</a:t>
            </a:r>
          </a:p>
          <a:p>
            <a:pPr lvl="1"/>
            <a:r>
              <a:rPr lang="en-GB" sz="2800" dirty="0" smtClean="0">
                <a:solidFill>
                  <a:schemeClr val="bg1"/>
                </a:solidFill>
                <a:latin typeface="Times New Roman" panose="02020603050405020304" pitchFamily="18" charset="0"/>
                <a:cs typeface="Times New Roman" panose="02020603050405020304" pitchFamily="18" charset="0"/>
              </a:rPr>
              <a:t>However, instead of considering all 4 outcomes individually, a criterion limit can be set. </a:t>
            </a:r>
          </a:p>
          <a:p>
            <a:pPr lvl="1"/>
            <a:r>
              <a:rPr lang="en-GB" sz="2800" dirty="0" err="1" smtClean="0">
                <a:solidFill>
                  <a:schemeClr val="bg1"/>
                </a:solidFill>
                <a:latin typeface="Times New Roman" panose="02020603050405020304" pitchFamily="18" charset="0"/>
                <a:cs typeface="Times New Roman" panose="02020603050405020304" pitchFamily="18" charset="0"/>
              </a:rPr>
              <a:t>Swets</a:t>
            </a:r>
            <a:r>
              <a:rPr lang="en-GB" sz="2800" dirty="0" smtClean="0">
                <a:solidFill>
                  <a:schemeClr val="bg1"/>
                </a:solidFill>
                <a:latin typeface="Times New Roman" panose="02020603050405020304" pitchFamily="18" charset="0"/>
                <a:cs typeface="Times New Roman" panose="02020603050405020304" pitchFamily="18" charset="0"/>
              </a:rPr>
              <a:t> (1998) suggests the FA rate is ~.10 in medical contexts.</a:t>
            </a:r>
          </a:p>
          <a:p>
            <a:pPr marL="457200" lvl="1" indent="0">
              <a:buNone/>
            </a:pPr>
            <a:endParaRPr lang="en-GB" dirty="0" smtClean="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4613648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377" y="57666"/>
            <a:ext cx="8979245"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err="1" smtClean="0">
                <a:solidFill>
                  <a:schemeClr val="bg1"/>
                </a:solidFill>
                <a:latin typeface="Arial" panose="020B0604020202020204" pitchFamily="34" charset="0"/>
                <a:cs typeface="Arial" panose="020B0604020202020204" pitchFamily="34" charset="0"/>
              </a:rPr>
              <a:t>Sdt</a:t>
            </a:r>
            <a:r>
              <a:rPr lang="en-GB" sz="2800" b="1" dirty="0" smtClean="0">
                <a:solidFill>
                  <a:schemeClr val="bg1"/>
                </a:solidFill>
                <a:latin typeface="Arial" panose="020B0604020202020204" pitchFamily="34" charset="0"/>
                <a:cs typeface="Arial" panose="020B0604020202020204" pitchFamily="34" charset="0"/>
              </a:rPr>
              <a:t>: MEDICAL DIAGNOSIS</a:t>
            </a:r>
            <a:endParaRPr lang="en-GB" sz="2800" b="1"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 y="807308"/>
            <a:ext cx="9144000" cy="6050692"/>
          </a:xfrm>
        </p:spPr>
        <p:txBody>
          <a:bodyPr>
            <a:normAutofit/>
          </a:bodyPr>
          <a:lstStyle/>
          <a:p>
            <a:r>
              <a:rPr lang="en-GB" sz="3200" dirty="0" smtClean="0">
                <a:solidFill>
                  <a:schemeClr val="bg1"/>
                </a:solidFill>
                <a:latin typeface="Times New Roman" panose="02020603050405020304" pitchFamily="18" charset="0"/>
                <a:cs typeface="Times New Roman" panose="02020603050405020304" pitchFamily="18" charset="0"/>
              </a:rPr>
              <a:t>However, there are also reports of differences in criterion setting between different countries </a:t>
            </a:r>
          </a:p>
          <a:p>
            <a:endParaRPr lang="en-GB" sz="3200" dirty="0">
              <a:solidFill>
                <a:schemeClr val="bg1"/>
              </a:solidFill>
              <a:latin typeface="Times New Roman" panose="02020603050405020304" pitchFamily="18" charset="0"/>
              <a:cs typeface="Times New Roman" panose="02020603050405020304" pitchFamily="18" charset="0"/>
            </a:endParaRPr>
          </a:p>
          <a:p>
            <a:r>
              <a:rPr lang="en-GB" sz="3200" dirty="0" smtClean="0">
                <a:solidFill>
                  <a:schemeClr val="bg1"/>
                </a:solidFill>
                <a:latin typeface="Times New Roman" panose="02020603050405020304" pitchFamily="18" charset="0"/>
                <a:cs typeface="Times New Roman" panose="02020603050405020304" pitchFamily="18" charset="0"/>
              </a:rPr>
              <a:t>E.g., in the US the probability of a signal given a “yes” response is 20-30%, whereas in England it is ~50%.</a:t>
            </a:r>
          </a:p>
          <a:p>
            <a:endParaRPr lang="en-GB" sz="3200" dirty="0" smtClean="0">
              <a:solidFill>
                <a:schemeClr val="bg1"/>
              </a:solidFill>
              <a:latin typeface="Times New Roman" panose="02020603050405020304" pitchFamily="18" charset="0"/>
              <a:cs typeface="Times New Roman" panose="02020603050405020304" pitchFamily="18" charset="0"/>
            </a:endParaRPr>
          </a:p>
          <a:p>
            <a:pPr lvl="1"/>
            <a:r>
              <a:rPr lang="en-GB" sz="3200" dirty="0" smtClean="0">
                <a:solidFill>
                  <a:schemeClr val="bg1"/>
                </a:solidFill>
                <a:latin typeface="Times New Roman" panose="02020603050405020304" pitchFamily="18" charset="0"/>
                <a:cs typeface="Times New Roman" panose="02020603050405020304" pitchFamily="18" charset="0"/>
              </a:rPr>
              <a:t>Can you think of any difference between the US &amp; UK healthcare that may influence this?</a:t>
            </a:r>
            <a:endParaRPr lang="en-GB" sz="3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413557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49147" y="57666"/>
            <a:ext cx="3245708"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err="1" smtClean="0">
                <a:solidFill>
                  <a:schemeClr val="bg1"/>
                </a:solidFill>
                <a:latin typeface="Arial" panose="020B0604020202020204" pitchFamily="34" charset="0"/>
                <a:cs typeface="Arial" panose="020B0604020202020204" pitchFamily="34" charset="0"/>
              </a:rPr>
              <a:t>Sdt</a:t>
            </a:r>
            <a:r>
              <a:rPr lang="en-GB" sz="2800" b="1" dirty="0" smtClean="0">
                <a:solidFill>
                  <a:schemeClr val="bg1"/>
                </a:solidFill>
                <a:latin typeface="Arial" panose="020B0604020202020204" pitchFamily="34" charset="0"/>
                <a:cs typeface="Arial" panose="020B0604020202020204" pitchFamily="34" charset="0"/>
              </a:rPr>
              <a:t>: VIGILANCE</a:t>
            </a:r>
            <a:endParaRPr lang="en-GB" sz="2800" b="1"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 y="807308"/>
            <a:ext cx="9144000" cy="6050692"/>
          </a:xfrm>
        </p:spPr>
        <p:txBody>
          <a:bodyPr>
            <a:noAutofit/>
          </a:bodyPr>
          <a:lstStyle/>
          <a:p>
            <a:pPr>
              <a:lnSpc>
                <a:spcPct val="100000"/>
              </a:lnSpc>
            </a:pPr>
            <a:r>
              <a:rPr lang="en-GB" sz="3200" dirty="0" smtClean="0">
                <a:solidFill>
                  <a:schemeClr val="bg1"/>
                </a:solidFill>
              </a:rPr>
              <a:t>WW2 </a:t>
            </a:r>
            <a:r>
              <a:rPr lang="en-GB" sz="3200" dirty="0">
                <a:solidFill>
                  <a:schemeClr val="bg1"/>
                </a:solidFill>
              </a:rPr>
              <a:t>highlighted </a:t>
            </a:r>
            <a:r>
              <a:rPr lang="en-GB" sz="3200" dirty="0" smtClean="0">
                <a:solidFill>
                  <a:schemeClr val="bg1"/>
                </a:solidFill>
              </a:rPr>
              <a:t>cartridge </a:t>
            </a:r>
            <a:r>
              <a:rPr lang="en-GB" sz="3200" dirty="0">
                <a:solidFill>
                  <a:schemeClr val="bg1"/>
                </a:solidFill>
              </a:rPr>
              <a:t>case inspectors steadily declined noticing faulty cartridges after </a:t>
            </a:r>
            <a:r>
              <a:rPr lang="en-GB" sz="3200" dirty="0" smtClean="0">
                <a:solidFill>
                  <a:schemeClr val="bg1"/>
                </a:solidFill>
              </a:rPr>
              <a:t>45 minutes. </a:t>
            </a:r>
            <a:endParaRPr lang="en-GB" sz="3200" dirty="0">
              <a:solidFill>
                <a:schemeClr val="bg1"/>
              </a:solidFill>
            </a:endParaRPr>
          </a:p>
          <a:p>
            <a:pPr>
              <a:lnSpc>
                <a:spcPct val="100000"/>
              </a:lnSpc>
            </a:pPr>
            <a:r>
              <a:rPr lang="en-GB" sz="3200" dirty="0" smtClean="0">
                <a:solidFill>
                  <a:schemeClr val="bg1"/>
                </a:solidFill>
              </a:rPr>
              <a:t>Other </a:t>
            </a:r>
            <a:r>
              <a:rPr lang="en-GB" sz="3200" dirty="0">
                <a:solidFill>
                  <a:schemeClr val="bg1"/>
                </a:solidFill>
              </a:rPr>
              <a:t>investigations showed high incidences of failures to detect military targets by radar detectors. </a:t>
            </a:r>
          </a:p>
          <a:p>
            <a:pPr>
              <a:lnSpc>
                <a:spcPct val="100000"/>
              </a:lnSpc>
            </a:pPr>
            <a:r>
              <a:rPr lang="en-GB" sz="3200" dirty="0" smtClean="0">
                <a:solidFill>
                  <a:schemeClr val="bg1"/>
                </a:solidFill>
              </a:rPr>
              <a:t>Optimal </a:t>
            </a:r>
            <a:r>
              <a:rPr lang="en-GB" sz="3200" dirty="0" smtClean="0">
                <a:solidFill>
                  <a:schemeClr val="bg1"/>
                </a:solidFill>
              </a:rPr>
              <a:t>time </a:t>
            </a:r>
            <a:r>
              <a:rPr lang="en-GB" sz="3200" dirty="0">
                <a:solidFill>
                  <a:schemeClr val="bg1"/>
                </a:solidFill>
              </a:rPr>
              <a:t>radar operators should view </a:t>
            </a:r>
            <a:r>
              <a:rPr lang="en-GB" sz="3200" dirty="0" smtClean="0">
                <a:solidFill>
                  <a:schemeClr val="bg1"/>
                </a:solidFill>
              </a:rPr>
              <a:t>radars was determined </a:t>
            </a:r>
            <a:r>
              <a:rPr lang="en-GB" sz="3200" dirty="0" smtClean="0">
                <a:solidFill>
                  <a:schemeClr val="bg1"/>
                </a:solidFill>
              </a:rPr>
              <a:t>to be about </a:t>
            </a:r>
            <a:r>
              <a:rPr lang="en-GB" sz="3200" dirty="0">
                <a:solidFill>
                  <a:schemeClr val="bg1"/>
                </a:solidFill>
              </a:rPr>
              <a:t>30 </a:t>
            </a:r>
            <a:r>
              <a:rPr lang="en-GB" sz="3200" dirty="0" smtClean="0">
                <a:solidFill>
                  <a:schemeClr val="bg1"/>
                </a:solidFill>
              </a:rPr>
              <a:t>minutes:</a:t>
            </a:r>
          </a:p>
          <a:p>
            <a:pPr lvl="1">
              <a:lnSpc>
                <a:spcPct val="100000"/>
              </a:lnSpc>
            </a:pPr>
            <a:r>
              <a:rPr lang="en-GB" sz="2800" dirty="0" smtClean="0">
                <a:solidFill>
                  <a:schemeClr val="bg1"/>
                </a:solidFill>
              </a:rPr>
              <a:t>After this, </a:t>
            </a:r>
            <a:r>
              <a:rPr lang="en-GB" sz="2800" dirty="0">
                <a:solidFill>
                  <a:schemeClr val="bg1"/>
                </a:solidFill>
              </a:rPr>
              <a:t>efficiency declined even if operators were reporting to </a:t>
            </a:r>
            <a:r>
              <a:rPr lang="en-GB" sz="2800" dirty="0" smtClean="0">
                <a:solidFill>
                  <a:schemeClr val="bg1"/>
                </a:solidFill>
              </a:rPr>
              <a:t>be motivated</a:t>
            </a:r>
            <a:r>
              <a:rPr lang="en-GB" sz="2800" dirty="0">
                <a:solidFill>
                  <a:schemeClr val="bg1"/>
                </a:solidFill>
              </a:rPr>
              <a:t>. </a:t>
            </a:r>
            <a:endParaRPr lang="en-GB" sz="2800" dirty="0" smtClean="0">
              <a:solidFill>
                <a:schemeClr val="bg1"/>
              </a:solidFill>
            </a:endParaRPr>
          </a:p>
          <a:p>
            <a:pPr lvl="1">
              <a:lnSpc>
                <a:spcPct val="100000"/>
              </a:lnSpc>
            </a:pPr>
            <a:r>
              <a:rPr lang="en-GB" sz="2800" dirty="0" smtClean="0">
                <a:solidFill>
                  <a:schemeClr val="bg1"/>
                </a:solidFill>
              </a:rPr>
              <a:t>Also</a:t>
            </a:r>
            <a:r>
              <a:rPr lang="en-GB" sz="2800" dirty="0">
                <a:solidFill>
                  <a:schemeClr val="bg1"/>
                </a:solidFill>
              </a:rPr>
              <a:t>, </a:t>
            </a:r>
            <a:r>
              <a:rPr lang="en-GB" sz="2800" dirty="0" smtClean="0">
                <a:solidFill>
                  <a:schemeClr val="bg1"/>
                </a:solidFill>
              </a:rPr>
              <a:t>due to </a:t>
            </a:r>
            <a:r>
              <a:rPr lang="en-GB" sz="2800" dirty="0" smtClean="0">
                <a:solidFill>
                  <a:schemeClr val="bg1"/>
                </a:solidFill>
              </a:rPr>
              <a:t>points </a:t>
            </a:r>
            <a:r>
              <a:rPr lang="en-GB" sz="2800" dirty="0" smtClean="0">
                <a:solidFill>
                  <a:schemeClr val="bg1"/>
                </a:solidFill>
              </a:rPr>
              <a:t>on </a:t>
            </a:r>
            <a:r>
              <a:rPr lang="en-GB" sz="2800" dirty="0" smtClean="0">
                <a:solidFill>
                  <a:schemeClr val="bg1"/>
                </a:solidFill>
              </a:rPr>
              <a:t>radar </a:t>
            </a:r>
            <a:r>
              <a:rPr lang="en-GB" sz="2800" dirty="0" smtClean="0">
                <a:solidFill>
                  <a:schemeClr val="bg1"/>
                </a:solidFill>
              </a:rPr>
              <a:t>being </a:t>
            </a:r>
            <a:r>
              <a:rPr lang="en-GB" sz="2800" dirty="0">
                <a:solidFill>
                  <a:schemeClr val="bg1"/>
                </a:solidFill>
              </a:rPr>
              <a:t>so </a:t>
            </a:r>
            <a:r>
              <a:rPr lang="en-GB" sz="2800" dirty="0" smtClean="0">
                <a:solidFill>
                  <a:schemeClr val="bg1"/>
                </a:solidFill>
              </a:rPr>
              <a:t>small, only appearing </a:t>
            </a:r>
            <a:r>
              <a:rPr lang="en-GB" sz="2800" dirty="0">
                <a:solidFill>
                  <a:schemeClr val="bg1"/>
                </a:solidFill>
              </a:rPr>
              <a:t>for a few seconds, and </a:t>
            </a:r>
            <a:r>
              <a:rPr lang="en-GB" sz="2800" dirty="0" smtClean="0">
                <a:solidFill>
                  <a:schemeClr val="bg1"/>
                </a:solidFill>
              </a:rPr>
              <a:t>having </a:t>
            </a:r>
            <a:r>
              <a:rPr lang="en-GB" sz="2800" dirty="0" smtClean="0">
                <a:solidFill>
                  <a:schemeClr val="bg1"/>
                </a:solidFill>
              </a:rPr>
              <a:t>radar display </a:t>
            </a:r>
            <a:r>
              <a:rPr lang="en-GB" sz="2800" dirty="0">
                <a:solidFill>
                  <a:schemeClr val="bg1"/>
                </a:solidFill>
              </a:rPr>
              <a:t>lots of other </a:t>
            </a:r>
            <a:r>
              <a:rPr lang="en-GB" sz="2800" dirty="0" smtClean="0">
                <a:solidFill>
                  <a:schemeClr val="bg1"/>
                </a:solidFill>
              </a:rPr>
              <a:t>info, </a:t>
            </a:r>
            <a:r>
              <a:rPr lang="en-GB" sz="2800" dirty="0">
                <a:solidFill>
                  <a:schemeClr val="bg1"/>
                </a:solidFill>
              </a:rPr>
              <a:t>false alarm rates were </a:t>
            </a:r>
            <a:r>
              <a:rPr lang="en-GB" sz="2800" dirty="0" smtClean="0">
                <a:solidFill>
                  <a:schemeClr val="bg1"/>
                </a:solidFill>
              </a:rPr>
              <a:t>high</a:t>
            </a:r>
            <a:r>
              <a:rPr lang="en-GB" sz="2800" dirty="0">
                <a:solidFill>
                  <a:schemeClr val="bg1"/>
                </a:solidFill>
              </a:rPr>
              <a:t>.  </a:t>
            </a:r>
          </a:p>
        </p:txBody>
      </p:sp>
    </p:spTree>
    <p:extLst>
      <p:ext uri="{BB962C8B-B14F-4D97-AF65-F5344CB8AC3E}">
        <p14:creationId xmlns:p14="http://schemas.microsoft.com/office/powerpoint/2010/main" val="122565259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88201" y="6109"/>
            <a:ext cx="3167597"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err="1" smtClean="0">
                <a:solidFill>
                  <a:schemeClr val="bg1"/>
                </a:solidFill>
                <a:latin typeface="Arial" panose="020B0604020202020204" pitchFamily="34" charset="0"/>
                <a:cs typeface="Arial" panose="020B0604020202020204" pitchFamily="34" charset="0"/>
              </a:rPr>
              <a:t>Sdt</a:t>
            </a:r>
            <a:r>
              <a:rPr lang="en-GB" sz="2800" b="1" dirty="0" smtClean="0">
                <a:solidFill>
                  <a:schemeClr val="bg1"/>
                </a:solidFill>
                <a:latin typeface="Arial" panose="020B0604020202020204" pitchFamily="34" charset="0"/>
                <a:cs typeface="Arial" panose="020B0604020202020204" pitchFamily="34" charset="0"/>
              </a:rPr>
              <a:t>: VIGILANCE</a:t>
            </a:r>
            <a:endParaRPr lang="en-GB" sz="2800" b="1" dirty="0">
              <a:solidFill>
                <a:schemeClr val="bg1"/>
              </a:solidFill>
              <a:latin typeface="Arial" panose="020B0604020202020204" pitchFamily="34" charset="0"/>
              <a:cs typeface="Arial" panose="020B0604020202020204" pitchFamily="34" charset="0"/>
            </a:endParaRPr>
          </a:p>
        </p:txBody>
      </p:sp>
      <p:sp>
        <p:nvSpPr>
          <p:cNvPr id="8" name="Content Placeholder 2"/>
          <p:cNvSpPr txBox="1">
            <a:spLocks/>
          </p:cNvSpPr>
          <p:nvPr/>
        </p:nvSpPr>
        <p:spPr bwMode="auto">
          <a:xfrm>
            <a:off x="-2" y="755751"/>
            <a:ext cx="7049195" cy="2286707"/>
          </a:xfrm>
          <a:prstGeom prst="rect">
            <a:avLst/>
          </a:prstGeom>
          <a:noFill/>
          <a:ln>
            <a:noFill/>
          </a:ln>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marR="0" lvl="0" indent="0" algn="l" defTabSz="914400" rtl="0" eaLnBrk="0" fontAlgn="base" latinLnBrk="0" hangingPunct="0">
              <a:lnSpc>
                <a:spcPct val="100000"/>
              </a:lnSpc>
              <a:spcBef>
                <a:spcPts val="0"/>
              </a:spcBef>
              <a:spcAft>
                <a:spcPct val="0"/>
              </a:spcAft>
              <a:buClrTx/>
              <a:buSzTx/>
              <a:buNone/>
              <a:tabLst/>
              <a:defRPr/>
            </a:pPr>
            <a:r>
              <a:rPr kumimoji="0" lang="en-GB" b="1" i="0" u="sng" strike="noStrike" kern="0" cap="none" spc="0" normalizeH="0" baseline="0" noProof="0" dirty="0" err="1" smtClean="0">
                <a:ln>
                  <a:noFill/>
                </a:ln>
                <a:solidFill>
                  <a:srgbClr val="000000"/>
                </a:solidFill>
                <a:effectLst/>
                <a:uLnTx/>
                <a:uFillTx/>
                <a:latin typeface="Arial"/>
              </a:rPr>
              <a:t>Mackworth</a:t>
            </a:r>
            <a:r>
              <a:rPr kumimoji="0" lang="en-GB" b="1" i="0" u="sng" strike="noStrike" kern="0" cap="none" spc="0" normalizeH="0" baseline="0" noProof="0" dirty="0" smtClean="0">
                <a:ln>
                  <a:noFill/>
                </a:ln>
                <a:solidFill>
                  <a:srgbClr val="000000"/>
                </a:solidFill>
                <a:effectLst/>
                <a:uLnTx/>
                <a:uFillTx/>
                <a:latin typeface="Arial"/>
              </a:rPr>
              <a:t> (1948/1950): </a:t>
            </a:r>
          </a:p>
          <a:p>
            <a:pPr>
              <a:spcBef>
                <a:spcPts val="0"/>
              </a:spcBef>
            </a:pPr>
            <a:r>
              <a:rPr lang="en-GB" sz="2800" kern="0" dirty="0">
                <a:solidFill>
                  <a:srgbClr val="000000"/>
                </a:solidFill>
                <a:latin typeface="Arial"/>
              </a:rPr>
              <a:t>E</a:t>
            </a:r>
            <a:r>
              <a:rPr kumimoji="0" lang="en-GB" sz="2800" b="0" i="0" u="none" strike="noStrike" kern="0" cap="none" spc="0" normalizeH="0" baseline="0" noProof="0" dirty="0" err="1" smtClean="0">
                <a:ln>
                  <a:noFill/>
                </a:ln>
                <a:solidFill>
                  <a:srgbClr val="000000"/>
                </a:solidFill>
                <a:effectLst/>
                <a:uLnTx/>
                <a:uFillTx/>
                <a:latin typeface="Arial"/>
              </a:rPr>
              <a:t>xperienced</a:t>
            </a:r>
            <a:r>
              <a:rPr kumimoji="0" lang="en-GB" sz="2800" b="0" i="0" u="none" strike="noStrike" kern="0" cap="none" spc="0" normalizeH="0" baseline="0" noProof="0" dirty="0" smtClean="0">
                <a:ln>
                  <a:noFill/>
                </a:ln>
                <a:solidFill>
                  <a:srgbClr val="000000"/>
                </a:solidFill>
                <a:effectLst/>
                <a:uLnTx/>
                <a:uFillTx/>
                <a:latin typeface="Arial"/>
              </a:rPr>
              <a:t> vs. trainee radar operators.</a:t>
            </a:r>
          </a:p>
          <a:p>
            <a:pPr lvl="1">
              <a:spcBef>
                <a:spcPts val="0"/>
              </a:spcBef>
            </a:pPr>
            <a:r>
              <a:rPr kumimoji="0" lang="en-GB" sz="2400" b="0" i="0" u="none" strike="noStrike" kern="0" cap="none" spc="0" normalizeH="0" baseline="0" noProof="0" dirty="0" smtClean="0">
                <a:ln>
                  <a:noFill/>
                </a:ln>
                <a:solidFill>
                  <a:srgbClr val="000000"/>
                </a:solidFill>
                <a:effectLst/>
                <a:uLnTx/>
                <a:uFillTx/>
                <a:latin typeface="Arial"/>
              </a:rPr>
              <a:t>“Clock Test”: Detect “double-jump” of pointer.</a:t>
            </a:r>
          </a:p>
          <a:p>
            <a:pPr lvl="1">
              <a:spcBef>
                <a:spcPts val="0"/>
              </a:spcBef>
            </a:pPr>
            <a:r>
              <a:rPr kumimoji="0" lang="en-GB" sz="2400" b="0" i="0" u="none" strike="noStrike" kern="0" cap="none" spc="0" normalizeH="0" baseline="0" noProof="0" dirty="0" smtClean="0">
                <a:ln>
                  <a:noFill/>
                </a:ln>
                <a:solidFill>
                  <a:srgbClr val="000000"/>
                </a:solidFill>
                <a:effectLst/>
                <a:uLnTx/>
                <a:uFillTx/>
                <a:latin typeface="Arial"/>
              </a:rPr>
              <a:t>Decline in efficiency after 30 mins. </a:t>
            </a:r>
          </a:p>
          <a:p>
            <a:pPr lvl="1">
              <a:spcBef>
                <a:spcPts val="0"/>
              </a:spcBef>
            </a:pPr>
            <a:r>
              <a:rPr kumimoji="0" lang="en-GB" sz="2400" b="1" i="1" u="none" strike="noStrike" kern="0" cap="none" spc="0" normalizeH="0" baseline="0" noProof="0" dirty="0" smtClean="0">
                <a:ln>
                  <a:noFill/>
                </a:ln>
                <a:solidFill>
                  <a:srgbClr val="000000"/>
                </a:solidFill>
                <a:effectLst/>
                <a:uLnTx/>
                <a:uFillTx/>
                <a:latin typeface="Arial"/>
              </a:rPr>
              <a:t>“Breakdown </a:t>
            </a:r>
            <a:r>
              <a:rPr kumimoji="0" lang="en-GB" sz="2400" b="1" i="1" u="none" strike="noStrike" kern="0" cap="none" spc="0" normalizeH="0" baseline="0" noProof="0" dirty="0" smtClean="0">
                <a:ln>
                  <a:noFill/>
                </a:ln>
                <a:solidFill>
                  <a:srgbClr val="000000"/>
                </a:solidFill>
                <a:effectLst/>
                <a:uLnTx/>
                <a:uFillTx/>
                <a:latin typeface="Arial"/>
              </a:rPr>
              <a:t>of Vigilance” </a:t>
            </a:r>
          </a:p>
        </p:txBody>
      </p:sp>
      <p:pic>
        <p:nvPicPr>
          <p:cNvPr id="9" name="Picture 8"/>
          <p:cNvPicPr>
            <a:picLocks noChangeAspect="1"/>
          </p:cNvPicPr>
          <p:nvPr/>
        </p:nvPicPr>
        <p:blipFill rotWithShape="1">
          <a:blip r:embed="rId2">
            <a:extLst>
              <a:ext uri="{28A0092B-C50C-407E-A947-70E740481C1C}">
                <a14:useLocalDpi xmlns:a14="http://schemas.microsoft.com/office/drawing/2010/main" val="0"/>
              </a:ext>
            </a:extLst>
          </a:blip>
          <a:srcRect l="17096" t="6283" r="16383" b="7217"/>
          <a:stretch/>
        </p:blipFill>
        <p:spPr>
          <a:xfrm>
            <a:off x="5960225" y="2189450"/>
            <a:ext cx="3183775" cy="3104953"/>
          </a:xfrm>
          <a:prstGeom prst="rect">
            <a:avLst/>
          </a:prstGeom>
        </p:spPr>
      </p:pic>
      <p:sp>
        <p:nvSpPr>
          <p:cNvPr id="11" name="TextBox 10"/>
          <p:cNvSpPr txBox="1"/>
          <p:nvPr/>
        </p:nvSpPr>
        <p:spPr>
          <a:xfrm>
            <a:off x="6417425" y="3042458"/>
            <a:ext cx="2213322" cy="1130531"/>
          </a:xfrm>
          <a:prstGeom prst="rect">
            <a:avLst/>
          </a:prstGeom>
          <a:solidFill>
            <a:schemeClr val="bg1"/>
          </a:solidFill>
        </p:spPr>
        <p:txBody>
          <a:bodyPr wrap="square" rtlCol="0">
            <a:spAutoFit/>
          </a:bodyPr>
          <a:lstStyle/>
          <a:p>
            <a:endParaRPr lang="en-GB" dirty="0"/>
          </a:p>
        </p:txBody>
      </p:sp>
      <p:sp>
        <p:nvSpPr>
          <p:cNvPr id="3" name="Rectangle 2"/>
          <p:cNvSpPr/>
          <p:nvPr/>
        </p:nvSpPr>
        <p:spPr>
          <a:xfrm>
            <a:off x="15642" y="2992261"/>
            <a:ext cx="5888530" cy="3785652"/>
          </a:xfrm>
          <a:prstGeom prst="rect">
            <a:avLst/>
          </a:prstGeom>
        </p:spPr>
        <p:txBody>
          <a:bodyPr wrap="square">
            <a:spAutoFit/>
          </a:bodyPr>
          <a:lstStyle/>
          <a:p>
            <a:pPr marL="342900" lvl="0" indent="-342900" eaLnBrk="0" fontAlgn="base" hangingPunct="0">
              <a:spcAft>
                <a:spcPct val="0"/>
              </a:spcAft>
              <a:buFontTx/>
              <a:buChar char="•"/>
              <a:defRPr/>
            </a:pPr>
            <a:r>
              <a:rPr lang="en-GB" sz="2400" kern="0" dirty="0">
                <a:solidFill>
                  <a:srgbClr val="000000"/>
                </a:solidFill>
                <a:latin typeface="Arial"/>
                <a:ea typeface="MS PGothic" pitchFamily="34" charset="-128"/>
              </a:rPr>
              <a:t>Vigilance tasks require unbroken direction of attention to one or more sources of information.</a:t>
            </a:r>
          </a:p>
          <a:p>
            <a:pPr marL="742950" lvl="1" indent="-285750" eaLnBrk="0" fontAlgn="base" hangingPunct="0">
              <a:spcAft>
                <a:spcPct val="0"/>
              </a:spcAft>
              <a:buFontTx/>
              <a:buChar char="–"/>
              <a:defRPr/>
            </a:pPr>
            <a:r>
              <a:rPr lang="en-GB" sz="2400" kern="0" dirty="0" smtClean="0">
                <a:solidFill>
                  <a:srgbClr val="000000"/>
                </a:solidFill>
                <a:latin typeface="Arial"/>
                <a:ea typeface="MS PGothic" pitchFamily="34" charset="-128"/>
              </a:rPr>
              <a:t>Sensory </a:t>
            </a:r>
            <a:r>
              <a:rPr lang="en-GB" sz="2400" kern="0" dirty="0">
                <a:solidFill>
                  <a:srgbClr val="000000"/>
                </a:solidFill>
                <a:latin typeface="Arial"/>
                <a:ea typeface="MS PGothic" pitchFamily="34" charset="-128"/>
              </a:rPr>
              <a:t>vigilance: </a:t>
            </a:r>
          </a:p>
          <a:p>
            <a:pPr lvl="2" indent="-285750">
              <a:spcBef>
                <a:spcPts val="0"/>
              </a:spcBef>
              <a:buFontTx/>
              <a:buChar char="–"/>
              <a:defRPr/>
            </a:pPr>
            <a:r>
              <a:rPr lang="en-GB" sz="2400" kern="0" dirty="0">
                <a:solidFill>
                  <a:srgbClr val="000000"/>
                </a:solidFill>
                <a:latin typeface="Arial"/>
                <a:ea typeface="MS PGothic" pitchFamily="34" charset="-128"/>
              </a:rPr>
              <a:t>Difficult to detect due to level of discrimination being so close to threshold of detection. </a:t>
            </a:r>
          </a:p>
          <a:p>
            <a:pPr marL="742950" lvl="1" indent="-285750" eaLnBrk="0" fontAlgn="base" hangingPunct="0">
              <a:spcAft>
                <a:spcPct val="0"/>
              </a:spcAft>
              <a:buFontTx/>
              <a:buChar char="–"/>
              <a:defRPr/>
            </a:pPr>
            <a:r>
              <a:rPr lang="en-GB" sz="2400" kern="0" dirty="0" smtClean="0">
                <a:solidFill>
                  <a:srgbClr val="000000"/>
                </a:solidFill>
                <a:latin typeface="Arial"/>
                <a:ea typeface="MS PGothic" pitchFamily="34" charset="-128"/>
              </a:rPr>
              <a:t>Cognitive </a:t>
            </a:r>
            <a:r>
              <a:rPr lang="en-GB" sz="2400" kern="0" dirty="0">
                <a:solidFill>
                  <a:srgbClr val="000000"/>
                </a:solidFill>
                <a:latin typeface="Arial"/>
                <a:ea typeface="MS PGothic" pitchFamily="34" charset="-128"/>
              </a:rPr>
              <a:t>vigilance: </a:t>
            </a:r>
          </a:p>
          <a:p>
            <a:pPr lvl="2" indent="-285750">
              <a:spcBef>
                <a:spcPts val="0"/>
              </a:spcBef>
              <a:buFontTx/>
              <a:buChar char="–"/>
              <a:defRPr/>
            </a:pPr>
            <a:r>
              <a:rPr lang="en-GB" sz="2400" kern="0" dirty="0">
                <a:solidFill>
                  <a:srgbClr val="000000"/>
                </a:solidFill>
                <a:latin typeface="Arial"/>
                <a:ea typeface="MS PGothic" pitchFamily="34" charset="-128"/>
              </a:rPr>
              <a:t>Stimuli such as letters or numbers are presented above this threshold. </a:t>
            </a:r>
            <a:endParaRPr lang="en-GB" sz="2400"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13771712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8">
                                            <p:txEl>
                                              <p:pRg st="1" end="1"/>
                                            </p:txEl>
                                          </p:spTgt>
                                        </p:tgtEl>
                                        <p:attrNameLst>
                                          <p:attrName>style.visibility</p:attrName>
                                        </p:attrNameLst>
                                      </p:cBhvr>
                                      <p:to>
                                        <p:strVal val="visible"/>
                                      </p:to>
                                    </p:set>
                                    <p:animEffect transition="in" filter="randombar(horizontal)">
                                      <p:cBhvr>
                                        <p:cTn id="10" dur="500"/>
                                        <p:tgtEl>
                                          <p:spTgt spid="8">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Effect transition="in" filter="randombar(horizontal)">
                                      <p:cBhvr>
                                        <p:cTn id="13" dur="500"/>
                                        <p:tgtEl>
                                          <p:spTgt spid="8">
                                            <p:txEl>
                                              <p:pRg st="2" end="2"/>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8">
                                            <p:txEl>
                                              <p:pRg st="3" end="3"/>
                                            </p:txEl>
                                          </p:spTgt>
                                        </p:tgtEl>
                                        <p:attrNameLst>
                                          <p:attrName>style.visibility</p:attrName>
                                        </p:attrNameLst>
                                      </p:cBhvr>
                                      <p:to>
                                        <p:strVal val="visible"/>
                                      </p:to>
                                    </p:set>
                                    <p:animEffect transition="in" filter="randombar(horizontal)">
                                      <p:cBhvr>
                                        <p:cTn id="16" dur="500"/>
                                        <p:tgtEl>
                                          <p:spTgt spid="8">
                                            <p:txEl>
                                              <p:pRg st="3" end="3"/>
                                            </p:txEl>
                                          </p:spTgt>
                                        </p:tgtEl>
                                      </p:cBhvr>
                                    </p:animEffect>
                                  </p:childTnLst>
                                </p:cTn>
                              </p:par>
                              <p:par>
                                <p:cTn id="17" presetID="14" presetClass="entr" presetSubtype="10" fill="hold" nodeType="with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Effect transition="in" filter="randombar(horizontal)">
                                      <p:cBhvr>
                                        <p:cTn id="19" dur="500"/>
                                        <p:tgtEl>
                                          <p:spTgt spid="8">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Effect transition="in" filter="randombar(horizontal)">
                                      <p:cBhvr>
                                        <p:cTn id="24" dur="500"/>
                                        <p:tgtEl>
                                          <p:spTgt spid="3">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Effect transition="in" filter="randombar(horizontal)">
                                      <p:cBhvr>
                                        <p:cTn id="29" dur="500"/>
                                        <p:tgtEl>
                                          <p:spTgt spid="3">
                                            <p:txEl>
                                              <p:pRg st="1" end="1"/>
                                            </p:txEl>
                                          </p:spTgt>
                                        </p:tgtEl>
                                      </p:cBhvr>
                                    </p:animEffect>
                                  </p:childTnLst>
                                </p:cTn>
                              </p:par>
                              <p:par>
                                <p:cTn id="30" presetID="14" presetClass="entr" presetSubtype="10" fill="hold" nodeType="with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37" dur="500"/>
                                        <p:tgtEl>
                                          <p:spTgt spid="3">
                                            <p:txEl>
                                              <p:pRg st="3" end="3"/>
                                            </p:txEl>
                                          </p:spTgt>
                                        </p:tgtEl>
                                      </p:cBhvr>
                                    </p:animEffect>
                                  </p:childTnLst>
                                </p:cTn>
                              </p:par>
                              <p:par>
                                <p:cTn id="38" presetID="14" presetClass="entr" presetSubtype="10" fill="hold" nodeType="with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randombar(horizontal)">
                                      <p:cBhvr>
                                        <p:cTn id="4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88201" y="6109"/>
            <a:ext cx="3167597"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err="1" smtClean="0">
                <a:solidFill>
                  <a:schemeClr val="bg1"/>
                </a:solidFill>
                <a:latin typeface="Arial" panose="020B0604020202020204" pitchFamily="34" charset="0"/>
                <a:cs typeface="Arial" panose="020B0604020202020204" pitchFamily="34" charset="0"/>
              </a:rPr>
              <a:t>Sdt</a:t>
            </a:r>
            <a:r>
              <a:rPr lang="en-GB" sz="2800" b="1" dirty="0" smtClean="0">
                <a:solidFill>
                  <a:schemeClr val="bg1"/>
                </a:solidFill>
                <a:latin typeface="Arial" panose="020B0604020202020204" pitchFamily="34" charset="0"/>
                <a:cs typeface="Arial" panose="020B0604020202020204" pitchFamily="34" charset="0"/>
              </a:rPr>
              <a:t>: VIGILANCE</a:t>
            </a:r>
            <a:endParaRPr lang="en-GB" sz="2800" b="1" dirty="0">
              <a:solidFill>
                <a:schemeClr val="bg1"/>
              </a:solidFill>
              <a:latin typeface="Arial" panose="020B0604020202020204" pitchFamily="34" charset="0"/>
              <a:cs typeface="Arial" panose="020B0604020202020204" pitchFamily="34" charset="0"/>
            </a:endParaRPr>
          </a:p>
        </p:txBody>
      </p:sp>
      <p:sp>
        <p:nvSpPr>
          <p:cNvPr id="10" name="TextBox 9"/>
          <p:cNvSpPr txBox="1"/>
          <p:nvPr/>
        </p:nvSpPr>
        <p:spPr>
          <a:xfrm>
            <a:off x="1" y="874378"/>
            <a:ext cx="9143999" cy="5509200"/>
          </a:xfrm>
          <a:prstGeom prst="rect">
            <a:avLst/>
          </a:prstGeom>
          <a:solidFill>
            <a:srgbClr val="FFFFFF"/>
          </a:solidFill>
        </p:spPr>
        <p:txBody>
          <a:bodyPr wrap="square" rtlCol="0">
            <a:spAutoFit/>
          </a:bodyPr>
          <a:lstStyle/>
          <a:p>
            <a:pPr marL="342900" marR="0" lvl="0" indent="-342900" defTabSz="4572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0" cap="none" spc="0" normalizeH="0" baseline="0" noProof="0" dirty="0" smtClean="0">
                <a:ln>
                  <a:noFill/>
                </a:ln>
                <a:solidFill>
                  <a:srgbClr val="000000"/>
                </a:solidFill>
                <a:effectLst/>
                <a:uLnTx/>
                <a:uFillTx/>
                <a:latin typeface="Arial"/>
              </a:rPr>
              <a:t>Performance decline in vigilance task = </a:t>
            </a:r>
            <a:r>
              <a:rPr kumimoji="0" lang="en-GB" sz="3200" b="1" i="1" u="none" strike="noStrike" kern="0" cap="none" spc="0" normalizeH="0" baseline="0" noProof="0" dirty="0" smtClean="0">
                <a:ln>
                  <a:noFill/>
                </a:ln>
                <a:solidFill>
                  <a:srgbClr val="000000"/>
                </a:solidFill>
                <a:effectLst/>
                <a:uLnTx/>
                <a:uFillTx/>
                <a:latin typeface="Arial"/>
              </a:rPr>
              <a:t>vigilance decrement. </a:t>
            </a:r>
          </a:p>
          <a:p>
            <a:pPr marL="342900" marR="0" lvl="0" indent="-342900" defTabSz="4572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200" b="1" i="1" u="none" strike="noStrike" kern="0" cap="none" spc="0" normalizeH="0" baseline="0" noProof="0" dirty="0" smtClean="0">
              <a:ln>
                <a:noFill/>
              </a:ln>
              <a:solidFill>
                <a:srgbClr val="000000"/>
              </a:solidFill>
              <a:effectLst/>
              <a:uLnTx/>
              <a:uFillTx/>
              <a:latin typeface="Arial"/>
            </a:endParaRPr>
          </a:p>
          <a:p>
            <a:pPr marL="342900" marR="0" lvl="0" indent="-342900" defTabSz="4572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0" cap="none" spc="0" normalizeH="0" baseline="0" noProof="0" dirty="0" smtClean="0">
                <a:ln>
                  <a:noFill/>
                </a:ln>
                <a:solidFill>
                  <a:srgbClr val="000000"/>
                </a:solidFill>
                <a:effectLst/>
                <a:uLnTx/>
                <a:uFillTx/>
                <a:latin typeface="Arial"/>
              </a:rPr>
              <a:t>Performance decrement less likely to be seen in multiple source monitoring tasks, or where there’s complicated signals (Broadbent, 1950; </a:t>
            </a:r>
            <a:r>
              <a:rPr kumimoji="0" lang="en-GB" sz="3200" b="0" i="0" u="none" strike="noStrike" kern="0" cap="none" spc="0" normalizeH="0" baseline="0" noProof="0" dirty="0" err="1" smtClean="0">
                <a:ln>
                  <a:noFill/>
                </a:ln>
                <a:solidFill>
                  <a:srgbClr val="000000"/>
                </a:solidFill>
                <a:effectLst/>
                <a:uLnTx/>
                <a:uFillTx/>
                <a:latin typeface="Arial"/>
              </a:rPr>
              <a:t>Jerison</a:t>
            </a:r>
            <a:r>
              <a:rPr kumimoji="0" lang="en-GB" sz="3200" b="0" i="0" u="none" strike="noStrike" kern="0" cap="none" spc="0" normalizeH="0" baseline="0" noProof="0" dirty="0" smtClean="0">
                <a:ln>
                  <a:noFill/>
                </a:ln>
                <a:solidFill>
                  <a:srgbClr val="000000"/>
                </a:solidFill>
                <a:effectLst/>
                <a:uLnTx/>
                <a:uFillTx/>
                <a:latin typeface="Arial"/>
              </a:rPr>
              <a:t> &amp; Wallis, 1957; Moray et al 1999). </a:t>
            </a:r>
          </a:p>
          <a:p>
            <a:pPr marL="342900" marR="0" lvl="0" indent="-342900" defTabSz="4572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200" b="0" i="0" u="none" strike="noStrike" kern="0" cap="none" spc="0" normalizeH="0" baseline="0" noProof="0" dirty="0" smtClean="0">
              <a:ln>
                <a:noFill/>
              </a:ln>
              <a:solidFill>
                <a:srgbClr val="000000"/>
              </a:solidFill>
              <a:effectLst/>
              <a:uLnTx/>
              <a:uFillTx/>
              <a:latin typeface="Arial"/>
            </a:endParaRPr>
          </a:p>
          <a:p>
            <a:pPr marL="342900" marR="0" lvl="0" indent="-342900" defTabSz="4572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0" cap="none" spc="0" normalizeH="0" baseline="0" noProof="0" dirty="0" smtClean="0">
                <a:ln>
                  <a:noFill/>
                </a:ln>
                <a:solidFill>
                  <a:srgbClr val="000000"/>
                </a:solidFill>
                <a:effectLst/>
                <a:uLnTx/>
                <a:uFillTx/>
                <a:latin typeface="Arial"/>
              </a:rPr>
              <a:t>Signal more likely to be seen if it happens at the start of the task than at the end (Parasuraman &amp; Molloy, 1996).</a:t>
            </a:r>
          </a:p>
        </p:txBody>
      </p:sp>
    </p:spTree>
    <p:extLst>
      <p:ext uri="{BB962C8B-B14F-4D97-AF65-F5344CB8AC3E}">
        <p14:creationId xmlns:p14="http://schemas.microsoft.com/office/powerpoint/2010/main" val="6663438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randombar(horizontal)">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randombar(horizontal)">
                                      <p:cBhvr>
                                        <p:cTn id="12" dur="500"/>
                                        <p:tgtEl>
                                          <p:spTgt spid="1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0">
                                            <p:txEl>
                                              <p:pRg st="4" end="4"/>
                                            </p:txEl>
                                          </p:spTgt>
                                        </p:tgtEl>
                                        <p:attrNameLst>
                                          <p:attrName>style.visibility</p:attrName>
                                        </p:attrNameLst>
                                      </p:cBhvr>
                                      <p:to>
                                        <p:strVal val="visible"/>
                                      </p:to>
                                    </p:set>
                                    <p:animEffect transition="in" filter="randombar(horizontal)">
                                      <p:cBhvr>
                                        <p:cTn id="17"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88201" y="6109"/>
            <a:ext cx="3167597"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err="1" smtClean="0">
                <a:solidFill>
                  <a:schemeClr val="bg1"/>
                </a:solidFill>
                <a:latin typeface="Arial" panose="020B0604020202020204" pitchFamily="34" charset="0"/>
                <a:cs typeface="Arial" panose="020B0604020202020204" pitchFamily="34" charset="0"/>
              </a:rPr>
              <a:t>Sdt</a:t>
            </a:r>
            <a:r>
              <a:rPr lang="en-GB" sz="2800" b="1" dirty="0" smtClean="0">
                <a:solidFill>
                  <a:schemeClr val="bg1"/>
                </a:solidFill>
                <a:latin typeface="Arial" panose="020B0604020202020204" pitchFamily="34" charset="0"/>
                <a:cs typeface="Arial" panose="020B0604020202020204" pitchFamily="34" charset="0"/>
              </a:rPr>
              <a:t>: VIGILANCE</a:t>
            </a:r>
            <a:endParaRPr lang="en-GB" sz="28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0" y="971223"/>
            <a:ext cx="9069859" cy="5632311"/>
          </a:xfrm>
          <a:prstGeom prst="rect">
            <a:avLst/>
          </a:prstGeom>
        </p:spPr>
        <p:txBody>
          <a:bodyPr wrap="square">
            <a:spAutoFit/>
          </a:bodyPr>
          <a:lstStyle/>
          <a:p>
            <a:pPr marL="342900" lvl="0" indent="-342900" eaLnBrk="0" fontAlgn="base" hangingPunct="0">
              <a:spcBef>
                <a:spcPct val="20000"/>
              </a:spcBef>
              <a:spcAft>
                <a:spcPct val="0"/>
              </a:spcAft>
              <a:buFontTx/>
              <a:buChar char="•"/>
            </a:pPr>
            <a:r>
              <a:rPr lang="en-GB" sz="3600" kern="0" dirty="0">
                <a:solidFill>
                  <a:srgbClr val="000000"/>
                </a:solidFill>
                <a:latin typeface="Arial"/>
                <a:ea typeface="MS PGothic" pitchFamily="34" charset="-128"/>
              </a:rPr>
              <a:t>Real-life monitoring </a:t>
            </a:r>
            <a:r>
              <a:rPr lang="en-GB" sz="3600" kern="0" dirty="0" smtClean="0">
                <a:solidFill>
                  <a:srgbClr val="000000"/>
                </a:solidFill>
                <a:latin typeface="Arial"/>
                <a:ea typeface="MS PGothic" pitchFamily="34" charset="-128"/>
              </a:rPr>
              <a:t>has </a:t>
            </a:r>
            <a:r>
              <a:rPr lang="en-GB" sz="3600" kern="0" dirty="0">
                <a:solidFill>
                  <a:srgbClr val="000000"/>
                </a:solidFill>
                <a:latin typeface="Arial"/>
                <a:ea typeface="MS PGothic" pitchFamily="34" charset="-128"/>
              </a:rPr>
              <a:t>very low signal rates and the decrement usually happens after half an hour of work.</a:t>
            </a:r>
          </a:p>
          <a:p>
            <a:pPr marL="342900" lvl="0" indent="-342900" eaLnBrk="0" fontAlgn="base" hangingPunct="0">
              <a:spcBef>
                <a:spcPct val="20000"/>
              </a:spcBef>
              <a:spcAft>
                <a:spcPct val="0"/>
              </a:spcAft>
              <a:buFontTx/>
              <a:buChar char="•"/>
            </a:pPr>
            <a:r>
              <a:rPr lang="en-GB" sz="3600" kern="0" dirty="0" err="1">
                <a:solidFill>
                  <a:srgbClr val="000000"/>
                </a:solidFill>
                <a:latin typeface="Arial"/>
                <a:ea typeface="MS PGothic" pitchFamily="34" charset="-128"/>
              </a:rPr>
              <a:t>Jerison</a:t>
            </a:r>
            <a:r>
              <a:rPr lang="en-GB" sz="3600" kern="0" dirty="0">
                <a:solidFill>
                  <a:srgbClr val="000000"/>
                </a:solidFill>
                <a:latin typeface="Arial"/>
                <a:ea typeface="MS PGothic" pitchFamily="34" charset="-128"/>
              </a:rPr>
              <a:t> (1959): performance might </a:t>
            </a:r>
            <a:r>
              <a:rPr lang="en-GB" sz="3600" kern="0" dirty="0" smtClean="0">
                <a:solidFill>
                  <a:srgbClr val="000000"/>
                </a:solidFill>
                <a:latin typeface="Arial"/>
                <a:ea typeface="MS PGothic" pitchFamily="34" charset="-128"/>
              </a:rPr>
              <a:t>begin </a:t>
            </a:r>
            <a:r>
              <a:rPr lang="en-GB" sz="3600" kern="0" dirty="0">
                <a:solidFill>
                  <a:srgbClr val="000000"/>
                </a:solidFill>
                <a:latin typeface="Arial"/>
                <a:ea typeface="MS PGothic" pitchFamily="34" charset="-128"/>
              </a:rPr>
              <a:t>to decline after </a:t>
            </a:r>
            <a:r>
              <a:rPr lang="en-GB" sz="3600" kern="0" dirty="0" smtClean="0">
                <a:solidFill>
                  <a:srgbClr val="000000"/>
                </a:solidFill>
                <a:latin typeface="Arial"/>
                <a:ea typeface="MS PGothic" pitchFamily="34" charset="-128"/>
              </a:rPr>
              <a:t>presentation </a:t>
            </a:r>
            <a:r>
              <a:rPr lang="en-GB" sz="3600" kern="0" dirty="0">
                <a:solidFill>
                  <a:srgbClr val="000000"/>
                </a:solidFill>
                <a:latin typeface="Arial"/>
                <a:ea typeface="MS PGothic" pitchFamily="34" charset="-128"/>
              </a:rPr>
              <a:t>of </a:t>
            </a:r>
            <a:r>
              <a:rPr lang="en-GB" sz="3600" kern="0" dirty="0" smtClean="0">
                <a:solidFill>
                  <a:srgbClr val="000000"/>
                </a:solidFill>
                <a:latin typeface="Arial"/>
                <a:ea typeface="MS PGothic" pitchFamily="34" charset="-128"/>
              </a:rPr>
              <a:t>first </a:t>
            </a:r>
            <a:r>
              <a:rPr lang="en-GB" sz="3600" kern="0" dirty="0">
                <a:solidFill>
                  <a:srgbClr val="000000"/>
                </a:solidFill>
                <a:latin typeface="Arial"/>
                <a:ea typeface="MS PGothic" pitchFamily="34" charset="-128"/>
              </a:rPr>
              <a:t>signal.</a:t>
            </a:r>
          </a:p>
          <a:p>
            <a:pPr marL="742950" lvl="1" indent="-285750" eaLnBrk="0" fontAlgn="base" hangingPunct="0">
              <a:spcBef>
                <a:spcPct val="20000"/>
              </a:spcBef>
              <a:spcAft>
                <a:spcPct val="0"/>
              </a:spcAft>
              <a:buFontTx/>
              <a:buChar char="–"/>
            </a:pPr>
            <a:r>
              <a:rPr lang="en-GB" sz="3200" kern="0" dirty="0">
                <a:solidFill>
                  <a:srgbClr val="000000"/>
                </a:solidFill>
                <a:latin typeface="Arial"/>
                <a:ea typeface="MS PGothic" pitchFamily="34" charset="-128"/>
              </a:rPr>
              <a:t>Even when signals are clearly visible so that all could be detected, there are significant increases in reporting times (Boulter </a:t>
            </a:r>
            <a:r>
              <a:rPr lang="en-GB" sz="3200" kern="0" dirty="0" smtClean="0">
                <a:solidFill>
                  <a:srgbClr val="000000"/>
                </a:solidFill>
                <a:latin typeface="Arial"/>
                <a:ea typeface="MS PGothic" pitchFamily="34" charset="-128"/>
              </a:rPr>
              <a:t>&amp; </a:t>
            </a:r>
            <a:r>
              <a:rPr lang="en-GB" sz="3200" kern="0" dirty="0">
                <a:solidFill>
                  <a:srgbClr val="000000"/>
                </a:solidFill>
                <a:latin typeface="Arial"/>
                <a:ea typeface="MS PGothic" pitchFamily="34" charset="-128"/>
              </a:rPr>
              <a:t>Adams, 1963</a:t>
            </a:r>
            <a:r>
              <a:rPr lang="en-GB" sz="3200" kern="0" dirty="0" smtClean="0">
                <a:solidFill>
                  <a:srgbClr val="000000"/>
                </a:solidFill>
                <a:latin typeface="Arial"/>
                <a:ea typeface="MS PGothic" pitchFamily="34" charset="-128"/>
              </a:rPr>
              <a:t>).</a:t>
            </a:r>
          </a:p>
          <a:p>
            <a:pPr lvl="1" eaLnBrk="0" fontAlgn="base" hangingPunct="0">
              <a:spcBef>
                <a:spcPct val="20000"/>
              </a:spcBef>
              <a:spcAft>
                <a:spcPct val="0"/>
              </a:spcAft>
            </a:pPr>
            <a:endParaRPr lang="en-GB" sz="3200"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60480044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88201" y="6109"/>
            <a:ext cx="3167597"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err="1" smtClean="0">
                <a:solidFill>
                  <a:schemeClr val="bg1"/>
                </a:solidFill>
                <a:latin typeface="Arial" panose="020B0604020202020204" pitchFamily="34" charset="0"/>
                <a:cs typeface="Arial" panose="020B0604020202020204" pitchFamily="34" charset="0"/>
              </a:rPr>
              <a:t>Sdt</a:t>
            </a:r>
            <a:r>
              <a:rPr lang="en-GB" sz="2800" b="1" dirty="0" smtClean="0">
                <a:solidFill>
                  <a:schemeClr val="bg1"/>
                </a:solidFill>
                <a:latin typeface="Arial" panose="020B0604020202020204" pitchFamily="34" charset="0"/>
                <a:cs typeface="Arial" panose="020B0604020202020204" pitchFamily="34" charset="0"/>
              </a:rPr>
              <a:t>: VIGILANCE</a:t>
            </a:r>
            <a:endParaRPr lang="en-GB" sz="28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0" y="971223"/>
            <a:ext cx="9069859" cy="5693866"/>
          </a:xfrm>
          <a:prstGeom prst="rect">
            <a:avLst/>
          </a:prstGeom>
        </p:spPr>
        <p:txBody>
          <a:bodyPr wrap="square">
            <a:spAutoFit/>
          </a:bodyPr>
          <a:lstStyle/>
          <a:p>
            <a:pPr marL="342900" lvl="0" indent="-342900" eaLnBrk="0" fontAlgn="base" hangingPunct="0">
              <a:spcBef>
                <a:spcPct val="20000"/>
              </a:spcBef>
              <a:spcAft>
                <a:spcPct val="0"/>
              </a:spcAft>
              <a:buFontTx/>
              <a:buChar char="•"/>
            </a:pPr>
            <a:r>
              <a:rPr lang="en-GB" sz="3600" kern="0" dirty="0" smtClean="0">
                <a:solidFill>
                  <a:srgbClr val="000000"/>
                </a:solidFill>
                <a:latin typeface="Arial"/>
                <a:ea typeface="MS PGothic" pitchFamily="34" charset="-128"/>
              </a:rPr>
              <a:t>Theories </a:t>
            </a:r>
            <a:r>
              <a:rPr lang="en-GB" sz="3600" kern="0" dirty="0">
                <a:solidFill>
                  <a:srgbClr val="000000"/>
                </a:solidFill>
                <a:latin typeface="Arial"/>
                <a:ea typeface="MS PGothic" pitchFamily="34" charset="-128"/>
              </a:rPr>
              <a:t>of vigilance </a:t>
            </a:r>
            <a:r>
              <a:rPr lang="en-GB" sz="3600" kern="0" dirty="0" smtClean="0">
                <a:solidFill>
                  <a:srgbClr val="000000"/>
                </a:solidFill>
                <a:latin typeface="Arial"/>
                <a:ea typeface="MS PGothic" pitchFamily="34" charset="-128"/>
              </a:rPr>
              <a:t>concerned </a:t>
            </a:r>
            <a:r>
              <a:rPr lang="en-GB" sz="3600" kern="0" dirty="0">
                <a:solidFill>
                  <a:srgbClr val="000000"/>
                </a:solidFill>
                <a:latin typeface="Arial"/>
                <a:ea typeface="MS PGothic" pitchFamily="34" charset="-128"/>
              </a:rPr>
              <a:t>with explaining vigilance </a:t>
            </a:r>
            <a:r>
              <a:rPr lang="en-GB" sz="3600" kern="0" dirty="0" smtClean="0">
                <a:solidFill>
                  <a:srgbClr val="000000"/>
                </a:solidFill>
                <a:latin typeface="Arial"/>
                <a:ea typeface="MS PGothic" pitchFamily="34" charset="-128"/>
              </a:rPr>
              <a:t>decrement</a:t>
            </a:r>
          </a:p>
          <a:p>
            <a:pPr marL="342900" lvl="0" indent="-342900" eaLnBrk="0" fontAlgn="base" hangingPunct="0">
              <a:spcBef>
                <a:spcPct val="20000"/>
              </a:spcBef>
              <a:spcAft>
                <a:spcPct val="0"/>
              </a:spcAft>
              <a:buFontTx/>
              <a:buChar char="•"/>
            </a:pPr>
            <a:r>
              <a:rPr lang="en-GB" sz="3600" kern="0" dirty="0" smtClean="0">
                <a:solidFill>
                  <a:srgbClr val="000000"/>
                </a:solidFill>
                <a:latin typeface="Arial"/>
                <a:ea typeface="MS PGothic" pitchFamily="34" charset="-128"/>
              </a:rPr>
              <a:t>But </a:t>
            </a:r>
            <a:r>
              <a:rPr lang="en-GB" sz="3600" kern="0" dirty="0">
                <a:solidFill>
                  <a:srgbClr val="000000"/>
                </a:solidFill>
                <a:latin typeface="Arial"/>
                <a:ea typeface="MS PGothic" pitchFamily="34" charset="-128"/>
              </a:rPr>
              <a:t>it has been shown that overall levels of detection efficiency are low regardless of whether or not performance deteriorates over time. </a:t>
            </a:r>
          </a:p>
          <a:p>
            <a:pPr marL="742950" lvl="1" indent="-285750" eaLnBrk="0" fontAlgn="base" hangingPunct="0">
              <a:spcBef>
                <a:spcPct val="20000"/>
              </a:spcBef>
              <a:spcAft>
                <a:spcPct val="0"/>
              </a:spcAft>
              <a:buFontTx/>
              <a:buChar char="–"/>
            </a:pPr>
            <a:r>
              <a:rPr lang="en-GB" sz="3200" kern="0" dirty="0">
                <a:solidFill>
                  <a:srgbClr val="000000"/>
                </a:solidFill>
                <a:latin typeface="Arial"/>
                <a:ea typeface="MS PGothic" pitchFamily="34" charset="-128"/>
              </a:rPr>
              <a:t>90% detection for flaws in rubber seals (Astley &amp; Fox, 1975)</a:t>
            </a:r>
          </a:p>
          <a:p>
            <a:pPr marL="742950" lvl="1" indent="-285750" eaLnBrk="0" fontAlgn="base" hangingPunct="0">
              <a:spcBef>
                <a:spcPct val="20000"/>
              </a:spcBef>
              <a:spcAft>
                <a:spcPct val="0"/>
              </a:spcAft>
              <a:buFontTx/>
              <a:buChar char="–"/>
            </a:pPr>
            <a:r>
              <a:rPr lang="en-GB" sz="3200" kern="0" dirty="0">
                <a:solidFill>
                  <a:srgbClr val="000000"/>
                </a:solidFill>
                <a:latin typeface="Arial"/>
                <a:ea typeface="MS PGothic" pitchFamily="34" charset="-128"/>
              </a:rPr>
              <a:t>20% detection of faults in electronic equipment (</a:t>
            </a:r>
            <a:r>
              <a:rPr lang="en-GB" sz="3200" kern="0" dirty="0" smtClean="0">
                <a:solidFill>
                  <a:srgbClr val="000000"/>
                </a:solidFill>
                <a:latin typeface="Arial"/>
                <a:ea typeface="MS PGothic" pitchFamily="34" charset="-128"/>
              </a:rPr>
              <a:t>Harris, 1968</a:t>
            </a:r>
            <a:r>
              <a:rPr lang="en-GB" sz="3200" kern="0" dirty="0">
                <a:solidFill>
                  <a:srgbClr val="000000"/>
                </a:solidFill>
                <a:latin typeface="Arial"/>
                <a:ea typeface="MS PGothic" pitchFamily="34" charset="-128"/>
              </a:rPr>
              <a:t>)</a:t>
            </a:r>
          </a:p>
        </p:txBody>
      </p:sp>
    </p:spTree>
    <p:extLst>
      <p:ext uri="{BB962C8B-B14F-4D97-AF65-F5344CB8AC3E}">
        <p14:creationId xmlns:p14="http://schemas.microsoft.com/office/powerpoint/2010/main" val="114010338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0216" y="80250"/>
            <a:ext cx="7669426"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Measuring VIGILANCE performance</a:t>
            </a:r>
            <a:endParaRPr lang="en-GB" sz="28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0" y="814701"/>
            <a:ext cx="9144000" cy="6013954"/>
          </a:xfrm>
          <a:prstGeom prst="rect">
            <a:avLst/>
          </a:prstGeom>
        </p:spPr>
        <p:txBody>
          <a:bodyPr wrap="square">
            <a:spAutoFit/>
          </a:bodyPr>
          <a:lstStyle/>
          <a:p>
            <a:pPr marL="342900" lvl="0" indent="-342900" eaLnBrk="0" fontAlgn="base" hangingPunct="0">
              <a:spcBef>
                <a:spcPct val="20000"/>
              </a:spcBef>
              <a:spcAft>
                <a:spcPct val="0"/>
              </a:spcAft>
              <a:buFontTx/>
              <a:buChar char="•"/>
            </a:pPr>
            <a:r>
              <a:rPr lang="en-GB" sz="3200" kern="0" dirty="0" smtClean="0">
                <a:solidFill>
                  <a:srgbClr val="000000"/>
                </a:solidFill>
                <a:latin typeface="Arial"/>
                <a:ea typeface="MS PGothic" pitchFamily="34" charset="-128"/>
              </a:rPr>
              <a:t>In SDT, vigilance decrement is either due to decrease in sensitivity or due to shifting to a more conservative criterion. </a:t>
            </a:r>
          </a:p>
          <a:p>
            <a:pPr marL="800100" lvl="1" indent="-342900" eaLnBrk="0" fontAlgn="base" hangingPunct="0">
              <a:spcBef>
                <a:spcPct val="20000"/>
              </a:spcBef>
              <a:spcAft>
                <a:spcPct val="0"/>
              </a:spcAft>
              <a:buFontTx/>
              <a:buChar char="•"/>
            </a:pPr>
            <a:r>
              <a:rPr lang="en-GB" sz="2800" kern="0" dirty="0" smtClean="0">
                <a:solidFill>
                  <a:srgbClr val="000000"/>
                </a:solidFill>
                <a:latin typeface="Arial"/>
                <a:ea typeface="MS PGothic" pitchFamily="34" charset="-128"/>
              </a:rPr>
              <a:t>This will depend on the task, context, and situation. </a:t>
            </a:r>
          </a:p>
          <a:p>
            <a:pPr lvl="1" eaLnBrk="0" fontAlgn="base" hangingPunct="0">
              <a:spcBef>
                <a:spcPct val="20000"/>
              </a:spcBef>
              <a:spcAft>
                <a:spcPct val="0"/>
              </a:spcAft>
            </a:pPr>
            <a:endParaRPr lang="en-GB" sz="1200" kern="0" dirty="0" smtClean="0">
              <a:solidFill>
                <a:srgbClr val="000000"/>
              </a:solidFill>
              <a:latin typeface="Arial"/>
              <a:ea typeface="MS PGothic" pitchFamily="34" charset="-128"/>
            </a:endParaRPr>
          </a:p>
          <a:p>
            <a:pPr marL="342900" indent="-342900" eaLnBrk="0" fontAlgn="base" hangingPunct="0">
              <a:spcBef>
                <a:spcPct val="20000"/>
              </a:spcBef>
              <a:spcAft>
                <a:spcPct val="0"/>
              </a:spcAft>
              <a:buFontTx/>
              <a:buChar char="•"/>
            </a:pPr>
            <a:r>
              <a:rPr lang="en-GB" sz="2800" kern="0" dirty="0" smtClean="0">
                <a:solidFill>
                  <a:srgbClr val="000000"/>
                </a:solidFill>
                <a:latin typeface="Arial"/>
                <a:ea typeface="MS PGothic" pitchFamily="34" charset="-128"/>
              </a:rPr>
              <a:t>What influences sensitivity in vigilance performance?</a:t>
            </a:r>
          </a:p>
          <a:p>
            <a:pPr marL="800100" lvl="1" indent="-342900" eaLnBrk="0" fontAlgn="base" hangingPunct="0">
              <a:spcBef>
                <a:spcPct val="20000"/>
              </a:spcBef>
              <a:spcAft>
                <a:spcPct val="0"/>
              </a:spcAft>
              <a:buFontTx/>
              <a:buChar char="•"/>
            </a:pPr>
            <a:r>
              <a:rPr lang="en-GB" sz="2800" kern="0" dirty="0" smtClean="0">
                <a:solidFill>
                  <a:srgbClr val="000000"/>
                </a:solidFill>
                <a:latin typeface="Arial"/>
                <a:ea typeface="MS PGothic" pitchFamily="34" charset="-128"/>
              </a:rPr>
              <a:t>Signal strength (change intensity or duration of target)</a:t>
            </a:r>
          </a:p>
          <a:p>
            <a:pPr marL="800100" lvl="1" indent="-342900" eaLnBrk="0" fontAlgn="base" hangingPunct="0">
              <a:spcBef>
                <a:spcPct val="20000"/>
              </a:spcBef>
              <a:spcAft>
                <a:spcPct val="0"/>
              </a:spcAft>
              <a:buFontTx/>
              <a:buChar char="•"/>
            </a:pPr>
            <a:r>
              <a:rPr lang="en-GB" sz="2800" kern="0" dirty="0" smtClean="0">
                <a:solidFill>
                  <a:srgbClr val="000000"/>
                </a:solidFill>
                <a:latin typeface="Arial"/>
                <a:ea typeface="MS PGothic" pitchFamily="34" charset="-128"/>
              </a:rPr>
              <a:t>Uncertainty (change time or location of target)</a:t>
            </a:r>
          </a:p>
          <a:p>
            <a:pPr marL="800100" lvl="1" indent="-342900" eaLnBrk="0" fontAlgn="base" hangingPunct="0">
              <a:spcBef>
                <a:spcPct val="20000"/>
              </a:spcBef>
              <a:spcAft>
                <a:spcPct val="0"/>
              </a:spcAft>
              <a:buFontTx/>
              <a:buChar char="•"/>
            </a:pPr>
            <a:r>
              <a:rPr lang="en-GB" sz="2800" kern="0" dirty="0" smtClean="0">
                <a:solidFill>
                  <a:srgbClr val="000000"/>
                </a:solidFill>
                <a:latin typeface="Arial"/>
                <a:ea typeface="MS PGothic" pitchFamily="34" charset="-128"/>
              </a:rPr>
              <a:t>Event rate (change number of times target appears)</a:t>
            </a:r>
          </a:p>
          <a:p>
            <a:pPr marL="800100" lvl="1" indent="-342900" eaLnBrk="0" fontAlgn="base" hangingPunct="0">
              <a:spcBef>
                <a:spcPct val="20000"/>
              </a:spcBef>
              <a:spcAft>
                <a:spcPct val="0"/>
              </a:spcAft>
              <a:buFontTx/>
              <a:buChar char="•"/>
            </a:pPr>
            <a:r>
              <a:rPr lang="en-GB" sz="2800" kern="0" dirty="0" smtClean="0">
                <a:solidFill>
                  <a:srgbClr val="000000"/>
                </a:solidFill>
                <a:latin typeface="Arial"/>
                <a:ea typeface="MS PGothic" pitchFamily="34" charset="-128"/>
              </a:rPr>
              <a:t>Task type (simultaneous vs. successive)</a:t>
            </a:r>
          </a:p>
          <a:p>
            <a:pPr marL="800100" lvl="1" indent="-342900" eaLnBrk="0" fontAlgn="base" hangingPunct="0">
              <a:spcBef>
                <a:spcPct val="20000"/>
              </a:spcBef>
              <a:spcAft>
                <a:spcPct val="0"/>
              </a:spcAft>
              <a:buFontTx/>
              <a:buChar char="•"/>
            </a:pPr>
            <a:endParaRPr lang="en-GB" sz="1400"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161471050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0216" y="80250"/>
            <a:ext cx="7669426"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Measuring VIGILANCE performance</a:t>
            </a:r>
            <a:endParaRPr lang="en-GB" sz="28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0" y="814701"/>
            <a:ext cx="9144000" cy="4622804"/>
          </a:xfrm>
          <a:prstGeom prst="rect">
            <a:avLst/>
          </a:prstGeom>
        </p:spPr>
        <p:txBody>
          <a:bodyPr wrap="square">
            <a:spAutoFit/>
          </a:bodyPr>
          <a:lstStyle/>
          <a:p>
            <a:pPr marL="342900" indent="-342900" eaLnBrk="0" fontAlgn="base" hangingPunct="0">
              <a:spcBef>
                <a:spcPct val="20000"/>
              </a:spcBef>
              <a:spcAft>
                <a:spcPct val="0"/>
              </a:spcAft>
              <a:buFontTx/>
              <a:buChar char="•"/>
            </a:pPr>
            <a:r>
              <a:rPr lang="en-GB" sz="3200" kern="0" dirty="0" smtClean="0">
                <a:solidFill>
                  <a:srgbClr val="000000"/>
                </a:solidFill>
                <a:latin typeface="Arial"/>
                <a:ea typeface="MS PGothic" pitchFamily="34" charset="-128"/>
              </a:rPr>
              <a:t>What influences bias in vigilance performance?</a:t>
            </a:r>
          </a:p>
          <a:p>
            <a:pPr marL="342900" indent="-342900" eaLnBrk="0" fontAlgn="base" hangingPunct="0">
              <a:spcBef>
                <a:spcPct val="20000"/>
              </a:spcBef>
              <a:spcAft>
                <a:spcPct val="0"/>
              </a:spcAft>
              <a:buFontTx/>
              <a:buChar char="•"/>
            </a:pPr>
            <a:endParaRPr lang="en-GB" sz="3200" kern="0" dirty="0" smtClean="0">
              <a:solidFill>
                <a:srgbClr val="000000"/>
              </a:solidFill>
              <a:latin typeface="Arial"/>
              <a:ea typeface="MS PGothic" pitchFamily="34" charset="-128"/>
            </a:endParaRPr>
          </a:p>
          <a:p>
            <a:pPr marL="800100" lvl="1" indent="-342900" eaLnBrk="0" fontAlgn="base" hangingPunct="0">
              <a:spcBef>
                <a:spcPct val="20000"/>
              </a:spcBef>
              <a:spcAft>
                <a:spcPct val="0"/>
              </a:spcAft>
              <a:buFontTx/>
              <a:buChar char="•"/>
            </a:pPr>
            <a:r>
              <a:rPr lang="en-GB" sz="3200" kern="0" dirty="0" smtClean="0">
                <a:solidFill>
                  <a:srgbClr val="000000"/>
                </a:solidFill>
                <a:latin typeface="Arial"/>
                <a:ea typeface="MS PGothic" pitchFamily="34" charset="-128"/>
              </a:rPr>
              <a:t>Target probability: </a:t>
            </a:r>
          </a:p>
          <a:p>
            <a:pPr marL="1257300" lvl="2" indent="-342900" eaLnBrk="0" fontAlgn="base" hangingPunct="0">
              <a:spcBef>
                <a:spcPct val="20000"/>
              </a:spcBef>
              <a:spcAft>
                <a:spcPct val="0"/>
              </a:spcAft>
              <a:buFontTx/>
              <a:buChar char="•"/>
            </a:pPr>
            <a:r>
              <a:rPr lang="en-GB" sz="3200" kern="0" dirty="0" smtClean="0">
                <a:solidFill>
                  <a:srgbClr val="000000"/>
                </a:solidFill>
                <a:latin typeface="Arial"/>
                <a:ea typeface="MS PGothic" pitchFamily="34" charset="-128"/>
              </a:rPr>
              <a:t>High = more hits &amp; FAs (low beta)</a:t>
            </a:r>
          </a:p>
          <a:p>
            <a:pPr marL="1257300" lvl="2" indent="-342900" eaLnBrk="0" fontAlgn="base" hangingPunct="0">
              <a:spcBef>
                <a:spcPct val="20000"/>
              </a:spcBef>
              <a:spcAft>
                <a:spcPct val="0"/>
              </a:spcAft>
              <a:buFontTx/>
              <a:buChar char="•"/>
            </a:pPr>
            <a:r>
              <a:rPr lang="en-GB" sz="3200" kern="0" dirty="0" smtClean="0">
                <a:solidFill>
                  <a:srgbClr val="000000"/>
                </a:solidFill>
                <a:latin typeface="Arial"/>
                <a:ea typeface="MS PGothic" pitchFamily="34" charset="-128"/>
              </a:rPr>
              <a:t>Low = more CR &amp; misses (high beta)</a:t>
            </a:r>
          </a:p>
          <a:p>
            <a:pPr marL="1257300" lvl="2" indent="-342900" eaLnBrk="0" fontAlgn="base" hangingPunct="0">
              <a:spcBef>
                <a:spcPct val="20000"/>
              </a:spcBef>
              <a:spcAft>
                <a:spcPct val="0"/>
              </a:spcAft>
              <a:buFontTx/>
              <a:buChar char="•"/>
            </a:pPr>
            <a:endParaRPr lang="en-GB" sz="3200" kern="0" dirty="0" smtClean="0">
              <a:solidFill>
                <a:srgbClr val="000000"/>
              </a:solidFill>
              <a:latin typeface="Arial"/>
              <a:ea typeface="MS PGothic" pitchFamily="34" charset="-128"/>
            </a:endParaRPr>
          </a:p>
          <a:p>
            <a:pPr marL="800100" lvl="1" indent="-342900" eaLnBrk="0" fontAlgn="base" hangingPunct="0">
              <a:spcBef>
                <a:spcPct val="20000"/>
              </a:spcBef>
              <a:spcAft>
                <a:spcPct val="0"/>
              </a:spcAft>
              <a:buFont typeface="Arial" panose="020B0604020202020204" pitchFamily="34" charset="0"/>
              <a:buChar char="•"/>
            </a:pPr>
            <a:r>
              <a:rPr lang="en-GB" sz="3200" kern="0" dirty="0" smtClean="0">
                <a:solidFill>
                  <a:srgbClr val="000000"/>
                </a:solidFill>
                <a:latin typeface="Arial"/>
                <a:ea typeface="MS PGothic" pitchFamily="34" charset="-128"/>
              </a:rPr>
              <a:t>Payoffs (but less consistent &amp; less effective than probability)</a:t>
            </a:r>
            <a:endParaRPr lang="en-GB" sz="3200" kern="0" dirty="0">
              <a:solidFill>
                <a:srgbClr val="000000"/>
              </a:solidFill>
              <a:latin typeface="Arial"/>
              <a:ea typeface="MS PGothic" pitchFamily="34" charset="-128"/>
            </a:endParaRPr>
          </a:p>
        </p:txBody>
      </p:sp>
    </p:spTree>
    <p:extLst>
      <p:ext uri="{BB962C8B-B14F-4D97-AF65-F5344CB8AC3E}">
        <p14:creationId xmlns:p14="http://schemas.microsoft.com/office/powerpoint/2010/main" val="8732658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0216" y="80250"/>
            <a:ext cx="7669426"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Measuring VIGILANCE performance</a:t>
            </a:r>
            <a:endParaRPr lang="en-GB" sz="28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0" y="814701"/>
            <a:ext cx="9144000" cy="6063198"/>
          </a:xfrm>
          <a:prstGeom prst="rect">
            <a:avLst/>
          </a:prstGeom>
        </p:spPr>
        <p:txBody>
          <a:bodyPr wrap="square">
            <a:spAutoFit/>
          </a:bodyPr>
          <a:lstStyle/>
          <a:p>
            <a:pPr marL="342900" indent="-342900">
              <a:buFont typeface="Arial" panose="020B0604020202020204" pitchFamily="34" charset="0"/>
              <a:buChar char="•"/>
            </a:pPr>
            <a:r>
              <a:rPr lang="en-GB" sz="3200" dirty="0" smtClean="0">
                <a:solidFill>
                  <a:schemeClr val="bg1"/>
                </a:solidFill>
              </a:rPr>
              <a:t>Meta-analysis of 42 </a:t>
            </a:r>
            <a:r>
              <a:rPr lang="en-GB" sz="3200" dirty="0">
                <a:solidFill>
                  <a:schemeClr val="bg1"/>
                </a:solidFill>
              </a:rPr>
              <a:t>vigilance studies </a:t>
            </a:r>
            <a:r>
              <a:rPr lang="en-GB" sz="3200" dirty="0" smtClean="0">
                <a:solidFill>
                  <a:schemeClr val="bg1"/>
                </a:solidFill>
              </a:rPr>
              <a:t>using </a:t>
            </a:r>
            <a:r>
              <a:rPr lang="en-GB" sz="3200" dirty="0">
                <a:solidFill>
                  <a:schemeClr val="bg1"/>
                </a:solidFill>
              </a:rPr>
              <a:t>138 different </a:t>
            </a:r>
            <a:r>
              <a:rPr lang="en-GB" sz="3200" dirty="0" smtClean="0">
                <a:solidFill>
                  <a:schemeClr val="bg1"/>
                </a:solidFill>
              </a:rPr>
              <a:t>conditions.</a:t>
            </a:r>
          </a:p>
          <a:p>
            <a:pPr marL="342900" indent="-342900">
              <a:buFont typeface="Arial" panose="020B0604020202020204" pitchFamily="34" charset="0"/>
              <a:buChar char="•"/>
            </a:pPr>
            <a:endParaRPr lang="en-GB"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Sensitivity </a:t>
            </a:r>
            <a:r>
              <a:rPr lang="en-GB" sz="3200" dirty="0">
                <a:solidFill>
                  <a:schemeClr val="bg1"/>
                </a:solidFill>
              </a:rPr>
              <a:t>decrement </a:t>
            </a:r>
            <a:r>
              <a:rPr lang="en-GB" sz="3200" dirty="0" smtClean="0">
                <a:solidFill>
                  <a:schemeClr val="bg1"/>
                </a:solidFill>
              </a:rPr>
              <a:t>found in most with quite a large magnitude.</a:t>
            </a:r>
          </a:p>
          <a:p>
            <a:pPr marL="342900" indent="-342900">
              <a:buFont typeface="Arial" panose="020B0604020202020204" pitchFamily="34" charset="0"/>
              <a:buChar char="•"/>
            </a:pPr>
            <a:endParaRPr lang="en-GB"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Effect </a:t>
            </a:r>
            <a:r>
              <a:rPr lang="en-GB" sz="3200" dirty="0">
                <a:solidFill>
                  <a:schemeClr val="bg1"/>
                </a:solidFill>
              </a:rPr>
              <a:t>sizes </a:t>
            </a:r>
            <a:r>
              <a:rPr lang="en-GB" sz="3200" dirty="0" smtClean="0">
                <a:solidFill>
                  <a:schemeClr val="bg1"/>
                </a:solidFill>
              </a:rPr>
              <a:t>were larger </a:t>
            </a:r>
            <a:r>
              <a:rPr lang="en-GB" sz="3200" dirty="0">
                <a:solidFill>
                  <a:schemeClr val="bg1"/>
                </a:solidFill>
              </a:rPr>
              <a:t>for high event rate tasks </a:t>
            </a:r>
            <a:r>
              <a:rPr lang="en-GB" sz="3200" dirty="0" smtClean="0">
                <a:solidFill>
                  <a:schemeClr val="bg1"/>
                </a:solidFill>
              </a:rPr>
              <a:t>&amp; </a:t>
            </a:r>
            <a:r>
              <a:rPr lang="en-GB" sz="3200" dirty="0">
                <a:solidFill>
                  <a:schemeClr val="bg1"/>
                </a:solidFill>
              </a:rPr>
              <a:t>tasks requiring a succession of discriminations</a:t>
            </a:r>
            <a:r>
              <a:rPr lang="en-GB" sz="3200" dirty="0" smtClean="0">
                <a:solidFill>
                  <a:schemeClr val="bg1"/>
                </a:solidFill>
              </a:rPr>
              <a:t>. </a:t>
            </a:r>
          </a:p>
          <a:p>
            <a:pPr marL="342900" indent="-342900">
              <a:buFont typeface="Arial" panose="020B0604020202020204" pitchFamily="34" charset="0"/>
              <a:buChar char="•"/>
            </a:pPr>
            <a:endParaRPr lang="en-GB" dirty="0">
              <a:solidFill>
                <a:schemeClr val="bg1"/>
              </a:solidFill>
            </a:endParaRPr>
          </a:p>
          <a:p>
            <a:pPr marL="342900" indent="-342900">
              <a:buFont typeface="Arial" panose="020B0604020202020204" pitchFamily="34" charset="0"/>
              <a:buChar char="•"/>
            </a:pPr>
            <a:r>
              <a:rPr lang="en-GB" sz="3200" dirty="0" smtClean="0">
                <a:solidFill>
                  <a:schemeClr val="bg1"/>
                </a:solidFill>
              </a:rPr>
              <a:t>Also: task </a:t>
            </a:r>
            <a:r>
              <a:rPr lang="en-GB" sz="3200" dirty="0">
                <a:solidFill>
                  <a:schemeClr val="bg1"/>
                </a:solidFill>
              </a:rPr>
              <a:t>difficulty influenced </a:t>
            </a:r>
            <a:r>
              <a:rPr lang="en-GB" sz="3200" dirty="0" smtClean="0">
                <a:solidFill>
                  <a:schemeClr val="bg1"/>
                </a:solidFill>
              </a:rPr>
              <a:t>sensitivity </a:t>
            </a:r>
            <a:r>
              <a:rPr lang="en-GB" sz="3200" dirty="0">
                <a:solidFill>
                  <a:schemeClr val="bg1"/>
                </a:solidFill>
              </a:rPr>
              <a:t>decrement independently of other </a:t>
            </a:r>
            <a:r>
              <a:rPr lang="en-GB" sz="3200" dirty="0" smtClean="0">
                <a:solidFill>
                  <a:schemeClr val="bg1"/>
                </a:solidFill>
              </a:rPr>
              <a:t>factors – </a:t>
            </a:r>
          </a:p>
          <a:p>
            <a:pPr marL="800100" lvl="1" indent="-342900">
              <a:buFont typeface="Arial" panose="020B0604020202020204" pitchFamily="34" charset="0"/>
              <a:buChar char="•"/>
            </a:pPr>
            <a:r>
              <a:rPr lang="en-GB" sz="3200" dirty="0" smtClean="0">
                <a:solidFill>
                  <a:schemeClr val="bg1"/>
                </a:solidFill>
              </a:rPr>
              <a:t>The </a:t>
            </a:r>
            <a:r>
              <a:rPr lang="en-GB" sz="3200" dirty="0">
                <a:solidFill>
                  <a:schemeClr val="bg1"/>
                </a:solidFill>
              </a:rPr>
              <a:t>more difficult the task the greater the sensitivity decrement. </a:t>
            </a:r>
            <a:endParaRPr lang="en-GB" sz="3200" dirty="0" smtClean="0">
              <a:solidFill>
                <a:schemeClr val="bg1"/>
              </a:solidFill>
            </a:endParaRPr>
          </a:p>
        </p:txBody>
      </p:sp>
    </p:spTree>
    <p:extLst>
      <p:ext uri="{BB962C8B-B14F-4D97-AF65-F5344CB8AC3E}">
        <p14:creationId xmlns:p14="http://schemas.microsoft.com/office/powerpoint/2010/main" val="97802192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0216" y="80250"/>
            <a:ext cx="7669426"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Measuring VIGILANCE performance</a:t>
            </a:r>
            <a:endParaRPr lang="en-GB" sz="2800" b="1" dirty="0">
              <a:solidFill>
                <a:schemeClr val="bg1"/>
              </a:solidFill>
              <a:latin typeface="Arial" panose="020B0604020202020204" pitchFamily="34" charset="0"/>
              <a:cs typeface="Arial" panose="020B0604020202020204" pitchFamily="34" charset="0"/>
            </a:endParaRPr>
          </a:p>
        </p:txBody>
      </p:sp>
      <p:sp>
        <p:nvSpPr>
          <p:cNvPr id="3" name="Rectangle 2"/>
          <p:cNvSpPr/>
          <p:nvPr/>
        </p:nvSpPr>
        <p:spPr>
          <a:xfrm>
            <a:off x="0" y="814701"/>
            <a:ext cx="9144000" cy="2062103"/>
          </a:xfrm>
          <a:prstGeom prst="rect">
            <a:avLst/>
          </a:prstGeom>
        </p:spPr>
        <p:txBody>
          <a:bodyPr wrap="square">
            <a:spAutoFit/>
          </a:bodyPr>
          <a:lstStyle/>
          <a:p>
            <a:pPr marL="342900" indent="-342900">
              <a:buFont typeface="Arial" panose="020B0604020202020204" pitchFamily="34" charset="0"/>
              <a:buChar char="•"/>
            </a:pPr>
            <a:r>
              <a:rPr lang="en-GB" sz="3200" dirty="0" smtClean="0">
                <a:solidFill>
                  <a:schemeClr val="bg1"/>
                </a:solidFill>
              </a:rPr>
              <a:t>However</a:t>
            </a:r>
            <a:r>
              <a:rPr lang="en-GB" sz="3200" dirty="0">
                <a:solidFill>
                  <a:schemeClr val="bg1"/>
                </a:solidFill>
              </a:rPr>
              <a:t>, </a:t>
            </a:r>
            <a:r>
              <a:rPr lang="en-GB" sz="3200" dirty="0" smtClean="0">
                <a:solidFill>
                  <a:schemeClr val="bg1"/>
                </a:solidFill>
              </a:rPr>
              <a:t>the </a:t>
            </a:r>
            <a:r>
              <a:rPr lang="en-GB" sz="3200" dirty="0">
                <a:solidFill>
                  <a:schemeClr val="bg1"/>
                </a:solidFill>
              </a:rPr>
              <a:t>effects of </a:t>
            </a:r>
            <a:r>
              <a:rPr lang="en-GB" sz="3200" b="1" i="1" dirty="0">
                <a:solidFill>
                  <a:schemeClr val="bg1"/>
                </a:solidFill>
              </a:rPr>
              <a:t>event rate</a:t>
            </a:r>
            <a:r>
              <a:rPr lang="en-GB" sz="3200" dirty="0">
                <a:solidFill>
                  <a:schemeClr val="bg1"/>
                </a:solidFill>
              </a:rPr>
              <a:t> </a:t>
            </a:r>
            <a:r>
              <a:rPr lang="en-GB" sz="3200" dirty="0" smtClean="0">
                <a:solidFill>
                  <a:schemeClr val="bg1"/>
                </a:solidFill>
              </a:rPr>
              <a:t>&amp; </a:t>
            </a:r>
            <a:r>
              <a:rPr lang="en-GB" sz="3200" b="1" i="1" dirty="0">
                <a:solidFill>
                  <a:schemeClr val="bg1"/>
                </a:solidFill>
              </a:rPr>
              <a:t>information processing</a:t>
            </a:r>
            <a:r>
              <a:rPr lang="en-GB" sz="3200" dirty="0">
                <a:solidFill>
                  <a:schemeClr val="bg1"/>
                </a:solidFill>
              </a:rPr>
              <a:t> requirements interacted with each other differently depending on whether the vigilance</a:t>
            </a:r>
            <a:r>
              <a:rPr lang="en-GB" sz="3200" b="1" i="1" dirty="0">
                <a:solidFill>
                  <a:schemeClr val="bg1"/>
                </a:solidFill>
              </a:rPr>
              <a:t> task was sensory or cognitive</a:t>
            </a:r>
            <a:r>
              <a:rPr lang="en-GB" sz="3200" dirty="0">
                <a:solidFill>
                  <a:schemeClr val="bg1"/>
                </a:solidFill>
              </a:rPr>
              <a:t>. </a:t>
            </a:r>
            <a:r>
              <a:rPr lang="en-GB" sz="3200" dirty="0" smtClean="0">
                <a:solidFill>
                  <a:schemeClr val="bg1"/>
                </a:solidFill>
              </a:rPr>
              <a:t>(See et al., 1995).</a:t>
            </a:r>
          </a:p>
        </p:txBody>
      </p:sp>
      <p:graphicFrame>
        <p:nvGraphicFramePr>
          <p:cNvPr id="8" name="Chart 7"/>
          <p:cNvGraphicFramePr/>
          <p:nvPr>
            <p:extLst>
              <p:ext uri="{D42A27DB-BD31-4B8C-83A1-F6EECF244321}">
                <p14:modId xmlns:p14="http://schemas.microsoft.com/office/powerpoint/2010/main" val="3054879907"/>
              </p:ext>
            </p:extLst>
          </p:nvPr>
        </p:nvGraphicFramePr>
        <p:xfrm>
          <a:off x="20594" y="3363817"/>
          <a:ext cx="4514335" cy="2626979"/>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Chart 8"/>
          <p:cNvGraphicFramePr/>
          <p:nvPr>
            <p:extLst>
              <p:ext uri="{D42A27DB-BD31-4B8C-83A1-F6EECF244321}">
                <p14:modId xmlns:p14="http://schemas.microsoft.com/office/powerpoint/2010/main" val="1993871641"/>
              </p:ext>
            </p:extLst>
          </p:nvPr>
        </p:nvGraphicFramePr>
        <p:xfrm>
          <a:off x="4629665" y="3363818"/>
          <a:ext cx="4514335" cy="262697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46823792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p:cTn id="20" dur="1000" fill="hold"/>
                                        <p:tgtEl>
                                          <p:spTgt spid="9"/>
                                        </p:tgtEl>
                                        <p:attrNameLst>
                                          <p:attrName>ppt_w</p:attrName>
                                        </p:attrNameLst>
                                      </p:cBhvr>
                                      <p:tavLst>
                                        <p:tav tm="0">
                                          <p:val>
                                            <p:fltVal val="0"/>
                                          </p:val>
                                        </p:tav>
                                        <p:tav tm="100000">
                                          <p:val>
                                            <p:strVal val="#ppt_w"/>
                                          </p:val>
                                        </p:tav>
                                      </p:tavLst>
                                    </p:anim>
                                    <p:anim calcmode="lin" valueType="num">
                                      <p:cBhvr>
                                        <p:cTn id="21" dur="1000" fill="hold"/>
                                        <p:tgtEl>
                                          <p:spTgt spid="9"/>
                                        </p:tgtEl>
                                        <p:attrNameLst>
                                          <p:attrName>ppt_h</p:attrName>
                                        </p:attrNameLst>
                                      </p:cBhvr>
                                      <p:tavLst>
                                        <p:tav tm="0">
                                          <p:val>
                                            <p:fltVal val="0"/>
                                          </p:val>
                                        </p:tav>
                                        <p:tav tm="100000">
                                          <p:val>
                                            <p:strVal val="#ppt_h"/>
                                          </p:val>
                                        </p:tav>
                                      </p:tavLst>
                                    </p:anim>
                                    <p:anim calcmode="lin" valueType="num">
                                      <p:cBhvr>
                                        <p:cTn id="22" dur="1000" fill="hold"/>
                                        <p:tgtEl>
                                          <p:spTgt spid="9"/>
                                        </p:tgtEl>
                                        <p:attrNameLst>
                                          <p:attrName>style.rotation</p:attrName>
                                        </p:attrNameLst>
                                      </p:cBhvr>
                                      <p:tavLst>
                                        <p:tav tm="0">
                                          <p:val>
                                            <p:fltVal val="90"/>
                                          </p:val>
                                        </p:tav>
                                        <p:tav tm="100000">
                                          <p:val>
                                            <p:fltVal val="0"/>
                                          </p:val>
                                        </p:tav>
                                      </p:tavLst>
                                    </p:anim>
                                    <p:animEffect transition="in" filter="fade">
                                      <p:cBhvr>
                                        <p:cTn id="23"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Graphic spid="9" grpId="0">
        <p:bldAsOne/>
      </p:bldGraphic>
    </p:bldLst>
  </p:timing>
</p:sld>
</file>

<file path=ppt/slides/slide5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0216" y="80250"/>
            <a:ext cx="7669426"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Measuring VIGILANCE performance</a:t>
            </a:r>
            <a:endParaRPr lang="en-GB" sz="28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0" y="829892"/>
            <a:ext cx="9144000" cy="6347892"/>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solidFill>
                  <a:schemeClr val="bg1"/>
                </a:solidFill>
              </a:rPr>
              <a:t>If we know what influences vigilance, we can manipulate certain task </a:t>
            </a:r>
            <a:r>
              <a:rPr lang="en-GB" sz="3200" dirty="0">
                <a:solidFill>
                  <a:schemeClr val="bg1"/>
                </a:solidFill>
              </a:rPr>
              <a:t>factors </a:t>
            </a:r>
            <a:r>
              <a:rPr lang="en-GB" sz="3200" dirty="0" smtClean="0">
                <a:solidFill>
                  <a:schemeClr val="bg1"/>
                </a:solidFill>
              </a:rPr>
              <a:t>to </a:t>
            </a:r>
            <a:r>
              <a:rPr lang="en-GB" sz="3200" dirty="0">
                <a:solidFill>
                  <a:schemeClr val="bg1"/>
                </a:solidFill>
              </a:rPr>
              <a:t>examine the efficiency of vigilance </a:t>
            </a:r>
            <a:r>
              <a:rPr lang="en-GB" sz="3200" dirty="0" smtClean="0">
                <a:solidFill>
                  <a:schemeClr val="bg1"/>
                </a:solidFill>
              </a:rPr>
              <a:t>performance.</a:t>
            </a:r>
          </a:p>
          <a:p>
            <a:endParaRPr lang="en-GB" sz="1050" dirty="0">
              <a:solidFill>
                <a:schemeClr val="bg1"/>
              </a:solidFill>
            </a:endParaRPr>
          </a:p>
          <a:p>
            <a:pPr marL="285750" indent="-285750">
              <a:buFont typeface="Arial" panose="020B0604020202020204" pitchFamily="34" charset="0"/>
              <a:buChar char="•"/>
            </a:pPr>
            <a:r>
              <a:rPr lang="en-GB" sz="3200" dirty="0" err="1" smtClean="0">
                <a:solidFill>
                  <a:schemeClr val="bg1"/>
                </a:solidFill>
              </a:rPr>
              <a:t>Dember</a:t>
            </a:r>
            <a:r>
              <a:rPr lang="en-GB" sz="3200" dirty="0" smtClean="0">
                <a:solidFill>
                  <a:schemeClr val="bg1"/>
                </a:solidFill>
              </a:rPr>
              <a:t> </a:t>
            </a:r>
            <a:r>
              <a:rPr lang="en-GB" sz="3200" dirty="0">
                <a:solidFill>
                  <a:schemeClr val="bg1"/>
                </a:solidFill>
              </a:rPr>
              <a:t>and </a:t>
            </a:r>
            <a:r>
              <a:rPr lang="en-GB" sz="3200" dirty="0" smtClean="0">
                <a:solidFill>
                  <a:schemeClr val="bg1"/>
                </a:solidFill>
              </a:rPr>
              <a:t>Warm (1979) </a:t>
            </a:r>
            <a:r>
              <a:rPr lang="en-GB" sz="3200" dirty="0">
                <a:solidFill>
                  <a:schemeClr val="bg1"/>
                </a:solidFill>
              </a:rPr>
              <a:t>discussed what they called </a:t>
            </a:r>
            <a:r>
              <a:rPr lang="en-GB" sz="3200" b="1" i="1" dirty="0" smtClean="0">
                <a:solidFill>
                  <a:schemeClr val="bg1"/>
                </a:solidFill>
              </a:rPr>
              <a:t>‘First order’ </a:t>
            </a:r>
            <a:r>
              <a:rPr lang="en-GB" sz="3200" dirty="0" smtClean="0">
                <a:solidFill>
                  <a:schemeClr val="bg1"/>
                </a:solidFill>
              </a:rPr>
              <a:t>and </a:t>
            </a:r>
            <a:r>
              <a:rPr lang="en-GB" sz="3200" b="1" i="1" dirty="0" smtClean="0">
                <a:solidFill>
                  <a:schemeClr val="bg1"/>
                </a:solidFill>
              </a:rPr>
              <a:t>‘Second order’ </a:t>
            </a:r>
            <a:r>
              <a:rPr lang="en-GB" sz="3200" dirty="0">
                <a:solidFill>
                  <a:schemeClr val="bg1"/>
                </a:solidFill>
              </a:rPr>
              <a:t>psychophysiological </a:t>
            </a:r>
            <a:r>
              <a:rPr lang="en-GB" sz="3200" dirty="0" smtClean="0">
                <a:solidFill>
                  <a:schemeClr val="bg1"/>
                </a:solidFill>
              </a:rPr>
              <a:t>factors</a:t>
            </a:r>
            <a:r>
              <a:rPr lang="en-GB" sz="3200" dirty="0" smtClean="0">
                <a:solidFill>
                  <a:schemeClr val="bg1"/>
                </a:solidFill>
              </a:rPr>
              <a:t>:</a:t>
            </a:r>
          </a:p>
          <a:p>
            <a:pPr marL="285750" indent="-285750">
              <a:buFont typeface="Arial" panose="020B0604020202020204" pitchFamily="34" charset="0"/>
              <a:buChar char="•"/>
            </a:pPr>
            <a:r>
              <a:rPr lang="en-GB" sz="3200" dirty="0">
                <a:solidFill>
                  <a:schemeClr val="bg1"/>
                </a:solidFill>
              </a:rPr>
              <a:t>1</a:t>
            </a:r>
            <a:r>
              <a:rPr lang="en-GB" sz="3200" baseline="30000" dirty="0">
                <a:solidFill>
                  <a:schemeClr val="bg1"/>
                </a:solidFill>
              </a:rPr>
              <a:t>st</a:t>
            </a:r>
            <a:r>
              <a:rPr lang="en-GB" sz="3200" dirty="0">
                <a:solidFill>
                  <a:schemeClr val="bg1"/>
                </a:solidFill>
              </a:rPr>
              <a:t> </a:t>
            </a:r>
            <a:r>
              <a:rPr lang="en-GB" sz="3200" dirty="0" smtClean="0">
                <a:solidFill>
                  <a:schemeClr val="bg1"/>
                </a:solidFill>
              </a:rPr>
              <a:t>order: </a:t>
            </a:r>
            <a:r>
              <a:rPr lang="en-GB" sz="3200" dirty="0">
                <a:solidFill>
                  <a:schemeClr val="bg1"/>
                </a:solidFill>
              </a:rPr>
              <a:t>physical parameter of signal is altered </a:t>
            </a:r>
          </a:p>
          <a:p>
            <a:pPr marL="742950" lvl="1" indent="-285750">
              <a:buFont typeface="Arial" panose="020B0604020202020204" pitchFamily="34" charset="0"/>
              <a:buChar char="•"/>
            </a:pPr>
            <a:r>
              <a:rPr lang="en-GB" sz="2800" dirty="0">
                <a:solidFill>
                  <a:schemeClr val="bg1"/>
                </a:solidFill>
              </a:rPr>
              <a:t>Increasing </a:t>
            </a:r>
            <a:r>
              <a:rPr lang="en-GB" sz="2800" dirty="0" smtClean="0">
                <a:solidFill>
                  <a:schemeClr val="bg1"/>
                </a:solidFill>
              </a:rPr>
              <a:t>intensity</a:t>
            </a:r>
            <a:r>
              <a:rPr lang="en-GB" sz="2800" dirty="0">
                <a:solidFill>
                  <a:schemeClr val="bg1"/>
                </a:solidFill>
              </a:rPr>
              <a:t>, duration, or predictability of </a:t>
            </a:r>
            <a:r>
              <a:rPr lang="en-GB" sz="2800" dirty="0" smtClean="0">
                <a:solidFill>
                  <a:schemeClr val="bg1"/>
                </a:solidFill>
              </a:rPr>
              <a:t>signal </a:t>
            </a:r>
            <a:r>
              <a:rPr lang="en-GB" sz="2800" dirty="0">
                <a:solidFill>
                  <a:schemeClr val="bg1"/>
                </a:solidFill>
              </a:rPr>
              <a:t>will </a:t>
            </a:r>
            <a:r>
              <a:rPr lang="en-GB" sz="2800" dirty="0" smtClean="0">
                <a:solidFill>
                  <a:schemeClr val="bg1"/>
                </a:solidFill>
              </a:rPr>
              <a:t>increase detection efficiency as </a:t>
            </a:r>
            <a:r>
              <a:rPr lang="en-GB" sz="2800" dirty="0">
                <a:solidFill>
                  <a:schemeClr val="bg1"/>
                </a:solidFill>
              </a:rPr>
              <a:t>perceptual sensitivity is enhanced.</a:t>
            </a:r>
          </a:p>
          <a:p>
            <a:pPr marL="742950" lvl="1" indent="-285750">
              <a:buFont typeface="Arial" panose="020B0604020202020204" pitchFamily="34" charset="0"/>
              <a:buChar char="•"/>
            </a:pPr>
            <a:r>
              <a:rPr lang="en-GB" sz="2800" dirty="0" smtClean="0">
                <a:solidFill>
                  <a:schemeClr val="bg1"/>
                </a:solidFill>
              </a:rPr>
              <a:t>But if presentation </a:t>
            </a:r>
            <a:r>
              <a:rPr lang="en-GB" sz="2800" dirty="0">
                <a:solidFill>
                  <a:schemeClr val="bg1"/>
                </a:solidFill>
              </a:rPr>
              <a:t>rate increases (made faster), it reduces perceptual sensitivity and so efficiency decreases. </a:t>
            </a:r>
          </a:p>
          <a:p>
            <a:pPr marL="285750" indent="-285750">
              <a:buFont typeface="Arial" panose="020B0604020202020204" pitchFamily="34" charset="0"/>
              <a:buChar char="•"/>
            </a:pPr>
            <a:endParaRPr lang="en-GB" sz="3200" dirty="0" smtClean="0">
              <a:solidFill>
                <a:schemeClr val="bg1"/>
              </a:solidFill>
            </a:endParaRPr>
          </a:p>
        </p:txBody>
      </p:sp>
    </p:spTree>
    <p:extLst>
      <p:ext uri="{BB962C8B-B14F-4D97-AF65-F5344CB8AC3E}">
        <p14:creationId xmlns:p14="http://schemas.microsoft.com/office/powerpoint/2010/main" val="115899889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0216" y="80250"/>
            <a:ext cx="7669426" cy="74964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Measuring VIGILANCE performance</a:t>
            </a:r>
            <a:endParaRPr lang="en-GB" sz="28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0" y="832019"/>
            <a:ext cx="9144000" cy="5878532"/>
          </a:xfrm>
          <a:prstGeom prst="rect">
            <a:avLst/>
          </a:prstGeom>
          <a:noFill/>
        </p:spPr>
        <p:txBody>
          <a:bodyPr wrap="square" rtlCol="0">
            <a:spAutoFit/>
          </a:bodyPr>
          <a:lstStyle/>
          <a:p>
            <a:pPr marL="285750" indent="-285750">
              <a:buFont typeface="Arial" panose="020B0604020202020204" pitchFamily="34" charset="0"/>
              <a:buChar char="•"/>
            </a:pPr>
            <a:r>
              <a:rPr lang="en-GB" sz="3200" dirty="0">
                <a:solidFill>
                  <a:schemeClr val="bg1"/>
                </a:solidFill>
              </a:rPr>
              <a:t>2</a:t>
            </a:r>
            <a:r>
              <a:rPr lang="en-GB" sz="3200" baseline="30000" dirty="0">
                <a:solidFill>
                  <a:schemeClr val="bg1"/>
                </a:solidFill>
              </a:rPr>
              <a:t>nd</a:t>
            </a:r>
            <a:r>
              <a:rPr lang="en-GB" sz="3200" dirty="0">
                <a:solidFill>
                  <a:schemeClr val="bg1"/>
                </a:solidFill>
              </a:rPr>
              <a:t> </a:t>
            </a:r>
            <a:r>
              <a:rPr lang="en-GB" sz="3200" dirty="0" smtClean="0">
                <a:solidFill>
                  <a:schemeClr val="bg1"/>
                </a:solidFill>
              </a:rPr>
              <a:t>order: probability </a:t>
            </a:r>
            <a:r>
              <a:rPr lang="en-GB" sz="3200" dirty="0">
                <a:solidFill>
                  <a:schemeClr val="bg1"/>
                </a:solidFill>
              </a:rPr>
              <a:t>&amp; frequency </a:t>
            </a:r>
            <a:r>
              <a:rPr lang="en-GB" sz="3200" dirty="0" smtClean="0">
                <a:solidFill>
                  <a:schemeClr val="bg1"/>
                </a:solidFill>
              </a:rPr>
              <a:t>signal </a:t>
            </a:r>
            <a:r>
              <a:rPr lang="en-GB" sz="3200" dirty="0">
                <a:solidFill>
                  <a:schemeClr val="bg1"/>
                </a:solidFill>
              </a:rPr>
              <a:t>will occur.</a:t>
            </a:r>
          </a:p>
          <a:p>
            <a:pPr marL="742950" lvl="1" indent="-285750">
              <a:buFont typeface="Arial" panose="020B0604020202020204" pitchFamily="34" charset="0"/>
              <a:buChar char="•"/>
            </a:pPr>
            <a:r>
              <a:rPr lang="en-GB" sz="2800" dirty="0">
                <a:solidFill>
                  <a:schemeClr val="bg1"/>
                </a:solidFill>
              </a:rPr>
              <a:t>Increasing the probability improves the detection efficacy through its effect on the response criterion. </a:t>
            </a:r>
          </a:p>
          <a:p>
            <a:pPr marL="285750" indent="-285750">
              <a:buFont typeface="Arial" panose="020B0604020202020204" pitchFamily="34" charset="0"/>
              <a:buChar char="•"/>
            </a:pPr>
            <a:endParaRPr lang="en-GB" sz="3600" dirty="0" smtClean="0">
              <a:solidFill>
                <a:schemeClr val="bg1"/>
              </a:solidFill>
            </a:endParaRPr>
          </a:p>
          <a:p>
            <a:pPr marL="285750" indent="-285750">
              <a:buFont typeface="Arial" panose="020B0604020202020204" pitchFamily="34" charset="0"/>
              <a:buChar char="•"/>
            </a:pPr>
            <a:r>
              <a:rPr lang="en-GB" sz="3600" dirty="0" smtClean="0">
                <a:solidFill>
                  <a:schemeClr val="bg1"/>
                </a:solidFill>
              </a:rPr>
              <a:t>Signal </a:t>
            </a:r>
            <a:r>
              <a:rPr lang="en-GB" sz="3600" dirty="0">
                <a:solidFill>
                  <a:schemeClr val="bg1"/>
                </a:solidFill>
              </a:rPr>
              <a:t>probability is a major task factor affecting criterion shifts over a vigilance </a:t>
            </a:r>
            <a:r>
              <a:rPr lang="en-GB" sz="3600" dirty="0" smtClean="0">
                <a:solidFill>
                  <a:schemeClr val="bg1"/>
                </a:solidFill>
              </a:rPr>
              <a:t>session</a:t>
            </a:r>
          </a:p>
          <a:p>
            <a:pPr marL="285750" indent="-285750">
              <a:buFont typeface="Arial" panose="020B0604020202020204" pitchFamily="34" charset="0"/>
              <a:buChar char="•"/>
            </a:pPr>
            <a:endParaRPr lang="en-GB" sz="3600" dirty="0" smtClean="0">
              <a:solidFill>
                <a:schemeClr val="bg1"/>
              </a:solidFill>
            </a:endParaRPr>
          </a:p>
          <a:p>
            <a:pPr marL="285750" indent="-285750">
              <a:buFont typeface="Arial" panose="020B0604020202020204" pitchFamily="34" charset="0"/>
              <a:buChar char="•"/>
            </a:pPr>
            <a:r>
              <a:rPr lang="en-GB" sz="3600" dirty="0" smtClean="0">
                <a:solidFill>
                  <a:schemeClr val="bg1"/>
                </a:solidFill>
              </a:rPr>
              <a:t>It suggests an </a:t>
            </a:r>
            <a:r>
              <a:rPr lang="en-GB" sz="3600" dirty="0">
                <a:solidFill>
                  <a:schemeClr val="bg1"/>
                </a:solidFill>
              </a:rPr>
              <a:t>observers readiness to say yes </a:t>
            </a:r>
            <a:r>
              <a:rPr lang="en-GB" sz="3600" dirty="0" smtClean="0">
                <a:solidFill>
                  <a:schemeClr val="bg1"/>
                </a:solidFill>
              </a:rPr>
              <a:t>to the </a:t>
            </a:r>
            <a:r>
              <a:rPr lang="en-GB" sz="3600" dirty="0">
                <a:solidFill>
                  <a:schemeClr val="bg1"/>
                </a:solidFill>
              </a:rPr>
              <a:t>signal </a:t>
            </a:r>
            <a:r>
              <a:rPr lang="en-GB" sz="3600" dirty="0" smtClean="0">
                <a:solidFill>
                  <a:schemeClr val="bg1"/>
                </a:solidFill>
              </a:rPr>
              <a:t>being there </a:t>
            </a:r>
            <a:r>
              <a:rPr lang="en-GB" sz="3600" dirty="0">
                <a:solidFill>
                  <a:schemeClr val="bg1"/>
                </a:solidFill>
              </a:rPr>
              <a:t>is related to their expectancies regarding the frequency of the signal</a:t>
            </a:r>
            <a:r>
              <a:rPr lang="en-GB" sz="3600" dirty="0" smtClean="0">
                <a:solidFill>
                  <a:schemeClr val="bg1"/>
                </a:solidFill>
              </a:rPr>
              <a:t>.</a:t>
            </a:r>
            <a:endParaRPr lang="en-GB" sz="3600" dirty="0">
              <a:solidFill>
                <a:schemeClr val="bg1"/>
              </a:solidFill>
            </a:endParaRPr>
          </a:p>
        </p:txBody>
      </p:sp>
    </p:spTree>
    <p:extLst>
      <p:ext uri="{BB962C8B-B14F-4D97-AF65-F5344CB8AC3E}">
        <p14:creationId xmlns:p14="http://schemas.microsoft.com/office/powerpoint/2010/main" val="236874342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425" y="47298"/>
            <a:ext cx="9020433" cy="578778"/>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600" b="1" dirty="0" smtClean="0">
                <a:solidFill>
                  <a:schemeClr val="bg1"/>
                </a:solidFill>
                <a:latin typeface="Arial" panose="020B0604020202020204" pitchFamily="34" charset="0"/>
                <a:cs typeface="Arial" panose="020B0604020202020204" pitchFamily="34" charset="0"/>
              </a:rPr>
              <a:t>MEASURING VIGILANCE PERFORMANCE: THEORIES</a:t>
            </a:r>
            <a:endParaRPr lang="en-GB" sz="2600" b="1"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49425" y="665132"/>
            <a:ext cx="9020433" cy="5016758"/>
          </a:xfrm>
          <a:prstGeom prst="rect">
            <a:avLst/>
          </a:prstGeom>
        </p:spPr>
        <p:txBody>
          <a:bodyPr wrap="square">
            <a:spAutoFit/>
          </a:bodyPr>
          <a:lstStyle/>
          <a:p>
            <a:pPr marL="285750" indent="-285750">
              <a:buFont typeface="Arial" panose="020B0604020202020204" pitchFamily="34" charset="0"/>
              <a:buChar char="•"/>
            </a:pPr>
            <a:r>
              <a:rPr lang="en-GB" sz="3200" b="1" u="sng" dirty="0" smtClean="0">
                <a:solidFill>
                  <a:schemeClr val="bg1"/>
                </a:solidFill>
              </a:rPr>
              <a:t>Inhibition theory</a:t>
            </a:r>
            <a:r>
              <a:rPr lang="en-GB" sz="3200" dirty="0" smtClean="0">
                <a:solidFill>
                  <a:schemeClr val="bg1"/>
                </a:solidFill>
              </a:rPr>
              <a:t>: </a:t>
            </a:r>
          </a:p>
          <a:p>
            <a:pPr marL="285750" indent="-285750">
              <a:buFont typeface="Arial" panose="020B0604020202020204" pitchFamily="34" charset="0"/>
              <a:buChar char="•"/>
            </a:pPr>
            <a:r>
              <a:rPr lang="en-GB" sz="3200" dirty="0" smtClean="0">
                <a:solidFill>
                  <a:schemeClr val="bg1"/>
                </a:solidFill>
              </a:rPr>
              <a:t>Vigilance </a:t>
            </a:r>
            <a:r>
              <a:rPr lang="en-GB" sz="3200" dirty="0">
                <a:solidFill>
                  <a:schemeClr val="bg1"/>
                </a:solidFill>
              </a:rPr>
              <a:t>decrement </a:t>
            </a:r>
            <a:r>
              <a:rPr lang="en-GB" sz="3200" dirty="0" smtClean="0">
                <a:solidFill>
                  <a:schemeClr val="bg1"/>
                </a:solidFill>
              </a:rPr>
              <a:t>seen in same </a:t>
            </a:r>
            <a:r>
              <a:rPr lang="en-GB" sz="3200" dirty="0">
                <a:solidFill>
                  <a:schemeClr val="bg1"/>
                </a:solidFill>
              </a:rPr>
              <a:t>way as </a:t>
            </a:r>
            <a:r>
              <a:rPr lang="en-GB" sz="3200" dirty="0" smtClean="0">
                <a:solidFill>
                  <a:schemeClr val="bg1"/>
                </a:solidFill>
              </a:rPr>
              <a:t>extinction </a:t>
            </a:r>
            <a:r>
              <a:rPr lang="en-GB" sz="3200" dirty="0">
                <a:solidFill>
                  <a:schemeClr val="bg1"/>
                </a:solidFill>
              </a:rPr>
              <a:t>of a conditioned response when that response is no longer </a:t>
            </a:r>
            <a:r>
              <a:rPr lang="en-GB" sz="3200" dirty="0" smtClean="0">
                <a:solidFill>
                  <a:schemeClr val="bg1"/>
                </a:solidFill>
              </a:rPr>
              <a:t>reinforced </a:t>
            </a:r>
            <a:r>
              <a:rPr lang="en-GB" sz="3200" dirty="0">
                <a:solidFill>
                  <a:schemeClr val="bg1"/>
                </a:solidFill>
              </a:rPr>
              <a:t>(</a:t>
            </a:r>
            <a:r>
              <a:rPr lang="en-GB" sz="3200" dirty="0" err="1">
                <a:solidFill>
                  <a:schemeClr val="bg1"/>
                </a:solidFill>
              </a:rPr>
              <a:t>Mackworth</a:t>
            </a:r>
            <a:r>
              <a:rPr lang="en-GB" sz="3200" dirty="0">
                <a:solidFill>
                  <a:schemeClr val="bg1"/>
                </a:solidFill>
              </a:rPr>
              <a:t>, 1950</a:t>
            </a:r>
            <a:r>
              <a:rPr lang="en-GB" sz="3200" dirty="0" smtClean="0">
                <a:solidFill>
                  <a:schemeClr val="bg1"/>
                </a:solidFill>
              </a:rPr>
              <a:t>).</a:t>
            </a:r>
          </a:p>
          <a:p>
            <a:pPr marL="285750" indent="-285750">
              <a:buFont typeface="Arial" panose="020B0604020202020204" pitchFamily="34" charset="0"/>
              <a:buChar char="•"/>
            </a:pPr>
            <a:endParaRPr lang="en-GB" sz="3200" dirty="0" smtClean="0">
              <a:solidFill>
                <a:schemeClr val="bg1"/>
              </a:solidFill>
            </a:endParaRPr>
          </a:p>
          <a:p>
            <a:pPr marL="742950" lvl="1" indent="-285750">
              <a:buFont typeface="Arial" panose="020B0604020202020204" pitchFamily="34" charset="0"/>
              <a:buChar char="•"/>
            </a:pPr>
            <a:r>
              <a:rPr lang="en-GB" sz="3200" dirty="0" smtClean="0">
                <a:solidFill>
                  <a:schemeClr val="bg1"/>
                </a:solidFill>
              </a:rPr>
              <a:t>Decline </a:t>
            </a:r>
            <a:r>
              <a:rPr lang="en-GB" sz="3200" dirty="0">
                <a:solidFill>
                  <a:schemeClr val="bg1"/>
                </a:solidFill>
              </a:rPr>
              <a:t>in detection </a:t>
            </a:r>
            <a:r>
              <a:rPr lang="en-GB" sz="3200" dirty="0" smtClean="0">
                <a:solidFill>
                  <a:schemeClr val="bg1"/>
                </a:solidFill>
              </a:rPr>
              <a:t>attributed </a:t>
            </a:r>
            <a:r>
              <a:rPr lang="en-GB" sz="3200" dirty="0">
                <a:solidFill>
                  <a:schemeClr val="bg1"/>
                </a:solidFill>
              </a:rPr>
              <a:t>to </a:t>
            </a:r>
            <a:r>
              <a:rPr lang="en-GB" sz="3200" dirty="0" smtClean="0">
                <a:solidFill>
                  <a:schemeClr val="bg1"/>
                </a:solidFill>
              </a:rPr>
              <a:t>accumulation </a:t>
            </a:r>
            <a:r>
              <a:rPr lang="en-GB" sz="3200" dirty="0">
                <a:solidFill>
                  <a:schemeClr val="bg1"/>
                </a:solidFill>
              </a:rPr>
              <a:t>of </a:t>
            </a:r>
            <a:r>
              <a:rPr lang="en-GB" sz="3200" dirty="0" smtClean="0">
                <a:solidFill>
                  <a:schemeClr val="bg1"/>
                </a:solidFill>
              </a:rPr>
              <a:t>inhibition/fatigue.</a:t>
            </a:r>
          </a:p>
          <a:p>
            <a:pPr marL="742950" lvl="1" indent="-285750">
              <a:buFont typeface="Arial" panose="020B0604020202020204" pitchFamily="34" charset="0"/>
              <a:buChar char="•"/>
            </a:pPr>
            <a:endParaRPr lang="en-GB" sz="3200" dirty="0" smtClean="0">
              <a:solidFill>
                <a:schemeClr val="bg1"/>
              </a:solidFill>
            </a:endParaRPr>
          </a:p>
          <a:p>
            <a:pPr marL="742950" lvl="1" indent="-285750">
              <a:buFont typeface="Arial" panose="020B0604020202020204" pitchFamily="34" charset="0"/>
              <a:buChar char="•"/>
            </a:pPr>
            <a:r>
              <a:rPr lang="en-GB" sz="3200" dirty="0" smtClean="0">
                <a:solidFill>
                  <a:schemeClr val="bg1"/>
                </a:solidFill>
              </a:rPr>
              <a:t>This eventually results in </a:t>
            </a:r>
            <a:r>
              <a:rPr lang="en-GB" sz="3200" dirty="0">
                <a:solidFill>
                  <a:schemeClr val="bg1"/>
                </a:solidFill>
              </a:rPr>
              <a:t>a failure to produce the detection response. </a:t>
            </a:r>
            <a:endParaRPr lang="en-GB" sz="3200" dirty="0" smtClean="0">
              <a:solidFill>
                <a:schemeClr val="bg1"/>
              </a:solidFill>
            </a:endParaRPr>
          </a:p>
        </p:txBody>
      </p:sp>
    </p:spTree>
    <p:extLst>
      <p:ext uri="{BB962C8B-B14F-4D97-AF65-F5344CB8AC3E}">
        <p14:creationId xmlns:p14="http://schemas.microsoft.com/office/powerpoint/2010/main" val="220532632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425" y="47298"/>
            <a:ext cx="9020433" cy="578778"/>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600" b="1" dirty="0" smtClean="0">
                <a:solidFill>
                  <a:schemeClr val="bg1"/>
                </a:solidFill>
                <a:latin typeface="Arial" panose="020B0604020202020204" pitchFamily="34" charset="0"/>
                <a:cs typeface="Arial" panose="020B0604020202020204" pitchFamily="34" charset="0"/>
              </a:rPr>
              <a:t>MEASURING VIGILANCE PERFORMANCE: THEORIES</a:t>
            </a:r>
            <a:endParaRPr lang="en-GB" sz="2600" b="1"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49425" y="665132"/>
            <a:ext cx="9020433" cy="4339650"/>
          </a:xfrm>
          <a:prstGeom prst="rect">
            <a:avLst/>
          </a:prstGeom>
        </p:spPr>
        <p:txBody>
          <a:bodyPr wrap="square">
            <a:spAutoFit/>
          </a:bodyPr>
          <a:lstStyle/>
          <a:p>
            <a:pPr marL="285750" indent="-285750">
              <a:buFont typeface="Arial" panose="020B0604020202020204" pitchFamily="34" charset="0"/>
              <a:buChar char="•"/>
            </a:pPr>
            <a:r>
              <a:rPr lang="en-GB" sz="3200" b="1" dirty="0" smtClean="0">
                <a:solidFill>
                  <a:schemeClr val="bg1"/>
                </a:solidFill>
              </a:rPr>
              <a:t>Support </a:t>
            </a:r>
            <a:r>
              <a:rPr lang="en-GB" sz="3200" b="1" dirty="0">
                <a:solidFill>
                  <a:schemeClr val="bg1"/>
                </a:solidFill>
              </a:rPr>
              <a:t>for </a:t>
            </a:r>
            <a:r>
              <a:rPr lang="en-GB" sz="3200" b="1" dirty="0" smtClean="0">
                <a:solidFill>
                  <a:schemeClr val="bg1"/>
                </a:solidFill>
              </a:rPr>
              <a:t>Inhibition theory: </a:t>
            </a:r>
          </a:p>
          <a:p>
            <a:pPr marL="742950" lvl="1" indent="-285750">
              <a:buFont typeface="Arial" panose="020B0604020202020204" pitchFamily="34" charset="0"/>
              <a:buChar char="•"/>
            </a:pPr>
            <a:r>
              <a:rPr lang="en-GB" sz="3200" dirty="0" err="1" smtClean="0">
                <a:solidFill>
                  <a:schemeClr val="bg1"/>
                </a:solidFill>
              </a:rPr>
              <a:t>Mackworth’s</a:t>
            </a:r>
            <a:r>
              <a:rPr lang="en-GB" sz="3200" dirty="0" smtClean="0">
                <a:solidFill>
                  <a:schemeClr val="bg1"/>
                </a:solidFill>
              </a:rPr>
              <a:t> study - found both </a:t>
            </a:r>
            <a:r>
              <a:rPr lang="en-GB" sz="3200" dirty="0">
                <a:solidFill>
                  <a:schemeClr val="bg1"/>
                </a:solidFill>
              </a:rPr>
              <a:t>knowledge of results and </a:t>
            </a:r>
            <a:r>
              <a:rPr lang="en-GB" sz="3200" dirty="0" smtClean="0">
                <a:solidFill>
                  <a:schemeClr val="bg1"/>
                </a:solidFill>
              </a:rPr>
              <a:t>introduction </a:t>
            </a:r>
            <a:r>
              <a:rPr lang="en-GB" sz="3200" dirty="0">
                <a:solidFill>
                  <a:schemeClr val="bg1"/>
                </a:solidFill>
              </a:rPr>
              <a:t>of rest pauses abolished the </a:t>
            </a:r>
            <a:r>
              <a:rPr lang="en-GB" sz="3200" dirty="0" smtClean="0">
                <a:solidFill>
                  <a:schemeClr val="bg1"/>
                </a:solidFill>
              </a:rPr>
              <a:t>vigilance decrement</a:t>
            </a:r>
            <a:r>
              <a:rPr lang="en-GB" sz="3200" dirty="0">
                <a:solidFill>
                  <a:schemeClr val="bg1"/>
                </a:solidFill>
              </a:rPr>
              <a:t>. </a:t>
            </a:r>
            <a:endParaRPr lang="en-GB" sz="3200" dirty="0" smtClean="0">
              <a:solidFill>
                <a:schemeClr val="bg1"/>
              </a:solidFill>
            </a:endParaRPr>
          </a:p>
          <a:p>
            <a:endParaRPr lang="en-GB" sz="2000" dirty="0">
              <a:solidFill>
                <a:schemeClr val="bg1"/>
              </a:solidFill>
            </a:endParaRPr>
          </a:p>
          <a:p>
            <a:pPr marL="342900" indent="-342900">
              <a:buFont typeface="Arial" panose="020B0604020202020204" pitchFamily="34" charset="0"/>
              <a:buChar char="•"/>
            </a:pPr>
            <a:r>
              <a:rPr lang="en-GB" sz="3200" b="1" dirty="0" smtClean="0">
                <a:solidFill>
                  <a:schemeClr val="bg1"/>
                </a:solidFill>
              </a:rPr>
              <a:t>Criticisms of Inhibition theory: </a:t>
            </a:r>
          </a:p>
          <a:p>
            <a:pPr marL="800100" lvl="1" indent="-342900">
              <a:buFont typeface="Arial" panose="020B0604020202020204" pitchFamily="34" charset="0"/>
              <a:buChar char="•"/>
            </a:pPr>
            <a:r>
              <a:rPr lang="en-GB" sz="3200" dirty="0" smtClean="0">
                <a:solidFill>
                  <a:schemeClr val="bg1"/>
                </a:solidFill>
              </a:rPr>
              <a:t>Only </a:t>
            </a:r>
            <a:r>
              <a:rPr lang="en-GB" sz="3200" dirty="0">
                <a:solidFill>
                  <a:schemeClr val="bg1"/>
                </a:solidFill>
              </a:rPr>
              <a:t>concerned with the vigilance </a:t>
            </a:r>
            <a:r>
              <a:rPr lang="en-GB" sz="3200" dirty="0" smtClean="0">
                <a:solidFill>
                  <a:schemeClr val="bg1"/>
                </a:solidFill>
              </a:rPr>
              <a:t>decrement</a:t>
            </a:r>
          </a:p>
          <a:p>
            <a:pPr marL="800100" lvl="1" indent="-342900">
              <a:buFont typeface="Arial" panose="020B0604020202020204" pitchFamily="34" charset="0"/>
              <a:buChar char="•"/>
            </a:pPr>
            <a:r>
              <a:rPr lang="en-GB" sz="3200" dirty="0" smtClean="0">
                <a:solidFill>
                  <a:schemeClr val="bg1"/>
                </a:solidFill>
              </a:rPr>
              <a:t>Did not </a:t>
            </a:r>
            <a:r>
              <a:rPr lang="en-GB" sz="3200" dirty="0">
                <a:solidFill>
                  <a:schemeClr val="bg1"/>
                </a:solidFill>
              </a:rPr>
              <a:t>explain </a:t>
            </a:r>
            <a:r>
              <a:rPr lang="en-GB" sz="3200" dirty="0" smtClean="0">
                <a:solidFill>
                  <a:schemeClr val="bg1"/>
                </a:solidFill>
              </a:rPr>
              <a:t>low </a:t>
            </a:r>
            <a:r>
              <a:rPr lang="en-GB" sz="3200" dirty="0">
                <a:solidFill>
                  <a:schemeClr val="bg1"/>
                </a:solidFill>
              </a:rPr>
              <a:t>overall levels of performance in vigilance </a:t>
            </a:r>
            <a:r>
              <a:rPr lang="en-GB" sz="3200" dirty="0" smtClean="0">
                <a:solidFill>
                  <a:schemeClr val="bg1"/>
                </a:solidFill>
              </a:rPr>
              <a:t>studies.</a:t>
            </a:r>
          </a:p>
        </p:txBody>
      </p:sp>
    </p:spTree>
    <p:extLst>
      <p:ext uri="{BB962C8B-B14F-4D97-AF65-F5344CB8AC3E}">
        <p14:creationId xmlns:p14="http://schemas.microsoft.com/office/powerpoint/2010/main" val="368553345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93" y="47298"/>
            <a:ext cx="9041481" cy="578778"/>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600" b="1" dirty="0" smtClean="0">
                <a:solidFill>
                  <a:schemeClr val="bg1"/>
                </a:solidFill>
                <a:latin typeface="Arial" panose="020B0604020202020204" pitchFamily="34" charset="0"/>
                <a:cs typeface="Arial" panose="020B0604020202020204" pitchFamily="34" charset="0"/>
              </a:rPr>
              <a:t>Measuring vigilance performance: THEORIES </a:t>
            </a:r>
            <a:endParaRPr lang="en-GB" sz="2600" b="1"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0" y="651846"/>
            <a:ext cx="9094575" cy="6063198"/>
          </a:xfrm>
          <a:prstGeom prst="rect">
            <a:avLst/>
          </a:prstGeom>
        </p:spPr>
        <p:txBody>
          <a:bodyPr wrap="square">
            <a:spAutoFit/>
          </a:bodyPr>
          <a:lstStyle/>
          <a:p>
            <a:pPr marL="342900" indent="-342900">
              <a:buFont typeface="Arial" panose="020B0604020202020204" pitchFamily="34" charset="0"/>
              <a:buChar char="•"/>
            </a:pPr>
            <a:r>
              <a:rPr lang="en-GB" sz="3200" b="1" u="sng" dirty="0" smtClean="0">
                <a:solidFill>
                  <a:schemeClr val="bg1"/>
                </a:solidFill>
              </a:rPr>
              <a:t>Arousal theory:</a:t>
            </a:r>
            <a:r>
              <a:rPr lang="en-GB" sz="3200" dirty="0" smtClean="0">
                <a:solidFill>
                  <a:schemeClr val="bg1"/>
                </a:solidFill>
              </a:rPr>
              <a:t> </a:t>
            </a:r>
          </a:p>
          <a:p>
            <a:pPr marL="800100" lvl="1" indent="-342900">
              <a:buFont typeface="Arial" panose="020B0604020202020204" pitchFamily="34" charset="0"/>
              <a:buChar char="•"/>
            </a:pPr>
            <a:r>
              <a:rPr lang="en-GB" sz="3200" dirty="0" smtClean="0">
                <a:solidFill>
                  <a:schemeClr val="bg1"/>
                </a:solidFill>
              </a:rPr>
              <a:t>Vigilance decrement occurs due to decline in CNS arousal </a:t>
            </a:r>
          </a:p>
          <a:p>
            <a:pPr marL="800100" lvl="1" indent="-342900">
              <a:buFont typeface="Arial" panose="020B0604020202020204" pitchFamily="34" charset="0"/>
              <a:buChar char="•"/>
            </a:pPr>
            <a:r>
              <a:rPr lang="en-GB" sz="3200" dirty="0" smtClean="0">
                <a:solidFill>
                  <a:schemeClr val="bg1"/>
                </a:solidFill>
              </a:rPr>
              <a:t>In a prolonged low-event environment, the evidence variable shrinks while the criterion stays constant (Welford, 1968).</a:t>
            </a:r>
          </a:p>
          <a:p>
            <a:pPr marL="800100" lvl="1" indent="-342900">
              <a:buFont typeface="Arial" panose="020B0604020202020204" pitchFamily="34" charset="0"/>
              <a:buChar char="•"/>
            </a:pPr>
            <a:endParaRPr lang="en-GB"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The shrinking results from a decrease in neural activity with decreased arousal – this results in lower hit &amp; FA rates but keeps the separations of the distributions at a constant.  </a:t>
            </a:r>
          </a:p>
          <a:p>
            <a:pPr marL="800100" lvl="1" indent="-342900">
              <a:buFont typeface="Arial" panose="020B0604020202020204" pitchFamily="34" charset="0"/>
              <a:buChar char="•"/>
            </a:pPr>
            <a:endParaRPr lang="en-GB" sz="1400" dirty="0" smtClean="0">
              <a:solidFill>
                <a:schemeClr val="bg1"/>
              </a:solidFill>
            </a:endParaRPr>
          </a:p>
          <a:p>
            <a:pPr marL="800100" lvl="1" indent="-342900">
              <a:buFont typeface="Arial" panose="020B0604020202020204" pitchFamily="34" charset="0"/>
              <a:buChar char="•"/>
            </a:pPr>
            <a:endParaRPr lang="en-GB" sz="2400" dirty="0" smtClean="0">
              <a:solidFill>
                <a:schemeClr val="bg1"/>
              </a:solidFill>
            </a:endParaRPr>
          </a:p>
          <a:p>
            <a:pPr marL="342900" indent="-342900">
              <a:buFont typeface="Arial" panose="020B0604020202020204" pitchFamily="34" charset="0"/>
              <a:buChar char="•"/>
            </a:pPr>
            <a:endParaRPr lang="en-GB" sz="1200" b="1" u="sng" dirty="0">
              <a:solidFill>
                <a:schemeClr val="bg1"/>
              </a:solidFill>
            </a:endParaRPr>
          </a:p>
        </p:txBody>
      </p:sp>
    </p:spTree>
    <p:extLst>
      <p:ext uri="{BB962C8B-B14F-4D97-AF65-F5344CB8AC3E}">
        <p14:creationId xmlns:p14="http://schemas.microsoft.com/office/powerpoint/2010/main" val="249157003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0216" y="47298"/>
            <a:ext cx="7669426" cy="578778"/>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THEORIES OF VIGILANCE</a:t>
            </a:r>
            <a:endParaRPr lang="en-GB" sz="2800" b="1"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8235" y="665132"/>
            <a:ext cx="9094575" cy="6217087"/>
          </a:xfrm>
          <a:prstGeom prst="rect">
            <a:avLst/>
          </a:prstGeom>
        </p:spPr>
        <p:txBody>
          <a:bodyPr wrap="square">
            <a:spAutoFit/>
          </a:bodyPr>
          <a:lstStyle/>
          <a:p>
            <a:pPr marL="342900" indent="-342900">
              <a:buFont typeface="Arial" panose="020B0604020202020204" pitchFamily="34" charset="0"/>
              <a:buChar char="•"/>
            </a:pPr>
            <a:r>
              <a:rPr lang="en-GB" sz="3200" dirty="0" err="1" smtClean="0">
                <a:solidFill>
                  <a:schemeClr val="bg1"/>
                </a:solidFill>
              </a:rPr>
              <a:t>Mackworth</a:t>
            </a:r>
            <a:r>
              <a:rPr lang="en-GB" sz="3200" dirty="0" smtClean="0">
                <a:solidFill>
                  <a:schemeClr val="bg1"/>
                </a:solidFill>
              </a:rPr>
              <a:t> (1950): </a:t>
            </a:r>
            <a:r>
              <a:rPr lang="en-GB" sz="3200" dirty="0">
                <a:solidFill>
                  <a:schemeClr val="bg1"/>
                </a:solidFill>
              </a:rPr>
              <a:t>decrement in vigilance can be reduced </a:t>
            </a:r>
            <a:r>
              <a:rPr lang="en-GB" sz="3200" dirty="0" smtClean="0">
                <a:solidFill>
                  <a:schemeClr val="bg1"/>
                </a:solidFill>
              </a:rPr>
              <a:t>(better </a:t>
            </a:r>
            <a:r>
              <a:rPr lang="en-GB" sz="3200" dirty="0">
                <a:solidFill>
                  <a:schemeClr val="bg1"/>
                </a:solidFill>
              </a:rPr>
              <a:t>vigilance) by giving Ps </a:t>
            </a:r>
            <a:r>
              <a:rPr lang="en-GB" sz="3200" dirty="0" smtClean="0">
                <a:solidFill>
                  <a:schemeClr val="bg1"/>
                </a:solidFill>
              </a:rPr>
              <a:t>amphetamine </a:t>
            </a:r>
          </a:p>
          <a:p>
            <a:pPr marL="342900" indent="-342900">
              <a:buFont typeface="Arial" panose="020B0604020202020204" pitchFamily="34" charset="0"/>
              <a:buChar char="•"/>
            </a:pPr>
            <a:r>
              <a:rPr lang="en-GB" sz="3200" dirty="0" smtClean="0">
                <a:solidFill>
                  <a:schemeClr val="bg1"/>
                </a:solidFill>
              </a:rPr>
              <a:t>It could also be </a:t>
            </a:r>
            <a:r>
              <a:rPr lang="en-GB" sz="3200" dirty="0">
                <a:solidFill>
                  <a:schemeClr val="bg1"/>
                </a:solidFill>
              </a:rPr>
              <a:t>increased (so worse vigilance) when they were sleep </a:t>
            </a:r>
            <a:r>
              <a:rPr lang="en-GB" sz="3200" dirty="0" smtClean="0">
                <a:solidFill>
                  <a:schemeClr val="bg1"/>
                </a:solidFill>
              </a:rPr>
              <a:t>deprived. </a:t>
            </a:r>
          </a:p>
          <a:p>
            <a:pPr marL="800100" lvl="1" indent="-342900">
              <a:buFont typeface="Arial" panose="020B0604020202020204" pitchFamily="34" charset="0"/>
              <a:buChar char="•"/>
            </a:pPr>
            <a:endParaRPr lang="en-GB" sz="1400" dirty="0" smtClean="0">
              <a:solidFill>
                <a:schemeClr val="bg1"/>
              </a:solidFill>
            </a:endParaRPr>
          </a:p>
          <a:p>
            <a:pPr marL="800100" lvl="1" indent="-342900">
              <a:buFont typeface="Arial" panose="020B0604020202020204" pitchFamily="34" charset="0"/>
              <a:buChar char="•"/>
            </a:pPr>
            <a:endParaRPr lang="en-GB" sz="1400" dirty="0">
              <a:solidFill>
                <a:schemeClr val="bg1"/>
              </a:solidFill>
            </a:endParaRPr>
          </a:p>
          <a:p>
            <a:pPr marL="800100" lvl="1" indent="-342900">
              <a:buFont typeface="Arial" panose="020B0604020202020204" pitchFamily="34" charset="0"/>
              <a:buChar char="•"/>
            </a:pPr>
            <a:endParaRPr lang="en-GB" sz="1400" dirty="0" smtClean="0">
              <a:solidFill>
                <a:schemeClr val="bg1"/>
              </a:solidFill>
            </a:endParaRPr>
          </a:p>
          <a:p>
            <a:pPr marL="800100" lvl="1" indent="-342900">
              <a:buFont typeface="Arial" panose="020B0604020202020204" pitchFamily="34" charset="0"/>
              <a:buChar char="•"/>
            </a:pPr>
            <a:endParaRPr lang="en-GB" sz="1400" dirty="0">
              <a:solidFill>
                <a:schemeClr val="bg1"/>
              </a:solidFill>
            </a:endParaRPr>
          </a:p>
          <a:p>
            <a:pPr marL="800100" lvl="1" indent="-342900">
              <a:buFont typeface="Arial" panose="020B0604020202020204" pitchFamily="34" charset="0"/>
              <a:buChar char="•"/>
            </a:pPr>
            <a:endParaRPr lang="en-GB" sz="1400" dirty="0" smtClean="0">
              <a:solidFill>
                <a:schemeClr val="bg1"/>
              </a:solidFill>
            </a:endParaRPr>
          </a:p>
          <a:p>
            <a:pPr marL="800100" lvl="1" indent="-342900">
              <a:buFont typeface="Arial" panose="020B0604020202020204" pitchFamily="34" charset="0"/>
              <a:buChar char="•"/>
            </a:pPr>
            <a:endParaRPr lang="en-GB" sz="1400" dirty="0">
              <a:solidFill>
                <a:schemeClr val="bg1"/>
              </a:solidFill>
            </a:endParaRPr>
          </a:p>
          <a:p>
            <a:pPr marL="800100" lvl="1" indent="-342900">
              <a:buFont typeface="Arial" panose="020B0604020202020204" pitchFamily="34" charset="0"/>
              <a:buChar char="•"/>
            </a:pPr>
            <a:endParaRPr lang="en-GB" sz="1400" dirty="0" smtClean="0">
              <a:solidFill>
                <a:schemeClr val="bg1"/>
              </a:solidFill>
            </a:endParaRPr>
          </a:p>
          <a:p>
            <a:pPr marL="800100" lvl="1" indent="-342900">
              <a:buFont typeface="Arial" panose="020B0604020202020204" pitchFamily="34" charset="0"/>
              <a:buChar char="•"/>
            </a:pPr>
            <a:endParaRPr lang="en-GB" sz="1400" dirty="0">
              <a:solidFill>
                <a:schemeClr val="bg1"/>
              </a:solidFill>
            </a:endParaRPr>
          </a:p>
          <a:p>
            <a:pPr marL="800100" lvl="1" indent="-342900">
              <a:buFont typeface="Arial" panose="020B0604020202020204" pitchFamily="34" charset="0"/>
              <a:buChar char="•"/>
            </a:pPr>
            <a:endParaRPr lang="en-GB" sz="1400" dirty="0" smtClean="0">
              <a:solidFill>
                <a:schemeClr val="bg1"/>
              </a:solidFill>
            </a:endParaRPr>
          </a:p>
          <a:p>
            <a:pPr marL="800100" lvl="1" indent="-342900">
              <a:buFont typeface="Arial" panose="020B0604020202020204" pitchFamily="34" charset="0"/>
              <a:buChar char="•"/>
            </a:pPr>
            <a:endParaRPr lang="en-GB" sz="1400" dirty="0">
              <a:solidFill>
                <a:schemeClr val="bg1"/>
              </a:solidFill>
            </a:endParaRPr>
          </a:p>
          <a:p>
            <a:pPr marL="800100" lvl="1" indent="-342900">
              <a:buFont typeface="Arial" panose="020B0604020202020204" pitchFamily="34" charset="0"/>
              <a:buChar char="•"/>
            </a:pPr>
            <a:endParaRPr lang="en-GB" sz="1400" dirty="0" smtClean="0">
              <a:solidFill>
                <a:schemeClr val="bg1"/>
              </a:solidFill>
            </a:endParaRPr>
          </a:p>
          <a:p>
            <a:pPr marL="800100" lvl="1" indent="-342900">
              <a:buFont typeface="Arial" panose="020B0604020202020204" pitchFamily="34" charset="0"/>
              <a:buChar char="•"/>
            </a:pPr>
            <a:endParaRPr lang="en-GB" sz="2400" dirty="0" smtClean="0">
              <a:solidFill>
                <a:schemeClr val="bg1"/>
              </a:solidFill>
            </a:endParaRPr>
          </a:p>
          <a:p>
            <a:pPr marL="800100" lvl="1" indent="-342900">
              <a:buFont typeface="Arial" panose="020B0604020202020204" pitchFamily="34" charset="0"/>
              <a:buChar char="•"/>
            </a:pPr>
            <a:endParaRPr lang="en-GB" sz="2400" dirty="0" smtClean="0">
              <a:solidFill>
                <a:schemeClr val="bg1"/>
              </a:solidFill>
            </a:endParaRPr>
          </a:p>
          <a:p>
            <a:pPr marL="342900" indent="-342900">
              <a:buFont typeface="Arial" panose="020B0604020202020204" pitchFamily="34" charset="0"/>
              <a:buChar char="•"/>
            </a:pPr>
            <a:r>
              <a:rPr lang="en-GB" sz="2800" dirty="0" smtClean="0">
                <a:solidFill>
                  <a:schemeClr val="bg1"/>
                </a:solidFill>
              </a:rPr>
              <a:t>But </a:t>
            </a:r>
            <a:r>
              <a:rPr lang="en-GB" sz="2800" dirty="0">
                <a:solidFill>
                  <a:schemeClr val="bg1"/>
                </a:solidFill>
              </a:rPr>
              <a:t>empirical work </a:t>
            </a:r>
            <a:r>
              <a:rPr lang="en-GB" sz="2800" dirty="0" smtClean="0">
                <a:solidFill>
                  <a:schemeClr val="bg1"/>
                </a:solidFill>
              </a:rPr>
              <a:t>suggests </a:t>
            </a:r>
            <a:r>
              <a:rPr lang="en-GB" sz="2800" dirty="0">
                <a:solidFill>
                  <a:schemeClr val="bg1"/>
                </a:solidFill>
              </a:rPr>
              <a:t>arousal may only have an effect on perceptual sensitivity and not response criterion</a:t>
            </a:r>
            <a:r>
              <a:rPr lang="en-GB" sz="2800" dirty="0" smtClean="0">
                <a:solidFill>
                  <a:schemeClr val="bg1"/>
                </a:solidFill>
              </a:rPr>
              <a:t>.</a:t>
            </a:r>
            <a:endParaRPr lang="en-GB" sz="1200" b="1" u="sng" dirty="0">
              <a:solidFill>
                <a:schemeClr val="bg1"/>
              </a:solidFill>
            </a:endParaRPr>
          </a:p>
        </p:txBody>
      </p:sp>
      <p:pic>
        <p:nvPicPr>
          <p:cNvPr id="9" name="Picture 8"/>
          <p:cNvPicPr>
            <a:picLocks noChangeAspect="1"/>
          </p:cNvPicPr>
          <p:nvPr/>
        </p:nvPicPr>
        <p:blipFill rotWithShape="1">
          <a:blip r:embed="rId2"/>
          <a:srcRect l="12521" t="31421" r="24676" b="21618"/>
          <a:stretch/>
        </p:blipFill>
        <p:spPr>
          <a:xfrm>
            <a:off x="733067" y="2765788"/>
            <a:ext cx="2039630" cy="1505346"/>
          </a:xfrm>
          <a:prstGeom prst="rect">
            <a:avLst/>
          </a:prstGeom>
        </p:spPr>
      </p:pic>
      <p:sp>
        <p:nvSpPr>
          <p:cNvPr id="10" name="TextBox 9"/>
          <p:cNvSpPr txBox="1"/>
          <p:nvPr/>
        </p:nvSpPr>
        <p:spPr>
          <a:xfrm>
            <a:off x="3214106" y="3152439"/>
            <a:ext cx="1627156" cy="769441"/>
          </a:xfrm>
          <a:prstGeom prst="rect">
            <a:avLst/>
          </a:prstGeom>
          <a:noFill/>
        </p:spPr>
        <p:txBody>
          <a:bodyPr wrap="square" rtlCol="0">
            <a:spAutoFit/>
          </a:bodyPr>
          <a:lstStyle/>
          <a:p>
            <a:pPr defTabSz="457200"/>
            <a:r>
              <a:rPr lang="en-GB" sz="4400" b="1" dirty="0" smtClean="0">
                <a:solidFill>
                  <a:srgbClr val="000000"/>
                </a:solidFill>
                <a:latin typeface="Arial"/>
              </a:rPr>
              <a:t>VS.</a:t>
            </a:r>
            <a:endParaRPr lang="en-GB" sz="4400" b="1" dirty="0">
              <a:solidFill>
                <a:srgbClr val="000000"/>
              </a:solidFill>
              <a:latin typeface="Arial"/>
            </a:endParaRPr>
          </a:p>
        </p:txBody>
      </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19843" y="2676572"/>
            <a:ext cx="2205132" cy="1971345"/>
          </a:xfrm>
          <a:prstGeom prst="rect">
            <a:avLst/>
          </a:prstGeom>
        </p:spPr>
      </p:pic>
      <p:sp>
        <p:nvSpPr>
          <p:cNvPr id="7" name="Title 1"/>
          <p:cNvSpPr txBox="1">
            <a:spLocks/>
          </p:cNvSpPr>
          <p:nvPr/>
        </p:nvSpPr>
        <p:spPr>
          <a:xfrm>
            <a:off x="49425" y="47298"/>
            <a:ext cx="9020433" cy="578778"/>
          </a:xfrm>
          <a:prstGeom prst="rect">
            <a:avLst/>
          </a:prstGeom>
        </p:spPr>
        <p:style>
          <a:lnRef idx="1">
            <a:schemeClr val="accent5"/>
          </a:lnRef>
          <a:fillRef idx="2">
            <a:schemeClr val="accent5"/>
          </a:fillRef>
          <a:effectRef idx="1">
            <a:schemeClr val="accent5"/>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3600" kern="1200" cap="all"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600" b="1" smtClean="0">
                <a:solidFill>
                  <a:schemeClr val="bg1"/>
                </a:solidFill>
                <a:latin typeface="Arial" panose="020B0604020202020204" pitchFamily="34" charset="0"/>
                <a:cs typeface="Arial" panose="020B0604020202020204" pitchFamily="34" charset="0"/>
              </a:rPr>
              <a:t>MEASURING VIGILANCE PERFORMANCE: THEORIES</a:t>
            </a:r>
            <a:endParaRPr lang="en-GB" sz="26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809713" y="4694163"/>
            <a:ext cx="4625094" cy="707886"/>
          </a:xfrm>
          <a:prstGeom prst="rect">
            <a:avLst/>
          </a:prstGeom>
          <a:noFill/>
        </p:spPr>
        <p:txBody>
          <a:bodyPr wrap="square" rtlCol="0">
            <a:spAutoFit/>
          </a:bodyPr>
          <a:lstStyle/>
          <a:p>
            <a:r>
              <a:rPr lang="en-GB" sz="4000" dirty="0" smtClean="0">
                <a:solidFill>
                  <a:schemeClr val="bg1"/>
                </a:solidFill>
              </a:rPr>
              <a:t>Any issues here???</a:t>
            </a:r>
            <a:endParaRPr lang="en-GB" sz="4000" dirty="0">
              <a:solidFill>
                <a:schemeClr val="bg1"/>
              </a:solidFill>
            </a:endParaRPr>
          </a:p>
        </p:txBody>
      </p:sp>
    </p:spTree>
    <p:extLst>
      <p:ext uri="{BB962C8B-B14F-4D97-AF65-F5344CB8AC3E}">
        <p14:creationId xmlns:p14="http://schemas.microsoft.com/office/powerpoint/2010/main" val="398519251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par>
                                <p:cTn id="13" presetID="31"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p:cTn id="15" dur="1000" fill="hold"/>
                                        <p:tgtEl>
                                          <p:spTgt spid="9"/>
                                        </p:tgtEl>
                                        <p:attrNameLst>
                                          <p:attrName>ppt_w</p:attrName>
                                        </p:attrNameLst>
                                      </p:cBhvr>
                                      <p:tavLst>
                                        <p:tav tm="0">
                                          <p:val>
                                            <p:fltVal val="0"/>
                                          </p:val>
                                        </p:tav>
                                        <p:tav tm="100000">
                                          <p:val>
                                            <p:strVal val="#ppt_w"/>
                                          </p:val>
                                        </p:tav>
                                      </p:tavLst>
                                    </p:anim>
                                    <p:anim calcmode="lin" valueType="num">
                                      <p:cBhvr>
                                        <p:cTn id="16" dur="1000" fill="hold"/>
                                        <p:tgtEl>
                                          <p:spTgt spid="9"/>
                                        </p:tgtEl>
                                        <p:attrNameLst>
                                          <p:attrName>ppt_h</p:attrName>
                                        </p:attrNameLst>
                                      </p:cBhvr>
                                      <p:tavLst>
                                        <p:tav tm="0">
                                          <p:val>
                                            <p:fltVal val="0"/>
                                          </p:val>
                                        </p:tav>
                                        <p:tav tm="100000">
                                          <p:val>
                                            <p:strVal val="#ppt_h"/>
                                          </p:val>
                                        </p:tav>
                                      </p:tavLst>
                                    </p:anim>
                                    <p:anim calcmode="lin" valueType="num">
                                      <p:cBhvr>
                                        <p:cTn id="17" dur="1000" fill="hold"/>
                                        <p:tgtEl>
                                          <p:spTgt spid="9"/>
                                        </p:tgtEl>
                                        <p:attrNameLst>
                                          <p:attrName>style.rotation</p:attrName>
                                        </p:attrNameLst>
                                      </p:cBhvr>
                                      <p:tavLst>
                                        <p:tav tm="0">
                                          <p:val>
                                            <p:fltVal val="90"/>
                                          </p:val>
                                        </p:tav>
                                        <p:tav tm="100000">
                                          <p:val>
                                            <p:fltVal val="0"/>
                                          </p:val>
                                        </p:tav>
                                      </p:tavLst>
                                    </p:anim>
                                    <p:animEffect transition="in" filter="fade">
                                      <p:cBhvr>
                                        <p:cTn id="18" dur="1000"/>
                                        <p:tgtEl>
                                          <p:spTgt spid="9"/>
                                        </p:tgtEl>
                                      </p:cBhvr>
                                    </p:animEffect>
                                  </p:childTnLst>
                                </p:cTn>
                              </p:par>
                              <p:par>
                                <p:cTn id="19" presetID="3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p:cTn id="21" dur="1000" fill="hold"/>
                                        <p:tgtEl>
                                          <p:spTgt spid="10"/>
                                        </p:tgtEl>
                                        <p:attrNameLst>
                                          <p:attrName>ppt_w</p:attrName>
                                        </p:attrNameLst>
                                      </p:cBhvr>
                                      <p:tavLst>
                                        <p:tav tm="0">
                                          <p:val>
                                            <p:fltVal val="0"/>
                                          </p:val>
                                        </p:tav>
                                        <p:tav tm="100000">
                                          <p:val>
                                            <p:strVal val="#ppt_w"/>
                                          </p:val>
                                        </p:tav>
                                      </p:tavLst>
                                    </p:anim>
                                    <p:anim calcmode="lin" valueType="num">
                                      <p:cBhvr>
                                        <p:cTn id="22" dur="1000" fill="hold"/>
                                        <p:tgtEl>
                                          <p:spTgt spid="10"/>
                                        </p:tgtEl>
                                        <p:attrNameLst>
                                          <p:attrName>ppt_h</p:attrName>
                                        </p:attrNameLst>
                                      </p:cBhvr>
                                      <p:tavLst>
                                        <p:tav tm="0">
                                          <p:val>
                                            <p:fltVal val="0"/>
                                          </p:val>
                                        </p:tav>
                                        <p:tav tm="100000">
                                          <p:val>
                                            <p:strVal val="#ppt_h"/>
                                          </p:val>
                                        </p:tav>
                                      </p:tavLst>
                                    </p:anim>
                                    <p:anim calcmode="lin" valueType="num">
                                      <p:cBhvr>
                                        <p:cTn id="23" dur="1000" fill="hold"/>
                                        <p:tgtEl>
                                          <p:spTgt spid="10"/>
                                        </p:tgtEl>
                                        <p:attrNameLst>
                                          <p:attrName>style.rotation</p:attrName>
                                        </p:attrNameLst>
                                      </p:cBhvr>
                                      <p:tavLst>
                                        <p:tav tm="0">
                                          <p:val>
                                            <p:fltVal val="90"/>
                                          </p:val>
                                        </p:tav>
                                        <p:tav tm="100000">
                                          <p:val>
                                            <p:fltVal val="0"/>
                                          </p:val>
                                        </p:tav>
                                      </p:tavLst>
                                    </p:anim>
                                    <p:animEffect transition="in" filter="fade">
                                      <p:cBhvr>
                                        <p:cTn id="24" dur="1000"/>
                                        <p:tgtEl>
                                          <p:spTgt spid="10"/>
                                        </p:tgtEl>
                                      </p:cBhvr>
                                    </p:animEffect>
                                  </p:childTnLst>
                                </p:cTn>
                              </p:par>
                              <p:par>
                                <p:cTn id="25" presetID="31" presetClass="entr" presetSubtype="0" fill="hold" nodeType="with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p:cTn id="27" dur="1000" fill="hold"/>
                                        <p:tgtEl>
                                          <p:spTgt spid="11"/>
                                        </p:tgtEl>
                                        <p:attrNameLst>
                                          <p:attrName>ppt_w</p:attrName>
                                        </p:attrNameLst>
                                      </p:cBhvr>
                                      <p:tavLst>
                                        <p:tav tm="0">
                                          <p:val>
                                            <p:fltVal val="0"/>
                                          </p:val>
                                        </p:tav>
                                        <p:tav tm="100000">
                                          <p:val>
                                            <p:strVal val="#ppt_w"/>
                                          </p:val>
                                        </p:tav>
                                      </p:tavLst>
                                    </p:anim>
                                    <p:anim calcmode="lin" valueType="num">
                                      <p:cBhvr>
                                        <p:cTn id="28" dur="1000" fill="hold"/>
                                        <p:tgtEl>
                                          <p:spTgt spid="11"/>
                                        </p:tgtEl>
                                        <p:attrNameLst>
                                          <p:attrName>ppt_h</p:attrName>
                                        </p:attrNameLst>
                                      </p:cBhvr>
                                      <p:tavLst>
                                        <p:tav tm="0">
                                          <p:val>
                                            <p:fltVal val="0"/>
                                          </p:val>
                                        </p:tav>
                                        <p:tav tm="100000">
                                          <p:val>
                                            <p:strVal val="#ppt_h"/>
                                          </p:val>
                                        </p:tav>
                                      </p:tavLst>
                                    </p:anim>
                                    <p:anim calcmode="lin" valueType="num">
                                      <p:cBhvr>
                                        <p:cTn id="29" dur="1000" fill="hold"/>
                                        <p:tgtEl>
                                          <p:spTgt spid="11"/>
                                        </p:tgtEl>
                                        <p:attrNameLst>
                                          <p:attrName>style.rotation</p:attrName>
                                        </p:attrNameLst>
                                      </p:cBhvr>
                                      <p:tavLst>
                                        <p:tav tm="0">
                                          <p:val>
                                            <p:fltVal val="90"/>
                                          </p:val>
                                        </p:tav>
                                        <p:tav tm="100000">
                                          <p:val>
                                            <p:fltVal val="0"/>
                                          </p:val>
                                        </p:tav>
                                      </p:tavLst>
                                    </p:anim>
                                    <p:animEffect transition="in" filter="fade">
                                      <p:cBhvr>
                                        <p:cTn id="30" dur="10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4" presetClass="entr" presetSubtype="10" fill="hold" nodeType="clickEffect">
                                  <p:stCondLst>
                                    <p:cond delay="0"/>
                                  </p:stCondLst>
                                  <p:childTnLst>
                                    <p:set>
                                      <p:cBhvr>
                                        <p:cTn id="38" dur="1" fill="hold">
                                          <p:stCondLst>
                                            <p:cond delay="0"/>
                                          </p:stCondLst>
                                        </p:cTn>
                                        <p:tgtEl>
                                          <p:spTgt spid="4">
                                            <p:txEl>
                                              <p:pRg st="15" end="15"/>
                                            </p:txEl>
                                          </p:spTgt>
                                        </p:tgtEl>
                                        <p:attrNameLst>
                                          <p:attrName>style.visibility</p:attrName>
                                        </p:attrNameLst>
                                      </p:cBhvr>
                                      <p:to>
                                        <p:strVal val="visible"/>
                                      </p:to>
                                    </p:set>
                                    <p:animEffect transition="in" filter="randombar(horizontal)">
                                      <p:cBhvr>
                                        <p:cTn id="39" dur="500"/>
                                        <p:tgtEl>
                                          <p:spTgt spid="4">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 grpId="0"/>
    </p:bldLst>
  </p:timing>
</p:sld>
</file>

<file path=ppt/slides/slide64.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0216" y="47298"/>
            <a:ext cx="7669426" cy="578778"/>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THEORIES OF VIGILANCE</a:t>
            </a:r>
            <a:endParaRPr lang="en-GB" sz="2800" b="1"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8235" y="665132"/>
            <a:ext cx="9094575" cy="5201424"/>
          </a:xfrm>
          <a:prstGeom prst="rect">
            <a:avLst/>
          </a:prstGeom>
        </p:spPr>
        <p:txBody>
          <a:bodyPr wrap="square">
            <a:spAutoFit/>
          </a:bodyPr>
          <a:lstStyle/>
          <a:p>
            <a:pPr marL="342900" indent="-342900">
              <a:buFont typeface="Arial" panose="020B0604020202020204" pitchFamily="34" charset="0"/>
              <a:buChar char="•"/>
            </a:pPr>
            <a:r>
              <a:rPr lang="en-GB" sz="3200" dirty="0" smtClean="0">
                <a:solidFill>
                  <a:schemeClr val="bg1"/>
                </a:solidFill>
              </a:rPr>
              <a:t>Many </a:t>
            </a:r>
            <a:r>
              <a:rPr lang="en-GB" sz="3200" dirty="0">
                <a:solidFill>
                  <a:schemeClr val="bg1"/>
                </a:solidFill>
              </a:rPr>
              <a:t>studies examining vigilance performance and cortical arousal using measures like EEG and </a:t>
            </a:r>
            <a:r>
              <a:rPr lang="en-GB" sz="3200" dirty="0" smtClean="0">
                <a:solidFill>
                  <a:schemeClr val="bg1"/>
                </a:solidFill>
              </a:rPr>
              <a:t>ERP provide support for arousal theory.</a:t>
            </a:r>
          </a:p>
          <a:p>
            <a:pPr marL="800100" lvl="1" indent="-342900">
              <a:buFont typeface="Arial" panose="020B0604020202020204" pitchFamily="34" charset="0"/>
              <a:buChar char="•"/>
            </a:pPr>
            <a:r>
              <a:rPr lang="en-GB" sz="2800" dirty="0" smtClean="0">
                <a:solidFill>
                  <a:schemeClr val="bg1"/>
                </a:solidFill>
              </a:rPr>
              <a:t>When frequency </a:t>
            </a:r>
            <a:r>
              <a:rPr lang="en-GB" sz="2800" dirty="0">
                <a:solidFill>
                  <a:schemeClr val="bg1"/>
                </a:solidFill>
              </a:rPr>
              <a:t>of </a:t>
            </a:r>
            <a:r>
              <a:rPr lang="en-GB" sz="2800" dirty="0" smtClean="0">
                <a:solidFill>
                  <a:schemeClr val="bg1"/>
                </a:solidFill>
              </a:rPr>
              <a:t>EEG </a:t>
            </a:r>
            <a:r>
              <a:rPr lang="en-GB" sz="2800" dirty="0">
                <a:solidFill>
                  <a:schemeClr val="bg1"/>
                </a:solidFill>
              </a:rPr>
              <a:t>measures falls over </a:t>
            </a:r>
            <a:r>
              <a:rPr lang="en-GB" sz="2800" dirty="0" smtClean="0">
                <a:solidFill>
                  <a:schemeClr val="bg1"/>
                </a:solidFill>
              </a:rPr>
              <a:t>course </a:t>
            </a:r>
            <a:r>
              <a:rPr lang="en-GB" sz="2800" dirty="0">
                <a:solidFill>
                  <a:schemeClr val="bg1"/>
                </a:solidFill>
              </a:rPr>
              <a:t>of a vigilance task, this slowing </a:t>
            </a:r>
            <a:r>
              <a:rPr lang="en-GB" sz="2800" dirty="0" smtClean="0">
                <a:solidFill>
                  <a:schemeClr val="bg1"/>
                </a:solidFill>
              </a:rPr>
              <a:t>is </a:t>
            </a:r>
            <a:r>
              <a:rPr lang="en-GB" sz="2800" dirty="0">
                <a:solidFill>
                  <a:schemeClr val="bg1"/>
                </a:solidFill>
              </a:rPr>
              <a:t>related to the reduction in detection </a:t>
            </a:r>
            <a:r>
              <a:rPr lang="en-GB" sz="2800" dirty="0" smtClean="0">
                <a:solidFill>
                  <a:schemeClr val="bg1"/>
                </a:solidFill>
              </a:rPr>
              <a:t>rate.</a:t>
            </a:r>
          </a:p>
          <a:p>
            <a:pPr marL="800100" lvl="1" indent="-342900">
              <a:buFont typeface="Arial" panose="020B0604020202020204" pitchFamily="34" charset="0"/>
              <a:buChar char="•"/>
            </a:pPr>
            <a:r>
              <a:rPr lang="en-GB" sz="2800" dirty="0" smtClean="0">
                <a:solidFill>
                  <a:schemeClr val="bg1"/>
                </a:solidFill>
              </a:rPr>
              <a:t>When </a:t>
            </a:r>
            <a:r>
              <a:rPr lang="en-GB" sz="2800" dirty="0">
                <a:solidFill>
                  <a:schemeClr val="bg1"/>
                </a:solidFill>
              </a:rPr>
              <a:t>theta activity is </a:t>
            </a:r>
            <a:r>
              <a:rPr lang="en-GB" sz="2800" dirty="0" smtClean="0">
                <a:solidFill>
                  <a:schemeClr val="bg1"/>
                </a:solidFill>
              </a:rPr>
              <a:t>high, </a:t>
            </a:r>
            <a:r>
              <a:rPr lang="en-GB" sz="2800" dirty="0">
                <a:solidFill>
                  <a:schemeClr val="bg1"/>
                </a:solidFill>
              </a:rPr>
              <a:t>a signal </a:t>
            </a:r>
            <a:r>
              <a:rPr lang="en-GB" sz="2800" dirty="0" smtClean="0">
                <a:solidFill>
                  <a:schemeClr val="bg1"/>
                </a:solidFill>
              </a:rPr>
              <a:t>tends </a:t>
            </a:r>
            <a:r>
              <a:rPr lang="en-GB" sz="2800" dirty="0">
                <a:solidFill>
                  <a:schemeClr val="bg1"/>
                </a:solidFill>
              </a:rPr>
              <a:t>to be missed. </a:t>
            </a:r>
            <a:endParaRPr lang="en-GB" sz="2800" dirty="0" smtClean="0">
              <a:solidFill>
                <a:schemeClr val="bg1"/>
              </a:solidFill>
            </a:endParaRPr>
          </a:p>
          <a:p>
            <a:pPr marL="800100" lvl="1" indent="-342900">
              <a:buFont typeface="Arial" panose="020B0604020202020204" pitchFamily="34" charset="0"/>
              <a:buChar char="•"/>
            </a:pPr>
            <a:r>
              <a:rPr lang="en-GB" sz="2800" dirty="0" smtClean="0">
                <a:solidFill>
                  <a:schemeClr val="bg1"/>
                </a:solidFill>
              </a:rPr>
              <a:t>With ERP, missed </a:t>
            </a:r>
            <a:r>
              <a:rPr lang="en-GB" sz="2800" dirty="0">
                <a:solidFill>
                  <a:schemeClr val="bg1"/>
                </a:solidFill>
              </a:rPr>
              <a:t>signals are preceded by reductions in early ERP components and there is reduction in the amplitude of both early and late ERP components during the course of the vigilance task.   </a:t>
            </a:r>
            <a:endParaRPr lang="en-GB" sz="2800" dirty="0" smtClean="0">
              <a:solidFill>
                <a:schemeClr val="bg1"/>
              </a:solidFill>
            </a:endParaRPr>
          </a:p>
          <a:p>
            <a:pPr lvl="1"/>
            <a:endParaRPr lang="en-GB" sz="1200" dirty="0">
              <a:solidFill>
                <a:schemeClr val="bg1"/>
              </a:solidFill>
            </a:endParaRPr>
          </a:p>
        </p:txBody>
      </p:sp>
      <p:sp>
        <p:nvSpPr>
          <p:cNvPr id="5" name="Title 1"/>
          <p:cNvSpPr txBox="1">
            <a:spLocks/>
          </p:cNvSpPr>
          <p:nvPr/>
        </p:nvSpPr>
        <p:spPr>
          <a:xfrm>
            <a:off x="49425" y="47298"/>
            <a:ext cx="9020433" cy="578778"/>
          </a:xfrm>
          <a:prstGeom prst="rect">
            <a:avLst/>
          </a:prstGeom>
        </p:spPr>
        <p:style>
          <a:lnRef idx="1">
            <a:schemeClr val="accent5"/>
          </a:lnRef>
          <a:fillRef idx="2">
            <a:schemeClr val="accent5"/>
          </a:fillRef>
          <a:effectRef idx="1">
            <a:schemeClr val="accent5"/>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3600" kern="1200" cap="all"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600" b="1" smtClean="0">
                <a:solidFill>
                  <a:schemeClr val="bg1"/>
                </a:solidFill>
                <a:latin typeface="Arial" panose="020B0604020202020204" pitchFamily="34" charset="0"/>
                <a:cs typeface="Arial" panose="020B0604020202020204" pitchFamily="34" charset="0"/>
              </a:rPr>
              <a:t>MEASURING VIGILANCE PERFORMANCE: THEORIES</a:t>
            </a:r>
            <a:endParaRPr lang="en-GB" sz="26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388909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0216" y="47298"/>
            <a:ext cx="7669426" cy="578778"/>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THEORIES OF VIGILANCE</a:t>
            </a:r>
            <a:endParaRPr lang="en-GB" sz="2800" b="1"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8235" y="665132"/>
            <a:ext cx="9094575" cy="5755422"/>
          </a:xfrm>
          <a:prstGeom prst="rect">
            <a:avLst/>
          </a:prstGeom>
        </p:spPr>
        <p:txBody>
          <a:bodyPr wrap="square">
            <a:spAutoFit/>
          </a:bodyPr>
          <a:lstStyle/>
          <a:p>
            <a:pPr marL="342900" indent="-342900">
              <a:buFont typeface="Arial" panose="020B0604020202020204" pitchFamily="34" charset="0"/>
              <a:buChar char="•"/>
            </a:pPr>
            <a:r>
              <a:rPr lang="en-GB" sz="3200" dirty="0" smtClean="0">
                <a:solidFill>
                  <a:schemeClr val="bg1"/>
                </a:solidFill>
              </a:rPr>
              <a:t>However, </a:t>
            </a:r>
            <a:r>
              <a:rPr lang="en-GB" sz="3200" dirty="0">
                <a:solidFill>
                  <a:schemeClr val="bg1"/>
                </a:solidFill>
              </a:rPr>
              <a:t>Davies and </a:t>
            </a:r>
            <a:r>
              <a:rPr lang="en-GB" sz="3200" dirty="0" err="1">
                <a:solidFill>
                  <a:schemeClr val="bg1"/>
                </a:solidFill>
              </a:rPr>
              <a:t>Parasuraman</a:t>
            </a:r>
            <a:r>
              <a:rPr lang="en-GB" sz="3200" dirty="0">
                <a:solidFill>
                  <a:schemeClr val="bg1"/>
                </a:solidFill>
              </a:rPr>
              <a:t> (1977</a:t>
            </a:r>
            <a:r>
              <a:rPr lang="en-GB" sz="3200" dirty="0" smtClean="0">
                <a:solidFill>
                  <a:schemeClr val="bg1"/>
                </a:solidFill>
              </a:rPr>
              <a:t>):</a:t>
            </a:r>
          </a:p>
          <a:p>
            <a:pPr marL="800100" lvl="1" indent="-342900">
              <a:buFont typeface="Arial" panose="020B0604020202020204" pitchFamily="34" charset="0"/>
              <a:buChar char="•"/>
            </a:pPr>
            <a:r>
              <a:rPr lang="en-GB" sz="3200" dirty="0" smtClean="0">
                <a:solidFill>
                  <a:schemeClr val="bg1"/>
                </a:solidFill>
              </a:rPr>
              <a:t>Amplitude </a:t>
            </a:r>
            <a:r>
              <a:rPr lang="en-GB" sz="3200" dirty="0">
                <a:solidFill>
                  <a:schemeClr val="bg1"/>
                </a:solidFill>
              </a:rPr>
              <a:t>of late ERP components reflect a decision process in vigilance rather than changes in general </a:t>
            </a:r>
            <a:r>
              <a:rPr lang="en-GB" sz="3200" dirty="0" smtClean="0">
                <a:solidFill>
                  <a:schemeClr val="bg1"/>
                </a:solidFill>
              </a:rPr>
              <a:t>arousal.</a:t>
            </a:r>
          </a:p>
          <a:p>
            <a:endParaRPr lang="en-GB" sz="1600"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Finally</a:t>
            </a:r>
            <a:r>
              <a:rPr lang="en-GB" sz="3200" dirty="0">
                <a:solidFill>
                  <a:schemeClr val="bg1"/>
                </a:solidFill>
              </a:rPr>
              <a:t>, although </a:t>
            </a:r>
            <a:r>
              <a:rPr lang="en-GB" sz="3200" dirty="0" smtClean="0">
                <a:solidFill>
                  <a:schemeClr val="bg1"/>
                </a:solidFill>
              </a:rPr>
              <a:t>level </a:t>
            </a:r>
            <a:r>
              <a:rPr lang="en-GB" sz="3200" dirty="0">
                <a:solidFill>
                  <a:schemeClr val="bg1"/>
                </a:solidFill>
              </a:rPr>
              <a:t>of cortical arousal falls during a vigilance task, a reduction in arousal level </a:t>
            </a:r>
            <a:r>
              <a:rPr lang="en-GB" sz="3200" dirty="0" smtClean="0">
                <a:solidFill>
                  <a:schemeClr val="bg1"/>
                </a:solidFill>
              </a:rPr>
              <a:t>is not </a:t>
            </a:r>
            <a:r>
              <a:rPr lang="en-GB" sz="3200" dirty="0">
                <a:solidFill>
                  <a:schemeClr val="bg1"/>
                </a:solidFill>
              </a:rPr>
              <a:t>necessary to see a decrement in </a:t>
            </a:r>
            <a:r>
              <a:rPr lang="en-GB" sz="3200" dirty="0" smtClean="0">
                <a:solidFill>
                  <a:schemeClr val="bg1"/>
                </a:solidFill>
              </a:rPr>
              <a:t>performance.</a:t>
            </a:r>
          </a:p>
          <a:p>
            <a:pPr marL="342900" indent="-342900">
              <a:buFont typeface="Arial" panose="020B0604020202020204" pitchFamily="34" charset="0"/>
              <a:buChar char="•"/>
            </a:pPr>
            <a:endParaRPr lang="en-GB" sz="3200" dirty="0">
              <a:solidFill>
                <a:schemeClr val="bg1"/>
              </a:solidFill>
            </a:endParaRPr>
          </a:p>
          <a:p>
            <a:pPr marL="342900" indent="-342900">
              <a:buFont typeface="Arial" panose="020B0604020202020204" pitchFamily="34" charset="0"/>
              <a:buChar char="•"/>
            </a:pPr>
            <a:r>
              <a:rPr lang="en-GB" sz="3200" dirty="0" smtClean="0">
                <a:solidFill>
                  <a:schemeClr val="bg1"/>
                </a:solidFill>
              </a:rPr>
              <a:t>Studies </a:t>
            </a:r>
            <a:r>
              <a:rPr lang="en-GB" sz="3200" dirty="0">
                <a:solidFill>
                  <a:schemeClr val="bg1"/>
                </a:solidFill>
              </a:rPr>
              <a:t>have shown that arousal levels can decline regardless of whether a decrement in performance is seen or not. </a:t>
            </a:r>
            <a:endParaRPr lang="en-GB" sz="1600" b="1" u="sng" dirty="0">
              <a:solidFill>
                <a:schemeClr val="bg1"/>
              </a:solidFill>
            </a:endParaRPr>
          </a:p>
        </p:txBody>
      </p:sp>
      <p:sp>
        <p:nvSpPr>
          <p:cNvPr id="5" name="Title 1"/>
          <p:cNvSpPr txBox="1">
            <a:spLocks/>
          </p:cNvSpPr>
          <p:nvPr/>
        </p:nvSpPr>
        <p:spPr>
          <a:xfrm>
            <a:off x="49425" y="47298"/>
            <a:ext cx="9020433" cy="578778"/>
          </a:xfrm>
          <a:prstGeom prst="rect">
            <a:avLst/>
          </a:prstGeom>
        </p:spPr>
        <p:style>
          <a:lnRef idx="1">
            <a:schemeClr val="accent5"/>
          </a:lnRef>
          <a:fillRef idx="2">
            <a:schemeClr val="accent5"/>
          </a:fillRef>
          <a:effectRef idx="1">
            <a:schemeClr val="accent5"/>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3600" kern="1200" cap="all"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600" b="1" smtClean="0">
                <a:solidFill>
                  <a:schemeClr val="bg1"/>
                </a:solidFill>
                <a:latin typeface="Arial" panose="020B0604020202020204" pitchFamily="34" charset="0"/>
                <a:cs typeface="Arial" panose="020B0604020202020204" pitchFamily="34" charset="0"/>
              </a:rPr>
              <a:t>MEASURING VIGILANCE PERFORMANCE: THEORIES</a:t>
            </a:r>
            <a:endParaRPr lang="en-GB" sz="26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085283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0216" y="22584"/>
            <a:ext cx="7669426" cy="48816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THEORIES OF VIGILANCE</a:t>
            </a:r>
            <a:endParaRPr lang="en-GB" sz="2800" b="1"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8235" y="516848"/>
            <a:ext cx="9094575" cy="6340197"/>
          </a:xfrm>
          <a:prstGeom prst="rect">
            <a:avLst/>
          </a:prstGeom>
        </p:spPr>
        <p:txBody>
          <a:bodyPr wrap="square">
            <a:spAutoFit/>
          </a:bodyPr>
          <a:lstStyle/>
          <a:p>
            <a:pPr marL="342900" indent="-342900">
              <a:buFont typeface="Arial" panose="020B0604020202020204" pitchFamily="34" charset="0"/>
              <a:buChar char="•"/>
            </a:pPr>
            <a:r>
              <a:rPr lang="en-GB" sz="3200" b="1" u="sng" dirty="0">
                <a:solidFill>
                  <a:schemeClr val="bg1"/>
                </a:solidFill>
              </a:rPr>
              <a:t>Habituation theory</a:t>
            </a:r>
            <a:r>
              <a:rPr lang="en-GB" sz="3200" dirty="0">
                <a:solidFill>
                  <a:schemeClr val="bg1"/>
                </a:solidFill>
              </a:rPr>
              <a:t>: suggests a reduction in neural responses following repeated presentation of the same stimulus (</a:t>
            </a:r>
            <a:r>
              <a:rPr lang="en-GB" sz="3200" dirty="0" err="1">
                <a:solidFill>
                  <a:schemeClr val="bg1"/>
                </a:solidFill>
              </a:rPr>
              <a:t>Mackworth</a:t>
            </a:r>
            <a:r>
              <a:rPr lang="en-GB" sz="3200" dirty="0">
                <a:solidFill>
                  <a:schemeClr val="bg1"/>
                </a:solidFill>
              </a:rPr>
              <a:t>, 1968/69).</a:t>
            </a:r>
          </a:p>
          <a:p>
            <a:pPr marL="800100" lvl="1" indent="-342900">
              <a:buFont typeface="Arial" panose="020B0604020202020204" pitchFamily="34" charset="0"/>
              <a:buChar char="•"/>
            </a:pPr>
            <a:r>
              <a:rPr lang="en-GB" sz="2800" dirty="0" smtClean="0">
                <a:solidFill>
                  <a:schemeClr val="bg1"/>
                </a:solidFill>
              </a:rPr>
              <a:t>However</a:t>
            </a:r>
            <a:r>
              <a:rPr lang="en-GB" sz="2800" dirty="0">
                <a:solidFill>
                  <a:schemeClr val="bg1"/>
                </a:solidFill>
              </a:rPr>
              <a:t>, behavioural (</a:t>
            </a:r>
            <a:r>
              <a:rPr lang="en-GB" sz="2800" dirty="0" err="1">
                <a:solidFill>
                  <a:schemeClr val="bg1"/>
                </a:solidFill>
              </a:rPr>
              <a:t>Krulewitz</a:t>
            </a:r>
            <a:r>
              <a:rPr lang="en-GB" sz="2800" dirty="0">
                <a:solidFill>
                  <a:schemeClr val="bg1"/>
                </a:solidFill>
              </a:rPr>
              <a:t>, et al., 1975) &amp; neurophysiological (</a:t>
            </a:r>
            <a:r>
              <a:rPr lang="en-GB" sz="2800" dirty="0" err="1">
                <a:solidFill>
                  <a:schemeClr val="bg1"/>
                </a:solidFill>
              </a:rPr>
              <a:t>Parasuraman</a:t>
            </a:r>
            <a:r>
              <a:rPr lang="en-GB" sz="2800" dirty="0">
                <a:solidFill>
                  <a:schemeClr val="bg1"/>
                </a:solidFill>
              </a:rPr>
              <a:t>, 1985) evidence fails to provide support. </a:t>
            </a:r>
          </a:p>
          <a:p>
            <a:pPr lvl="1"/>
            <a:endParaRPr lang="en-GB" dirty="0">
              <a:solidFill>
                <a:schemeClr val="bg1"/>
              </a:solidFill>
            </a:endParaRPr>
          </a:p>
          <a:p>
            <a:pPr marL="342900" indent="-342900">
              <a:buFont typeface="Arial" panose="020B0604020202020204" pitchFamily="34" charset="0"/>
              <a:buChar char="•"/>
            </a:pPr>
            <a:r>
              <a:rPr lang="en-GB" sz="3200" b="1" u="sng" dirty="0">
                <a:solidFill>
                  <a:schemeClr val="bg1"/>
                </a:solidFill>
              </a:rPr>
              <a:t>Filter theory:</a:t>
            </a:r>
            <a:r>
              <a:rPr lang="en-GB" sz="3200" dirty="0">
                <a:solidFill>
                  <a:schemeClr val="bg1"/>
                </a:solidFill>
              </a:rPr>
              <a:t> attending to the same information for long periods of time leads to interruptions that increase with time due to the mechanism that selects information from the environment (the filter), is biased towards selecting novel information (Broadbent, 1958).  </a:t>
            </a:r>
          </a:p>
          <a:p>
            <a:pPr marL="342900" indent="-342900">
              <a:buFont typeface="Arial" panose="020B0604020202020204" pitchFamily="34" charset="0"/>
              <a:buChar char="•"/>
            </a:pPr>
            <a:endParaRPr lang="en-GB" b="1" u="sng" dirty="0" smtClean="0">
              <a:solidFill>
                <a:schemeClr val="bg1"/>
              </a:solidFill>
            </a:endParaRPr>
          </a:p>
        </p:txBody>
      </p:sp>
      <p:sp>
        <p:nvSpPr>
          <p:cNvPr id="5" name="Title 1"/>
          <p:cNvSpPr txBox="1">
            <a:spLocks/>
          </p:cNvSpPr>
          <p:nvPr/>
        </p:nvSpPr>
        <p:spPr>
          <a:xfrm>
            <a:off x="49425" y="47298"/>
            <a:ext cx="9020433" cy="578778"/>
          </a:xfrm>
          <a:prstGeom prst="rect">
            <a:avLst/>
          </a:prstGeom>
        </p:spPr>
        <p:style>
          <a:lnRef idx="1">
            <a:schemeClr val="accent5"/>
          </a:lnRef>
          <a:fillRef idx="2">
            <a:schemeClr val="accent5"/>
          </a:fillRef>
          <a:effectRef idx="1">
            <a:schemeClr val="accent5"/>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3600" kern="1200" cap="all"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600" b="1" smtClean="0">
                <a:solidFill>
                  <a:schemeClr val="bg1"/>
                </a:solidFill>
                <a:latin typeface="Arial" panose="020B0604020202020204" pitchFamily="34" charset="0"/>
                <a:cs typeface="Arial" panose="020B0604020202020204" pitchFamily="34" charset="0"/>
              </a:rPr>
              <a:t>MEASURING VIGILANCE PERFORMANCE: THEORIES</a:t>
            </a:r>
            <a:endParaRPr lang="en-GB" sz="26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2907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0216" y="22584"/>
            <a:ext cx="7669426" cy="48816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THEORIES OF VIGILANCE</a:t>
            </a:r>
            <a:endParaRPr lang="en-GB" sz="2800" b="1"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12353" y="782319"/>
            <a:ext cx="9094575" cy="5016758"/>
          </a:xfrm>
          <a:prstGeom prst="rect">
            <a:avLst/>
          </a:prstGeom>
        </p:spPr>
        <p:txBody>
          <a:bodyPr wrap="square">
            <a:spAutoFit/>
          </a:bodyPr>
          <a:lstStyle/>
          <a:p>
            <a:pPr marL="342900" indent="-342900">
              <a:buFont typeface="Arial" panose="020B0604020202020204" pitchFamily="34" charset="0"/>
              <a:buChar char="•"/>
            </a:pPr>
            <a:r>
              <a:rPr lang="en-GB" sz="3200" b="1" u="sng" dirty="0" smtClean="0">
                <a:solidFill>
                  <a:schemeClr val="bg1"/>
                </a:solidFill>
              </a:rPr>
              <a:t>Resource theory:</a:t>
            </a:r>
            <a:r>
              <a:rPr lang="en-GB" sz="3200" dirty="0" smtClean="0">
                <a:solidFill>
                  <a:schemeClr val="bg1"/>
                </a:solidFill>
              </a:rPr>
              <a:t> workload </a:t>
            </a:r>
            <a:r>
              <a:rPr lang="en-GB" sz="3200" dirty="0">
                <a:solidFill>
                  <a:schemeClr val="bg1"/>
                </a:solidFill>
              </a:rPr>
              <a:t>is </a:t>
            </a:r>
            <a:r>
              <a:rPr lang="en-GB" sz="3200" dirty="0" smtClean="0">
                <a:solidFill>
                  <a:schemeClr val="bg1"/>
                </a:solidFill>
              </a:rPr>
              <a:t>main </a:t>
            </a:r>
            <a:r>
              <a:rPr lang="en-GB" sz="3200" dirty="0">
                <a:solidFill>
                  <a:schemeClr val="bg1"/>
                </a:solidFill>
              </a:rPr>
              <a:t>factor in controlling vigilance </a:t>
            </a:r>
            <a:r>
              <a:rPr lang="en-GB" sz="3200" dirty="0" smtClean="0">
                <a:solidFill>
                  <a:schemeClr val="bg1"/>
                </a:solidFill>
              </a:rPr>
              <a:t>decrements </a:t>
            </a:r>
          </a:p>
          <a:p>
            <a:pPr marL="800100" lvl="1" indent="-342900">
              <a:buFont typeface="Arial" panose="020B0604020202020204" pitchFamily="34" charset="0"/>
              <a:buChar char="•"/>
            </a:pPr>
            <a:r>
              <a:rPr lang="en-GB" sz="3200" dirty="0" smtClean="0">
                <a:solidFill>
                  <a:schemeClr val="bg1"/>
                </a:solidFill>
              </a:rPr>
              <a:t>Prolonged </a:t>
            </a:r>
            <a:r>
              <a:rPr lang="en-GB" sz="3200" dirty="0">
                <a:solidFill>
                  <a:schemeClr val="bg1"/>
                </a:solidFill>
              </a:rPr>
              <a:t>performance on </a:t>
            </a:r>
            <a:r>
              <a:rPr lang="en-GB" sz="3200" dirty="0" smtClean="0">
                <a:solidFill>
                  <a:schemeClr val="bg1"/>
                </a:solidFill>
              </a:rPr>
              <a:t>task </a:t>
            </a:r>
            <a:r>
              <a:rPr lang="en-GB" sz="3200" dirty="0">
                <a:solidFill>
                  <a:schemeClr val="bg1"/>
                </a:solidFill>
              </a:rPr>
              <a:t>may deplete </a:t>
            </a:r>
            <a:r>
              <a:rPr lang="en-GB" sz="3200" dirty="0" smtClean="0">
                <a:solidFill>
                  <a:schemeClr val="bg1"/>
                </a:solidFill>
              </a:rPr>
              <a:t>pool </a:t>
            </a:r>
            <a:r>
              <a:rPr lang="en-GB" sz="3200" dirty="0">
                <a:solidFill>
                  <a:schemeClr val="bg1"/>
                </a:solidFill>
              </a:rPr>
              <a:t>of resources as the person becomes </a:t>
            </a:r>
            <a:r>
              <a:rPr lang="en-GB" sz="3200" dirty="0" smtClean="0">
                <a:solidFill>
                  <a:schemeClr val="bg1"/>
                </a:solidFill>
              </a:rPr>
              <a:t>fatigued.</a:t>
            </a:r>
          </a:p>
          <a:p>
            <a:pPr marL="800100" lvl="1" indent="-342900">
              <a:buFont typeface="Arial" panose="020B0604020202020204" pitchFamily="34" charset="0"/>
              <a:buChar char="•"/>
            </a:pPr>
            <a:r>
              <a:rPr lang="en-GB" sz="3200" dirty="0" smtClean="0">
                <a:solidFill>
                  <a:schemeClr val="bg1"/>
                </a:solidFill>
              </a:rPr>
              <a:t>More </a:t>
            </a:r>
            <a:r>
              <a:rPr lang="en-GB" sz="3200" dirty="0">
                <a:solidFill>
                  <a:schemeClr val="bg1"/>
                </a:solidFill>
              </a:rPr>
              <a:t>demanding </a:t>
            </a:r>
            <a:r>
              <a:rPr lang="en-GB" sz="3200" dirty="0" smtClean="0">
                <a:solidFill>
                  <a:schemeClr val="bg1"/>
                </a:solidFill>
              </a:rPr>
              <a:t>a task, more resources are required.</a:t>
            </a:r>
          </a:p>
          <a:p>
            <a:pPr marL="800100" lvl="1" indent="-342900">
              <a:buFont typeface="Arial" panose="020B0604020202020204" pitchFamily="34" charset="0"/>
              <a:buChar char="•"/>
            </a:pPr>
            <a:r>
              <a:rPr lang="en-GB" sz="3200" dirty="0" smtClean="0">
                <a:solidFill>
                  <a:schemeClr val="bg1"/>
                </a:solidFill>
              </a:rPr>
              <a:t>Known as </a:t>
            </a:r>
            <a:r>
              <a:rPr lang="en-GB" sz="3200" dirty="0">
                <a:solidFill>
                  <a:schemeClr val="bg1"/>
                </a:solidFill>
              </a:rPr>
              <a:t>workload-dependent </a:t>
            </a:r>
            <a:r>
              <a:rPr lang="en-GB" sz="3200" dirty="0" smtClean="0">
                <a:solidFill>
                  <a:schemeClr val="bg1"/>
                </a:solidFill>
              </a:rPr>
              <a:t>decrements.</a:t>
            </a:r>
          </a:p>
          <a:p>
            <a:pPr marL="800100" lvl="1" indent="-342900">
              <a:buFont typeface="Arial" panose="020B0604020202020204" pitchFamily="34" charset="0"/>
              <a:buChar char="•"/>
            </a:pPr>
            <a:r>
              <a:rPr lang="en-GB" sz="3200" dirty="0" smtClean="0">
                <a:solidFill>
                  <a:schemeClr val="bg1"/>
                </a:solidFill>
              </a:rPr>
              <a:t>Theory supported </a:t>
            </a:r>
            <a:r>
              <a:rPr lang="en-GB" sz="3200" dirty="0">
                <a:solidFill>
                  <a:schemeClr val="bg1"/>
                </a:solidFill>
              </a:rPr>
              <a:t>by </a:t>
            </a:r>
            <a:r>
              <a:rPr lang="en-GB" sz="3200" dirty="0" smtClean="0">
                <a:solidFill>
                  <a:schemeClr val="bg1"/>
                </a:solidFill>
              </a:rPr>
              <a:t>a </a:t>
            </a:r>
            <a:r>
              <a:rPr lang="en-GB" sz="3200" dirty="0">
                <a:solidFill>
                  <a:schemeClr val="bg1"/>
                </a:solidFill>
              </a:rPr>
              <a:t>generalised decrement </a:t>
            </a:r>
            <a:r>
              <a:rPr lang="en-GB" sz="3200" dirty="0" smtClean="0">
                <a:solidFill>
                  <a:schemeClr val="bg1"/>
                </a:solidFill>
              </a:rPr>
              <a:t>being </a:t>
            </a:r>
            <a:r>
              <a:rPr lang="en-GB" sz="3200" dirty="0">
                <a:solidFill>
                  <a:schemeClr val="bg1"/>
                </a:solidFill>
              </a:rPr>
              <a:t>seen across qualitatively different tasks</a:t>
            </a:r>
            <a:r>
              <a:rPr lang="en-GB" sz="3200" dirty="0" smtClean="0">
                <a:solidFill>
                  <a:schemeClr val="bg1"/>
                </a:solidFill>
              </a:rPr>
              <a:t>.</a:t>
            </a:r>
          </a:p>
          <a:p>
            <a:r>
              <a:rPr lang="en-GB" sz="3200" dirty="0" smtClean="0">
                <a:solidFill>
                  <a:schemeClr val="bg1"/>
                </a:solidFill>
              </a:rPr>
              <a:t> </a:t>
            </a:r>
            <a:endParaRPr lang="en-GB" sz="2800" dirty="0">
              <a:solidFill>
                <a:schemeClr val="bg1"/>
              </a:solidFill>
            </a:endParaRPr>
          </a:p>
        </p:txBody>
      </p:sp>
      <p:sp>
        <p:nvSpPr>
          <p:cNvPr id="5" name="Title 1"/>
          <p:cNvSpPr txBox="1">
            <a:spLocks/>
          </p:cNvSpPr>
          <p:nvPr/>
        </p:nvSpPr>
        <p:spPr>
          <a:xfrm>
            <a:off x="49425" y="47298"/>
            <a:ext cx="9020433" cy="578778"/>
          </a:xfrm>
          <a:prstGeom prst="rect">
            <a:avLst/>
          </a:prstGeom>
        </p:spPr>
        <p:style>
          <a:lnRef idx="1">
            <a:schemeClr val="accent5"/>
          </a:lnRef>
          <a:fillRef idx="2">
            <a:schemeClr val="accent5"/>
          </a:fillRef>
          <a:effectRef idx="1">
            <a:schemeClr val="accent5"/>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3600" kern="1200" cap="all"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600" b="1" smtClean="0">
                <a:solidFill>
                  <a:schemeClr val="bg1"/>
                </a:solidFill>
                <a:latin typeface="Arial" panose="020B0604020202020204" pitchFamily="34" charset="0"/>
                <a:cs typeface="Arial" panose="020B0604020202020204" pitchFamily="34" charset="0"/>
              </a:rPr>
              <a:t>MEASURING VIGILANCE PERFORMANCE: THEORIES</a:t>
            </a:r>
            <a:endParaRPr lang="en-GB" sz="26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278369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animEffect transition="in" filter="randombar(horizontal)">
                                      <p:cBhvr>
                                        <p:cTn id="7" dur="500"/>
                                        <p:tgtEl>
                                          <p:spTgt spid="4">
                                            <p:txEl>
                                              <p:pRg st="5" end="5"/>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7" dur="5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randombar(horizontal)">
                                      <p:cBhvr>
                                        <p:cTn id="3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0216" y="22584"/>
            <a:ext cx="7669426" cy="48816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THEORIES OF VIGILANCE</a:t>
            </a:r>
            <a:endParaRPr lang="en-GB" sz="2800" b="1"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0" y="965199"/>
            <a:ext cx="9094575" cy="5078313"/>
          </a:xfrm>
          <a:prstGeom prst="rect">
            <a:avLst/>
          </a:prstGeom>
        </p:spPr>
        <p:txBody>
          <a:bodyPr wrap="square">
            <a:spAutoFit/>
          </a:bodyPr>
          <a:lstStyle/>
          <a:p>
            <a:pPr marL="342900" indent="-342900">
              <a:buFont typeface="Arial" panose="020B0604020202020204" pitchFamily="34" charset="0"/>
              <a:buChar char="•"/>
            </a:pPr>
            <a:r>
              <a:rPr lang="en-GB" sz="3200" b="1" u="sng" dirty="0" smtClean="0">
                <a:solidFill>
                  <a:schemeClr val="bg1"/>
                </a:solidFill>
              </a:rPr>
              <a:t>Sustained-demand </a:t>
            </a:r>
            <a:r>
              <a:rPr lang="en-GB" sz="3200" b="1" u="sng" dirty="0">
                <a:solidFill>
                  <a:schemeClr val="bg1"/>
                </a:solidFill>
              </a:rPr>
              <a:t>theory:</a:t>
            </a:r>
            <a:r>
              <a:rPr lang="en-GB" sz="3200" dirty="0">
                <a:solidFill>
                  <a:schemeClr val="bg1"/>
                </a:solidFill>
              </a:rPr>
              <a:t> suggest vigilance tasks place major demands on information-processing resources, leading to increased arousal and stress (Warm, et al., 2008).</a:t>
            </a:r>
          </a:p>
          <a:p>
            <a:pPr marL="800100" lvl="1" indent="-342900">
              <a:buFont typeface="Arial" panose="020B0604020202020204" pitchFamily="34" charset="0"/>
              <a:buChar char="•"/>
            </a:pPr>
            <a:r>
              <a:rPr lang="en-GB" sz="2800" dirty="0">
                <a:solidFill>
                  <a:schemeClr val="bg1"/>
                </a:solidFill>
              </a:rPr>
              <a:t>Maintaining </a:t>
            </a:r>
            <a:r>
              <a:rPr lang="en-GB" sz="2800" dirty="0" smtClean="0">
                <a:solidFill>
                  <a:schemeClr val="bg1"/>
                </a:solidFill>
              </a:rPr>
              <a:t>supply </a:t>
            </a:r>
            <a:r>
              <a:rPr lang="en-GB" sz="2800" dirty="0">
                <a:solidFill>
                  <a:schemeClr val="bg1"/>
                </a:solidFill>
              </a:rPr>
              <a:t>of resources over </a:t>
            </a:r>
            <a:r>
              <a:rPr lang="en-GB" sz="2800" dirty="0" smtClean="0">
                <a:solidFill>
                  <a:schemeClr val="bg1"/>
                </a:solidFill>
              </a:rPr>
              <a:t>sustained time </a:t>
            </a:r>
            <a:r>
              <a:rPr lang="en-GB" sz="2800" dirty="0">
                <a:solidFill>
                  <a:schemeClr val="bg1"/>
                </a:solidFill>
              </a:rPr>
              <a:t>is difficult, leading to </a:t>
            </a:r>
            <a:r>
              <a:rPr lang="en-GB" sz="2800" dirty="0" smtClean="0">
                <a:solidFill>
                  <a:schemeClr val="bg1"/>
                </a:solidFill>
              </a:rPr>
              <a:t>vigilance </a:t>
            </a:r>
            <a:r>
              <a:rPr lang="en-GB" sz="2800" dirty="0">
                <a:solidFill>
                  <a:schemeClr val="bg1"/>
                </a:solidFill>
              </a:rPr>
              <a:t>decrement. </a:t>
            </a:r>
          </a:p>
          <a:p>
            <a:pPr marL="800100" lvl="1" indent="-342900">
              <a:buFont typeface="Arial" panose="020B0604020202020204" pitchFamily="34" charset="0"/>
              <a:buChar char="•"/>
            </a:pPr>
            <a:r>
              <a:rPr lang="en-GB" sz="2800" dirty="0" smtClean="0">
                <a:solidFill>
                  <a:schemeClr val="bg1"/>
                </a:solidFill>
              </a:rPr>
              <a:t>Resource-demanding </a:t>
            </a:r>
            <a:r>
              <a:rPr lang="en-GB" sz="2800" dirty="0">
                <a:solidFill>
                  <a:schemeClr val="bg1"/>
                </a:solidFill>
              </a:rPr>
              <a:t>nature of vigilance tasks means they are susceptible to interference from other </a:t>
            </a:r>
            <a:r>
              <a:rPr lang="en-GB" sz="2800" dirty="0" smtClean="0">
                <a:solidFill>
                  <a:schemeClr val="bg1"/>
                </a:solidFill>
              </a:rPr>
              <a:t>tasks</a:t>
            </a:r>
          </a:p>
          <a:p>
            <a:pPr marL="800100" lvl="1" indent="-342900">
              <a:buFont typeface="Arial" panose="020B0604020202020204" pitchFamily="34" charset="0"/>
              <a:buChar char="•"/>
            </a:pPr>
            <a:r>
              <a:rPr lang="en-GB" sz="2800" dirty="0" smtClean="0">
                <a:solidFill>
                  <a:schemeClr val="bg1"/>
                </a:solidFill>
              </a:rPr>
              <a:t>E.g</a:t>
            </a:r>
            <a:r>
              <a:rPr lang="en-GB" sz="2800" dirty="0">
                <a:solidFill>
                  <a:schemeClr val="bg1"/>
                </a:solidFill>
              </a:rPr>
              <a:t>., when </a:t>
            </a:r>
            <a:r>
              <a:rPr lang="en-GB" sz="2800" dirty="0" smtClean="0">
                <a:solidFill>
                  <a:schemeClr val="bg1"/>
                </a:solidFill>
              </a:rPr>
              <a:t>vigilance </a:t>
            </a:r>
            <a:r>
              <a:rPr lang="en-GB" sz="2800" dirty="0">
                <a:solidFill>
                  <a:schemeClr val="bg1"/>
                </a:solidFill>
              </a:rPr>
              <a:t>task </a:t>
            </a:r>
            <a:r>
              <a:rPr lang="en-GB" sz="2800" dirty="0" smtClean="0">
                <a:solidFill>
                  <a:schemeClr val="bg1"/>
                </a:solidFill>
              </a:rPr>
              <a:t>&amp; secondary </a:t>
            </a:r>
            <a:r>
              <a:rPr lang="en-GB" sz="2800" dirty="0">
                <a:solidFill>
                  <a:schemeClr val="bg1"/>
                </a:solidFill>
              </a:rPr>
              <a:t>task both draw on spatial working memory resources, a greater decrement is observed (</a:t>
            </a:r>
            <a:r>
              <a:rPr lang="en-GB" sz="2800" dirty="0" err="1">
                <a:solidFill>
                  <a:schemeClr val="bg1"/>
                </a:solidFill>
              </a:rPr>
              <a:t>Caggiano</a:t>
            </a:r>
            <a:r>
              <a:rPr lang="en-GB" sz="2800" dirty="0">
                <a:solidFill>
                  <a:schemeClr val="bg1"/>
                </a:solidFill>
              </a:rPr>
              <a:t> &amp; </a:t>
            </a:r>
            <a:r>
              <a:rPr lang="en-GB" sz="2800" dirty="0" err="1">
                <a:solidFill>
                  <a:schemeClr val="bg1"/>
                </a:solidFill>
              </a:rPr>
              <a:t>Parasuraman</a:t>
            </a:r>
            <a:r>
              <a:rPr lang="en-GB" sz="2800" dirty="0">
                <a:solidFill>
                  <a:schemeClr val="bg1"/>
                </a:solidFill>
              </a:rPr>
              <a:t>, 2004).  </a:t>
            </a:r>
          </a:p>
        </p:txBody>
      </p:sp>
      <p:sp>
        <p:nvSpPr>
          <p:cNvPr id="5" name="Title 1"/>
          <p:cNvSpPr txBox="1">
            <a:spLocks/>
          </p:cNvSpPr>
          <p:nvPr/>
        </p:nvSpPr>
        <p:spPr>
          <a:xfrm>
            <a:off x="49425" y="47298"/>
            <a:ext cx="9020433" cy="578778"/>
          </a:xfrm>
          <a:prstGeom prst="rect">
            <a:avLst/>
          </a:prstGeom>
        </p:spPr>
        <p:style>
          <a:lnRef idx="1">
            <a:schemeClr val="accent5"/>
          </a:lnRef>
          <a:fillRef idx="2">
            <a:schemeClr val="accent5"/>
          </a:fillRef>
          <a:effectRef idx="1">
            <a:schemeClr val="accent5"/>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3600" kern="1200" cap="all"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600" b="1" smtClean="0">
                <a:solidFill>
                  <a:schemeClr val="bg1"/>
                </a:solidFill>
                <a:latin typeface="Arial" panose="020B0604020202020204" pitchFamily="34" charset="0"/>
                <a:cs typeface="Arial" panose="020B0604020202020204" pitchFamily="34" charset="0"/>
              </a:rPr>
              <a:t>MEASURING VIGILANCE PERFORMANCE: THEORIES</a:t>
            </a:r>
            <a:endParaRPr lang="en-GB" sz="26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294993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0216" y="22584"/>
            <a:ext cx="7669426" cy="48816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THEORIES OF VIGILANCE</a:t>
            </a:r>
            <a:endParaRPr lang="en-GB" sz="2800" b="1"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0" y="906206"/>
            <a:ext cx="9094575" cy="5570756"/>
          </a:xfrm>
          <a:prstGeom prst="rect">
            <a:avLst/>
          </a:prstGeom>
        </p:spPr>
        <p:txBody>
          <a:bodyPr wrap="square">
            <a:spAutoFit/>
          </a:bodyPr>
          <a:lstStyle/>
          <a:p>
            <a:pPr marL="342900" indent="-342900">
              <a:buFont typeface="Arial" panose="020B0604020202020204" pitchFamily="34" charset="0"/>
              <a:buChar char="•"/>
            </a:pPr>
            <a:r>
              <a:rPr lang="en-GB" sz="3600" b="1" u="sng" dirty="0" smtClean="0">
                <a:solidFill>
                  <a:schemeClr val="bg1"/>
                </a:solidFill>
              </a:rPr>
              <a:t>Expectancy theory:</a:t>
            </a:r>
            <a:r>
              <a:rPr lang="en-GB" sz="3600" dirty="0">
                <a:solidFill>
                  <a:schemeClr val="bg1"/>
                </a:solidFill>
              </a:rPr>
              <a:t> </a:t>
            </a:r>
            <a:r>
              <a:rPr lang="en-GB" sz="3200" dirty="0" smtClean="0">
                <a:solidFill>
                  <a:schemeClr val="bg1"/>
                </a:solidFill>
              </a:rPr>
              <a:t>observers </a:t>
            </a:r>
            <a:r>
              <a:rPr lang="en-GB" sz="3200" dirty="0">
                <a:solidFill>
                  <a:schemeClr val="bg1"/>
                </a:solidFill>
              </a:rPr>
              <a:t>tend to keep track of past signals in order to predict future ones. </a:t>
            </a:r>
            <a:endParaRPr lang="en-GB" sz="3200"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If </a:t>
            </a:r>
            <a:r>
              <a:rPr lang="en-GB" sz="3200" dirty="0">
                <a:solidFill>
                  <a:schemeClr val="bg1"/>
                </a:solidFill>
              </a:rPr>
              <a:t>signals are presented frequently and regularly or if there is knowledge given about the accuracy of the </a:t>
            </a:r>
            <a:r>
              <a:rPr lang="en-GB" sz="3200" dirty="0" smtClean="0">
                <a:solidFill>
                  <a:schemeClr val="bg1"/>
                </a:solidFill>
              </a:rPr>
              <a:t>signal, </a:t>
            </a:r>
            <a:r>
              <a:rPr lang="en-GB" sz="3200" dirty="0">
                <a:solidFill>
                  <a:schemeClr val="bg1"/>
                </a:solidFill>
              </a:rPr>
              <a:t>then expectancies will be more accurate and detection efficiency will </a:t>
            </a:r>
            <a:r>
              <a:rPr lang="en-GB" sz="3200" dirty="0" smtClean="0">
                <a:solidFill>
                  <a:schemeClr val="bg1"/>
                </a:solidFill>
              </a:rPr>
              <a:t>improve.</a:t>
            </a:r>
          </a:p>
          <a:p>
            <a:pPr marL="800100" lvl="1" indent="-342900">
              <a:buFont typeface="Arial" panose="020B0604020202020204" pitchFamily="34" charset="0"/>
              <a:buChar char="•"/>
            </a:pPr>
            <a:endParaRPr lang="en-GB" sz="3200"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Baker (1959, 1961, 1963b) argued </a:t>
            </a:r>
            <a:r>
              <a:rPr lang="en-GB" sz="3200" dirty="0">
                <a:solidFill>
                  <a:schemeClr val="bg1"/>
                </a:solidFill>
              </a:rPr>
              <a:t>that people perform a continuous averaging process on the time intervals between signal presentations in order to predict the occurrence of future </a:t>
            </a:r>
            <a:r>
              <a:rPr lang="en-GB" sz="3200" dirty="0" smtClean="0">
                <a:solidFill>
                  <a:schemeClr val="bg1"/>
                </a:solidFill>
              </a:rPr>
              <a:t>ones.</a:t>
            </a:r>
          </a:p>
        </p:txBody>
      </p:sp>
      <p:sp>
        <p:nvSpPr>
          <p:cNvPr id="5" name="Title 1"/>
          <p:cNvSpPr txBox="1">
            <a:spLocks/>
          </p:cNvSpPr>
          <p:nvPr/>
        </p:nvSpPr>
        <p:spPr>
          <a:xfrm>
            <a:off x="49425" y="47298"/>
            <a:ext cx="9020433" cy="578778"/>
          </a:xfrm>
          <a:prstGeom prst="rect">
            <a:avLst/>
          </a:prstGeom>
        </p:spPr>
        <p:style>
          <a:lnRef idx="1">
            <a:schemeClr val="accent5"/>
          </a:lnRef>
          <a:fillRef idx="2">
            <a:schemeClr val="accent5"/>
          </a:fillRef>
          <a:effectRef idx="1">
            <a:schemeClr val="accent5"/>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3600" kern="1200" cap="all"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600" b="1" smtClean="0">
                <a:solidFill>
                  <a:schemeClr val="bg1"/>
                </a:solidFill>
                <a:latin typeface="Arial" panose="020B0604020202020204" pitchFamily="34" charset="0"/>
                <a:cs typeface="Arial" panose="020B0604020202020204" pitchFamily="34" charset="0"/>
              </a:rPr>
              <a:t>MEASURING VIGILANCE PERFORMANCE: THEORIES</a:t>
            </a:r>
            <a:endParaRPr lang="en-GB" sz="26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851947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82000">
              <a:schemeClr val="accent5">
                <a:lumMod val="5000"/>
                <a:lumOff val="95000"/>
              </a:schemeClr>
            </a:gs>
            <a:gs pos="100000">
              <a:schemeClr val="accent5">
                <a:lumMod val="45000"/>
                <a:lumOff val="55000"/>
              </a:schemeClr>
            </a:gs>
          </a:gsLst>
          <a:path path="rect">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0216" y="22584"/>
            <a:ext cx="7669426" cy="488162"/>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2800" b="1" dirty="0" smtClean="0">
                <a:solidFill>
                  <a:schemeClr val="bg1"/>
                </a:solidFill>
                <a:latin typeface="Arial" panose="020B0604020202020204" pitchFamily="34" charset="0"/>
                <a:cs typeface="Arial" panose="020B0604020202020204" pitchFamily="34" charset="0"/>
              </a:rPr>
              <a:t>THEORIES OF VIGILANCE</a:t>
            </a:r>
            <a:endParaRPr lang="en-GB" sz="2800" b="1" dirty="0">
              <a:solidFill>
                <a:schemeClr val="bg1"/>
              </a:solidFill>
              <a:latin typeface="Arial" panose="020B0604020202020204" pitchFamily="34" charset="0"/>
              <a:cs typeface="Arial" panose="020B0604020202020204" pitchFamily="34" charset="0"/>
            </a:endParaRPr>
          </a:p>
        </p:txBody>
      </p:sp>
      <p:sp>
        <p:nvSpPr>
          <p:cNvPr id="4" name="Rectangle 3"/>
          <p:cNvSpPr/>
          <p:nvPr/>
        </p:nvSpPr>
        <p:spPr>
          <a:xfrm>
            <a:off x="49425" y="776420"/>
            <a:ext cx="9094575" cy="6370975"/>
          </a:xfrm>
          <a:prstGeom prst="rect">
            <a:avLst/>
          </a:prstGeom>
        </p:spPr>
        <p:txBody>
          <a:bodyPr wrap="square">
            <a:spAutoFit/>
          </a:bodyPr>
          <a:lstStyle/>
          <a:p>
            <a:pPr marL="342900" indent="-342900">
              <a:buFont typeface="Arial" panose="020B0604020202020204" pitchFamily="34" charset="0"/>
              <a:buChar char="•"/>
            </a:pPr>
            <a:r>
              <a:rPr lang="en-GB" sz="3200" dirty="0" smtClean="0">
                <a:solidFill>
                  <a:schemeClr val="bg1"/>
                </a:solidFill>
              </a:rPr>
              <a:t>Presenting </a:t>
            </a:r>
            <a:r>
              <a:rPr lang="en-GB" sz="3200" dirty="0">
                <a:solidFill>
                  <a:schemeClr val="bg1"/>
                </a:solidFill>
              </a:rPr>
              <a:t>signals at regular time intervals helps </a:t>
            </a:r>
            <a:r>
              <a:rPr lang="en-GB" sz="3200" dirty="0" smtClean="0">
                <a:solidFill>
                  <a:schemeClr val="bg1"/>
                </a:solidFill>
              </a:rPr>
              <a:t>the </a:t>
            </a:r>
            <a:r>
              <a:rPr lang="en-GB" sz="3200" dirty="0">
                <a:solidFill>
                  <a:schemeClr val="bg1"/>
                </a:solidFill>
              </a:rPr>
              <a:t>averaging process and results in higher detection efficiency than presenting at irregular time </a:t>
            </a:r>
            <a:r>
              <a:rPr lang="en-GB" sz="3200" dirty="0" smtClean="0">
                <a:solidFill>
                  <a:schemeClr val="bg1"/>
                </a:solidFill>
              </a:rPr>
              <a:t>intervals.</a:t>
            </a:r>
          </a:p>
          <a:p>
            <a:pPr marL="342900" indent="-342900">
              <a:buFont typeface="Arial" panose="020B0604020202020204" pitchFamily="34" charset="0"/>
              <a:buChar char="•"/>
            </a:pPr>
            <a:endParaRPr lang="en-GB" dirty="0" smtClean="0">
              <a:solidFill>
                <a:schemeClr val="bg1"/>
              </a:solidFill>
            </a:endParaRPr>
          </a:p>
          <a:p>
            <a:pPr marL="342900" indent="-342900">
              <a:buFont typeface="Arial" panose="020B0604020202020204" pitchFamily="34" charset="0"/>
              <a:buChar char="•"/>
            </a:pPr>
            <a:r>
              <a:rPr lang="en-GB" sz="3200" dirty="0" smtClean="0">
                <a:solidFill>
                  <a:schemeClr val="bg1"/>
                </a:solidFill>
              </a:rPr>
              <a:t>Any </a:t>
            </a:r>
            <a:r>
              <a:rPr lang="en-GB" sz="3200" dirty="0">
                <a:solidFill>
                  <a:schemeClr val="bg1"/>
                </a:solidFill>
              </a:rPr>
              <a:t>problem here</a:t>
            </a:r>
            <a:r>
              <a:rPr lang="en-GB" sz="3200" dirty="0" smtClean="0">
                <a:solidFill>
                  <a:schemeClr val="bg1"/>
                </a:solidFill>
              </a:rPr>
              <a:t>? Let’s </a:t>
            </a:r>
            <a:r>
              <a:rPr lang="en-GB" sz="3200" dirty="0">
                <a:solidFill>
                  <a:schemeClr val="bg1"/>
                </a:solidFill>
              </a:rPr>
              <a:t>try a quick </a:t>
            </a:r>
            <a:r>
              <a:rPr lang="en-GB" sz="3200" dirty="0" smtClean="0">
                <a:solidFill>
                  <a:schemeClr val="bg1"/>
                </a:solidFill>
              </a:rPr>
              <a:t>experiment: </a:t>
            </a:r>
          </a:p>
          <a:p>
            <a:pPr marL="800100" lvl="1" indent="-342900">
              <a:buFont typeface="Arial" panose="020B0604020202020204" pitchFamily="34" charset="0"/>
              <a:buChar char="•"/>
            </a:pPr>
            <a:r>
              <a:rPr lang="en-GB" sz="3200" dirty="0" smtClean="0">
                <a:solidFill>
                  <a:schemeClr val="bg1"/>
                </a:solidFill>
              </a:rPr>
              <a:t>Close </a:t>
            </a:r>
            <a:r>
              <a:rPr lang="en-GB" sz="3200" dirty="0">
                <a:solidFill>
                  <a:schemeClr val="bg1"/>
                </a:solidFill>
              </a:rPr>
              <a:t>your eyes and count to 20 in your </a:t>
            </a:r>
            <a:r>
              <a:rPr lang="en-GB" sz="3200" dirty="0" smtClean="0">
                <a:solidFill>
                  <a:schemeClr val="bg1"/>
                </a:solidFill>
              </a:rPr>
              <a:t>head</a:t>
            </a:r>
          </a:p>
          <a:p>
            <a:pPr marL="800100" lvl="1" indent="-342900">
              <a:buFont typeface="Arial" panose="020B0604020202020204" pitchFamily="34" charset="0"/>
              <a:buChar char="•"/>
            </a:pPr>
            <a:r>
              <a:rPr lang="en-GB" sz="3200" dirty="0" smtClean="0">
                <a:solidFill>
                  <a:schemeClr val="bg1"/>
                </a:solidFill>
              </a:rPr>
              <a:t>When </a:t>
            </a:r>
            <a:r>
              <a:rPr lang="en-GB" sz="3200" dirty="0">
                <a:solidFill>
                  <a:schemeClr val="bg1"/>
                </a:solidFill>
              </a:rPr>
              <a:t>you get to 20 put your hand </a:t>
            </a:r>
            <a:r>
              <a:rPr lang="en-GB" sz="3200" dirty="0" smtClean="0">
                <a:solidFill>
                  <a:schemeClr val="bg1"/>
                </a:solidFill>
              </a:rPr>
              <a:t>up and open your eyes.</a:t>
            </a:r>
          </a:p>
          <a:p>
            <a:pPr marL="800100" lvl="1" indent="-342900">
              <a:buFont typeface="Arial" panose="020B0604020202020204" pitchFamily="34" charset="0"/>
              <a:buChar char="•"/>
            </a:pPr>
            <a:endParaRPr lang="en-GB" dirty="0" smtClean="0">
              <a:solidFill>
                <a:schemeClr val="bg1"/>
              </a:solidFill>
            </a:endParaRPr>
          </a:p>
          <a:p>
            <a:pPr marL="800100" lvl="1" indent="-342900">
              <a:buFont typeface="Arial" panose="020B0604020202020204" pitchFamily="34" charset="0"/>
              <a:buChar char="•"/>
            </a:pPr>
            <a:r>
              <a:rPr lang="en-GB" sz="3200" dirty="0" smtClean="0">
                <a:solidFill>
                  <a:schemeClr val="bg1"/>
                </a:solidFill>
              </a:rPr>
              <a:t>How </a:t>
            </a:r>
            <a:r>
              <a:rPr lang="en-GB" sz="3200" dirty="0">
                <a:solidFill>
                  <a:schemeClr val="bg1"/>
                </a:solidFill>
              </a:rPr>
              <a:t>good are we at estimating time intervals? </a:t>
            </a:r>
            <a:endParaRPr lang="en-GB" sz="3200" dirty="0" smtClean="0">
              <a:solidFill>
                <a:schemeClr val="bg1"/>
              </a:solidFill>
            </a:endParaRPr>
          </a:p>
          <a:p>
            <a:pPr marL="1257300" lvl="2" indent="-342900">
              <a:buFont typeface="Arial" panose="020B0604020202020204" pitchFamily="34" charset="0"/>
              <a:buChar char="•"/>
            </a:pPr>
            <a:endParaRPr lang="en-GB" sz="1200" dirty="0">
              <a:solidFill>
                <a:schemeClr val="bg1"/>
              </a:solidFill>
            </a:endParaRPr>
          </a:p>
          <a:p>
            <a:pPr marL="342900" indent="-342900">
              <a:buFont typeface="Arial" panose="020B0604020202020204" pitchFamily="34" charset="0"/>
              <a:buChar char="•"/>
            </a:pPr>
            <a:r>
              <a:rPr lang="en-GB" sz="2800" dirty="0" smtClean="0">
                <a:solidFill>
                  <a:schemeClr val="bg1"/>
                </a:solidFill>
              </a:rPr>
              <a:t>Criticism </a:t>
            </a:r>
            <a:r>
              <a:rPr lang="en-GB" sz="2800" dirty="0">
                <a:solidFill>
                  <a:schemeClr val="bg1"/>
                </a:solidFill>
              </a:rPr>
              <a:t>of expectancy theory is that we are imprecise and </a:t>
            </a:r>
            <a:r>
              <a:rPr lang="en-GB" sz="2800" dirty="0" smtClean="0">
                <a:solidFill>
                  <a:schemeClr val="bg1"/>
                </a:solidFill>
              </a:rPr>
              <a:t>the </a:t>
            </a:r>
            <a:r>
              <a:rPr lang="en-GB" sz="2800" dirty="0">
                <a:solidFill>
                  <a:schemeClr val="bg1"/>
                </a:solidFill>
              </a:rPr>
              <a:t>averaging of timings from experimental work doesn’t seem to correspond with detection efficiency. </a:t>
            </a:r>
            <a:endParaRPr lang="en-GB" sz="2800" dirty="0" smtClean="0">
              <a:solidFill>
                <a:schemeClr val="bg1"/>
              </a:solidFill>
            </a:endParaRPr>
          </a:p>
          <a:p>
            <a:pPr marL="342900" indent="-342900">
              <a:buFont typeface="Arial" panose="020B0604020202020204" pitchFamily="34" charset="0"/>
              <a:buChar char="•"/>
            </a:pPr>
            <a:endParaRPr lang="en-GB" sz="2000" dirty="0">
              <a:solidFill>
                <a:schemeClr val="bg1"/>
              </a:solidFill>
            </a:endParaRPr>
          </a:p>
        </p:txBody>
      </p:sp>
      <p:sp>
        <p:nvSpPr>
          <p:cNvPr id="5" name="Title 1"/>
          <p:cNvSpPr txBox="1">
            <a:spLocks/>
          </p:cNvSpPr>
          <p:nvPr/>
        </p:nvSpPr>
        <p:spPr>
          <a:xfrm>
            <a:off x="49425" y="47298"/>
            <a:ext cx="9020433" cy="578778"/>
          </a:xfrm>
          <a:prstGeom prst="rect">
            <a:avLst/>
          </a:prstGeom>
        </p:spPr>
        <p:style>
          <a:lnRef idx="1">
            <a:schemeClr val="accent5"/>
          </a:lnRef>
          <a:fillRef idx="2">
            <a:schemeClr val="accent5"/>
          </a:fillRef>
          <a:effectRef idx="1">
            <a:schemeClr val="accent5"/>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3600" kern="1200" cap="all"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600" b="1" smtClean="0">
                <a:solidFill>
                  <a:schemeClr val="bg1"/>
                </a:solidFill>
                <a:latin typeface="Arial" panose="020B0604020202020204" pitchFamily="34" charset="0"/>
                <a:cs typeface="Arial" panose="020B0604020202020204" pitchFamily="34" charset="0"/>
              </a:rPr>
              <a:t>MEASURING VIGILANCE PERFORMANCE: THEORIES</a:t>
            </a:r>
            <a:endParaRPr lang="en-GB" sz="26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808947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randombar(horizontal)">
                                      <p:cBhvr>
                                        <p:cTn id="27" dur="500"/>
                                        <p:tgtEl>
                                          <p:spTgt spid="4">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4">
                                            <p:txEl>
                                              <p:pRg st="8" end="8"/>
                                            </p:txEl>
                                          </p:spTgt>
                                        </p:tgtEl>
                                        <p:attrNameLst>
                                          <p:attrName>style.visibility</p:attrName>
                                        </p:attrNameLst>
                                      </p:cBhvr>
                                      <p:to>
                                        <p:strVal val="visible"/>
                                      </p:to>
                                    </p:set>
                                    <p:animEffect transition="in" filter="randombar(horizontal)">
                                      <p:cBhvr>
                                        <p:cTn id="32"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0" y="0"/>
            <a:ext cx="7429499" cy="947351"/>
          </a:xfrm>
        </p:spPr>
        <p:txBody>
          <a:bodyPr>
            <a:normAutofit fontScale="90000"/>
          </a:bodyPr>
          <a:lstStyle/>
          <a:p>
            <a:pPr algn="ctr"/>
            <a:r>
              <a:rPr lang="en-GB" sz="6000" b="1" dirty="0" smtClean="0"/>
              <a:t>AFTER READING week</a:t>
            </a:r>
            <a:endParaRPr lang="en-GB" sz="6000" b="1" dirty="0"/>
          </a:p>
        </p:txBody>
      </p:sp>
      <p:sp>
        <p:nvSpPr>
          <p:cNvPr id="3" name="Content Placeholder 2"/>
          <p:cNvSpPr>
            <a:spLocks noGrp="1"/>
          </p:cNvSpPr>
          <p:nvPr>
            <p:ph idx="1"/>
          </p:nvPr>
        </p:nvSpPr>
        <p:spPr>
          <a:xfrm>
            <a:off x="518985" y="815546"/>
            <a:ext cx="8542638" cy="3715260"/>
          </a:xfrm>
        </p:spPr>
        <p:txBody>
          <a:bodyPr>
            <a:noAutofit/>
          </a:bodyPr>
          <a:lstStyle/>
          <a:p>
            <a:pPr>
              <a:lnSpc>
                <a:spcPct val="100000"/>
              </a:lnSpc>
            </a:pPr>
            <a:r>
              <a:rPr lang="en-GB" sz="3600" u="sng" dirty="0" smtClean="0"/>
              <a:t>Lecture:</a:t>
            </a:r>
            <a:r>
              <a:rPr lang="en-GB" sz="3600" dirty="0" smtClean="0"/>
              <a:t> Vigilance/Attention and performance.</a:t>
            </a:r>
          </a:p>
          <a:p>
            <a:pPr marL="0" indent="0">
              <a:lnSpc>
                <a:spcPct val="100000"/>
              </a:lnSpc>
              <a:buNone/>
            </a:pPr>
            <a:endParaRPr lang="en-GB" sz="1000" dirty="0"/>
          </a:p>
          <a:p>
            <a:pPr>
              <a:lnSpc>
                <a:spcPct val="100000"/>
              </a:lnSpc>
            </a:pPr>
            <a:r>
              <a:rPr lang="en-GB" sz="3600" u="sng" dirty="0" smtClean="0"/>
              <a:t>Seminar</a:t>
            </a:r>
            <a:r>
              <a:rPr lang="en-GB" sz="3600" u="sng" dirty="0"/>
              <a:t>:</a:t>
            </a:r>
            <a:r>
              <a:rPr lang="en-GB" sz="3600" dirty="0"/>
              <a:t> </a:t>
            </a:r>
            <a:r>
              <a:rPr lang="en-GB" sz="3600" dirty="0" smtClean="0"/>
              <a:t>The Architecture of </a:t>
            </a:r>
            <a:r>
              <a:rPr lang="en-GB" sz="3600" dirty="0" smtClean="0"/>
              <a:t>Attention</a:t>
            </a:r>
          </a:p>
          <a:p>
            <a:pPr>
              <a:lnSpc>
                <a:spcPct val="100000"/>
              </a:lnSpc>
            </a:pPr>
            <a:endParaRPr lang="en-GB" sz="3200" dirty="0"/>
          </a:p>
          <a:p>
            <a:r>
              <a:rPr lang="en-GB" sz="3200" b="1" u="sng" dirty="0"/>
              <a:t>ESSENTIAL READING:</a:t>
            </a:r>
          </a:p>
          <a:p>
            <a:pPr>
              <a:lnSpc>
                <a:spcPct val="100000"/>
              </a:lnSpc>
            </a:pPr>
            <a:r>
              <a:rPr lang="en-GB" dirty="0" smtClean="0"/>
              <a:t>See module Handbook</a:t>
            </a:r>
            <a:endParaRPr lang="en-GB" dirty="0"/>
          </a:p>
        </p:txBody>
      </p:sp>
    </p:spTree>
    <p:extLst>
      <p:ext uri="{BB962C8B-B14F-4D97-AF65-F5344CB8AC3E}">
        <p14:creationId xmlns:p14="http://schemas.microsoft.com/office/powerpoint/2010/main" val="1793989322"/>
      </p:ext>
    </p:extLst>
  </p:cSld>
  <p:clrMapOvr>
    <a:masterClrMapping/>
  </p:clrMapOvr>
  <p:transition spd="slow">
    <p:push dir="u"/>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2_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3.xml><?xml version="1.0" encoding="utf-8"?>
<a:theme xmlns:a="http://schemas.openxmlformats.org/drawingml/2006/main" name="3_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Office Theme</Template>
  <TotalTime>1856</TotalTime>
  <Words>4595</Words>
  <Application>Microsoft Office PowerPoint</Application>
  <PresentationFormat>On-screen Show (4:3)</PresentationFormat>
  <Paragraphs>559</Paragraphs>
  <Slides>71</Slides>
  <Notes>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71</vt:i4>
      </vt:variant>
    </vt:vector>
  </HeadingPairs>
  <TitlesOfParts>
    <vt:vector size="81" baseType="lpstr">
      <vt:lpstr>ＭＳ Ｐゴシック</vt:lpstr>
      <vt:lpstr>ＭＳ Ｐゴシック</vt:lpstr>
      <vt:lpstr>Arial</vt:lpstr>
      <vt:lpstr>Times New Roman</vt:lpstr>
      <vt:lpstr>Trebuchet MS</vt:lpstr>
      <vt:lpstr>Tw Cen MT</vt:lpstr>
      <vt:lpstr>Wingdings</vt:lpstr>
      <vt:lpstr>Circuit</vt:lpstr>
      <vt:lpstr>2_Circuit</vt:lpstr>
      <vt:lpstr>3_Circuit</vt:lpstr>
      <vt:lpstr>Human performance m6x00915  Lecture 4: signal detection</vt:lpstr>
      <vt:lpstr>Todays session:</vt:lpstr>
      <vt:lpstr>background</vt:lpstr>
      <vt:lpstr>background</vt:lpstr>
      <vt:lpstr>What is Signal detection?</vt:lpstr>
      <vt:lpstr>What is Signal detection?</vt:lpstr>
      <vt:lpstr>What is Signal detection?</vt:lpstr>
      <vt:lpstr>What is Signal detection?</vt:lpstr>
      <vt:lpstr>What is Signal detection?</vt:lpstr>
      <vt:lpstr>What is Signal detection?</vt:lpstr>
      <vt:lpstr>Response characteristics</vt:lpstr>
      <vt:lpstr>Response characteristics</vt:lpstr>
      <vt:lpstr>Signal detection theory</vt:lpstr>
      <vt:lpstr>Signal detection theory</vt:lpstr>
      <vt:lpstr>Signal detection theory</vt:lpstr>
      <vt:lpstr>SIGNAL DETECTION THEORY </vt:lpstr>
      <vt:lpstr>Shifting the response criterion</vt:lpstr>
      <vt:lpstr>BETA AND SIGNAL PROBABILITY </vt:lpstr>
      <vt:lpstr>BETA AND SIGNAL PROBABILITY </vt:lpstr>
      <vt:lpstr>PAYOFFS</vt:lpstr>
      <vt:lpstr>PAYOFFS</vt:lpstr>
      <vt:lpstr>Setting Beta</vt:lpstr>
      <vt:lpstr>Setting Beta</vt:lpstr>
      <vt:lpstr>RECEIVER OPERATING CHARACTERISTIC (ROC) CURVES</vt:lpstr>
      <vt:lpstr>RECEIVER OPERATING CHARACTERISTIC (ROC) CURVES</vt:lpstr>
      <vt:lpstr>RECEIVER OPERATING CHARACTERISTIC (ROC) CURVES</vt:lpstr>
      <vt:lpstr>Confidence ratings</vt:lpstr>
      <vt:lpstr>Confidence ratings</vt:lpstr>
      <vt:lpstr>Benefits of SDT</vt:lpstr>
      <vt:lpstr>Considerations for real-world application</vt:lpstr>
      <vt:lpstr>Considerations for real-world application</vt:lpstr>
      <vt:lpstr>Considerations for real-world application</vt:lpstr>
      <vt:lpstr>Considerations for real-world application</vt:lpstr>
      <vt:lpstr>Considerations for real-world application</vt:lpstr>
      <vt:lpstr>Considerations for real-world application</vt:lpstr>
      <vt:lpstr>Application of Fuzzy SDT</vt:lpstr>
      <vt:lpstr>Application of Fuzzy SDT</vt:lpstr>
      <vt:lpstr>Application of Fuzzy SDT</vt:lpstr>
      <vt:lpstr>Application of Fuzzy SDT</vt:lpstr>
      <vt:lpstr>Real-world Application</vt:lpstr>
      <vt:lpstr>Real-world Application</vt:lpstr>
      <vt:lpstr>Let’s look at an example in detail…..</vt:lpstr>
      <vt:lpstr>Let’s look at an example in detail…..</vt:lpstr>
      <vt:lpstr>MEDICAL DIAGNOSIS SDT MATRIX</vt:lpstr>
      <vt:lpstr>Sdt: MEDICAL DIAGNOSIS (swets, 1998)</vt:lpstr>
      <vt:lpstr>Sdt: MEDICAL DIAGNOSIS (swets, 1998)</vt:lpstr>
      <vt:lpstr>Sdt: MEDICAL DIAGNOSIS</vt:lpstr>
      <vt:lpstr>Sdt: MEDICAL DIAGNOSIS</vt:lpstr>
      <vt:lpstr>Sdt: VIGILANCE</vt:lpstr>
      <vt:lpstr>Sdt: VIGILANCE</vt:lpstr>
      <vt:lpstr>Sdt: VIGILANCE</vt:lpstr>
      <vt:lpstr>Sdt: VIGILANCE</vt:lpstr>
      <vt:lpstr>Sdt: VIGILANCE</vt:lpstr>
      <vt:lpstr>Measuring VIGILANCE performance</vt:lpstr>
      <vt:lpstr>Measuring VIGILANCE performance</vt:lpstr>
      <vt:lpstr>Measuring VIGILANCE performance</vt:lpstr>
      <vt:lpstr>Measuring VIGILANCE performance</vt:lpstr>
      <vt:lpstr>Measuring VIGILANCE performance</vt:lpstr>
      <vt:lpstr>Measuring VIGILANCE performance</vt:lpstr>
      <vt:lpstr>MEASURING VIGILANCE PERFORMANCE: THEORIES</vt:lpstr>
      <vt:lpstr>MEASURING VIGILANCE PERFORMANCE: THEORIES</vt:lpstr>
      <vt:lpstr>Measuring vigilance performance: THEORIES </vt:lpstr>
      <vt:lpstr>THEORIES OF VIGILANCE</vt:lpstr>
      <vt:lpstr>THEORIES OF VIGILANCE</vt:lpstr>
      <vt:lpstr>THEORIES OF VIGILANCE</vt:lpstr>
      <vt:lpstr>THEORIES OF VIGILANCE</vt:lpstr>
      <vt:lpstr>THEORIES OF VIGILANCE</vt:lpstr>
      <vt:lpstr>THEORIES OF VIGILANCE</vt:lpstr>
      <vt:lpstr>THEORIES OF VIGILANCE</vt:lpstr>
      <vt:lpstr>THEORIES OF VIGILANCE</vt:lpstr>
      <vt:lpstr>AFTER READING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performance m6x00915  Lecture 4: Signal detection</dc:title>
  <dc:creator>Kate Williams</dc:creator>
  <cp:lastModifiedBy>Kate Williams</cp:lastModifiedBy>
  <cp:revision>138</cp:revision>
  <dcterms:created xsi:type="dcterms:W3CDTF">2017-08-30T13:45:09Z</dcterms:created>
  <dcterms:modified xsi:type="dcterms:W3CDTF">2019-07-31T15:02:28Z</dcterms:modified>
</cp:coreProperties>
</file>