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8"/>
  </p:notesMasterIdLst>
  <p:sldIdLst>
    <p:sldId id="256" r:id="rId2"/>
    <p:sldId id="257" r:id="rId3"/>
    <p:sldId id="258" r:id="rId4"/>
    <p:sldId id="259" r:id="rId5"/>
    <p:sldId id="260" r:id="rId6"/>
    <p:sldId id="261" r:id="rId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60"/>
  </p:normalViewPr>
  <p:slideViewPr>
    <p:cSldViewPr snapToGrid="0">
      <p:cViewPr varScale="1">
        <p:scale>
          <a:sx n="59" d="100"/>
          <a:sy n="59" d="100"/>
        </p:scale>
        <p:origin x="964" y="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047D1E9-7C4B-483D-8E7C-BD02076CC4C7}" type="datetimeFigureOut">
              <a:rPr lang="en-GB" smtClean="0"/>
              <a:t>23/02/2026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180747F-9A4B-4BD3-817D-1714D31C6FAA}" type="slidenum">
              <a:rPr lang="en-GB" smtClean="0"/>
              <a:t>‹#›</a:t>
            </a:fld>
            <a:endParaRPr lang="en-GB"/>
          </a:p>
        </p:txBody>
      </p:sp>
    </p:spTree>
    <p:extLst>
      <p:ext uri="{BB962C8B-B14F-4D97-AF65-F5344CB8AC3E}">
        <p14:creationId xmlns:p14="http://schemas.microsoft.com/office/powerpoint/2010/main" val="95866336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180747F-9A4B-4BD3-817D-1714D31C6FAA}" type="slidenum">
              <a:rPr lang="en-GB" smtClean="0"/>
              <a:t>1</a:t>
            </a:fld>
            <a:endParaRPr lang="en-GB"/>
          </a:p>
        </p:txBody>
      </p:sp>
    </p:spTree>
    <p:extLst>
      <p:ext uri="{BB962C8B-B14F-4D97-AF65-F5344CB8AC3E}">
        <p14:creationId xmlns:p14="http://schemas.microsoft.com/office/powerpoint/2010/main" val="116779601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180747F-9A4B-4BD3-817D-1714D31C6FAA}" type="slidenum">
              <a:rPr lang="en-GB" smtClean="0"/>
              <a:t>3</a:t>
            </a:fld>
            <a:endParaRPr lang="en-GB"/>
          </a:p>
        </p:txBody>
      </p:sp>
    </p:spTree>
    <p:extLst>
      <p:ext uri="{BB962C8B-B14F-4D97-AF65-F5344CB8AC3E}">
        <p14:creationId xmlns:p14="http://schemas.microsoft.com/office/powerpoint/2010/main" val="351845112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D19E04-284F-B6DB-7729-F461C72BB832}"/>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5FCF8D70-D068-A7AA-EA68-D01E4A788462}"/>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A1C18AD4-B388-FED9-4189-926890326C26}"/>
              </a:ext>
            </a:extLst>
          </p:cNvPr>
          <p:cNvSpPr>
            <a:spLocks noGrp="1"/>
          </p:cNvSpPr>
          <p:nvPr>
            <p:ph type="dt" sz="half" idx="10"/>
          </p:nvPr>
        </p:nvSpPr>
        <p:spPr/>
        <p:txBody>
          <a:bodyPr/>
          <a:lstStyle/>
          <a:p>
            <a:fld id="{0AF02EB0-C628-47C0-8652-249A7078C85E}" type="datetimeFigureOut">
              <a:rPr lang="en-GB" smtClean="0"/>
              <a:t>22/02/2026</a:t>
            </a:fld>
            <a:endParaRPr lang="en-GB"/>
          </a:p>
        </p:txBody>
      </p:sp>
      <p:sp>
        <p:nvSpPr>
          <p:cNvPr id="5" name="Footer Placeholder 4">
            <a:extLst>
              <a:ext uri="{FF2B5EF4-FFF2-40B4-BE49-F238E27FC236}">
                <a16:creationId xmlns:a16="http://schemas.microsoft.com/office/drawing/2014/main" id="{A2AAD082-E7CA-DA5D-0FD3-224AE399D46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07CE10A-A032-0567-2C0E-88DA484D4B0F}"/>
              </a:ext>
            </a:extLst>
          </p:cNvPr>
          <p:cNvSpPr>
            <a:spLocks noGrp="1"/>
          </p:cNvSpPr>
          <p:nvPr>
            <p:ph type="sldNum" sz="quarter" idx="12"/>
          </p:nvPr>
        </p:nvSpPr>
        <p:spPr/>
        <p:txBody>
          <a:bodyPr/>
          <a:lstStyle/>
          <a:p>
            <a:fld id="{F993ECB1-7D5E-4343-ABDA-0D6180BBA11D}" type="slidenum">
              <a:rPr lang="en-GB" smtClean="0"/>
              <a:t>‹#›</a:t>
            </a:fld>
            <a:endParaRPr lang="en-GB"/>
          </a:p>
        </p:txBody>
      </p:sp>
    </p:spTree>
    <p:extLst>
      <p:ext uri="{BB962C8B-B14F-4D97-AF65-F5344CB8AC3E}">
        <p14:creationId xmlns:p14="http://schemas.microsoft.com/office/powerpoint/2010/main" val="182053138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A28F7D-7E48-FC54-86E7-620D30E2173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7242A10-F8BA-FA07-0DF6-A4487EB2784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4665A8F-BC13-35CF-A61D-113F3F1741CC}"/>
              </a:ext>
            </a:extLst>
          </p:cNvPr>
          <p:cNvSpPr>
            <a:spLocks noGrp="1"/>
          </p:cNvSpPr>
          <p:nvPr>
            <p:ph type="dt" sz="half" idx="10"/>
          </p:nvPr>
        </p:nvSpPr>
        <p:spPr/>
        <p:txBody>
          <a:bodyPr/>
          <a:lstStyle/>
          <a:p>
            <a:fld id="{0AF02EB0-C628-47C0-8652-249A7078C85E}" type="datetimeFigureOut">
              <a:rPr lang="en-GB" smtClean="0"/>
              <a:t>22/02/2026</a:t>
            </a:fld>
            <a:endParaRPr lang="en-GB"/>
          </a:p>
        </p:txBody>
      </p:sp>
      <p:sp>
        <p:nvSpPr>
          <p:cNvPr id="5" name="Footer Placeholder 4">
            <a:extLst>
              <a:ext uri="{FF2B5EF4-FFF2-40B4-BE49-F238E27FC236}">
                <a16:creationId xmlns:a16="http://schemas.microsoft.com/office/drawing/2014/main" id="{60F0DAE1-46C4-0698-D79B-3B1C9DB3192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3094A15-14AE-1728-FE86-4DD4DDB120C7}"/>
              </a:ext>
            </a:extLst>
          </p:cNvPr>
          <p:cNvSpPr>
            <a:spLocks noGrp="1"/>
          </p:cNvSpPr>
          <p:nvPr>
            <p:ph type="sldNum" sz="quarter" idx="12"/>
          </p:nvPr>
        </p:nvSpPr>
        <p:spPr/>
        <p:txBody>
          <a:bodyPr/>
          <a:lstStyle/>
          <a:p>
            <a:fld id="{F993ECB1-7D5E-4343-ABDA-0D6180BBA11D}" type="slidenum">
              <a:rPr lang="en-GB" smtClean="0"/>
              <a:t>‹#›</a:t>
            </a:fld>
            <a:endParaRPr lang="en-GB"/>
          </a:p>
        </p:txBody>
      </p:sp>
    </p:spTree>
    <p:extLst>
      <p:ext uri="{BB962C8B-B14F-4D97-AF65-F5344CB8AC3E}">
        <p14:creationId xmlns:p14="http://schemas.microsoft.com/office/powerpoint/2010/main" val="426911990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8E765F-A7AC-00AA-8944-C3CD2C14A97A}"/>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BF2570F1-049C-3BBC-66B7-8F0C80927689}"/>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71A728B-0369-4DF2-2100-5F71E4A061BB}"/>
              </a:ext>
            </a:extLst>
          </p:cNvPr>
          <p:cNvSpPr>
            <a:spLocks noGrp="1"/>
          </p:cNvSpPr>
          <p:nvPr>
            <p:ph type="dt" sz="half" idx="10"/>
          </p:nvPr>
        </p:nvSpPr>
        <p:spPr/>
        <p:txBody>
          <a:bodyPr/>
          <a:lstStyle/>
          <a:p>
            <a:fld id="{0AF02EB0-C628-47C0-8652-249A7078C85E}" type="datetimeFigureOut">
              <a:rPr lang="en-GB" smtClean="0"/>
              <a:t>22/02/2026</a:t>
            </a:fld>
            <a:endParaRPr lang="en-GB"/>
          </a:p>
        </p:txBody>
      </p:sp>
      <p:sp>
        <p:nvSpPr>
          <p:cNvPr id="5" name="Footer Placeholder 4">
            <a:extLst>
              <a:ext uri="{FF2B5EF4-FFF2-40B4-BE49-F238E27FC236}">
                <a16:creationId xmlns:a16="http://schemas.microsoft.com/office/drawing/2014/main" id="{963353C6-09B4-0069-C4F0-0631EAAEE7F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645F5FC-0394-A4EC-F60D-6BCC6F559E54}"/>
              </a:ext>
            </a:extLst>
          </p:cNvPr>
          <p:cNvSpPr>
            <a:spLocks noGrp="1"/>
          </p:cNvSpPr>
          <p:nvPr>
            <p:ph type="sldNum" sz="quarter" idx="12"/>
          </p:nvPr>
        </p:nvSpPr>
        <p:spPr/>
        <p:txBody>
          <a:bodyPr/>
          <a:lstStyle/>
          <a:p>
            <a:fld id="{F993ECB1-7D5E-4343-ABDA-0D6180BBA11D}" type="slidenum">
              <a:rPr lang="en-GB" smtClean="0"/>
              <a:t>‹#›</a:t>
            </a:fld>
            <a:endParaRPr lang="en-GB"/>
          </a:p>
        </p:txBody>
      </p:sp>
    </p:spTree>
    <p:extLst>
      <p:ext uri="{BB962C8B-B14F-4D97-AF65-F5344CB8AC3E}">
        <p14:creationId xmlns:p14="http://schemas.microsoft.com/office/powerpoint/2010/main" val="165263275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2EA5C8-CF90-D0D2-841B-BC1F782060A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FF2ECD9-84C9-5BD0-2C1F-745C17C3E96C}"/>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6C746E74-09C6-5038-73D8-CC8E8B67649F}"/>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23F37651-005F-D7F7-F3B7-CBF6C2AB96EF}"/>
              </a:ext>
            </a:extLst>
          </p:cNvPr>
          <p:cNvSpPr>
            <a:spLocks noGrp="1"/>
          </p:cNvSpPr>
          <p:nvPr>
            <p:ph type="dt" sz="half" idx="10"/>
          </p:nvPr>
        </p:nvSpPr>
        <p:spPr/>
        <p:txBody>
          <a:bodyPr/>
          <a:lstStyle/>
          <a:p>
            <a:fld id="{0AF02EB0-C628-47C0-8652-249A7078C85E}" type="datetimeFigureOut">
              <a:rPr lang="en-GB" smtClean="0"/>
              <a:t>22/02/2026</a:t>
            </a:fld>
            <a:endParaRPr lang="en-GB"/>
          </a:p>
        </p:txBody>
      </p:sp>
      <p:sp>
        <p:nvSpPr>
          <p:cNvPr id="6" name="Footer Placeholder 5">
            <a:extLst>
              <a:ext uri="{FF2B5EF4-FFF2-40B4-BE49-F238E27FC236}">
                <a16:creationId xmlns:a16="http://schemas.microsoft.com/office/drawing/2014/main" id="{268E1E28-A67F-E0B9-6A31-8998CB552A3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7A053F8-3D65-885B-2EC8-0849EA8A40E4}"/>
              </a:ext>
            </a:extLst>
          </p:cNvPr>
          <p:cNvSpPr>
            <a:spLocks noGrp="1"/>
          </p:cNvSpPr>
          <p:nvPr>
            <p:ph type="sldNum" sz="quarter" idx="12"/>
          </p:nvPr>
        </p:nvSpPr>
        <p:spPr/>
        <p:txBody>
          <a:bodyPr/>
          <a:lstStyle/>
          <a:p>
            <a:fld id="{F993ECB1-7D5E-4343-ABDA-0D6180BBA11D}" type="slidenum">
              <a:rPr lang="en-GB" smtClean="0"/>
              <a:t>‹#›</a:t>
            </a:fld>
            <a:endParaRPr lang="en-GB"/>
          </a:p>
        </p:txBody>
      </p:sp>
    </p:spTree>
    <p:extLst>
      <p:ext uri="{BB962C8B-B14F-4D97-AF65-F5344CB8AC3E}">
        <p14:creationId xmlns:p14="http://schemas.microsoft.com/office/powerpoint/2010/main" val="70140137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30485B-0333-FE28-4C1C-393045D629A5}"/>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5123F45-A7BC-4702-9176-455C6A17A9B6}"/>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6040B79-767C-761B-A569-E58781092893}"/>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A66DED77-6459-E51A-B9A2-86B1EA9C26E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37AFE2C-C9F3-6597-0CB5-49223DE7A85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31ECD3C9-0781-1AE8-344D-CD07C6A58C29}"/>
              </a:ext>
            </a:extLst>
          </p:cNvPr>
          <p:cNvSpPr>
            <a:spLocks noGrp="1"/>
          </p:cNvSpPr>
          <p:nvPr>
            <p:ph type="dt" sz="half" idx="10"/>
          </p:nvPr>
        </p:nvSpPr>
        <p:spPr/>
        <p:txBody>
          <a:bodyPr/>
          <a:lstStyle/>
          <a:p>
            <a:fld id="{0AF02EB0-C628-47C0-8652-249A7078C85E}" type="datetimeFigureOut">
              <a:rPr lang="en-GB" smtClean="0"/>
              <a:t>22/02/2026</a:t>
            </a:fld>
            <a:endParaRPr lang="en-GB"/>
          </a:p>
        </p:txBody>
      </p:sp>
      <p:sp>
        <p:nvSpPr>
          <p:cNvPr id="8" name="Footer Placeholder 7">
            <a:extLst>
              <a:ext uri="{FF2B5EF4-FFF2-40B4-BE49-F238E27FC236}">
                <a16:creationId xmlns:a16="http://schemas.microsoft.com/office/drawing/2014/main" id="{C59BD371-646C-58B6-3C01-C0537DA228B6}"/>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C16343B-4A4D-F9D0-AF8F-2BBCC53FCFAF}"/>
              </a:ext>
            </a:extLst>
          </p:cNvPr>
          <p:cNvSpPr>
            <a:spLocks noGrp="1"/>
          </p:cNvSpPr>
          <p:nvPr>
            <p:ph type="sldNum" sz="quarter" idx="12"/>
          </p:nvPr>
        </p:nvSpPr>
        <p:spPr/>
        <p:txBody>
          <a:bodyPr/>
          <a:lstStyle/>
          <a:p>
            <a:fld id="{F993ECB1-7D5E-4343-ABDA-0D6180BBA11D}" type="slidenum">
              <a:rPr lang="en-GB" smtClean="0"/>
              <a:t>‹#›</a:t>
            </a:fld>
            <a:endParaRPr lang="en-GB"/>
          </a:p>
        </p:txBody>
      </p:sp>
    </p:spTree>
    <p:extLst>
      <p:ext uri="{BB962C8B-B14F-4D97-AF65-F5344CB8AC3E}">
        <p14:creationId xmlns:p14="http://schemas.microsoft.com/office/powerpoint/2010/main" val="416308514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6D32FE-135E-86C8-44C9-77186D0CD7C9}"/>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5F67349E-592B-2A9E-4A9D-D8786EDFBE17}"/>
              </a:ext>
            </a:extLst>
          </p:cNvPr>
          <p:cNvSpPr>
            <a:spLocks noGrp="1"/>
          </p:cNvSpPr>
          <p:nvPr>
            <p:ph type="dt" sz="half" idx="10"/>
          </p:nvPr>
        </p:nvSpPr>
        <p:spPr/>
        <p:txBody>
          <a:bodyPr/>
          <a:lstStyle/>
          <a:p>
            <a:fld id="{0AF02EB0-C628-47C0-8652-249A7078C85E}" type="datetimeFigureOut">
              <a:rPr lang="en-GB" smtClean="0"/>
              <a:t>22/02/2026</a:t>
            </a:fld>
            <a:endParaRPr lang="en-GB"/>
          </a:p>
        </p:txBody>
      </p:sp>
      <p:sp>
        <p:nvSpPr>
          <p:cNvPr id="4" name="Footer Placeholder 3">
            <a:extLst>
              <a:ext uri="{FF2B5EF4-FFF2-40B4-BE49-F238E27FC236}">
                <a16:creationId xmlns:a16="http://schemas.microsoft.com/office/drawing/2014/main" id="{71D98B7C-9160-5D14-2B21-C0BD6254BF83}"/>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8CE25B0D-FE4D-3AF4-55F1-4B45DA599A3B}"/>
              </a:ext>
            </a:extLst>
          </p:cNvPr>
          <p:cNvSpPr>
            <a:spLocks noGrp="1"/>
          </p:cNvSpPr>
          <p:nvPr>
            <p:ph type="sldNum" sz="quarter" idx="12"/>
          </p:nvPr>
        </p:nvSpPr>
        <p:spPr/>
        <p:txBody>
          <a:bodyPr/>
          <a:lstStyle/>
          <a:p>
            <a:fld id="{F993ECB1-7D5E-4343-ABDA-0D6180BBA11D}" type="slidenum">
              <a:rPr lang="en-GB" smtClean="0"/>
              <a:t>‹#›</a:t>
            </a:fld>
            <a:endParaRPr lang="en-GB"/>
          </a:p>
        </p:txBody>
      </p:sp>
    </p:spTree>
    <p:extLst>
      <p:ext uri="{BB962C8B-B14F-4D97-AF65-F5344CB8AC3E}">
        <p14:creationId xmlns:p14="http://schemas.microsoft.com/office/powerpoint/2010/main" val="1456045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E032D1C-ACCB-2103-8C08-C2A89491284E}"/>
              </a:ext>
            </a:extLst>
          </p:cNvPr>
          <p:cNvSpPr>
            <a:spLocks noGrp="1"/>
          </p:cNvSpPr>
          <p:nvPr>
            <p:ph type="dt" sz="half" idx="10"/>
          </p:nvPr>
        </p:nvSpPr>
        <p:spPr/>
        <p:txBody>
          <a:bodyPr/>
          <a:lstStyle/>
          <a:p>
            <a:fld id="{0AF02EB0-C628-47C0-8652-249A7078C85E}" type="datetimeFigureOut">
              <a:rPr lang="en-GB" smtClean="0"/>
              <a:t>22/02/2026</a:t>
            </a:fld>
            <a:endParaRPr lang="en-GB"/>
          </a:p>
        </p:txBody>
      </p:sp>
      <p:sp>
        <p:nvSpPr>
          <p:cNvPr id="3" name="Footer Placeholder 2">
            <a:extLst>
              <a:ext uri="{FF2B5EF4-FFF2-40B4-BE49-F238E27FC236}">
                <a16:creationId xmlns:a16="http://schemas.microsoft.com/office/drawing/2014/main" id="{83C55E38-C2CD-403D-808C-343D5D60AB83}"/>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8AA96050-F2E1-7199-2496-551121599EB0}"/>
              </a:ext>
            </a:extLst>
          </p:cNvPr>
          <p:cNvSpPr>
            <a:spLocks noGrp="1"/>
          </p:cNvSpPr>
          <p:nvPr>
            <p:ph type="sldNum" sz="quarter" idx="12"/>
          </p:nvPr>
        </p:nvSpPr>
        <p:spPr/>
        <p:txBody>
          <a:bodyPr/>
          <a:lstStyle/>
          <a:p>
            <a:fld id="{F993ECB1-7D5E-4343-ABDA-0D6180BBA11D}" type="slidenum">
              <a:rPr lang="en-GB" smtClean="0"/>
              <a:t>‹#›</a:t>
            </a:fld>
            <a:endParaRPr lang="en-GB"/>
          </a:p>
        </p:txBody>
      </p:sp>
    </p:spTree>
    <p:extLst>
      <p:ext uri="{BB962C8B-B14F-4D97-AF65-F5344CB8AC3E}">
        <p14:creationId xmlns:p14="http://schemas.microsoft.com/office/powerpoint/2010/main" val="54954322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28E90E-F51D-BFF0-5FA9-4ED3B2B58EA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27E87FA9-3DC8-46F9-0DDF-84D1D38570D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CBDC7C39-EA96-70AA-0B04-DAD4AA871FC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E0C7244-5827-4F89-7936-543B1557F519}"/>
              </a:ext>
            </a:extLst>
          </p:cNvPr>
          <p:cNvSpPr>
            <a:spLocks noGrp="1"/>
          </p:cNvSpPr>
          <p:nvPr>
            <p:ph type="dt" sz="half" idx="10"/>
          </p:nvPr>
        </p:nvSpPr>
        <p:spPr/>
        <p:txBody>
          <a:bodyPr/>
          <a:lstStyle/>
          <a:p>
            <a:fld id="{0AF02EB0-C628-47C0-8652-249A7078C85E}" type="datetimeFigureOut">
              <a:rPr lang="en-GB" smtClean="0"/>
              <a:t>22/02/2026</a:t>
            </a:fld>
            <a:endParaRPr lang="en-GB"/>
          </a:p>
        </p:txBody>
      </p:sp>
      <p:sp>
        <p:nvSpPr>
          <p:cNvPr id="6" name="Footer Placeholder 5">
            <a:extLst>
              <a:ext uri="{FF2B5EF4-FFF2-40B4-BE49-F238E27FC236}">
                <a16:creationId xmlns:a16="http://schemas.microsoft.com/office/drawing/2014/main" id="{04B885B0-1416-BE00-3DFC-0AFC56BF1A5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82E6BEA-0869-7D57-F115-2361B5E08627}"/>
              </a:ext>
            </a:extLst>
          </p:cNvPr>
          <p:cNvSpPr>
            <a:spLocks noGrp="1"/>
          </p:cNvSpPr>
          <p:nvPr>
            <p:ph type="sldNum" sz="quarter" idx="12"/>
          </p:nvPr>
        </p:nvSpPr>
        <p:spPr/>
        <p:txBody>
          <a:bodyPr/>
          <a:lstStyle/>
          <a:p>
            <a:fld id="{F993ECB1-7D5E-4343-ABDA-0D6180BBA11D}" type="slidenum">
              <a:rPr lang="en-GB" smtClean="0"/>
              <a:t>‹#›</a:t>
            </a:fld>
            <a:endParaRPr lang="en-GB"/>
          </a:p>
        </p:txBody>
      </p:sp>
    </p:spTree>
    <p:extLst>
      <p:ext uri="{BB962C8B-B14F-4D97-AF65-F5344CB8AC3E}">
        <p14:creationId xmlns:p14="http://schemas.microsoft.com/office/powerpoint/2010/main" val="104037451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F53647-9EB4-21FD-F1E8-BF1837FD218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82003C25-7EF2-DF79-07FD-02F167A9533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7F2CF663-9E5B-39BA-AC4A-0FF09AC5C1A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3FA28C8-1058-71B4-71D8-7F776E1EBE7E}"/>
              </a:ext>
            </a:extLst>
          </p:cNvPr>
          <p:cNvSpPr>
            <a:spLocks noGrp="1"/>
          </p:cNvSpPr>
          <p:nvPr>
            <p:ph type="dt" sz="half" idx="10"/>
          </p:nvPr>
        </p:nvSpPr>
        <p:spPr/>
        <p:txBody>
          <a:bodyPr/>
          <a:lstStyle/>
          <a:p>
            <a:fld id="{0AF02EB0-C628-47C0-8652-249A7078C85E}" type="datetimeFigureOut">
              <a:rPr lang="en-GB" smtClean="0"/>
              <a:t>22/02/2026</a:t>
            </a:fld>
            <a:endParaRPr lang="en-GB"/>
          </a:p>
        </p:txBody>
      </p:sp>
      <p:sp>
        <p:nvSpPr>
          <p:cNvPr id="6" name="Footer Placeholder 5">
            <a:extLst>
              <a:ext uri="{FF2B5EF4-FFF2-40B4-BE49-F238E27FC236}">
                <a16:creationId xmlns:a16="http://schemas.microsoft.com/office/drawing/2014/main" id="{027E5AE0-C29C-7BA7-B744-09E008D8E6B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3D1D560-09A5-04A3-6449-659353DC04CF}"/>
              </a:ext>
            </a:extLst>
          </p:cNvPr>
          <p:cNvSpPr>
            <a:spLocks noGrp="1"/>
          </p:cNvSpPr>
          <p:nvPr>
            <p:ph type="sldNum" sz="quarter" idx="12"/>
          </p:nvPr>
        </p:nvSpPr>
        <p:spPr/>
        <p:txBody>
          <a:bodyPr/>
          <a:lstStyle/>
          <a:p>
            <a:fld id="{F993ECB1-7D5E-4343-ABDA-0D6180BBA11D}" type="slidenum">
              <a:rPr lang="en-GB" smtClean="0"/>
              <a:t>‹#›</a:t>
            </a:fld>
            <a:endParaRPr lang="en-GB"/>
          </a:p>
        </p:txBody>
      </p:sp>
    </p:spTree>
    <p:extLst>
      <p:ext uri="{BB962C8B-B14F-4D97-AF65-F5344CB8AC3E}">
        <p14:creationId xmlns:p14="http://schemas.microsoft.com/office/powerpoint/2010/main" val="261919765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E8C451-CBD0-A2C1-D182-8CEF7D02F800}"/>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DDAA56F-0B0C-BA9B-7BD8-0F8DC569AAB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FEE3E32-40BB-64CB-A55E-B683313E89CB}"/>
              </a:ext>
            </a:extLst>
          </p:cNvPr>
          <p:cNvSpPr>
            <a:spLocks noGrp="1"/>
          </p:cNvSpPr>
          <p:nvPr>
            <p:ph type="dt" sz="half" idx="10"/>
          </p:nvPr>
        </p:nvSpPr>
        <p:spPr/>
        <p:txBody>
          <a:bodyPr/>
          <a:lstStyle/>
          <a:p>
            <a:fld id="{0AF02EB0-C628-47C0-8652-249A7078C85E}" type="datetimeFigureOut">
              <a:rPr lang="en-GB" smtClean="0"/>
              <a:t>22/02/2026</a:t>
            </a:fld>
            <a:endParaRPr lang="en-GB"/>
          </a:p>
        </p:txBody>
      </p:sp>
      <p:sp>
        <p:nvSpPr>
          <p:cNvPr id="5" name="Footer Placeholder 4">
            <a:extLst>
              <a:ext uri="{FF2B5EF4-FFF2-40B4-BE49-F238E27FC236}">
                <a16:creationId xmlns:a16="http://schemas.microsoft.com/office/drawing/2014/main" id="{66373077-72C4-0B99-EAB3-52B0A0FF2E3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0E2F3A8-16C8-0400-7671-934C66C660F0}"/>
              </a:ext>
            </a:extLst>
          </p:cNvPr>
          <p:cNvSpPr>
            <a:spLocks noGrp="1"/>
          </p:cNvSpPr>
          <p:nvPr>
            <p:ph type="sldNum" sz="quarter" idx="12"/>
          </p:nvPr>
        </p:nvSpPr>
        <p:spPr/>
        <p:txBody>
          <a:bodyPr/>
          <a:lstStyle/>
          <a:p>
            <a:fld id="{F993ECB1-7D5E-4343-ABDA-0D6180BBA11D}" type="slidenum">
              <a:rPr lang="en-GB" smtClean="0"/>
              <a:t>‹#›</a:t>
            </a:fld>
            <a:endParaRPr lang="en-GB"/>
          </a:p>
        </p:txBody>
      </p:sp>
    </p:spTree>
    <p:extLst>
      <p:ext uri="{BB962C8B-B14F-4D97-AF65-F5344CB8AC3E}">
        <p14:creationId xmlns:p14="http://schemas.microsoft.com/office/powerpoint/2010/main" val="344690411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8D661F4-A8AA-870A-07AE-5E44D9E3E54D}"/>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570564B-94E7-AFC1-C878-EAE03E446ED6}"/>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FE58BBA-9DD4-B8C2-1A37-09094AFF0463}"/>
              </a:ext>
            </a:extLst>
          </p:cNvPr>
          <p:cNvSpPr>
            <a:spLocks noGrp="1"/>
          </p:cNvSpPr>
          <p:nvPr>
            <p:ph type="dt" sz="half" idx="10"/>
          </p:nvPr>
        </p:nvSpPr>
        <p:spPr/>
        <p:txBody>
          <a:bodyPr/>
          <a:lstStyle/>
          <a:p>
            <a:fld id="{0AF02EB0-C628-47C0-8652-249A7078C85E}" type="datetimeFigureOut">
              <a:rPr lang="en-GB" smtClean="0"/>
              <a:t>22/02/2026</a:t>
            </a:fld>
            <a:endParaRPr lang="en-GB"/>
          </a:p>
        </p:txBody>
      </p:sp>
      <p:sp>
        <p:nvSpPr>
          <p:cNvPr id="5" name="Footer Placeholder 4">
            <a:extLst>
              <a:ext uri="{FF2B5EF4-FFF2-40B4-BE49-F238E27FC236}">
                <a16:creationId xmlns:a16="http://schemas.microsoft.com/office/drawing/2014/main" id="{035B6059-CA4F-B4D7-EFA3-6E43E94FBA1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8DE431F-169A-8C54-DBD2-FA165C11E397}"/>
              </a:ext>
            </a:extLst>
          </p:cNvPr>
          <p:cNvSpPr>
            <a:spLocks noGrp="1"/>
          </p:cNvSpPr>
          <p:nvPr>
            <p:ph type="sldNum" sz="quarter" idx="12"/>
          </p:nvPr>
        </p:nvSpPr>
        <p:spPr/>
        <p:txBody>
          <a:bodyPr/>
          <a:lstStyle/>
          <a:p>
            <a:fld id="{F993ECB1-7D5E-4343-ABDA-0D6180BBA11D}" type="slidenum">
              <a:rPr lang="en-GB" smtClean="0"/>
              <a:t>‹#›</a:t>
            </a:fld>
            <a:endParaRPr lang="en-GB"/>
          </a:p>
        </p:txBody>
      </p:sp>
    </p:spTree>
    <p:extLst>
      <p:ext uri="{BB962C8B-B14F-4D97-AF65-F5344CB8AC3E}">
        <p14:creationId xmlns:p14="http://schemas.microsoft.com/office/powerpoint/2010/main" val="198555140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F465023-0BF1-5789-03C9-8A94E5EE61C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81DC041-5969-FC05-AB92-F72126F5BBA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C87966E-1BE0-36EF-9ED0-7C10E725440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0AF02EB0-C628-47C0-8652-249A7078C85E}" type="datetimeFigureOut">
              <a:rPr lang="en-GB" smtClean="0"/>
              <a:t>22/02/2026</a:t>
            </a:fld>
            <a:endParaRPr lang="en-GB"/>
          </a:p>
        </p:txBody>
      </p:sp>
      <p:sp>
        <p:nvSpPr>
          <p:cNvPr id="5" name="Footer Placeholder 4">
            <a:extLst>
              <a:ext uri="{FF2B5EF4-FFF2-40B4-BE49-F238E27FC236}">
                <a16:creationId xmlns:a16="http://schemas.microsoft.com/office/drawing/2014/main" id="{B7B149FB-CBF9-AC06-172E-68384B792C3C}"/>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7193D281-1507-521B-204B-AA09F72B7EA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F993ECB1-7D5E-4343-ABDA-0D6180BBA11D}" type="slidenum">
              <a:rPr lang="en-GB" smtClean="0"/>
              <a:t>‹#›</a:t>
            </a:fld>
            <a:endParaRPr lang="en-GB"/>
          </a:p>
        </p:txBody>
      </p:sp>
    </p:spTree>
    <p:extLst>
      <p:ext uri="{BB962C8B-B14F-4D97-AF65-F5344CB8AC3E}">
        <p14:creationId xmlns:p14="http://schemas.microsoft.com/office/powerpoint/2010/main" val="57405134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https://nacmnet.org/wp-content/uploads/Communication-in-the-Workplace-Reference-Guide.pdf" TargetMode="External"/><Relationship Id="rId2" Type="http://schemas.openxmlformats.org/officeDocument/2006/relationships/hyperlink" Target="https://www.hee.nhs.uk/our-work/cancer-diagnostics/cancer-communications-resource-hub/patient/how-good-communication-skills-benefit-patients-service-users-people-affected" TargetMode="External"/><Relationship Id="rId1" Type="http://schemas.openxmlformats.org/officeDocument/2006/relationships/slideLayout" Target="../slideLayouts/slideLayout2.xml"/><Relationship Id="rId4" Type="http://schemas.openxmlformats.org/officeDocument/2006/relationships/hyperlink" Target="https://mylearningcloud.org.uk/effective-communication-health-and-social-car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43CAA20-3569-4189-9E48-239A229A86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766D55A-D7F7-2E0C-FD48-DE24D13A4B88}"/>
              </a:ext>
            </a:extLst>
          </p:cNvPr>
          <p:cNvSpPr>
            <a:spLocks noGrp="1"/>
          </p:cNvSpPr>
          <p:nvPr>
            <p:ph type="ctrTitle"/>
          </p:nvPr>
        </p:nvSpPr>
        <p:spPr>
          <a:xfrm>
            <a:off x="838200" y="451381"/>
            <a:ext cx="10512552" cy="4066540"/>
          </a:xfrm>
        </p:spPr>
        <p:txBody>
          <a:bodyPr anchor="b">
            <a:normAutofit/>
          </a:bodyPr>
          <a:lstStyle/>
          <a:p>
            <a:pPr algn="l"/>
            <a:br>
              <a:rPr lang="en-GB" sz="3600" dirty="0"/>
            </a:br>
            <a:r>
              <a:rPr lang="en-GB" sz="3600" dirty="0"/>
              <a:t>Abdul Raheem Khan</a:t>
            </a:r>
            <a:br>
              <a:rPr lang="en-GB" sz="3600" dirty="0"/>
            </a:br>
            <a:r>
              <a:rPr lang="en-GB" sz="3600" dirty="0"/>
              <a:t>2435517</a:t>
            </a:r>
            <a:br>
              <a:rPr lang="en-GB" sz="3600" dirty="0"/>
            </a:br>
            <a:r>
              <a:rPr lang="en-GB" sz="3600" dirty="0"/>
              <a:t>LCHS4009</a:t>
            </a:r>
            <a:br>
              <a:rPr lang="en-GB" sz="3600" dirty="0"/>
            </a:br>
            <a:r>
              <a:rPr lang="en-GB" sz="3600" dirty="0"/>
              <a:t>Communication in Health and </a:t>
            </a:r>
            <a:br>
              <a:rPr lang="en-GB" sz="3600" dirty="0"/>
            </a:br>
            <a:r>
              <a:rPr lang="en-GB" sz="3600" dirty="0"/>
              <a:t>Social care</a:t>
            </a:r>
            <a:br>
              <a:rPr lang="en-GB" sz="3600" dirty="0"/>
            </a:br>
            <a:br>
              <a:rPr lang="en-GB" sz="3600" dirty="0"/>
            </a:br>
            <a:endParaRPr lang="en-GB" sz="3600" dirty="0"/>
          </a:p>
        </p:txBody>
      </p:sp>
      <p:sp>
        <p:nvSpPr>
          <p:cNvPr id="3" name="Subtitle 2">
            <a:extLst>
              <a:ext uri="{FF2B5EF4-FFF2-40B4-BE49-F238E27FC236}">
                <a16:creationId xmlns:a16="http://schemas.microsoft.com/office/drawing/2014/main" id="{990DBA92-A68E-0F2E-2D28-CB3DF18797F9}"/>
              </a:ext>
            </a:extLst>
          </p:cNvPr>
          <p:cNvSpPr>
            <a:spLocks noGrp="1"/>
          </p:cNvSpPr>
          <p:nvPr>
            <p:ph type="subTitle" idx="1"/>
          </p:nvPr>
        </p:nvSpPr>
        <p:spPr>
          <a:xfrm>
            <a:off x="838199" y="4983276"/>
            <a:ext cx="10512552" cy="1126680"/>
          </a:xfrm>
        </p:spPr>
        <p:txBody>
          <a:bodyPr>
            <a:normAutofit/>
          </a:bodyPr>
          <a:lstStyle/>
          <a:p>
            <a:pPr algn="l"/>
            <a:endParaRPr lang="en-GB"/>
          </a:p>
        </p:txBody>
      </p:sp>
      <p:sp>
        <p:nvSpPr>
          <p:cNvPr id="10" name="sketch line">
            <a:extLst>
              <a:ext uri="{FF2B5EF4-FFF2-40B4-BE49-F238E27FC236}">
                <a16:creationId xmlns:a16="http://schemas.microsoft.com/office/drawing/2014/main" id="{DA542B6D-E775-4832-91DC-2D20F85781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200" y="4718595"/>
            <a:ext cx="5410200" cy="18288"/>
          </a:xfrm>
          <a:custGeom>
            <a:avLst/>
            <a:gdLst>
              <a:gd name="csX0" fmla="*/ 0 w 5410200"/>
              <a:gd name="csY0" fmla="*/ 0 h 18288"/>
              <a:gd name="csX1" fmla="*/ 568071 w 5410200"/>
              <a:gd name="csY1" fmla="*/ 0 h 18288"/>
              <a:gd name="csX2" fmla="*/ 1298448 w 5410200"/>
              <a:gd name="csY2" fmla="*/ 0 h 18288"/>
              <a:gd name="csX3" fmla="*/ 1920621 w 5410200"/>
              <a:gd name="csY3" fmla="*/ 0 h 18288"/>
              <a:gd name="csX4" fmla="*/ 2488692 w 5410200"/>
              <a:gd name="csY4" fmla="*/ 0 h 18288"/>
              <a:gd name="csX5" fmla="*/ 3219069 w 5410200"/>
              <a:gd name="csY5" fmla="*/ 0 h 18288"/>
              <a:gd name="csX6" fmla="*/ 3895344 w 5410200"/>
              <a:gd name="csY6" fmla="*/ 0 h 18288"/>
              <a:gd name="csX7" fmla="*/ 4571619 w 5410200"/>
              <a:gd name="csY7" fmla="*/ 0 h 18288"/>
              <a:gd name="csX8" fmla="*/ 5410200 w 5410200"/>
              <a:gd name="csY8" fmla="*/ 0 h 18288"/>
              <a:gd name="csX9" fmla="*/ 5410200 w 5410200"/>
              <a:gd name="csY9" fmla="*/ 18288 h 18288"/>
              <a:gd name="csX10" fmla="*/ 4842129 w 5410200"/>
              <a:gd name="csY10" fmla="*/ 18288 h 18288"/>
              <a:gd name="csX11" fmla="*/ 4328160 w 5410200"/>
              <a:gd name="csY11" fmla="*/ 18288 h 18288"/>
              <a:gd name="csX12" fmla="*/ 3597783 w 5410200"/>
              <a:gd name="csY12" fmla="*/ 18288 h 18288"/>
              <a:gd name="csX13" fmla="*/ 3029712 w 5410200"/>
              <a:gd name="csY13" fmla="*/ 18288 h 18288"/>
              <a:gd name="csX14" fmla="*/ 2299335 w 5410200"/>
              <a:gd name="csY14" fmla="*/ 18288 h 18288"/>
              <a:gd name="csX15" fmla="*/ 1514856 w 5410200"/>
              <a:gd name="csY15" fmla="*/ 18288 h 18288"/>
              <a:gd name="csX16" fmla="*/ 892683 w 5410200"/>
              <a:gd name="csY16" fmla="*/ 18288 h 18288"/>
              <a:gd name="csX17" fmla="*/ 0 w 5410200"/>
              <a:gd name="csY17" fmla="*/ 18288 h 18288"/>
              <a:gd name="csX18" fmla="*/ 0 w 5410200"/>
              <a:gd name="csY18"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180843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72F7220-50B2-275D-60F2-C9B40B91BE51}"/>
              </a:ext>
            </a:extLst>
          </p:cNvPr>
          <p:cNvSpPr>
            <a:spLocks noGrp="1"/>
          </p:cNvSpPr>
          <p:nvPr>
            <p:ph type="title"/>
          </p:nvPr>
        </p:nvSpPr>
        <p:spPr>
          <a:xfrm>
            <a:off x="838200" y="365125"/>
            <a:ext cx="10515600" cy="1325563"/>
          </a:xfrm>
        </p:spPr>
        <p:txBody>
          <a:bodyPr>
            <a:normAutofit/>
          </a:bodyPr>
          <a:lstStyle/>
          <a:p>
            <a:r>
              <a:rPr lang="en-GB" sz="5400"/>
              <a:t>Communication </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29AF8FA-FF4B-42E9-8236-71A94A622B6D}"/>
              </a:ext>
            </a:extLst>
          </p:cNvPr>
          <p:cNvSpPr>
            <a:spLocks noGrp="1"/>
          </p:cNvSpPr>
          <p:nvPr>
            <p:ph idx="1"/>
          </p:nvPr>
        </p:nvSpPr>
        <p:spPr>
          <a:xfrm>
            <a:off x="838200" y="1929384"/>
            <a:ext cx="10515600" cy="4251960"/>
          </a:xfrm>
        </p:spPr>
        <p:txBody>
          <a:bodyPr>
            <a:normAutofit/>
          </a:bodyPr>
          <a:lstStyle/>
          <a:p>
            <a:r>
              <a:rPr lang="en-GB" sz="2000"/>
              <a:t>In health and social care, communication is one of the most important skills. </a:t>
            </a:r>
          </a:p>
          <a:p>
            <a:r>
              <a:rPr lang="en-GB" sz="2000"/>
              <a:t>Communication is the process of sharing information, feelings and thoughts between people. It involves both listening and speaking. There are 3 types of communication – Verbal communication, Non-Verbal communication and written communication.</a:t>
            </a:r>
          </a:p>
          <a:p>
            <a:r>
              <a:rPr lang="en-GB" sz="2000"/>
              <a:t>Verbal communication – Is the use of written or spoken words to convey emotions, messages or ideas. It is the main tool for interactions.</a:t>
            </a:r>
          </a:p>
          <a:p>
            <a:r>
              <a:rPr lang="en-GB" sz="2000"/>
              <a:t> Non-verbal Communication – is the process of conveying a meaning without speaking. This is through Body language, facial expressions or eye contact.</a:t>
            </a:r>
          </a:p>
          <a:p>
            <a:r>
              <a:rPr lang="en-GB" sz="2000"/>
              <a:t>Written Communication – It involves conveying information, ideas or messages through text, emails or even through social media.</a:t>
            </a:r>
          </a:p>
          <a:p>
            <a:r>
              <a:rPr lang="en-GB" sz="2000"/>
              <a:t>According to the NHS, communication is essential for providing safe and effective care because mistakes can happen if information is not communicated properly. </a:t>
            </a:r>
          </a:p>
          <a:p>
            <a:endParaRPr lang="en-GB" sz="2000"/>
          </a:p>
          <a:p>
            <a:endParaRPr lang="en-GB" sz="2000"/>
          </a:p>
          <a:p>
            <a:endParaRPr lang="en-GB" sz="2000"/>
          </a:p>
        </p:txBody>
      </p:sp>
    </p:spTree>
    <p:extLst>
      <p:ext uri="{BB962C8B-B14F-4D97-AF65-F5344CB8AC3E}">
        <p14:creationId xmlns:p14="http://schemas.microsoft.com/office/powerpoint/2010/main" val="83241083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E1D364E-1FF3-7EEF-1223-CB3300EF752F}"/>
              </a:ext>
            </a:extLst>
          </p:cNvPr>
          <p:cNvSpPr>
            <a:spLocks noGrp="1"/>
          </p:cNvSpPr>
          <p:nvPr>
            <p:ph type="title"/>
          </p:nvPr>
        </p:nvSpPr>
        <p:spPr>
          <a:xfrm>
            <a:off x="640080" y="325369"/>
            <a:ext cx="4368602" cy="1956841"/>
          </a:xfrm>
        </p:spPr>
        <p:txBody>
          <a:bodyPr anchor="b">
            <a:normAutofit/>
          </a:bodyPr>
          <a:lstStyle/>
          <a:p>
            <a:r>
              <a:rPr lang="en-GB" sz="3800"/>
              <a:t>Why communication is important in health and social care. </a:t>
            </a:r>
          </a:p>
        </p:txBody>
      </p:sp>
      <p:sp>
        <p:nvSpPr>
          <p:cNvPr id="1033"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sX0" fmla="*/ 0 w 3474720"/>
              <a:gd name="csY0" fmla="*/ 0 h 18288"/>
              <a:gd name="csX1" fmla="*/ 694944 w 3474720"/>
              <a:gd name="csY1" fmla="*/ 0 h 18288"/>
              <a:gd name="csX2" fmla="*/ 1355141 w 3474720"/>
              <a:gd name="csY2" fmla="*/ 0 h 18288"/>
              <a:gd name="csX3" fmla="*/ 2015338 w 3474720"/>
              <a:gd name="csY3" fmla="*/ 0 h 18288"/>
              <a:gd name="csX4" fmla="*/ 2779776 w 3474720"/>
              <a:gd name="csY4" fmla="*/ 0 h 18288"/>
              <a:gd name="csX5" fmla="*/ 3474720 w 3474720"/>
              <a:gd name="csY5" fmla="*/ 0 h 18288"/>
              <a:gd name="csX6" fmla="*/ 3474720 w 3474720"/>
              <a:gd name="csY6" fmla="*/ 18288 h 18288"/>
              <a:gd name="csX7" fmla="*/ 2779776 w 3474720"/>
              <a:gd name="csY7" fmla="*/ 18288 h 18288"/>
              <a:gd name="csX8" fmla="*/ 2189074 w 3474720"/>
              <a:gd name="csY8" fmla="*/ 18288 h 18288"/>
              <a:gd name="csX9" fmla="*/ 1528877 w 3474720"/>
              <a:gd name="csY9" fmla="*/ 18288 h 18288"/>
              <a:gd name="csX10" fmla="*/ 868680 w 3474720"/>
              <a:gd name="csY10" fmla="*/ 18288 h 18288"/>
              <a:gd name="csX11" fmla="*/ 0 w 3474720"/>
              <a:gd name="csY11" fmla="*/ 18288 h 18288"/>
              <a:gd name="csX12" fmla="*/ 0 w 3474720"/>
              <a:gd name="csY12"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5D778DA-E877-981C-250A-941C23202058}"/>
              </a:ext>
            </a:extLst>
          </p:cNvPr>
          <p:cNvSpPr>
            <a:spLocks noGrp="1"/>
          </p:cNvSpPr>
          <p:nvPr>
            <p:ph idx="1"/>
          </p:nvPr>
        </p:nvSpPr>
        <p:spPr>
          <a:xfrm>
            <a:off x="640080" y="2872899"/>
            <a:ext cx="4243589" cy="3320668"/>
          </a:xfrm>
        </p:spPr>
        <p:txBody>
          <a:bodyPr>
            <a:normAutofit/>
          </a:bodyPr>
          <a:lstStyle/>
          <a:p>
            <a:r>
              <a:rPr lang="en-GB" sz="1700" dirty="0"/>
              <a:t>Communication is really important in health and social care because it helps build trust between professionals and the people. It also helps because people are more likely to share information when they feel understood and listened to. </a:t>
            </a:r>
          </a:p>
          <a:p>
            <a:r>
              <a:rPr lang="en-GB" sz="1700" dirty="0"/>
              <a:t>Effective communication:</a:t>
            </a:r>
          </a:p>
          <a:p>
            <a:r>
              <a:rPr lang="en-GB" sz="1700" dirty="0"/>
              <a:t>Reduces misunderstandings </a:t>
            </a:r>
          </a:p>
          <a:p>
            <a:r>
              <a:rPr lang="en-GB" sz="1700" dirty="0"/>
              <a:t>Supports teamwork</a:t>
            </a:r>
          </a:p>
          <a:p>
            <a:r>
              <a:rPr lang="en-GB" sz="1700" dirty="0"/>
              <a:t>Prevents errors </a:t>
            </a:r>
          </a:p>
          <a:p>
            <a:r>
              <a:rPr lang="en-GB" sz="1700" dirty="0"/>
              <a:t>Promotes person-centred care</a:t>
            </a:r>
          </a:p>
        </p:txBody>
      </p:sp>
      <p:pic>
        <p:nvPicPr>
          <p:cNvPr id="1026" name="Picture 2">
            <a:extLst>
              <a:ext uri="{FF2B5EF4-FFF2-40B4-BE49-F238E27FC236}">
                <a16:creationId xmlns:a16="http://schemas.microsoft.com/office/drawing/2014/main" id="{C4305270-2A0D-3AD0-4E52-DE253439AE0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25023" r="8023" b="-1"/>
          <a:stretch>
            <a:fillRect/>
          </a:stretch>
        </p:blipFill>
        <p:spPr bwMode="auto">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7796566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6CA142A-43FD-EC3B-409F-48388FD4B78B}"/>
              </a:ext>
            </a:extLst>
          </p:cNvPr>
          <p:cNvSpPr>
            <a:spLocks noGrp="1"/>
          </p:cNvSpPr>
          <p:nvPr>
            <p:ph type="title"/>
          </p:nvPr>
        </p:nvSpPr>
        <p:spPr>
          <a:xfrm>
            <a:off x="838200" y="365125"/>
            <a:ext cx="10515600" cy="1325563"/>
          </a:xfrm>
        </p:spPr>
        <p:txBody>
          <a:bodyPr>
            <a:normAutofit/>
          </a:bodyPr>
          <a:lstStyle/>
          <a:p>
            <a:r>
              <a:rPr lang="en-GB" sz="5400"/>
              <a:t>Relevance to professional practice  </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A71819F-0DD7-D8F3-CF77-8E20CF681D53}"/>
              </a:ext>
            </a:extLst>
          </p:cNvPr>
          <p:cNvSpPr>
            <a:spLocks noGrp="1"/>
          </p:cNvSpPr>
          <p:nvPr>
            <p:ph idx="1"/>
          </p:nvPr>
        </p:nvSpPr>
        <p:spPr>
          <a:xfrm>
            <a:off x="838200" y="1929384"/>
            <a:ext cx="10515600" cy="4251960"/>
          </a:xfrm>
        </p:spPr>
        <p:txBody>
          <a:bodyPr>
            <a:normAutofit/>
          </a:bodyPr>
          <a:lstStyle/>
          <a:p>
            <a:r>
              <a:rPr lang="en-GB" sz="1700"/>
              <a:t>In a professional practice, communication is used in many different situations because healthcare professionals must communicate when:</a:t>
            </a:r>
          </a:p>
          <a:p>
            <a:r>
              <a:rPr lang="en-GB" sz="1700"/>
              <a:t>Reporting changes in a patient’s condition </a:t>
            </a:r>
          </a:p>
          <a:p>
            <a:r>
              <a:rPr lang="en-GB" sz="1700"/>
              <a:t>Working with other nurses, doctors and other professionals</a:t>
            </a:r>
          </a:p>
          <a:p>
            <a:r>
              <a:rPr lang="en-GB" sz="1700"/>
              <a:t>Explaining care or treatment plans</a:t>
            </a:r>
          </a:p>
          <a:p>
            <a:r>
              <a:rPr lang="en-GB" sz="1700"/>
              <a:t>Writing accurate records</a:t>
            </a:r>
          </a:p>
          <a:p>
            <a:endParaRPr lang="en-GB" sz="1700"/>
          </a:p>
          <a:p>
            <a:r>
              <a:rPr lang="en-GB" sz="1700"/>
              <a:t>Poor communication can lead to very serious consequences, such as harm to a patient or incorrect treatment. Therefore, accurate communication is essential in maintaining high standards of care. </a:t>
            </a:r>
          </a:p>
          <a:p>
            <a:endParaRPr lang="en-GB" sz="1700"/>
          </a:p>
          <a:p>
            <a:r>
              <a:rPr lang="en-GB" sz="1700"/>
              <a:t>Good communication, It allows you to find out how a resident is feeling and if there needs to be a change and discovering this early allows the resident to receive medical attention. This shows how communication improves patient safety and well-being </a:t>
            </a:r>
          </a:p>
          <a:p>
            <a:endParaRPr lang="en-GB" sz="1700"/>
          </a:p>
        </p:txBody>
      </p:sp>
    </p:spTree>
    <p:extLst>
      <p:ext uri="{BB962C8B-B14F-4D97-AF65-F5344CB8AC3E}">
        <p14:creationId xmlns:p14="http://schemas.microsoft.com/office/powerpoint/2010/main" val="373738884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B3DCBC7-9AC4-3B1B-A3C6-9E9A5947A51F}"/>
              </a:ext>
            </a:extLst>
          </p:cNvPr>
          <p:cNvSpPr>
            <a:spLocks noGrp="1"/>
          </p:cNvSpPr>
          <p:nvPr>
            <p:ph type="title"/>
          </p:nvPr>
        </p:nvSpPr>
        <p:spPr>
          <a:xfrm>
            <a:off x="838200" y="365125"/>
            <a:ext cx="10515600" cy="1325563"/>
          </a:xfrm>
        </p:spPr>
        <p:txBody>
          <a:bodyPr>
            <a:normAutofit/>
          </a:bodyPr>
          <a:lstStyle/>
          <a:p>
            <a:r>
              <a:rPr lang="en-GB" sz="4200"/>
              <a:t>Practical example in health and social care setting </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129FEE4-CE90-A055-89FE-3285DAF067C9}"/>
              </a:ext>
            </a:extLst>
          </p:cNvPr>
          <p:cNvSpPr>
            <a:spLocks noGrp="1"/>
          </p:cNvSpPr>
          <p:nvPr>
            <p:ph idx="1"/>
          </p:nvPr>
        </p:nvSpPr>
        <p:spPr>
          <a:xfrm>
            <a:off x="838200" y="1929384"/>
            <a:ext cx="10515600" cy="4251960"/>
          </a:xfrm>
        </p:spPr>
        <p:txBody>
          <a:bodyPr>
            <a:normAutofit/>
          </a:bodyPr>
          <a:lstStyle/>
          <a:p>
            <a:r>
              <a:rPr lang="en-GB" sz="1900"/>
              <a:t>Imaging working in a care home where an elderly resident refuses food and becomes unusually quiet. This is where communication becomes very effective because it allows you to discover how the resident is feeling. </a:t>
            </a:r>
          </a:p>
          <a:p>
            <a:r>
              <a:rPr lang="en-GB" sz="1900" u="sng"/>
              <a:t>Effective communication in this instance would involve:</a:t>
            </a:r>
          </a:p>
          <a:p>
            <a:r>
              <a:rPr lang="en-GB" sz="1900"/>
              <a:t>Asking simple and open questions</a:t>
            </a:r>
          </a:p>
          <a:p>
            <a:r>
              <a:rPr lang="en-GB" sz="1900"/>
              <a:t>Speaking clearly and calmly to the resident </a:t>
            </a:r>
          </a:p>
          <a:p>
            <a:r>
              <a:rPr lang="en-GB" sz="1900"/>
              <a:t>Listening carefully </a:t>
            </a:r>
          </a:p>
          <a:p>
            <a:r>
              <a:rPr lang="en-GB" sz="1900"/>
              <a:t>Recording accurate information in care notes </a:t>
            </a:r>
          </a:p>
          <a:p>
            <a:endParaRPr lang="en-GB" sz="1900"/>
          </a:p>
          <a:p>
            <a:r>
              <a:rPr lang="en-GB" sz="1900"/>
              <a:t>Good communication, It allows you to find out if a resident is feeling unwell and if there needs to be a change and discovering this early allows the resident to receive medical attention. This shows how communication improves patient safety and well-being. </a:t>
            </a:r>
          </a:p>
          <a:p>
            <a:endParaRPr lang="en-GB" sz="1900"/>
          </a:p>
        </p:txBody>
      </p:sp>
    </p:spTree>
    <p:extLst>
      <p:ext uri="{BB962C8B-B14F-4D97-AF65-F5344CB8AC3E}">
        <p14:creationId xmlns:p14="http://schemas.microsoft.com/office/powerpoint/2010/main" val="79260968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0FE7DA-0BD5-F167-E1B0-0FA0967F9416}"/>
              </a:ext>
            </a:extLst>
          </p:cNvPr>
          <p:cNvSpPr>
            <a:spLocks noGrp="1"/>
          </p:cNvSpPr>
          <p:nvPr>
            <p:ph type="title"/>
          </p:nvPr>
        </p:nvSpPr>
        <p:spPr/>
        <p:txBody>
          <a:bodyPr/>
          <a:lstStyle/>
          <a:p>
            <a:r>
              <a:rPr lang="en-GB" dirty="0"/>
              <a:t>References </a:t>
            </a:r>
          </a:p>
        </p:txBody>
      </p:sp>
      <p:sp>
        <p:nvSpPr>
          <p:cNvPr id="4" name="Rectangle 1">
            <a:extLst>
              <a:ext uri="{FF2B5EF4-FFF2-40B4-BE49-F238E27FC236}">
                <a16:creationId xmlns:a16="http://schemas.microsoft.com/office/drawing/2014/main" id="{B56A26E3-04EB-0AF9-AC5B-3F03BB23D160}"/>
              </a:ext>
            </a:extLst>
          </p:cNvPr>
          <p:cNvSpPr>
            <a:spLocks noGrp="1" noChangeArrowheads="1"/>
          </p:cNvSpPr>
          <p:nvPr>
            <p:ph idx="1"/>
          </p:nvPr>
        </p:nvSpPr>
        <p:spPr bwMode="auto">
          <a:xfrm>
            <a:off x="500743" y="1690688"/>
            <a:ext cx="11882244" cy="135421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457056" tIns="0" rIns="91440" bIns="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How good communication skills benefit patients, service users and people affected by cancer, and those important to them.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NHS England | Workforce, training and education</a:t>
            </a:r>
            <a:r>
              <a:rPr kumimoji="0" lang="en-US" altLang="en-US" sz="18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(2022). </a:t>
            </a:r>
          </a:p>
          <a:p>
            <a:pPr marL="0" lvl="0" indent="0" eaLnBrk="0" fontAlgn="base" hangingPunct="0">
              <a:lnSpc>
                <a:spcPct val="100000"/>
              </a:lnSpc>
              <a:spcBef>
                <a:spcPct val="0"/>
              </a:spcBef>
              <a:spcAft>
                <a:spcPct val="0"/>
              </a:spcAft>
              <a:buNone/>
            </a:pPr>
            <a:r>
              <a:rPr lang="en-GB" sz="1800" dirty="0">
                <a:hlinkClick r:id="rId2"/>
              </a:rPr>
              <a:t>How good communication skills benefit patients, service users and people affected by cancer, and those important to them.</a:t>
            </a:r>
          </a:p>
          <a:p>
            <a:pPr marL="0" lvl="0" indent="0" eaLnBrk="0" fontAlgn="base" hangingPunct="0">
              <a:lnSpc>
                <a:spcPct val="100000"/>
              </a:lnSpc>
              <a:spcBef>
                <a:spcPct val="0"/>
              </a:spcBef>
              <a:spcAft>
                <a:spcPct val="0"/>
              </a:spcAft>
              <a:buNone/>
            </a:pPr>
            <a:r>
              <a:rPr lang="en-GB" sz="1800" dirty="0">
                <a:hlinkClick r:id="rId2"/>
              </a:rPr>
              <a:t> | NHS England | Workforce, training and education</a:t>
            </a:r>
            <a:endParaRPr kumimoji="0" lang="en-US" altLang="en-US" sz="18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600" b="0" i="0" u="none" strike="noStrike" cap="none" normalizeH="0" baseline="0" dirty="0">
              <a:ln>
                <a:noFill/>
              </a:ln>
              <a:solidFill>
                <a:schemeClr val="tx1"/>
              </a:solidFill>
              <a:effectLst/>
              <a:latin typeface="Arial" panose="020B0604020202020204" pitchFamily="34" charset="0"/>
            </a:endParaRPr>
          </a:p>
        </p:txBody>
      </p:sp>
      <p:sp>
        <p:nvSpPr>
          <p:cNvPr id="5" name="Rectangle 2">
            <a:extLst>
              <a:ext uri="{FF2B5EF4-FFF2-40B4-BE49-F238E27FC236}">
                <a16:creationId xmlns:a16="http://schemas.microsoft.com/office/drawing/2014/main" id="{F0A2B2EF-BDD3-5D71-FA63-861426C03EFB}"/>
              </a:ext>
            </a:extLst>
          </p:cNvPr>
          <p:cNvSpPr>
            <a:spLocks noChangeArrowheads="1"/>
          </p:cNvSpPr>
          <p:nvPr/>
        </p:nvSpPr>
        <p:spPr bwMode="auto">
          <a:xfrm>
            <a:off x="645526" y="3429000"/>
            <a:ext cx="11592678" cy="10156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457056" tIns="0" rIns="91440" bIns="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4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Regional Skills Training Pty Ltd. (2013) </a:t>
            </a:r>
            <a:r>
              <a:rPr kumimoji="0" lang="en-US" altLang="en-US" sz="24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Effective communication in the workplace</a:t>
            </a:r>
            <a:r>
              <a:rPr kumimoji="0" lang="en-US" altLang="en-US" sz="24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4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hlinkClick r:id="rId3"/>
              </a:rPr>
              <a:t>https://nacmnet.org/wp-content/uploads/Communication-in-the-Workplace-Reference-Guide.pdf</a:t>
            </a:r>
            <a:r>
              <a:rPr kumimoji="0" lang="en-US" altLang="en-US" sz="24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6" name="Rectangle 3">
            <a:extLst>
              <a:ext uri="{FF2B5EF4-FFF2-40B4-BE49-F238E27FC236}">
                <a16:creationId xmlns:a16="http://schemas.microsoft.com/office/drawing/2014/main" id="{2822C111-F212-426E-8462-E0BCAF4FA99B}"/>
              </a:ext>
            </a:extLst>
          </p:cNvPr>
          <p:cNvSpPr>
            <a:spLocks noChangeArrowheads="1"/>
          </p:cNvSpPr>
          <p:nvPr/>
        </p:nvSpPr>
        <p:spPr bwMode="auto">
          <a:xfrm>
            <a:off x="645526" y="4659480"/>
            <a:ext cx="9593541" cy="10156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457056" tIns="0" rIns="91440" bIns="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4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Jungledev</a:t>
            </a:r>
            <a:r>
              <a:rPr kumimoji="0" lang="en-US" altLang="en-US" sz="24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(2025) </a:t>
            </a:r>
            <a:r>
              <a:rPr kumimoji="0" lang="en-US" altLang="en-US" sz="24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What is Effective Communication in Health and Social Care?</a:t>
            </a:r>
            <a:r>
              <a:rPr kumimoji="0" lang="en-US" altLang="en-US" sz="24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4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hlinkClick r:id="rId4"/>
              </a:rPr>
              <a:t>https://mylearningcloud.org.uk/effective-communication-health-and-social-care/</a:t>
            </a:r>
            <a:r>
              <a:rPr kumimoji="0" lang="en-US" altLang="en-US" sz="24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41762309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86</TotalTime>
  <Words>589</Words>
  <Application>Microsoft Office PowerPoint</Application>
  <PresentationFormat>Widescreen</PresentationFormat>
  <Paragraphs>46</Paragraphs>
  <Slides>6</Slides>
  <Notes>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6</vt:i4>
      </vt:variant>
    </vt:vector>
  </HeadingPairs>
  <TitlesOfParts>
    <vt:vector size="11" baseType="lpstr">
      <vt:lpstr>Aptos</vt:lpstr>
      <vt:lpstr>Aptos Display</vt:lpstr>
      <vt:lpstr>Arial</vt:lpstr>
      <vt:lpstr>Times New Roman</vt:lpstr>
      <vt:lpstr>Office Theme</vt:lpstr>
      <vt:lpstr> Abdul Raheem Khan 2435517 LCHS4009 Communication in Health and  Social care  </vt:lpstr>
      <vt:lpstr>Communication </vt:lpstr>
      <vt:lpstr>Why communication is important in health and social care. </vt:lpstr>
      <vt:lpstr>Relevance to professional practice  </vt:lpstr>
      <vt:lpstr>Practical example in health and social care setting </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Raheem</dc:creator>
  <cp:lastModifiedBy>Raheem</cp:lastModifiedBy>
  <cp:revision>1</cp:revision>
  <dcterms:created xsi:type="dcterms:W3CDTF">2026-02-22T23:25:52Z</dcterms:created>
  <dcterms:modified xsi:type="dcterms:W3CDTF">2026-02-23T00:52:32Z</dcterms:modified>
</cp:coreProperties>
</file>