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3" r:id="rId1"/>
    <p:sldMasterId id="2147483648" r:id="rId2"/>
  </p:sldMasterIdLst>
  <p:sldIdLst>
    <p:sldId id="256" r:id="rId3"/>
    <p:sldId id="257" r:id="rId4"/>
    <p:sldId id="258" r:id="rId5"/>
    <p:sldId id="259" r:id="rId6"/>
    <p:sldId id="260" r:id="rId7"/>
    <p:sldId id="266"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702D4-D0E0-D7A0-7031-4DE89B2B8ED9}" v="5" dt="2022-03-13T07:18:25.600"/>
    <p1510:client id="{139DEF84-61E4-CBDD-B86F-352C1CA64B74}" v="135" dt="2022-03-06T15:03:23.524"/>
    <p1510:client id="{1A3D37B0-1CB1-DEBF-BD92-3173CC9DE6C5}" v="2181" dt="2022-03-07T22:25:14.492"/>
    <p1510:client id="{216498EE-F0C4-71B5-1582-9B5F352EC810}" v="54" dt="2022-03-13T07:27:12.487"/>
    <p1510:client id="{2D483263-D8C0-CD42-F25D-058D573C875F}" v="619" dt="2022-03-07T23:08:21.316"/>
    <p1510:client id="{5A497015-0CDC-5AA5-E62D-F9C0878ACA65}" v="20" dt="2022-03-13T07:19:52.682"/>
    <p1510:client id="{CFDA1A9C-CC7F-BA6C-4516-6492AAC2B14F}" v="1" dt="2022-03-07T22:44:46.149"/>
    <p1510:client id="{DD04A97C-0A80-4E54-B0D3-96DD86D2E06C}" v="622" dt="2022-03-01T21:28:44.716"/>
    <p1510:client id="{E692C3A5-29A2-0FB1-BAB6-720145F85880}" v="2" dt="2022-03-07T18:27:58.627"/>
    <p1510:client id="{FEFF2294-634F-97B7-63EF-00D98350FA95}" v="183" dt="2022-03-06T17:18:10.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1507DC-E7EC-4F6A-ABC5-FBEE7633A74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163217F-C4A0-4E7A-B1AA-5B6313609CD5}">
      <dgm:prSet/>
      <dgm:spPr/>
      <dgm:t>
        <a:bodyPr/>
        <a:lstStyle/>
        <a:p>
          <a:pPr>
            <a:lnSpc>
              <a:spcPct val="100000"/>
            </a:lnSpc>
            <a:defRPr cap="all"/>
          </a:pPr>
          <a:r>
            <a:rPr lang="en-US"/>
            <a:t>Mid </a:t>
          </a:r>
          <a:r>
            <a:rPr lang="en-US">
              <a:latin typeface="Univers Light"/>
            </a:rPr>
            <a:t>Cheshire Hospital</a:t>
          </a:r>
          <a:r>
            <a:rPr lang="en-US"/>
            <a:t> is under pressure with the </a:t>
          </a:r>
          <a:r>
            <a:rPr lang="en-US">
              <a:latin typeface="Univers Light"/>
            </a:rPr>
            <a:t>absence</a:t>
          </a:r>
          <a:r>
            <a:rPr lang="en-US"/>
            <a:t> of staff </a:t>
          </a:r>
          <a:r>
            <a:rPr lang="en-US">
              <a:latin typeface="Univers Light"/>
            </a:rPr>
            <a:t>at</a:t>
          </a:r>
          <a:r>
            <a:rPr lang="en-US"/>
            <a:t> the moment which is costing the </a:t>
          </a:r>
          <a:r>
            <a:rPr lang="en-US">
              <a:latin typeface="Univers Light"/>
            </a:rPr>
            <a:t>NHS </a:t>
          </a:r>
          <a:r>
            <a:rPr lang="en-US"/>
            <a:t>trust of a million pounds</a:t>
          </a:r>
          <a:r>
            <a:rPr lang="en-US">
              <a:latin typeface="Univers Light"/>
            </a:rPr>
            <a:t> resulting in a deduction of resources in all departments.</a:t>
          </a:r>
        </a:p>
      </dgm:t>
    </dgm:pt>
    <dgm:pt modelId="{F89CCD2E-F898-4856-9EFB-3E5775135150}" type="parTrans" cxnId="{B18DD88E-875B-4949-9165-2B85F71B9806}">
      <dgm:prSet/>
      <dgm:spPr/>
      <dgm:t>
        <a:bodyPr/>
        <a:lstStyle/>
        <a:p>
          <a:endParaRPr lang="en-US"/>
        </a:p>
      </dgm:t>
    </dgm:pt>
    <dgm:pt modelId="{0D559232-16FE-4CFE-A86A-6407E152213C}" type="sibTrans" cxnId="{B18DD88E-875B-4949-9165-2B85F71B9806}">
      <dgm:prSet/>
      <dgm:spPr/>
      <dgm:t>
        <a:bodyPr/>
        <a:lstStyle/>
        <a:p>
          <a:endParaRPr lang="en-US"/>
        </a:p>
      </dgm:t>
    </dgm:pt>
    <dgm:pt modelId="{D79A7F9F-DE2A-4DA7-B7B0-8A8BC39BB20C}">
      <dgm:prSet/>
      <dgm:spPr/>
      <dgm:t>
        <a:bodyPr/>
        <a:lstStyle/>
        <a:p>
          <a:pPr>
            <a:lnSpc>
              <a:spcPct val="100000"/>
            </a:lnSpc>
            <a:defRPr cap="all"/>
          </a:pPr>
          <a:r>
            <a:rPr lang="en-US">
              <a:latin typeface="Univers Light"/>
            </a:rPr>
            <a:t>Also Due</a:t>
          </a:r>
          <a:r>
            <a:rPr lang="en-US"/>
            <a:t> to lack of staff</a:t>
          </a:r>
          <a:r>
            <a:rPr lang="en-US">
              <a:latin typeface="Univers Light"/>
            </a:rPr>
            <a:t> and having to hire agency staff its  lead to a poor quality of care.</a:t>
          </a:r>
          <a:endParaRPr lang="en-US"/>
        </a:p>
      </dgm:t>
    </dgm:pt>
    <dgm:pt modelId="{489DD2EB-4F0A-41BE-86F9-FBD0A5483CAA}" type="parTrans" cxnId="{A0EF3EE1-AE00-4D24-975C-8CB4870BF2CC}">
      <dgm:prSet/>
      <dgm:spPr/>
      <dgm:t>
        <a:bodyPr/>
        <a:lstStyle/>
        <a:p>
          <a:endParaRPr lang="en-US"/>
        </a:p>
      </dgm:t>
    </dgm:pt>
    <dgm:pt modelId="{34C48920-948B-45BD-BEA7-9BF13A671A4F}" type="sibTrans" cxnId="{A0EF3EE1-AE00-4D24-975C-8CB4870BF2CC}">
      <dgm:prSet/>
      <dgm:spPr/>
      <dgm:t>
        <a:bodyPr/>
        <a:lstStyle/>
        <a:p>
          <a:endParaRPr lang="en-US"/>
        </a:p>
      </dgm:t>
    </dgm:pt>
    <dgm:pt modelId="{50EE86D8-F0FD-4FFF-9441-A6F21D9A8C51}">
      <dgm:prSet phldr="0"/>
      <dgm:spPr/>
      <dgm:t>
        <a:bodyPr/>
        <a:lstStyle/>
        <a:p>
          <a:pPr rtl="0">
            <a:lnSpc>
              <a:spcPct val="100000"/>
            </a:lnSpc>
            <a:defRPr cap="all"/>
          </a:pPr>
          <a:r>
            <a:rPr lang="en-US">
              <a:latin typeface="Univers Light"/>
            </a:rPr>
            <a:t>This ongoing issue is becoming a massive problem for the NHS trust as they are already experiencing many cuts to their budget.</a:t>
          </a:r>
        </a:p>
      </dgm:t>
    </dgm:pt>
    <dgm:pt modelId="{F6B71488-A484-4262-BDA2-0788315325FE}" type="parTrans" cxnId="{2EC6087E-F120-46D1-9E7D-54361BAB8508}">
      <dgm:prSet/>
      <dgm:spPr/>
    </dgm:pt>
    <dgm:pt modelId="{78ED7D53-98EC-42B6-85E9-F185E7FEB91B}" type="sibTrans" cxnId="{2EC6087E-F120-46D1-9E7D-54361BAB8508}">
      <dgm:prSet/>
      <dgm:spPr/>
    </dgm:pt>
    <dgm:pt modelId="{4DF36803-C309-42B3-9BCF-390F7753674A}" type="pres">
      <dgm:prSet presAssocID="{A61507DC-E7EC-4F6A-ABC5-FBEE7633A741}" presName="root" presStyleCnt="0">
        <dgm:presLayoutVars>
          <dgm:dir/>
          <dgm:resizeHandles val="exact"/>
        </dgm:presLayoutVars>
      </dgm:prSet>
      <dgm:spPr/>
    </dgm:pt>
    <dgm:pt modelId="{BCBAA9E5-2C63-4FC6-A84B-4935C4F168C3}" type="pres">
      <dgm:prSet presAssocID="{F163217F-C4A0-4E7A-B1AA-5B6313609CD5}" presName="compNode" presStyleCnt="0"/>
      <dgm:spPr/>
    </dgm:pt>
    <dgm:pt modelId="{5603BF5B-7F05-4DA8-9BC3-D518FD7B5784}" type="pres">
      <dgm:prSet presAssocID="{F163217F-C4A0-4E7A-B1AA-5B6313609CD5}" presName="iconBgRect" presStyleLbl="bgShp" presStyleIdx="0" presStyleCnt="3"/>
      <dgm:spPr/>
    </dgm:pt>
    <dgm:pt modelId="{3F34CF53-786C-4262-932E-0A65907A9171}" type="pres">
      <dgm:prSet presAssocID="{F163217F-C4A0-4E7A-B1AA-5B6313609C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E5E47B4-046F-43CA-A6B6-C7BFB5968972}" type="pres">
      <dgm:prSet presAssocID="{F163217F-C4A0-4E7A-B1AA-5B6313609CD5}" presName="spaceRect" presStyleCnt="0"/>
      <dgm:spPr/>
    </dgm:pt>
    <dgm:pt modelId="{095D7B5B-EBC4-4BBB-A34B-CA805203DC66}" type="pres">
      <dgm:prSet presAssocID="{F163217F-C4A0-4E7A-B1AA-5B6313609CD5}" presName="textRect" presStyleLbl="revTx" presStyleIdx="0" presStyleCnt="3">
        <dgm:presLayoutVars>
          <dgm:chMax val="1"/>
          <dgm:chPref val="1"/>
        </dgm:presLayoutVars>
      </dgm:prSet>
      <dgm:spPr/>
    </dgm:pt>
    <dgm:pt modelId="{A7EB8D37-E716-469B-A424-262E641107EE}" type="pres">
      <dgm:prSet presAssocID="{0D559232-16FE-4CFE-A86A-6407E152213C}" presName="sibTrans" presStyleCnt="0"/>
      <dgm:spPr/>
    </dgm:pt>
    <dgm:pt modelId="{ED4404C9-3955-4E1B-A85C-848F58E900C8}" type="pres">
      <dgm:prSet presAssocID="{D79A7F9F-DE2A-4DA7-B7B0-8A8BC39BB20C}" presName="compNode" presStyleCnt="0"/>
      <dgm:spPr/>
    </dgm:pt>
    <dgm:pt modelId="{E331D13D-A492-4E33-AC18-2EEB929DBE65}" type="pres">
      <dgm:prSet presAssocID="{D79A7F9F-DE2A-4DA7-B7B0-8A8BC39BB20C}" presName="iconBgRect" presStyleLbl="bgShp" presStyleIdx="1" presStyleCnt="3"/>
      <dgm:spPr/>
    </dgm:pt>
    <dgm:pt modelId="{98B190FF-AF84-416E-B732-5DC9EF33AD36}" type="pres">
      <dgm:prSet presAssocID="{D79A7F9F-DE2A-4DA7-B7B0-8A8BC39BB20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2F99F86-331B-421F-9D90-B67FA9D3C8AB}" type="pres">
      <dgm:prSet presAssocID="{D79A7F9F-DE2A-4DA7-B7B0-8A8BC39BB20C}" presName="spaceRect" presStyleCnt="0"/>
      <dgm:spPr/>
    </dgm:pt>
    <dgm:pt modelId="{0BAF883F-B603-42E3-ABB2-92E62DC3C53E}" type="pres">
      <dgm:prSet presAssocID="{D79A7F9F-DE2A-4DA7-B7B0-8A8BC39BB20C}" presName="textRect" presStyleLbl="revTx" presStyleIdx="1" presStyleCnt="3">
        <dgm:presLayoutVars>
          <dgm:chMax val="1"/>
          <dgm:chPref val="1"/>
        </dgm:presLayoutVars>
      </dgm:prSet>
      <dgm:spPr/>
    </dgm:pt>
    <dgm:pt modelId="{BFEC3538-625B-47AD-A8CF-2BBF50DCD247}" type="pres">
      <dgm:prSet presAssocID="{34C48920-948B-45BD-BEA7-9BF13A671A4F}" presName="sibTrans" presStyleCnt="0"/>
      <dgm:spPr/>
    </dgm:pt>
    <dgm:pt modelId="{D61ADA54-382C-474E-ABB3-324AE210C2BB}" type="pres">
      <dgm:prSet presAssocID="{50EE86D8-F0FD-4FFF-9441-A6F21D9A8C51}" presName="compNode" presStyleCnt="0"/>
      <dgm:spPr/>
    </dgm:pt>
    <dgm:pt modelId="{F2454768-2AC2-4ED6-9E86-6FBCC5129577}" type="pres">
      <dgm:prSet presAssocID="{50EE86D8-F0FD-4FFF-9441-A6F21D9A8C51}" presName="iconBgRect" presStyleLbl="bgShp" presStyleIdx="2" presStyleCnt="3"/>
      <dgm:spPr/>
    </dgm:pt>
    <dgm:pt modelId="{FDFB48ED-1C6E-478D-8461-C1D36CE5AF2C}" type="pres">
      <dgm:prSet presAssocID="{50EE86D8-F0FD-4FFF-9441-A6F21D9A8C51}" presName="iconRect" presStyleLbl="node1" presStyleIdx="2" presStyleCnt="3"/>
      <dgm:spPr/>
    </dgm:pt>
    <dgm:pt modelId="{393DF39F-E77D-4DA3-A5EA-040EA11ACB56}" type="pres">
      <dgm:prSet presAssocID="{50EE86D8-F0FD-4FFF-9441-A6F21D9A8C51}" presName="spaceRect" presStyleCnt="0"/>
      <dgm:spPr/>
    </dgm:pt>
    <dgm:pt modelId="{99D24949-5FCB-4F0B-944A-010B246FAA3E}" type="pres">
      <dgm:prSet presAssocID="{50EE86D8-F0FD-4FFF-9441-A6F21D9A8C51}" presName="textRect" presStyleLbl="revTx" presStyleIdx="2" presStyleCnt="3">
        <dgm:presLayoutVars>
          <dgm:chMax val="1"/>
          <dgm:chPref val="1"/>
        </dgm:presLayoutVars>
      </dgm:prSet>
      <dgm:spPr/>
    </dgm:pt>
  </dgm:ptLst>
  <dgm:cxnLst>
    <dgm:cxn modelId="{2EC6087E-F120-46D1-9E7D-54361BAB8508}" srcId="{A61507DC-E7EC-4F6A-ABC5-FBEE7633A741}" destId="{50EE86D8-F0FD-4FFF-9441-A6F21D9A8C51}" srcOrd="2" destOrd="0" parTransId="{F6B71488-A484-4262-BDA2-0788315325FE}" sibTransId="{78ED7D53-98EC-42B6-85E9-F185E7FEB91B}"/>
    <dgm:cxn modelId="{B960DD88-2450-462E-96ED-A11953C2816C}" type="presOf" srcId="{D79A7F9F-DE2A-4DA7-B7B0-8A8BC39BB20C}" destId="{0BAF883F-B603-42E3-ABB2-92E62DC3C53E}" srcOrd="0" destOrd="0" presId="urn:microsoft.com/office/officeart/2018/5/layout/IconCircleLabelList"/>
    <dgm:cxn modelId="{B18DD88E-875B-4949-9165-2B85F71B9806}" srcId="{A61507DC-E7EC-4F6A-ABC5-FBEE7633A741}" destId="{F163217F-C4A0-4E7A-B1AA-5B6313609CD5}" srcOrd="0" destOrd="0" parTransId="{F89CCD2E-F898-4856-9EFB-3E5775135150}" sibTransId="{0D559232-16FE-4CFE-A86A-6407E152213C}"/>
    <dgm:cxn modelId="{EC3EDBB0-9525-4ABD-85BC-B3DEE5029E94}" type="presOf" srcId="{A61507DC-E7EC-4F6A-ABC5-FBEE7633A741}" destId="{4DF36803-C309-42B3-9BCF-390F7753674A}" srcOrd="0" destOrd="0" presId="urn:microsoft.com/office/officeart/2018/5/layout/IconCircleLabelList"/>
    <dgm:cxn modelId="{6C683FBD-660E-4A4F-B625-F3C92EB08F52}" type="presOf" srcId="{F163217F-C4A0-4E7A-B1AA-5B6313609CD5}" destId="{095D7B5B-EBC4-4BBB-A34B-CA805203DC66}" srcOrd="0" destOrd="0" presId="urn:microsoft.com/office/officeart/2018/5/layout/IconCircleLabelList"/>
    <dgm:cxn modelId="{A0EF3EE1-AE00-4D24-975C-8CB4870BF2CC}" srcId="{A61507DC-E7EC-4F6A-ABC5-FBEE7633A741}" destId="{D79A7F9F-DE2A-4DA7-B7B0-8A8BC39BB20C}" srcOrd="1" destOrd="0" parTransId="{489DD2EB-4F0A-41BE-86F9-FBD0A5483CAA}" sibTransId="{34C48920-948B-45BD-BEA7-9BF13A671A4F}"/>
    <dgm:cxn modelId="{4886B3E1-58C7-4760-B9D4-39D7C77D17FD}" type="presOf" srcId="{50EE86D8-F0FD-4FFF-9441-A6F21D9A8C51}" destId="{99D24949-5FCB-4F0B-944A-010B246FAA3E}" srcOrd="0" destOrd="0" presId="urn:microsoft.com/office/officeart/2018/5/layout/IconCircleLabelList"/>
    <dgm:cxn modelId="{B7DA28EA-2228-415B-BCF6-573F3A4C1A55}" type="presParOf" srcId="{4DF36803-C309-42B3-9BCF-390F7753674A}" destId="{BCBAA9E5-2C63-4FC6-A84B-4935C4F168C3}" srcOrd="0" destOrd="0" presId="urn:microsoft.com/office/officeart/2018/5/layout/IconCircleLabelList"/>
    <dgm:cxn modelId="{4F564615-D061-4888-A125-3C70F2A47D40}" type="presParOf" srcId="{BCBAA9E5-2C63-4FC6-A84B-4935C4F168C3}" destId="{5603BF5B-7F05-4DA8-9BC3-D518FD7B5784}" srcOrd="0" destOrd="0" presId="urn:microsoft.com/office/officeart/2018/5/layout/IconCircleLabelList"/>
    <dgm:cxn modelId="{C643E92A-C14A-458A-BE15-8871C9DB7621}" type="presParOf" srcId="{BCBAA9E5-2C63-4FC6-A84B-4935C4F168C3}" destId="{3F34CF53-786C-4262-932E-0A65907A9171}" srcOrd="1" destOrd="0" presId="urn:microsoft.com/office/officeart/2018/5/layout/IconCircleLabelList"/>
    <dgm:cxn modelId="{63823A1F-45BA-4BDB-9C93-D3825847FD2B}" type="presParOf" srcId="{BCBAA9E5-2C63-4FC6-A84B-4935C4F168C3}" destId="{5E5E47B4-046F-43CA-A6B6-C7BFB5968972}" srcOrd="2" destOrd="0" presId="urn:microsoft.com/office/officeart/2018/5/layout/IconCircleLabelList"/>
    <dgm:cxn modelId="{AA914F0F-DB2C-4778-8655-32A25E093A51}" type="presParOf" srcId="{BCBAA9E5-2C63-4FC6-A84B-4935C4F168C3}" destId="{095D7B5B-EBC4-4BBB-A34B-CA805203DC66}" srcOrd="3" destOrd="0" presId="urn:microsoft.com/office/officeart/2018/5/layout/IconCircleLabelList"/>
    <dgm:cxn modelId="{15E84D53-2DB0-4059-BAF5-2F352C01EB8B}" type="presParOf" srcId="{4DF36803-C309-42B3-9BCF-390F7753674A}" destId="{A7EB8D37-E716-469B-A424-262E641107EE}" srcOrd="1" destOrd="0" presId="urn:microsoft.com/office/officeart/2018/5/layout/IconCircleLabelList"/>
    <dgm:cxn modelId="{BC0FBB89-4BEF-4A4C-9438-67ACB9E70436}" type="presParOf" srcId="{4DF36803-C309-42B3-9BCF-390F7753674A}" destId="{ED4404C9-3955-4E1B-A85C-848F58E900C8}" srcOrd="2" destOrd="0" presId="urn:microsoft.com/office/officeart/2018/5/layout/IconCircleLabelList"/>
    <dgm:cxn modelId="{E2D3ED65-99F9-43E2-A071-7B62D99EDD47}" type="presParOf" srcId="{ED4404C9-3955-4E1B-A85C-848F58E900C8}" destId="{E331D13D-A492-4E33-AC18-2EEB929DBE65}" srcOrd="0" destOrd="0" presId="urn:microsoft.com/office/officeart/2018/5/layout/IconCircleLabelList"/>
    <dgm:cxn modelId="{45CEE992-4CA0-4773-BFD4-E5EE9A741ACB}" type="presParOf" srcId="{ED4404C9-3955-4E1B-A85C-848F58E900C8}" destId="{98B190FF-AF84-416E-B732-5DC9EF33AD36}" srcOrd="1" destOrd="0" presId="urn:microsoft.com/office/officeart/2018/5/layout/IconCircleLabelList"/>
    <dgm:cxn modelId="{FC0CDF81-804B-4B12-9B0B-E646A8C03051}" type="presParOf" srcId="{ED4404C9-3955-4E1B-A85C-848F58E900C8}" destId="{82F99F86-331B-421F-9D90-B67FA9D3C8AB}" srcOrd="2" destOrd="0" presId="urn:microsoft.com/office/officeart/2018/5/layout/IconCircleLabelList"/>
    <dgm:cxn modelId="{975901EA-7208-4951-9F7F-32A16260BFF8}" type="presParOf" srcId="{ED4404C9-3955-4E1B-A85C-848F58E900C8}" destId="{0BAF883F-B603-42E3-ABB2-92E62DC3C53E}" srcOrd="3" destOrd="0" presId="urn:microsoft.com/office/officeart/2018/5/layout/IconCircleLabelList"/>
    <dgm:cxn modelId="{A0F3EF65-AF0F-4B60-A83A-42BCFA658713}" type="presParOf" srcId="{4DF36803-C309-42B3-9BCF-390F7753674A}" destId="{BFEC3538-625B-47AD-A8CF-2BBF50DCD247}" srcOrd="3" destOrd="0" presId="urn:microsoft.com/office/officeart/2018/5/layout/IconCircleLabelList"/>
    <dgm:cxn modelId="{B76FD2F4-458C-4181-AB62-3A4987A6E997}" type="presParOf" srcId="{4DF36803-C309-42B3-9BCF-390F7753674A}" destId="{D61ADA54-382C-474E-ABB3-324AE210C2BB}" srcOrd="4" destOrd="0" presId="urn:microsoft.com/office/officeart/2018/5/layout/IconCircleLabelList"/>
    <dgm:cxn modelId="{FBBFEB79-F022-4664-9B1B-93AA8704B62E}" type="presParOf" srcId="{D61ADA54-382C-474E-ABB3-324AE210C2BB}" destId="{F2454768-2AC2-4ED6-9E86-6FBCC5129577}" srcOrd="0" destOrd="0" presId="urn:microsoft.com/office/officeart/2018/5/layout/IconCircleLabelList"/>
    <dgm:cxn modelId="{4FD37EE2-3911-4CC6-9002-28441066E35A}" type="presParOf" srcId="{D61ADA54-382C-474E-ABB3-324AE210C2BB}" destId="{FDFB48ED-1C6E-478D-8461-C1D36CE5AF2C}" srcOrd="1" destOrd="0" presId="urn:microsoft.com/office/officeart/2018/5/layout/IconCircleLabelList"/>
    <dgm:cxn modelId="{1A39EF27-642E-4BBB-B05F-CDCFE76FB867}" type="presParOf" srcId="{D61ADA54-382C-474E-ABB3-324AE210C2BB}" destId="{393DF39F-E77D-4DA3-A5EA-040EA11ACB56}" srcOrd="2" destOrd="0" presId="urn:microsoft.com/office/officeart/2018/5/layout/IconCircleLabelList"/>
    <dgm:cxn modelId="{1A6C845C-7255-4276-A44C-9E4DB0BA371A}" type="presParOf" srcId="{D61ADA54-382C-474E-ABB3-324AE210C2BB}" destId="{99D24949-5FCB-4F0B-944A-010B246FAA3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3BF5B-7F05-4DA8-9BC3-D518FD7B5784}">
      <dsp:nvSpPr>
        <dsp:cNvPr id="0" name=""/>
        <dsp:cNvSpPr/>
      </dsp:nvSpPr>
      <dsp:spPr>
        <a:xfrm>
          <a:off x="373084" y="1040934"/>
          <a:ext cx="1132312" cy="11323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4CF53-786C-4262-932E-0A65907A9171}">
      <dsp:nvSpPr>
        <dsp:cNvPr id="0" name=""/>
        <dsp:cNvSpPr/>
      </dsp:nvSpPr>
      <dsp:spPr>
        <a:xfrm>
          <a:off x="614396" y="1282246"/>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D7B5B-EBC4-4BBB-A34B-CA805203DC66}">
      <dsp:nvSpPr>
        <dsp:cNvPr id="0" name=""/>
        <dsp:cNvSpPr/>
      </dsp:nvSpPr>
      <dsp:spPr>
        <a:xfrm>
          <a:off x="11115" y="2525934"/>
          <a:ext cx="1856250" cy="191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Mid </a:t>
          </a:r>
          <a:r>
            <a:rPr lang="en-US" sz="1100" kern="1200">
              <a:latin typeface="Univers Light"/>
            </a:rPr>
            <a:t>Cheshire Hospital</a:t>
          </a:r>
          <a:r>
            <a:rPr lang="en-US" sz="1100" kern="1200"/>
            <a:t> is under pressure with the </a:t>
          </a:r>
          <a:r>
            <a:rPr lang="en-US" sz="1100" kern="1200">
              <a:latin typeface="Univers Light"/>
            </a:rPr>
            <a:t>absence</a:t>
          </a:r>
          <a:r>
            <a:rPr lang="en-US" sz="1100" kern="1200"/>
            <a:t> of staff </a:t>
          </a:r>
          <a:r>
            <a:rPr lang="en-US" sz="1100" kern="1200">
              <a:latin typeface="Univers Light"/>
            </a:rPr>
            <a:t>at</a:t>
          </a:r>
          <a:r>
            <a:rPr lang="en-US" sz="1100" kern="1200"/>
            <a:t> the moment which is costing the </a:t>
          </a:r>
          <a:r>
            <a:rPr lang="en-US" sz="1100" kern="1200">
              <a:latin typeface="Univers Light"/>
            </a:rPr>
            <a:t>NHS </a:t>
          </a:r>
          <a:r>
            <a:rPr lang="en-US" sz="1100" kern="1200"/>
            <a:t>trust of a million pounds</a:t>
          </a:r>
          <a:r>
            <a:rPr lang="en-US" sz="1100" kern="1200">
              <a:latin typeface="Univers Light"/>
            </a:rPr>
            <a:t> resulting in a deduction of resources in all departments.</a:t>
          </a:r>
        </a:p>
      </dsp:txBody>
      <dsp:txXfrm>
        <a:off x="11115" y="2525934"/>
        <a:ext cx="1856250" cy="1919531"/>
      </dsp:txXfrm>
    </dsp:sp>
    <dsp:sp modelId="{E331D13D-A492-4E33-AC18-2EEB929DBE65}">
      <dsp:nvSpPr>
        <dsp:cNvPr id="0" name=""/>
        <dsp:cNvSpPr/>
      </dsp:nvSpPr>
      <dsp:spPr>
        <a:xfrm>
          <a:off x="2554178" y="1040934"/>
          <a:ext cx="1132312" cy="11323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190FF-AF84-416E-B732-5DC9EF33AD36}">
      <dsp:nvSpPr>
        <dsp:cNvPr id="0" name=""/>
        <dsp:cNvSpPr/>
      </dsp:nvSpPr>
      <dsp:spPr>
        <a:xfrm>
          <a:off x="2795490" y="1282246"/>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F883F-B603-42E3-ABB2-92E62DC3C53E}">
      <dsp:nvSpPr>
        <dsp:cNvPr id="0" name=""/>
        <dsp:cNvSpPr/>
      </dsp:nvSpPr>
      <dsp:spPr>
        <a:xfrm>
          <a:off x="2192209" y="2525934"/>
          <a:ext cx="1856250" cy="191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latin typeface="Univers Light"/>
            </a:rPr>
            <a:t>Also Due</a:t>
          </a:r>
          <a:r>
            <a:rPr lang="en-US" sz="1100" kern="1200"/>
            <a:t> to lack of staff</a:t>
          </a:r>
          <a:r>
            <a:rPr lang="en-US" sz="1100" kern="1200">
              <a:latin typeface="Univers Light"/>
            </a:rPr>
            <a:t> and having to hire agency staff its  lead to a poor quality of care.</a:t>
          </a:r>
          <a:endParaRPr lang="en-US" sz="1100" kern="1200"/>
        </a:p>
      </dsp:txBody>
      <dsp:txXfrm>
        <a:off x="2192209" y="2525934"/>
        <a:ext cx="1856250" cy="1919531"/>
      </dsp:txXfrm>
    </dsp:sp>
    <dsp:sp modelId="{F2454768-2AC2-4ED6-9E86-6FBCC5129577}">
      <dsp:nvSpPr>
        <dsp:cNvPr id="0" name=""/>
        <dsp:cNvSpPr/>
      </dsp:nvSpPr>
      <dsp:spPr>
        <a:xfrm>
          <a:off x="4735271" y="1040934"/>
          <a:ext cx="1132312" cy="1132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B48ED-1C6E-478D-8461-C1D36CE5AF2C}">
      <dsp:nvSpPr>
        <dsp:cNvPr id="0" name=""/>
        <dsp:cNvSpPr/>
      </dsp:nvSpPr>
      <dsp:spPr>
        <a:xfrm>
          <a:off x="4976584" y="1282246"/>
          <a:ext cx="649687" cy="64968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24949-5FCB-4F0B-944A-010B246FAA3E}">
      <dsp:nvSpPr>
        <dsp:cNvPr id="0" name=""/>
        <dsp:cNvSpPr/>
      </dsp:nvSpPr>
      <dsp:spPr>
        <a:xfrm>
          <a:off x="4373303" y="2525934"/>
          <a:ext cx="1856250" cy="191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US" sz="1100" kern="1200">
              <a:latin typeface="Univers Light"/>
            </a:rPr>
            <a:t>This ongoing issue is becoming a massive problem for the NHS trust as they are already experiencing many cuts to their budget.</a:t>
          </a:r>
        </a:p>
      </dsp:txBody>
      <dsp:txXfrm>
        <a:off x="4373303" y="2525934"/>
        <a:ext cx="1856250" cy="191953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Saturday, March 12, 2022</a:t>
            </a:fld>
            <a:endParaRPr lang="en-US"/>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a:p>
        </p:txBody>
      </p:sp>
    </p:spTree>
    <p:extLst>
      <p:ext uri="{BB962C8B-B14F-4D97-AF65-F5344CB8AC3E}">
        <p14:creationId xmlns:p14="http://schemas.microsoft.com/office/powerpoint/2010/main" val="2339283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Saturday, March 12, 2022</a:t>
            </a:fld>
            <a:endParaRPr lang="en-US"/>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a:p>
        </p:txBody>
      </p:sp>
    </p:spTree>
    <p:extLst>
      <p:ext uri="{BB962C8B-B14F-4D97-AF65-F5344CB8AC3E}">
        <p14:creationId xmlns:p14="http://schemas.microsoft.com/office/powerpoint/2010/main" val="359312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Saturday, March 12, 2022</a:t>
            </a:fld>
            <a:endParaRPr lang="en-US"/>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476291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Saturday, March 12, 2022</a:t>
            </a:fld>
            <a:endParaRPr lang="en-US"/>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9094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Saturday, March 12, 2022</a:t>
            </a:fld>
            <a:endParaRPr lang="en-US"/>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423935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Saturday, March 12, 2022</a:t>
            </a:fld>
            <a:endParaRPr lang="en-US"/>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34029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Saturday, March 12, 2022</a:t>
            </a:fld>
            <a:endParaRPr lang="en-US"/>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532000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Saturday, March 12, 2022</a:t>
            </a:fld>
            <a:endParaRPr lang="en-US"/>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40698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Saturday, March 12, 2022</a:t>
            </a:fld>
            <a:endParaRPr lang="en-US"/>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025004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Saturday, March 12, 2022</a:t>
            </a:fld>
            <a:endParaRPr lang="en-US"/>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340753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Saturday, March 12, 2022</a:t>
            </a:fld>
            <a:endParaRPr lang="en-US"/>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59165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E6EC-FCE6-6B4F-A72E-4404B087CF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3939869-1F9A-134C-A3E4-1C83CB1EC2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F7DE18-3178-1242-9689-A9919CDA2381}"/>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82575809-8A2B-EA43-94D7-74E5117040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093DA0-19F5-E842-949F-9D6D6DA79B5A}"/>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4219109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8CD5-027F-784C-8FA5-0063713D63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C3DE82-5BED-BD41-9532-F0E7492462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071506-B480-8044-9B24-69D6AF0F4800}"/>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77A110FC-D93E-1D4A-872D-50F3F6F5AA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BE95D4-F219-9748-AE54-53B5699A3BA8}"/>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1460298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207DF-C547-BD45-8E9F-C696677A30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9204B6-151D-404C-87DC-AC1ADD3DD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563CDE-B89C-4F4F-AABA-72A61368A459}"/>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4C68C701-8BD8-BA42-8E64-BE9D8147C2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BB08F-C047-6347-B3B4-EDC0B332490B}"/>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4237815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FFD2-7F71-B841-B10F-69E70C6327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840D9C4-7AB6-9A4A-B3D9-AE1F52BC34E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50B717-8EEA-E44C-A54A-9CE0959BF7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C82AFD-86DC-C94E-9649-5B10AB56D24D}"/>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6" name="Footer Placeholder 5">
            <a:extLst>
              <a:ext uri="{FF2B5EF4-FFF2-40B4-BE49-F238E27FC236}">
                <a16:creationId xmlns:a16="http://schemas.microsoft.com/office/drawing/2014/main" id="{3D4708E3-3719-B44D-ABB6-5A0DD2F369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40DE5F-BB12-9245-8EBA-594FA9BA06B9}"/>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2327550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99AED-B83F-7044-A6F1-FA35B00B63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E59E63-7D53-4B49-BECD-3B75B7F376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4F5478-808F-FA42-958D-DB64F8F137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070A740-2CC9-2F45-BE4E-72AF8FDF3F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C1B5A3-ED94-4A4D-9675-AC66CD4281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AA1551B-5C27-0141-B63A-A150EF109CEB}"/>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8" name="Footer Placeholder 7">
            <a:extLst>
              <a:ext uri="{FF2B5EF4-FFF2-40B4-BE49-F238E27FC236}">
                <a16:creationId xmlns:a16="http://schemas.microsoft.com/office/drawing/2014/main" id="{EAE9DB60-C0B6-3C43-98FC-AA0C708B2FC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864E050-CB2D-9A4B-8E6F-2DDBBC83E681}"/>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1406872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A2C3E-73EA-0E43-9696-83861184BD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4216E7-029D-D346-9C0E-BD63EF99AC32}"/>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4" name="Footer Placeholder 3">
            <a:extLst>
              <a:ext uri="{FF2B5EF4-FFF2-40B4-BE49-F238E27FC236}">
                <a16:creationId xmlns:a16="http://schemas.microsoft.com/office/drawing/2014/main" id="{C8C67DAC-5DAD-274C-944C-E4F97BDD64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5F05D8-B381-2E4B-97DD-7A9D9E074135}"/>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9938800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3DF935-9F70-A844-9AE5-28D864FAB0C6}"/>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3" name="Footer Placeholder 2">
            <a:extLst>
              <a:ext uri="{FF2B5EF4-FFF2-40B4-BE49-F238E27FC236}">
                <a16:creationId xmlns:a16="http://schemas.microsoft.com/office/drawing/2014/main" id="{1DB9BC00-57F6-EE42-A4E1-3233541550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4AD35C-DBAE-2B40-9E7F-49FEA9C97A20}"/>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2207063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804DA-FCD9-5D44-91C1-9F10FC9D56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E05D7F-05D6-5645-A3B4-8204C5074C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06ED97-66E4-614D-ADD5-1EDC8570F5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CB94CD-A38C-4C4F-929A-8FFCD9DA28BC}"/>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6" name="Footer Placeholder 5">
            <a:extLst>
              <a:ext uri="{FF2B5EF4-FFF2-40B4-BE49-F238E27FC236}">
                <a16:creationId xmlns:a16="http://schemas.microsoft.com/office/drawing/2014/main" id="{300CC972-C717-6B48-94ED-EF85E1EA16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8F6C1D-4C86-EB43-97D7-8569270AD4C2}"/>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408167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68E5D-0A8B-4E40-ABC1-75FDDCCE7F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6B4774-26E9-7245-9FEF-36A70AD1F1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65C74A-1834-E94B-B1B8-070CB95271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FFF4B8-311B-9648-97BC-5E8E54C91FBB}"/>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6" name="Footer Placeholder 5">
            <a:extLst>
              <a:ext uri="{FF2B5EF4-FFF2-40B4-BE49-F238E27FC236}">
                <a16:creationId xmlns:a16="http://schemas.microsoft.com/office/drawing/2014/main" id="{E91C888F-2335-2E4D-BD23-DC47691C6E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EEB013-6D81-8A4F-8BC8-7E8D227E3004}"/>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30928104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6ADC-4466-BA4B-8CE0-3F9F1C0665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3006A6-F476-2F4C-BF25-40B80868B1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178A9-8621-5640-BCAE-D3B04960362D}"/>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88BA3FF2-810A-E040-8FAA-84D9EA2439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6A6C3E-421E-1D43-96B6-C9F0A33B1455}"/>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20071537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79B143-65EC-3E4D-84BA-081907F658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C4FDC6-E4C5-2640-BA6A-FD6BA79D080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68DF96-1CF5-9942-BCC1-D55E782511C1}"/>
              </a:ext>
            </a:extLst>
          </p:cNvPr>
          <p:cNvSpPr>
            <a:spLocks noGrp="1"/>
          </p:cNvSpPr>
          <p:nvPr>
            <p:ph type="dt" sz="half" idx="10"/>
          </p:nvPr>
        </p:nvSpPr>
        <p:spPr/>
        <p:txBody>
          <a:body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9E6D2078-3BA3-4546-8600-056F474530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9F2067-0721-2540-B307-57957D6D235B}"/>
              </a:ext>
            </a:extLst>
          </p:cNvPr>
          <p:cNvSpPr>
            <a:spLocks noGrp="1"/>
          </p:cNvSpPr>
          <p:nvPr>
            <p:ph type="sldNum" sz="quarter" idx="12"/>
          </p:nvPr>
        </p:nvSpPr>
        <p:spPr/>
        <p:txBody>
          <a:bodyPr/>
          <a:lstStyle/>
          <a:p>
            <a:fld id="{2E4DA8C2-207C-7643-8EAE-544787FBE8C0}" type="slidenum">
              <a:rPr lang="en-US" smtClean="0"/>
              <a:t>‹#›</a:t>
            </a:fld>
            <a:endParaRPr lang="en-US"/>
          </a:p>
        </p:txBody>
      </p:sp>
    </p:spTree>
    <p:extLst>
      <p:ext uri="{BB962C8B-B14F-4D97-AF65-F5344CB8AC3E}">
        <p14:creationId xmlns:p14="http://schemas.microsoft.com/office/powerpoint/2010/main" val="298946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100">
                <a:solidFill>
                  <a:schemeClr val="tx2"/>
                </a:solidFill>
              </a:defRPr>
            </a:lvl1pPr>
          </a:lstStyle>
          <a:p>
            <a:fld id="{E8352ED3-3C46-4C9A-9738-67B2D875E7E2}" type="datetime2">
              <a:rPr lang="en-US" smtClean="0"/>
              <a:pPr/>
              <a:t>Saturday, March 12, 2022</a:t>
            </a:fld>
            <a:endParaRPr lang="en-US"/>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1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100">
                <a:solidFill>
                  <a:schemeClr val="tx2"/>
                </a:solidFill>
              </a:defRPr>
            </a:lvl1pPr>
          </a:lstStyle>
          <a:p>
            <a:fld id="{3A4F6043-7A67-491B-98BC-F933DED7226D}" type="slidenum">
              <a:rPr lang="en-US" smtClean="0"/>
              <a:pPr/>
              <a:t>‹#›</a:t>
            </a:fld>
            <a:endParaRPr lang="en-US"/>
          </a:p>
        </p:txBody>
      </p:sp>
    </p:spTree>
    <p:extLst>
      <p:ext uri="{BB962C8B-B14F-4D97-AF65-F5344CB8AC3E}">
        <p14:creationId xmlns:p14="http://schemas.microsoft.com/office/powerpoint/2010/main" val="4200613257"/>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62" r:id="rId5"/>
    <p:sldLayoutId id="2147483767" r:id="rId6"/>
    <p:sldLayoutId id="2147483763" r:id="rId7"/>
    <p:sldLayoutId id="2147483764" r:id="rId8"/>
    <p:sldLayoutId id="2147483765" r:id="rId9"/>
    <p:sldLayoutId id="2147483766" r:id="rId10"/>
    <p:sldLayoutId id="214748376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18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2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10020E-BF03-D245-BC5A-48CEA47BA8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52BA28-6B47-BB47-8C27-26417C4595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7FA691-238A-1044-BF01-139A63203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689D43-9268-5F43-A05D-D873E99D1C9E}" type="datetimeFigureOut">
              <a:rPr lang="en-US" smtClean="0"/>
              <a:t>3/12/2022</a:t>
            </a:fld>
            <a:endParaRPr lang="en-US"/>
          </a:p>
        </p:txBody>
      </p:sp>
      <p:sp>
        <p:nvSpPr>
          <p:cNvPr id="5" name="Footer Placeholder 4">
            <a:extLst>
              <a:ext uri="{FF2B5EF4-FFF2-40B4-BE49-F238E27FC236}">
                <a16:creationId xmlns:a16="http://schemas.microsoft.com/office/drawing/2014/main" id="{8785C711-9020-584F-BD95-649F4380CD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75B234-EB79-184B-B438-483455DC8D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4DA8C2-207C-7643-8EAE-544787FBE8C0}" type="slidenum">
              <a:rPr lang="en-US" smtClean="0"/>
              <a:t>‹#›</a:t>
            </a:fld>
            <a:endParaRPr lang="en-US"/>
          </a:p>
        </p:txBody>
      </p:sp>
    </p:spTree>
    <p:extLst>
      <p:ext uri="{BB962C8B-B14F-4D97-AF65-F5344CB8AC3E}">
        <p14:creationId xmlns:p14="http://schemas.microsoft.com/office/powerpoint/2010/main" val="1499233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789A05-76D0-47F6-AD3C-AF905732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3BABD39-DADC-45D4-81D2-0BA1BE6EE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FEF4583F-0B72-4942-B10E-222C912C5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C2EB6B7-18CD-48FC-A687-7B3DA6A05E4A}"/>
              </a:ext>
            </a:extLst>
          </p:cNvPr>
          <p:cNvPicPr>
            <a:picLocks noChangeAspect="1"/>
          </p:cNvPicPr>
          <p:nvPr/>
        </p:nvPicPr>
        <p:blipFill rotWithShape="1">
          <a:blip r:embed="rId2">
            <a:duotone>
              <a:prstClr val="black"/>
              <a:schemeClr val="bg1">
                <a:tint val="45000"/>
                <a:satMod val="400000"/>
              </a:schemeClr>
            </a:duotone>
            <a:alphaModFix amt="25000"/>
          </a:blip>
          <a:srcRect t="5348" r="-2" b="38401"/>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D68BD3C7-834E-43F0-9527-BB190AD2F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0206" y="-1"/>
            <a:ext cx="8999774" cy="49957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69703" y="419819"/>
            <a:ext cx="7940781" cy="1754038"/>
          </a:xfrm>
        </p:spPr>
        <p:txBody>
          <a:bodyPr vert="horz" lIns="91440" tIns="45720" rIns="91440" bIns="45720" rtlCol="0" anchor="b">
            <a:normAutofit/>
          </a:bodyPr>
          <a:lstStyle/>
          <a:p>
            <a:r>
              <a:rPr lang="en-US" sz="3700"/>
              <a:t>Understanding and solving the complex problem of staff absenteeism in mid- Cheshire </a:t>
            </a:r>
          </a:p>
        </p:txBody>
      </p:sp>
      <p:sp>
        <p:nvSpPr>
          <p:cNvPr id="3" name="Subtitle 2"/>
          <p:cNvSpPr>
            <a:spLocks noGrp="1"/>
          </p:cNvSpPr>
          <p:nvPr>
            <p:ph type="subTitle" idx="1"/>
          </p:nvPr>
        </p:nvSpPr>
        <p:spPr>
          <a:xfrm>
            <a:off x="2230093" y="2363638"/>
            <a:ext cx="7620001" cy="2265871"/>
          </a:xfrm>
        </p:spPr>
        <p:txBody>
          <a:bodyPr vert="horz" lIns="91440" tIns="45720" rIns="91440" bIns="45720" rtlCol="0" anchor="t">
            <a:normAutofit/>
          </a:bodyPr>
          <a:lstStyle/>
          <a:p>
            <a:pPr indent="-228600">
              <a:lnSpc>
                <a:spcPts val="2800"/>
              </a:lnSpc>
              <a:buFont typeface="Wingdings 2" panose="05020102010507070707" pitchFamily="18" charset="2"/>
              <a:buChar char=""/>
            </a:pPr>
            <a:r>
              <a:rPr lang="en-US" sz="1800"/>
              <a:t>Renee jones </a:t>
            </a:r>
          </a:p>
          <a:p>
            <a:pPr indent="-228600">
              <a:lnSpc>
                <a:spcPts val="2800"/>
              </a:lnSpc>
              <a:buFont typeface="Wingdings 2" panose="05020102010507070707" pitchFamily="18" charset="2"/>
              <a:buChar char=""/>
            </a:pPr>
            <a:r>
              <a:rPr lang="en-US" sz="1800"/>
              <a:t>2110953</a:t>
            </a:r>
          </a:p>
          <a:p>
            <a:pPr indent="-228600">
              <a:lnSpc>
                <a:spcPts val="2800"/>
              </a:lnSpc>
              <a:buFont typeface="Wingdings 2" panose="05020102010507070707" pitchFamily="18" charset="2"/>
              <a:buChar char=""/>
            </a:pPr>
            <a:r>
              <a:rPr lang="en-US" sz="1800"/>
              <a:t>Module: problem solving and decision making.</a:t>
            </a:r>
          </a:p>
          <a:p>
            <a:pPr indent="-228600">
              <a:lnSpc>
                <a:spcPts val="2800"/>
              </a:lnSpc>
              <a:buFont typeface="Wingdings 2" panose="05020102010507070707" pitchFamily="18" charset="2"/>
              <a:buChar char=""/>
            </a:pPr>
            <a:r>
              <a:rPr lang="en-US" sz="1800"/>
              <a:t>Lecturer Chijioke </a:t>
            </a:r>
            <a:r>
              <a:rPr lang="en-US" sz="1800" err="1"/>
              <a:t>uba</a:t>
            </a:r>
            <a:endParaRPr lang="en-US" sz="1800"/>
          </a:p>
          <a:p>
            <a:pPr indent="-228600">
              <a:lnSpc>
                <a:spcPts val="2800"/>
              </a:lnSpc>
              <a:buFont typeface="Wingdings 2" panose="05020102010507070707" pitchFamily="18" charset="2"/>
              <a:buChar char=""/>
            </a:pPr>
            <a:endParaRPr lang="en-US" sz="1800"/>
          </a:p>
        </p:txBody>
      </p:sp>
      <p:sp>
        <p:nvSpPr>
          <p:cNvPr id="19" name="Rectangle 18">
            <a:extLst>
              <a:ext uri="{FF2B5EF4-FFF2-40B4-BE49-F238E27FC236}">
                <a16:creationId xmlns:a16="http://schemas.microsoft.com/office/drawing/2014/main" id="{C9824305-C48E-445C-A06D-E9D658EA4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40206" y="4873933"/>
            <a:ext cx="8997696" cy="121822"/>
          </a:xfrm>
          <a:prstGeom prst="rect">
            <a:avLst/>
          </a:prstGeom>
          <a:solidFill>
            <a:srgbClr val="BD9D67">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1" name="Straight Connector 20">
            <a:extLst>
              <a:ext uri="{FF2B5EF4-FFF2-40B4-BE49-F238E27FC236}">
                <a16:creationId xmlns:a16="http://schemas.microsoft.com/office/drawing/2014/main" id="{CF534936-0C2D-4585-AA0A-DF52422A03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C5A755-0384-4BD5-84CB-3A02C1C7F4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9D947B-1B59-4322-8CF2-73E813419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ackground Gray Rectangle">
            <a:extLst>
              <a:ext uri="{FF2B5EF4-FFF2-40B4-BE49-F238E27FC236}">
                <a16:creationId xmlns:a16="http://schemas.microsoft.com/office/drawing/2014/main" id="{D803427E-36C0-4811-BE64-ACF653F6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White Rectangle">
            <a:extLst>
              <a:ext uri="{FF2B5EF4-FFF2-40B4-BE49-F238E27FC236}">
                <a16:creationId xmlns:a16="http://schemas.microsoft.com/office/drawing/2014/main" id="{D9231370-89C4-4981-8C91-A3F3D114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83477-699B-446A-85E5-AE10A6FC9A15}"/>
              </a:ext>
            </a:extLst>
          </p:cNvPr>
          <p:cNvSpPr>
            <a:spLocks noGrp="1"/>
          </p:cNvSpPr>
          <p:nvPr>
            <p:ph type="title"/>
          </p:nvPr>
        </p:nvSpPr>
        <p:spPr>
          <a:xfrm>
            <a:off x="1184145" y="-440215"/>
            <a:ext cx="4471588" cy="4976179"/>
          </a:xfrm>
        </p:spPr>
        <p:txBody>
          <a:bodyPr>
            <a:normAutofit/>
          </a:bodyPr>
          <a:lstStyle/>
          <a:p>
            <a:pPr algn="ctr"/>
            <a:r>
              <a:rPr lang="en-US" sz="3200" b="1" u="sng"/>
              <a:t>Understanding the problem</a:t>
            </a:r>
            <a:r>
              <a:rPr lang="en-US"/>
              <a:t> </a:t>
            </a:r>
          </a:p>
        </p:txBody>
      </p:sp>
      <p:cxnSp>
        <p:nvCxnSpPr>
          <p:cNvPr id="15" name="Vertical Connector">
            <a:extLst>
              <a:ext uri="{FF2B5EF4-FFF2-40B4-BE49-F238E27FC236}">
                <a16:creationId xmlns:a16="http://schemas.microsoft.com/office/drawing/2014/main" id="{474D4826-9FF4-4E17-AB42-146B76BD32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cxnSp>
        <p:nvCxnSpPr>
          <p:cNvPr id="17" name="Horizontal Connector 2">
            <a:extLst>
              <a:ext uri="{FF2B5EF4-FFF2-40B4-BE49-F238E27FC236}">
                <a16:creationId xmlns:a16="http://schemas.microsoft.com/office/drawing/2014/main" id="{C5873965-CEB2-46E1-951E-037689B078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C7A6D8-49DA-40B4-AC31-87BEBBBFF91F}"/>
              </a:ext>
            </a:extLst>
          </p:cNvPr>
          <p:cNvGraphicFramePr>
            <a:graphicFrameLocks noGrp="1"/>
          </p:cNvGraphicFramePr>
          <p:nvPr>
            <p:ph idx="1"/>
            <p:extLst>
              <p:ext uri="{D42A27DB-BD31-4B8C-83A1-F6EECF244321}">
                <p14:modId xmlns:p14="http://schemas.microsoft.com/office/powerpoint/2010/main" val="148463894"/>
              </p:ext>
            </p:extLst>
          </p:nvPr>
        </p:nvGraphicFramePr>
        <p:xfrm>
          <a:off x="5088203" y="739752"/>
          <a:ext cx="624066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202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Background Gray Rectangle">
            <a:extLst>
              <a:ext uri="{FF2B5EF4-FFF2-40B4-BE49-F238E27FC236}">
                <a16:creationId xmlns:a16="http://schemas.microsoft.com/office/drawing/2014/main" id="{DF77EA1D-CD58-47D1-895E-0E74AE5D1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419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30A2F27B-AF82-4F47-887C-2B4B9878E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C73DAA41-976B-4A7A-91F5-FD48E4345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B42B2-0DFD-4172-913C-458389738D8B}"/>
              </a:ext>
            </a:extLst>
          </p:cNvPr>
          <p:cNvSpPr>
            <a:spLocks noGrp="1"/>
          </p:cNvSpPr>
          <p:nvPr>
            <p:ph type="title"/>
          </p:nvPr>
        </p:nvSpPr>
        <p:spPr>
          <a:xfrm>
            <a:off x="2194357" y="277558"/>
            <a:ext cx="8898646" cy="2250899"/>
          </a:xfrm>
        </p:spPr>
        <p:txBody>
          <a:bodyPr anchor="b">
            <a:normAutofit/>
          </a:bodyPr>
          <a:lstStyle/>
          <a:p>
            <a:r>
              <a:rPr lang="en-US" sz="4800" b="1" u="sng"/>
              <a:t>Identifying the causes using pestle analysis</a:t>
            </a:r>
            <a:r>
              <a:rPr lang="en-US" sz="4800"/>
              <a:t>  </a:t>
            </a:r>
          </a:p>
        </p:txBody>
      </p:sp>
      <p:sp>
        <p:nvSpPr>
          <p:cNvPr id="23" name="Content Placeholder 2">
            <a:extLst>
              <a:ext uri="{FF2B5EF4-FFF2-40B4-BE49-F238E27FC236}">
                <a16:creationId xmlns:a16="http://schemas.microsoft.com/office/drawing/2014/main" id="{978959CD-EC4E-46F7-A709-C9A206085980}"/>
              </a:ext>
            </a:extLst>
          </p:cNvPr>
          <p:cNvSpPr>
            <a:spLocks noGrp="1"/>
          </p:cNvSpPr>
          <p:nvPr>
            <p:ph idx="1"/>
          </p:nvPr>
        </p:nvSpPr>
        <p:spPr>
          <a:xfrm>
            <a:off x="2087201" y="3067700"/>
            <a:ext cx="8898650" cy="2081110"/>
          </a:xfrm>
        </p:spPr>
        <p:txBody>
          <a:bodyPr vert="horz" lIns="91440" tIns="45720" rIns="91440" bIns="45720" rtlCol="0" anchor="t">
            <a:normAutofit/>
          </a:bodyPr>
          <a:lstStyle/>
          <a:p>
            <a:r>
              <a:rPr lang="en-US" sz="1800"/>
              <a:t>Political – doctors and nurses not wanting to get vaccinated and due to vaccination policies may be one of the reasons that there is a rise in absence </a:t>
            </a:r>
          </a:p>
          <a:p>
            <a:r>
              <a:rPr lang="en-US" sz="1800"/>
              <a:t>health -  due to health problem from stress caused by workload, nurses are not coming in to work. </a:t>
            </a:r>
            <a:endParaRPr lang="en-US"/>
          </a:p>
          <a:p>
            <a:r>
              <a:rPr lang="en-US" sz="1800"/>
              <a:t>Economic a lot of nurses may also feel pressured to come into work due to being under paid.</a:t>
            </a:r>
            <a:endParaRPr lang="en-US"/>
          </a:p>
          <a:p>
            <a:endParaRPr lang="en-US" sz="1800"/>
          </a:p>
          <a:p>
            <a:endParaRPr lang="en-US" sz="1800"/>
          </a:p>
          <a:p>
            <a:endParaRPr lang="en-US" sz="1800"/>
          </a:p>
        </p:txBody>
      </p:sp>
      <p:cxnSp>
        <p:nvCxnSpPr>
          <p:cNvPr id="14" name="Straight Connector 13">
            <a:extLst>
              <a:ext uri="{FF2B5EF4-FFF2-40B4-BE49-F238E27FC236}">
                <a16:creationId xmlns:a16="http://schemas.microsoft.com/office/drawing/2014/main" id="{5E5F5C0F-87CD-40D8-AD4B-452395E32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F40788-FC62-4F28-9E98-3973123174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D9D6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936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FD51-2295-4F2C-AF2D-24772E29836B}"/>
              </a:ext>
            </a:extLst>
          </p:cNvPr>
          <p:cNvSpPr>
            <a:spLocks noGrp="1"/>
          </p:cNvSpPr>
          <p:nvPr>
            <p:ph type="title"/>
          </p:nvPr>
        </p:nvSpPr>
        <p:spPr>
          <a:xfrm>
            <a:off x="1992249" y="627063"/>
            <a:ext cx="10543032" cy="1325563"/>
          </a:xfrm>
        </p:spPr>
        <p:txBody>
          <a:bodyPr/>
          <a:lstStyle/>
          <a:p>
            <a:r>
              <a:rPr lang="en-US" b="1" u="sng"/>
              <a:t>Fishbone Diagram</a:t>
            </a:r>
            <a:endParaRPr lang="en-US" u="sng"/>
          </a:p>
        </p:txBody>
      </p:sp>
      <p:pic>
        <p:nvPicPr>
          <p:cNvPr id="4" name="Picture 4" descr="Diagram&#10;&#10;Description automatically generated">
            <a:extLst>
              <a:ext uri="{FF2B5EF4-FFF2-40B4-BE49-F238E27FC236}">
                <a16:creationId xmlns:a16="http://schemas.microsoft.com/office/drawing/2014/main" id="{E05C7C1D-5BD9-421C-8135-5F7D52719852}"/>
              </a:ext>
            </a:extLst>
          </p:cNvPr>
          <p:cNvPicPr>
            <a:picLocks noGrp="1" noChangeAspect="1"/>
          </p:cNvPicPr>
          <p:nvPr>
            <p:ph idx="1"/>
          </p:nvPr>
        </p:nvPicPr>
        <p:blipFill rotWithShape="1">
          <a:blip r:embed="rId2"/>
          <a:srcRect t="11538" b="-256"/>
          <a:stretch/>
        </p:blipFill>
        <p:spPr>
          <a:xfrm>
            <a:off x="2287323" y="2100262"/>
            <a:ext cx="8488097" cy="4121682"/>
          </a:xfrm>
        </p:spPr>
      </p:pic>
      <p:sp>
        <p:nvSpPr>
          <p:cNvPr id="5" name="TextBox 4">
            <a:extLst>
              <a:ext uri="{FF2B5EF4-FFF2-40B4-BE49-F238E27FC236}">
                <a16:creationId xmlns:a16="http://schemas.microsoft.com/office/drawing/2014/main" id="{9E0DE858-5C4F-4200-A299-BE5A7FDFF4E4}"/>
              </a:ext>
            </a:extLst>
          </p:cNvPr>
          <p:cNvSpPr txBox="1"/>
          <p:nvPr/>
        </p:nvSpPr>
        <p:spPr>
          <a:xfrm>
            <a:off x="5069681" y="3188492"/>
            <a:ext cx="1135857" cy="35046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Workload</a:t>
            </a:r>
          </a:p>
        </p:txBody>
      </p:sp>
      <p:sp>
        <p:nvSpPr>
          <p:cNvPr id="6" name="TextBox 5">
            <a:extLst>
              <a:ext uri="{FF2B5EF4-FFF2-40B4-BE49-F238E27FC236}">
                <a16:creationId xmlns:a16="http://schemas.microsoft.com/office/drawing/2014/main" id="{EF7E6599-61DA-4AE3-A562-B2B18CED408C}"/>
              </a:ext>
            </a:extLst>
          </p:cNvPr>
          <p:cNvSpPr txBox="1"/>
          <p:nvPr/>
        </p:nvSpPr>
        <p:spPr>
          <a:xfrm>
            <a:off x="6534150" y="4474369"/>
            <a:ext cx="4433884" cy="89255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With a shortage of staff, nurses believe they are being underpaid for the amount of work that they are doing.</a:t>
            </a:r>
            <a:r>
              <a:rPr lang="en-US" sz="2000"/>
              <a:t> </a:t>
            </a:r>
          </a:p>
        </p:txBody>
      </p:sp>
      <p:sp>
        <p:nvSpPr>
          <p:cNvPr id="7" name="TextBox 6">
            <a:extLst>
              <a:ext uri="{FF2B5EF4-FFF2-40B4-BE49-F238E27FC236}">
                <a16:creationId xmlns:a16="http://schemas.microsoft.com/office/drawing/2014/main" id="{5F6F6756-35D0-4258-B794-D20A8EA80993}"/>
              </a:ext>
            </a:extLst>
          </p:cNvPr>
          <p:cNvSpPr txBox="1"/>
          <p:nvPr/>
        </p:nvSpPr>
        <p:spPr>
          <a:xfrm>
            <a:off x="4581525" y="4474370"/>
            <a:ext cx="1957386" cy="2062103"/>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With the absence of staff, the nurses that are still in attendance are finding it hard to manage resulting in them getting stressed.</a:t>
            </a:r>
          </a:p>
        </p:txBody>
      </p:sp>
      <p:sp>
        <p:nvSpPr>
          <p:cNvPr id="8" name="TextBox 7">
            <a:extLst>
              <a:ext uri="{FF2B5EF4-FFF2-40B4-BE49-F238E27FC236}">
                <a16:creationId xmlns:a16="http://schemas.microsoft.com/office/drawing/2014/main" id="{173A6AD5-172B-4EE4-B5A3-67A31535DD62}"/>
              </a:ext>
            </a:extLst>
          </p:cNvPr>
          <p:cNvSpPr txBox="1"/>
          <p:nvPr/>
        </p:nvSpPr>
        <p:spPr>
          <a:xfrm>
            <a:off x="1247776" y="3974306"/>
            <a:ext cx="2981323" cy="132343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Nurses that catch Covid-19 are unable to attend work. With the amount of nurse sick, hospitals are finding themselves understaffed.</a:t>
            </a:r>
          </a:p>
        </p:txBody>
      </p:sp>
      <p:sp>
        <p:nvSpPr>
          <p:cNvPr id="9" name="TextBox 8">
            <a:extLst>
              <a:ext uri="{FF2B5EF4-FFF2-40B4-BE49-F238E27FC236}">
                <a16:creationId xmlns:a16="http://schemas.microsoft.com/office/drawing/2014/main" id="{FAF53E6E-1AD2-4103-9E8F-AEBA2DBB376F}"/>
              </a:ext>
            </a:extLst>
          </p:cNvPr>
          <p:cNvSpPr txBox="1"/>
          <p:nvPr/>
        </p:nvSpPr>
        <p:spPr>
          <a:xfrm>
            <a:off x="6522243" y="5498306"/>
            <a:ext cx="4457699" cy="83099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Currently the NHS is losing more than £1,000,000 due to the absences, which could go towards vital and lifesaving resources.</a:t>
            </a:r>
          </a:p>
        </p:txBody>
      </p:sp>
      <p:sp>
        <p:nvSpPr>
          <p:cNvPr id="11" name="TextBox 10">
            <a:extLst>
              <a:ext uri="{FF2B5EF4-FFF2-40B4-BE49-F238E27FC236}">
                <a16:creationId xmlns:a16="http://schemas.microsoft.com/office/drawing/2014/main" id="{51029157-C190-44DE-953C-66BB41B9E788}"/>
              </a:ext>
            </a:extLst>
          </p:cNvPr>
          <p:cNvSpPr txBox="1"/>
          <p:nvPr/>
        </p:nvSpPr>
        <p:spPr>
          <a:xfrm>
            <a:off x="652464" y="5510212"/>
            <a:ext cx="3576635" cy="10772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With the new Covid-19 Vaccination requirements in the work, many are no longer able to work due to not having the vaccine.</a:t>
            </a:r>
          </a:p>
        </p:txBody>
      </p:sp>
      <p:sp>
        <p:nvSpPr>
          <p:cNvPr id="15" name="TextBox 14">
            <a:extLst>
              <a:ext uri="{FF2B5EF4-FFF2-40B4-BE49-F238E27FC236}">
                <a16:creationId xmlns:a16="http://schemas.microsoft.com/office/drawing/2014/main" id="{15005E14-F6DB-4AF7-8C06-623280C11FAD}"/>
              </a:ext>
            </a:extLst>
          </p:cNvPr>
          <p:cNvSpPr txBox="1"/>
          <p:nvPr/>
        </p:nvSpPr>
        <p:spPr>
          <a:xfrm>
            <a:off x="4426744" y="2319337"/>
            <a:ext cx="1731169"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Health Issues</a:t>
            </a:r>
            <a:endParaRPr lang="en-US"/>
          </a:p>
        </p:txBody>
      </p:sp>
      <p:sp>
        <p:nvSpPr>
          <p:cNvPr id="16" name="TextBox 15">
            <a:extLst>
              <a:ext uri="{FF2B5EF4-FFF2-40B4-BE49-F238E27FC236}">
                <a16:creationId xmlns:a16="http://schemas.microsoft.com/office/drawing/2014/main" id="{DB44B0B6-7402-4EB1-89A6-171C7CC61FC5}"/>
              </a:ext>
            </a:extLst>
          </p:cNvPr>
          <p:cNvSpPr txBox="1"/>
          <p:nvPr/>
        </p:nvSpPr>
        <p:spPr>
          <a:xfrm>
            <a:off x="1831181" y="2105025"/>
            <a:ext cx="2600326" cy="58477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t>Covid Vaccination Restrictions</a:t>
            </a:r>
            <a:endParaRPr lang="en-US" b="1"/>
          </a:p>
        </p:txBody>
      </p:sp>
      <p:sp>
        <p:nvSpPr>
          <p:cNvPr id="17" name="TextBox 16">
            <a:extLst>
              <a:ext uri="{FF2B5EF4-FFF2-40B4-BE49-F238E27FC236}">
                <a16:creationId xmlns:a16="http://schemas.microsoft.com/office/drawing/2014/main" id="{3B2EAAF3-E620-40E9-BB45-A42F652123D3}"/>
              </a:ext>
            </a:extLst>
          </p:cNvPr>
          <p:cNvSpPr txBox="1"/>
          <p:nvPr/>
        </p:nvSpPr>
        <p:spPr>
          <a:xfrm>
            <a:off x="6200775" y="2402681"/>
            <a:ext cx="2743199"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Underpaid Nurses</a:t>
            </a:r>
            <a:endParaRPr lang="en-US"/>
          </a:p>
        </p:txBody>
      </p:sp>
      <p:sp>
        <p:nvSpPr>
          <p:cNvPr id="18" name="TextBox 17">
            <a:extLst>
              <a:ext uri="{FF2B5EF4-FFF2-40B4-BE49-F238E27FC236}">
                <a16:creationId xmlns:a16="http://schemas.microsoft.com/office/drawing/2014/main" id="{434A78F8-4724-428C-A955-929FA8B1F761}"/>
              </a:ext>
            </a:extLst>
          </p:cNvPr>
          <p:cNvSpPr txBox="1"/>
          <p:nvPr/>
        </p:nvSpPr>
        <p:spPr>
          <a:xfrm>
            <a:off x="2581275" y="3188493"/>
            <a:ext cx="1647824" cy="33855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t>Covid 19 Virus</a:t>
            </a:r>
          </a:p>
        </p:txBody>
      </p:sp>
      <p:sp>
        <p:nvSpPr>
          <p:cNvPr id="19" name="TextBox 18">
            <a:extLst>
              <a:ext uri="{FF2B5EF4-FFF2-40B4-BE49-F238E27FC236}">
                <a16:creationId xmlns:a16="http://schemas.microsoft.com/office/drawing/2014/main" id="{7F76C023-05BF-4D1F-A90D-6E5FD5FB3325}"/>
              </a:ext>
            </a:extLst>
          </p:cNvPr>
          <p:cNvSpPr txBox="1"/>
          <p:nvPr/>
        </p:nvSpPr>
        <p:spPr>
          <a:xfrm>
            <a:off x="6450806" y="2950368"/>
            <a:ext cx="1469231" cy="58477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t>NHS Losing Money</a:t>
            </a:r>
          </a:p>
        </p:txBody>
      </p:sp>
      <p:sp>
        <p:nvSpPr>
          <p:cNvPr id="3" name="TextBox 2">
            <a:extLst>
              <a:ext uri="{FF2B5EF4-FFF2-40B4-BE49-F238E27FC236}">
                <a16:creationId xmlns:a16="http://schemas.microsoft.com/office/drawing/2014/main" id="{C8862FD1-5771-4714-98B4-3B2A12A3C56B}"/>
              </a:ext>
            </a:extLst>
          </p:cNvPr>
          <p:cNvSpPr txBox="1"/>
          <p:nvPr/>
        </p:nvSpPr>
        <p:spPr>
          <a:xfrm>
            <a:off x="9153525" y="3890963"/>
            <a:ext cx="1385889" cy="553998"/>
          </a:xfrm>
          <a:prstGeom prst="rect">
            <a:avLst/>
          </a:prstGeom>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t>NHS ABSENCES</a:t>
            </a:r>
            <a:r>
              <a:rPr lang="en-US" sz="1600" b="1"/>
              <a:t> </a:t>
            </a:r>
          </a:p>
        </p:txBody>
      </p:sp>
    </p:spTree>
    <p:extLst>
      <p:ext uri="{BB962C8B-B14F-4D97-AF65-F5344CB8AC3E}">
        <p14:creationId xmlns:p14="http://schemas.microsoft.com/office/powerpoint/2010/main" val="2048006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5A47F-98CD-4BEC-97CE-6A9826E8089F}"/>
              </a:ext>
            </a:extLst>
          </p:cNvPr>
          <p:cNvSpPr>
            <a:spLocks noGrp="1"/>
          </p:cNvSpPr>
          <p:nvPr>
            <p:ph type="title"/>
          </p:nvPr>
        </p:nvSpPr>
        <p:spPr>
          <a:xfrm>
            <a:off x="2158936" y="936625"/>
            <a:ext cx="10543032" cy="1325563"/>
          </a:xfrm>
        </p:spPr>
        <p:txBody>
          <a:bodyPr>
            <a:normAutofit fontScale="90000"/>
          </a:bodyPr>
          <a:lstStyle/>
          <a:p>
            <a:r>
              <a:rPr lang="en-US" b="1" u="sng"/>
              <a:t>Solutions from pestle and fish bone </a:t>
            </a:r>
          </a:p>
        </p:txBody>
      </p:sp>
      <p:sp>
        <p:nvSpPr>
          <p:cNvPr id="3" name="Content Placeholder 2">
            <a:extLst>
              <a:ext uri="{FF2B5EF4-FFF2-40B4-BE49-F238E27FC236}">
                <a16:creationId xmlns:a16="http://schemas.microsoft.com/office/drawing/2014/main" id="{46547486-CE2C-494D-BFEE-9884A99F5F91}"/>
              </a:ext>
            </a:extLst>
          </p:cNvPr>
          <p:cNvSpPr>
            <a:spLocks noGrp="1"/>
          </p:cNvSpPr>
          <p:nvPr>
            <p:ph idx="1"/>
          </p:nvPr>
        </p:nvSpPr>
        <p:spPr>
          <a:xfrm>
            <a:off x="1420749" y="2504281"/>
            <a:ext cx="10543031" cy="3134821"/>
          </a:xfrm>
        </p:spPr>
        <p:txBody>
          <a:bodyPr vert="horz" lIns="91440" tIns="45720" rIns="91440" bIns="45720" rtlCol="0" anchor="t">
            <a:normAutofit/>
          </a:bodyPr>
          <a:lstStyle/>
          <a:p>
            <a:pPr marL="0" indent="0">
              <a:buNone/>
            </a:pPr>
            <a:r>
              <a:rPr lang="en-US" b="1" u="sng"/>
              <a:t>Covid vaccine restrictions solution</a:t>
            </a:r>
            <a:endParaRPr lang="en-US"/>
          </a:p>
          <a:p>
            <a:pPr marL="457200" lvl="1" indent="0">
              <a:buNone/>
            </a:pPr>
            <a:r>
              <a:rPr lang="en-US"/>
              <a:t>Find qualified nurses with all there up to date with their vaccines.</a:t>
            </a:r>
          </a:p>
          <a:p>
            <a:pPr marL="0" indent="0">
              <a:buNone/>
            </a:pPr>
            <a:r>
              <a:rPr lang="en-US" b="1" u="sng"/>
              <a:t>Covid 19 Illness within staff</a:t>
            </a:r>
          </a:p>
          <a:p>
            <a:pPr marL="457200" lvl="1" indent="0">
              <a:buNone/>
            </a:pPr>
            <a:r>
              <a:rPr lang="en-US"/>
              <a:t>Make sure that within the hospital, there are many necessary sanitizing stations, all hospital staff are abiding by social distancing rules, and all are aware that it is mandatory to wear a face mask whist working within the hospital.</a:t>
            </a:r>
          </a:p>
          <a:p>
            <a:pPr marL="457200" lvl="1" indent="0">
              <a:buNone/>
            </a:pPr>
            <a:endParaRPr lang="en-US"/>
          </a:p>
        </p:txBody>
      </p:sp>
    </p:spTree>
    <p:extLst>
      <p:ext uri="{BB962C8B-B14F-4D97-AF65-F5344CB8AC3E}">
        <p14:creationId xmlns:p14="http://schemas.microsoft.com/office/powerpoint/2010/main" val="264608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0C37-374C-A54F-8823-56E192661D2E}"/>
              </a:ext>
            </a:extLst>
          </p:cNvPr>
          <p:cNvSpPr>
            <a:spLocks noGrp="1"/>
          </p:cNvSpPr>
          <p:nvPr>
            <p:ph type="title"/>
          </p:nvPr>
        </p:nvSpPr>
        <p:spPr/>
        <p:txBody>
          <a:bodyPr/>
          <a:lstStyle/>
          <a:p>
            <a:pPr algn="ctr"/>
            <a:r>
              <a:rPr lang="en-GB" b="1" u="sng">
                <a:cs typeface="Calibri Light"/>
              </a:rPr>
              <a:t>Conclusion</a:t>
            </a:r>
            <a:br>
              <a:rPr lang="en-GB" b="1">
                <a:cs typeface="Calibri Light"/>
              </a:rPr>
            </a:br>
            <a:endParaRPr lang="en-GB" b="1">
              <a:cs typeface="Calibri Light"/>
            </a:endParaRPr>
          </a:p>
        </p:txBody>
      </p:sp>
      <p:sp>
        <p:nvSpPr>
          <p:cNvPr id="3" name="Content Placeholder 2">
            <a:extLst>
              <a:ext uri="{FF2B5EF4-FFF2-40B4-BE49-F238E27FC236}">
                <a16:creationId xmlns:a16="http://schemas.microsoft.com/office/drawing/2014/main" id="{243C35EF-CDC7-1442-8B64-5114AF8F1B05}"/>
              </a:ext>
            </a:extLst>
          </p:cNvPr>
          <p:cNvSpPr>
            <a:spLocks noGrp="1"/>
          </p:cNvSpPr>
          <p:nvPr>
            <p:ph idx="1"/>
          </p:nvPr>
        </p:nvSpPr>
        <p:spPr/>
        <p:txBody>
          <a:bodyPr vert="horz" lIns="91440" tIns="45720" rIns="91440" bIns="45720" rtlCol="0" anchor="t">
            <a:normAutofit/>
          </a:bodyPr>
          <a:lstStyle/>
          <a:p>
            <a:r>
              <a:rPr lang="en-GB"/>
              <a:t>In conclusion, the best solution to the staff shortage that I have come up with is the Covid Vaccine Solution.</a:t>
            </a:r>
          </a:p>
          <a:p>
            <a:r>
              <a:rPr lang="en-GB"/>
              <a:t>This solution will make sure that all nurses are fully qualified so that the standard of care for the patients remains at a high standard, it also makes sure that staff illnesses due to having the virus are reduced as if all staff are protected by the vaccine, the chances of them contracting or passing covid on are reduced also. </a:t>
            </a:r>
          </a:p>
          <a:p>
            <a:r>
              <a:rPr lang="en-GB"/>
              <a:t>This was the solution with the least negative outcomes or setbacks and the easiest to introduce in the hospital. </a:t>
            </a:r>
          </a:p>
        </p:txBody>
      </p:sp>
    </p:spTree>
    <p:extLst>
      <p:ext uri="{BB962C8B-B14F-4D97-AF65-F5344CB8AC3E}">
        <p14:creationId xmlns:p14="http://schemas.microsoft.com/office/powerpoint/2010/main" val="2285905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6D9EEEFE-A90D-5C47-BBC9-2A8F76433DBC}"/>
              </a:ext>
            </a:extLst>
          </p:cNvPr>
          <p:cNvGraphicFramePr>
            <a:graphicFrameLocks noGrp="1"/>
          </p:cNvGraphicFramePr>
          <p:nvPr>
            <p:extLst>
              <p:ext uri="{D42A27DB-BD31-4B8C-83A1-F6EECF244321}">
                <p14:modId xmlns:p14="http://schemas.microsoft.com/office/powerpoint/2010/main" val="1146039932"/>
              </p:ext>
            </p:extLst>
          </p:nvPr>
        </p:nvGraphicFramePr>
        <p:xfrm>
          <a:off x="0" y="0"/>
          <a:ext cx="12192000" cy="8595420"/>
        </p:xfrm>
        <a:graphic>
          <a:graphicData uri="http://schemas.openxmlformats.org/drawingml/2006/table">
            <a:tbl>
              <a:tblPr firstRow="1" lastRow="1">
                <a:tableStyleId>{69C7853C-536D-4A76-A0AE-DD22124D55A5}</a:tableStyleId>
              </a:tblPr>
              <a:tblGrid>
                <a:gridCol w="3048000">
                  <a:extLst>
                    <a:ext uri="{9D8B030D-6E8A-4147-A177-3AD203B41FA5}">
                      <a16:colId xmlns:a16="http://schemas.microsoft.com/office/drawing/2014/main" val="2066985044"/>
                    </a:ext>
                  </a:extLst>
                </a:gridCol>
                <a:gridCol w="3048000">
                  <a:extLst>
                    <a:ext uri="{9D8B030D-6E8A-4147-A177-3AD203B41FA5}">
                      <a16:colId xmlns:a16="http://schemas.microsoft.com/office/drawing/2014/main" val="2958920933"/>
                    </a:ext>
                  </a:extLst>
                </a:gridCol>
                <a:gridCol w="3048000">
                  <a:extLst>
                    <a:ext uri="{9D8B030D-6E8A-4147-A177-3AD203B41FA5}">
                      <a16:colId xmlns:a16="http://schemas.microsoft.com/office/drawing/2014/main" val="964146561"/>
                    </a:ext>
                  </a:extLst>
                </a:gridCol>
                <a:gridCol w="3048000">
                  <a:extLst>
                    <a:ext uri="{9D8B030D-6E8A-4147-A177-3AD203B41FA5}">
                      <a16:colId xmlns:a16="http://schemas.microsoft.com/office/drawing/2014/main" val="3785899731"/>
                    </a:ext>
                  </a:extLst>
                </a:gridCol>
              </a:tblGrid>
              <a:tr h="405021">
                <a:tc>
                  <a:txBody>
                    <a:bodyPr/>
                    <a:lstStyle/>
                    <a:p>
                      <a:pPr algn="ctr"/>
                      <a:r>
                        <a:rPr lang="en-GB"/>
                        <a:t>Solutions</a:t>
                      </a:r>
                      <a:endParaRPr lang="en-US"/>
                    </a:p>
                  </a:txBody>
                  <a:tcPr anchor="ctr"/>
                </a:tc>
                <a:tc>
                  <a:txBody>
                    <a:bodyPr/>
                    <a:lstStyle/>
                    <a:p>
                      <a:pPr algn="ctr"/>
                      <a:r>
                        <a:rPr lang="en-GB"/>
                        <a:t>Pluses</a:t>
                      </a:r>
                      <a:endParaRPr lang="en-US"/>
                    </a:p>
                  </a:txBody>
                  <a:tcPr anchor="ctr"/>
                </a:tc>
                <a:tc>
                  <a:txBody>
                    <a:bodyPr/>
                    <a:lstStyle/>
                    <a:p>
                      <a:pPr algn="ctr"/>
                      <a:r>
                        <a:rPr lang="en-GB"/>
                        <a:t>Minus</a:t>
                      </a:r>
                      <a:endParaRPr lang="en-US"/>
                    </a:p>
                  </a:txBody>
                  <a:tcPr anchor="ctr"/>
                </a:tc>
                <a:tc>
                  <a:txBody>
                    <a:bodyPr/>
                    <a:lstStyle/>
                    <a:p>
                      <a:pPr algn="ctr"/>
                      <a:r>
                        <a:rPr lang="en-GB"/>
                        <a:t>Interesting</a:t>
                      </a:r>
                      <a:endParaRPr lang="en-US"/>
                    </a:p>
                  </a:txBody>
                  <a:tcPr anchor="ctr"/>
                </a:tc>
                <a:extLst>
                  <a:ext uri="{0D108BD9-81ED-4DB2-BD59-A6C34878D82A}">
                    <a16:rowId xmlns:a16="http://schemas.microsoft.com/office/drawing/2014/main" val="2902860900"/>
                  </a:ext>
                </a:extLst>
              </a:tr>
              <a:tr h="2632635">
                <a:tc>
                  <a:txBody>
                    <a:bodyPr/>
                    <a:lstStyle/>
                    <a:p>
                      <a:pPr algn="ctr"/>
                      <a:r>
                        <a:rPr lang="en-GB" b="1"/>
                        <a:t>Covid Vaccine Restrictions Solution</a:t>
                      </a:r>
                      <a:endParaRPr lang="en-US" b="1"/>
                    </a:p>
                  </a:txBody>
                  <a:tcPr anchor="ctr"/>
                </a:tc>
                <a:tc>
                  <a:txBody>
                    <a:bodyPr/>
                    <a:lstStyle/>
                    <a:p>
                      <a:pPr marL="285750" indent="-285750" algn="ctr">
                        <a:buFont typeface="Arial" panose="020B0604020202020204" pitchFamily="34" charset="0"/>
                        <a:buChar char="•"/>
                      </a:pPr>
                      <a:r>
                        <a:rPr lang="en-GB" sz="1500">
                          <a:latin typeface="+mn-lt"/>
                          <a:cs typeface="Arial" panose="020B0604020202020204" pitchFamily="34" charset="0"/>
                        </a:rPr>
                        <a:t>All the nurses will be fully vaccinated and the chances of passing Covid-19 onto others will be reduced.</a:t>
                      </a:r>
                    </a:p>
                    <a:p>
                      <a:pPr marL="285750" indent="-285750" algn="ctr">
                        <a:buFont typeface="Arial" panose="020B0604020202020204" pitchFamily="34" charset="0"/>
                        <a:buChar char="•"/>
                      </a:pPr>
                      <a:r>
                        <a:rPr lang="en-GB" sz="1500">
                          <a:latin typeface="+mn-lt"/>
                          <a:cs typeface="Arial" panose="020B0604020202020204" pitchFamily="34" charset="0"/>
                        </a:rPr>
                        <a:t>Less nurses will need to take time off due to illness.</a:t>
                      </a:r>
                    </a:p>
                    <a:p>
                      <a:pPr marL="285750" indent="-285750" algn="ctr">
                        <a:buFont typeface="Arial" panose="020B0604020202020204" pitchFamily="34" charset="0"/>
                        <a:buChar char="•"/>
                      </a:pPr>
                      <a:r>
                        <a:rPr lang="en-GB" sz="1500">
                          <a:latin typeface="+mn-lt"/>
                          <a:cs typeface="Arial" panose="020B0604020202020204" pitchFamily="34" charset="0"/>
                        </a:rPr>
                        <a:t>Quality of care will be improved due to fully qualified and fully vaccinated nurses being available.</a:t>
                      </a:r>
                      <a:endParaRPr lang="en-US" sz="1500">
                        <a:latin typeface="+mn-lt"/>
                        <a:cs typeface="Arial" panose="020B0604020202020204" pitchFamily="34" charset="0"/>
                      </a:endParaRPr>
                    </a:p>
                  </a:txBody>
                  <a:tcPr anchor="ctr"/>
                </a:tc>
                <a:tc>
                  <a:txBody>
                    <a:bodyPr/>
                    <a:lstStyle/>
                    <a:p>
                      <a:pPr marL="285750" indent="-285750" algn="ctr">
                        <a:buFont typeface="Arial" panose="020B0604020202020204" pitchFamily="34" charset="0"/>
                        <a:buChar char="•"/>
                      </a:pPr>
                      <a:r>
                        <a:rPr lang="en-GB" sz="1500"/>
                        <a:t>There many not be many fully qualified nurses that are fully vaccinated to fill this position</a:t>
                      </a:r>
                    </a:p>
                    <a:p>
                      <a:pPr marL="285750" indent="-285750" algn="ctr">
                        <a:buFont typeface="Arial" panose="020B0604020202020204" pitchFamily="34" charset="0"/>
                        <a:buChar char="•"/>
                      </a:pPr>
                      <a:r>
                        <a:rPr lang="en-GB" sz="1500"/>
                        <a:t>Some nurses don’t want to take the vaccine so wouldn’t be employable.</a:t>
                      </a:r>
                      <a:endParaRPr lang="en-US" sz="1500"/>
                    </a:p>
                  </a:txBody>
                  <a:tcPr anchor="ctr"/>
                </a:tc>
                <a:tc>
                  <a:txBody>
                    <a:bodyPr/>
                    <a:lstStyle/>
                    <a:p>
                      <a:pPr marL="285750" indent="-285750" algn="ctr">
                        <a:buFont typeface="Arial" panose="020B0604020202020204" pitchFamily="34" charset="0"/>
                        <a:buChar char="•"/>
                      </a:pPr>
                      <a:r>
                        <a:rPr lang="en-GB"/>
                        <a:t>Do all the nurses have to be fully qualified or could some be student nurses?</a:t>
                      </a:r>
                    </a:p>
                    <a:p>
                      <a:pPr marL="285750" indent="-285750" algn="ctr">
                        <a:buFont typeface="Arial" panose="020B0604020202020204" pitchFamily="34" charset="0"/>
                        <a:buChar char="•"/>
                      </a:pPr>
                      <a:r>
                        <a:rPr lang="en-GB"/>
                        <a:t>All 3 vaccines aren’t mandatory so people that have only been double vaccinated can fill this position. </a:t>
                      </a:r>
                      <a:endParaRPr lang="en-US"/>
                    </a:p>
                  </a:txBody>
                  <a:tcPr anchor="ctr"/>
                </a:tc>
                <a:extLst>
                  <a:ext uri="{0D108BD9-81ED-4DB2-BD59-A6C34878D82A}">
                    <a16:rowId xmlns:a16="http://schemas.microsoft.com/office/drawing/2014/main" val="454255621"/>
                  </a:ext>
                </a:extLst>
              </a:tr>
              <a:tr h="3408924">
                <a:tc>
                  <a:txBody>
                    <a:bodyPr/>
                    <a:lstStyle/>
                    <a:p>
                      <a:pPr algn="ctr"/>
                      <a:r>
                        <a:rPr lang="en-GB" b="1"/>
                        <a:t>Workload Solution</a:t>
                      </a:r>
                      <a:endParaRPr lang="en-US" b="1"/>
                    </a:p>
                  </a:txBody>
                  <a:tcPr anchor="ctr"/>
                </a:tc>
                <a:tc>
                  <a:txBody>
                    <a:bodyPr/>
                    <a:lstStyle/>
                    <a:p>
                      <a:pPr marL="285750" indent="-285750" algn="ctr">
                        <a:buFont typeface="Arial" panose="020B0604020202020204" pitchFamily="34" charset="0"/>
                        <a:buChar char="•"/>
                      </a:pPr>
                      <a:r>
                        <a:rPr lang="en-GB" sz="1500">
                          <a:latin typeface="+mn-lt"/>
                        </a:rPr>
                        <a:t>Nurses will have a place to go in the workplace where they can relax and feel less stressed.</a:t>
                      </a:r>
                    </a:p>
                    <a:p>
                      <a:pPr marL="285750" indent="-285750" algn="ctr">
                        <a:buFont typeface="Arial" panose="020B0604020202020204" pitchFamily="34" charset="0"/>
                        <a:buChar char="•"/>
                      </a:pPr>
                      <a:r>
                        <a:rPr lang="en-GB" sz="1500">
                          <a:latin typeface="+mn-lt"/>
                        </a:rPr>
                        <a:t>With a therapist to help them with their stress, nurses may be more encouraged to come into work as they have somebody to tell their problems to that will understand. </a:t>
                      </a:r>
                      <a:endParaRPr lang="en-US" sz="1500">
                        <a:latin typeface="+mn-lt"/>
                      </a:endParaRPr>
                    </a:p>
                  </a:txBody>
                  <a:tcPr anchor="ctr"/>
                </a:tc>
                <a:tc>
                  <a:txBody>
                    <a:bodyPr/>
                    <a:lstStyle/>
                    <a:p>
                      <a:pPr marL="285750" indent="-285750" algn="ctr">
                        <a:buFont typeface="Arial" panose="020B0604020202020204" pitchFamily="34" charset="0"/>
                        <a:buChar char="•"/>
                      </a:pPr>
                      <a:r>
                        <a:rPr lang="en-GB" sz="1400"/>
                        <a:t>Due to the NHS being under massive financial pressure already, they may not have the resources to get a therapist for staff. </a:t>
                      </a:r>
                    </a:p>
                    <a:p>
                      <a:pPr marL="285750" indent="-285750" algn="ctr">
                        <a:buFont typeface="Arial" panose="020B0604020202020204" pitchFamily="34" charset="0"/>
                        <a:buChar char="•"/>
                      </a:pPr>
                      <a:r>
                        <a:rPr lang="en-GB" sz="1400"/>
                        <a:t>Not all staff may benefit from this or find this an effective way of dealing with their stress. </a:t>
                      </a:r>
                    </a:p>
                    <a:p>
                      <a:pPr marL="285750" indent="-285750" algn="ctr">
                        <a:buFont typeface="Arial" panose="020B0604020202020204" pitchFamily="34" charset="0"/>
                        <a:buChar char="•"/>
                      </a:pPr>
                      <a:r>
                        <a:rPr lang="en-GB" sz="1400"/>
                        <a:t>This could create the problem of more work as nurses will have to take a break to visit the therapist and with a shortage of staff already, there would be nobody to fill in to complete the work left behind.</a:t>
                      </a:r>
                      <a:endParaRPr lang="en-US" sz="1400"/>
                    </a:p>
                  </a:txBody>
                  <a:tcPr anchor="ctr"/>
                </a:tc>
                <a:tc>
                  <a:txBody>
                    <a:bodyPr/>
                    <a:lstStyle/>
                    <a:p>
                      <a:pPr marL="285750" indent="-285750" algn="ctr">
                        <a:buFont typeface="Arial" panose="020B0604020202020204" pitchFamily="34" charset="0"/>
                        <a:buChar char="•"/>
                      </a:pPr>
                      <a:r>
                        <a:rPr lang="en-GB"/>
                        <a:t>Can some of the work be spread across departments?</a:t>
                      </a:r>
                      <a:endParaRPr lang="en-US"/>
                    </a:p>
                  </a:txBody>
                  <a:tcPr anchor="ctr"/>
                </a:tc>
                <a:extLst>
                  <a:ext uri="{0D108BD9-81ED-4DB2-BD59-A6C34878D82A}">
                    <a16:rowId xmlns:a16="http://schemas.microsoft.com/office/drawing/2014/main" val="4167839364"/>
                  </a:ext>
                </a:extLst>
              </a:tr>
              <a:tr h="708786">
                <a:tc>
                  <a:txBody>
                    <a:bodyPr/>
                    <a:lstStyle/>
                    <a:p>
                      <a:pPr algn="ctr"/>
                      <a:r>
                        <a:rPr lang="en-GB"/>
                        <a:t>Covid 19 Illness within Staff Solution</a:t>
                      </a:r>
                      <a:endParaRPr lang="en-US"/>
                    </a:p>
                  </a:txBody>
                  <a:tcPr anchor="ctr"/>
                </a:tc>
                <a:tc>
                  <a:txBody>
                    <a:bodyPr/>
                    <a:lstStyle/>
                    <a:p>
                      <a:pPr marL="285750" indent="-285750" algn="ctr">
                        <a:buFont typeface="Arial" panose="020B0604020202020204" pitchFamily="34" charset="0"/>
                        <a:buChar char="•"/>
                      </a:pPr>
                      <a:r>
                        <a:rPr lang="en-GB" sz="1500" b="0"/>
                        <a:t>Staff would be more encouraged to stay sanitised as they are constantly surrounded by sanitising stations. </a:t>
                      </a:r>
                    </a:p>
                    <a:p>
                      <a:pPr marL="285750" indent="-285750" algn="ctr">
                        <a:buFont typeface="Arial" panose="020B0604020202020204" pitchFamily="34" charset="0"/>
                        <a:buChar char="•"/>
                      </a:pPr>
                      <a:r>
                        <a:rPr lang="en-GB" sz="1500" b="0"/>
                        <a:t>With social distancing, less staff would be able to catch covid even if a colleague had tested positive, resulting in less staff absences.</a:t>
                      </a:r>
                      <a:endParaRPr lang="en-US" sz="1500" b="0"/>
                    </a:p>
                  </a:txBody>
                  <a:tcPr anchor="ctr"/>
                </a:tc>
                <a:tc>
                  <a:txBody>
                    <a:bodyPr/>
                    <a:lstStyle/>
                    <a:p>
                      <a:pPr marL="285750" indent="-285750" algn="ctr">
                        <a:buFont typeface="Arial" panose="020B0604020202020204" pitchFamily="34" charset="0"/>
                        <a:buChar char="•"/>
                      </a:pPr>
                      <a:r>
                        <a:rPr lang="en-GB" sz="1600" b="0"/>
                        <a:t>Again the NHS may not be able to afford to add additional sanitising stations.</a:t>
                      </a:r>
                    </a:p>
                    <a:p>
                      <a:pPr marL="285750" indent="-285750" algn="ctr">
                        <a:buFont typeface="Arial" panose="020B0604020202020204" pitchFamily="34" charset="0"/>
                        <a:buChar char="•"/>
                      </a:pPr>
                      <a:r>
                        <a:rPr lang="en-GB" sz="1600" b="0"/>
                        <a:t>Staff may still not adhere to the rules and continue to get sick.</a:t>
                      </a:r>
                      <a:endParaRPr lang="en-US" sz="1600" b="0"/>
                    </a:p>
                  </a:txBody>
                  <a:tcPr anchor="ctr"/>
                </a:tc>
                <a:tc>
                  <a:txBody>
                    <a:bodyPr/>
                    <a:lstStyle/>
                    <a:p>
                      <a:pPr marL="285750" indent="-285750" algn="ctr">
                        <a:buFont typeface="Arial" panose="020B0604020202020204" pitchFamily="34" charset="0"/>
                        <a:buChar char="•"/>
                      </a:pPr>
                      <a:r>
                        <a:rPr lang="en-GB" b="0"/>
                        <a:t>The more nurses that can get vaccinated, the less that will have to take time off and isolated due to having covid 19. </a:t>
                      </a:r>
                      <a:endParaRPr lang="en-US" b="0"/>
                    </a:p>
                  </a:txBody>
                  <a:tcPr anchor="ctr"/>
                </a:tc>
                <a:extLst>
                  <a:ext uri="{0D108BD9-81ED-4DB2-BD59-A6C34878D82A}">
                    <a16:rowId xmlns:a16="http://schemas.microsoft.com/office/drawing/2014/main" val="678745204"/>
                  </a:ext>
                </a:extLst>
              </a:tr>
            </a:tbl>
          </a:graphicData>
        </a:graphic>
      </p:graphicFrame>
    </p:spTree>
    <p:extLst>
      <p:ext uri="{BB962C8B-B14F-4D97-AF65-F5344CB8AC3E}">
        <p14:creationId xmlns:p14="http://schemas.microsoft.com/office/powerpoint/2010/main" val="3711065460"/>
      </p:ext>
    </p:extLst>
  </p:cSld>
  <p:clrMapOvr>
    <a:masterClrMapping/>
  </p:clrMapOvr>
</p:sld>
</file>

<file path=ppt/theme/theme1.xml><?xml version="1.0" encoding="utf-8"?>
<a:theme xmlns:a="http://schemas.openxmlformats.org/drawingml/2006/main" name="OffsetVTI">
  <a:themeElements>
    <a:clrScheme name="AnalogousFromLightSeedRightStep">
      <a:dk1>
        <a:srgbClr val="000000"/>
      </a:dk1>
      <a:lt1>
        <a:srgbClr val="FFFFFF"/>
      </a:lt1>
      <a:dk2>
        <a:srgbClr val="233A3D"/>
      </a:dk2>
      <a:lt2>
        <a:srgbClr val="E2E4E8"/>
      </a:lt2>
      <a:accent1>
        <a:srgbClr val="BD9D67"/>
      </a:accent1>
      <a:accent2>
        <a:srgbClr val="A3A65C"/>
      </a:accent2>
      <a:accent3>
        <a:srgbClr val="8FAA6F"/>
      </a:accent3>
      <a:accent4>
        <a:srgbClr val="6CB263"/>
      </a:accent4>
      <a:accent5>
        <a:srgbClr val="6DAF81"/>
      </a:accent5>
      <a:accent6>
        <a:srgbClr val="62B09A"/>
      </a:accent6>
      <a:hlink>
        <a:srgbClr val="6983AE"/>
      </a:hlink>
      <a:folHlink>
        <a:srgbClr val="7F7F7F"/>
      </a:folHlink>
    </a:clrScheme>
    <a:fontScheme name="Dante">
      <a:majorFont>
        <a:latin typeface="Univers Light"/>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2</vt:i4>
      </vt:variant>
      <vt:variant>
        <vt:lpstr>Slide Titles</vt:lpstr>
      </vt:variant>
      <vt:variant>
        <vt:i4>7</vt:i4>
      </vt:variant>
    </vt:vector>
  </HeadingPairs>
  <TitlesOfParts>
    <vt:vector size="9" baseType="lpstr">
      <vt:lpstr>OffsetVTI</vt:lpstr>
      <vt:lpstr>Office Theme</vt:lpstr>
      <vt:lpstr>Understanding and solving the complex problem of staff absenteeism in mid- Cheshire </vt:lpstr>
      <vt:lpstr>Understanding the problem </vt:lpstr>
      <vt:lpstr>Identifying the causes using pestle analysis  </vt:lpstr>
      <vt:lpstr>Fishbone Diagram</vt:lpstr>
      <vt:lpstr>Solutions from pestle and fish bone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2022-03-01T20:43:30Z</dcterms:created>
  <dcterms:modified xsi:type="dcterms:W3CDTF">2022-03-13T07:29:23Z</dcterms:modified>
</cp:coreProperties>
</file>