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72E73C-09DC-45AE-8587-47DCBBE021D1}" v="7" dt="2019-12-19T08:59:24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Williams" userId="0c6446297bbc688f" providerId="LiveId" clId="{7D72E73C-09DC-45AE-8587-47DCBBE021D1}"/>
    <pc:docChg chg="undo custSel addSld delSld modSld">
      <pc:chgData name="David Williams" userId="0c6446297bbc688f" providerId="LiveId" clId="{7D72E73C-09DC-45AE-8587-47DCBBE021D1}" dt="2019-12-19T09:18:58.324" v="1247" actId="20577"/>
      <pc:docMkLst>
        <pc:docMk/>
      </pc:docMkLst>
      <pc:sldChg chg="del">
        <pc:chgData name="David Williams" userId="0c6446297bbc688f" providerId="LiveId" clId="{7D72E73C-09DC-45AE-8587-47DCBBE021D1}" dt="2019-12-19T08:09:48.972" v="0" actId="47"/>
        <pc:sldMkLst>
          <pc:docMk/>
          <pc:sldMk cId="3520701341" sldId="256"/>
        </pc:sldMkLst>
      </pc:sldChg>
      <pc:sldChg chg="modSp">
        <pc:chgData name="David Williams" userId="0c6446297bbc688f" providerId="LiveId" clId="{7D72E73C-09DC-45AE-8587-47DCBBE021D1}" dt="2019-12-19T08:10:16.482" v="18" actId="6549"/>
        <pc:sldMkLst>
          <pc:docMk/>
          <pc:sldMk cId="3370721558" sldId="257"/>
        </pc:sldMkLst>
        <pc:spChg chg="mod">
          <ac:chgData name="David Williams" userId="0c6446297bbc688f" providerId="LiveId" clId="{7D72E73C-09DC-45AE-8587-47DCBBE021D1}" dt="2019-12-19T08:10:16.482" v="18" actId="6549"/>
          <ac:spMkLst>
            <pc:docMk/>
            <pc:sldMk cId="3370721558" sldId="257"/>
            <ac:spMk id="2" creationId="{56571DC9-7133-47EA-A9F4-C5A9B49D1CB1}"/>
          </ac:spMkLst>
        </pc:spChg>
      </pc:sldChg>
      <pc:sldChg chg="modSp">
        <pc:chgData name="David Williams" userId="0c6446297bbc688f" providerId="LiveId" clId="{7D72E73C-09DC-45AE-8587-47DCBBE021D1}" dt="2019-12-19T08:20:00.768" v="609" actId="20577"/>
        <pc:sldMkLst>
          <pc:docMk/>
          <pc:sldMk cId="2776497092" sldId="258"/>
        </pc:sldMkLst>
        <pc:spChg chg="mod">
          <ac:chgData name="David Williams" userId="0c6446297bbc688f" providerId="LiveId" clId="{7D72E73C-09DC-45AE-8587-47DCBBE021D1}" dt="2019-12-19T08:11:37.949" v="34" actId="6549"/>
          <ac:spMkLst>
            <pc:docMk/>
            <pc:sldMk cId="2776497092" sldId="258"/>
            <ac:spMk id="2" creationId="{EFBEE9A0-0313-489C-8BAF-578F767D32E7}"/>
          </ac:spMkLst>
        </pc:spChg>
        <pc:spChg chg="mod">
          <ac:chgData name="David Williams" userId="0c6446297bbc688f" providerId="LiveId" clId="{7D72E73C-09DC-45AE-8587-47DCBBE021D1}" dt="2019-12-19T08:20:00.768" v="609" actId="20577"/>
          <ac:spMkLst>
            <pc:docMk/>
            <pc:sldMk cId="2776497092" sldId="258"/>
            <ac:spMk id="3" creationId="{F9DEDD5F-3A5F-498D-9EEE-B6A55D8515F0}"/>
          </ac:spMkLst>
        </pc:spChg>
      </pc:sldChg>
      <pc:sldChg chg="modSp add">
        <pc:chgData name="David Williams" userId="0c6446297bbc688f" providerId="LiveId" clId="{7D72E73C-09DC-45AE-8587-47DCBBE021D1}" dt="2019-12-19T09:10:34.278" v="968" actId="20577"/>
        <pc:sldMkLst>
          <pc:docMk/>
          <pc:sldMk cId="2713375218" sldId="259"/>
        </pc:sldMkLst>
        <pc:spChg chg="mod">
          <ac:chgData name="David Williams" userId="0c6446297bbc688f" providerId="LiveId" clId="{7D72E73C-09DC-45AE-8587-47DCBBE021D1}" dt="2019-12-19T08:59:35.601" v="632" actId="6549"/>
          <ac:spMkLst>
            <pc:docMk/>
            <pc:sldMk cId="2713375218" sldId="259"/>
            <ac:spMk id="2" creationId="{62F7C781-6AD5-44DD-BA66-E694008176A4}"/>
          </ac:spMkLst>
        </pc:spChg>
        <pc:spChg chg="mod">
          <ac:chgData name="David Williams" userId="0c6446297bbc688f" providerId="LiveId" clId="{7D72E73C-09DC-45AE-8587-47DCBBE021D1}" dt="2019-12-19T09:10:34.278" v="968" actId="20577"/>
          <ac:spMkLst>
            <pc:docMk/>
            <pc:sldMk cId="2713375218" sldId="259"/>
            <ac:spMk id="3" creationId="{C94E8EC5-876A-4348-974A-49E96BB07A9D}"/>
          </ac:spMkLst>
        </pc:spChg>
      </pc:sldChg>
      <pc:sldChg chg="modSp add">
        <pc:chgData name="David Williams" userId="0c6446297bbc688f" providerId="LiveId" clId="{7D72E73C-09DC-45AE-8587-47DCBBE021D1}" dt="2019-12-19T09:18:58.324" v="1247" actId="20577"/>
        <pc:sldMkLst>
          <pc:docMk/>
          <pc:sldMk cId="1268724322" sldId="260"/>
        </pc:sldMkLst>
        <pc:spChg chg="mod">
          <ac:chgData name="David Williams" userId="0c6446297bbc688f" providerId="LiveId" clId="{7D72E73C-09DC-45AE-8587-47DCBBE021D1}" dt="2019-12-19T09:11:25.722" v="985" actId="20577"/>
          <ac:spMkLst>
            <pc:docMk/>
            <pc:sldMk cId="1268724322" sldId="260"/>
            <ac:spMk id="2" creationId="{F23A05CB-01DC-4B95-BBCF-ED2B83506C15}"/>
          </ac:spMkLst>
        </pc:spChg>
        <pc:spChg chg="mod">
          <ac:chgData name="David Williams" userId="0c6446297bbc688f" providerId="LiveId" clId="{7D72E73C-09DC-45AE-8587-47DCBBE021D1}" dt="2019-12-19T09:18:58.324" v="1247" actId="20577"/>
          <ac:spMkLst>
            <pc:docMk/>
            <pc:sldMk cId="1268724322" sldId="260"/>
            <ac:spMk id="3" creationId="{350C0177-A16F-4F29-B8A8-C3E265B909C3}"/>
          </ac:spMkLst>
        </pc:spChg>
      </pc:sldChg>
      <pc:sldChg chg="add">
        <pc:chgData name="David Williams" userId="0c6446297bbc688f" providerId="LiveId" clId="{7D72E73C-09DC-45AE-8587-47DCBBE021D1}" dt="2019-12-19T08:21:01.317" v="612"/>
        <pc:sldMkLst>
          <pc:docMk/>
          <pc:sldMk cId="2669681248" sldId="261"/>
        </pc:sldMkLst>
      </pc:sldChg>
      <pc:sldChg chg="add">
        <pc:chgData name="David Williams" userId="0c6446297bbc688f" providerId="LiveId" clId="{7D72E73C-09DC-45AE-8587-47DCBBE021D1}" dt="2019-12-19T08:21:07.166" v="613"/>
        <pc:sldMkLst>
          <pc:docMk/>
          <pc:sldMk cId="827400270" sldId="262"/>
        </pc:sldMkLst>
      </pc:sldChg>
      <pc:sldChg chg="add">
        <pc:chgData name="David Williams" userId="0c6446297bbc688f" providerId="LiveId" clId="{7D72E73C-09DC-45AE-8587-47DCBBE021D1}" dt="2019-12-19T08:21:12.324" v="614"/>
        <pc:sldMkLst>
          <pc:docMk/>
          <pc:sldMk cId="4229136850" sldId="263"/>
        </pc:sldMkLst>
      </pc:sldChg>
      <pc:sldChg chg="add">
        <pc:chgData name="David Williams" userId="0c6446297bbc688f" providerId="LiveId" clId="{7D72E73C-09DC-45AE-8587-47DCBBE021D1}" dt="2019-12-19T08:21:17.792" v="615"/>
        <pc:sldMkLst>
          <pc:docMk/>
          <pc:sldMk cId="1082692554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6D87DD-D78C-41DC-B106-0036A259314A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3F9EA-AE40-40CB-846B-9AAA3F90F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848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541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3F9EA-AE40-40CB-846B-9AAA3F90F7B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537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E31CBD-C1A2-41A8-8668-D2C7EC201D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BF99188-24D1-49F2-866A-DACB7E83B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666DD3F-6AE8-480B-842A-B70088A6E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90E06-4B7D-4418-84BF-26E818079FB5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A21FE1F-3327-4C22-A46C-8BB368F4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9A29486-1CB7-4A59-995D-E3AA0E0BF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3269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029D14-B045-4919-A65B-1A0B13E05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76085B3-E5F8-4D7C-A51E-F69246C8C8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8D175D-A4FC-44BF-8FF3-39351B5A0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C9B49-917B-43B1-B60C-AE8506D1AAA8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58A80E-FBA0-49E4-942B-49F45DC6E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407625B-3F28-49D2-AD78-8A13842EB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34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14813E-2316-490F-909E-FBA8DB2B1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45DF8AE-6249-4C5A-BD48-979DA9446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F0BF31B-449A-4CC4-9AFF-3464BD73A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5530F-E9FC-49DB-9C87-27DAAEE4037A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B1CD46B-1833-43D2-9F8D-6346FA5DB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DC6908F-8DE5-4AB6-B9EB-D930A158F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42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87A34E7-669B-414F-B2A0-EBA3EDE1B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6AA70D-30A5-4722-BB63-2DB2CAD8C0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5BDF982-9DB8-4976-98D0-DE6E29AF5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AAE26F6-255E-4CAB-82BF-811270494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13E81-8C4D-4F56-B337-ADF2B6B665CF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80AE4BC-FC40-4FBD-8F77-F4B1A79A5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9CF4E75-D0CB-41AA-B34F-08CA94730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200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94BFCE-306C-477A-BC6C-C995F591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33405FF-0DA8-4631-845B-F1ED4AEA4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289AF96-2625-4329-A2FE-9D84A66603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C257D723-C09B-459A-BCCE-A6AE508EB5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2A5F651-4825-4201-91D7-ED63025676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1CB63CE-384E-4FD8-908F-690554E83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B4025-8707-4F1E-B9A7-D43F00A542E6}" type="datetime1">
              <a:rPr lang="en-GB" smtClean="0"/>
              <a:t>11/10/2020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01EFD31-0EA9-4D0B-9D4B-5FAFAD4C0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1A1A48E0-CCD6-48EA-9A73-90BE3C29B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48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51CA1A-4861-4574-9868-8B13C6685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13EAF771-8F63-4BFD-9711-6A7EE832F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D6E7A-BF75-42D6-B0D6-23736BBF67F4}" type="datetime1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B45F29F-3ECC-4E2B-8BFF-E29923D8D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FEF4B1D-C809-4569-AB48-5B2397F7A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24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09186D8-FEEB-422A-B74B-D3F8DB7E4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42B12-4F8B-44AC-9554-C38935C04801}" type="datetime1">
              <a:rPr lang="en-GB" smtClean="0"/>
              <a:t>11/10/2020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DA7B17F5-7A21-49C7-A0D1-E88E8EF06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B9D29E5-4016-4777-8D14-60BFD02BB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319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CC092E-C7FF-41E0-BED3-919459B35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709E8D-B608-4FE2-857D-B3DA3727F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A69ABCA-34B9-4B0F-99B1-172902E9D7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79FDED5-4D33-4CF3-9079-B99B92F3C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F3154-8CAE-4C8D-AD4C-CDBFB641C896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3D73B2E-D100-4D70-BC5B-F49BE8961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79D98CD-C81C-472C-BD68-F6C67E8DE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402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B27974-625D-4B3C-9D6F-6B02B8DE9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2286038-E8EF-4772-80D2-313BDC48E6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6F6EF41-B310-443F-86AA-622E3F9581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19E1870-F9BA-4D42-B55B-6B030C32A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6239A-6643-4E82-981E-87E7D103A408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B784627-FF69-458E-938A-E94D708B6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A839FF5-F95B-43F6-B62B-C79BCF9D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62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292CE5-5D59-4614-881D-D2A91E294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52E4C19-AD30-43D5-975B-EF8562FFD8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AA3E09-AF18-4F6B-B55E-B8DC91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992E8-97AA-4DC7-B142-E919E6382EC6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85F7584-CACA-47F7-B175-2DD65B5C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B8DB5E5-3877-477D-AEB3-7CEB0E4E0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649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B40E601-215C-40A6-84E2-CB2C55287D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9CF8744-7072-43DE-AB41-04C31CC884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43C671-9D59-4A45-B2DE-998B7FC44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B546-A972-442A-9BE8-23F5CA2BD697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91ECC20-BBCC-471B-A9BD-3EDB81F6B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21501EF-D2EA-446A-8423-EFB5AF696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192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284D0C5-C3F7-4542-BA97-2ED2D2CCA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99EB6F0-2689-4DB7-9F06-A8BF1EA9A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2720153-853B-4C85-9F09-643C03CDC1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95273-719D-45DD-9691-59F9F667FC1E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9C667E4-D1ED-4883-BBB2-1472C6F920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FC0C356-5238-4CB5-9B1E-3A96F839B2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7A2D7-CAA2-4427-A8D9-934E6DA65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examples.yourdictionary.com/list-of-suffixes-and-suffix-exampl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Affixation Part (2</a:t>
            </a:r>
            <a:r>
              <a:rPr lang="en-GB" sz="3600" dirty="0" smtClean="0"/>
              <a:t>) - Suffixes  </a:t>
            </a:r>
            <a:endParaRPr lang="en-GB" sz="3600" dirty="0" smtClean="0"/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2925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suffix?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According to Professor Peter Matthews (1997), an affix is any element in the morphological structure of a word other than the root. A suffix is an element at the end of a word, such as -</a:t>
            </a:r>
            <a:r>
              <a:rPr lang="en-GB" dirty="0" err="1"/>
              <a:t>ment</a:t>
            </a:r>
            <a:r>
              <a:rPr lang="en-GB" dirty="0"/>
              <a:t> in the word development or -ion in the word action</a:t>
            </a:r>
          </a:p>
          <a:p>
            <a:r>
              <a:rPr lang="en-GB" dirty="0"/>
              <a:t>Suffixes change the part of speech of words. For example, the word act can be a noun or a verb, depending on the sentence context. By adding the suffix –ion, it automatically becomes a noun, if it had been a verb previously. Other examples are as follows:-</a:t>
            </a:r>
          </a:p>
          <a:p>
            <a:pPr lvl="1"/>
            <a:r>
              <a:rPr lang="en-GB" dirty="0"/>
              <a:t>Predict (verb)	Prediction (noun)</a:t>
            </a:r>
          </a:p>
          <a:p>
            <a:pPr lvl="1"/>
            <a:r>
              <a:rPr lang="en-GB" dirty="0"/>
              <a:t>Develop (verb)	   Development (noun)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F7C781-6AD5-44DD-BA66-E69400817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suffixes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4E8EC5-876A-4348-974A-49E96BB07A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-able	dependable, valuable</a:t>
            </a:r>
          </a:p>
          <a:p>
            <a:r>
              <a:rPr lang="en-GB" dirty="0"/>
              <a:t>-</a:t>
            </a:r>
            <a:r>
              <a:rPr lang="en-GB" dirty="0" err="1"/>
              <a:t>ent</a:t>
            </a:r>
            <a:r>
              <a:rPr lang="en-GB" dirty="0"/>
              <a:t>		resident, evident</a:t>
            </a:r>
          </a:p>
          <a:p>
            <a:r>
              <a:rPr lang="en-GB" dirty="0"/>
              <a:t>-</a:t>
            </a:r>
            <a:r>
              <a:rPr lang="en-GB" dirty="0" err="1"/>
              <a:t>ful</a:t>
            </a:r>
            <a:r>
              <a:rPr lang="en-GB" dirty="0"/>
              <a:t>		resourceful, stressful</a:t>
            </a:r>
          </a:p>
          <a:p>
            <a:r>
              <a:rPr lang="en-GB" dirty="0"/>
              <a:t>-less		effortless, helpless</a:t>
            </a:r>
          </a:p>
          <a:p>
            <a:r>
              <a:rPr lang="en-GB" dirty="0"/>
              <a:t>-</a:t>
            </a:r>
            <a:r>
              <a:rPr lang="en-GB" dirty="0" err="1"/>
              <a:t>ment</a:t>
            </a:r>
            <a:r>
              <a:rPr lang="en-GB" dirty="0"/>
              <a:t>	development, </a:t>
            </a:r>
          </a:p>
          <a:p>
            <a:r>
              <a:rPr lang="en-GB" dirty="0"/>
              <a:t>-ness	kindness, tenderness</a:t>
            </a:r>
          </a:p>
          <a:p>
            <a:r>
              <a:rPr lang="en-GB" dirty="0"/>
              <a:t>-</a:t>
            </a:r>
            <a:r>
              <a:rPr lang="en-GB" dirty="0" err="1"/>
              <a:t>ous</a:t>
            </a:r>
            <a:r>
              <a:rPr lang="en-GB" dirty="0"/>
              <a:t>		ambiguous, enormous</a:t>
            </a:r>
          </a:p>
          <a:p>
            <a:r>
              <a:rPr lang="en-GB" dirty="0"/>
              <a:t>-ship	relationship, sponsorship</a:t>
            </a:r>
          </a:p>
          <a:p>
            <a:r>
              <a:rPr lang="en-GB" dirty="0"/>
              <a:t>-</a:t>
            </a:r>
            <a:r>
              <a:rPr lang="en-GB" dirty="0" err="1"/>
              <a:t>tion</a:t>
            </a:r>
            <a:r>
              <a:rPr lang="en-GB" dirty="0"/>
              <a:t>		classification, reaction		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37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3A05CB-01DC-4B95-BBCF-ED2B83506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suffixes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50C0177-A16F-4F29-B8A8-C3E265B909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Verbs to Nouns</a:t>
            </a:r>
          </a:p>
          <a:p>
            <a:pPr lvl="1"/>
            <a:r>
              <a:rPr lang="en-GB" sz="2000" dirty="0"/>
              <a:t>Develop		development</a:t>
            </a:r>
          </a:p>
          <a:p>
            <a:pPr lvl="1"/>
            <a:r>
              <a:rPr lang="en-GB" sz="2000" dirty="0"/>
              <a:t>Create		creation</a:t>
            </a:r>
          </a:p>
          <a:p>
            <a:pPr lvl="1"/>
            <a:r>
              <a:rPr lang="en-GB" sz="2000" dirty="0"/>
              <a:t>Accept		acceptance</a:t>
            </a:r>
          </a:p>
          <a:p>
            <a:r>
              <a:rPr lang="en-GB" sz="2000" dirty="0"/>
              <a:t>Verbs to Adjectives</a:t>
            </a:r>
          </a:p>
          <a:p>
            <a:pPr lvl="1"/>
            <a:r>
              <a:rPr lang="en-GB" sz="2000" dirty="0"/>
              <a:t>Depend		dependable</a:t>
            </a:r>
          </a:p>
          <a:p>
            <a:pPr lvl="1"/>
            <a:r>
              <a:rPr lang="en-GB" sz="2000" dirty="0"/>
              <a:t>Pretend		pretentious</a:t>
            </a:r>
          </a:p>
          <a:p>
            <a:pPr lvl="1"/>
            <a:r>
              <a:rPr lang="en-GB" sz="2000" dirty="0"/>
              <a:t>Support		supportive</a:t>
            </a:r>
          </a:p>
          <a:p>
            <a:r>
              <a:rPr lang="en-GB" sz="2000" dirty="0"/>
              <a:t>Nouns to Verbs</a:t>
            </a:r>
          </a:p>
          <a:p>
            <a:pPr lvl="1"/>
            <a:r>
              <a:rPr lang="en-GB" sz="2000" dirty="0"/>
              <a:t>Length		lengthen</a:t>
            </a:r>
          </a:p>
          <a:p>
            <a:pPr lvl="1"/>
            <a:r>
              <a:rPr lang="en-GB" sz="2000" dirty="0"/>
              <a:t>America		Americanise</a:t>
            </a:r>
          </a:p>
          <a:p>
            <a:endParaRPr lang="en-GB" sz="2400" dirty="0"/>
          </a:p>
          <a:p>
            <a:endParaRPr lang="en-GB" sz="2400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72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766C35-48D0-4322-8704-74945FEBD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Noun suffixes (part 1)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4B0024A-FF42-433A-8F42-3833F5399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eer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engaged in something, associated with something</a:t>
            </a:r>
            <a:br>
              <a:rPr lang="en-GB" dirty="0"/>
            </a:br>
            <a:r>
              <a:rPr lang="en-GB" dirty="0"/>
              <a:t>Examples: auctioneer, volunteer, engineer, profiteer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er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someone who performs an action</a:t>
            </a:r>
            <a:br>
              <a:rPr lang="en-GB" dirty="0"/>
            </a:br>
            <a:r>
              <a:rPr lang="en-GB" dirty="0"/>
              <a:t>Examples: helper, teacher, preacher, dancer</a:t>
            </a:r>
          </a:p>
          <a:p>
            <a:pPr lvl="0"/>
            <a:r>
              <a:rPr lang="en-GB" b="1" dirty="0"/>
              <a:t>-ion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action or process of</a:t>
            </a:r>
            <a:br>
              <a:rPr lang="en-GB" dirty="0"/>
            </a:br>
            <a:r>
              <a:rPr lang="en-GB" dirty="0"/>
              <a:t>Examples: celebration, opinion, decision, revision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ity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state or condition of</a:t>
            </a:r>
            <a:br>
              <a:rPr lang="en-GB" dirty="0"/>
            </a:br>
            <a:r>
              <a:rPr lang="en-GB" dirty="0"/>
              <a:t>Examples: probability, equality, abnormality, civility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ment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the action or result of</a:t>
            </a:r>
            <a:br>
              <a:rPr lang="en-GB" dirty="0"/>
            </a:br>
            <a:r>
              <a:rPr lang="en-GB" dirty="0"/>
              <a:t>Examples: movement, retirement, abandonment, establishment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8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011313-4B87-49BA-A244-752359BE7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Noun suffixes (part 2)</a:t>
            </a:r>
            <a:br>
              <a:rPr lang="en-GB" dirty="0"/>
            </a:br>
            <a:r>
              <a:rPr lang="en-GB" dirty="0"/>
              <a:t> </a:t>
            </a: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C2D70A9-C5E9-42BE-BED9-11E91EA5E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-ness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a state or quality</a:t>
            </a:r>
            <a:br>
              <a:rPr lang="en-GB" dirty="0"/>
            </a:br>
            <a:r>
              <a:rPr lang="en-GB" dirty="0"/>
              <a:t>Examples: fondness, awareness, kindness, darkness</a:t>
            </a:r>
          </a:p>
          <a:p>
            <a:pPr lvl="0"/>
            <a:r>
              <a:rPr lang="en-GB" b="1" dirty="0"/>
              <a:t>-or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a person who is something</a:t>
            </a:r>
            <a:br>
              <a:rPr lang="en-GB" dirty="0"/>
            </a:br>
            <a:r>
              <a:rPr lang="en-GB" dirty="0"/>
              <a:t>Examples: distributor, investigator, translator, conductor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sion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state or being</a:t>
            </a:r>
            <a:br>
              <a:rPr lang="en-GB" dirty="0"/>
            </a:br>
            <a:r>
              <a:rPr lang="en-GB" dirty="0"/>
              <a:t>Examples: depression, confusion, tension, compulsion</a:t>
            </a:r>
          </a:p>
          <a:p>
            <a:pPr lvl="0"/>
            <a:r>
              <a:rPr lang="en-GB" b="1" dirty="0"/>
              <a:t>-ship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position held</a:t>
            </a:r>
            <a:br>
              <a:rPr lang="en-GB" dirty="0"/>
            </a:br>
            <a:r>
              <a:rPr lang="en-GB" dirty="0"/>
              <a:t>Examples: worship, ownership, courtship, internship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th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state or quality</a:t>
            </a:r>
            <a:br>
              <a:rPr lang="en-GB" dirty="0"/>
            </a:br>
            <a:r>
              <a:rPr lang="en-GB" dirty="0"/>
              <a:t>Examples: strength, labyrinth, depth, warmth</a:t>
            </a:r>
          </a:p>
          <a:p>
            <a:pPr lv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40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A93CFC-A342-4087-8820-22C962685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Adjective suffixes (part 1)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B35309-DB33-4EC7-8819-463B22524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-able, -</a:t>
            </a:r>
            <a:r>
              <a:rPr lang="en-GB" b="1" dirty="0" err="1"/>
              <a:t>ible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capable of being</a:t>
            </a:r>
            <a:br>
              <a:rPr lang="en-GB" dirty="0"/>
            </a:br>
            <a:r>
              <a:rPr lang="en-GB" dirty="0"/>
              <a:t>Examples: preventable, adaptable, predictable, credible</a:t>
            </a:r>
          </a:p>
          <a:p>
            <a:pPr lvl="0"/>
            <a:r>
              <a:rPr lang="en-GB" b="1" dirty="0"/>
              <a:t>-al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pertaining to</a:t>
            </a:r>
            <a:br>
              <a:rPr lang="en-GB" dirty="0"/>
            </a:br>
            <a:r>
              <a:rPr lang="en-GB" dirty="0"/>
              <a:t>Examples: theatrical, natural, criminal, seasonal</a:t>
            </a:r>
          </a:p>
          <a:p>
            <a:pPr lvl="0"/>
            <a:r>
              <a:rPr lang="en-GB" b="1" dirty="0"/>
              <a:t>-ant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inclined to or tending to</a:t>
            </a:r>
            <a:br>
              <a:rPr lang="en-GB" dirty="0"/>
            </a:br>
            <a:r>
              <a:rPr lang="en-GB" dirty="0"/>
              <a:t>Examples: vigilant, defiant, brilliant, reliant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ary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of or relating to</a:t>
            </a:r>
            <a:br>
              <a:rPr lang="en-GB" dirty="0"/>
            </a:br>
            <a:r>
              <a:rPr lang="en-GB" dirty="0"/>
              <a:t>Examples: budgetary, planetary, military, honorary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ful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full of or notable of</a:t>
            </a:r>
            <a:br>
              <a:rPr lang="en-GB" dirty="0"/>
            </a:br>
            <a:r>
              <a:rPr lang="en-GB" dirty="0"/>
              <a:t>Examples: grateful, beautiful, wonderful, fanciful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9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D9E46A-F986-4352-9859-430A18827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Adjective suffixes (part 2)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BE8AA9-65B7-4DFB-B8EC-D322B4F76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ic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relating to</a:t>
            </a:r>
            <a:br>
              <a:rPr lang="en-GB" dirty="0"/>
            </a:br>
            <a:r>
              <a:rPr lang="en-GB" dirty="0"/>
              <a:t>Examples: iconic, organic, heroic, poetic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ious</a:t>
            </a:r>
            <a:r>
              <a:rPr lang="en-GB" b="1" dirty="0"/>
              <a:t>, -</a:t>
            </a:r>
            <a:r>
              <a:rPr lang="en-GB" b="1" dirty="0" err="1"/>
              <a:t>ous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having qualities of</a:t>
            </a:r>
            <a:br>
              <a:rPr lang="en-GB" dirty="0"/>
            </a:br>
            <a:r>
              <a:rPr lang="en-GB" dirty="0"/>
              <a:t>Examples: gracious, cautious, humorous, fabulous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ive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quality or nature of</a:t>
            </a:r>
            <a:br>
              <a:rPr lang="en-GB" dirty="0"/>
            </a:br>
            <a:r>
              <a:rPr lang="en-GB" dirty="0"/>
              <a:t>Examples: creative, expensive, expressive, pensive</a:t>
            </a:r>
          </a:p>
          <a:p>
            <a:pPr lvl="0"/>
            <a:r>
              <a:rPr lang="en-GB" b="1" dirty="0"/>
              <a:t>-less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without something</a:t>
            </a:r>
            <a:br>
              <a:rPr lang="en-GB" dirty="0"/>
            </a:br>
            <a:r>
              <a:rPr lang="en-GB" dirty="0"/>
              <a:t>Examples: hopeless, faultless, fearless, restless</a:t>
            </a:r>
          </a:p>
          <a:p>
            <a:pPr lvl="0"/>
            <a:r>
              <a:rPr lang="en-GB" b="1" dirty="0"/>
              <a:t>-y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made up of or characterized by</a:t>
            </a:r>
            <a:br>
              <a:rPr lang="en-GB" dirty="0"/>
            </a:br>
            <a:r>
              <a:rPr lang="en-GB" dirty="0"/>
              <a:t>Examples: brainy, fruity, tasty, grouchy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640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D69494-3D7B-4782-9B77-9A5D364A9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Verb suffixes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D26C167-78C6-402E-9D93-68E586C35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b="1" dirty="0"/>
              <a:t>-ed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past-tense version of a verb</a:t>
            </a:r>
            <a:br>
              <a:rPr lang="en-GB" dirty="0"/>
            </a:br>
            <a:r>
              <a:rPr lang="en-GB" dirty="0"/>
              <a:t>Examples: laughed, climbed, called, missed</a:t>
            </a:r>
          </a:p>
          <a:p>
            <a:pPr lvl="0"/>
            <a:r>
              <a:rPr lang="en-GB" b="1" dirty="0"/>
              <a:t>-en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become</a:t>
            </a:r>
            <a:br>
              <a:rPr lang="en-GB" dirty="0"/>
            </a:br>
            <a:r>
              <a:rPr lang="en-GB" dirty="0"/>
              <a:t>Examples: soften, fasten, lengthen, strengthen</a:t>
            </a:r>
          </a:p>
          <a:p>
            <a:pPr lvl="0"/>
            <a:r>
              <a:rPr lang="en-GB" b="1" smtClean="0"/>
              <a:t>-</a:t>
            </a:r>
            <a:r>
              <a:rPr lang="en-GB" b="1" dirty="0" err="1"/>
              <a:t>ing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verb form/present participle of an action</a:t>
            </a:r>
            <a:br>
              <a:rPr lang="en-GB" dirty="0"/>
            </a:br>
            <a:r>
              <a:rPr lang="en-GB" dirty="0"/>
              <a:t>Examples: laughing, swimming, driving, writing</a:t>
            </a:r>
          </a:p>
          <a:p>
            <a:pPr lvl="0"/>
            <a:r>
              <a:rPr lang="en-GB" b="1" dirty="0"/>
              <a:t>-</a:t>
            </a:r>
            <a:r>
              <a:rPr lang="en-GB" b="1" dirty="0" err="1"/>
              <a:t>ize</a:t>
            </a:r>
            <a:r>
              <a:rPr lang="en-GB" b="1" dirty="0"/>
              <a:t>, -</a:t>
            </a:r>
            <a:r>
              <a:rPr lang="en-GB" b="1" dirty="0" err="1"/>
              <a:t>ise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to cause or to become</a:t>
            </a:r>
            <a:br>
              <a:rPr lang="en-GB" dirty="0"/>
            </a:br>
            <a:r>
              <a:rPr lang="en-GB" dirty="0"/>
              <a:t>Examples: memorialize, authorize, commercialize, advertise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11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C5DD8A3-DABC-4639-BF7F-0D4A5CA48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Adverb suffixes</a:t>
            </a:r>
            <a:br>
              <a:rPr lang="en-GB" dirty="0"/>
            </a:br>
            <a:r>
              <a:rPr lang="en-GB" sz="2200" dirty="0">
                <a:hlinkClick r:id="rId2"/>
              </a:rPr>
              <a:t>https://examples.yourdictionary.com/list-of-suffixes-and-suffix-examples.html</a:t>
            </a:r>
            <a:endParaRPr lang="en-GB" sz="2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83F1D35-BF4B-4E36-A7A3-04CAFD5D1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1" dirty="0"/>
              <a:t>-</a:t>
            </a:r>
            <a:r>
              <a:rPr lang="en-GB" b="1" dirty="0" err="1"/>
              <a:t>ly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what manner something is being done</a:t>
            </a:r>
            <a:br>
              <a:rPr lang="en-GB" dirty="0"/>
            </a:br>
            <a:r>
              <a:rPr lang="en-GB" dirty="0"/>
              <a:t>Examples: bravely, simply, honestly, gladly</a:t>
            </a:r>
          </a:p>
          <a:p>
            <a:pPr lvl="0"/>
            <a:r>
              <a:rPr lang="en-GB" b="1" dirty="0"/>
              <a:t>-ward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a certain direction</a:t>
            </a:r>
            <a:br>
              <a:rPr lang="en-GB" dirty="0"/>
            </a:br>
            <a:r>
              <a:rPr lang="en-GB" dirty="0"/>
              <a:t>Examples: backward, wayward, awkward, afterward</a:t>
            </a:r>
          </a:p>
          <a:p>
            <a:pPr lvl="0"/>
            <a:r>
              <a:rPr lang="en-GB" b="1" dirty="0"/>
              <a:t>-wise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Meaning: in relation to</a:t>
            </a:r>
            <a:br>
              <a:rPr lang="en-GB" dirty="0"/>
            </a:br>
            <a:r>
              <a:rPr lang="en-GB" dirty="0"/>
              <a:t>Examples: clockwise, edgewise, lengthwise, otherwise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7A2D7-CAA2-4427-A8D9-934E6DA650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220</Words>
  <Application>Microsoft Office PowerPoint</Application>
  <PresentationFormat>Widescreen</PresentationFormat>
  <Paragraphs>85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What is a suffix?  </vt:lpstr>
      <vt:lpstr>Some of the most common suffixes</vt:lpstr>
      <vt:lpstr>Uses of suffixes</vt:lpstr>
      <vt:lpstr>Noun suffixes (part 1) https://examples.yourdictionary.com/list-of-suffixes-and-suffix-examples.html</vt:lpstr>
      <vt:lpstr>Noun suffixes (part 2)  https://examples.yourdictionary.com/list-of-suffixes-and-suffix-examples.html</vt:lpstr>
      <vt:lpstr>Adjective suffixes (part 1) https://examples.yourdictionary.com/list-of-suffixes-and-suffix-examples.html</vt:lpstr>
      <vt:lpstr>Adjective suffixes (part 2) https://examples.yourdictionary.com/list-of-suffixes-and-suffix-examples.html</vt:lpstr>
      <vt:lpstr>Verb suffixes https://examples.yourdictionary.com/list-of-suffixes-and-suffix-examples.html</vt:lpstr>
      <vt:lpstr>Adverb suffixes https://examples.yourdictionary.com/list-of-suffixes-and-suffix-examples.html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6:  Prefixes </dc:title>
  <dc:creator>David Williams</dc:creator>
  <cp:lastModifiedBy>David Charles Williams (International Centre)</cp:lastModifiedBy>
  <cp:revision>20</cp:revision>
  <dcterms:created xsi:type="dcterms:W3CDTF">2019-12-19T08:06:01Z</dcterms:created>
  <dcterms:modified xsi:type="dcterms:W3CDTF">2020-10-11T17:06:53Z</dcterms:modified>
</cp:coreProperties>
</file>