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notesMasterIdLst>
    <p:notesMasterId r:id="rId16"/>
  </p:notesMasterIdLst>
  <p:sldIdLst>
    <p:sldId id="256" r:id="rId2"/>
    <p:sldId id="257" r:id="rId3"/>
    <p:sldId id="258" r:id="rId4"/>
    <p:sldId id="272" r:id="rId5"/>
    <p:sldId id="261" r:id="rId6"/>
    <p:sldId id="268" r:id="rId7"/>
    <p:sldId id="260" r:id="rId8"/>
    <p:sldId id="273" r:id="rId9"/>
    <p:sldId id="262" r:id="rId10"/>
    <p:sldId id="269" r:id="rId11"/>
    <p:sldId id="271" r:id="rId12"/>
    <p:sldId id="263" r:id="rId13"/>
    <p:sldId id="264" r:id="rId14"/>
    <p:sldId id="266" r:id="rId1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30" autoAdjust="0"/>
    <p:restoredTop sz="77121" autoAdjust="0"/>
  </p:normalViewPr>
  <p:slideViewPr>
    <p:cSldViewPr>
      <p:cViewPr varScale="1">
        <p:scale>
          <a:sx n="56" d="100"/>
          <a:sy n="56" d="100"/>
        </p:scale>
        <p:origin x="1800" y="6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E6D2F99-4C1F-4F98-A322-FC2974456B52}" type="datetimeFigureOut">
              <a:rPr lang="en-GB" smtClean="0"/>
              <a:t>24/08/2018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4C33AE7-A3CB-45B0-8352-8524DAFE7DED}" type="slidenum">
              <a:rPr lang="en-GB" smtClean="0"/>
              <a:t>‹#›</a:t>
            </a:fld>
            <a:endParaRPr lang="en-GB"/>
          </a:p>
        </p:txBody>
      </p:sp>
    </p:spTree>
    <p:extLst>
      <p:ext uri="{BB962C8B-B14F-4D97-AF65-F5344CB8AC3E}">
        <p14:creationId xmlns:p14="http://schemas.microsoft.com/office/powerpoint/2010/main" val="5015267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Benefits of team working</a:t>
            </a:r>
          </a:p>
          <a:p>
            <a:r>
              <a:rPr lang="en-GB" dirty="0"/>
              <a:t>Stages of team development</a:t>
            </a:r>
          </a:p>
          <a:p>
            <a:r>
              <a:rPr lang="en-GB" dirty="0"/>
              <a:t>Team roles</a:t>
            </a:r>
          </a:p>
          <a:p>
            <a:r>
              <a:rPr lang="en-GB" dirty="0"/>
              <a:t>Successful team development</a:t>
            </a:r>
          </a:p>
          <a:p>
            <a:r>
              <a:rPr lang="en-GB" dirty="0"/>
              <a:t>Managing conflict</a:t>
            </a:r>
          </a:p>
          <a:p>
            <a:endParaRPr lang="en-GB" dirty="0"/>
          </a:p>
          <a:p>
            <a:endParaRPr lang="en-GB" dirty="0"/>
          </a:p>
          <a:p>
            <a:endParaRPr lang="en-GB" dirty="0"/>
          </a:p>
          <a:p>
            <a:r>
              <a:rPr lang="en-GB" dirty="0"/>
              <a:t>Hi we are from Lean consulting</a:t>
            </a:r>
            <a:r>
              <a:rPr lang="en-GB" baseline="0" dirty="0"/>
              <a:t> group and we provide consultations on improving your business</a:t>
            </a:r>
            <a:endParaRPr lang="en-GB" dirty="0"/>
          </a:p>
        </p:txBody>
      </p:sp>
      <p:sp>
        <p:nvSpPr>
          <p:cNvPr id="4" name="Slide Number Placeholder 3"/>
          <p:cNvSpPr>
            <a:spLocks noGrp="1"/>
          </p:cNvSpPr>
          <p:nvPr>
            <p:ph type="sldNum" sz="quarter" idx="10"/>
          </p:nvPr>
        </p:nvSpPr>
        <p:spPr/>
        <p:txBody>
          <a:bodyPr/>
          <a:lstStyle/>
          <a:p>
            <a:fld id="{44C33AE7-A3CB-45B0-8352-8524DAFE7DED}" type="slidenum">
              <a:rPr lang="en-GB" smtClean="0"/>
              <a:t>1</a:t>
            </a:fld>
            <a:endParaRPr lang="en-GB"/>
          </a:p>
        </p:txBody>
      </p:sp>
    </p:spTree>
    <p:extLst>
      <p:ext uri="{BB962C8B-B14F-4D97-AF65-F5344CB8AC3E}">
        <p14:creationId xmlns:p14="http://schemas.microsoft.com/office/powerpoint/2010/main" val="7434924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Introduce yourselves by saying your names</a:t>
            </a:r>
          </a:p>
        </p:txBody>
      </p:sp>
      <p:sp>
        <p:nvSpPr>
          <p:cNvPr id="4" name="Slide Number Placeholder 3"/>
          <p:cNvSpPr>
            <a:spLocks noGrp="1"/>
          </p:cNvSpPr>
          <p:nvPr>
            <p:ph type="sldNum" sz="quarter" idx="10"/>
          </p:nvPr>
        </p:nvSpPr>
        <p:spPr/>
        <p:txBody>
          <a:bodyPr/>
          <a:lstStyle/>
          <a:p>
            <a:fld id="{44C33AE7-A3CB-45B0-8352-8524DAFE7DED}" type="slidenum">
              <a:rPr lang="en-GB" smtClean="0"/>
              <a:t>2</a:t>
            </a:fld>
            <a:endParaRPr lang="en-GB"/>
          </a:p>
        </p:txBody>
      </p:sp>
    </p:spTree>
    <p:extLst>
      <p:ext uri="{BB962C8B-B14F-4D97-AF65-F5344CB8AC3E}">
        <p14:creationId xmlns:p14="http://schemas.microsoft.com/office/powerpoint/2010/main" val="34818033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Today we are here to talk about effective teamwork and how this will help your team. </a:t>
            </a:r>
          </a:p>
        </p:txBody>
      </p:sp>
      <p:sp>
        <p:nvSpPr>
          <p:cNvPr id="4" name="Slide Number Placeholder 3"/>
          <p:cNvSpPr>
            <a:spLocks noGrp="1"/>
          </p:cNvSpPr>
          <p:nvPr>
            <p:ph type="sldNum" sz="quarter" idx="10"/>
          </p:nvPr>
        </p:nvSpPr>
        <p:spPr/>
        <p:txBody>
          <a:bodyPr/>
          <a:lstStyle/>
          <a:p>
            <a:fld id="{44C33AE7-A3CB-45B0-8352-8524DAFE7DED}" type="slidenum">
              <a:rPr lang="en-GB" smtClean="0"/>
              <a:t>3</a:t>
            </a:fld>
            <a:endParaRPr lang="en-GB"/>
          </a:p>
        </p:txBody>
      </p:sp>
    </p:spTree>
    <p:extLst>
      <p:ext uri="{BB962C8B-B14F-4D97-AF65-F5344CB8AC3E}">
        <p14:creationId xmlns:p14="http://schemas.microsoft.com/office/powerpoint/2010/main" val="38981712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Talk about each bullet point in detail – 1 sentence each and link it to their organisation</a:t>
            </a:r>
          </a:p>
        </p:txBody>
      </p:sp>
      <p:sp>
        <p:nvSpPr>
          <p:cNvPr id="4" name="Slide Number Placeholder 3"/>
          <p:cNvSpPr>
            <a:spLocks noGrp="1"/>
          </p:cNvSpPr>
          <p:nvPr>
            <p:ph type="sldNum" sz="quarter" idx="10"/>
          </p:nvPr>
        </p:nvSpPr>
        <p:spPr/>
        <p:txBody>
          <a:bodyPr/>
          <a:lstStyle/>
          <a:p>
            <a:fld id="{44C33AE7-A3CB-45B0-8352-8524DAFE7DED}" type="slidenum">
              <a:rPr lang="en-GB" smtClean="0"/>
              <a:t>5</a:t>
            </a:fld>
            <a:endParaRPr lang="en-GB"/>
          </a:p>
        </p:txBody>
      </p:sp>
    </p:spTree>
    <p:extLst>
      <p:ext uri="{BB962C8B-B14F-4D97-AF65-F5344CB8AC3E}">
        <p14:creationId xmlns:p14="http://schemas.microsoft.com/office/powerpoint/2010/main" val="23563646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involves 4 stages which are</a:t>
            </a:r>
            <a:r>
              <a:rPr lang="en-GB" baseline="0" dirty="0"/>
              <a:t> shown here</a:t>
            </a:r>
          </a:p>
          <a:p>
            <a:endParaRPr lang="en-GB" baseline="0" dirty="0"/>
          </a:p>
          <a:p>
            <a:r>
              <a:rPr lang="en-GB" baseline="0" dirty="0"/>
              <a:t>Forming: the first stage of the development process in which colleagues get to know each other better and people will be feeling different emotions (some will be excited whereas others will be nervous)</a:t>
            </a:r>
          </a:p>
          <a:p>
            <a:endParaRPr lang="en-GB" baseline="0" dirty="0"/>
          </a:p>
          <a:p>
            <a:r>
              <a:rPr lang="en-GB" baseline="0" dirty="0"/>
              <a:t>Storming: this often starts when there is a conflict between team members. People work in different ways and this may be what causes the unforeseen problems</a:t>
            </a:r>
          </a:p>
          <a:p>
            <a:endParaRPr lang="en-GB" baseline="0" dirty="0"/>
          </a:p>
          <a:p>
            <a:r>
              <a:rPr lang="en-GB" baseline="0" dirty="0"/>
              <a:t>Norming: this is where the differences are resolved and the people develop a strong commitment towards the team goal. This allows them to ask for help and provide constructive feedback on ideas </a:t>
            </a:r>
          </a:p>
          <a:p>
            <a:endParaRPr lang="en-GB" baseline="0" dirty="0"/>
          </a:p>
          <a:p>
            <a:r>
              <a:rPr lang="en-GB" baseline="0" dirty="0"/>
              <a:t>Performing: this is the stage where there is maximum efficiency and productivity leading to the completion of the task. As a leader, you can improve your talent development and coaching skills</a:t>
            </a:r>
          </a:p>
        </p:txBody>
      </p:sp>
      <p:sp>
        <p:nvSpPr>
          <p:cNvPr id="4" name="Slide Number Placeholder 3"/>
          <p:cNvSpPr>
            <a:spLocks noGrp="1"/>
          </p:cNvSpPr>
          <p:nvPr>
            <p:ph type="sldNum" sz="quarter" idx="10"/>
          </p:nvPr>
        </p:nvSpPr>
        <p:spPr/>
        <p:txBody>
          <a:bodyPr/>
          <a:lstStyle/>
          <a:p>
            <a:fld id="{44C33AE7-A3CB-45B0-8352-8524DAFE7DED}" type="slidenum">
              <a:rPr lang="en-GB" smtClean="0"/>
              <a:t>7</a:t>
            </a:fld>
            <a:endParaRPr lang="en-GB"/>
          </a:p>
        </p:txBody>
      </p:sp>
    </p:spTree>
    <p:extLst>
      <p:ext uri="{BB962C8B-B14F-4D97-AF65-F5344CB8AC3E}">
        <p14:creationId xmlns:p14="http://schemas.microsoft.com/office/powerpoint/2010/main" val="25034620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4C33AE7-A3CB-45B0-8352-8524DAFE7DED}" type="slidenum">
              <a:rPr lang="en-GB" smtClean="0"/>
              <a:t>9</a:t>
            </a:fld>
            <a:endParaRPr lang="en-GB"/>
          </a:p>
        </p:txBody>
      </p:sp>
    </p:spTree>
    <p:extLst>
      <p:ext uri="{BB962C8B-B14F-4D97-AF65-F5344CB8AC3E}">
        <p14:creationId xmlns:p14="http://schemas.microsoft.com/office/powerpoint/2010/main" val="152892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References:</a:t>
            </a:r>
          </a:p>
          <a:p>
            <a:endParaRPr lang="en-GB" dirty="0"/>
          </a:p>
          <a:p>
            <a:r>
              <a:rPr lang="en-US" sz="1200" b="0" i="0" kern="1200" dirty="0">
                <a:solidFill>
                  <a:schemeClr val="tx1"/>
                </a:solidFill>
                <a:effectLst/>
                <a:latin typeface="+mn-lt"/>
                <a:ea typeface="+mn-ea"/>
                <a:cs typeface="+mn-cs"/>
              </a:rPr>
              <a:t>Goodman, P. (2018). </a:t>
            </a:r>
            <a:r>
              <a:rPr lang="en-US" sz="1200" b="0" i="1" kern="1200" dirty="0">
                <a:solidFill>
                  <a:schemeClr val="tx1"/>
                </a:solidFill>
                <a:effectLst/>
                <a:latin typeface="+mn-lt"/>
                <a:ea typeface="+mn-ea"/>
                <a:cs typeface="+mn-cs"/>
              </a:rPr>
              <a:t>15 Advantages of Teamwork in the Workplace. Available</a:t>
            </a:r>
            <a:r>
              <a:rPr lang="en-US" sz="1200" b="0" i="0" kern="1200" dirty="0">
                <a:solidFill>
                  <a:schemeClr val="tx1"/>
                </a:solidFill>
                <a:effectLst/>
                <a:latin typeface="+mn-lt"/>
                <a:ea typeface="+mn-ea"/>
                <a:cs typeface="+mn-cs"/>
              </a:rPr>
              <a:t>: https://toughnickel.com/business/15-Advantages-of-teamwork-in-the-workplace. Last accessed 16/08/18.</a:t>
            </a:r>
          </a:p>
          <a:p>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Magloff, L. (2018). </a:t>
            </a:r>
            <a:r>
              <a:rPr lang="en-US" sz="1200" b="0" i="1" kern="1200" dirty="0">
                <a:solidFill>
                  <a:schemeClr val="tx1"/>
                </a:solidFill>
                <a:effectLst/>
                <a:latin typeface="+mn-lt"/>
                <a:ea typeface="+mn-ea"/>
                <a:cs typeface="+mn-cs"/>
              </a:rPr>
              <a:t>What Are the Benefits of Teamwork in Business?. Available</a:t>
            </a:r>
            <a:r>
              <a:rPr lang="en-US" sz="1200" b="0" i="0" kern="1200" dirty="0">
                <a:solidFill>
                  <a:schemeClr val="tx1"/>
                </a:solidFill>
                <a:effectLst/>
                <a:latin typeface="+mn-lt"/>
                <a:ea typeface="+mn-ea"/>
                <a:cs typeface="+mn-cs"/>
              </a:rPr>
              <a:t>: https://smallbusiness.chron.com/benefits-teamwork-business-3250.html. Last accessed 16/08/18.</a:t>
            </a:r>
          </a:p>
          <a:p>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The mind tools content team. (2018). </a:t>
            </a:r>
            <a:r>
              <a:rPr lang="en-US" sz="1200" b="0" i="1" kern="1200" dirty="0">
                <a:solidFill>
                  <a:schemeClr val="tx1"/>
                </a:solidFill>
                <a:effectLst/>
                <a:latin typeface="+mn-lt"/>
                <a:ea typeface="+mn-ea"/>
                <a:cs typeface="+mn-cs"/>
              </a:rPr>
              <a:t>Forming, Storming, Norming, and Performing.</a:t>
            </a:r>
            <a:r>
              <a:rPr lang="en-US" sz="1200" b="0" i="0" kern="1200" dirty="0">
                <a:solidFill>
                  <a:schemeClr val="tx1"/>
                </a:solidFill>
                <a:effectLst/>
                <a:latin typeface="+mn-lt"/>
                <a:ea typeface="+mn-ea"/>
                <a:cs typeface="+mn-cs"/>
              </a:rPr>
              <a:t> Available: https://www.mindtools.com/pages/article/newLDR_86.htm. Last accessed 16/08/18</a:t>
            </a:r>
          </a:p>
          <a:p>
            <a:endParaRPr lang="en-US" sz="1200" b="0" i="0" kern="1200" dirty="0">
              <a:solidFill>
                <a:schemeClr val="tx1"/>
              </a:solidFill>
              <a:effectLst/>
              <a:latin typeface="+mn-lt"/>
              <a:ea typeface="+mn-ea"/>
              <a:cs typeface="+mn-cs"/>
            </a:endParaRPr>
          </a:p>
          <a:p>
            <a:r>
              <a:rPr lang="en-US" sz="1200" b="0" i="0" kern="1200" dirty="0" err="1">
                <a:solidFill>
                  <a:schemeClr val="tx1"/>
                </a:solidFill>
                <a:effectLst/>
                <a:latin typeface="+mn-lt"/>
                <a:ea typeface="+mn-ea"/>
                <a:cs typeface="+mn-cs"/>
              </a:rPr>
              <a:t>Paych</a:t>
            </a:r>
            <a:r>
              <a:rPr lang="en-US" sz="1200" b="0" i="0" kern="1200" dirty="0">
                <a:solidFill>
                  <a:schemeClr val="tx1"/>
                </a:solidFill>
                <a:effectLst/>
                <a:latin typeface="+mn-lt"/>
                <a:ea typeface="+mn-ea"/>
                <a:cs typeface="+mn-cs"/>
              </a:rPr>
              <a:t>, M. (2018). </a:t>
            </a:r>
            <a:r>
              <a:rPr lang="en-US" sz="1200" b="0" i="1" kern="1200" dirty="0">
                <a:solidFill>
                  <a:schemeClr val="tx1"/>
                </a:solidFill>
                <a:effectLst/>
                <a:latin typeface="+mn-lt"/>
                <a:ea typeface="+mn-ea"/>
                <a:cs typeface="+mn-cs"/>
              </a:rPr>
              <a:t>5 stages of team development every leader should know.</a:t>
            </a:r>
            <a:r>
              <a:rPr lang="en-US" sz="1200" b="0" i="0" kern="1200" dirty="0">
                <a:solidFill>
                  <a:schemeClr val="tx1"/>
                </a:solidFill>
                <a:effectLst/>
                <a:latin typeface="+mn-lt"/>
                <a:ea typeface="+mn-ea"/>
                <a:cs typeface="+mn-cs"/>
              </a:rPr>
              <a:t> Available: https://medium.com/swlh/team-development-stages-51df5606c0a2. Last accessed 16/08/18.</a:t>
            </a:r>
          </a:p>
          <a:p>
            <a:endParaRPr lang="en-GB" dirty="0"/>
          </a:p>
        </p:txBody>
      </p:sp>
      <p:sp>
        <p:nvSpPr>
          <p:cNvPr id="4" name="Slide Number Placeholder 3"/>
          <p:cNvSpPr>
            <a:spLocks noGrp="1"/>
          </p:cNvSpPr>
          <p:nvPr>
            <p:ph type="sldNum" sz="quarter" idx="10"/>
          </p:nvPr>
        </p:nvSpPr>
        <p:spPr/>
        <p:txBody>
          <a:bodyPr/>
          <a:lstStyle/>
          <a:p>
            <a:fld id="{44C33AE7-A3CB-45B0-8352-8524DAFE7DED}" type="slidenum">
              <a:rPr lang="en-GB" smtClean="0"/>
              <a:t>14</a:t>
            </a:fld>
            <a:endParaRPr lang="en-GB"/>
          </a:p>
        </p:txBody>
      </p:sp>
    </p:spTree>
    <p:extLst>
      <p:ext uri="{BB962C8B-B14F-4D97-AF65-F5344CB8AC3E}">
        <p14:creationId xmlns:p14="http://schemas.microsoft.com/office/powerpoint/2010/main" val="38185944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436346" y="1788454"/>
            <a:ext cx="6270922" cy="2098226"/>
          </a:xfrm>
        </p:spPr>
        <p:txBody>
          <a:bodyPr anchor="b">
            <a:noAutofit/>
          </a:bodyPr>
          <a:lstStyle>
            <a:lvl1pPr algn="ctr">
              <a:defRPr sz="6000" cap="all" baseline="0">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2009930" y="3956280"/>
            <a:ext cx="5123755" cy="1086237"/>
          </a:xfrm>
        </p:spPr>
        <p:txBody>
          <a:bodyPr>
            <a:normAutofit/>
          </a:bodyPr>
          <a:lstStyle>
            <a:lvl1pPr marL="0" indent="0" algn="ctr">
              <a:lnSpc>
                <a:spcPct val="112000"/>
              </a:lnSpc>
              <a:spcBef>
                <a:spcPts val="0"/>
              </a:spcBef>
              <a:spcAft>
                <a:spcPts val="0"/>
              </a:spcAft>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a:xfrm>
            <a:off x="564644" y="6453386"/>
            <a:ext cx="1205958" cy="404614"/>
          </a:xfrm>
        </p:spPr>
        <p:txBody>
          <a:bodyPr/>
          <a:lstStyle>
            <a:lvl1pPr>
              <a:defRPr baseline="0">
                <a:solidFill>
                  <a:schemeClr val="tx2"/>
                </a:solidFill>
              </a:defRPr>
            </a:lvl1pPr>
          </a:lstStyle>
          <a:p>
            <a:fld id="{481ADBA0-29C9-4EC8-8740-130260BEFBF7}" type="datetimeFigureOut">
              <a:rPr lang="en-GB" smtClean="0"/>
              <a:t>24/08/2018</a:t>
            </a:fld>
            <a:endParaRPr lang="en-GB"/>
          </a:p>
        </p:txBody>
      </p:sp>
      <p:sp>
        <p:nvSpPr>
          <p:cNvPr id="5" name="Footer Placeholder 4"/>
          <p:cNvSpPr>
            <a:spLocks noGrp="1"/>
          </p:cNvSpPr>
          <p:nvPr>
            <p:ph type="ftr" sz="quarter" idx="11"/>
          </p:nvPr>
        </p:nvSpPr>
        <p:spPr>
          <a:xfrm>
            <a:off x="1938041" y="6453386"/>
            <a:ext cx="5267533" cy="404614"/>
          </a:xfrm>
        </p:spPr>
        <p:txBody>
          <a:bodyPr/>
          <a:lstStyle>
            <a:lvl1pPr algn="ctr">
              <a:defRPr baseline="0">
                <a:solidFill>
                  <a:schemeClr val="tx2"/>
                </a:solidFill>
              </a:defRPr>
            </a:lvl1pPr>
          </a:lstStyle>
          <a:p>
            <a:endParaRPr lang="en-GB"/>
          </a:p>
        </p:txBody>
      </p:sp>
      <p:sp>
        <p:nvSpPr>
          <p:cNvPr id="6" name="Slide Number Placeholder 5"/>
          <p:cNvSpPr>
            <a:spLocks noGrp="1"/>
          </p:cNvSpPr>
          <p:nvPr>
            <p:ph type="sldNum" sz="quarter" idx="12"/>
          </p:nvPr>
        </p:nvSpPr>
        <p:spPr>
          <a:xfrm>
            <a:off x="7373012" y="6453386"/>
            <a:ext cx="1197219" cy="404614"/>
          </a:xfrm>
        </p:spPr>
        <p:txBody>
          <a:bodyPr/>
          <a:lstStyle>
            <a:lvl1pPr>
              <a:defRPr baseline="0">
                <a:solidFill>
                  <a:schemeClr val="tx2"/>
                </a:solidFill>
              </a:defRPr>
            </a:lvl1pPr>
          </a:lstStyle>
          <a:p>
            <a:fld id="{74B5509F-2D00-4E36-BCD6-D4E726D232DC}" type="slidenum">
              <a:rPr lang="en-GB" smtClean="0"/>
              <a:t>‹#›</a:t>
            </a:fld>
            <a:endParaRPr lang="en-GB"/>
          </a:p>
        </p:txBody>
      </p:sp>
      <p:grpSp>
        <p:nvGrpSpPr>
          <p:cNvPr id="8" name="Group 7"/>
          <p:cNvGrpSpPr/>
          <p:nvPr/>
        </p:nvGrpSpPr>
        <p:grpSpPr>
          <a:xfrm>
            <a:off x="564643" y="744469"/>
            <a:ext cx="8005589" cy="5349671"/>
            <a:chOff x="564643" y="744469"/>
            <a:chExt cx="8005589" cy="5349671"/>
          </a:xfrm>
        </p:grpSpPr>
        <p:sp>
          <p:nvSpPr>
            <p:cNvPr id="11" name="Freeform 6"/>
            <p:cNvSpPr/>
            <p:nvPr/>
          </p:nvSpPr>
          <p:spPr bwMode="auto">
            <a:xfrm>
              <a:off x="6113972" y="1685652"/>
              <a:ext cx="2456260" cy="4408488"/>
            </a:xfrm>
            <a:custGeom>
              <a:avLst/>
              <a:gdLst/>
              <a:ahLst/>
              <a:cxnLst/>
              <a:rect l="l" t="t" r="r" b="b"/>
              <a:pathLst>
                <a:path w="10000" h="10000">
                  <a:moveTo>
                    <a:pt x="8761" y="0"/>
                  </a:moveTo>
                  <a:lnTo>
                    <a:pt x="10000" y="0"/>
                  </a:lnTo>
                  <a:lnTo>
                    <a:pt x="10000" y="10000"/>
                  </a:lnTo>
                  <a:lnTo>
                    <a:pt x="0" y="10000"/>
                  </a:lnTo>
                  <a:lnTo>
                    <a:pt x="0" y="9357"/>
                  </a:lnTo>
                  <a:lnTo>
                    <a:pt x="8761" y="935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564643" y="744469"/>
              <a:ext cx="2456505" cy="4408488"/>
            </a:xfrm>
            <a:custGeom>
              <a:avLst/>
              <a:gdLst/>
              <a:ahLst/>
              <a:cxnLst/>
              <a:rect l="l" t="t" r="r" b="b"/>
              <a:pathLst>
                <a:path w="10001" h="10000">
                  <a:moveTo>
                    <a:pt x="8762" y="0"/>
                  </a:moveTo>
                  <a:lnTo>
                    <a:pt x="10001" y="0"/>
                  </a:lnTo>
                  <a:lnTo>
                    <a:pt x="10001" y="10000"/>
                  </a:lnTo>
                  <a:lnTo>
                    <a:pt x="1" y="10000"/>
                  </a:lnTo>
                  <a:cubicBezTo>
                    <a:pt x="-2" y="9766"/>
                    <a:pt x="4" y="9586"/>
                    <a:pt x="1" y="9352"/>
                  </a:cubicBezTo>
                  <a:lnTo>
                    <a:pt x="8762" y="9346"/>
                  </a:lnTo>
                  <a:lnTo>
                    <a:pt x="8762"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24794298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1ADBA0-29C9-4EC8-8740-130260BEFBF7}" type="datetimeFigureOut">
              <a:rPr lang="en-GB" smtClean="0"/>
              <a:t>24/08/2018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B5509F-2D00-4E36-BCD6-D4E726D232DC}" type="slidenum">
              <a:rPr lang="en-GB" smtClean="0"/>
              <a:t>‹#›</a:t>
            </a:fld>
            <a:endParaRPr lang="en-GB"/>
          </a:p>
        </p:txBody>
      </p:sp>
    </p:spTree>
    <p:extLst>
      <p:ext uri="{BB962C8B-B14F-4D97-AF65-F5344CB8AC3E}">
        <p14:creationId xmlns:p14="http://schemas.microsoft.com/office/powerpoint/2010/main" val="4557398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73769" y="1301361"/>
            <a:ext cx="7209728" cy="2852737"/>
          </a:xfrm>
        </p:spPr>
        <p:txBody>
          <a:bodyPr anchor="b">
            <a:normAutofit/>
          </a:bodyPr>
          <a:lstStyle>
            <a:lvl1pPr algn="r">
              <a:defRPr sz="6000" cap="all"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573769" y="4216328"/>
            <a:ext cx="7209728" cy="1143324"/>
          </a:xfrm>
        </p:spPr>
        <p:txBody>
          <a:bodyPr/>
          <a:lstStyle>
            <a:lvl1pPr marL="0" indent="0" algn="r">
              <a:lnSpc>
                <a:spcPct val="112000"/>
              </a:lnSpc>
              <a:spcBef>
                <a:spcPts val="0"/>
              </a:spcBef>
              <a:spcAft>
                <a:spcPts val="0"/>
              </a:spcAft>
              <a:buNone/>
              <a:defRPr sz="1800">
                <a:solidFill>
                  <a:schemeClr val="tx2"/>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554181" y="6453386"/>
            <a:ext cx="1216807" cy="404614"/>
          </a:xfrm>
        </p:spPr>
        <p:txBody>
          <a:bodyPr/>
          <a:lstStyle>
            <a:lvl1pPr>
              <a:defRPr>
                <a:solidFill>
                  <a:schemeClr val="tx2"/>
                </a:solidFill>
              </a:defRPr>
            </a:lvl1pPr>
          </a:lstStyle>
          <a:p>
            <a:fld id="{481ADBA0-29C9-4EC8-8740-130260BEFBF7}" type="datetimeFigureOut">
              <a:rPr lang="en-GB" smtClean="0"/>
              <a:t>24/08/2018</a:t>
            </a:fld>
            <a:endParaRPr lang="en-GB"/>
          </a:p>
        </p:txBody>
      </p:sp>
      <p:sp>
        <p:nvSpPr>
          <p:cNvPr id="5" name="Footer Placeholder 4"/>
          <p:cNvSpPr>
            <a:spLocks noGrp="1"/>
          </p:cNvSpPr>
          <p:nvPr>
            <p:ph type="ftr" sz="quarter" idx="11"/>
          </p:nvPr>
        </p:nvSpPr>
        <p:spPr>
          <a:xfrm>
            <a:off x="1938234" y="6453386"/>
            <a:ext cx="5267533" cy="404614"/>
          </a:xfrm>
        </p:spPr>
        <p:txBody>
          <a:bodyPr/>
          <a:lstStyle>
            <a:lvl1pPr algn="ctr">
              <a:defRPr>
                <a:solidFill>
                  <a:schemeClr val="tx2"/>
                </a:solidFill>
              </a:defRPr>
            </a:lvl1pPr>
          </a:lstStyle>
          <a:p>
            <a:endParaRPr lang="en-GB"/>
          </a:p>
        </p:txBody>
      </p:sp>
      <p:sp>
        <p:nvSpPr>
          <p:cNvPr id="6" name="Slide Number Placeholder 5"/>
          <p:cNvSpPr>
            <a:spLocks noGrp="1"/>
          </p:cNvSpPr>
          <p:nvPr>
            <p:ph type="sldNum" sz="quarter" idx="12"/>
          </p:nvPr>
        </p:nvSpPr>
        <p:spPr>
          <a:xfrm>
            <a:off x="7373012" y="6453386"/>
            <a:ext cx="1197219" cy="404614"/>
          </a:xfrm>
        </p:spPr>
        <p:txBody>
          <a:bodyPr/>
          <a:lstStyle>
            <a:lvl1pPr>
              <a:defRPr>
                <a:solidFill>
                  <a:schemeClr val="tx2"/>
                </a:solidFill>
              </a:defRPr>
            </a:lvl1pPr>
          </a:lstStyle>
          <a:p>
            <a:fld id="{74B5509F-2D00-4E36-BCD6-D4E726D232DC}" type="slidenum">
              <a:rPr lang="en-GB" smtClean="0"/>
              <a:t>‹#›</a:t>
            </a:fld>
            <a:endParaRPr lang="en-GB"/>
          </a:p>
        </p:txBody>
      </p:sp>
      <p:sp>
        <p:nvSpPr>
          <p:cNvPr id="7" name="Freeform 6"/>
          <p:cNvSpPr/>
          <p:nvPr/>
        </p:nvSpPr>
        <p:spPr bwMode="auto">
          <a:xfrm>
            <a:off x="6113972" y="1685652"/>
            <a:ext cx="2456260"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bg2"/>
          </a:solidFill>
          <a:ln w="0">
            <a:noFill/>
            <a:prstDash val="solid"/>
            <a:round/>
            <a:headEnd/>
            <a:tailEnd/>
          </a:ln>
        </p:spPr>
      </p:sp>
      <p:sp>
        <p:nvSpPr>
          <p:cNvPr id="8" name="Freeform 7" title="Crop Mark"/>
          <p:cNvSpPr/>
          <p:nvPr/>
        </p:nvSpPr>
        <p:spPr bwMode="auto">
          <a:xfrm>
            <a:off x="6113972" y="1685652"/>
            <a:ext cx="2456260"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1962258373"/>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a:t>Click to edit Master title style</a:t>
            </a:r>
            <a:endParaRPr lang="en-US" dirty="0"/>
          </a:p>
        </p:txBody>
      </p:sp>
      <p:sp>
        <p:nvSpPr>
          <p:cNvPr id="3" name="Content Placeholder 2"/>
          <p:cNvSpPr>
            <a:spLocks noGrp="1"/>
          </p:cNvSpPr>
          <p:nvPr>
            <p:ph sz="half" idx="1"/>
          </p:nvPr>
        </p:nvSpPr>
        <p:spPr>
          <a:xfrm>
            <a:off x="1028700" y="2286000"/>
            <a:ext cx="3335840"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894052" y="2286000"/>
            <a:ext cx="3335840"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1ADBA0-29C9-4EC8-8740-130260BEFBF7}" type="datetimeFigureOut">
              <a:rPr lang="en-GB" smtClean="0"/>
              <a:t>24/08/2018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4B5509F-2D00-4E36-BCD6-D4E726D232DC}" type="slidenum">
              <a:rPr lang="en-GB" smtClean="0"/>
              <a:t>‹#›</a:t>
            </a:fld>
            <a:endParaRPr lang="en-GB"/>
          </a:p>
        </p:txBody>
      </p:sp>
    </p:spTree>
    <p:extLst>
      <p:ext uri="{BB962C8B-B14F-4D97-AF65-F5344CB8AC3E}">
        <p14:creationId xmlns:p14="http://schemas.microsoft.com/office/powerpoint/2010/main" val="12323819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028700" y="685800"/>
            <a:ext cx="7200900" cy="1485900"/>
          </a:xfrm>
        </p:spPr>
        <p:txBody>
          <a:bodyPr/>
          <a:lstStyle>
            <a:lvl1pPr>
              <a:defRPr>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28700" y="2340230"/>
            <a:ext cx="3335840" cy="823912"/>
          </a:xfrm>
        </p:spPr>
        <p:txBody>
          <a:bodyPr anchor="b">
            <a:noAutofit/>
          </a:bodyPr>
          <a:lstStyle>
            <a:lvl1pPr marL="0" indent="0">
              <a:lnSpc>
                <a:spcPct val="84000"/>
              </a:lnSpc>
              <a:spcBef>
                <a:spcPts val="0"/>
              </a:spcBef>
              <a:spcAft>
                <a:spcPts val="0"/>
              </a:spcAft>
              <a:buNone/>
              <a:defRPr sz="2400" b="0" baseline="0">
                <a:solidFill>
                  <a:schemeClr val="tx2"/>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1028700" y="3305208"/>
            <a:ext cx="3335839"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93760" y="2349754"/>
            <a:ext cx="3335840" cy="823912"/>
          </a:xfrm>
        </p:spPr>
        <p:txBody>
          <a:bodyPr anchor="b">
            <a:noAutofit/>
          </a:bodyPr>
          <a:lstStyle>
            <a:lvl1pPr marL="0" indent="0">
              <a:lnSpc>
                <a:spcPct val="84000"/>
              </a:lnSpc>
              <a:spcBef>
                <a:spcPts val="0"/>
              </a:spcBef>
              <a:spcAft>
                <a:spcPts val="0"/>
              </a:spcAft>
              <a:buNone/>
              <a:defRPr sz="2400" b="0" baseline="0">
                <a:solidFill>
                  <a:schemeClr val="tx2"/>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893760" y="3305208"/>
            <a:ext cx="3335840"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1ADBA0-29C9-4EC8-8740-130260BEFBF7}" type="datetimeFigureOut">
              <a:rPr lang="en-GB" smtClean="0"/>
              <a:t>24/08/2018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4B5509F-2D00-4E36-BCD6-D4E726D232DC}" type="slidenum">
              <a:rPr lang="en-GB" smtClean="0"/>
              <a:t>‹#›</a:t>
            </a:fld>
            <a:endParaRPr lang="en-GB"/>
          </a:p>
        </p:txBody>
      </p:sp>
    </p:spTree>
    <p:extLst>
      <p:ext uri="{BB962C8B-B14F-4D97-AF65-F5344CB8AC3E}">
        <p14:creationId xmlns:p14="http://schemas.microsoft.com/office/powerpoint/2010/main" val="40563824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1ADBA0-29C9-4EC8-8740-130260BEFBF7}" type="datetimeFigureOut">
              <a:rPr lang="en-GB" smtClean="0"/>
              <a:t>24/08/2018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4B5509F-2D00-4E36-BCD6-D4E726D232DC}" type="slidenum">
              <a:rPr lang="en-GB" smtClean="0"/>
              <a:t>‹#›</a:t>
            </a:fld>
            <a:endParaRPr lang="en-GB"/>
          </a:p>
        </p:txBody>
      </p:sp>
    </p:spTree>
    <p:extLst>
      <p:ext uri="{BB962C8B-B14F-4D97-AF65-F5344CB8AC3E}">
        <p14:creationId xmlns:p14="http://schemas.microsoft.com/office/powerpoint/2010/main" val="41706786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1ADBA0-29C9-4EC8-8740-130260BEFBF7}" type="datetimeFigureOut">
              <a:rPr lang="en-GB" smtClean="0"/>
              <a:t>24/08/2018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4B5509F-2D00-4E36-BCD6-D4E726D232DC}" type="slidenum">
              <a:rPr lang="en-GB" smtClean="0"/>
              <a:t>‹#›</a:t>
            </a:fld>
            <a:endParaRPr lang="en-GB"/>
          </a:p>
        </p:txBody>
      </p:sp>
    </p:spTree>
    <p:extLst>
      <p:ext uri="{BB962C8B-B14F-4D97-AF65-F5344CB8AC3E}">
        <p14:creationId xmlns:p14="http://schemas.microsoft.com/office/powerpoint/2010/main" val="22704679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397764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542925" y="685800"/>
            <a:ext cx="2891790" cy="2157884"/>
          </a:xfrm>
        </p:spPr>
        <p:txBody>
          <a:bodyPr anchor="t">
            <a:noAutofit/>
          </a:bodyPr>
          <a:lstStyle>
            <a:lvl1pPr>
              <a:lnSpc>
                <a:spcPct val="84000"/>
              </a:lnSpc>
              <a:defRPr sz="4400" baseline="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4692015" y="685801"/>
            <a:ext cx="3909060" cy="5175250"/>
          </a:xfrm>
        </p:spPr>
        <p:txBody>
          <a:bodyPr/>
          <a:lstStyle>
            <a:lvl1pPr>
              <a:defRPr sz="1500"/>
            </a:lvl1pPr>
            <a:lvl2pPr>
              <a:defRPr sz="1500"/>
            </a:lvl2pPr>
            <a:lvl3pPr>
              <a:defRPr sz="1350"/>
            </a:lvl3pPr>
            <a:lvl4pPr>
              <a:defRPr sz="135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42925" y="2856344"/>
            <a:ext cx="2891790" cy="3011056"/>
          </a:xfrm>
        </p:spPr>
        <p:txBody>
          <a:bodyPr>
            <a:normAutofit/>
          </a:bodyPr>
          <a:lstStyle>
            <a:lvl1pPr marL="0" indent="0">
              <a:lnSpc>
                <a:spcPct val="113000"/>
              </a:lnSpc>
              <a:spcBef>
                <a:spcPts val="0"/>
              </a:spcBef>
              <a:spcAft>
                <a:spcPts val="1500"/>
              </a:spcAft>
              <a:buNone/>
              <a:defRPr sz="16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a:xfrm>
            <a:off x="542925" y="6453386"/>
            <a:ext cx="903429" cy="404614"/>
          </a:xfrm>
        </p:spPr>
        <p:txBody>
          <a:bodyPr/>
          <a:lstStyle>
            <a:lvl1pPr>
              <a:defRPr>
                <a:solidFill>
                  <a:schemeClr val="tx2"/>
                </a:solidFill>
              </a:defRPr>
            </a:lvl1pPr>
          </a:lstStyle>
          <a:p>
            <a:fld id="{481ADBA0-29C9-4EC8-8740-130260BEFBF7}" type="datetimeFigureOut">
              <a:rPr lang="en-GB" smtClean="0"/>
              <a:t>24/08/2018</a:t>
            </a:fld>
            <a:endParaRPr lang="en-GB"/>
          </a:p>
        </p:txBody>
      </p:sp>
      <p:sp>
        <p:nvSpPr>
          <p:cNvPr id="6" name="Footer Placeholder 5"/>
          <p:cNvSpPr>
            <a:spLocks noGrp="1"/>
          </p:cNvSpPr>
          <p:nvPr>
            <p:ph type="ftr" sz="quarter" idx="11"/>
          </p:nvPr>
        </p:nvSpPr>
        <p:spPr>
          <a:xfrm>
            <a:off x="1654459" y="6453386"/>
            <a:ext cx="1780256" cy="404614"/>
          </a:xfrm>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xfrm>
            <a:off x="7412355" y="6453386"/>
            <a:ext cx="1197219" cy="404614"/>
          </a:xfrm>
        </p:spPr>
        <p:txBody>
          <a:bodyPr/>
          <a:lstStyle>
            <a:lvl1pPr>
              <a:defRPr>
                <a:solidFill>
                  <a:schemeClr val="tx2"/>
                </a:solidFill>
              </a:defRPr>
            </a:lvl1pPr>
          </a:lstStyle>
          <a:p>
            <a:fld id="{74B5509F-2D00-4E36-BCD6-D4E726D232DC}" type="slidenum">
              <a:rPr lang="en-GB" smtClean="0"/>
              <a:t>‹#›</a:t>
            </a:fld>
            <a:endParaRPr lang="en-GB"/>
          </a:p>
        </p:txBody>
      </p:sp>
      <p:sp>
        <p:nvSpPr>
          <p:cNvPr id="9" name="Rectangle 8"/>
          <p:cNvSpPr/>
          <p:nvPr/>
        </p:nvSpPr>
        <p:spPr>
          <a:xfrm>
            <a:off x="3977640" y="376"/>
            <a:ext cx="17145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title="Divider Bar"/>
          <p:cNvSpPr/>
          <p:nvPr/>
        </p:nvSpPr>
        <p:spPr>
          <a:xfrm>
            <a:off x="3977640" y="376"/>
            <a:ext cx="17145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9176503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397764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542925" y="685800"/>
            <a:ext cx="2891790" cy="2157884"/>
          </a:xfrm>
        </p:spPr>
        <p:txBody>
          <a:bodyPr anchor="t">
            <a:normAutofit/>
          </a:bodyPr>
          <a:lstStyle>
            <a:lvl1pPr>
              <a:lnSpc>
                <a:spcPct val="84000"/>
              </a:lnSpc>
              <a:defRPr sz="44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4149090" y="1"/>
            <a:ext cx="4994910" cy="6857999"/>
          </a:xfrm>
        </p:spPr>
        <p:txBody>
          <a:bodyPr anchor="t">
            <a:normAutofit/>
          </a:bodyPr>
          <a:lstStyle>
            <a:lvl1pPr marL="0" indent="0">
              <a:buNone/>
              <a:defRPr sz="1500"/>
            </a:lvl1pPr>
            <a:lvl2pPr marL="342900" indent="0">
              <a:buNone/>
              <a:defRPr sz="1500"/>
            </a:lvl2pPr>
            <a:lvl3pPr marL="685800" indent="0">
              <a:buNone/>
              <a:defRPr sz="15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542925" y="2855968"/>
            <a:ext cx="2891790" cy="3011432"/>
          </a:xfrm>
        </p:spPr>
        <p:txBody>
          <a:bodyPr>
            <a:normAutofit/>
          </a:bodyPr>
          <a:lstStyle>
            <a:lvl1pPr marL="0" indent="0">
              <a:lnSpc>
                <a:spcPct val="113000"/>
              </a:lnSpc>
              <a:spcBef>
                <a:spcPts val="0"/>
              </a:spcBef>
              <a:spcAft>
                <a:spcPts val="1500"/>
              </a:spcAft>
              <a:buNone/>
              <a:defRPr sz="16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a:xfrm>
            <a:off x="542925" y="6453386"/>
            <a:ext cx="903429" cy="404614"/>
          </a:xfrm>
        </p:spPr>
        <p:txBody>
          <a:bodyPr/>
          <a:lstStyle>
            <a:lvl1pPr>
              <a:defRPr>
                <a:solidFill>
                  <a:schemeClr val="tx2"/>
                </a:solidFill>
              </a:defRPr>
            </a:lvl1pPr>
          </a:lstStyle>
          <a:p>
            <a:fld id="{481ADBA0-29C9-4EC8-8740-130260BEFBF7}" type="datetimeFigureOut">
              <a:rPr lang="en-GB" smtClean="0"/>
              <a:t>24/08/2018</a:t>
            </a:fld>
            <a:endParaRPr lang="en-GB"/>
          </a:p>
        </p:txBody>
      </p:sp>
      <p:sp>
        <p:nvSpPr>
          <p:cNvPr id="6" name="Footer Placeholder 5"/>
          <p:cNvSpPr>
            <a:spLocks noGrp="1"/>
          </p:cNvSpPr>
          <p:nvPr>
            <p:ph type="ftr" sz="quarter" idx="11"/>
          </p:nvPr>
        </p:nvSpPr>
        <p:spPr>
          <a:xfrm>
            <a:off x="1654459" y="6453386"/>
            <a:ext cx="1780256" cy="404614"/>
          </a:xfrm>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xfrm>
            <a:off x="7412355" y="6453386"/>
            <a:ext cx="1197219" cy="404614"/>
          </a:xfrm>
        </p:spPr>
        <p:txBody>
          <a:bodyPr/>
          <a:lstStyle>
            <a:lvl1pPr>
              <a:defRPr>
                <a:solidFill>
                  <a:schemeClr val="tx2"/>
                </a:solidFill>
              </a:defRPr>
            </a:lvl1pPr>
          </a:lstStyle>
          <a:p>
            <a:fld id="{74B5509F-2D00-4E36-BCD6-D4E726D232DC}" type="slidenum">
              <a:rPr lang="en-GB" smtClean="0"/>
              <a:t>‹#›</a:t>
            </a:fld>
            <a:endParaRPr lang="en-GB"/>
          </a:p>
        </p:txBody>
      </p:sp>
      <p:sp>
        <p:nvSpPr>
          <p:cNvPr id="9" name="Rectangle 8"/>
          <p:cNvSpPr/>
          <p:nvPr/>
        </p:nvSpPr>
        <p:spPr>
          <a:xfrm>
            <a:off x="3977640" y="376"/>
            <a:ext cx="17145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title="Divider Bar"/>
          <p:cNvSpPr/>
          <p:nvPr/>
        </p:nvSpPr>
        <p:spPr>
          <a:xfrm>
            <a:off x="3977640" y="376"/>
            <a:ext cx="17145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9924712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028700" y="2295526"/>
            <a:ext cx="7200900" cy="357187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1ADBA0-29C9-4EC8-8740-130260BEFBF7}" type="datetimeFigureOut">
              <a:rPr lang="en-GB" smtClean="0"/>
              <a:t>24/08/2018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B5509F-2D00-4E36-BCD6-D4E726D232DC}" type="slidenum">
              <a:rPr lang="en-GB" smtClean="0"/>
              <a:t>‹#›</a:t>
            </a:fld>
            <a:endParaRPr lang="en-GB"/>
          </a:p>
        </p:txBody>
      </p:sp>
    </p:spTree>
    <p:extLst>
      <p:ext uri="{BB962C8B-B14F-4D97-AF65-F5344CB8AC3E}">
        <p14:creationId xmlns:p14="http://schemas.microsoft.com/office/powerpoint/2010/main" val="36839393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80797" y="624156"/>
            <a:ext cx="1490950" cy="52432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28700" y="624156"/>
            <a:ext cx="5724525" cy="524324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1ADBA0-29C9-4EC8-8740-130260BEFBF7}" type="datetimeFigureOut">
              <a:rPr lang="en-GB" smtClean="0"/>
              <a:t>24/08/2018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B5509F-2D00-4E36-BCD6-D4E726D232DC}" type="slidenum">
              <a:rPr lang="en-GB" smtClean="0"/>
              <a:t>‹#›</a:t>
            </a:fld>
            <a:endParaRPr lang="en-GB"/>
          </a:p>
        </p:txBody>
      </p:sp>
    </p:spTree>
    <p:extLst>
      <p:ext uri="{BB962C8B-B14F-4D97-AF65-F5344CB8AC3E}">
        <p14:creationId xmlns:p14="http://schemas.microsoft.com/office/powerpoint/2010/main" val="10126796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481ADBA0-29C9-4EC8-8740-130260BEFBF7}" type="datetimeFigureOut">
              <a:rPr lang="en-GB" smtClean="0"/>
              <a:t>24/08/2018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B5509F-2D00-4E36-BCD6-D4E726D232DC}" type="slidenum">
              <a:rPr lang="en-GB" smtClean="0"/>
              <a:t>‹#›</a:t>
            </a:fld>
            <a:endParaRPr lang="en-GB"/>
          </a:p>
        </p:txBody>
      </p:sp>
      <p:sp>
        <p:nvSpPr>
          <p:cNvPr id="8" name="Title 7"/>
          <p:cNvSpPr>
            <a:spLocks noGrp="1"/>
          </p:cNvSpPr>
          <p:nvPr>
            <p:ph type="title"/>
          </p:nvPr>
        </p:nvSpPr>
        <p:spPr/>
        <p:txBody>
          <a:bodyPr/>
          <a:lstStyle/>
          <a:p>
            <a:r>
              <a:rPr lang="en-US"/>
              <a:t>Click to edit Master title style</a:t>
            </a:r>
          </a:p>
        </p:txBody>
      </p:sp>
      <p:sp>
        <p:nvSpPr>
          <p:cNvPr id="10" name="Content Placeholder 9"/>
          <p:cNvSpPr>
            <a:spLocks noGrp="1"/>
          </p:cNvSpPr>
          <p:nvPr>
            <p:ph sz="quarter" idx="13"/>
          </p:nvPr>
        </p:nvSpPr>
        <p:spPr>
          <a:xfrm>
            <a:off x="1143000" y="731520"/>
            <a:ext cx="6400800" cy="34747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2717424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8700" y="685800"/>
            <a:ext cx="7200900" cy="14859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028700" y="2286000"/>
            <a:ext cx="7200900" cy="35814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42987" y="6453386"/>
            <a:ext cx="903429" cy="404614"/>
          </a:xfrm>
          <a:prstGeom prst="rect">
            <a:avLst/>
          </a:prstGeom>
        </p:spPr>
        <p:txBody>
          <a:bodyPr vert="horz" lIns="91440" tIns="45720" rIns="91440" bIns="45720" rtlCol="0" anchor="ctr"/>
          <a:lstStyle>
            <a:lvl1pPr algn="l">
              <a:defRPr sz="1000" baseline="0">
                <a:solidFill>
                  <a:schemeClr val="tx2"/>
                </a:solidFill>
              </a:defRPr>
            </a:lvl1pPr>
          </a:lstStyle>
          <a:p>
            <a:fld id="{481ADBA0-29C9-4EC8-8740-130260BEFBF7}" type="datetimeFigureOut">
              <a:rPr lang="en-GB" smtClean="0"/>
              <a:t>24/08/2018</a:t>
            </a:fld>
            <a:endParaRPr lang="en-GB"/>
          </a:p>
        </p:txBody>
      </p:sp>
      <p:sp>
        <p:nvSpPr>
          <p:cNvPr id="5" name="Footer Placeholder 4"/>
          <p:cNvSpPr>
            <a:spLocks noGrp="1"/>
          </p:cNvSpPr>
          <p:nvPr>
            <p:ph type="ftr" sz="quarter" idx="3"/>
          </p:nvPr>
        </p:nvSpPr>
        <p:spPr>
          <a:xfrm>
            <a:off x="2170173" y="6453386"/>
            <a:ext cx="4710623" cy="404614"/>
          </a:xfrm>
          <a:prstGeom prst="rect">
            <a:avLst/>
          </a:prstGeom>
        </p:spPr>
        <p:txBody>
          <a:bodyPr vert="horz" lIns="91440" tIns="45720" rIns="91440" bIns="45720" rtlCol="0" anchor="ctr"/>
          <a:lstStyle>
            <a:lvl1pPr algn="l">
              <a:defRPr sz="1000" baseline="0">
                <a:solidFill>
                  <a:schemeClr val="tx2"/>
                </a:solidFill>
              </a:defRPr>
            </a:lvl1pPr>
          </a:lstStyle>
          <a:p>
            <a:endParaRPr lang="en-GB"/>
          </a:p>
        </p:txBody>
      </p:sp>
      <p:sp>
        <p:nvSpPr>
          <p:cNvPr id="6" name="Slide Number Placeholder 5"/>
          <p:cNvSpPr>
            <a:spLocks noGrp="1"/>
          </p:cNvSpPr>
          <p:nvPr>
            <p:ph type="sldNum" sz="quarter" idx="4"/>
          </p:nvPr>
        </p:nvSpPr>
        <p:spPr>
          <a:xfrm>
            <a:off x="7104552" y="6453386"/>
            <a:ext cx="1197219" cy="404614"/>
          </a:xfrm>
          <a:prstGeom prst="rect">
            <a:avLst/>
          </a:prstGeom>
        </p:spPr>
        <p:txBody>
          <a:bodyPr vert="horz" lIns="91440" tIns="45720" rIns="91440" bIns="45720" rtlCol="0" anchor="ctr"/>
          <a:lstStyle>
            <a:lvl1pPr algn="r">
              <a:defRPr sz="1000" baseline="0">
                <a:solidFill>
                  <a:schemeClr val="tx2"/>
                </a:solidFill>
              </a:defRPr>
            </a:lvl1pPr>
          </a:lstStyle>
          <a:p>
            <a:fld id="{74B5509F-2D00-4E36-BCD6-D4E726D232DC}" type="slidenum">
              <a:rPr lang="en-GB" smtClean="0"/>
              <a:t>‹#›</a:t>
            </a:fld>
            <a:endParaRPr lang="en-GB"/>
          </a:p>
        </p:txBody>
      </p:sp>
      <p:sp>
        <p:nvSpPr>
          <p:cNvPr id="9" name="Rectangle 8"/>
          <p:cNvSpPr/>
          <p:nvPr/>
        </p:nvSpPr>
        <p:spPr>
          <a:xfrm>
            <a:off x="358571" y="376"/>
            <a:ext cx="17145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title="Side bar"/>
          <p:cNvSpPr/>
          <p:nvPr/>
        </p:nvSpPr>
        <p:spPr>
          <a:xfrm>
            <a:off x="358571" y="376"/>
            <a:ext cx="17145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538094545"/>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 id="2147483744" r:id="rId12"/>
  </p:sldLayoutIdLst>
  <p:txStyles>
    <p:titleStyle>
      <a:lvl1pPr algn="l" defTabSz="6858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6858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6858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6858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6858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6858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6858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6858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6858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6858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pos="6912">
          <p15:clr>
            <a:srgbClr val="F26B43"/>
          </p15:clr>
        </p15:guide>
        <p15:guide id="2" pos="936">
          <p15:clr>
            <a:srgbClr val="F26B43"/>
          </p15:clr>
        </p15:guide>
        <p15:guide id="3" pos="864">
          <p15:clr>
            <a:srgbClr val="F26B43"/>
          </p15:clr>
        </p15:guide>
        <p15:guide id="0" orient="horz" pos="1368">
          <p15:clr>
            <a:srgbClr val="F26B43"/>
          </p15:clr>
        </p15:guide>
        <p15:guide id="4" orient="horz" pos="1440">
          <p15:clr>
            <a:srgbClr val="F26B43"/>
          </p15:clr>
        </p15:guide>
        <p15:guide id="5" orient="horz" pos="3696">
          <p15:clr>
            <a:srgbClr val="F26B43"/>
          </p15:clr>
        </p15:guide>
        <p15:guide id="6" orient="horz" pos="432">
          <p15:clr>
            <a:srgbClr val="F26B43"/>
          </p15:clr>
        </p15:guide>
        <p15:guide id="7" orient="horz" pos="1512">
          <p15:clr>
            <a:srgbClr val="F26B43"/>
          </p15:clr>
        </p15:guide>
        <p15:guide id="8" pos="5184">
          <p15:clr>
            <a:srgbClr val="F26B43"/>
          </p15:clr>
        </p15:guide>
        <p15:guide id="9" pos="702">
          <p15:clr>
            <a:srgbClr val="F26B43"/>
          </p15:clr>
        </p15:guide>
        <p15:guide id="10" pos="648">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2.xml"/><Relationship Id="rId4" Type="http://schemas.microsoft.com/office/2007/relationships/hdphoto" Target="../media/hdphoto2.wdp"/></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2.xml"/><Relationship Id="rId5" Type="http://schemas.openxmlformats.org/officeDocument/2006/relationships/image" Target="../media/image3.png"/><Relationship Id="rId4" Type="http://schemas.microsoft.com/office/2007/relationships/hdphoto" Target="../media/hdphoto2.wdp"/></Relationships>
</file>

<file path=ppt/slides/_rels/slide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2.png"/><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12.xml"/><Relationship Id="rId4" Type="http://schemas.microsoft.com/office/2007/relationships/hdphoto" Target="../media/hdphoto2.wdp"/></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jpg"/><Relationship Id="rId1" Type="http://schemas.openxmlformats.org/officeDocument/2006/relationships/slideLayout" Target="../slideLayouts/slideLayout12.xml"/><Relationship Id="rId5" Type="http://schemas.openxmlformats.org/officeDocument/2006/relationships/image" Target="../media/image5.png"/><Relationship Id="rId4" Type="http://schemas.microsoft.com/office/2007/relationships/hdphoto" Target="../media/hdphoto2.wdp"/></Relationships>
</file>

<file path=ppt/slides/_rels/slide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5.xml"/><Relationship Id="rId1" Type="http://schemas.openxmlformats.org/officeDocument/2006/relationships/slideLayout" Target="../slideLayouts/slideLayout12.xml"/><Relationship Id="rId5" Type="http://schemas.microsoft.com/office/2007/relationships/hdphoto" Target="../media/hdphoto2.wdp"/><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2.png"/><Relationship Id="rId1" Type="http://schemas.openxmlformats.org/officeDocument/2006/relationships/slideLayout" Target="../slideLayouts/slideLayout12.xml"/><Relationship Id="rId4" Type="http://schemas.openxmlformats.org/officeDocument/2006/relationships/image" Target="../media/image7.jpg"/></Relationships>
</file>

<file path=ppt/slides/_rels/slide9.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6.xml"/><Relationship Id="rId1" Type="http://schemas.openxmlformats.org/officeDocument/2006/relationships/slideLayout" Target="../slideLayouts/slideLayout12.xml"/><Relationship Id="rId5" Type="http://schemas.microsoft.com/office/2007/relationships/hdphoto" Target="../media/hdphoto2.wdp"/><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9.png"/><Relationship Id="rId1" Type="http://schemas.openxmlformats.org/officeDocument/2006/relationships/slideLayout" Target="../slideLayouts/slideLayout12.xml"/><Relationship Id="rId4" Type="http://schemas.microsoft.com/office/2007/relationships/hdphoto" Target="../media/hdphoto2.wdp"/></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0.jpg"/><Relationship Id="rId1" Type="http://schemas.openxmlformats.org/officeDocument/2006/relationships/slideLayout" Target="../slideLayouts/slideLayout12.xml"/><Relationship Id="rId4" Type="http://schemas.microsoft.com/office/2007/relationships/hdphoto" Target="../media/hdphoto2.wdp"/></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1.jpg"/><Relationship Id="rId1" Type="http://schemas.openxmlformats.org/officeDocument/2006/relationships/slideLayout" Target="../slideLayouts/slideLayout12.xml"/><Relationship Id="rId4" Type="http://schemas.microsoft.com/office/2007/relationships/hdphoto" Target="../media/hdphoto2.wdp"/></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2.png"/><Relationship Id="rId1" Type="http://schemas.openxmlformats.org/officeDocument/2006/relationships/slideLayout" Target="../slideLayouts/slideLayout12.xml"/><Relationship Id="rId4" Type="http://schemas.microsoft.com/office/2007/relationships/hdphoto" Target="../media/hdphoto2.wdp"/></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12.xml"/><Relationship Id="rId4" Type="http://schemas.microsoft.com/office/2007/relationships/hdphoto" Target="../media/hdphoto2.wdp"/></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rotWithShape="1">
          <a:blip r:embed="rId3">
            <a:extLst>
              <a:ext uri="{BEBA8EAE-BF5A-486C-A8C5-ECC9F3942E4B}">
                <a14:imgProps xmlns:a14="http://schemas.microsoft.com/office/drawing/2010/main">
                  <a14:imgLayer r:embed="rId4">
                    <a14:imgEffect>
                      <a14:backgroundRemoval t="27130" b="76944" l="25156" r="73177">
                        <a14:foregroundMark x1="49948" y1="50185" x2="49948" y2="50185"/>
                        <a14:foregroundMark x1="54948" y1="49722" x2="54948" y2="49722"/>
                        <a14:foregroundMark x1="65313" y1="47685" x2="65313" y2="48056"/>
                        <a14:foregroundMark x1="59427" y1="50185" x2="59427" y2="50185"/>
                      </a14:backgroundRemoval>
                    </a14:imgEffect>
                  </a14:imgLayer>
                </a14:imgProps>
              </a:ext>
              <a:ext uri="{28A0092B-C50C-407E-A947-70E740481C1C}">
                <a14:useLocalDpi xmlns:a14="http://schemas.microsoft.com/office/drawing/2010/main" val="0"/>
              </a:ext>
            </a:extLst>
          </a:blip>
          <a:srcRect l="25197" t="27566" r="26601" b="22697"/>
          <a:stretch/>
        </p:blipFill>
        <p:spPr bwMode="auto">
          <a:xfrm>
            <a:off x="1871700" y="1700808"/>
            <a:ext cx="5400600" cy="31346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7480294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07848" y="5373216"/>
            <a:ext cx="7099191" cy="1433096"/>
          </a:xfrm>
        </p:spPr>
        <p:txBody>
          <a:bodyPr/>
          <a:lstStyle/>
          <a:p>
            <a:pPr marL="0" indent="0">
              <a:buNone/>
            </a:pPr>
            <a:r>
              <a:rPr lang="en-GB" dirty="0"/>
              <a:t>Team Members</a:t>
            </a:r>
          </a:p>
        </p:txBody>
      </p:sp>
      <p:sp>
        <p:nvSpPr>
          <p:cNvPr id="3" name="Content Placeholder 2"/>
          <p:cNvSpPr>
            <a:spLocks noGrp="1"/>
          </p:cNvSpPr>
          <p:nvPr>
            <p:ph sz="quarter" idx="13"/>
          </p:nvPr>
        </p:nvSpPr>
        <p:spPr>
          <a:xfrm>
            <a:off x="2843808" y="2132856"/>
            <a:ext cx="2636912" cy="1905392"/>
          </a:xfrm>
        </p:spPr>
        <p:txBody>
          <a:bodyPr>
            <a:noAutofit/>
          </a:bodyPr>
          <a:lstStyle/>
          <a:p>
            <a:r>
              <a:rPr lang="en-GB" sz="2800" dirty="0">
                <a:solidFill>
                  <a:schemeClr val="accent1">
                    <a:lumMod val="75000"/>
                  </a:schemeClr>
                </a:solidFill>
              </a:rPr>
              <a:t>Shahira Ali</a:t>
            </a:r>
          </a:p>
          <a:p>
            <a:r>
              <a:rPr lang="en-GB" sz="2800" dirty="0" err="1">
                <a:solidFill>
                  <a:schemeClr val="accent1">
                    <a:lumMod val="75000"/>
                  </a:schemeClr>
                </a:solidFill>
              </a:rPr>
              <a:t>Samina</a:t>
            </a:r>
            <a:r>
              <a:rPr lang="en-GB" sz="2800" dirty="0">
                <a:solidFill>
                  <a:schemeClr val="accent1">
                    <a:lumMod val="75000"/>
                  </a:schemeClr>
                </a:solidFill>
              </a:rPr>
              <a:t> </a:t>
            </a:r>
            <a:r>
              <a:rPr lang="en-GB" sz="2800" dirty="0" err="1">
                <a:solidFill>
                  <a:schemeClr val="accent1">
                    <a:lumMod val="75000"/>
                  </a:schemeClr>
                </a:solidFill>
              </a:rPr>
              <a:t>Rehman</a:t>
            </a:r>
            <a:endParaRPr lang="en-GB" sz="2800" dirty="0">
              <a:solidFill>
                <a:schemeClr val="accent1">
                  <a:lumMod val="75000"/>
                </a:schemeClr>
              </a:solidFill>
            </a:endParaRPr>
          </a:p>
          <a:p>
            <a:r>
              <a:rPr lang="en-GB" sz="2800" dirty="0">
                <a:solidFill>
                  <a:schemeClr val="accent1">
                    <a:lumMod val="75000"/>
                  </a:schemeClr>
                </a:solidFill>
              </a:rPr>
              <a:t>Abdul Ashraf</a:t>
            </a:r>
          </a:p>
          <a:p>
            <a:r>
              <a:rPr lang="en-GB" sz="2800" dirty="0" err="1">
                <a:solidFill>
                  <a:schemeClr val="accent1">
                    <a:lumMod val="75000"/>
                  </a:schemeClr>
                </a:solidFill>
              </a:rPr>
              <a:t>Shehzad</a:t>
            </a:r>
            <a:r>
              <a:rPr lang="en-GB" sz="2800" dirty="0">
                <a:solidFill>
                  <a:schemeClr val="accent1">
                    <a:lumMod val="75000"/>
                  </a:schemeClr>
                </a:solidFill>
              </a:rPr>
              <a:t> </a:t>
            </a:r>
            <a:r>
              <a:rPr lang="en-GB" sz="2800" dirty="0" err="1">
                <a:solidFill>
                  <a:schemeClr val="accent1">
                    <a:lumMod val="75000"/>
                  </a:schemeClr>
                </a:solidFill>
              </a:rPr>
              <a:t>Rehman</a:t>
            </a:r>
            <a:endParaRPr lang="en-GB" sz="2800" dirty="0">
              <a:solidFill>
                <a:schemeClr val="accent1">
                  <a:lumMod val="75000"/>
                </a:schemeClr>
              </a:solidFill>
            </a:endParaRPr>
          </a:p>
        </p:txBody>
      </p:sp>
      <p:pic>
        <p:nvPicPr>
          <p:cNvPr id="4" name="Picture 2"/>
          <p:cNvPicPr>
            <a:picLocks noChangeAspect="1" noChangeArrowheads="1"/>
          </p:cNvPicPr>
          <p:nvPr/>
        </p:nvPicPr>
        <p:blipFill rotWithShape="1">
          <a:blip r:embed="rId3" cstate="print">
            <a:extLst>
              <a:ext uri="{BEBA8EAE-BF5A-486C-A8C5-ECC9F3942E4B}">
                <a14:imgProps xmlns:a14="http://schemas.microsoft.com/office/drawing/2010/main">
                  <a14:imgLayer r:embed="rId4">
                    <a14:imgEffect>
                      <a14:backgroundRemoval t="27130" b="76944" l="25156" r="73177">
                        <a14:foregroundMark x1="49948" y1="50185" x2="49948" y2="50185"/>
                        <a14:foregroundMark x1="54948" y1="49722" x2="54948" y2="49722"/>
                        <a14:foregroundMark x1="65313" y1="47685" x2="65313" y2="48056"/>
                        <a14:foregroundMark x1="59427" y1="50185" x2="59427" y2="50185"/>
                      </a14:backgroundRemoval>
                    </a14:imgEffect>
                  </a14:imgLayer>
                </a14:imgProps>
              </a:ext>
              <a:ext uri="{28A0092B-C50C-407E-A947-70E740481C1C}">
                <a14:useLocalDpi xmlns:a14="http://schemas.microsoft.com/office/drawing/2010/main" val="0"/>
              </a:ext>
            </a:extLst>
          </a:blip>
          <a:srcRect l="25197" t="27566" r="26601" b="22697"/>
          <a:stretch/>
        </p:blipFill>
        <p:spPr bwMode="auto">
          <a:xfrm>
            <a:off x="899592" y="476672"/>
            <a:ext cx="2448272" cy="131880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7553227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9632" y="2277222"/>
            <a:ext cx="7262192" cy="1361088"/>
          </a:xfrm>
        </p:spPr>
        <p:txBody>
          <a:bodyPr/>
          <a:lstStyle/>
          <a:p>
            <a:pPr marL="0" indent="0">
              <a:buNone/>
            </a:pPr>
            <a:r>
              <a:rPr lang="en-GB" sz="7200" dirty="0">
                <a:latin typeface="Aharoni" panose="02010803020104030203" pitchFamily="2" charset="-79"/>
                <a:cs typeface="Aharoni" panose="02010803020104030203" pitchFamily="2" charset="-79"/>
              </a:rPr>
              <a:t>Effective Team</a:t>
            </a:r>
          </a:p>
        </p:txBody>
      </p:sp>
      <p:pic>
        <p:nvPicPr>
          <p:cNvPr id="3" name="Picture 2">
            <a:extLst>
              <a:ext uri="{FF2B5EF4-FFF2-40B4-BE49-F238E27FC236}">
                <a16:creationId xmlns:a16="http://schemas.microsoft.com/office/drawing/2014/main" id="{918B73C5-6ECD-4741-A32F-BB1899BD047C}"/>
              </a:ext>
            </a:extLst>
          </p:cNvPr>
          <p:cNvPicPr>
            <a:picLocks noChangeAspect="1" noChangeArrowheads="1"/>
          </p:cNvPicPr>
          <p:nvPr/>
        </p:nvPicPr>
        <p:blipFill rotWithShape="1">
          <a:blip r:embed="rId3" cstate="print">
            <a:extLst>
              <a:ext uri="{BEBA8EAE-BF5A-486C-A8C5-ECC9F3942E4B}">
                <a14:imgProps xmlns:a14="http://schemas.microsoft.com/office/drawing/2010/main">
                  <a14:imgLayer r:embed="rId4">
                    <a14:imgEffect>
                      <a14:backgroundRemoval t="27130" b="76944" l="25156" r="73177">
                        <a14:foregroundMark x1="49948" y1="50185" x2="49948" y2="50185"/>
                        <a14:foregroundMark x1="54948" y1="49722" x2="54948" y2="49722"/>
                        <a14:foregroundMark x1="65313" y1="47685" x2="65313" y2="48056"/>
                        <a14:foregroundMark x1="59427" y1="50185" x2="59427" y2="50185"/>
                      </a14:backgroundRemoval>
                    </a14:imgEffect>
                  </a14:imgLayer>
                </a14:imgProps>
              </a:ext>
              <a:ext uri="{28A0092B-C50C-407E-A947-70E740481C1C}">
                <a14:useLocalDpi xmlns:a14="http://schemas.microsoft.com/office/drawing/2010/main" val="0"/>
              </a:ext>
            </a:extLst>
          </a:blip>
          <a:srcRect l="25197" t="27566" r="26601" b="22697"/>
          <a:stretch/>
        </p:blipFill>
        <p:spPr bwMode="auto">
          <a:xfrm>
            <a:off x="899592" y="476672"/>
            <a:ext cx="2448272" cy="131880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5">
            <a:extLst>
              <a:ext uri="{FF2B5EF4-FFF2-40B4-BE49-F238E27FC236}">
                <a16:creationId xmlns:a16="http://schemas.microsoft.com/office/drawing/2014/main" id="{6A6CD6A3-411E-4992-B30C-6948B309C4A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483768" y="4109544"/>
            <a:ext cx="3816424" cy="1944216"/>
          </a:xfrm>
          <a:prstGeom prst="rect">
            <a:avLst/>
          </a:prstGeom>
        </p:spPr>
      </p:pic>
    </p:spTree>
    <p:extLst>
      <p:ext uri="{BB962C8B-B14F-4D97-AF65-F5344CB8AC3E}">
        <p14:creationId xmlns:p14="http://schemas.microsoft.com/office/powerpoint/2010/main" val="353473344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8491164-6B8F-4602-9282-18BA6F030471}"/>
              </a:ext>
            </a:extLst>
          </p:cNvPr>
          <p:cNvSpPr>
            <a:spLocks noGrp="1"/>
          </p:cNvSpPr>
          <p:nvPr>
            <p:ph sz="quarter" idx="13"/>
          </p:nvPr>
        </p:nvSpPr>
        <p:spPr>
          <a:xfrm>
            <a:off x="887693" y="2276872"/>
            <a:ext cx="6400800" cy="3474720"/>
          </a:xfrm>
        </p:spPr>
        <p:txBody>
          <a:bodyPr/>
          <a:lstStyle/>
          <a:p>
            <a:r>
              <a:rPr lang="en-GB" sz="3600" dirty="0"/>
              <a:t>Benefits of team working</a:t>
            </a:r>
          </a:p>
          <a:p>
            <a:r>
              <a:rPr lang="en-GB" sz="3600" dirty="0"/>
              <a:t>Stages of team development</a:t>
            </a:r>
          </a:p>
          <a:p>
            <a:r>
              <a:rPr lang="en-GB" sz="3600" dirty="0"/>
              <a:t>Team roles</a:t>
            </a:r>
          </a:p>
          <a:p>
            <a:r>
              <a:rPr lang="en-GB" sz="3600" dirty="0"/>
              <a:t>Successful team development</a:t>
            </a:r>
          </a:p>
          <a:p>
            <a:r>
              <a:rPr lang="en-GB" sz="3600" dirty="0"/>
              <a:t>Managing conflict</a:t>
            </a:r>
          </a:p>
          <a:p>
            <a:endParaRPr lang="en-GB" dirty="0"/>
          </a:p>
        </p:txBody>
      </p:sp>
      <p:pic>
        <p:nvPicPr>
          <p:cNvPr id="4" name="Picture 2">
            <a:extLst>
              <a:ext uri="{FF2B5EF4-FFF2-40B4-BE49-F238E27FC236}">
                <a16:creationId xmlns:a16="http://schemas.microsoft.com/office/drawing/2014/main" id="{FCF9E1DA-2CB2-439E-8A72-2625D6E914F2}"/>
              </a:ext>
            </a:extLst>
          </p:cNvPr>
          <p:cNvPicPr>
            <a:picLocks noChangeAspect="1" noChangeArrowheads="1"/>
          </p:cNvPicPr>
          <p:nvPr/>
        </p:nvPicPr>
        <p:blipFill rotWithShape="1">
          <a:blip r:embed="rId2" cstate="print">
            <a:extLst>
              <a:ext uri="{BEBA8EAE-BF5A-486C-A8C5-ECC9F3942E4B}">
                <a14:imgProps xmlns:a14="http://schemas.microsoft.com/office/drawing/2010/main">
                  <a14:imgLayer r:embed="rId3">
                    <a14:imgEffect>
                      <a14:backgroundRemoval t="27130" b="76944" l="25156" r="73177">
                        <a14:foregroundMark x1="49948" y1="50185" x2="49948" y2="50185"/>
                        <a14:foregroundMark x1="54948" y1="49722" x2="54948" y2="49722"/>
                        <a14:foregroundMark x1="65313" y1="47685" x2="65313" y2="48056"/>
                        <a14:foregroundMark x1="59427" y1="50185" x2="59427" y2="50185"/>
                      </a14:backgroundRemoval>
                    </a14:imgEffect>
                  </a14:imgLayer>
                </a14:imgProps>
              </a:ext>
              <a:ext uri="{28A0092B-C50C-407E-A947-70E740481C1C}">
                <a14:useLocalDpi xmlns:a14="http://schemas.microsoft.com/office/drawing/2010/main" val="0"/>
              </a:ext>
            </a:extLst>
          </a:blip>
          <a:srcRect l="25197" t="27566" r="26601" b="22697"/>
          <a:stretch/>
        </p:blipFill>
        <p:spPr bwMode="auto">
          <a:xfrm>
            <a:off x="899592" y="420022"/>
            <a:ext cx="2448272" cy="131880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250226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23728" y="5814392"/>
            <a:ext cx="7046168" cy="1143000"/>
          </a:xfrm>
        </p:spPr>
        <p:txBody>
          <a:bodyPr/>
          <a:lstStyle/>
          <a:p>
            <a:r>
              <a:rPr lang="en-GB" sz="4800" dirty="0"/>
              <a:t>Benefits of Team Work</a:t>
            </a:r>
          </a:p>
        </p:txBody>
      </p:sp>
      <p:sp>
        <p:nvSpPr>
          <p:cNvPr id="8" name="Oval 7"/>
          <p:cNvSpPr/>
          <p:nvPr/>
        </p:nvSpPr>
        <p:spPr>
          <a:xfrm>
            <a:off x="3779912" y="2308284"/>
            <a:ext cx="2773667" cy="1700808"/>
          </a:xfrm>
          <a:prstGeom prst="ellipse">
            <a:avLst/>
          </a:prstGeom>
        </p:spPr>
        <p:style>
          <a:lnRef idx="0">
            <a:schemeClr val="accent2"/>
          </a:lnRef>
          <a:fillRef idx="3">
            <a:schemeClr val="accent2"/>
          </a:fillRef>
          <a:effectRef idx="3">
            <a:schemeClr val="accent2"/>
          </a:effectRef>
          <a:fontRef idx="minor">
            <a:schemeClr val="lt1"/>
          </a:fontRef>
        </p:style>
        <p:txBody>
          <a:bodyPr rtlCol="0" anchor="ctr"/>
          <a:lstStyle/>
          <a:p>
            <a:pPr algn="ctr">
              <a:buClr>
                <a:schemeClr val="bg2">
                  <a:lumMod val="50000"/>
                </a:schemeClr>
              </a:buClr>
            </a:pPr>
            <a:r>
              <a:rPr lang="en-GB" sz="2000" dirty="0">
                <a:solidFill>
                  <a:schemeClr val="bg1"/>
                </a:solidFill>
              </a:rPr>
              <a:t>Maximises involvement</a:t>
            </a:r>
          </a:p>
        </p:txBody>
      </p:sp>
      <p:sp>
        <p:nvSpPr>
          <p:cNvPr id="9" name="Oval 8"/>
          <p:cNvSpPr/>
          <p:nvPr/>
        </p:nvSpPr>
        <p:spPr>
          <a:xfrm>
            <a:off x="3393482" y="317594"/>
            <a:ext cx="2773667" cy="1700808"/>
          </a:xfrm>
          <a:prstGeom prst="ellipse">
            <a:avLst/>
          </a:prstGeom>
        </p:spPr>
        <p:style>
          <a:lnRef idx="0">
            <a:schemeClr val="accent2"/>
          </a:lnRef>
          <a:fillRef idx="3">
            <a:schemeClr val="accent2"/>
          </a:fillRef>
          <a:effectRef idx="3">
            <a:schemeClr val="accent2"/>
          </a:effectRef>
          <a:fontRef idx="minor">
            <a:schemeClr val="lt1"/>
          </a:fontRef>
        </p:style>
        <p:txBody>
          <a:bodyPr rtlCol="0" anchor="ctr"/>
          <a:lstStyle/>
          <a:p>
            <a:pPr algn="ctr">
              <a:buClr>
                <a:schemeClr val="bg2">
                  <a:lumMod val="50000"/>
                </a:schemeClr>
              </a:buClr>
            </a:pPr>
            <a:r>
              <a:rPr lang="en-GB" sz="2000" dirty="0">
                <a:solidFill>
                  <a:schemeClr val="bg1"/>
                </a:solidFill>
              </a:rPr>
              <a:t>Distributes workload</a:t>
            </a:r>
          </a:p>
        </p:txBody>
      </p:sp>
      <p:sp>
        <p:nvSpPr>
          <p:cNvPr id="10" name="Oval 9"/>
          <p:cNvSpPr/>
          <p:nvPr/>
        </p:nvSpPr>
        <p:spPr>
          <a:xfrm>
            <a:off x="6350635" y="1405634"/>
            <a:ext cx="2773667" cy="1700808"/>
          </a:xfrm>
          <a:prstGeom prst="ellipse">
            <a:avLst/>
          </a:prstGeom>
        </p:spPr>
        <p:style>
          <a:lnRef idx="0">
            <a:schemeClr val="accent2"/>
          </a:lnRef>
          <a:fillRef idx="3">
            <a:schemeClr val="accent2"/>
          </a:fillRef>
          <a:effectRef idx="3">
            <a:schemeClr val="accent2"/>
          </a:effectRef>
          <a:fontRef idx="minor">
            <a:schemeClr val="lt1"/>
          </a:fontRef>
        </p:style>
        <p:txBody>
          <a:bodyPr rtlCol="0" anchor="ctr"/>
          <a:lstStyle/>
          <a:p>
            <a:pPr algn="ctr">
              <a:buClr>
                <a:schemeClr val="bg2">
                  <a:lumMod val="50000"/>
                </a:schemeClr>
              </a:buClr>
            </a:pPr>
            <a:r>
              <a:rPr lang="en-GB" sz="2000" dirty="0">
                <a:solidFill>
                  <a:schemeClr val="bg1"/>
                </a:solidFill>
              </a:rPr>
              <a:t>Improved morale</a:t>
            </a:r>
          </a:p>
        </p:txBody>
      </p:sp>
      <p:sp>
        <p:nvSpPr>
          <p:cNvPr id="11" name="Oval 10"/>
          <p:cNvSpPr/>
          <p:nvPr/>
        </p:nvSpPr>
        <p:spPr>
          <a:xfrm>
            <a:off x="6167149" y="4116298"/>
            <a:ext cx="2773667" cy="1700808"/>
          </a:xfrm>
          <a:prstGeom prst="ellipse">
            <a:avLst/>
          </a:prstGeom>
        </p:spPr>
        <p:style>
          <a:lnRef idx="0">
            <a:schemeClr val="accent2"/>
          </a:lnRef>
          <a:fillRef idx="3">
            <a:schemeClr val="accent2"/>
          </a:fillRef>
          <a:effectRef idx="3">
            <a:schemeClr val="accent2"/>
          </a:effectRef>
          <a:fontRef idx="minor">
            <a:schemeClr val="lt1"/>
          </a:fontRef>
        </p:style>
        <p:txBody>
          <a:bodyPr rtlCol="0" anchor="ctr"/>
          <a:lstStyle/>
          <a:p>
            <a:pPr algn="ctr">
              <a:buClr>
                <a:schemeClr val="bg2">
                  <a:lumMod val="50000"/>
                </a:schemeClr>
              </a:buClr>
            </a:pPr>
            <a:r>
              <a:rPr lang="en-GB" sz="2000" dirty="0">
                <a:solidFill>
                  <a:schemeClr val="bg1"/>
                </a:solidFill>
              </a:rPr>
              <a:t>Better results</a:t>
            </a:r>
          </a:p>
        </p:txBody>
      </p:sp>
      <p:sp>
        <p:nvSpPr>
          <p:cNvPr id="12" name="Oval 11"/>
          <p:cNvSpPr/>
          <p:nvPr/>
        </p:nvSpPr>
        <p:spPr>
          <a:xfrm>
            <a:off x="683568" y="2418204"/>
            <a:ext cx="2880320" cy="1700808"/>
          </a:xfrm>
          <a:prstGeom prst="ellipse">
            <a:avLst/>
          </a:prstGeom>
        </p:spPr>
        <p:style>
          <a:lnRef idx="0">
            <a:schemeClr val="accent2"/>
          </a:lnRef>
          <a:fillRef idx="3">
            <a:schemeClr val="accent2"/>
          </a:fillRef>
          <a:effectRef idx="3">
            <a:schemeClr val="accent2"/>
          </a:effectRef>
          <a:fontRef idx="minor">
            <a:schemeClr val="lt1"/>
          </a:fontRef>
        </p:style>
        <p:txBody>
          <a:bodyPr rtlCol="0" anchor="ctr"/>
          <a:lstStyle/>
          <a:p>
            <a:pPr algn="ctr">
              <a:buClr>
                <a:schemeClr val="bg2">
                  <a:lumMod val="50000"/>
                </a:schemeClr>
              </a:buClr>
            </a:pPr>
            <a:r>
              <a:rPr lang="en-GB" sz="2000" dirty="0">
                <a:solidFill>
                  <a:schemeClr val="bg1"/>
                </a:solidFill>
              </a:rPr>
              <a:t>Enhanced decision-making</a:t>
            </a:r>
          </a:p>
        </p:txBody>
      </p:sp>
      <p:sp>
        <p:nvSpPr>
          <p:cNvPr id="13" name="Oval 12"/>
          <p:cNvSpPr/>
          <p:nvPr/>
        </p:nvSpPr>
        <p:spPr>
          <a:xfrm>
            <a:off x="2800060" y="4061338"/>
            <a:ext cx="2773667" cy="1700808"/>
          </a:xfrm>
          <a:prstGeom prst="ellipse">
            <a:avLst/>
          </a:prstGeom>
        </p:spPr>
        <p:style>
          <a:lnRef idx="0">
            <a:schemeClr val="accent2"/>
          </a:lnRef>
          <a:fillRef idx="3">
            <a:schemeClr val="accent2"/>
          </a:fillRef>
          <a:effectRef idx="3">
            <a:schemeClr val="accent2"/>
          </a:effectRef>
          <a:fontRef idx="minor">
            <a:schemeClr val="lt1"/>
          </a:fontRef>
        </p:style>
        <p:txBody>
          <a:bodyPr rtlCol="0" anchor="ctr"/>
          <a:lstStyle/>
          <a:p>
            <a:pPr algn="ctr">
              <a:buClr>
                <a:schemeClr val="bg2">
                  <a:lumMod val="50000"/>
                </a:schemeClr>
              </a:buClr>
            </a:pPr>
            <a:r>
              <a:rPr lang="en-GB" sz="2000" dirty="0">
                <a:solidFill>
                  <a:schemeClr val="bg1"/>
                </a:solidFill>
              </a:rPr>
              <a:t>Greater flexibility</a:t>
            </a:r>
          </a:p>
        </p:txBody>
      </p:sp>
      <p:pic>
        <p:nvPicPr>
          <p:cNvPr id="14" name="Picture 2">
            <a:extLst>
              <a:ext uri="{FF2B5EF4-FFF2-40B4-BE49-F238E27FC236}">
                <a16:creationId xmlns:a16="http://schemas.microsoft.com/office/drawing/2014/main" id="{B89298BE-FB9E-43F0-BABC-AD174D7427B1}"/>
              </a:ext>
            </a:extLst>
          </p:cNvPr>
          <p:cNvPicPr>
            <a:picLocks noChangeAspect="1" noChangeArrowheads="1"/>
          </p:cNvPicPr>
          <p:nvPr/>
        </p:nvPicPr>
        <p:blipFill rotWithShape="1">
          <a:blip r:embed="rId3" cstate="print">
            <a:extLst>
              <a:ext uri="{BEBA8EAE-BF5A-486C-A8C5-ECC9F3942E4B}">
                <a14:imgProps xmlns:a14="http://schemas.microsoft.com/office/drawing/2010/main">
                  <a14:imgLayer r:embed="rId4">
                    <a14:imgEffect>
                      <a14:backgroundRemoval t="27130" b="76944" l="25156" r="73177">
                        <a14:foregroundMark x1="49948" y1="50185" x2="49948" y2="50185"/>
                        <a14:foregroundMark x1="54948" y1="49722" x2="54948" y2="49722"/>
                        <a14:foregroundMark x1="65313" y1="47685" x2="65313" y2="48056"/>
                        <a14:foregroundMark x1="59427" y1="50185" x2="59427" y2="50185"/>
                      </a14:backgroundRemoval>
                    </a14:imgEffect>
                  </a14:imgLayer>
                </a14:imgProps>
              </a:ext>
              <a:ext uri="{28A0092B-C50C-407E-A947-70E740481C1C}">
                <a14:useLocalDpi xmlns:a14="http://schemas.microsoft.com/office/drawing/2010/main" val="0"/>
              </a:ext>
            </a:extLst>
          </a:blip>
          <a:srcRect l="25197" t="27566" r="26601" b="22697"/>
          <a:stretch/>
        </p:blipFill>
        <p:spPr bwMode="auto">
          <a:xfrm>
            <a:off x="744240" y="212639"/>
            <a:ext cx="2088232" cy="11248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2458957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fade">
                                      <p:cBhvr>
                                        <p:cTn id="17" dur="500"/>
                                        <p:tgtEl>
                                          <p:spTgt spid="10"/>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fade">
                                      <p:cBhvr>
                                        <p:cTn id="22" dur="500"/>
                                        <p:tgtEl>
                                          <p:spTgt spid="11"/>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2"/>
                                        </p:tgtEl>
                                        <p:attrNameLst>
                                          <p:attrName>style.visibility</p:attrName>
                                        </p:attrNameLst>
                                      </p:cBhvr>
                                      <p:to>
                                        <p:strVal val="visible"/>
                                      </p:to>
                                    </p:set>
                                    <p:animEffect transition="in" filter="fade">
                                      <p:cBhvr>
                                        <p:cTn id="27" dur="500"/>
                                        <p:tgtEl>
                                          <p:spTgt spid="12"/>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3"/>
                                        </p:tgtEl>
                                        <p:attrNameLst>
                                          <p:attrName>style.visibility</p:attrName>
                                        </p:attrNameLst>
                                      </p:cBhvr>
                                      <p:to>
                                        <p:strVal val="visible"/>
                                      </p:to>
                                    </p:set>
                                    <p:animEffect transition="in" filter="fade">
                                      <p:cBhvr>
                                        <p:cTn id="32"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0" grpId="0" animBg="1"/>
      <p:bldP spid="11" grpId="0" animBg="1"/>
      <p:bldP spid="12" grpId="0" animBg="1"/>
      <p:bldP spid="13"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AAF076-D32B-4CDC-93E0-10A9D3CB998D}"/>
              </a:ext>
            </a:extLst>
          </p:cNvPr>
          <p:cNvSpPr>
            <a:spLocks noGrp="1"/>
          </p:cNvSpPr>
          <p:nvPr>
            <p:ph type="title"/>
          </p:nvPr>
        </p:nvSpPr>
        <p:spPr>
          <a:xfrm>
            <a:off x="1619672" y="1337501"/>
            <a:ext cx="7162800" cy="1143000"/>
          </a:xfrm>
        </p:spPr>
        <p:txBody>
          <a:bodyPr/>
          <a:lstStyle/>
          <a:p>
            <a:r>
              <a:rPr lang="en-GB" dirty="0"/>
              <a:t>Benefit of team working</a:t>
            </a:r>
          </a:p>
        </p:txBody>
      </p:sp>
      <p:pic>
        <p:nvPicPr>
          <p:cNvPr id="5" name="Picture 4">
            <a:extLst>
              <a:ext uri="{FF2B5EF4-FFF2-40B4-BE49-F238E27FC236}">
                <a16:creationId xmlns:a16="http://schemas.microsoft.com/office/drawing/2014/main" id="{9B83DA35-660B-4428-ADB6-CDA5651E02B6}"/>
              </a:ext>
            </a:extLst>
          </p:cNvPr>
          <p:cNvPicPr>
            <a:picLocks noChangeAspect="1"/>
          </p:cNvPicPr>
          <p:nvPr/>
        </p:nvPicPr>
        <p:blipFill rotWithShape="1">
          <a:blip r:embed="rId2">
            <a:extLst>
              <a:ext uri="{28A0092B-C50C-407E-A947-70E740481C1C}">
                <a14:useLocalDpi xmlns:a14="http://schemas.microsoft.com/office/drawing/2010/main" val="0"/>
              </a:ext>
            </a:extLst>
          </a:blip>
          <a:srcRect l="4972" t="31061" r="50000" b="5809"/>
          <a:stretch/>
        </p:blipFill>
        <p:spPr>
          <a:xfrm>
            <a:off x="1115616" y="2330957"/>
            <a:ext cx="3888432" cy="4093086"/>
          </a:xfrm>
          <a:prstGeom prst="rect">
            <a:avLst/>
          </a:prstGeom>
        </p:spPr>
      </p:pic>
      <p:pic>
        <p:nvPicPr>
          <p:cNvPr id="6" name="Picture 2">
            <a:extLst>
              <a:ext uri="{FF2B5EF4-FFF2-40B4-BE49-F238E27FC236}">
                <a16:creationId xmlns:a16="http://schemas.microsoft.com/office/drawing/2014/main" id="{40B35D45-37B2-4C2E-9961-81FF2F5899FE}"/>
              </a:ext>
            </a:extLst>
          </p:cNvPr>
          <p:cNvPicPr>
            <a:picLocks noChangeAspect="1" noChangeArrowheads="1"/>
          </p:cNvPicPr>
          <p:nvPr/>
        </p:nvPicPr>
        <p:blipFill rotWithShape="1">
          <a:blip r:embed="rId3" cstate="print">
            <a:extLst>
              <a:ext uri="{BEBA8EAE-BF5A-486C-A8C5-ECC9F3942E4B}">
                <a14:imgProps xmlns:a14="http://schemas.microsoft.com/office/drawing/2010/main">
                  <a14:imgLayer r:embed="rId4">
                    <a14:imgEffect>
                      <a14:backgroundRemoval t="27130" b="76944" l="25156" r="73177">
                        <a14:foregroundMark x1="49948" y1="50185" x2="49948" y2="50185"/>
                        <a14:foregroundMark x1="54948" y1="49722" x2="54948" y2="49722"/>
                        <a14:foregroundMark x1="65313" y1="47685" x2="65313" y2="48056"/>
                        <a14:foregroundMark x1="59427" y1="50185" x2="59427" y2="50185"/>
                      </a14:backgroundRemoval>
                    </a14:imgEffect>
                  </a14:imgLayer>
                </a14:imgProps>
              </a:ext>
              <a:ext uri="{28A0092B-C50C-407E-A947-70E740481C1C}">
                <a14:useLocalDpi xmlns:a14="http://schemas.microsoft.com/office/drawing/2010/main" val="0"/>
              </a:ext>
            </a:extLst>
          </a:blip>
          <a:srcRect l="25197" t="27566" r="26601" b="22697"/>
          <a:stretch/>
        </p:blipFill>
        <p:spPr bwMode="auto">
          <a:xfrm>
            <a:off x="744240" y="212639"/>
            <a:ext cx="2088232" cy="11248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 name="Picture 7">
            <a:extLst>
              <a:ext uri="{FF2B5EF4-FFF2-40B4-BE49-F238E27FC236}">
                <a16:creationId xmlns:a16="http://schemas.microsoft.com/office/drawing/2014/main" id="{1001E2FB-1943-4EC3-95FA-67B7957E694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436096" y="3068960"/>
            <a:ext cx="3179465" cy="2097791"/>
          </a:xfrm>
          <a:prstGeom prst="rect">
            <a:avLst/>
          </a:prstGeom>
        </p:spPr>
      </p:pic>
    </p:spTree>
    <p:extLst>
      <p:ext uri="{BB962C8B-B14F-4D97-AF65-F5344CB8AC3E}">
        <p14:creationId xmlns:p14="http://schemas.microsoft.com/office/powerpoint/2010/main" val="39881055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9" y="5814392"/>
            <a:ext cx="8496943" cy="1143000"/>
          </a:xfrm>
        </p:spPr>
        <p:txBody>
          <a:bodyPr/>
          <a:lstStyle/>
          <a:p>
            <a:r>
              <a:rPr lang="en-GB" dirty="0"/>
              <a:t>Stages of Team Development</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3569" y="1349896"/>
            <a:ext cx="7825922" cy="4464496"/>
          </a:xfrm>
          <a:prstGeom prst="rect">
            <a:avLst/>
          </a:prstGeom>
        </p:spPr>
      </p:pic>
      <p:pic>
        <p:nvPicPr>
          <p:cNvPr id="5" name="Picture 2">
            <a:extLst>
              <a:ext uri="{FF2B5EF4-FFF2-40B4-BE49-F238E27FC236}">
                <a16:creationId xmlns:a16="http://schemas.microsoft.com/office/drawing/2014/main" id="{CD440079-5FFB-478B-822F-F22F50DFF3DD}"/>
              </a:ext>
            </a:extLst>
          </p:cNvPr>
          <p:cNvPicPr>
            <a:picLocks noChangeAspect="1" noChangeArrowheads="1"/>
          </p:cNvPicPr>
          <p:nvPr/>
        </p:nvPicPr>
        <p:blipFill rotWithShape="1">
          <a:blip r:embed="rId4" cstate="print">
            <a:extLst>
              <a:ext uri="{BEBA8EAE-BF5A-486C-A8C5-ECC9F3942E4B}">
                <a14:imgProps xmlns:a14="http://schemas.microsoft.com/office/drawing/2010/main">
                  <a14:imgLayer r:embed="rId5">
                    <a14:imgEffect>
                      <a14:backgroundRemoval t="27130" b="76944" l="25156" r="73177">
                        <a14:foregroundMark x1="49948" y1="50185" x2="49948" y2="50185"/>
                        <a14:foregroundMark x1="54948" y1="49722" x2="54948" y2="49722"/>
                        <a14:foregroundMark x1="65313" y1="47685" x2="65313" y2="48056"/>
                        <a14:foregroundMark x1="59427" y1="50185" x2="59427" y2="50185"/>
                      </a14:backgroundRemoval>
                    </a14:imgEffect>
                  </a14:imgLayer>
                </a14:imgProps>
              </a:ext>
              <a:ext uri="{28A0092B-C50C-407E-A947-70E740481C1C}">
                <a14:useLocalDpi xmlns:a14="http://schemas.microsoft.com/office/drawing/2010/main" val="0"/>
              </a:ext>
            </a:extLst>
          </a:blip>
          <a:srcRect l="25197" t="27566" r="26601" b="22697"/>
          <a:stretch/>
        </p:blipFill>
        <p:spPr bwMode="auto">
          <a:xfrm>
            <a:off x="899593" y="125760"/>
            <a:ext cx="2088232" cy="11248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002534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DE34FB-8E43-4340-BB2F-C650926106AD}"/>
              </a:ext>
            </a:extLst>
          </p:cNvPr>
          <p:cNvSpPr>
            <a:spLocks noGrp="1"/>
          </p:cNvSpPr>
          <p:nvPr>
            <p:ph type="title"/>
          </p:nvPr>
        </p:nvSpPr>
        <p:spPr>
          <a:xfrm>
            <a:off x="1475656" y="1628800"/>
            <a:ext cx="7200900" cy="1485900"/>
          </a:xfrm>
        </p:spPr>
        <p:txBody>
          <a:bodyPr/>
          <a:lstStyle/>
          <a:p>
            <a:r>
              <a:rPr lang="en-GB" dirty="0"/>
              <a:t>Stages of team development </a:t>
            </a:r>
          </a:p>
        </p:txBody>
      </p:sp>
      <p:pic>
        <p:nvPicPr>
          <p:cNvPr id="4" name="Picture 2">
            <a:extLst>
              <a:ext uri="{FF2B5EF4-FFF2-40B4-BE49-F238E27FC236}">
                <a16:creationId xmlns:a16="http://schemas.microsoft.com/office/drawing/2014/main" id="{BE63382E-53D5-4A61-A1D4-E1EA45F87786}"/>
              </a:ext>
            </a:extLst>
          </p:cNvPr>
          <p:cNvPicPr>
            <a:picLocks noChangeAspect="1" noChangeArrowheads="1"/>
          </p:cNvPicPr>
          <p:nvPr/>
        </p:nvPicPr>
        <p:blipFill rotWithShape="1">
          <a:blip r:embed="rId2" cstate="print">
            <a:extLst>
              <a:ext uri="{BEBA8EAE-BF5A-486C-A8C5-ECC9F3942E4B}">
                <a14:imgProps xmlns:a14="http://schemas.microsoft.com/office/drawing/2010/main">
                  <a14:imgLayer r:embed="rId3">
                    <a14:imgEffect>
                      <a14:backgroundRemoval t="27130" b="76944" l="25156" r="73177">
                        <a14:foregroundMark x1="49948" y1="50185" x2="49948" y2="50185"/>
                        <a14:foregroundMark x1="54948" y1="49722" x2="54948" y2="49722"/>
                        <a14:foregroundMark x1="65313" y1="47685" x2="65313" y2="48056"/>
                        <a14:foregroundMark x1="59427" y1="50185" x2="59427" y2="50185"/>
                      </a14:backgroundRemoval>
                    </a14:imgEffect>
                  </a14:imgLayer>
                </a14:imgProps>
              </a:ext>
              <a:ext uri="{28A0092B-C50C-407E-A947-70E740481C1C}">
                <a14:useLocalDpi xmlns:a14="http://schemas.microsoft.com/office/drawing/2010/main" val="0"/>
              </a:ext>
            </a:extLst>
          </a:blip>
          <a:srcRect l="25197" t="27566" r="26601" b="22697"/>
          <a:stretch/>
        </p:blipFill>
        <p:spPr bwMode="auto">
          <a:xfrm>
            <a:off x="647564" y="279385"/>
            <a:ext cx="2088232" cy="11248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 name="Picture 7">
            <a:extLst>
              <a:ext uri="{FF2B5EF4-FFF2-40B4-BE49-F238E27FC236}">
                <a16:creationId xmlns:a16="http://schemas.microsoft.com/office/drawing/2014/main" id="{A572656D-ED2B-4317-8D0F-B4579A5B3E5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63446" y="2636912"/>
            <a:ext cx="7417107" cy="3672408"/>
          </a:xfrm>
          <a:prstGeom prst="rect">
            <a:avLst/>
          </a:prstGeom>
        </p:spPr>
      </p:pic>
    </p:spTree>
    <p:extLst>
      <p:ext uri="{BB962C8B-B14F-4D97-AF65-F5344CB8AC3E}">
        <p14:creationId xmlns:p14="http://schemas.microsoft.com/office/powerpoint/2010/main" val="14484282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489" y="5985355"/>
            <a:ext cx="6512511" cy="1143000"/>
          </a:xfrm>
        </p:spPr>
        <p:txBody>
          <a:bodyPr/>
          <a:lstStyle/>
          <a:p>
            <a:r>
              <a:rPr lang="en-GB" dirty="0"/>
              <a:t>Team Roles</a:t>
            </a:r>
          </a:p>
        </p:txBody>
      </p:sp>
      <p:pic>
        <p:nvPicPr>
          <p:cNvPr id="4" name="Content Placeholder 3"/>
          <p:cNvPicPr>
            <a:picLocks noGrp="1" noChangeAspect="1"/>
          </p:cNvPicPr>
          <p:nvPr>
            <p:ph sz="quarter" idx="13"/>
          </p:nvPr>
        </p:nvPicPr>
        <p:blipFill>
          <a:blip r:embed="rId3">
            <a:extLst>
              <a:ext uri="{28A0092B-C50C-407E-A947-70E740481C1C}">
                <a14:useLocalDpi xmlns:a14="http://schemas.microsoft.com/office/drawing/2010/main" val="0"/>
              </a:ext>
            </a:extLst>
          </a:blip>
          <a:stretch>
            <a:fillRect/>
          </a:stretch>
        </p:blipFill>
        <p:spPr>
          <a:xfrm>
            <a:off x="1547664" y="973798"/>
            <a:ext cx="6696744" cy="5027807"/>
          </a:xfrm>
        </p:spPr>
      </p:pic>
      <p:pic>
        <p:nvPicPr>
          <p:cNvPr id="5" name="Picture 2">
            <a:extLst>
              <a:ext uri="{FF2B5EF4-FFF2-40B4-BE49-F238E27FC236}">
                <a16:creationId xmlns:a16="http://schemas.microsoft.com/office/drawing/2014/main" id="{1CF76FD6-0081-4839-A2F5-CCDC5D6DFC7D}"/>
              </a:ext>
            </a:extLst>
          </p:cNvPr>
          <p:cNvPicPr>
            <a:picLocks noChangeAspect="1" noChangeArrowheads="1"/>
          </p:cNvPicPr>
          <p:nvPr/>
        </p:nvPicPr>
        <p:blipFill rotWithShape="1">
          <a:blip r:embed="rId4" cstate="print">
            <a:extLst>
              <a:ext uri="{BEBA8EAE-BF5A-486C-A8C5-ECC9F3942E4B}">
                <a14:imgProps xmlns:a14="http://schemas.microsoft.com/office/drawing/2010/main">
                  <a14:imgLayer r:embed="rId5">
                    <a14:imgEffect>
                      <a14:backgroundRemoval t="27130" b="76944" l="25156" r="73177">
                        <a14:foregroundMark x1="49948" y1="50185" x2="49948" y2="50185"/>
                        <a14:foregroundMark x1="54948" y1="49722" x2="54948" y2="49722"/>
                        <a14:foregroundMark x1="65313" y1="47685" x2="65313" y2="48056"/>
                        <a14:foregroundMark x1="59427" y1="50185" x2="59427" y2="50185"/>
                      </a14:backgroundRemoval>
                    </a14:imgEffect>
                  </a14:imgLayer>
                </a14:imgProps>
              </a:ext>
              <a:ext uri="{28A0092B-C50C-407E-A947-70E740481C1C}">
                <a14:useLocalDpi xmlns:a14="http://schemas.microsoft.com/office/drawing/2010/main" val="0"/>
              </a:ext>
            </a:extLst>
          </a:blip>
          <a:srcRect l="25197" t="27566" r="26601" b="22697"/>
          <a:stretch/>
        </p:blipFill>
        <p:spPr bwMode="auto">
          <a:xfrm>
            <a:off x="681715" y="109554"/>
            <a:ext cx="1731897" cy="8642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223682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3E1266-3039-49CC-8B0C-2E6E6756E85E}"/>
              </a:ext>
            </a:extLst>
          </p:cNvPr>
          <p:cNvSpPr>
            <a:spLocks noGrp="1"/>
          </p:cNvSpPr>
          <p:nvPr>
            <p:ph type="title"/>
          </p:nvPr>
        </p:nvSpPr>
        <p:spPr>
          <a:xfrm>
            <a:off x="3203848" y="332656"/>
            <a:ext cx="6512511" cy="1143000"/>
          </a:xfrm>
        </p:spPr>
        <p:txBody>
          <a:bodyPr/>
          <a:lstStyle/>
          <a:p>
            <a:r>
              <a:rPr lang="en-GB" dirty="0"/>
              <a:t>Team roles</a:t>
            </a:r>
          </a:p>
        </p:txBody>
      </p:sp>
      <p:pic>
        <p:nvPicPr>
          <p:cNvPr id="5" name="Picture 4">
            <a:extLst>
              <a:ext uri="{FF2B5EF4-FFF2-40B4-BE49-F238E27FC236}">
                <a16:creationId xmlns:a16="http://schemas.microsoft.com/office/drawing/2014/main" id="{CBD9DAE2-78AD-47EA-BCA9-C762696CF40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3568" y="1340768"/>
            <a:ext cx="8262029" cy="5328592"/>
          </a:xfrm>
          <a:prstGeom prst="rect">
            <a:avLst/>
          </a:prstGeom>
        </p:spPr>
      </p:pic>
      <p:pic>
        <p:nvPicPr>
          <p:cNvPr id="6" name="Picture 2">
            <a:extLst>
              <a:ext uri="{FF2B5EF4-FFF2-40B4-BE49-F238E27FC236}">
                <a16:creationId xmlns:a16="http://schemas.microsoft.com/office/drawing/2014/main" id="{EA0CF14B-6397-4434-8663-C668205E6720}"/>
              </a:ext>
            </a:extLst>
          </p:cNvPr>
          <p:cNvPicPr>
            <a:picLocks noChangeAspect="1" noChangeArrowheads="1"/>
          </p:cNvPicPr>
          <p:nvPr/>
        </p:nvPicPr>
        <p:blipFill rotWithShape="1">
          <a:blip r:embed="rId3" cstate="print">
            <a:extLst>
              <a:ext uri="{BEBA8EAE-BF5A-486C-A8C5-ECC9F3942E4B}">
                <a14:imgProps xmlns:a14="http://schemas.microsoft.com/office/drawing/2010/main">
                  <a14:imgLayer r:embed="rId4">
                    <a14:imgEffect>
                      <a14:backgroundRemoval t="27130" b="76944" l="25156" r="73177">
                        <a14:foregroundMark x1="49948" y1="50185" x2="49948" y2="50185"/>
                        <a14:foregroundMark x1="54948" y1="49722" x2="54948" y2="49722"/>
                        <a14:foregroundMark x1="65313" y1="47685" x2="65313" y2="48056"/>
                        <a14:foregroundMark x1="59427" y1="50185" x2="59427" y2="50185"/>
                      </a14:backgroundRemoval>
                    </a14:imgEffect>
                  </a14:imgLayer>
                </a14:imgProps>
              </a:ext>
              <a:ext uri="{28A0092B-C50C-407E-A947-70E740481C1C}">
                <a14:useLocalDpi xmlns:a14="http://schemas.microsoft.com/office/drawing/2010/main" val="0"/>
              </a:ext>
            </a:extLst>
          </a:blip>
          <a:srcRect l="25197" t="27566" r="26601" b="22697"/>
          <a:stretch/>
        </p:blipFill>
        <p:spPr bwMode="auto">
          <a:xfrm>
            <a:off x="899593" y="125760"/>
            <a:ext cx="2088232" cy="11248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681279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C1679-CACF-4676-967A-50325EE5FD4F}"/>
              </a:ext>
            </a:extLst>
          </p:cNvPr>
          <p:cNvSpPr>
            <a:spLocks noGrp="1"/>
          </p:cNvSpPr>
          <p:nvPr>
            <p:ph type="title"/>
          </p:nvPr>
        </p:nvSpPr>
        <p:spPr>
          <a:xfrm>
            <a:off x="1028700" y="1350306"/>
            <a:ext cx="7719764" cy="1485900"/>
          </a:xfrm>
        </p:spPr>
        <p:txBody>
          <a:bodyPr/>
          <a:lstStyle/>
          <a:p>
            <a:r>
              <a:rPr lang="en-GB" dirty="0"/>
              <a:t>Successful team development</a:t>
            </a:r>
          </a:p>
        </p:txBody>
      </p:sp>
      <p:sp>
        <p:nvSpPr>
          <p:cNvPr id="3" name="Content Placeholder 2">
            <a:extLst>
              <a:ext uri="{FF2B5EF4-FFF2-40B4-BE49-F238E27FC236}">
                <a16:creationId xmlns:a16="http://schemas.microsoft.com/office/drawing/2014/main" id="{2C207778-7033-4CFE-A6DF-D92F334472AD}"/>
              </a:ext>
            </a:extLst>
          </p:cNvPr>
          <p:cNvSpPr>
            <a:spLocks noGrp="1"/>
          </p:cNvSpPr>
          <p:nvPr>
            <p:ph sz="quarter" idx="13"/>
          </p:nvPr>
        </p:nvSpPr>
        <p:spPr>
          <a:xfrm>
            <a:off x="903041" y="2492896"/>
            <a:ext cx="6400800" cy="3474720"/>
          </a:xfrm>
        </p:spPr>
        <p:txBody>
          <a:bodyPr/>
          <a:lstStyle/>
          <a:p>
            <a:r>
              <a:rPr lang="en-GB" dirty="0"/>
              <a:t>Be aware of how you work.</a:t>
            </a:r>
          </a:p>
          <a:p>
            <a:r>
              <a:rPr lang="en-GB" dirty="0"/>
              <a:t>Get to know the rest of the team</a:t>
            </a:r>
          </a:p>
          <a:p>
            <a:r>
              <a:rPr lang="en-GB" dirty="0"/>
              <a:t>Clearly define roles and responsibilities</a:t>
            </a:r>
          </a:p>
          <a:p>
            <a:r>
              <a:rPr lang="en-GB" dirty="0"/>
              <a:t>Be pro active with feedback.</a:t>
            </a:r>
          </a:p>
        </p:txBody>
      </p:sp>
      <p:pic>
        <p:nvPicPr>
          <p:cNvPr id="5" name="Picture 4">
            <a:extLst>
              <a:ext uri="{FF2B5EF4-FFF2-40B4-BE49-F238E27FC236}">
                <a16:creationId xmlns:a16="http://schemas.microsoft.com/office/drawing/2014/main" id="{83A9E678-198C-48BC-954E-F0EAB2D0F748}"/>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051193" y="4230256"/>
            <a:ext cx="3707904" cy="2317440"/>
          </a:xfrm>
          <a:prstGeom prst="rect">
            <a:avLst/>
          </a:prstGeom>
        </p:spPr>
      </p:pic>
      <p:pic>
        <p:nvPicPr>
          <p:cNvPr id="6" name="Picture 2">
            <a:extLst>
              <a:ext uri="{FF2B5EF4-FFF2-40B4-BE49-F238E27FC236}">
                <a16:creationId xmlns:a16="http://schemas.microsoft.com/office/drawing/2014/main" id="{0E1F6421-7306-414B-94C5-8F3D27CB9F5D}"/>
              </a:ext>
            </a:extLst>
          </p:cNvPr>
          <p:cNvPicPr>
            <a:picLocks noChangeAspect="1" noChangeArrowheads="1"/>
          </p:cNvPicPr>
          <p:nvPr/>
        </p:nvPicPr>
        <p:blipFill rotWithShape="1">
          <a:blip r:embed="rId3" cstate="print">
            <a:extLst>
              <a:ext uri="{BEBA8EAE-BF5A-486C-A8C5-ECC9F3942E4B}">
                <a14:imgProps xmlns:a14="http://schemas.microsoft.com/office/drawing/2010/main">
                  <a14:imgLayer r:embed="rId4">
                    <a14:imgEffect>
                      <a14:backgroundRemoval t="27130" b="76944" l="25156" r="73177">
                        <a14:foregroundMark x1="49948" y1="50185" x2="49948" y2="50185"/>
                        <a14:foregroundMark x1="54948" y1="49722" x2="54948" y2="49722"/>
                        <a14:foregroundMark x1="65313" y1="47685" x2="65313" y2="48056"/>
                        <a14:foregroundMark x1="59427" y1="50185" x2="59427" y2="50185"/>
                      </a14:backgroundRemoval>
                    </a14:imgEffect>
                  </a14:imgLayer>
                </a14:imgProps>
              </a:ext>
              <a:ext uri="{28A0092B-C50C-407E-A947-70E740481C1C}">
                <a14:useLocalDpi xmlns:a14="http://schemas.microsoft.com/office/drawing/2010/main" val="0"/>
              </a:ext>
            </a:extLst>
          </a:blip>
          <a:srcRect l="25197" t="27566" r="26601" b="22697"/>
          <a:stretch/>
        </p:blipFill>
        <p:spPr bwMode="auto">
          <a:xfrm>
            <a:off x="539552" y="174100"/>
            <a:ext cx="2088232" cy="11248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688739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5576" y="5715000"/>
            <a:ext cx="8820472" cy="1143000"/>
          </a:xfrm>
        </p:spPr>
        <p:txBody>
          <a:bodyPr/>
          <a:lstStyle/>
          <a:p>
            <a:r>
              <a:rPr lang="en-GB" dirty="0"/>
              <a:t>Successful Team Development</a:t>
            </a:r>
          </a:p>
        </p:txBody>
      </p:sp>
      <p:pic>
        <p:nvPicPr>
          <p:cNvPr id="5" name="Content Placeholder 4">
            <a:extLst>
              <a:ext uri="{FF2B5EF4-FFF2-40B4-BE49-F238E27FC236}">
                <a16:creationId xmlns:a16="http://schemas.microsoft.com/office/drawing/2014/main" id="{FD71B8E4-6765-4C37-8C10-DF5BBF64CBCC}"/>
              </a:ext>
            </a:extLst>
          </p:cNvPr>
          <p:cNvPicPr>
            <a:picLocks noGrp="1" noChangeAspect="1"/>
          </p:cNvPicPr>
          <p:nvPr>
            <p:ph sz="quarter" idx="13"/>
          </p:nvPr>
        </p:nvPicPr>
        <p:blipFill>
          <a:blip r:embed="rId2">
            <a:extLst>
              <a:ext uri="{28A0092B-C50C-407E-A947-70E740481C1C}">
                <a14:useLocalDpi xmlns:a14="http://schemas.microsoft.com/office/drawing/2010/main" val="0"/>
              </a:ext>
            </a:extLst>
          </a:blip>
          <a:stretch>
            <a:fillRect/>
          </a:stretch>
        </p:blipFill>
        <p:spPr>
          <a:xfrm>
            <a:off x="2339752" y="670380"/>
            <a:ext cx="6553711" cy="4920419"/>
          </a:xfrm>
        </p:spPr>
      </p:pic>
      <p:pic>
        <p:nvPicPr>
          <p:cNvPr id="6" name="Picture 2">
            <a:extLst>
              <a:ext uri="{FF2B5EF4-FFF2-40B4-BE49-F238E27FC236}">
                <a16:creationId xmlns:a16="http://schemas.microsoft.com/office/drawing/2014/main" id="{7CA11D97-7D52-426E-BF6B-29A5C3AAF7E2}"/>
              </a:ext>
            </a:extLst>
          </p:cNvPr>
          <p:cNvPicPr>
            <a:picLocks noChangeAspect="1" noChangeArrowheads="1"/>
          </p:cNvPicPr>
          <p:nvPr/>
        </p:nvPicPr>
        <p:blipFill rotWithShape="1">
          <a:blip r:embed="rId3" cstate="print">
            <a:extLst>
              <a:ext uri="{BEBA8EAE-BF5A-486C-A8C5-ECC9F3942E4B}">
                <a14:imgProps xmlns:a14="http://schemas.microsoft.com/office/drawing/2010/main">
                  <a14:imgLayer r:embed="rId4">
                    <a14:imgEffect>
                      <a14:backgroundRemoval t="27130" b="76944" l="25156" r="73177">
                        <a14:foregroundMark x1="49948" y1="50185" x2="49948" y2="50185"/>
                        <a14:foregroundMark x1="54948" y1="49722" x2="54948" y2="49722"/>
                        <a14:foregroundMark x1="65313" y1="47685" x2="65313" y2="48056"/>
                        <a14:foregroundMark x1="59427" y1="50185" x2="59427" y2="50185"/>
                      </a14:backgroundRemoval>
                    </a14:imgEffect>
                  </a14:imgLayer>
                </a14:imgProps>
              </a:ext>
              <a:ext uri="{28A0092B-C50C-407E-A947-70E740481C1C}">
                <a14:useLocalDpi xmlns:a14="http://schemas.microsoft.com/office/drawing/2010/main" val="0"/>
              </a:ext>
            </a:extLst>
          </a:blip>
          <a:srcRect l="25197" t="27566" r="26601" b="22697"/>
          <a:stretch/>
        </p:blipFill>
        <p:spPr bwMode="auto">
          <a:xfrm>
            <a:off x="611560" y="278900"/>
            <a:ext cx="1453514" cy="7829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1873864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31627" y="6093296"/>
            <a:ext cx="6512511" cy="1143000"/>
          </a:xfrm>
        </p:spPr>
        <p:txBody>
          <a:bodyPr/>
          <a:lstStyle/>
          <a:p>
            <a:r>
              <a:rPr lang="en-GB" dirty="0"/>
              <a:t>Managing Conflict</a:t>
            </a:r>
          </a:p>
        </p:txBody>
      </p:sp>
      <p:pic>
        <p:nvPicPr>
          <p:cNvPr id="4" name="Content Placeholder 3"/>
          <p:cNvPicPr>
            <a:picLocks noGrp="1" noChangeAspect="1"/>
          </p:cNvPicPr>
          <p:nvPr>
            <p:ph sz="quarter" idx="13"/>
          </p:nvPr>
        </p:nvPicPr>
        <p:blipFill rotWithShape="1">
          <a:blip r:embed="rId2">
            <a:extLst>
              <a:ext uri="{28A0092B-C50C-407E-A947-70E740481C1C}">
                <a14:useLocalDpi xmlns:a14="http://schemas.microsoft.com/office/drawing/2010/main" val="0"/>
              </a:ext>
            </a:extLst>
          </a:blip>
          <a:srcRect b="6154"/>
          <a:stretch/>
        </p:blipFill>
        <p:spPr>
          <a:xfrm>
            <a:off x="1084834" y="1268760"/>
            <a:ext cx="7626253" cy="4680520"/>
          </a:xfrm>
        </p:spPr>
      </p:pic>
      <p:pic>
        <p:nvPicPr>
          <p:cNvPr id="5" name="Picture 2">
            <a:extLst>
              <a:ext uri="{FF2B5EF4-FFF2-40B4-BE49-F238E27FC236}">
                <a16:creationId xmlns:a16="http://schemas.microsoft.com/office/drawing/2014/main" id="{D1771D63-DA00-43CF-AA35-ED4CAD90F648}"/>
              </a:ext>
            </a:extLst>
          </p:cNvPr>
          <p:cNvPicPr>
            <a:picLocks noChangeAspect="1" noChangeArrowheads="1"/>
          </p:cNvPicPr>
          <p:nvPr/>
        </p:nvPicPr>
        <p:blipFill rotWithShape="1">
          <a:blip r:embed="rId3" cstate="print">
            <a:extLst>
              <a:ext uri="{BEBA8EAE-BF5A-486C-A8C5-ECC9F3942E4B}">
                <a14:imgProps xmlns:a14="http://schemas.microsoft.com/office/drawing/2010/main">
                  <a14:imgLayer r:embed="rId4">
                    <a14:imgEffect>
                      <a14:backgroundRemoval t="27130" b="76944" l="25156" r="73177">
                        <a14:foregroundMark x1="49948" y1="50185" x2="49948" y2="50185"/>
                        <a14:foregroundMark x1="54948" y1="49722" x2="54948" y2="49722"/>
                        <a14:foregroundMark x1="65313" y1="47685" x2="65313" y2="48056"/>
                        <a14:foregroundMark x1="59427" y1="50185" x2="59427" y2="50185"/>
                      </a14:backgroundRemoval>
                    </a14:imgEffect>
                  </a14:imgLayer>
                </a14:imgProps>
              </a:ext>
              <a:ext uri="{28A0092B-C50C-407E-A947-70E740481C1C}">
                <a14:useLocalDpi xmlns:a14="http://schemas.microsoft.com/office/drawing/2010/main" val="0"/>
              </a:ext>
            </a:extLst>
          </a:blip>
          <a:srcRect l="25197" t="27566" r="26601" b="22697"/>
          <a:stretch/>
        </p:blipFill>
        <p:spPr bwMode="auto">
          <a:xfrm>
            <a:off x="899593" y="125760"/>
            <a:ext cx="2088232" cy="11248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0134662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608" y="2852936"/>
            <a:ext cx="7272808" cy="1800200"/>
          </a:xfrm>
        </p:spPr>
        <p:txBody>
          <a:bodyPr>
            <a:normAutofit fontScale="90000"/>
          </a:bodyPr>
          <a:lstStyle/>
          <a:p>
            <a:pPr marL="0" indent="0" algn="ctr">
              <a:buNone/>
            </a:pPr>
            <a:r>
              <a:rPr lang="en-GB" sz="9600" dirty="0"/>
              <a:t>Thank You for listening </a:t>
            </a:r>
          </a:p>
        </p:txBody>
      </p:sp>
      <p:pic>
        <p:nvPicPr>
          <p:cNvPr id="3" name="Picture 2">
            <a:extLst>
              <a:ext uri="{FF2B5EF4-FFF2-40B4-BE49-F238E27FC236}">
                <a16:creationId xmlns:a16="http://schemas.microsoft.com/office/drawing/2014/main" id="{57A54EDB-7A01-4F3D-BBA2-A234498F0E20}"/>
              </a:ext>
            </a:extLst>
          </p:cNvPr>
          <p:cNvPicPr>
            <a:picLocks noChangeAspect="1" noChangeArrowheads="1"/>
          </p:cNvPicPr>
          <p:nvPr/>
        </p:nvPicPr>
        <p:blipFill rotWithShape="1">
          <a:blip r:embed="rId3" cstate="print">
            <a:extLst>
              <a:ext uri="{BEBA8EAE-BF5A-486C-A8C5-ECC9F3942E4B}">
                <a14:imgProps xmlns:a14="http://schemas.microsoft.com/office/drawing/2010/main">
                  <a14:imgLayer r:embed="rId4">
                    <a14:imgEffect>
                      <a14:backgroundRemoval t="27130" b="76944" l="25156" r="73177">
                        <a14:foregroundMark x1="49948" y1="50185" x2="49948" y2="50185"/>
                        <a14:foregroundMark x1="54948" y1="49722" x2="54948" y2="49722"/>
                        <a14:foregroundMark x1="65313" y1="47685" x2="65313" y2="48056"/>
                        <a14:foregroundMark x1="59427" y1="50185" x2="59427" y2="50185"/>
                      </a14:backgroundRemoval>
                    </a14:imgEffect>
                  </a14:imgLayer>
                </a14:imgProps>
              </a:ext>
              <a:ext uri="{28A0092B-C50C-407E-A947-70E740481C1C}">
                <a14:useLocalDpi xmlns:a14="http://schemas.microsoft.com/office/drawing/2010/main" val="0"/>
              </a:ext>
            </a:extLst>
          </a:blip>
          <a:srcRect l="25197" t="27566" r="26601" b="22697"/>
          <a:stretch/>
        </p:blipFill>
        <p:spPr bwMode="auto">
          <a:xfrm>
            <a:off x="899592" y="332656"/>
            <a:ext cx="2088232" cy="11248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9847000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TM10001105[[fn=Crop]]</Template>
  <TotalTime>301</TotalTime>
  <Words>323</Words>
  <Application>Microsoft Office PowerPoint</Application>
  <PresentationFormat>On-screen Show (4:3)</PresentationFormat>
  <Paragraphs>68</Paragraphs>
  <Slides>14</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Aharoni</vt:lpstr>
      <vt:lpstr>Calibri</vt:lpstr>
      <vt:lpstr>Franklin Gothic Book</vt:lpstr>
      <vt:lpstr>Crop</vt:lpstr>
      <vt:lpstr>PowerPoint Presentation</vt:lpstr>
      <vt:lpstr>Team Members</vt:lpstr>
      <vt:lpstr>Effective Team</vt:lpstr>
      <vt:lpstr>PowerPoint Presentation</vt:lpstr>
      <vt:lpstr>Benefits of Team Work</vt:lpstr>
      <vt:lpstr>Benefit of team working</vt:lpstr>
      <vt:lpstr>Stages of Team Development</vt:lpstr>
      <vt:lpstr>Stages of team development </vt:lpstr>
      <vt:lpstr>Team Roles</vt:lpstr>
      <vt:lpstr>Team roles</vt:lpstr>
      <vt:lpstr>Successful team development</vt:lpstr>
      <vt:lpstr>Successful Team Development</vt:lpstr>
      <vt:lpstr>Managing Conflict</vt:lpstr>
      <vt:lpstr>Thank You for listening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Windows User</dc:creator>
  <cp:lastModifiedBy>Abdul Ashraf</cp:lastModifiedBy>
  <cp:revision>31</cp:revision>
  <dcterms:created xsi:type="dcterms:W3CDTF">2018-08-16T19:17:51Z</dcterms:created>
  <dcterms:modified xsi:type="dcterms:W3CDTF">2018-08-24T13:01:53Z</dcterms:modified>
</cp:coreProperties>
</file>