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848" r:id="rId4"/>
  </p:sldMasterIdLst>
  <p:notesMasterIdLst>
    <p:notesMasterId r:id="rId29"/>
  </p:notesMasterIdLst>
  <p:handoutMasterIdLst>
    <p:handoutMasterId r:id="rId30"/>
  </p:handoutMasterIdLst>
  <p:sldIdLst>
    <p:sldId id="331" r:id="rId5"/>
    <p:sldId id="318" r:id="rId6"/>
    <p:sldId id="332" r:id="rId7"/>
    <p:sldId id="336" r:id="rId8"/>
    <p:sldId id="339" r:id="rId9"/>
    <p:sldId id="337" r:id="rId10"/>
    <p:sldId id="338" r:id="rId11"/>
    <p:sldId id="340" r:id="rId12"/>
    <p:sldId id="341" r:id="rId13"/>
    <p:sldId id="342" r:id="rId14"/>
    <p:sldId id="335" r:id="rId15"/>
    <p:sldId id="333" r:id="rId16"/>
    <p:sldId id="334" r:id="rId17"/>
    <p:sldId id="343" r:id="rId18"/>
    <p:sldId id="344" r:id="rId19"/>
    <p:sldId id="347" r:id="rId20"/>
    <p:sldId id="345" r:id="rId21"/>
    <p:sldId id="348" r:id="rId22"/>
    <p:sldId id="356" r:id="rId23"/>
    <p:sldId id="354" r:id="rId24"/>
    <p:sldId id="352" r:id="rId25"/>
    <p:sldId id="349" r:id="rId26"/>
    <p:sldId id="355" r:id="rId27"/>
    <p:sldId id="350" r:id="rId28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A5933D0-D008-476D-BA11-2046CCF611F9}">
          <p14:sldIdLst>
            <p14:sldId id="331"/>
            <p14:sldId id="318"/>
          </p14:sldIdLst>
        </p14:section>
        <p14:section name="Untitled Section" id="{F33EF2CC-6D3D-4F0B-BD65-E74818405017}">
          <p14:sldIdLst>
            <p14:sldId id="332"/>
            <p14:sldId id="336"/>
            <p14:sldId id="339"/>
            <p14:sldId id="337"/>
            <p14:sldId id="338"/>
            <p14:sldId id="340"/>
            <p14:sldId id="341"/>
            <p14:sldId id="342"/>
            <p14:sldId id="335"/>
            <p14:sldId id="333"/>
            <p14:sldId id="334"/>
            <p14:sldId id="343"/>
            <p14:sldId id="344"/>
            <p14:sldId id="347"/>
            <p14:sldId id="345"/>
            <p14:sldId id="348"/>
            <p14:sldId id="356"/>
            <p14:sldId id="354"/>
            <p14:sldId id="352"/>
            <p14:sldId id="349"/>
            <p14:sldId id="355"/>
            <p14:sldId id="35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3348" autoAdjust="0"/>
  </p:normalViewPr>
  <p:slideViewPr>
    <p:cSldViewPr showGuides="1">
      <p:cViewPr varScale="1">
        <p:scale>
          <a:sx n="73" d="100"/>
          <a:sy n="73" d="100"/>
        </p:scale>
        <p:origin x="76" y="3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604"/>
    </p:cViewPr>
  </p:outlineViewPr>
  <p:notesTextViewPr>
    <p:cViewPr>
      <p:scale>
        <a:sx n="66" d="100"/>
        <a:sy n="66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>
        <p:scale>
          <a:sx n="75" d="100"/>
          <a:sy n="75" d="100"/>
        </p:scale>
        <p:origin x="-1788" y="48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3B4DD-28CB-4944-A49B-79768F30A1E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EFF8619F-3BD5-4ED0-AF75-0F6BC68414B1}">
      <dgm:prSet custT="1"/>
      <dgm:spPr/>
      <dgm:t>
        <a:bodyPr/>
        <a:lstStyle/>
        <a:p>
          <a:r>
            <a:rPr lang="en-GB" sz="2800" b="0" i="0" dirty="0"/>
            <a:t>Initial thoughts on paper?</a:t>
          </a:r>
          <a:endParaRPr lang="en-US" sz="2800" dirty="0"/>
        </a:p>
      </dgm:t>
    </dgm:pt>
    <dgm:pt modelId="{8E094A28-36A2-4701-9DA2-5E37E4F286AA}" type="parTrans" cxnId="{A140C2EF-59FE-4538-B24E-303C55F69B95}">
      <dgm:prSet/>
      <dgm:spPr/>
      <dgm:t>
        <a:bodyPr/>
        <a:lstStyle/>
        <a:p>
          <a:endParaRPr lang="en-US"/>
        </a:p>
      </dgm:t>
    </dgm:pt>
    <dgm:pt modelId="{3DBCE4AC-285B-4644-BD8E-CCF5615C413E}" type="sibTrans" cxnId="{A140C2EF-59FE-4538-B24E-303C55F69B95}">
      <dgm:prSet/>
      <dgm:spPr/>
      <dgm:t>
        <a:bodyPr/>
        <a:lstStyle/>
        <a:p>
          <a:endParaRPr lang="en-US"/>
        </a:p>
      </dgm:t>
    </dgm:pt>
    <dgm:pt modelId="{ADBDC837-F4B7-4E75-98AE-952E7DF659FE}">
      <dgm:prSet custT="1"/>
      <dgm:spPr/>
      <dgm:t>
        <a:bodyPr/>
        <a:lstStyle/>
        <a:p>
          <a:r>
            <a:rPr lang="en-GB" sz="2800" dirty="0"/>
            <a:t>What was the purpose of the paper?</a:t>
          </a:r>
          <a:endParaRPr lang="en-US" sz="2800" dirty="0"/>
        </a:p>
      </dgm:t>
    </dgm:pt>
    <dgm:pt modelId="{25E76DD9-23D0-421F-B6E0-788AC2F81706}" type="parTrans" cxnId="{5D689E34-900E-416A-800E-86281E9379DE}">
      <dgm:prSet/>
      <dgm:spPr/>
      <dgm:t>
        <a:bodyPr/>
        <a:lstStyle/>
        <a:p>
          <a:endParaRPr lang="en-US"/>
        </a:p>
      </dgm:t>
    </dgm:pt>
    <dgm:pt modelId="{543BDF4F-20E5-4AD6-9175-E1A6CA19663A}" type="sibTrans" cxnId="{5D689E34-900E-416A-800E-86281E9379DE}">
      <dgm:prSet/>
      <dgm:spPr/>
      <dgm:t>
        <a:bodyPr/>
        <a:lstStyle/>
        <a:p>
          <a:endParaRPr lang="en-US"/>
        </a:p>
      </dgm:t>
    </dgm:pt>
    <dgm:pt modelId="{519E639C-2570-4A47-AE7F-8AA0B7C9DAD4}" type="pres">
      <dgm:prSet presAssocID="{76A3B4DD-28CB-4944-A49B-79768F30A1E4}" presName="root" presStyleCnt="0">
        <dgm:presLayoutVars>
          <dgm:dir/>
          <dgm:resizeHandles val="exact"/>
        </dgm:presLayoutVars>
      </dgm:prSet>
      <dgm:spPr/>
    </dgm:pt>
    <dgm:pt modelId="{F023F101-1167-4F4C-AEFC-8EE221C93DB8}" type="pres">
      <dgm:prSet presAssocID="{EFF8619F-3BD5-4ED0-AF75-0F6BC68414B1}" presName="compNode" presStyleCnt="0"/>
      <dgm:spPr/>
    </dgm:pt>
    <dgm:pt modelId="{CFD9A19A-5DEF-40DC-AE8B-8CA36ABBD003}" type="pres">
      <dgm:prSet presAssocID="{EFF8619F-3BD5-4ED0-AF75-0F6BC68414B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3D7D8E93-E206-4908-B7C1-7C6BF5CBBE3E}" type="pres">
      <dgm:prSet presAssocID="{EFF8619F-3BD5-4ED0-AF75-0F6BC68414B1}" presName="spaceRect" presStyleCnt="0"/>
      <dgm:spPr/>
    </dgm:pt>
    <dgm:pt modelId="{A3959A5F-583D-4D34-8998-F77D38561D88}" type="pres">
      <dgm:prSet presAssocID="{EFF8619F-3BD5-4ED0-AF75-0F6BC68414B1}" presName="textRect" presStyleLbl="revTx" presStyleIdx="0" presStyleCnt="2">
        <dgm:presLayoutVars>
          <dgm:chMax val="1"/>
          <dgm:chPref val="1"/>
        </dgm:presLayoutVars>
      </dgm:prSet>
      <dgm:spPr/>
    </dgm:pt>
    <dgm:pt modelId="{A704AA93-ACDF-472A-9AB9-ECA131ECA34F}" type="pres">
      <dgm:prSet presAssocID="{3DBCE4AC-285B-4644-BD8E-CCF5615C413E}" presName="sibTrans" presStyleCnt="0"/>
      <dgm:spPr/>
    </dgm:pt>
    <dgm:pt modelId="{280940FF-8B1A-462F-B6C3-B3A97188CFB4}" type="pres">
      <dgm:prSet presAssocID="{ADBDC837-F4B7-4E75-98AE-952E7DF659FE}" presName="compNode" presStyleCnt="0"/>
      <dgm:spPr/>
    </dgm:pt>
    <dgm:pt modelId="{A747BC75-9243-4B05-91CD-90FEB0BA443B}" type="pres">
      <dgm:prSet presAssocID="{ADBDC837-F4B7-4E75-98AE-952E7DF659F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DAD1D86-ECA3-41AC-A4AD-8BD415249D8D}" type="pres">
      <dgm:prSet presAssocID="{ADBDC837-F4B7-4E75-98AE-952E7DF659FE}" presName="spaceRect" presStyleCnt="0"/>
      <dgm:spPr/>
    </dgm:pt>
    <dgm:pt modelId="{CB1D1B6E-D840-4B8F-AE12-6BA2A24839AD}" type="pres">
      <dgm:prSet presAssocID="{ADBDC837-F4B7-4E75-98AE-952E7DF659F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D689E34-900E-416A-800E-86281E9379DE}" srcId="{76A3B4DD-28CB-4944-A49B-79768F30A1E4}" destId="{ADBDC837-F4B7-4E75-98AE-952E7DF659FE}" srcOrd="1" destOrd="0" parTransId="{25E76DD9-23D0-421F-B6E0-788AC2F81706}" sibTransId="{543BDF4F-20E5-4AD6-9175-E1A6CA19663A}"/>
    <dgm:cxn modelId="{F7D22439-39AD-4E0F-A4DC-D7E95C15A898}" type="presOf" srcId="{ADBDC837-F4B7-4E75-98AE-952E7DF659FE}" destId="{CB1D1B6E-D840-4B8F-AE12-6BA2A24839AD}" srcOrd="0" destOrd="0" presId="urn:microsoft.com/office/officeart/2018/2/layout/IconLabelList"/>
    <dgm:cxn modelId="{48029B53-4535-4D7E-8933-1D83E0870ACE}" type="presOf" srcId="{76A3B4DD-28CB-4944-A49B-79768F30A1E4}" destId="{519E639C-2570-4A47-AE7F-8AA0B7C9DAD4}" srcOrd="0" destOrd="0" presId="urn:microsoft.com/office/officeart/2018/2/layout/IconLabelList"/>
    <dgm:cxn modelId="{BB680374-B42A-4427-B375-02DCCDC36D41}" type="presOf" srcId="{EFF8619F-3BD5-4ED0-AF75-0F6BC68414B1}" destId="{A3959A5F-583D-4D34-8998-F77D38561D88}" srcOrd="0" destOrd="0" presId="urn:microsoft.com/office/officeart/2018/2/layout/IconLabelList"/>
    <dgm:cxn modelId="{A140C2EF-59FE-4538-B24E-303C55F69B95}" srcId="{76A3B4DD-28CB-4944-A49B-79768F30A1E4}" destId="{EFF8619F-3BD5-4ED0-AF75-0F6BC68414B1}" srcOrd="0" destOrd="0" parTransId="{8E094A28-36A2-4701-9DA2-5E37E4F286AA}" sibTransId="{3DBCE4AC-285B-4644-BD8E-CCF5615C413E}"/>
    <dgm:cxn modelId="{378DBA33-057E-4C94-8494-FA97A68D4806}" type="presParOf" srcId="{519E639C-2570-4A47-AE7F-8AA0B7C9DAD4}" destId="{F023F101-1167-4F4C-AEFC-8EE221C93DB8}" srcOrd="0" destOrd="0" presId="urn:microsoft.com/office/officeart/2018/2/layout/IconLabelList"/>
    <dgm:cxn modelId="{A88253AB-1909-4C7D-97B2-5BF40CC6343A}" type="presParOf" srcId="{F023F101-1167-4F4C-AEFC-8EE221C93DB8}" destId="{CFD9A19A-5DEF-40DC-AE8B-8CA36ABBD003}" srcOrd="0" destOrd="0" presId="urn:microsoft.com/office/officeart/2018/2/layout/IconLabelList"/>
    <dgm:cxn modelId="{27B622B6-1B68-4DEA-AE32-E84F8B8DBEC3}" type="presParOf" srcId="{F023F101-1167-4F4C-AEFC-8EE221C93DB8}" destId="{3D7D8E93-E206-4908-B7C1-7C6BF5CBBE3E}" srcOrd="1" destOrd="0" presId="urn:microsoft.com/office/officeart/2018/2/layout/IconLabelList"/>
    <dgm:cxn modelId="{A8CF3187-C28B-4946-A6E8-5C0C75C74BCC}" type="presParOf" srcId="{F023F101-1167-4F4C-AEFC-8EE221C93DB8}" destId="{A3959A5F-583D-4D34-8998-F77D38561D88}" srcOrd="2" destOrd="0" presId="urn:microsoft.com/office/officeart/2018/2/layout/IconLabelList"/>
    <dgm:cxn modelId="{DD9F4E8D-488F-4020-808F-4B4F833A8837}" type="presParOf" srcId="{519E639C-2570-4A47-AE7F-8AA0B7C9DAD4}" destId="{A704AA93-ACDF-472A-9AB9-ECA131ECA34F}" srcOrd="1" destOrd="0" presId="urn:microsoft.com/office/officeart/2018/2/layout/IconLabelList"/>
    <dgm:cxn modelId="{D4375A8F-2306-4744-8699-9A0910E54D9D}" type="presParOf" srcId="{519E639C-2570-4A47-AE7F-8AA0B7C9DAD4}" destId="{280940FF-8B1A-462F-B6C3-B3A97188CFB4}" srcOrd="2" destOrd="0" presId="urn:microsoft.com/office/officeart/2018/2/layout/IconLabelList"/>
    <dgm:cxn modelId="{1531C959-A3A9-4EE1-9F79-CFDB3DCB8D40}" type="presParOf" srcId="{280940FF-8B1A-462F-B6C3-B3A97188CFB4}" destId="{A747BC75-9243-4B05-91CD-90FEB0BA443B}" srcOrd="0" destOrd="0" presId="urn:microsoft.com/office/officeart/2018/2/layout/IconLabelList"/>
    <dgm:cxn modelId="{C14BF988-D71A-4C91-99B3-FF9F180ABFF2}" type="presParOf" srcId="{280940FF-8B1A-462F-B6C3-B3A97188CFB4}" destId="{8DAD1D86-ECA3-41AC-A4AD-8BD415249D8D}" srcOrd="1" destOrd="0" presId="urn:microsoft.com/office/officeart/2018/2/layout/IconLabelList"/>
    <dgm:cxn modelId="{9115908D-32D9-446A-930C-F694CD2DD966}" type="presParOf" srcId="{280940FF-8B1A-462F-B6C3-B3A97188CFB4}" destId="{CB1D1B6E-D840-4B8F-AE12-6BA2A24839A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4E2D9C-1DB8-450C-AD2F-9C96EFC3ECB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5AEDF08-A8BF-488E-8EBF-CF547851A6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0" i="0" dirty="0"/>
            <a:t>Impact of COVID on multispecies sustainability? </a:t>
          </a:r>
          <a:endParaRPr lang="en-US" sz="2800" dirty="0"/>
        </a:p>
      </dgm:t>
    </dgm:pt>
    <dgm:pt modelId="{9AEEC3EA-AA70-4454-9E4D-5F113ED84258}" type="parTrans" cxnId="{883F0561-D0ED-4987-9C53-14C6FF38A06E}">
      <dgm:prSet/>
      <dgm:spPr/>
      <dgm:t>
        <a:bodyPr/>
        <a:lstStyle/>
        <a:p>
          <a:endParaRPr lang="en-US"/>
        </a:p>
      </dgm:t>
    </dgm:pt>
    <dgm:pt modelId="{54979BC0-B5EE-4DF7-8DC5-49E0EEA3D2FF}" type="sibTrans" cxnId="{883F0561-D0ED-4987-9C53-14C6FF38A06E}">
      <dgm:prSet/>
      <dgm:spPr/>
      <dgm:t>
        <a:bodyPr/>
        <a:lstStyle/>
        <a:p>
          <a:endParaRPr lang="en-US"/>
        </a:p>
      </dgm:t>
    </dgm:pt>
    <dgm:pt modelId="{6556439C-73F7-4AD9-948C-13F8CD241D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/>
            <a:t>Critique?</a:t>
          </a:r>
          <a:endParaRPr lang="en-US" sz="3200" dirty="0"/>
        </a:p>
      </dgm:t>
    </dgm:pt>
    <dgm:pt modelId="{CCD83487-CCB8-4EDF-AC14-B35F4C29D81C}" type="parTrans" cxnId="{805D0750-2D23-4AAC-99DC-3C1D069F9452}">
      <dgm:prSet/>
      <dgm:spPr/>
      <dgm:t>
        <a:bodyPr/>
        <a:lstStyle/>
        <a:p>
          <a:endParaRPr lang="en-US"/>
        </a:p>
      </dgm:t>
    </dgm:pt>
    <dgm:pt modelId="{57266D25-21B0-4B70-9CC2-C7F51AB81CFD}" type="sibTrans" cxnId="{805D0750-2D23-4AAC-99DC-3C1D069F9452}">
      <dgm:prSet/>
      <dgm:spPr/>
      <dgm:t>
        <a:bodyPr/>
        <a:lstStyle/>
        <a:p>
          <a:endParaRPr lang="en-US"/>
        </a:p>
      </dgm:t>
    </dgm:pt>
    <dgm:pt modelId="{F5C30CC1-66A3-44CE-A944-E0E4610FDC01}" type="pres">
      <dgm:prSet presAssocID="{834E2D9C-1DB8-450C-AD2F-9C96EFC3ECBA}" presName="root" presStyleCnt="0">
        <dgm:presLayoutVars>
          <dgm:dir/>
          <dgm:resizeHandles val="exact"/>
        </dgm:presLayoutVars>
      </dgm:prSet>
      <dgm:spPr/>
    </dgm:pt>
    <dgm:pt modelId="{CB174428-D549-4978-9CAF-7A5E17886C97}" type="pres">
      <dgm:prSet presAssocID="{A5AEDF08-A8BF-488E-8EBF-CF547851A611}" presName="compNode" presStyleCnt="0"/>
      <dgm:spPr/>
    </dgm:pt>
    <dgm:pt modelId="{9B5F4050-9A30-43B2-B6E4-F41A6556A56A}" type="pres">
      <dgm:prSet presAssocID="{A5AEDF08-A8BF-488E-8EBF-CF547851A61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63E116AF-31CB-4446-8991-C835B6A2FA04}" type="pres">
      <dgm:prSet presAssocID="{A5AEDF08-A8BF-488E-8EBF-CF547851A611}" presName="spaceRect" presStyleCnt="0"/>
      <dgm:spPr/>
    </dgm:pt>
    <dgm:pt modelId="{4060C2F9-FC98-4E70-A4B4-E0E3DE26A186}" type="pres">
      <dgm:prSet presAssocID="{A5AEDF08-A8BF-488E-8EBF-CF547851A611}" presName="textRect" presStyleLbl="revTx" presStyleIdx="0" presStyleCnt="2">
        <dgm:presLayoutVars>
          <dgm:chMax val="1"/>
          <dgm:chPref val="1"/>
        </dgm:presLayoutVars>
      </dgm:prSet>
      <dgm:spPr/>
    </dgm:pt>
    <dgm:pt modelId="{9D6F1E8D-EABE-4A7C-A71F-3404D825D3B5}" type="pres">
      <dgm:prSet presAssocID="{54979BC0-B5EE-4DF7-8DC5-49E0EEA3D2FF}" presName="sibTrans" presStyleCnt="0"/>
      <dgm:spPr/>
    </dgm:pt>
    <dgm:pt modelId="{8DD9DCB5-DC74-4DC8-AF9F-03D3A65CC705}" type="pres">
      <dgm:prSet presAssocID="{6556439C-73F7-4AD9-948C-13F8CD241DB9}" presName="compNode" presStyleCnt="0"/>
      <dgm:spPr/>
    </dgm:pt>
    <dgm:pt modelId="{ED22FCF0-FC2E-487B-ADB4-761A87E1947E}" type="pres">
      <dgm:prSet presAssocID="{6556439C-73F7-4AD9-948C-13F8CD241DB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4852C1DB-0C70-4B2B-BC55-D872131522DC}" type="pres">
      <dgm:prSet presAssocID="{6556439C-73F7-4AD9-948C-13F8CD241DB9}" presName="spaceRect" presStyleCnt="0"/>
      <dgm:spPr/>
    </dgm:pt>
    <dgm:pt modelId="{4C3A454D-5D9A-41C5-A362-A10332E98618}" type="pres">
      <dgm:prSet presAssocID="{6556439C-73F7-4AD9-948C-13F8CD241DB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3F5602A-3824-43DE-8769-BEA225409C14}" type="presOf" srcId="{6556439C-73F7-4AD9-948C-13F8CD241DB9}" destId="{4C3A454D-5D9A-41C5-A362-A10332E98618}" srcOrd="0" destOrd="0" presId="urn:microsoft.com/office/officeart/2018/2/layout/IconLabelList"/>
    <dgm:cxn modelId="{883F0561-D0ED-4987-9C53-14C6FF38A06E}" srcId="{834E2D9C-1DB8-450C-AD2F-9C96EFC3ECBA}" destId="{A5AEDF08-A8BF-488E-8EBF-CF547851A611}" srcOrd="0" destOrd="0" parTransId="{9AEEC3EA-AA70-4454-9E4D-5F113ED84258}" sibTransId="{54979BC0-B5EE-4DF7-8DC5-49E0EEA3D2FF}"/>
    <dgm:cxn modelId="{805D0750-2D23-4AAC-99DC-3C1D069F9452}" srcId="{834E2D9C-1DB8-450C-AD2F-9C96EFC3ECBA}" destId="{6556439C-73F7-4AD9-948C-13F8CD241DB9}" srcOrd="1" destOrd="0" parTransId="{CCD83487-CCB8-4EDF-AC14-B35F4C29D81C}" sibTransId="{57266D25-21B0-4B70-9CC2-C7F51AB81CFD}"/>
    <dgm:cxn modelId="{2F5A3698-4959-451F-B719-DA90E2D472F8}" type="presOf" srcId="{834E2D9C-1DB8-450C-AD2F-9C96EFC3ECBA}" destId="{F5C30CC1-66A3-44CE-A944-E0E4610FDC01}" srcOrd="0" destOrd="0" presId="urn:microsoft.com/office/officeart/2018/2/layout/IconLabelList"/>
    <dgm:cxn modelId="{B16DCCFE-3A69-474F-B36F-CD5BAC05BB4C}" type="presOf" srcId="{A5AEDF08-A8BF-488E-8EBF-CF547851A611}" destId="{4060C2F9-FC98-4E70-A4B4-E0E3DE26A186}" srcOrd="0" destOrd="0" presId="urn:microsoft.com/office/officeart/2018/2/layout/IconLabelList"/>
    <dgm:cxn modelId="{6507C71A-9856-4A6A-A577-F31F7CC1C16E}" type="presParOf" srcId="{F5C30CC1-66A3-44CE-A944-E0E4610FDC01}" destId="{CB174428-D549-4978-9CAF-7A5E17886C97}" srcOrd="0" destOrd="0" presId="urn:microsoft.com/office/officeart/2018/2/layout/IconLabelList"/>
    <dgm:cxn modelId="{C99D0168-9A02-41AB-8092-6D54A0EF199E}" type="presParOf" srcId="{CB174428-D549-4978-9CAF-7A5E17886C97}" destId="{9B5F4050-9A30-43B2-B6E4-F41A6556A56A}" srcOrd="0" destOrd="0" presId="urn:microsoft.com/office/officeart/2018/2/layout/IconLabelList"/>
    <dgm:cxn modelId="{B24C8C28-9732-4D7F-94C6-1D8A9E031F11}" type="presParOf" srcId="{CB174428-D549-4978-9CAF-7A5E17886C97}" destId="{63E116AF-31CB-4446-8991-C835B6A2FA04}" srcOrd="1" destOrd="0" presId="urn:microsoft.com/office/officeart/2018/2/layout/IconLabelList"/>
    <dgm:cxn modelId="{212978BD-9B10-4F23-B5E8-264FC0A33DE6}" type="presParOf" srcId="{CB174428-D549-4978-9CAF-7A5E17886C97}" destId="{4060C2F9-FC98-4E70-A4B4-E0E3DE26A186}" srcOrd="2" destOrd="0" presId="urn:microsoft.com/office/officeart/2018/2/layout/IconLabelList"/>
    <dgm:cxn modelId="{4EB7362C-6DD3-4F9D-9E66-77E155974936}" type="presParOf" srcId="{F5C30CC1-66A3-44CE-A944-E0E4610FDC01}" destId="{9D6F1E8D-EABE-4A7C-A71F-3404D825D3B5}" srcOrd="1" destOrd="0" presId="urn:microsoft.com/office/officeart/2018/2/layout/IconLabelList"/>
    <dgm:cxn modelId="{2DECEBEC-D853-434A-9B4B-31FBD7DEC40A}" type="presParOf" srcId="{F5C30CC1-66A3-44CE-A944-E0E4610FDC01}" destId="{8DD9DCB5-DC74-4DC8-AF9F-03D3A65CC705}" srcOrd="2" destOrd="0" presId="urn:microsoft.com/office/officeart/2018/2/layout/IconLabelList"/>
    <dgm:cxn modelId="{17814E0D-A9C9-44EB-90A5-A99188D41B96}" type="presParOf" srcId="{8DD9DCB5-DC74-4DC8-AF9F-03D3A65CC705}" destId="{ED22FCF0-FC2E-487B-ADB4-761A87E1947E}" srcOrd="0" destOrd="0" presId="urn:microsoft.com/office/officeart/2018/2/layout/IconLabelList"/>
    <dgm:cxn modelId="{4365C78B-D90E-4B7B-A1AA-FCBC26407E21}" type="presParOf" srcId="{8DD9DCB5-DC74-4DC8-AF9F-03D3A65CC705}" destId="{4852C1DB-0C70-4B2B-BC55-D872131522DC}" srcOrd="1" destOrd="0" presId="urn:microsoft.com/office/officeart/2018/2/layout/IconLabelList"/>
    <dgm:cxn modelId="{CBA9C9AE-12CD-42D9-9019-D53CFAC5F8FE}" type="presParOf" srcId="{8DD9DCB5-DC74-4DC8-AF9F-03D3A65CC705}" destId="{4C3A454D-5D9A-41C5-A362-A10332E9861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D9A19A-5DEF-40DC-AE8B-8CA36ABBD003}">
      <dsp:nvSpPr>
        <dsp:cNvPr id="0" name=""/>
        <dsp:cNvSpPr/>
      </dsp:nvSpPr>
      <dsp:spPr>
        <a:xfrm>
          <a:off x="1953914" y="48963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959A5F-583D-4D34-8998-F77D38561D88}">
      <dsp:nvSpPr>
        <dsp:cNvPr id="0" name=""/>
        <dsp:cNvSpPr/>
      </dsp:nvSpPr>
      <dsp:spPr>
        <a:xfrm>
          <a:off x="765914" y="2915672"/>
          <a:ext cx="432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dirty="0"/>
            <a:t>Initial thoughts on paper?</a:t>
          </a:r>
          <a:endParaRPr lang="en-US" sz="2800" kern="1200" dirty="0"/>
        </a:p>
      </dsp:txBody>
      <dsp:txXfrm>
        <a:off x="765914" y="2915672"/>
        <a:ext cx="4320000" cy="787500"/>
      </dsp:txXfrm>
    </dsp:sp>
    <dsp:sp modelId="{A747BC75-9243-4B05-91CD-90FEB0BA443B}">
      <dsp:nvSpPr>
        <dsp:cNvPr id="0" name=""/>
        <dsp:cNvSpPr/>
      </dsp:nvSpPr>
      <dsp:spPr>
        <a:xfrm>
          <a:off x="7029914" y="48963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D1B6E-D840-4B8F-AE12-6BA2A24839AD}">
      <dsp:nvSpPr>
        <dsp:cNvPr id="0" name=""/>
        <dsp:cNvSpPr/>
      </dsp:nvSpPr>
      <dsp:spPr>
        <a:xfrm>
          <a:off x="5841914" y="2915672"/>
          <a:ext cx="432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What was the purpose of the paper?</a:t>
          </a:r>
          <a:endParaRPr lang="en-US" sz="2800" kern="1200" dirty="0"/>
        </a:p>
      </dsp:txBody>
      <dsp:txXfrm>
        <a:off x="5841914" y="2915672"/>
        <a:ext cx="4320000" cy="787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F4050-9A30-43B2-B6E4-F41A6556A56A}">
      <dsp:nvSpPr>
        <dsp:cNvPr id="0" name=""/>
        <dsp:cNvSpPr/>
      </dsp:nvSpPr>
      <dsp:spPr>
        <a:xfrm>
          <a:off x="1747800" y="51594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0C2F9-FC98-4E70-A4B4-E0E3DE26A186}">
      <dsp:nvSpPr>
        <dsp:cNvPr id="0" name=""/>
        <dsp:cNvSpPr/>
      </dsp:nvSpPr>
      <dsp:spPr>
        <a:xfrm>
          <a:off x="559800" y="2957888"/>
          <a:ext cx="432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dirty="0"/>
            <a:t>Impact of COVID on multispecies sustainability? </a:t>
          </a:r>
          <a:endParaRPr lang="en-US" sz="2800" kern="1200" dirty="0"/>
        </a:p>
      </dsp:txBody>
      <dsp:txXfrm>
        <a:off x="559800" y="2957888"/>
        <a:ext cx="4320000" cy="877500"/>
      </dsp:txXfrm>
    </dsp:sp>
    <dsp:sp modelId="{ED22FCF0-FC2E-487B-ADB4-761A87E1947E}">
      <dsp:nvSpPr>
        <dsp:cNvPr id="0" name=""/>
        <dsp:cNvSpPr/>
      </dsp:nvSpPr>
      <dsp:spPr>
        <a:xfrm>
          <a:off x="6823800" y="51594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A454D-5D9A-41C5-A362-A10332E98618}">
      <dsp:nvSpPr>
        <dsp:cNvPr id="0" name=""/>
        <dsp:cNvSpPr/>
      </dsp:nvSpPr>
      <dsp:spPr>
        <a:xfrm>
          <a:off x="5635800" y="2957888"/>
          <a:ext cx="432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Critique?</a:t>
          </a:r>
          <a:endParaRPr lang="en-US" sz="3200" kern="1200" dirty="0"/>
        </a:p>
      </dsp:txBody>
      <dsp:txXfrm>
        <a:off x="5635800" y="2957888"/>
        <a:ext cx="4320000" cy="87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>
            <a:lvl1pPr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2863" y="0"/>
            <a:ext cx="2944812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>
            <a:lvl1pPr algn="r"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9275"/>
            <a:ext cx="29448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b" anchorCtr="0" compatLnSpc="1">
            <a:prstTxWarp prst="textNoShape">
              <a:avLst/>
            </a:prstTxWarp>
          </a:bodyPr>
          <a:lstStyle>
            <a:lvl1pPr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2863" y="9439275"/>
            <a:ext cx="2944812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b" anchorCtr="0" compatLnSpc="1">
            <a:prstTxWarp prst="textNoShape">
              <a:avLst/>
            </a:prstTxWarp>
          </a:bodyPr>
          <a:lstStyle>
            <a:lvl1pPr algn="r"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FE6ED02-0177-4FFF-BF7B-92CD0BCF8E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17521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>
            <a:lvl1pPr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>
            <a:lvl1pPr algn="r"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0488" y="744538"/>
            <a:ext cx="6615112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6463"/>
            <a:ext cx="4984750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b" anchorCtr="0" compatLnSpc="1">
            <a:prstTxWarp prst="textNoShape">
              <a:avLst/>
            </a:prstTxWarp>
          </a:bodyPr>
          <a:lstStyle>
            <a:lvl1pPr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b" anchorCtr="0" compatLnSpc="1">
            <a:prstTxWarp prst="textNoShape">
              <a:avLst/>
            </a:prstTxWarp>
          </a:bodyPr>
          <a:lstStyle>
            <a:lvl1pPr algn="r"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5C806932-4CA5-47F6-A5CD-97E823B601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25010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06932-4CA5-47F6-A5CD-97E823B60184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1761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v-LV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511AC5-F3D3-5643-9AB2-3065B2B2514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912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06932-4CA5-47F6-A5CD-97E823B6018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47828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06932-4CA5-47F6-A5CD-97E823B60184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9977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06932-4CA5-47F6-A5CD-97E823B60184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42066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06932-4CA5-47F6-A5CD-97E823B60184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14772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06932-4CA5-47F6-A5CD-97E823B60184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01921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06932-4CA5-47F6-A5CD-97E823B60184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80589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806932-4CA5-47F6-A5CD-97E823B60184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1178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7C6AC-8E0B-AB13-61C5-DA4388CF44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B0FCAB-D49A-3169-2620-5CEB89D51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91687-550D-429A-0EA1-8A78B1D46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EEBBA-553F-6C8F-EEF0-F4161F787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61DD3-935A-C613-A566-74F24832A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900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CF518-4903-C9F8-B551-CC82E1211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C0E68-38F9-C1D6-B4CF-4308E34005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A6BFD-1B8F-06D3-A9D8-30281EA4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7167C-5BE4-A530-CEB5-DA4D0DBCE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02338E-6270-5ECE-EFFC-0AEDAF4BA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184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F92AE-ACE6-F5B7-7525-ADB82C9BD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716D32-704B-DA08-73DC-F374FACC2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76E30-A488-F626-1ECA-32458FDFF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3E57B-6343-502E-2104-E64117064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364BF-72A9-FFE3-95AD-8A6C11D6E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766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9A245-DF4E-414C-0608-A0DA18655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047DB-7DA5-3BFD-3D63-54A5B51036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3B132-5989-9FB1-CC7F-4A6CF98E4D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BFA288-4503-2E0F-9796-CA1614A58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1163E-244A-30B4-6175-B1864412F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E7B193-C6CC-CAE3-1C09-D1DABB506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586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0CEAE-968A-F39F-C6A3-6E08D7FBD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89EEE-E8DE-4933-BC08-446224415D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9EBB18-9770-3D2D-922C-A3282CFD01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24E441-9144-A75F-1F48-2DDE103FEE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11874-63BE-FF2A-0246-6DF4DC4532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A60953-36FA-4DCE-1C9B-376E9C7CE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BDAF62-2E7A-CF91-2EF5-865D4E0D8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5A0FB5-9075-21D0-7EBE-9ED6A6CC3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792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9A74B-106D-BAD5-EB0C-60DB986C8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315050-F11B-BED2-2372-42C4FE656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A9FAD-F3AA-B4A9-F8EF-45588FB95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F69EF2-4636-5075-AC9C-B9B101795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252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B9752B-34C6-CAF0-A4FB-EA3A3AE6A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B7F652-6AF6-57FE-E5CD-53DA0020D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462612-B28A-6635-D098-656D5359E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80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11209-5BCC-4A14-C503-43DEBBEC3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60D90-D60C-41E8-9605-32B884C24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400961-C729-280A-78D8-C2FA040C7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03794B-7A40-3C01-E341-79BEE6A3D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8EBC02-F937-45ED-10BF-5F3AAFB2E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598FE-9A2F-1AC1-8E4F-FE09B51DB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813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68378-1FAB-5409-0FAE-0C98E2B37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04F9D5-5331-DE45-110F-49C6E23FA1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879D1F-C55B-AE0A-9CB5-DEA6503B3D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D1C176-A122-AA36-DF72-05269A51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C1B038-656A-7109-6BA8-8D180F959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19B6EF-4864-F9D9-993C-AF675EBFB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532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855A3-C1B4-F7FD-C1D2-421B72CA4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CF8811-D650-B12E-1982-735F0604C2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823FA6-FBD2-316A-FB9F-3F5CF2C2B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F1994-33F7-D0A4-0870-650A2BF67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31668-996B-7736-6C66-657911B0F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080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870E51-0DCE-7B2F-E1D3-6C38D0BE3A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D8E33E-BFD9-588C-19F7-4FEB0A8B4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8EBE4-53B7-60D6-E19B-5846CF695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B27D0-599A-3A71-01A4-A2D52E790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FADB6-EBE0-0DB9-0982-6A32B6841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9103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33400"/>
            <a:ext cx="10058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Online Image Placeholder 2"/>
          <p:cNvSpPr>
            <a:spLocks noGrp="1"/>
          </p:cNvSpPr>
          <p:nvPr>
            <p:ph type="clipArt" sz="half" idx="1"/>
          </p:nvPr>
        </p:nvSpPr>
        <p:spPr>
          <a:xfrm>
            <a:off x="1828800" y="1981200"/>
            <a:ext cx="49784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10400" y="1981200"/>
            <a:ext cx="49784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2352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0" y="6248400"/>
            <a:ext cx="4572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GB" altLang="en-US"/>
              <a:t>Introduction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652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2F25325E-DECE-4875-8EAB-C9C5156C29F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9885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33400"/>
            <a:ext cx="10058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28800" y="1981200"/>
            <a:ext cx="49784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7010400" y="1981200"/>
            <a:ext cx="49784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2352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0" y="6248400"/>
            <a:ext cx="4572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GB" altLang="en-US"/>
              <a:t>Introduction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652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1F64DB5-C7BD-471D-9E58-1012AD410D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89247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/2 Ima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7588577" y="1282045"/>
            <a:ext cx="90944" cy="461665"/>
          </a:xfrm>
          <a:prstGeom prst="rect">
            <a:avLst/>
          </a:prstGeom>
          <a:noFill/>
        </p:spPr>
        <p:txBody>
          <a:bodyPr wrap="none" lIns="0" rIns="90000" rtlCol="0">
            <a:spAutoFit/>
          </a:bodyPr>
          <a:lstStyle/>
          <a:p>
            <a:endParaRPr lang="en-US" sz="2400" b="1" i="0" baseline="0" dirty="0" err="1">
              <a:solidFill>
                <a:schemeClr val="tx1"/>
              </a:solidFill>
              <a:latin typeface="Century gothic" charset="0"/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096001" y="0"/>
            <a:ext cx="6096000" cy="6858000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ctrTitle" hasCustomPrompt="1"/>
          </p:nvPr>
        </p:nvSpPr>
        <p:spPr>
          <a:xfrm>
            <a:off x="658813" y="620713"/>
            <a:ext cx="4789488" cy="908480"/>
          </a:xfrm>
          <a:prstGeom prst="rect">
            <a:avLst/>
          </a:prstGeom>
          <a:noFill/>
        </p:spPr>
        <p:txBody>
          <a:bodyPr anchor="t" anchorCtr="0">
            <a:normAutofit/>
          </a:bodyPr>
          <a:lstStyle>
            <a:lvl1pPr algn="l">
              <a:defRPr sz="4800" b="1" i="0" baseline="0">
                <a:solidFill>
                  <a:srgbClr val="505459"/>
                </a:solidFill>
                <a:latin typeface="Century Gothic" charset="0"/>
              </a:defRPr>
            </a:lvl1pPr>
          </a:lstStyle>
          <a:p>
            <a:r>
              <a:rPr lang="en-US" dirty="0"/>
              <a:t>Headline</a:t>
            </a:r>
          </a:p>
        </p:txBody>
      </p:sp>
      <p:sp>
        <p:nvSpPr>
          <p:cNvPr id="13" name="Text Placeholder 2"/>
          <p:cNvSpPr>
            <a:spLocks noGrp="1"/>
          </p:cNvSpPr>
          <p:nvPr>
            <p:ph type="body" sz="quarter" idx="11" hasCustomPrompt="1"/>
          </p:nvPr>
        </p:nvSpPr>
        <p:spPr>
          <a:xfrm>
            <a:off x="658813" y="1913641"/>
            <a:ext cx="4789487" cy="428713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Aft>
                <a:spcPts val="1800"/>
              </a:spcAft>
              <a:buNone/>
              <a:defRPr sz="2400"/>
            </a:lvl1pPr>
          </a:lstStyle>
          <a:p>
            <a:pPr>
              <a:lnSpc>
                <a:spcPct val="120000"/>
              </a:lnSpc>
              <a:spcAft>
                <a:spcPts val="1800"/>
              </a:spcAft>
            </a:pPr>
            <a:r>
              <a:rPr lang="en-US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Integer maximus </a:t>
            </a:r>
            <a:r>
              <a:rPr lang="en-US" dirty="0" err="1"/>
              <a:t>massa</a:t>
            </a:r>
            <a:r>
              <a:rPr lang="en-US" dirty="0"/>
              <a:t> </a:t>
            </a:r>
            <a:r>
              <a:rPr lang="en-US" dirty="0" err="1"/>
              <a:t>vel</a:t>
            </a:r>
            <a:r>
              <a:rPr lang="en-US" dirty="0"/>
              <a:t> ante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volutpat</a:t>
            </a:r>
            <a:r>
              <a:rPr lang="en-US" dirty="0"/>
              <a:t>.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laoreet</a:t>
            </a:r>
            <a:r>
              <a:rPr lang="en-US" dirty="0"/>
              <a:t>, </a:t>
            </a:r>
            <a:r>
              <a:rPr lang="en-US" dirty="0" err="1"/>
              <a:t>odio</a:t>
            </a:r>
            <a:r>
              <a:rPr lang="en-US" dirty="0"/>
              <a:t> a </a:t>
            </a:r>
            <a:r>
              <a:rPr lang="en-US" dirty="0" err="1"/>
              <a:t>viverra</a:t>
            </a:r>
            <a:r>
              <a:rPr lang="en-US" dirty="0"/>
              <a:t> </a:t>
            </a:r>
            <a:r>
              <a:rPr lang="en-US" dirty="0" err="1"/>
              <a:t>ultrices</a:t>
            </a:r>
            <a:r>
              <a:rPr lang="en-US" dirty="0"/>
              <a:t>, dui </a:t>
            </a:r>
            <a:r>
              <a:rPr lang="en-US" dirty="0" err="1"/>
              <a:t>diam</a:t>
            </a:r>
            <a:r>
              <a:rPr lang="en-US" dirty="0"/>
              <a:t> </a:t>
            </a:r>
            <a:r>
              <a:rPr lang="en-US" dirty="0" err="1"/>
              <a:t>porttitor</a:t>
            </a:r>
            <a:r>
              <a:rPr lang="en-US" dirty="0"/>
              <a:t> lorem, et </a:t>
            </a:r>
            <a:r>
              <a:rPr lang="en-US" dirty="0" err="1"/>
              <a:t>ultrices</a:t>
            </a:r>
            <a:r>
              <a:rPr lang="en-US" dirty="0"/>
              <a:t> </a:t>
            </a:r>
            <a:r>
              <a:rPr lang="en-US" dirty="0" err="1"/>
              <a:t>arcu</a:t>
            </a:r>
            <a:r>
              <a:rPr lang="en-US" dirty="0"/>
              <a:t> </a:t>
            </a:r>
            <a:r>
              <a:rPr lang="en-US" dirty="0" err="1"/>
              <a:t>est</a:t>
            </a:r>
            <a:r>
              <a:rPr lang="en-US" dirty="0"/>
              <a:t> id ante.</a:t>
            </a:r>
          </a:p>
          <a:p>
            <a:pPr>
              <a:lnSpc>
                <a:spcPct val="120000"/>
              </a:lnSpc>
              <a:spcAft>
                <a:spcPts val="1800"/>
              </a:spcAft>
            </a:pPr>
            <a:r>
              <a:rPr lang="en-US" dirty="0" err="1"/>
              <a:t>Sed</a:t>
            </a:r>
            <a:r>
              <a:rPr lang="en-US" dirty="0"/>
              <a:t> </a:t>
            </a:r>
            <a:r>
              <a:rPr lang="en-US" dirty="0" err="1"/>
              <a:t>elementum</a:t>
            </a:r>
            <a:r>
              <a:rPr lang="en-US" dirty="0"/>
              <a:t> </a:t>
            </a:r>
            <a:r>
              <a:rPr lang="en-US" dirty="0" err="1"/>
              <a:t>urna</a:t>
            </a:r>
            <a:r>
              <a:rPr lang="en-US" dirty="0"/>
              <a:t>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rutrum</a:t>
            </a:r>
            <a:r>
              <a:rPr lang="en-US" dirty="0"/>
              <a:t> </a:t>
            </a:r>
            <a:r>
              <a:rPr lang="en-US" dirty="0" err="1"/>
              <a:t>venenatis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332992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FE2545-02EA-07B2-5D4F-C6E3375E0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C73DD5-F7DF-0386-1BEF-9088C5A5EE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6BFAC-C61A-A4C9-32C1-F7A14913E0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F1133-3259-4C45-BABA-5B62D9C6F78D}" type="datetimeFigureOut">
              <a:rPr lang="en-US" smtClean="0"/>
              <a:t>1/17/2024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6F282-0AD3-F36E-7F2F-24DD86AFA2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EF5C4-4A0A-75A4-0E83-DDE1DB8055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270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49" r:id="rId1"/>
    <p:sldLayoutId id="2147484850" r:id="rId2"/>
    <p:sldLayoutId id="2147484851" r:id="rId3"/>
    <p:sldLayoutId id="2147484852" r:id="rId4"/>
    <p:sldLayoutId id="2147484853" r:id="rId5"/>
    <p:sldLayoutId id="2147484854" r:id="rId6"/>
    <p:sldLayoutId id="2147484855" r:id="rId7"/>
    <p:sldLayoutId id="2147484856" r:id="rId8"/>
    <p:sldLayoutId id="2147484857" r:id="rId9"/>
    <p:sldLayoutId id="2147484858" r:id="rId10"/>
    <p:sldLayoutId id="2147484859" r:id="rId11"/>
    <p:sldLayoutId id="2147484860" r:id="rId12"/>
    <p:sldLayoutId id="2147484861" r:id="rId13"/>
    <p:sldLayoutId id="2147484862" r:id="rId1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1-10/well-being-future-generations-wales-act-2015-the-essentials-2021.pdf" TargetMode="External"/><Relationship Id="rId2" Type="http://schemas.openxmlformats.org/officeDocument/2006/relationships/hyperlink" Target="https://www.futuregenerations.wales/wp-content/uploads/2017/01/160401-wfg-accessible-guide-for-young-people-e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1-10/well-being-future-generations-wales-act-2015-the-essentials-2021.pdf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www.gov.wales/sites/default/files/publications/2021-10/well-being-future-generations-wales-act-2015-the-essentials-2021.pd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1-10/well-being-future-generations-wales-act-2015-the-essentials-2021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1-10/well-being-future-generations-wales-act-2015-the-essentials-2021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ie.net/dirty-dozen-the-12-businesses-responsible-for-70-of-litter-in-the-uk/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merginmaps.com/?gad_source=1&amp;gclid=CjwKCAiAkp6tBhB5EiwANTCx1FdejgNIr4IqdpJHrRuJEP9plzKgPRvKQX9SUZ9rDQWCK5pLn4loWBoCUW0QAvD_Bw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ydney.edu.au/sydney-environment-institute/our-research/environmental-justices/concepts-of-practice-and-multispecies-justice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ustralianhumanitiesreview.org/wp-content/uploads/2023/06/AHR71_05a_Celermajer.pdf" TargetMode="External"/><Relationship Id="rId5" Type="http://schemas.openxmlformats.org/officeDocument/2006/relationships/hyperlink" Target="https://link.springer.com/article/10.1007/s11673-023-10280-5" TargetMode="External"/><Relationship Id="rId4" Type="http://schemas.openxmlformats.org/officeDocument/2006/relationships/hyperlink" Target="https://doi.org/10.1007/s11673-023-10280-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qua and green fractal background like floral petal">
            <a:extLst>
              <a:ext uri="{FF2B5EF4-FFF2-40B4-BE49-F238E27FC236}">
                <a16:creationId xmlns:a16="http://schemas.microsoft.com/office/drawing/2014/main" id="{2D2FF362-4ED3-4C1C-4340-01D5AD7119C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6893" y="897419"/>
            <a:ext cx="6051155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800" b="1" dirty="0">
                <a:solidFill>
                  <a:schemeClr val="bg1"/>
                </a:solidFill>
                <a:latin typeface="Neue Haas Grotesk Text Pro" panose="020B0504020202020204" pitchFamily="34" charset="0"/>
              </a:rPr>
              <a:t>Wellbeing and Future (Multispecies) Generations</a:t>
            </a:r>
            <a:br>
              <a:rPr lang="en-US" sz="4800" dirty="0">
                <a:solidFill>
                  <a:schemeClr val="bg1"/>
                </a:solidFill>
              </a:rPr>
            </a:br>
            <a:br>
              <a:rPr lang="en-US" sz="4800" dirty="0">
                <a:solidFill>
                  <a:schemeClr val="bg1"/>
                </a:solidFill>
              </a:rPr>
            </a:b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82F3119C-0176-4041-3EF8-9AE7D19DAF0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7750" y="5590364"/>
            <a:ext cx="2376013" cy="109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1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Neue Haas Grotesk Text Pro" panose="020B0504020202020204" pitchFamily="34" charset="0"/>
              </a:rPr>
              <a:t>Lecture Outline</a:t>
            </a:r>
            <a:endParaRPr lang="en-US" sz="3200" dirty="0">
              <a:solidFill>
                <a:schemeClr val="bg1"/>
              </a:solidFill>
              <a:latin typeface="Neue Haas Grotesk Text Pro" panose="020B05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658813" y="1913641"/>
            <a:ext cx="9829675" cy="4287133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Paper Discussion: Multispecies Sustainability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Terminology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Well-being </a:t>
            </a:r>
            <a:r>
              <a:rPr lang="en-GB" sz="2400" i="0" dirty="0">
                <a:solidFill>
                  <a:schemeClr val="bg1"/>
                </a:solidFill>
                <a:effectLst/>
              </a:rPr>
              <a:t>of Future Generations (Wales) Act 2015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chemeClr val="bg1"/>
                </a:solidFill>
                <a:effectLst/>
              </a:rPr>
              <a:t> A new wellbeing act (activity)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499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Neue Haas Grotesk Text Pro" panose="020B0504020202020204" pitchFamily="34" charset="0"/>
              </a:rPr>
              <a:t>Paper Discussion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AF90B5-A513-2B10-90C2-55137289D3E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55440" y="1524322"/>
            <a:ext cx="10585176" cy="496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596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Neue Haas Grotesk Text Pro" panose="020B0504020202020204" pitchFamily="34" charset="0"/>
              </a:rPr>
              <a:t>Paper Discussion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A07C7CC-A014-8FE7-4E95-8C56E15C34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2354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7246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les">
            <a:extLst>
              <a:ext uri="{FF2B5EF4-FFF2-40B4-BE49-F238E27FC236}">
                <a16:creationId xmlns:a16="http://schemas.microsoft.com/office/drawing/2014/main" id="{FC0DE180-7080-33FE-2586-C13436EC2F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  <a:latin typeface="Neue Haas Grotesk Text Pro" panose="020B0504020202020204" pitchFamily="34" charset="0"/>
              </a:rPr>
              <a:t>Paper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9BCF-0CCF-5562-2F0F-6A0ED7269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b="0" i="0" dirty="0">
                <a:solidFill>
                  <a:srgbClr val="FFFFFF"/>
                </a:solidFill>
                <a:effectLst/>
              </a:rPr>
              <a:t>How is this paper structured? What are its key parts?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493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Neue Haas Grotesk Text Pro" panose="020B0504020202020204" pitchFamily="34" charset="0"/>
              </a:rPr>
              <a:t>Paper Discussion</a:t>
            </a:r>
          </a:p>
        </p:txBody>
      </p:sp>
      <p:pic>
        <p:nvPicPr>
          <p:cNvPr id="6" name="Picture 5" descr="Different coloured question marks">
            <a:extLst>
              <a:ext uri="{FF2B5EF4-FFF2-40B4-BE49-F238E27FC236}">
                <a16:creationId xmlns:a16="http://schemas.microsoft.com/office/drawing/2014/main" id="{B16E6203-22A5-A867-5F7D-0DC29CACDD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82" r="30568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9BCF-0CCF-5562-2F0F-6A0ED7269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Autofit/>
          </a:bodyPr>
          <a:lstStyle/>
          <a:p>
            <a:r>
              <a:rPr lang="en-GB" b="0" i="0" dirty="0">
                <a:effectLst/>
                <a:latin typeface="GT America Standard"/>
              </a:rPr>
              <a:t>Thoughts on terminology. Is there anything you have not heard of before? </a:t>
            </a:r>
          </a:p>
          <a:p>
            <a:endParaRPr lang="en-GB" dirty="0">
              <a:latin typeface="GT America Standard"/>
            </a:endParaRPr>
          </a:p>
          <a:p>
            <a:endParaRPr lang="en-GB" dirty="0">
              <a:latin typeface="GT America Standard"/>
            </a:endParaRPr>
          </a:p>
          <a:p>
            <a:endParaRPr lang="en-GB" dirty="0">
              <a:latin typeface="GT America Standard"/>
            </a:endParaRPr>
          </a:p>
          <a:p>
            <a:endParaRPr lang="en-GB" dirty="0">
              <a:latin typeface="GT America Standard"/>
            </a:endParaRPr>
          </a:p>
          <a:p>
            <a:r>
              <a:rPr lang="en-GB" dirty="0">
                <a:latin typeface="GT America Standard"/>
              </a:rPr>
              <a:t>What are its key arguments?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174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Neue Haas Grotesk Text Pro" panose="020B0504020202020204" pitchFamily="34" charset="0"/>
              </a:rPr>
              <a:t>Paper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9BCF-0CCF-5562-2F0F-6A0ED7269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b="0" i="0" dirty="0">
                <a:effectLst/>
                <a:latin typeface="GT America Standard"/>
              </a:rPr>
              <a:t>Building on a definition of multispecies sustainability?</a:t>
            </a:r>
            <a:endParaRPr lang="en-GB" dirty="0"/>
          </a:p>
        </p:txBody>
      </p:sp>
      <p:pic>
        <p:nvPicPr>
          <p:cNvPr id="5" name="Picture 4" descr="Yellow paper ship leading among white ships">
            <a:extLst>
              <a:ext uri="{FF2B5EF4-FFF2-40B4-BE49-F238E27FC236}">
                <a16:creationId xmlns:a16="http://schemas.microsoft.com/office/drawing/2014/main" id="{29F2BD3D-6B6D-DC4E-CCBD-B64A153600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786" r="2378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213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25288D97-EA55-D4E1-65F6-74895579B3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4112" b="983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7434"/>
            <a:ext cx="7800660" cy="1520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  <a:latin typeface="Neue Haas Grotesk Text Pro" panose="020B0504020202020204" pitchFamily="34" charset="0"/>
              </a:rPr>
              <a:t>Paper Discussion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9BCF-0CCF-5562-2F0F-6A0ED7269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293441"/>
            <a:ext cx="6295332" cy="15885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b="0" i="0" dirty="0">
                <a:solidFill>
                  <a:srgbClr val="FFFFFF"/>
                </a:solidFill>
                <a:effectLst/>
              </a:rPr>
              <a:t>Explain </a:t>
            </a:r>
            <a:r>
              <a:rPr lang="en-US" dirty="0">
                <a:solidFill>
                  <a:srgbClr val="FFFFFF"/>
                </a:solidFill>
              </a:rPr>
              <a:t>a</a:t>
            </a:r>
            <a:r>
              <a:rPr lang="en-US" b="0" i="0" dirty="0">
                <a:solidFill>
                  <a:srgbClr val="FFFFFF"/>
                </a:solidFill>
                <a:effectLst/>
              </a:rPr>
              <a:t>nd describe Figure 5.</a:t>
            </a: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9311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Neue Haas Grotesk Text Pro" panose="020B0504020202020204" pitchFamily="34" charset="0"/>
              </a:rPr>
              <a:t>Paper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9BCF-0CCF-5562-2F0F-6A0ED7269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b="0" i="0" dirty="0">
                <a:effectLst/>
                <a:latin typeface="GT America Standard"/>
              </a:rPr>
              <a:t>Multispecies stakeholder policy framework (Figure 6). </a:t>
            </a:r>
            <a:endParaRPr lang="en-GB" dirty="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1B87573F-A922-1587-CFAC-802AC0D64F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53" r="34210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034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Neue Haas Grotesk Text Pro" panose="020B0504020202020204" pitchFamily="34" charset="0"/>
              </a:rPr>
              <a:t>Paper Discussion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411458-C1F3-C1B5-44D0-18838FEBDA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24962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6432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6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457200" dist="63500" sx="99000" sy="99000" algn="l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45" y="5546162"/>
            <a:ext cx="6661702" cy="953611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Neue Haas Grotesk Text Pro" panose="020B0504020202020204" pitchFamily="34" charset="0"/>
              </a:rPr>
              <a:t>Suggested Reading</a:t>
            </a:r>
          </a:p>
        </p:txBody>
      </p:sp>
      <p:pic>
        <p:nvPicPr>
          <p:cNvPr id="5" name="Picture 4" descr="A black and white photo of tree Rings">
            <a:extLst>
              <a:ext uri="{FF2B5EF4-FFF2-40B4-BE49-F238E27FC236}">
                <a16:creationId xmlns:a16="http://schemas.microsoft.com/office/drawing/2014/main" id="{817E7095-426A-024B-08B3-A97811B729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47" b="1"/>
          <a:stretch/>
        </p:blipFill>
        <p:spPr>
          <a:xfrm>
            <a:off x="20" y="-1"/>
            <a:ext cx="7574488" cy="51615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4B3ED-D4B4-112C-FCE4-88CE9DEED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0064" y="743803"/>
            <a:ext cx="3144523" cy="5474173"/>
          </a:xfrm>
        </p:spPr>
        <p:txBody>
          <a:bodyPr anchor="ctr">
            <a:normAutofit/>
          </a:bodyPr>
          <a:lstStyle/>
          <a:p>
            <a:r>
              <a:rPr lang="en-GB" sz="2000" b="0" i="0">
                <a:effectLst/>
                <a:latin typeface="GT America Standard"/>
              </a:rPr>
              <a:t>Folke, C., Biggs, R., Norström, A. V., Reyers, B., &amp; Rockström, J. (2016). Social-ecological resilience and biosphere-based sustainability science. </a:t>
            </a:r>
            <a:r>
              <a:rPr lang="en-GB" sz="2000" b="0" i="1">
                <a:effectLst/>
                <a:latin typeface="GT America Standard"/>
              </a:rPr>
              <a:t>Ecology and Society</a:t>
            </a:r>
            <a:r>
              <a:rPr lang="en-GB" sz="2000" b="0" i="0">
                <a:effectLst/>
                <a:latin typeface="GT America Standard"/>
              </a:rPr>
              <a:t>, </a:t>
            </a:r>
            <a:r>
              <a:rPr lang="en-GB" sz="2000" b="0" i="1">
                <a:effectLst/>
                <a:latin typeface="GT America Standard"/>
              </a:rPr>
              <a:t>21</a:t>
            </a:r>
            <a:r>
              <a:rPr lang="en-GB" sz="2000" b="0" i="0">
                <a:effectLst/>
                <a:latin typeface="GT America Standard"/>
              </a:rPr>
              <a:t>(3). http://www.jstor.org/stable/26269981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31587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Neue Haas Grotesk Text Pro" panose="020B0504020202020204" pitchFamily="34" charset="0"/>
              </a:rPr>
              <a:t>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4B3ED-D4B4-112C-FCE4-88CE9DEED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dirty="0"/>
              <a:t>Neoliberal</a:t>
            </a:r>
          </a:p>
          <a:p>
            <a:r>
              <a:rPr lang="en-GB" dirty="0" err="1"/>
              <a:t>Neofacist</a:t>
            </a:r>
            <a:endParaRPr lang="en-GB" dirty="0"/>
          </a:p>
          <a:p>
            <a:r>
              <a:rPr lang="en-GB" dirty="0"/>
              <a:t>Reductionism</a:t>
            </a:r>
          </a:p>
          <a:p>
            <a:r>
              <a:rPr lang="en-GB" dirty="0"/>
              <a:t>Interdependent</a:t>
            </a:r>
          </a:p>
          <a:p>
            <a:r>
              <a:rPr lang="en-GB" i="1" dirty="0"/>
              <a:t>Ibid</a:t>
            </a:r>
            <a:r>
              <a:rPr lang="en-GB" dirty="0"/>
              <a:t>.,</a:t>
            </a:r>
          </a:p>
          <a:p>
            <a:r>
              <a:rPr lang="en-GB" dirty="0"/>
              <a:t>Cartesian dualism.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C5B9BF-B3CF-7CA0-6E34-4FB7477E9B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56" r="3556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68561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People working on ideas">
            <a:extLst>
              <a:ext uri="{FF2B5EF4-FFF2-40B4-BE49-F238E27FC236}">
                <a16:creationId xmlns:a16="http://schemas.microsoft.com/office/drawing/2014/main" id="{01434B7D-FC80-D531-9088-67C3A7A6DA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338" b="678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  <a:latin typeface="Neue Haas Grotesk Text Pro" panose="020B0504020202020204" pitchFamily="34" charset="0"/>
              </a:rPr>
              <a:t>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4B3ED-D4B4-112C-FCE4-88CE9DEED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Perceived generational conflict? </a:t>
            </a:r>
          </a:p>
        </p:txBody>
      </p:sp>
    </p:spTree>
    <p:extLst>
      <p:ext uri="{BB962C8B-B14F-4D97-AF65-F5344CB8AC3E}">
        <p14:creationId xmlns:p14="http://schemas.microsoft.com/office/powerpoint/2010/main" val="175899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E6671AF-110C-4E4D-BEB4-1323A3136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B4306-521D-0815-8FC6-EFC0994D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10895"/>
            <a:ext cx="4889190" cy="2121408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latin typeface="Neue Haas Grotesk Text Pro" panose="020B0504020202020204" pitchFamily="34" charset="0"/>
              </a:rPr>
              <a:t>Well-being </a:t>
            </a:r>
            <a:r>
              <a:rPr lang="en-GB" sz="3200" b="1" i="0" dirty="0">
                <a:effectLst/>
                <a:latin typeface="Neue Haas Grotesk Text Pro" panose="020B0504020202020204" pitchFamily="34" charset="0"/>
              </a:rPr>
              <a:t>of Future Generations (Wales) Act 2015</a:t>
            </a:r>
            <a:br>
              <a:rPr lang="en-GB" sz="3700" b="1" i="0" dirty="0">
                <a:effectLst/>
                <a:latin typeface="Messina"/>
              </a:rPr>
            </a:br>
            <a:endParaRPr lang="en-GB" sz="3700" b="1" dirty="0">
              <a:latin typeface="Neue Haas Grotesk Text Pro" panose="020B05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4B3ED-D4B4-112C-FCE4-88CE9DEED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878" y="310896"/>
            <a:ext cx="5257800" cy="2121407"/>
          </a:xfrm>
        </p:spPr>
        <p:txBody>
          <a:bodyPr anchor="ctr">
            <a:normAutofit/>
          </a:bodyPr>
          <a:lstStyle/>
          <a:p>
            <a:r>
              <a:rPr lang="en-GB" dirty="0"/>
              <a:t>Click and explore the following links:</a:t>
            </a:r>
            <a:endParaRPr lang="en-GB" sz="2000" dirty="0"/>
          </a:p>
          <a:p>
            <a:r>
              <a:rPr lang="en-GB" sz="2000" dirty="0">
                <a:hlinkClick r:id="rId2"/>
              </a:rPr>
              <a:t>160401-wfg-accessible-guide-for-young-people-en.pdf (</a:t>
            </a:r>
            <a:r>
              <a:rPr lang="en-GB" sz="2000" dirty="0" err="1">
                <a:hlinkClick r:id="rId2"/>
              </a:rPr>
              <a:t>futuregenerations.wales</a:t>
            </a:r>
            <a:r>
              <a:rPr lang="en-GB" sz="2000" dirty="0">
                <a:hlinkClick r:id="rId2"/>
              </a:rPr>
              <a:t>)</a:t>
            </a:r>
            <a:r>
              <a:rPr lang="en-GB" sz="2000" dirty="0"/>
              <a:t> </a:t>
            </a:r>
          </a:p>
          <a:p>
            <a:r>
              <a:rPr lang="en-GB" sz="2000" dirty="0">
                <a:hlinkClick r:id="rId3"/>
              </a:rPr>
              <a:t>42329 WBFG Essentials Guide (</a:t>
            </a:r>
            <a:r>
              <a:rPr lang="en-GB" sz="2000" dirty="0" err="1">
                <a:hlinkClick r:id="rId3"/>
              </a:rPr>
              <a:t>gov.wales</a:t>
            </a:r>
            <a:r>
              <a:rPr lang="en-GB" sz="2000" dirty="0">
                <a:hlinkClick r:id="rId3"/>
              </a:rPr>
              <a:t>)</a:t>
            </a:r>
            <a:endParaRPr lang="en-GB" sz="2000" dirty="0"/>
          </a:p>
        </p:txBody>
      </p:sp>
      <p:pic>
        <p:nvPicPr>
          <p:cNvPr id="5" name="Picture 4" descr="Arrows pointing towards light">
            <a:extLst>
              <a:ext uri="{FF2B5EF4-FFF2-40B4-BE49-F238E27FC236}">
                <a16:creationId xmlns:a16="http://schemas.microsoft.com/office/drawing/2014/main" id="{497BA9BD-51BE-EC7C-CD97-40A5406BCBE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814" b="43624"/>
          <a:stretch/>
        </p:blipFill>
        <p:spPr>
          <a:xfrm>
            <a:off x="20" y="2743201"/>
            <a:ext cx="12191979" cy="4114799"/>
          </a:xfrm>
          <a:prstGeom prst="rect">
            <a:avLst/>
          </a:prstGeom>
          <a:effectLst>
            <a:innerShdw blurRad="190500" dist="127000" dir="16200000">
              <a:prstClr val="black">
                <a:alpha val="19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4275029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EA67149-3A22-1A94-9892-B6E28AB1C92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9376" y="143330"/>
            <a:ext cx="9217024" cy="63641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8CA803F-08DE-6E6C-1F33-0A17F69CCE4D}"/>
              </a:ext>
            </a:extLst>
          </p:cNvPr>
          <p:cNvSpPr txBox="1"/>
          <p:nvPr/>
        </p:nvSpPr>
        <p:spPr>
          <a:xfrm>
            <a:off x="9864080" y="5584136"/>
            <a:ext cx="23279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42329 WBFG Essentials Guide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675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8CA803F-08DE-6E6C-1F33-0A17F69CCE4D}"/>
              </a:ext>
            </a:extLst>
          </p:cNvPr>
          <p:cNvSpPr txBox="1"/>
          <p:nvPr/>
        </p:nvSpPr>
        <p:spPr>
          <a:xfrm>
            <a:off x="9864080" y="5584136"/>
            <a:ext cx="23279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42329 WBFG Essentials Guide (</a:t>
            </a:r>
            <a:r>
              <a:rPr lang="en-GB" dirty="0" err="1">
                <a:hlinkClick r:id="rId2"/>
              </a:rPr>
              <a:t>gov.wales</a:t>
            </a:r>
            <a:r>
              <a:rPr lang="en-GB" dirty="0">
                <a:hlinkClick r:id="rId2"/>
              </a:rPr>
              <a:t>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EC7BA9-59A9-78A0-2956-D80084F55B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E84D9C-E89A-9B4C-5330-BD93873DED0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3392" y="120020"/>
            <a:ext cx="9073008" cy="6617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5525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8CA803F-08DE-6E6C-1F33-0A17F69CCE4D}"/>
              </a:ext>
            </a:extLst>
          </p:cNvPr>
          <p:cNvSpPr txBox="1"/>
          <p:nvPr/>
        </p:nvSpPr>
        <p:spPr>
          <a:xfrm>
            <a:off x="9864080" y="5584136"/>
            <a:ext cx="23279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42329 WBFG Essentials Guide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00E5D-3461-D672-020A-1BD709711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>
                <a:latin typeface="Neue Haas Grotesk Text Pro" panose="020B05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6AF41-6642-1F8D-0775-9C65F0468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en-GB" dirty="0"/>
              <a:t>In pairs, provide a similar outline, or structure to develop and implement: </a:t>
            </a:r>
          </a:p>
          <a:p>
            <a:r>
              <a:rPr lang="en-GB" b="1" dirty="0"/>
              <a:t>Wellbeing of Future Multispecies Generations Act 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BC4423-01A8-D9E1-4757-55F3C7845AA8}"/>
              </a:ext>
            </a:extLst>
          </p:cNvPr>
          <p:cNvSpPr txBox="1"/>
          <p:nvPr/>
        </p:nvSpPr>
        <p:spPr>
          <a:xfrm>
            <a:off x="1055440" y="580763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Make Goals </a:t>
            </a:r>
            <a:r>
              <a:rPr lang="en-GB" b="1" i="1" u="sng" dirty="0"/>
              <a:t>and</a:t>
            </a:r>
            <a:r>
              <a:rPr lang="en-GB" b="1" u="sng" dirty="0"/>
              <a:t> </a:t>
            </a:r>
            <a:r>
              <a:rPr lang="en-GB" b="1" dirty="0"/>
              <a:t>Act Architecture</a:t>
            </a:r>
          </a:p>
        </p:txBody>
      </p:sp>
    </p:spTree>
    <p:extLst>
      <p:ext uri="{BB962C8B-B14F-4D97-AF65-F5344CB8AC3E}">
        <p14:creationId xmlns:p14="http://schemas.microsoft.com/office/powerpoint/2010/main" val="32408421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8CA803F-08DE-6E6C-1F33-0A17F69CCE4D}"/>
              </a:ext>
            </a:extLst>
          </p:cNvPr>
          <p:cNvSpPr txBox="1"/>
          <p:nvPr/>
        </p:nvSpPr>
        <p:spPr>
          <a:xfrm>
            <a:off x="9864080" y="5584136"/>
            <a:ext cx="23279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42329 WBFG Essentials Guide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00E5D-3461-D672-020A-1BD709711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b="1" dirty="0">
                <a:latin typeface="Neue Haas Grotesk Text Pro" panose="020B05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6AF41-6642-1F8D-0775-9C65F0468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en-GB" dirty="0"/>
              <a:t>In pairs, provide a similar outline, or structure to develop and implement: </a:t>
            </a:r>
          </a:p>
          <a:p>
            <a:r>
              <a:rPr lang="en-GB" b="1" dirty="0"/>
              <a:t>Wellbeing of Future Multispecies Generations Act 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BC4423-01A8-D9E1-4757-55F3C7845AA8}"/>
              </a:ext>
            </a:extLst>
          </p:cNvPr>
          <p:cNvSpPr txBox="1"/>
          <p:nvPr/>
        </p:nvSpPr>
        <p:spPr>
          <a:xfrm>
            <a:off x="1055440" y="580763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Remember ecosystem service categories </a:t>
            </a:r>
          </a:p>
        </p:txBody>
      </p:sp>
      <p:pic>
        <p:nvPicPr>
          <p:cNvPr id="4" name="Picture 4" descr="Infographic - Ecosystem Land wheel">
            <a:extLst>
              <a:ext uri="{FF2B5EF4-FFF2-40B4-BE49-F238E27FC236}">
                <a16:creationId xmlns:a16="http://schemas.microsoft.com/office/drawing/2014/main" id="{AE3330D6-D1FD-F59A-ED81-14A108BAF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72264" y="3102072"/>
            <a:ext cx="3719736" cy="368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5888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137397"/>
            <a:ext cx="12192000" cy="1720601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A9A618-44A5-A66F-3FD1-BD0BF38A7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5505709"/>
            <a:ext cx="7015500" cy="10194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latin typeface="Neue Haas Grotesk Text Pro" panose="020B0504020202020204" pitchFamily="34" charset="0"/>
              </a:rPr>
              <a:t>5 minute break</a:t>
            </a:r>
          </a:p>
        </p:txBody>
      </p:sp>
      <p:pic>
        <p:nvPicPr>
          <p:cNvPr id="26" name="Picture 25" descr="Coffee and bread outdoors">
            <a:extLst>
              <a:ext uri="{FF2B5EF4-FFF2-40B4-BE49-F238E27FC236}">
                <a16:creationId xmlns:a16="http://schemas.microsoft.com/office/drawing/2014/main" id="{9D471A0D-FD65-D549-74C7-D953EBDD6D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662" b="19211"/>
          <a:stretch/>
        </p:blipFill>
        <p:spPr>
          <a:xfrm>
            <a:off x="20" y="10"/>
            <a:ext cx="12191979" cy="5137387"/>
          </a:xfrm>
          <a:prstGeom prst="rect">
            <a:avLst/>
          </a:prstGeom>
          <a:effectLst>
            <a:outerShdw blurRad="190500" dist="63500" dir="5400000" sx="98000" sy="98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472578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Oval 103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Dirty Dozen: The 12 businesses responsible for 70% of litter in the UK">
            <a:extLst>
              <a:ext uri="{FF2B5EF4-FFF2-40B4-BE49-F238E27FC236}">
                <a16:creationId xmlns:a16="http://schemas.microsoft.com/office/drawing/2014/main" id="{4327A851-E544-9F19-FEA1-2DF474C8C8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12" r="10638" b="1"/>
          <a:stretch/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E5F80-F8E5-0F28-27DE-1F4616183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  <a:hlinkClick r:id="rId3"/>
              </a:rPr>
              <a:t>Top Littered Packaging Companies in the UK Revealed: Coca-Cola Leads the List (edie.net)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03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4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6FC6C0F-7436-6011-527C-9CCD06B220BF}"/>
              </a:ext>
            </a:extLst>
          </p:cNvPr>
          <p:cNvSpPr txBox="1"/>
          <p:nvPr/>
        </p:nvSpPr>
        <p:spPr>
          <a:xfrm>
            <a:off x="6709341" y="1117947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atin typeface="Neue Haas Grotesk Text Pro" panose="020B0504020202020204" pitchFamily="34" charset="0"/>
              </a:rPr>
              <a:t>The dirty dozen…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4653620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00E5D-3461-D672-020A-1BD709711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dirty="0">
                <a:latin typeface="Neue Haas Grotesk Text Pro" panose="020B0504020202020204" pitchFamily="34" charset="0"/>
              </a:rPr>
              <a:t>Activity</a:t>
            </a:r>
          </a:p>
        </p:txBody>
      </p:sp>
      <p:pic>
        <p:nvPicPr>
          <p:cNvPr id="6" name="Picture 5" descr="Top view of cubes connected with black lines">
            <a:extLst>
              <a:ext uri="{FF2B5EF4-FFF2-40B4-BE49-F238E27FC236}">
                <a16:creationId xmlns:a16="http://schemas.microsoft.com/office/drawing/2014/main" id="{51A7D91E-823D-8D90-6D23-22D0C5ADB6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15" r="11593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6AF41-6642-1F8D-0775-9C65F0468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2000" dirty="0"/>
              <a:t>In collaboration with L6 Remote Sensing and GIS we will be conducting a short fieldwork session to characterise litter.</a:t>
            </a:r>
          </a:p>
          <a:p>
            <a:r>
              <a:rPr lang="en-GB" sz="2000" dirty="0"/>
              <a:t>2 locations (marine and fluvial pathways); GIS team will be designing data collection strategy (e.g. survey protocol, database design, attribute table today) to collect appropriate information. </a:t>
            </a:r>
          </a:p>
          <a:p>
            <a:r>
              <a:rPr lang="en-GB" sz="2000" b="1" dirty="0"/>
              <a:t>Positive ID on brands/ Company. 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0419249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89D5D69-307E-4862-950C-1A7CC8A22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!!Rectangle">
            <a:extLst>
              <a:ext uri="{FF2B5EF4-FFF2-40B4-BE49-F238E27FC236}">
                <a16:creationId xmlns:a16="http://schemas.microsoft.com/office/drawing/2014/main" id="{2100E061-779B-4006-BC39-114A057A7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Ships at sea">
            <a:extLst>
              <a:ext uri="{FF2B5EF4-FFF2-40B4-BE49-F238E27FC236}">
                <a16:creationId xmlns:a16="http://schemas.microsoft.com/office/drawing/2014/main" id="{42E960CC-6BAF-568E-0DBF-096E64B9B1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8262" b="7468"/>
          <a:stretch/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900E5D-3461-D672-020A-1BD709711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5189746"/>
          </a:xfrm>
        </p:spPr>
        <p:txBody>
          <a:bodyPr anchor="t">
            <a:normAutofit/>
          </a:bodyPr>
          <a:lstStyle/>
          <a:p>
            <a:r>
              <a:rPr lang="en-GB" sz="8000" b="1">
                <a:solidFill>
                  <a:srgbClr val="FFFFFF"/>
                </a:solidFill>
                <a:latin typeface="Neue Haas Grotesk Text Pro" panose="020B0504020202020204" pitchFamily="34" charset="0"/>
              </a:rPr>
              <a:t>Next Week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48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4728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408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6AF41-6642-1F8D-0775-9C65F0468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0408" y="3268716"/>
            <a:ext cx="5833862" cy="3454616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FFFFFF"/>
                </a:solidFill>
              </a:rPr>
              <a:t>Litter Mapping and Management (meet at Reception 1pm).</a:t>
            </a:r>
          </a:p>
          <a:p>
            <a:endParaRPr lang="en-GB" sz="3200" b="1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Corporate Social Responsibility (CSR)</a:t>
            </a:r>
          </a:p>
          <a:p>
            <a:r>
              <a:rPr lang="en-GB" sz="3200" dirty="0">
                <a:solidFill>
                  <a:srgbClr val="FFFFFF"/>
                </a:solidFill>
              </a:rPr>
              <a:t>We will be back at 2:45pm.</a:t>
            </a:r>
          </a:p>
          <a:p>
            <a:pPr marL="0" indent="0">
              <a:buNone/>
            </a:pPr>
            <a:endParaRPr lang="en-GB" sz="20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47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00E5D-3461-D672-020A-1BD709711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latin typeface="Neue Haas Grotesk Text Pro" panose="020B0504020202020204" pitchFamily="34" charset="0"/>
              </a:rPr>
              <a:t>Tasks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6AF41-6642-1F8D-0775-9C65F0468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b="1" dirty="0"/>
              <a:t>To do: Download </a:t>
            </a:r>
            <a:r>
              <a:rPr lang="en-GB" b="1" dirty="0" err="1"/>
              <a:t>Mergin</a:t>
            </a:r>
            <a:r>
              <a:rPr lang="en-GB" b="1" dirty="0"/>
              <a:t> Maps </a:t>
            </a:r>
          </a:p>
          <a:p>
            <a:pPr marL="0" indent="0">
              <a:buNone/>
            </a:pPr>
            <a:r>
              <a:rPr lang="en-GB" dirty="0" err="1">
                <a:hlinkClick r:id="rId3"/>
              </a:rPr>
              <a:t>Mergin</a:t>
            </a:r>
            <a:r>
              <a:rPr lang="en-GB" dirty="0">
                <a:hlinkClick r:id="rId3"/>
              </a:rPr>
              <a:t> Maps: Collect, Share and Publish your Geo-Data Easily</a:t>
            </a:r>
            <a:endParaRPr lang="en-GB" b="1" dirty="0"/>
          </a:p>
        </p:txBody>
      </p:sp>
      <p:pic>
        <p:nvPicPr>
          <p:cNvPr id="33" name="Picture 32" descr="Six pins pointed on several spots on a road map">
            <a:extLst>
              <a:ext uri="{FF2B5EF4-FFF2-40B4-BE49-F238E27FC236}">
                <a16:creationId xmlns:a16="http://schemas.microsoft.com/office/drawing/2014/main" id="{CD63614C-1C0F-FE6A-08B0-63B6B70BADB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803" r="20532" b="-1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0813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Slide Background">
            <a:extLst>
              <a:ext uri="{FF2B5EF4-FFF2-40B4-BE49-F238E27FC236}">
                <a16:creationId xmlns:a16="http://schemas.microsoft.com/office/drawing/2014/main" id="{FE1EC756-41E9-4FD6-AD48-EF46A2813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66F6371-9EA5-9354-29DC-1D07B921F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00E5D-3461-D672-020A-1BD709711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5" y="307447"/>
            <a:ext cx="10693884" cy="1109932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Neue Haas Grotesk Text Pro" panose="020B0504020202020204" pitchFamily="34" charset="0"/>
              </a:rPr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6AF41-6642-1F8D-0775-9C65F0468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9" y="2357888"/>
            <a:ext cx="4896544" cy="3902635"/>
          </a:xfrm>
        </p:spPr>
        <p:txBody>
          <a:bodyPr anchor="ctr">
            <a:normAutofit/>
          </a:bodyPr>
          <a:lstStyle/>
          <a:p>
            <a:r>
              <a:rPr lang="en-GB" sz="1800" dirty="0"/>
              <a:t>Reconceptualising Justice: </a:t>
            </a:r>
            <a:r>
              <a:rPr lang="en-GB" sz="1800" dirty="0">
                <a:hlinkClick r:id="rId3"/>
              </a:rPr>
              <a:t>Concepts of practice and multispecies justice - Sydney Environment Institute</a:t>
            </a:r>
            <a:endParaRPr lang="en-GB" sz="1800" dirty="0"/>
          </a:p>
          <a:p>
            <a:r>
              <a:rPr lang="en-GB" sz="1800" b="0" i="0" dirty="0" err="1">
                <a:solidFill>
                  <a:srgbClr val="222222"/>
                </a:solidFill>
                <a:effectLst/>
              </a:rPr>
              <a:t>Celermajer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, D., McKibbin, P. Reimagining Relationships: Multispecies Justice as a Frame for the COVID-19 Pandemic.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Bioethical Inquiry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 (2023). </a:t>
            </a:r>
            <a:r>
              <a:rPr lang="en-GB" sz="1800" b="0" i="0" dirty="0">
                <a:solidFill>
                  <a:srgbClr val="222222"/>
                </a:solidFill>
                <a:effectLst/>
                <a:hlinkClick r:id="rId4"/>
              </a:rPr>
              <a:t>https://doi.org/10.1007/s11673-023-10280-5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Link: </a:t>
            </a:r>
            <a:r>
              <a:rPr lang="en-GB" sz="1800" dirty="0">
                <a:hlinkClick r:id="rId5"/>
              </a:rPr>
              <a:t>Reimagining Relationships: Multispecies Justice as a Frame for the COVID-19 Pandemic | Journal of Bioethical Inquiry (springer.com)</a:t>
            </a:r>
            <a:endParaRPr lang="en-GB" sz="1800" dirty="0"/>
          </a:p>
          <a:p>
            <a:r>
              <a:rPr lang="en-GB" sz="1800" dirty="0"/>
              <a:t>Intergenerational Multispecies Justice: </a:t>
            </a:r>
            <a:r>
              <a:rPr lang="en-GB" sz="1800" dirty="0">
                <a:hlinkClick r:id="rId6"/>
              </a:rPr>
              <a:t>AHR71_05a_Celermajer.pdf (australianhumanitiesreview.org)</a:t>
            </a:r>
            <a:endParaRPr lang="en-GB" sz="18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0732469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8221e1a10f8d3d6b3e50db903b46b569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ba10b0d6a078fc71870206bb1a5dc39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BF5694-052B-456A-BDB4-2B08114922D7}">
  <ds:schemaRefs>
    <ds:schemaRef ds:uri="696490a5-0429-499a-a254-a60426c02ef0"/>
    <ds:schemaRef ds:uri="http://purl.org/dc/dcmitype/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d2d6d51c-be45-489c-bfaa-c0c3d4c0c982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CADE0A4-ED47-4F7C-9FDE-D8325BA006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B9E0A2-6251-4882-8251-EE10678CD9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9086</TotalTime>
  <Words>546</Words>
  <Application>Microsoft Office PowerPoint</Application>
  <PresentationFormat>Widescreen</PresentationFormat>
  <Paragraphs>85</Paragraphs>
  <Slides>24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GT America Standard</vt:lpstr>
      <vt:lpstr>Messina</vt:lpstr>
      <vt:lpstr>Arial</vt:lpstr>
      <vt:lpstr>Calibri</vt:lpstr>
      <vt:lpstr>Calibri Light</vt:lpstr>
      <vt:lpstr>Century gothic</vt:lpstr>
      <vt:lpstr>Century gothic</vt:lpstr>
      <vt:lpstr>Neue Haas Grotesk Text Pro</vt:lpstr>
      <vt:lpstr>Times New Roman</vt:lpstr>
      <vt:lpstr>1_Office Theme</vt:lpstr>
      <vt:lpstr>Wellbeing and Future (Multispecies) Generations  </vt:lpstr>
      <vt:lpstr>Lecture Outline</vt:lpstr>
      <vt:lpstr>Paper Discussion</vt:lpstr>
      <vt:lpstr>Paper Discussion</vt:lpstr>
      <vt:lpstr>Paper Discussion</vt:lpstr>
      <vt:lpstr>Paper Discussion</vt:lpstr>
      <vt:lpstr>Paper Discussion</vt:lpstr>
      <vt:lpstr>Paper Discussion</vt:lpstr>
      <vt:lpstr>Paper Discussion</vt:lpstr>
      <vt:lpstr>Paper Discussion</vt:lpstr>
      <vt:lpstr>Suggested Reading</vt:lpstr>
      <vt:lpstr>Terminology</vt:lpstr>
      <vt:lpstr>Ideas</vt:lpstr>
      <vt:lpstr>Well-being of Future Generations (Wales) Act 2015 </vt:lpstr>
      <vt:lpstr>PowerPoint Presentation</vt:lpstr>
      <vt:lpstr>PowerPoint Presentation</vt:lpstr>
      <vt:lpstr>Activity</vt:lpstr>
      <vt:lpstr>Activity</vt:lpstr>
      <vt:lpstr>5 minute break</vt:lpstr>
      <vt:lpstr>PowerPoint Presentation</vt:lpstr>
      <vt:lpstr>Activity</vt:lpstr>
      <vt:lpstr>Next Week</vt:lpstr>
      <vt:lpstr>Tasks</vt:lpstr>
      <vt:lpstr>Further Reading</vt:lpstr>
    </vt:vector>
  </TitlesOfParts>
  <Company>swan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Planned System</dc:title>
  <dc:creator>Alissa</dc:creator>
  <cp:lastModifiedBy>Alissa Flatley</cp:lastModifiedBy>
  <cp:revision>345</cp:revision>
  <cp:lastPrinted>2002-03-04T13:59:26Z</cp:lastPrinted>
  <dcterms:created xsi:type="dcterms:W3CDTF">2001-11-15T19:13:35Z</dcterms:created>
  <dcterms:modified xsi:type="dcterms:W3CDTF">2024-01-17T12:16:43Z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