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6.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54"/>
  </p:notesMasterIdLst>
  <p:sldIdLst>
    <p:sldId id="256" r:id="rId10"/>
    <p:sldId id="257" r:id="rId11"/>
    <p:sldId id="301" r:id="rId12"/>
    <p:sldId id="381" r:id="rId13"/>
    <p:sldId id="383" r:id="rId14"/>
    <p:sldId id="382" r:id="rId15"/>
    <p:sldId id="384" r:id="rId16"/>
    <p:sldId id="378" r:id="rId17"/>
    <p:sldId id="380" r:id="rId18"/>
    <p:sldId id="385" r:id="rId19"/>
    <p:sldId id="262" r:id="rId20"/>
    <p:sldId id="259" r:id="rId21"/>
    <p:sldId id="367" r:id="rId22"/>
    <p:sldId id="349" r:id="rId23"/>
    <p:sldId id="260" r:id="rId24"/>
    <p:sldId id="263" r:id="rId25"/>
    <p:sldId id="265" r:id="rId26"/>
    <p:sldId id="267" r:id="rId27"/>
    <p:sldId id="266" r:id="rId28"/>
    <p:sldId id="264" r:id="rId29"/>
    <p:sldId id="269" r:id="rId30"/>
    <p:sldId id="271" r:id="rId31"/>
    <p:sldId id="270" r:id="rId32"/>
    <p:sldId id="292" r:id="rId33"/>
    <p:sldId id="274" r:id="rId34"/>
    <p:sldId id="272" r:id="rId35"/>
    <p:sldId id="287" r:id="rId36"/>
    <p:sldId id="278" r:id="rId37"/>
    <p:sldId id="279" r:id="rId38"/>
    <p:sldId id="280" r:id="rId39"/>
    <p:sldId id="291" r:id="rId40"/>
    <p:sldId id="281" r:id="rId41"/>
    <p:sldId id="289" r:id="rId42"/>
    <p:sldId id="282" r:id="rId43"/>
    <p:sldId id="284" r:id="rId44"/>
    <p:sldId id="283" r:id="rId45"/>
    <p:sldId id="297" r:id="rId46"/>
    <p:sldId id="298" r:id="rId47"/>
    <p:sldId id="296" r:id="rId48"/>
    <p:sldId id="300" r:id="rId49"/>
    <p:sldId id="295" r:id="rId50"/>
    <p:sldId id="299" r:id="rId51"/>
    <p:sldId id="293" r:id="rId52"/>
    <p:sldId id="273"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650" autoAdjust="0"/>
    <p:restoredTop sz="51121" autoAdjust="0"/>
  </p:normalViewPr>
  <p:slideViewPr>
    <p:cSldViewPr snapToGrid="0" snapToObjects="1">
      <p:cViewPr varScale="1">
        <p:scale>
          <a:sx n="46" d="100"/>
          <a:sy n="46" d="100"/>
        </p:scale>
        <p:origin x="201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slide" Target="slides/slide41.xml"/><Relationship Id="rId55" Type="http://schemas.openxmlformats.org/officeDocument/2006/relationships/presProps" Target="presProps.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tableStyles" Target="tableStyles.xml"/><Relationship Id="rId5" Type="http://schemas.openxmlformats.org/officeDocument/2006/relationships/slideMaster" Target="slideMasters/slideMaster3.xml"/><Relationship Id="rId19" Type="http://schemas.openxmlformats.org/officeDocument/2006/relationships/slide" Target="slides/slide10.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viewProps" Target="viewProps.xml"/><Relationship Id="rId8" Type="http://schemas.openxmlformats.org/officeDocument/2006/relationships/slideMaster" Target="slideMasters/slideMaster6.xml"/><Relationship Id="rId51" Type="http://schemas.openxmlformats.org/officeDocument/2006/relationships/slide" Target="slides/slide42.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theme" Target="theme/theme1.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s>
</file>

<file path=ppt/diagrams/_rels/data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64E196-17A6-48C6-9E89-48301DC23DD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B1F053C-CEF3-465C-B9AB-E125227806E8}">
      <dgm:prSet/>
      <dgm:spPr/>
      <dgm:t>
        <a:bodyPr/>
        <a:lstStyle/>
        <a:p>
          <a:r>
            <a:rPr lang="en-GB" dirty="0"/>
            <a:t>No need to go into a lot of depth in the business plan – talk about this in your business pitch</a:t>
          </a:r>
          <a:endParaRPr lang="en-US" dirty="0"/>
        </a:p>
      </dgm:t>
    </dgm:pt>
    <dgm:pt modelId="{D3329AD8-0199-4DEB-AF94-7012BD260F51}" type="parTrans" cxnId="{4A8BBA94-902A-4243-89C9-2F3BC3274E19}">
      <dgm:prSet/>
      <dgm:spPr/>
      <dgm:t>
        <a:bodyPr/>
        <a:lstStyle/>
        <a:p>
          <a:endParaRPr lang="en-US"/>
        </a:p>
      </dgm:t>
    </dgm:pt>
    <dgm:pt modelId="{A2D5E42C-25FA-4E9B-92B5-21F4F4DC4ACE}" type="sibTrans" cxnId="{4A8BBA94-902A-4243-89C9-2F3BC3274E19}">
      <dgm:prSet/>
      <dgm:spPr/>
      <dgm:t>
        <a:bodyPr/>
        <a:lstStyle/>
        <a:p>
          <a:endParaRPr lang="en-US"/>
        </a:p>
      </dgm:t>
    </dgm:pt>
    <dgm:pt modelId="{471A25FE-858E-4CB6-99AD-6FD5DDB84A66}">
      <dgm:prSet/>
      <dgm:spPr/>
      <dgm:t>
        <a:bodyPr/>
        <a:lstStyle/>
        <a:p>
          <a:r>
            <a:rPr lang="en-GB" dirty="0"/>
            <a:t>Show consideration of</a:t>
          </a:r>
          <a:endParaRPr lang="en-US" dirty="0"/>
        </a:p>
      </dgm:t>
    </dgm:pt>
    <dgm:pt modelId="{708CF94C-E91F-44A7-9953-AF4279323EDB}" type="parTrans" cxnId="{42504550-860E-4290-BC6B-C1BAEDD1264E}">
      <dgm:prSet/>
      <dgm:spPr/>
      <dgm:t>
        <a:bodyPr/>
        <a:lstStyle/>
        <a:p>
          <a:endParaRPr lang="en-US"/>
        </a:p>
      </dgm:t>
    </dgm:pt>
    <dgm:pt modelId="{607F6C4A-5FF3-4640-A4FD-961E957B189C}" type="sibTrans" cxnId="{42504550-860E-4290-BC6B-C1BAEDD1264E}">
      <dgm:prSet/>
      <dgm:spPr/>
      <dgm:t>
        <a:bodyPr/>
        <a:lstStyle/>
        <a:p>
          <a:endParaRPr lang="en-US"/>
        </a:p>
      </dgm:t>
    </dgm:pt>
    <dgm:pt modelId="{92C739BD-933B-41CE-863D-9E43D648E9E2}">
      <dgm:prSet/>
      <dgm:spPr/>
      <dgm:t>
        <a:bodyPr/>
        <a:lstStyle/>
        <a:p>
          <a:r>
            <a:rPr lang="en-GB" dirty="0"/>
            <a:t>- how much it will cost</a:t>
          </a:r>
          <a:endParaRPr lang="en-US" dirty="0"/>
        </a:p>
      </dgm:t>
    </dgm:pt>
    <dgm:pt modelId="{59B8F1ED-71D2-4C73-968F-9DBB8AEC17E3}" type="parTrans" cxnId="{AD2CF999-9648-40BF-ADCB-D135A98136E8}">
      <dgm:prSet/>
      <dgm:spPr/>
      <dgm:t>
        <a:bodyPr/>
        <a:lstStyle/>
        <a:p>
          <a:endParaRPr lang="en-US"/>
        </a:p>
      </dgm:t>
    </dgm:pt>
    <dgm:pt modelId="{F0014C53-FA81-42F3-A06D-3B340D6BD279}" type="sibTrans" cxnId="{AD2CF999-9648-40BF-ADCB-D135A98136E8}">
      <dgm:prSet/>
      <dgm:spPr/>
      <dgm:t>
        <a:bodyPr/>
        <a:lstStyle/>
        <a:p>
          <a:endParaRPr lang="en-US"/>
        </a:p>
      </dgm:t>
    </dgm:pt>
    <dgm:pt modelId="{892760D0-4411-4FD2-9B6C-01202153DD60}">
      <dgm:prSet/>
      <dgm:spPr/>
      <dgm:t>
        <a:bodyPr/>
        <a:lstStyle/>
        <a:p>
          <a:r>
            <a:rPr lang="en-GB" dirty="0"/>
            <a:t>-a projected forecast</a:t>
          </a:r>
          <a:endParaRPr lang="en-US" dirty="0"/>
        </a:p>
      </dgm:t>
    </dgm:pt>
    <dgm:pt modelId="{E94ADFF1-DB40-4077-9B42-908EC35FE8C9}" type="parTrans" cxnId="{3D23AFA4-5DE4-455E-A198-6B91549706D4}">
      <dgm:prSet/>
      <dgm:spPr/>
      <dgm:t>
        <a:bodyPr/>
        <a:lstStyle/>
        <a:p>
          <a:endParaRPr lang="en-US"/>
        </a:p>
      </dgm:t>
    </dgm:pt>
    <dgm:pt modelId="{23D88BD5-CED4-4809-945D-2267AD6A278D}" type="sibTrans" cxnId="{3D23AFA4-5DE4-455E-A198-6B91549706D4}">
      <dgm:prSet/>
      <dgm:spPr/>
      <dgm:t>
        <a:bodyPr/>
        <a:lstStyle/>
        <a:p>
          <a:endParaRPr lang="en-US"/>
        </a:p>
      </dgm:t>
    </dgm:pt>
    <dgm:pt modelId="{FEE31BFB-2C2E-4706-859C-97072C428135}">
      <dgm:prSet/>
      <dgm:spPr/>
      <dgm:t>
        <a:bodyPr/>
        <a:lstStyle/>
        <a:p>
          <a:r>
            <a:rPr lang="en-GB" dirty="0"/>
            <a:t>Issues with trying to find funding/loans please reference where you found your information</a:t>
          </a:r>
          <a:endParaRPr lang="en-US" dirty="0"/>
        </a:p>
      </dgm:t>
    </dgm:pt>
    <dgm:pt modelId="{5F03DE1F-231C-4DCD-917A-125C85A9528C}" type="parTrans" cxnId="{1B225BEE-600C-479F-AD67-9A7E4E7FA51B}">
      <dgm:prSet/>
      <dgm:spPr/>
      <dgm:t>
        <a:bodyPr/>
        <a:lstStyle/>
        <a:p>
          <a:endParaRPr lang="en-US"/>
        </a:p>
      </dgm:t>
    </dgm:pt>
    <dgm:pt modelId="{8111B5B3-A071-4EB6-9E21-76E0B976C61C}" type="sibTrans" cxnId="{1B225BEE-600C-479F-AD67-9A7E4E7FA51B}">
      <dgm:prSet/>
      <dgm:spPr/>
      <dgm:t>
        <a:bodyPr/>
        <a:lstStyle/>
        <a:p>
          <a:endParaRPr lang="en-US"/>
        </a:p>
      </dgm:t>
    </dgm:pt>
    <dgm:pt modelId="{61781EE1-153D-4C15-9C48-5265D515212C}" type="pres">
      <dgm:prSet presAssocID="{3664E196-17A6-48C6-9E89-48301DC23DDC}" presName="root" presStyleCnt="0">
        <dgm:presLayoutVars>
          <dgm:dir/>
          <dgm:resizeHandles val="exact"/>
        </dgm:presLayoutVars>
      </dgm:prSet>
      <dgm:spPr/>
    </dgm:pt>
    <dgm:pt modelId="{65B03C30-2888-43E7-82C6-2ACE9E59B24E}" type="pres">
      <dgm:prSet presAssocID="{6B1F053C-CEF3-465C-B9AB-E125227806E8}" presName="compNode" presStyleCnt="0"/>
      <dgm:spPr/>
    </dgm:pt>
    <dgm:pt modelId="{5C8E0146-8B20-4D8E-86CE-D04A6C40C266}" type="pres">
      <dgm:prSet presAssocID="{6B1F053C-CEF3-465C-B9AB-E125227806E8}" presName="bgRect" presStyleLbl="bgShp" presStyleIdx="0" presStyleCnt="3" custLinFactNeighborY="7859"/>
      <dgm:spPr/>
    </dgm:pt>
    <dgm:pt modelId="{6E2C5057-5363-4AD5-B637-377957876B85}" type="pres">
      <dgm:prSet presAssocID="{6B1F053C-CEF3-465C-B9AB-E125227806E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9741EBC9-2CF6-492B-9670-7FA7628F3599}" type="pres">
      <dgm:prSet presAssocID="{6B1F053C-CEF3-465C-B9AB-E125227806E8}" presName="spaceRect" presStyleCnt="0"/>
      <dgm:spPr/>
    </dgm:pt>
    <dgm:pt modelId="{C3599E6E-D51B-4DD6-A7B5-FE8FF2A0E62B}" type="pres">
      <dgm:prSet presAssocID="{6B1F053C-CEF3-465C-B9AB-E125227806E8}" presName="parTx" presStyleLbl="revTx" presStyleIdx="0" presStyleCnt="4">
        <dgm:presLayoutVars>
          <dgm:chMax val="0"/>
          <dgm:chPref val="0"/>
        </dgm:presLayoutVars>
      </dgm:prSet>
      <dgm:spPr/>
    </dgm:pt>
    <dgm:pt modelId="{97CF10C0-3B5F-415A-A8D6-E6692FD2521B}" type="pres">
      <dgm:prSet presAssocID="{A2D5E42C-25FA-4E9B-92B5-21F4F4DC4ACE}" presName="sibTrans" presStyleCnt="0"/>
      <dgm:spPr/>
    </dgm:pt>
    <dgm:pt modelId="{31979911-F120-4DC9-B1BC-E4E207CB464A}" type="pres">
      <dgm:prSet presAssocID="{471A25FE-858E-4CB6-99AD-6FD5DDB84A66}" presName="compNode" presStyleCnt="0"/>
      <dgm:spPr/>
    </dgm:pt>
    <dgm:pt modelId="{5E638202-5E4A-49CD-AB5E-6D2E3973E215}" type="pres">
      <dgm:prSet presAssocID="{471A25FE-858E-4CB6-99AD-6FD5DDB84A66}" presName="bgRect" presStyleLbl="bgShp" presStyleIdx="1" presStyleCnt="3"/>
      <dgm:spPr/>
    </dgm:pt>
    <dgm:pt modelId="{292A2468-9AD5-4517-8454-858891FEA072}" type="pres">
      <dgm:prSet presAssocID="{471A25FE-858E-4CB6-99AD-6FD5DDB84A6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F9B4980D-4D99-44A2-BDC2-7F76E4FC5237}" type="pres">
      <dgm:prSet presAssocID="{471A25FE-858E-4CB6-99AD-6FD5DDB84A66}" presName="spaceRect" presStyleCnt="0"/>
      <dgm:spPr/>
    </dgm:pt>
    <dgm:pt modelId="{78E0FA9B-0929-426D-A4FF-8E05D6408394}" type="pres">
      <dgm:prSet presAssocID="{471A25FE-858E-4CB6-99AD-6FD5DDB84A66}" presName="parTx" presStyleLbl="revTx" presStyleIdx="1" presStyleCnt="4">
        <dgm:presLayoutVars>
          <dgm:chMax val="0"/>
          <dgm:chPref val="0"/>
        </dgm:presLayoutVars>
      </dgm:prSet>
      <dgm:spPr/>
    </dgm:pt>
    <dgm:pt modelId="{C23E1636-E792-4624-AB5E-D0C4D1C603C2}" type="pres">
      <dgm:prSet presAssocID="{471A25FE-858E-4CB6-99AD-6FD5DDB84A66}" presName="desTx" presStyleLbl="revTx" presStyleIdx="2" presStyleCnt="4">
        <dgm:presLayoutVars/>
      </dgm:prSet>
      <dgm:spPr/>
    </dgm:pt>
    <dgm:pt modelId="{05E7ADB2-868D-46C6-97E8-F2025CAC3170}" type="pres">
      <dgm:prSet presAssocID="{607F6C4A-5FF3-4640-A4FD-961E957B189C}" presName="sibTrans" presStyleCnt="0"/>
      <dgm:spPr/>
    </dgm:pt>
    <dgm:pt modelId="{A81358DC-04F1-4A59-B278-68D00F84CF22}" type="pres">
      <dgm:prSet presAssocID="{FEE31BFB-2C2E-4706-859C-97072C428135}" presName="compNode" presStyleCnt="0"/>
      <dgm:spPr/>
    </dgm:pt>
    <dgm:pt modelId="{FDC25DFC-DCBC-4840-B21F-5555EB52487E}" type="pres">
      <dgm:prSet presAssocID="{FEE31BFB-2C2E-4706-859C-97072C428135}" presName="bgRect" presStyleLbl="bgShp" presStyleIdx="2" presStyleCnt="3" custLinFactNeighborY="43"/>
      <dgm:spPr/>
    </dgm:pt>
    <dgm:pt modelId="{C05FEDFB-38DD-45DB-A229-A4B31F79FA06}" type="pres">
      <dgm:prSet presAssocID="{FEE31BFB-2C2E-4706-859C-97072C42813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38ED6B4E-E750-49A6-ABA8-B562B3ACED8B}" type="pres">
      <dgm:prSet presAssocID="{FEE31BFB-2C2E-4706-859C-97072C428135}" presName="spaceRect" presStyleCnt="0"/>
      <dgm:spPr/>
    </dgm:pt>
    <dgm:pt modelId="{01944C59-C6D4-4CCB-9293-F14CBF7E29EA}" type="pres">
      <dgm:prSet presAssocID="{FEE31BFB-2C2E-4706-859C-97072C428135}" presName="parTx" presStyleLbl="revTx" presStyleIdx="3" presStyleCnt="4">
        <dgm:presLayoutVars>
          <dgm:chMax val="0"/>
          <dgm:chPref val="0"/>
        </dgm:presLayoutVars>
      </dgm:prSet>
      <dgm:spPr/>
    </dgm:pt>
  </dgm:ptLst>
  <dgm:cxnLst>
    <dgm:cxn modelId="{2C576107-D6A6-46F7-8655-197B75CD7EFB}" type="presOf" srcId="{3664E196-17A6-48C6-9E89-48301DC23DDC}" destId="{61781EE1-153D-4C15-9C48-5265D515212C}" srcOrd="0" destOrd="0" presId="urn:microsoft.com/office/officeart/2018/2/layout/IconVerticalSolidList"/>
    <dgm:cxn modelId="{A35F7A3A-3022-4C99-8ACC-37DDAA0ED0D5}" type="presOf" srcId="{6B1F053C-CEF3-465C-B9AB-E125227806E8}" destId="{C3599E6E-D51B-4DD6-A7B5-FE8FF2A0E62B}" srcOrd="0" destOrd="0" presId="urn:microsoft.com/office/officeart/2018/2/layout/IconVerticalSolidList"/>
    <dgm:cxn modelId="{5C5B0543-DDA2-4F2B-A44B-866D9F1B60FC}" type="presOf" srcId="{892760D0-4411-4FD2-9B6C-01202153DD60}" destId="{C23E1636-E792-4624-AB5E-D0C4D1C603C2}" srcOrd="0" destOrd="1" presId="urn:microsoft.com/office/officeart/2018/2/layout/IconVerticalSolidList"/>
    <dgm:cxn modelId="{A6CC5F63-4901-4B04-9E72-9C158CE95AC3}" type="presOf" srcId="{FEE31BFB-2C2E-4706-859C-97072C428135}" destId="{01944C59-C6D4-4CCB-9293-F14CBF7E29EA}" srcOrd="0" destOrd="0" presId="urn:microsoft.com/office/officeart/2018/2/layout/IconVerticalSolidList"/>
    <dgm:cxn modelId="{8753754B-4331-4AAB-87EC-75CC5F27FFBD}" type="presOf" srcId="{92C739BD-933B-41CE-863D-9E43D648E9E2}" destId="{C23E1636-E792-4624-AB5E-D0C4D1C603C2}" srcOrd="0" destOrd="0" presId="urn:microsoft.com/office/officeart/2018/2/layout/IconVerticalSolidList"/>
    <dgm:cxn modelId="{42504550-860E-4290-BC6B-C1BAEDD1264E}" srcId="{3664E196-17A6-48C6-9E89-48301DC23DDC}" destId="{471A25FE-858E-4CB6-99AD-6FD5DDB84A66}" srcOrd="1" destOrd="0" parTransId="{708CF94C-E91F-44A7-9953-AF4279323EDB}" sibTransId="{607F6C4A-5FF3-4640-A4FD-961E957B189C}"/>
    <dgm:cxn modelId="{AC167170-F771-443D-B026-0A5E599CBEF8}" type="presOf" srcId="{471A25FE-858E-4CB6-99AD-6FD5DDB84A66}" destId="{78E0FA9B-0929-426D-A4FF-8E05D6408394}" srcOrd="0" destOrd="0" presId="urn:microsoft.com/office/officeart/2018/2/layout/IconVerticalSolidList"/>
    <dgm:cxn modelId="{4A8BBA94-902A-4243-89C9-2F3BC3274E19}" srcId="{3664E196-17A6-48C6-9E89-48301DC23DDC}" destId="{6B1F053C-CEF3-465C-B9AB-E125227806E8}" srcOrd="0" destOrd="0" parTransId="{D3329AD8-0199-4DEB-AF94-7012BD260F51}" sibTransId="{A2D5E42C-25FA-4E9B-92B5-21F4F4DC4ACE}"/>
    <dgm:cxn modelId="{AD2CF999-9648-40BF-ADCB-D135A98136E8}" srcId="{471A25FE-858E-4CB6-99AD-6FD5DDB84A66}" destId="{92C739BD-933B-41CE-863D-9E43D648E9E2}" srcOrd="0" destOrd="0" parTransId="{59B8F1ED-71D2-4C73-968F-9DBB8AEC17E3}" sibTransId="{F0014C53-FA81-42F3-A06D-3B340D6BD279}"/>
    <dgm:cxn modelId="{3D23AFA4-5DE4-455E-A198-6B91549706D4}" srcId="{471A25FE-858E-4CB6-99AD-6FD5DDB84A66}" destId="{892760D0-4411-4FD2-9B6C-01202153DD60}" srcOrd="1" destOrd="0" parTransId="{E94ADFF1-DB40-4077-9B42-908EC35FE8C9}" sibTransId="{23D88BD5-CED4-4809-945D-2267AD6A278D}"/>
    <dgm:cxn modelId="{1B225BEE-600C-479F-AD67-9A7E4E7FA51B}" srcId="{3664E196-17A6-48C6-9E89-48301DC23DDC}" destId="{FEE31BFB-2C2E-4706-859C-97072C428135}" srcOrd="2" destOrd="0" parTransId="{5F03DE1F-231C-4DCD-917A-125C85A9528C}" sibTransId="{8111B5B3-A071-4EB6-9E21-76E0B976C61C}"/>
    <dgm:cxn modelId="{1695572D-01C9-40F7-8974-E66E98276023}" type="presParOf" srcId="{61781EE1-153D-4C15-9C48-5265D515212C}" destId="{65B03C30-2888-43E7-82C6-2ACE9E59B24E}" srcOrd="0" destOrd="0" presId="urn:microsoft.com/office/officeart/2018/2/layout/IconVerticalSolidList"/>
    <dgm:cxn modelId="{D59690A9-F8D8-474D-8436-C6A36CFE4570}" type="presParOf" srcId="{65B03C30-2888-43E7-82C6-2ACE9E59B24E}" destId="{5C8E0146-8B20-4D8E-86CE-D04A6C40C266}" srcOrd="0" destOrd="0" presId="urn:microsoft.com/office/officeart/2018/2/layout/IconVerticalSolidList"/>
    <dgm:cxn modelId="{054D1DB7-1B3C-4147-83CD-C82D3021A018}" type="presParOf" srcId="{65B03C30-2888-43E7-82C6-2ACE9E59B24E}" destId="{6E2C5057-5363-4AD5-B637-377957876B85}" srcOrd="1" destOrd="0" presId="urn:microsoft.com/office/officeart/2018/2/layout/IconVerticalSolidList"/>
    <dgm:cxn modelId="{D97476E2-9B9E-48D2-89BF-A788CF8B68B1}" type="presParOf" srcId="{65B03C30-2888-43E7-82C6-2ACE9E59B24E}" destId="{9741EBC9-2CF6-492B-9670-7FA7628F3599}" srcOrd="2" destOrd="0" presId="urn:microsoft.com/office/officeart/2018/2/layout/IconVerticalSolidList"/>
    <dgm:cxn modelId="{4F4C338F-3A63-40FB-B98C-566CC7FC036A}" type="presParOf" srcId="{65B03C30-2888-43E7-82C6-2ACE9E59B24E}" destId="{C3599E6E-D51B-4DD6-A7B5-FE8FF2A0E62B}" srcOrd="3" destOrd="0" presId="urn:microsoft.com/office/officeart/2018/2/layout/IconVerticalSolidList"/>
    <dgm:cxn modelId="{F2C18497-168F-4690-B965-7F066EB46177}" type="presParOf" srcId="{61781EE1-153D-4C15-9C48-5265D515212C}" destId="{97CF10C0-3B5F-415A-A8D6-E6692FD2521B}" srcOrd="1" destOrd="0" presId="urn:microsoft.com/office/officeart/2018/2/layout/IconVerticalSolidList"/>
    <dgm:cxn modelId="{A26589F1-919D-46D3-9C73-CC6971EEDA18}" type="presParOf" srcId="{61781EE1-153D-4C15-9C48-5265D515212C}" destId="{31979911-F120-4DC9-B1BC-E4E207CB464A}" srcOrd="2" destOrd="0" presId="urn:microsoft.com/office/officeart/2018/2/layout/IconVerticalSolidList"/>
    <dgm:cxn modelId="{C9893906-0C1E-486A-83BD-C7A3D26519C5}" type="presParOf" srcId="{31979911-F120-4DC9-B1BC-E4E207CB464A}" destId="{5E638202-5E4A-49CD-AB5E-6D2E3973E215}" srcOrd="0" destOrd="0" presId="urn:microsoft.com/office/officeart/2018/2/layout/IconVerticalSolidList"/>
    <dgm:cxn modelId="{2E0F6EE6-986D-4085-A1AB-8EC22A61B15C}" type="presParOf" srcId="{31979911-F120-4DC9-B1BC-E4E207CB464A}" destId="{292A2468-9AD5-4517-8454-858891FEA072}" srcOrd="1" destOrd="0" presId="urn:microsoft.com/office/officeart/2018/2/layout/IconVerticalSolidList"/>
    <dgm:cxn modelId="{75CD07DE-ABB6-4477-B783-CEA7F51DD3AD}" type="presParOf" srcId="{31979911-F120-4DC9-B1BC-E4E207CB464A}" destId="{F9B4980D-4D99-44A2-BDC2-7F76E4FC5237}" srcOrd="2" destOrd="0" presId="urn:microsoft.com/office/officeart/2018/2/layout/IconVerticalSolidList"/>
    <dgm:cxn modelId="{95BFCAE2-A8D6-478F-AA39-F309BE1893FD}" type="presParOf" srcId="{31979911-F120-4DC9-B1BC-E4E207CB464A}" destId="{78E0FA9B-0929-426D-A4FF-8E05D6408394}" srcOrd="3" destOrd="0" presId="urn:microsoft.com/office/officeart/2018/2/layout/IconVerticalSolidList"/>
    <dgm:cxn modelId="{104083F3-BBF5-4811-882A-D14683743815}" type="presParOf" srcId="{31979911-F120-4DC9-B1BC-E4E207CB464A}" destId="{C23E1636-E792-4624-AB5E-D0C4D1C603C2}" srcOrd="4" destOrd="0" presId="urn:microsoft.com/office/officeart/2018/2/layout/IconVerticalSolidList"/>
    <dgm:cxn modelId="{DE518BCD-75CD-4BDF-B862-F05DBE961B8B}" type="presParOf" srcId="{61781EE1-153D-4C15-9C48-5265D515212C}" destId="{05E7ADB2-868D-46C6-97E8-F2025CAC3170}" srcOrd="3" destOrd="0" presId="urn:microsoft.com/office/officeart/2018/2/layout/IconVerticalSolidList"/>
    <dgm:cxn modelId="{94647BD2-5427-4993-A86F-FC64D418B186}" type="presParOf" srcId="{61781EE1-153D-4C15-9C48-5265D515212C}" destId="{A81358DC-04F1-4A59-B278-68D00F84CF22}" srcOrd="4" destOrd="0" presId="urn:microsoft.com/office/officeart/2018/2/layout/IconVerticalSolidList"/>
    <dgm:cxn modelId="{71FDF887-8C9F-4656-B10F-EB4248955694}" type="presParOf" srcId="{A81358DC-04F1-4A59-B278-68D00F84CF22}" destId="{FDC25DFC-DCBC-4840-B21F-5555EB52487E}" srcOrd="0" destOrd="0" presId="urn:microsoft.com/office/officeart/2018/2/layout/IconVerticalSolidList"/>
    <dgm:cxn modelId="{E4ED24D1-CDF9-4900-B382-75F8CB2647AE}" type="presParOf" srcId="{A81358DC-04F1-4A59-B278-68D00F84CF22}" destId="{C05FEDFB-38DD-45DB-A229-A4B31F79FA06}" srcOrd="1" destOrd="0" presId="urn:microsoft.com/office/officeart/2018/2/layout/IconVerticalSolidList"/>
    <dgm:cxn modelId="{48431330-DFBD-4D17-BEBD-496D93A4BB1C}" type="presParOf" srcId="{A81358DC-04F1-4A59-B278-68D00F84CF22}" destId="{38ED6B4E-E750-49A6-ABA8-B562B3ACED8B}" srcOrd="2" destOrd="0" presId="urn:microsoft.com/office/officeart/2018/2/layout/IconVerticalSolidList"/>
    <dgm:cxn modelId="{63345EF3-ED69-40B7-8F16-977F66073436}" type="presParOf" srcId="{A81358DC-04F1-4A59-B278-68D00F84CF22}" destId="{01944C59-C6D4-4CCB-9293-F14CBF7E29E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64E196-17A6-48C6-9E89-48301DC23DD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B1F053C-CEF3-465C-B9AB-E125227806E8}">
      <dgm:prSet/>
      <dgm:spPr/>
      <dgm:t>
        <a:bodyPr/>
        <a:lstStyle/>
        <a:p>
          <a:pPr>
            <a:lnSpc>
              <a:spcPct val="100000"/>
            </a:lnSpc>
          </a:pPr>
          <a:r>
            <a:rPr lang="en-GB" dirty="0"/>
            <a:t>Nid oes angen mynd i lawer o </a:t>
          </a:r>
          <a:r>
            <a:rPr lang="en-GB" dirty="0" err="1"/>
            <a:t>ddyfnder</a:t>
          </a:r>
          <a:r>
            <a:rPr lang="en-GB" dirty="0"/>
            <a:t> yn y </a:t>
          </a:r>
          <a:r>
            <a:rPr lang="en-GB" dirty="0" err="1"/>
            <a:t>cynllun</a:t>
          </a:r>
          <a:r>
            <a:rPr lang="en-GB" dirty="0"/>
            <a:t> </a:t>
          </a:r>
          <a:r>
            <a:rPr lang="en-GB" dirty="0" err="1"/>
            <a:t>busnes</a:t>
          </a:r>
          <a:r>
            <a:rPr lang="en-GB" dirty="0"/>
            <a:t> – </a:t>
          </a:r>
          <a:r>
            <a:rPr lang="en-GB" dirty="0" err="1"/>
            <a:t>siaradwch</a:t>
          </a:r>
          <a:r>
            <a:rPr lang="en-GB" dirty="0"/>
            <a:t> am hyn yn eich maes </a:t>
          </a:r>
          <a:r>
            <a:rPr lang="en-GB" dirty="0" err="1"/>
            <a:t>busnes</a:t>
          </a:r>
          <a:endParaRPr lang="en-US" dirty="0"/>
        </a:p>
      </dgm:t>
    </dgm:pt>
    <dgm:pt modelId="{D3329AD8-0199-4DEB-AF94-7012BD260F51}" type="parTrans" cxnId="{4A8BBA94-902A-4243-89C9-2F3BC3274E19}">
      <dgm:prSet/>
      <dgm:spPr/>
      <dgm:t>
        <a:bodyPr/>
        <a:lstStyle/>
        <a:p>
          <a:endParaRPr lang="en-US"/>
        </a:p>
      </dgm:t>
    </dgm:pt>
    <dgm:pt modelId="{A2D5E42C-25FA-4E9B-92B5-21F4F4DC4ACE}" type="sibTrans" cxnId="{4A8BBA94-902A-4243-89C9-2F3BC3274E19}">
      <dgm:prSet/>
      <dgm:spPr/>
      <dgm:t>
        <a:bodyPr/>
        <a:lstStyle/>
        <a:p>
          <a:endParaRPr lang="en-US"/>
        </a:p>
      </dgm:t>
    </dgm:pt>
    <dgm:pt modelId="{471A25FE-858E-4CB6-99AD-6FD5DDB84A66}">
      <dgm:prSet/>
      <dgm:spPr/>
      <dgm:t>
        <a:bodyPr/>
        <a:lstStyle/>
        <a:p>
          <a:pPr>
            <a:lnSpc>
              <a:spcPct val="100000"/>
            </a:lnSpc>
          </a:pPr>
          <a:r>
            <a:rPr lang="en-GB" dirty="0"/>
            <a:t>Dangos </a:t>
          </a:r>
          <a:r>
            <a:rPr lang="en-GB" dirty="0" err="1"/>
            <a:t>ystyriaeth</a:t>
          </a:r>
          <a:r>
            <a:rPr lang="en-GB" dirty="0"/>
            <a:t> o </a:t>
          </a:r>
        </a:p>
        <a:p>
          <a:pPr>
            <a:lnSpc>
              <a:spcPct val="100000"/>
            </a:lnSpc>
          </a:pPr>
          <a:r>
            <a:rPr lang="en-GB" dirty="0"/>
            <a:t>- faint fydd yn </a:t>
          </a:r>
          <a:r>
            <a:rPr lang="en-GB" dirty="0" err="1"/>
            <a:t>costio</a:t>
          </a:r>
          <a:endParaRPr lang="en-GB" dirty="0"/>
        </a:p>
        <a:p>
          <a:pPr>
            <a:lnSpc>
              <a:spcPct val="100000"/>
            </a:lnSpc>
          </a:pPr>
          <a:r>
            <a:rPr lang="en-GB" dirty="0"/>
            <a:t>-</a:t>
          </a:r>
          <a:r>
            <a:rPr lang="en-GB" dirty="0" err="1"/>
            <a:t>rhagolwg</a:t>
          </a:r>
          <a:r>
            <a:rPr lang="en-GB" dirty="0"/>
            <a:t> </a:t>
          </a:r>
          <a:r>
            <a:rPr lang="en-GB" dirty="0" err="1"/>
            <a:t>rhagamcanol</a:t>
          </a:r>
          <a:endParaRPr lang="en-US" dirty="0"/>
        </a:p>
      </dgm:t>
    </dgm:pt>
    <dgm:pt modelId="{708CF94C-E91F-44A7-9953-AF4279323EDB}" type="parTrans" cxnId="{42504550-860E-4290-BC6B-C1BAEDD1264E}">
      <dgm:prSet/>
      <dgm:spPr/>
      <dgm:t>
        <a:bodyPr/>
        <a:lstStyle/>
        <a:p>
          <a:endParaRPr lang="en-US"/>
        </a:p>
      </dgm:t>
    </dgm:pt>
    <dgm:pt modelId="{607F6C4A-5FF3-4640-A4FD-961E957B189C}" type="sibTrans" cxnId="{42504550-860E-4290-BC6B-C1BAEDD1264E}">
      <dgm:prSet/>
      <dgm:spPr/>
      <dgm:t>
        <a:bodyPr/>
        <a:lstStyle/>
        <a:p>
          <a:endParaRPr lang="en-US"/>
        </a:p>
      </dgm:t>
    </dgm:pt>
    <dgm:pt modelId="{FEE31BFB-2C2E-4706-859C-97072C428135}">
      <dgm:prSet/>
      <dgm:spPr/>
      <dgm:t>
        <a:bodyPr/>
        <a:lstStyle/>
        <a:p>
          <a:pPr>
            <a:lnSpc>
              <a:spcPct val="100000"/>
            </a:lnSpc>
          </a:pPr>
          <a:r>
            <a:rPr lang="en-GB" dirty="0" err="1"/>
            <a:t>Materion</a:t>
          </a:r>
          <a:r>
            <a:rPr lang="en-GB" dirty="0"/>
            <a:t> gyda </a:t>
          </a:r>
          <a:r>
            <a:rPr lang="en-GB" dirty="0" err="1"/>
            <a:t>cheisio</a:t>
          </a:r>
          <a:r>
            <a:rPr lang="en-GB" dirty="0"/>
            <a:t> dod o </a:t>
          </a:r>
          <a:r>
            <a:rPr lang="en-GB" dirty="0" err="1"/>
            <a:t>hyd</a:t>
          </a:r>
          <a:r>
            <a:rPr lang="en-GB" dirty="0"/>
            <a:t> i </a:t>
          </a:r>
          <a:r>
            <a:rPr lang="en-GB" dirty="0" err="1"/>
            <a:t>gyllid</a:t>
          </a:r>
          <a:r>
            <a:rPr lang="en-GB" dirty="0"/>
            <a:t>/</a:t>
          </a:r>
          <a:r>
            <a:rPr lang="en-GB" dirty="0" err="1"/>
            <a:t>benthyciadau</a:t>
          </a:r>
          <a:endParaRPr lang="en-GB" dirty="0"/>
        </a:p>
        <a:p>
          <a:endParaRPr lang="en-GB" dirty="0"/>
        </a:p>
        <a:p>
          <a:pPr>
            <a:lnSpc>
              <a:spcPct val="100000"/>
            </a:lnSpc>
          </a:pPr>
          <a:endParaRPr lang="en-US" dirty="0"/>
        </a:p>
      </dgm:t>
    </dgm:pt>
    <dgm:pt modelId="{5F03DE1F-231C-4DCD-917A-125C85A9528C}" type="parTrans" cxnId="{1B225BEE-600C-479F-AD67-9A7E4E7FA51B}">
      <dgm:prSet/>
      <dgm:spPr/>
      <dgm:t>
        <a:bodyPr/>
        <a:lstStyle/>
        <a:p>
          <a:endParaRPr lang="en-US"/>
        </a:p>
      </dgm:t>
    </dgm:pt>
    <dgm:pt modelId="{8111B5B3-A071-4EB6-9E21-76E0B976C61C}" type="sibTrans" cxnId="{1B225BEE-600C-479F-AD67-9A7E4E7FA51B}">
      <dgm:prSet/>
      <dgm:spPr/>
      <dgm:t>
        <a:bodyPr/>
        <a:lstStyle/>
        <a:p>
          <a:endParaRPr lang="en-US"/>
        </a:p>
      </dgm:t>
    </dgm:pt>
    <dgm:pt modelId="{61781EE1-153D-4C15-9C48-5265D515212C}" type="pres">
      <dgm:prSet presAssocID="{3664E196-17A6-48C6-9E89-48301DC23DDC}" presName="root" presStyleCnt="0">
        <dgm:presLayoutVars>
          <dgm:dir/>
          <dgm:resizeHandles val="exact"/>
        </dgm:presLayoutVars>
      </dgm:prSet>
      <dgm:spPr/>
    </dgm:pt>
    <dgm:pt modelId="{65B03C30-2888-43E7-82C6-2ACE9E59B24E}" type="pres">
      <dgm:prSet presAssocID="{6B1F053C-CEF3-465C-B9AB-E125227806E8}" presName="compNode" presStyleCnt="0"/>
      <dgm:spPr/>
    </dgm:pt>
    <dgm:pt modelId="{5C8E0146-8B20-4D8E-86CE-D04A6C40C266}" type="pres">
      <dgm:prSet presAssocID="{6B1F053C-CEF3-465C-B9AB-E125227806E8}" presName="bgRect" presStyleLbl="bgShp" presStyleIdx="0" presStyleCnt="3" custLinFactNeighborY="7859"/>
      <dgm:spPr/>
    </dgm:pt>
    <dgm:pt modelId="{6E2C5057-5363-4AD5-B637-377957876B85}" type="pres">
      <dgm:prSet presAssocID="{6B1F053C-CEF3-465C-B9AB-E125227806E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9741EBC9-2CF6-492B-9670-7FA7628F3599}" type="pres">
      <dgm:prSet presAssocID="{6B1F053C-CEF3-465C-B9AB-E125227806E8}" presName="spaceRect" presStyleCnt="0"/>
      <dgm:spPr/>
    </dgm:pt>
    <dgm:pt modelId="{C3599E6E-D51B-4DD6-A7B5-FE8FF2A0E62B}" type="pres">
      <dgm:prSet presAssocID="{6B1F053C-CEF3-465C-B9AB-E125227806E8}" presName="parTx" presStyleLbl="revTx" presStyleIdx="0" presStyleCnt="3">
        <dgm:presLayoutVars>
          <dgm:chMax val="0"/>
          <dgm:chPref val="0"/>
        </dgm:presLayoutVars>
      </dgm:prSet>
      <dgm:spPr/>
    </dgm:pt>
    <dgm:pt modelId="{97CF10C0-3B5F-415A-A8D6-E6692FD2521B}" type="pres">
      <dgm:prSet presAssocID="{A2D5E42C-25FA-4E9B-92B5-21F4F4DC4ACE}" presName="sibTrans" presStyleCnt="0"/>
      <dgm:spPr/>
    </dgm:pt>
    <dgm:pt modelId="{31979911-F120-4DC9-B1BC-E4E207CB464A}" type="pres">
      <dgm:prSet presAssocID="{471A25FE-858E-4CB6-99AD-6FD5DDB84A66}" presName="compNode" presStyleCnt="0"/>
      <dgm:spPr/>
    </dgm:pt>
    <dgm:pt modelId="{5E638202-5E4A-49CD-AB5E-6D2E3973E215}" type="pres">
      <dgm:prSet presAssocID="{471A25FE-858E-4CB6-99AD-6FD5DDB84A66}" presName="bgRect" presStyleLbl="bgShp" presStyleIdx="1" presStyleCnt="3" custLinFactNeighborY="-1777"/>
      <dgm:spPr/>
    </dgm:pt>
    <dgm:pt modelId="{292A2468-9AD5-4517-8454-858891FEA072}" type="pres">
      <dgm:prSet presAssocID="{471A25FE-858E-4CB6-99AD-6FD5DDB84A6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F9B4980D-4D99-44A2-BDC2-7F76E4FC5237}" type="pres">
      <dgm:prSet presAssocID="{471A25FE-858E-4CB6-99AD-6FD5DDB84A66}" presName="spaceRect" presStyleCnt="0"/>
      <dgm:spPr/>
    </dgm:pt>
    <dgm:pt modelId="{78E0FA9B-0929-426D-A4FF-8E05D6408394}" type="pres">
      <dgm:prSet presAssocID="{471A25FE-858E-4CB6-99AD-6FD5DDB84A66}" presName="parTx" presStyleLbl="revTx" presStyleIdx="1" presStyleCnt="3">
        <dgm:presLayoutVars>
          <dgm:chMax val="0"/>
          <dgm:chPref val="0"/>
        </dgm:presLayoutVars>
      </dgm:prSet>
      <dgm:spPr/>
    </dgm:pt>
    <dgm:pt modelId="{05E7ADB2-868D-46C6-97E8-F2025CAC3170}" type="pres">
      <dgm:prSet presAssocID="{607F6C4A-5FF3-4640-A4FD-961E957B189C}" presName="sibTrans" presStyleCnt="0"/>
      <dgm:spPr/>
    </dgm:pt>
    <dgm:pt modelId="{A81358DC-04F1-4A59-B278-68D00F84CF22}" type="pres">
      <dgm:prSet presAssocID="{FEE31BFB-2C2E-4706-859C-97072C428135}" presName="compNode" presStyleCnt="0"/>
      <dgm:spPr/>
    </dgm:pt>
    <dgm:pt modelId="{FDC25DFC-DCBC-4840-B21F-5555EB52487E}" type="pres">
      <dgm:prSet presAssocID="{FEE31BFB-2C2E-4706-859C-97072C428135}" presName="bgRect" presStyleLbl="bgShp" presStyleIdx="2" presStyleCnt="3" custLinFactNeighborY="-448"/>
      <dgm:spPr/>
    </dgm:pt>
    <dgm:pt modelId="{C05FEDFB-38DD-45DB-A229-A4B31F79FA06}" type="pres">
      <dgm:prSet presAssocID="{FEE31BFB-2C2E-4706-859C-97072C42813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38ED6B4E-E750-49A6-ABA8-B562B3ACED8B}" type="pres">
      <dgm:prSet presAssocID="{FEE31BFB-2C2E-4706-859C-97072C428135}" presName="spaceRect" presStyleCnt="0"/>
      <dgm:spPr/>
    </dgm:pt>
    <dgm:pt modelId="{01944C59-C6D4-4CCB-9293-F14CBF7E29EA}" type="pres">
      <dgm:prSet presAssocID="{FEE31BFB-2C2E-4706-859C-97072C428135}" presName="parTx" presStyleLbl="revTx" presStyleIdx="2" presStyleCnt="3" custLinFactNeighborX="1118" custLinFactNeighborY="20845">
        <dgm:presLayoutVars>
          <dgm:chMax val="0"/>
          <dgm:chPref val="0"/>
        </dgm:presLayoutVars>
      </dgm:prSet>
      <dgm:spPr/>
    </dgm:pt>
  </dgm:ptLst>
  <dgm:cxnLst>
    <dgm:cxn modelId="{2C576107-D6A6-46F7-8655-197B75CD7EFB}" type="presOf" srcId="{3664E196-17A6-48C6-9E89-48301DC23DDC}" destId="{61781EE1-153D-4C15-9C48-5265D515212C}" srcOrd="0" destOrd="0" presId="urn:microsoft.com/office/officeart/2018/2/layout/IconVerticalSolidList"/>
    <dgm:cxn modelId="{A35F7A3A-3022-4C99-8ACC-37DDAA0ED0D5}" type="presOf" srcId="{6B1F053C-CEF3-465C-B9AB-E125227806E8}" destId="{C3599E6E-D51B-4DD6-A7B5-FE8FF2A0E62B}" srcOrd="0" destOrd="0" presId="urn:microsoft.com/office/officeart/2018/2/layout/IconVerticalSolidList"/>
    <dgm:cxn modelId="{A6CC5F63-4901-4B04-9E72-9C158CE95AC3}" type="presOf" srcId="{FEE31BFB-2C2E-4706-859C-97072C428135}" destId="{01944C59-C6D4-4CCB-9293-F14CBF7E29EA}" srcOrd="0" destOrd="0" presId="urn:microsoft.com/office/officeart/2018/2/layout/IconVerticalSolidList"/>
    <dgm:cxn modelId="{42504550-860E-4290-BC6B-C1BAEDD1264E}" srcId="{3664E196-17A6-48C6-9E89-48301DC23DDC}" destId="{471A25FE-858E-4CB6-99AD-6FD5DDB84A66}" srcOrd="1" destOrd="0" parTransId="{708CF94C-E91F-44A7-9953-AF4279323EDB}" sibTransId="{607F6C4A-5FF3-4640-A4FD-961E957B189C}"/>
    <dgm:cxn modelId="{AC167170-F771-443D-B026-0A5E599CBEF8}" type="presOf" srcId="{471A25FE-858E-4CB6-99AD-6FD5DDB84A66}" destId="{78E0FA9B-0929-426D-A4FF-8E05D6408394}" srcOrd="0" destOrd="0" presId="urn:microsoft.com/office/officeart/2018/2/layout/IconVerticalSolidList"/>
    <dgm:cxn modelId="{4A8BBA94-902A-4243-89C9-2F3BC3274E19}" srcId="{3664E196-17A6-48C6-9E89-48301DC23DDC}" destId="{6B1F053C-CEF3-465C-B9AB-E125227806E8}" srcOrd="0" destOrd="0" parTransId="{D3329AD8-0199-4DEB-AF94-7012BD260F51}" sibTransId="{A2D5E42C-25FA-4E9B-92B5-21F4F4DC4ACE}"/>
    <dgm:cxn modelId="{1B225BEE-600C-479F-AD67-9A7E4E7FA51B}" srcId="{3664E196-17A6-48C6-9E89-48301DC23DDC}" destId="{FEE31BFB-2C2E-4706-859C-97072C428135}" srcOrd="2" destOrd="0" parTransId="{5F03DE1F-231C-4DCD-917A-125C85A9528C}" sibTransId="{8111B5B3-A071-4EB6-9E21-76E0B976C61C}"/>
    <dgm:cxn modelId="{1695572D-01C9-40F7-8974-E66E98276023}" type="presParOf" srcId="{61781EE1-153D-4C15-9C48-5265D515212C}" destId="{65B03C30-2888-43E7-82C6-2ACE9E59B24E}" srcOrd="0" destOrd="0" presId="urn:microsoft.com/office/officeart/2018/2/layout/IconVerticalSolidList"/>
    <dgm:cxn modelId="{D59690A9-F8D8-474D-8436-C6A36CFE4570}" type="presParOf" srcId="{65B03C30-2888-43E7-82C6-2ACE9E59B24E}" destId="{5C8E0146-8B20-4D8E-86CE-D04A6C40C266}" srcOrd="0" destOrd="0" presId="urn:microsoft.com/office/officeart/2018/2/layout/IconVerticalSolidList"/>
    <dgm:cxn modelId="{054D1DB7-1B3C-4147-83CD-C82D3021A018}" type="presParOf" srcId="{65B03C30-2888-43E7-82C6-2ACE9E59B24E}" destId="{6E2C5057-5363-4AD5-B637-377957876B85}" srcOrd="1" destOrd="0" presId="urn:microsoft.com/office/officeart/2018/2/layout/IconVerticalSolidList"/>
    <dgm:cxn modelId="{D97476E2-9B9E-48D2-89BF-A788CF8B68B1}" type="presParOf" srcId="{65B03C30-2888-43E7-82C6-2ACE9E59B24E}" destId="{9741EBC9-2CF6-492B-9670-7FA7628F3599}" srcOrd="2" destOrd="0" presId="urn:microsoft.com/office/officeart/2018/2/layout/IconVerticalSolidList"/>
    <dgm:cxn modelId="{4F4C338F-3A63-40FB-B98C-566CC7FC036A}" type="presParOf" srcId="{65B03C30-2888-43E7-82C6-2ACE9E59B24E}" destId="{C3599E6E-D51B-4DD6-A7B5-FE8FF2A0E62B}" srcOrd="3" destOrd="0" presId="urn:microsoft.com/office/officeart/2018/2/layout/IconVerticalSolidList"/>
    <dgm:cxn modelId="{F2C18497-168F-4690-B965-7F066EB46177}" type="presParOf" srcId="{61781EE1-153D-4C15-9C48-5265D515212C}" destId="{97CF10C0-3B5F-415A-A8D6-E6692FD2521B}" srcOrd="1" destOrd="0" presId="urn:microsoft.com/office/officeart/2018/2/layout/IconVerticalSolidList"/>
    <dgm:cxn modelId="{A26589F1-919D-46D3-9C73-CC6971EEDA18}" type="presParOf" srcId="{61781EE1-153D-4C15-9C48-5265D515212C}" destId="{31979911-F120-4DC9-B1BC-E4E207CB464A}" srcOrd="2" destOrd="0" presId="urn:microsoft.com/office/officeart/2018/2/layout/IconVerticalSolidList"/>
    <dgm:cxn modelId="{C9893906-0C1E-486A-83BD-C7A3D26519C5}" type="presParOf" srcId="{31979911-F120-4DC9-B1BC-E4E207CB464A}" destId="{5E638202-5E4A-49CD-AB5E-6D2E3973E215}" srcOrd="0" destOrd="0" presId="urn:microsoft.com/office/officeart/2018/2/layout/IconVerticalSolidList"/>
    <dgm:cxn modelId="{2E0F6EE6-986D-4085-A1AB-8EC22A61B15C}" type="presParOf" srcId="{31979911-F120-4DC9-B1BC-E4E207CB464A}" destId="{292A2468-9AD5-4517-8454-858891FEA072}" srcOrd="1" destOrd="0" presId="urn:microsoft.com/office/officeart/2018/2/layout/IconVerticalSolidList"/>
    <dgm:cxn modelId="{75CD07DE-ABB6-4477-B783-CEA7F51DD3AD}" type="presParOf" srcId="{31979911-F120-4DC9-B1BC-E4E207CB464A}" destId="{F9B4980D-4D99-44A2-BDC2-7F76E4FC5237}" srcOrd="2" destOrd="0" presId="urn:microsoft.com/office/officeart/2018/2/layout/IconVerticalSolidList"/>
    <dgm:cxn modelId="{95BFCAE2-A8D6-478F-AA39-F309BE1893FD}" type="presParOf" srcId="{31979911-F120-4DC9-B1BC-E4E207CB464A}" destId="{78E0FA9B-0929-426D-A4FF-8E05D6408394}" srcOrd="3" destOrd="0" presId="urn:microsoft.com/office/officeart/2018/2/layout/IconVerticalSolidList"/>
    <dgm:cxn modelId="{DE518BCD-75CD-4BDF-B862-F05DBE961B8B}" type="presParOf" srcId="{61781EE1-153D-4C15-9C48-5265D515212C}" destId="{05E7ADB2-868D-46C6-97E8-F2025CAC3170}" srcOrd="3" destOrd="0" presId="urn:microsoft.com/office/officeart/2018/2/layout/IconVerticalSolidList"/>
    <dgm:cxn modelId="{94647BD2-5427-4993-A86F-FC64D418B186}" type="presParOf" srcId="{61781EE1-153D-4C15-9C48-5265D515212C}" destId="{A81358DC-04F1-4A59-B278-68D00F84CF22}" srcOrd="4" destOrd="0" presId="urn:microsoft.com/office/officeart/2018/2/layout/IconVerticalSolidList"/>
    <dgm:cxn modelId="{71FDF887-8C9F-4656-B10F-EB4248955694}" type="presParOf" srcId="{A81358DC-04F1-4A59-B278-68D00F84CF22}" destId="{FDC25DFC-DCBC-4840-B21F-5555EB52487E}" srcOrd="0" destOrd="0" presId="urn:microsoft.com/office/officeart/2018/2/layout/IconVerticalSolidList"/>
    <dgm:cxn modelId="{E4ED24D1-CDF9-4900-B382-75F8CB2647AE}" type="presParOf" srcId="{A81358DC-04F1-4A59-B278-68D00F84CF22}" destId="{C05FEDFB-38DD-45DB-A229-A4B31F79FA06}" srcOrd="1" destOrd="0" presId="urn:microsoft.com/office/officeart/2018/2/layout/IconVerticalSolidList"/>
    <dgm:cxn modelId="{48431330-DFBD-4D17-BEBD-496D93A4BB1C}" type="presParOf" srcId="{A81358DC-04F1-4A59-B278-68D00F84CF22}" destId="{38ED6B4E-E750-49A6-ABA8-B562B3ACED8B}" srcOrd="2" destOrd="0" presId="urn:microsoft.com/office/officeart/2018/2/layout/IconVerticalSolidList"/>
    <dgm:cxn modelId="{63345EF3-ED69-40B7-8F16-977F66073436}" type="presParOf" srcId="{A81358DC-04F1-4A59-B278-68D00F84CF22}" destId="{01944C59-C6D4-4CCB-9293-F14CBF7E29E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8E0146-8B20-4D8E-86CE-D04A6C40C266}">
      <dsp:nvSpPr>
        <dsp:cNvPr id="0" name=""/>
        <dsp:cNvSpPr/>
      </dsp:nvSpPr>
      <dsp:spPr>
        <a:xfrm>
          <a:off x="0" y="105343"/>
          <a:ext cx="7956222" cy="1333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2C5057-5363-4AD5-B637-377957876B85}">
      <dsp:nvSpPr>
        <dsp:cNvPr id="0" name=""/>
        <dsp:cNvSpPr/>
      </dsp:nvSpPr>
      <dsp:spPr>
        <a:xfrm>
          <a:off x="403285" y="300533"/>
          <a:ext cx="733245" cy="7332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599E6E-D51B-4DD6-A7B5-FE8FF2A0E62B}">
      <dsp:nvSpPr>
        <dsp:cNvPr id="0" name=""/>
        <dsp:cNvSpPr/>
      </dsp:nvSpPr>
      <dsp:spPr>
        <a:xfrm>
          <a:off x="1539816" y="569"/>
          <a:ext cx="6416405" cy="1333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94" tIns="141094" rIns="141094" bIns="141094" numCol="1" spcCol="1270" anchor="ctr" anchorCtr="0">
          <a:noAutofit/>
        </a:bodyPr>
        <a:lstStyle/>
        <a:p>
          <a:pPr marL="0" lvl="0" indent="0" algn="l" defTabSz="1111250">
            <a:lnSpc>
              <a:spcPct val="90000"/>
            </a:lnSpc>
            <a:spcBef>
              <a:spcPct val="0"/>
            </a:spcBef>
            <a:spcAft>
              <a:spcPct val="35000"/>
            </a:spcAft>
            <a:buNone/>
          </a:pPr>
          <a:r>
            <a:rPr lang="en-GB" sz="2500" kern="1200" dirty="0"/>
            <a:t>No need to go into a lot of depth in the business plan – talk about this in your business pitch</a:t>
          </a:r>
          <a:endParaRPr lang="en-US" sz="2500" kern="1200" dirty="0"/>
        </a:p>
      </dsp:txBody>
      <dsp:txXfrm>
        <a:off x="1539816" y="569"/>
        <a:ext cx="6416405" cy="1333174"/>
      </dsp:txXfrm>
    </dsp:sp>
    <dsp:sp modelId="{5E638202-5E4A-49CD-AB5E-6D2E3973E215}">
      <dsp:nvSpPr>
        <dsp:cNvPr id="0" name=""/>
        <dsp:cNvSpPr/>
      </dsp:nvSpPr>
      <dsp:spPr>
        <a:xfrm>
          <a:off x="0" y="1667037"/>
          <a:ext cx="7956222" cy="1333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2A2468-9AD5-4517-8454-858891FEA072}">
      <dsp:nvSpPr>
        <dsp:cNvPr id="0" name=""/>
        <dsp:cNvSpPr/>
      </dsp:nvSpPr>
      <dsp:spPr>
        <a:xfrm>
          <a:off x="403285" y="1967002"/>
          <a:ext cx="733245" cy="7332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E0FA9B-0929-426D-A4FF-8E05D6408394}">
      <dsp:nvSpPr>
        <dsp:cNvPr id="0" name=""/>
        <dsp:cNvSpPr/>
      </dsp:nvSpPr>
      <dsp:spPr>
        <a:xfrm>
          <a:off x="1539816" y="1667037"/>
          <a:ext cx="3580299" cy="1333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94" tIns="141094" rIns="141094" bIns="141094" numCol="1" spcCol="1270" anchor="ctr" anchorCtr="0">
          <a:noAutofit/>
        </a:bodyPr>
        <a:lstStyle/>
        <a:p>
          <a:pPr marL="0" lvl="0" indent="0" algn="l" defTabSz="1111250">
            <a:lnSpc>
              <a:spcPct val="90000"/>
            </a:lnSpc>
            <a:spcBef>
              <a:spcPct val="0"/>
            </a:spcBef>
            <a:spcAft>
              <a:spcPct val="35000"/>
            </a:spcAft>
            <a:buNone/>
          </a:pPr>
          <a:r>
            <a:rPr lang="en-GB" sz="2500" kern="1200" dirty="0"/>
            <a:t>Show consideration of</a:t>
          </a:r>
          <a:endParaRPr lang="en-US" sz="2500" kern="1200" dirty="0"/>
        </a:p>
      </dsp:txBody>
      <dsp:txXfrm>
        <a:off x="1539816" y="1667037"/>
        <a:ext cx="3580299" cy="1333174"/>
      </dsp:txXfrm>
    </dsp:sp>
    <dsp:sp modelId="{C23E1636-E792-4624-AB5E-D0C4D1C603C2}">
      <dsp:nvSpPr>
        <dsp:cNvPr id="0" name=""/>
        <dsp:cNvSpPr/>
      </dsp:nvSpPr>
      <dsp:spPr>
        <a:xfrm>
          <a:off x="5120116" y="1667037"/>
          <a:ext cx="2836105" cy="1333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94" tIns="141094" rIns="141094" bIns="141094" numCol="1" spcCol="1270" anchor="ctr" anchorCtr="0">
          <a:noAutofit/>
        </a:bodyPr>
        <a:lstStyle/>
        <a:p>
          <a:pPr marL="0" lvl="0" indent="0" algn="l" defTabSz="800100">
            <a:lnSpc>
              <a:spcPct val="90000"/>
            </a:lnSpc>
            <a:spcBef>
              <a:spcPct val="0"/>
            </a:spcBef>
            <a:spcAft>
              <a:spcPct val="35000"/>
            </a:spcAft>
            <a:buNone/>
          </a:pPr>
          <a:r>
            <a:rPr lang="en-GB" sz="1800" kern="1200" dirty="0"/>
            <a:t>- how much it will cost</a:t>
          </a:r>
          <a:endParaRPr lang="en-US" sz="1800" kern="1200" dirty="0"/>
        </a:p>
        <a:p>
          <a:pPr marL="0" lvl="0" indent="0" algn="l" defTabSz="800100">
            <a:lnSpc>
              <a:spcPct val="90000"/>
            </a:lnSpc>
            <a:spcBef>
              <a:spcPct val="0"/>
            </a:spcBef>
            <a:spcAft>
              <a:spcPct val="35000"/>
            </a:spcAft>
            <a:buNone/>
          </a:pPr>
          <a:r>
            <a:rPr lang="en-GB" sz="1800" kern="1200" dirty="0"/>
            <a:t>-a projected forecast</a:t>
          </a:r>
          <a:endParaRPr lang="en-US" sz="1800" kern="1200" dirty="0"/>
        </a:p>
      </dsp:txBody>
      <dsp:txXfrm>
        <a:off x="5120116" y="1667037"/>
        <a:ext cx="2836105" cy="1333174"/>
      </dsp:txXfrm>
    </dsp:sp>
    <dsp:sp modelId="{FDC25DFC-DCBC-4840-B21F-5555EB52487E}">
      <dsp:nvSpPr>
        <dsp:cNvPr id="0" name=""/>
        <dsp:cNvSpPr/>
      </dsp:nvSpPr>
      <dsp:spPr>
        <a:xfrm>
          <a:off x="0" y="3334075"/>
          <a:ext cx="7956222" cy="1333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5FEDFB-38DD-45DB-A229-A4B31F79FA06}">
      <dsp:nvSpPr>
        <dsp:cNvPr id="0" name=""/>
        <dsp:cNvSpPr/>
      </dsp:nvSpPr>
      <dsp:spPr>
        <a:xfrm>
          <a:off x="403285" y="3633470"/>
          <a:ext cx="733245" cy="7332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944C59-C6D4-4CCB-9293-F14CBF7E29EA}">
      <dsp:nvSpPr>
        <dsp:cNvPr id="0" name=""/>
        <dsp:cNvSpPr/>
      </dsp:nvSpPr>
      <dsp:spPr>
        <a:xfrm>
          <a:off x="1539816" y="3333505"/>
          <a:ext cx="6416405" cy="1333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94" tIns="141094" rIns="141094" bIns="141094" numCol="1" spcCol="1270" anchor="ctr" anchorCtr="0">
          <a:noAutofit/>
        </a:bodyPr>
        <a:lstStyle/>
        <a:p>
          <a:pPr marL="0" lvl="0" indent="0" algn="l" defTabSz="1111250">
            <a:lnSpc>
              <a:spcPct val="90000"/>
            </a:lnSpc>
            <a:spcBef>
              <a:spcPct val="0"/>
            </a:spcBef>
            <a:spcAft>
              <a:spcPct val="35000"/>
            </a:spcAft>
            <a:buNone/>
          </a:pPr>
          <a:r>
            <a:rPr lang="en-GB" sz="2500" kern="1200" dirty="0"/>
            <a:t>Issues with trying to find funding/loans please reference where you found your information</a:t>
          </a:r>
          <a:endParaRPr lang="en-US" sz="2500" kern="1200" dirty="0"/>
        </a:p>
      </dsp:txBody>
      <dsp:txXfrm>
        <a:off x="1539816" y="3333505"/>
        <a:ext cx="6416405" cy="13331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8E0146-8B20-4D8E-86CE-D04A6C40C266}">
      <dsp:nvSpPr>
        <dsp:cNvPr id="0" name=""/>
        <dsp:cNvSpPr/>
      </dsp:nvSpPr>
      <dsp:spPr>
        <a:xfrm>
          <a:off x="0" y="105343"/>
          <a:ext cx="7956222" cy="1333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2C5057-5363-4AD5-B637-377957876B85}">
      <dsp:nvSpPr>
        <dsp:cNvPr id="0" name=""/>
        <dsp:cNvSpPr/>
      </dsp:nvSpPr>
      <dsp:spPr>
        <a:xfrm>
          <a:off x="403285" y="300533"/>
          <a:ext cx="733245" cy="7332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599E6E-D51B-4DD6-A7B5-FE8FF2A0E62B}">
      <dsp:nvSpPr>
        <dsp:cNvPr id="0" name=""/>
        <dsp:cNvSpPr/>
      </dsp:nvSpPr>
      <dsp:spPr>
        <a:xfrm>
          <a:off x="1539816" y="569"/>
          <a:ext cx="6416405" cy="1333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94" tIns="141094" rIns="141094" bIns="141094" numCol="1" spcCol="1270" anchor="ctr" anchorCtr="0">
          <a:noAutofit/>
        </a:bodyPr>
        <a:lstStyle/>
        <a:p>
          <a:pPr marL="0" lvl="0" indent="0" algn="l" defTabSz="800100">
            <a:lnSpc>
              <a:spcPct val="100000"/>
            </a:lnSpc>
            <a:spcBef>
              <a:spcPct val="0"/>
            </a:spcBef>
            <a:spcAft>
              <a:spcPct val="35000"/>
            </a:spcAft>
            <a:buNone/>
          </a:pPr>
          <a:r>
            <a:rPr lang="en-GB" sz="1800" kern="1200" dirty="0"/>
            <a:t>Nid oes angen mynd i lawer o </a:t>
          </a:r>
          <a:r>
            <a:rPr lang="en-GB" sz="1800" kern="1200" dirty="0" err="1"/>
            <a:t>ddyfnder</a:t>
          </a:r>
          <a:r>
            <a:rPr lang="en-GB" sz="1800" kern="1200" dirty="0"/>
            <a:t> yn y </a:t>
          </a:r>
          <a:r>
            <a:rPr lang="en-GB" sz="1800" kern="1200" dirty="0" err="1"/>
            <a:t>cynllun</a:t>
          </a:r>
          <a:r>
            <a:rPr lang="en-GB" sz="1800" kern="1200" dirty="0"/>
            <a:t> </a:t>
          </a:r>
          <a:r>
            <a:rPr lang="en-GB" sz="1800" kern="1200" dirty="0" err="1"/>
            <a:t>busnes</a:t>
          </a:r>
          <a:r>
            <a:rPr lang="en-GB" sz="1800" kern="1200" dirty="0"/>
            <a:t> – </a:t>
          </a:r>
          <a:r>
            <a:rPr lang="en-GB" sz="1800" kern="1200" dirty="0" err="1"/>
            <a:t>siaradwch</a:t>
          </a:r>
          <a:r>
            <a:rPr lang="en-GB" sz="1800" kern="1200" dirty="0"/>
            <a:t> am hyn yn eich maes </a:t>
          </a:r>
          <a:r>
            <a:rPr lang="en-GB" sz="1800" kern="1200" dirty="0" err="1"/>
            <a:t>busnes</a:t>
          </a:r>
          <a:endParaRPr lang="en-US" sz="1800" kern="1200" dirty="0"/>
        </a:p>
      </dsp:txBody>
      <dsp:txXfrm>
        <a:off x="1539816" y="569"/>
        <a:ext cx="6416405" cy="1333174"/>
      </dsp:txXfrm>
    </dsp:sp>
    <dsp:sp modelId="{5E638202-5E4A-49CD-AB5E-6D2E3973E215}">
      <dsp:nvSpPr>
        <dsp:cNvPr id="0" name=""/>
        <dsp:cNvSpPr/>
      </dsp:nvSpPr>
      <dsp:spPr>
        <a:xfrm>
          <a:off x="0" y="1643347"/>
          <a:ext cx="7956222" cy="1333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2A2468-9AD5-4517-8454-858891FEA072}">
      <dsp:nvSpPr>
        <dsp:cNvPr id="0" name=""/>
        <dsp:cNvSpPr/>
      </dsp:nvSpPr>
      <dsp:spPr>
        <a:xfrm>
          <a:off x="403285" y="1967002"/>
          <a:ext cx="733245" cy="7332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E0FA9B-0929-426D-A4FF-8E05D6408394}">
      <dsp:nvSpPr>
        <dsp:cNvPr id="0" name=""/>
        <dsp:cNvSpPr/>
      </dsp:nvSpPr>
      <dsp:spPr>
        <a:xfrm>
          <a:off x="1539816" y="1667037"/>
          <a:ext cx="6416405" cy="1333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94" tIns="141094" rIns="141094" bIns="141094" numCol="1" spcCol="1270" anchor="ctr" anchorCtr="0">
          <a:noAutofit/>
        </a:bodyPr>
        <a:lstStyle/>
        <a:p>
          <a:pPr marL="0" lvl="0" indent="0" algn="l" defTabSz="800100">
            <a:lnSpc>
              <a:spcPct val="100000"/>
            </a:lnSpc>
            <a:spcBef>
              <a:spcPct val="0"/>
            </a:spcBef>
            <a:spcAft>
              <a:spcPct val="35000"/>
            </a:spcAft>
            <a:buNone/>
          </a:pPr>
          <a:r>
            <a:rPr lang="en-GB" sz="1800" kern="1200" dirty="0"/>
            <a:t>Dangos </a:t>
          </a:r>
          <a:r>
            <a:rPr lang="en-GB" sz="1800" kern="1200" dirty="0" err="1"/>
            <a:t>ystyriaeth</a:t>
          </a:r>
          <a:r>
            <a:rPr lang="en-GB" sz="1800" kern="1200" dirty="0"/>
            <a:t> o </a:t>
          </a:r>
        </a:p>
        <a:p>
          <a:pPr marL="0" lvl="0" indent="0" algn="l" defTabSz="800100">
            <a:lnSpc>
              <a:spcPct val="100000"/>
            </a:lnSpc>
            <a:spcBef>
              <a:spcPct val="0"/>
            </a:spcBef>
            <a:spcAft>
              <a:spcPct val="35000"/>
            </a:spcAft>
            <a:buNone/>
          </a:pPr>
          <a:r>
            <a:rPr lang="en-GB" sz="1800" kern="1200" dirty="0"/>
            <a:t>- faint fydd yn </a:t>
          </a:r>
          <a:r>
            <a:rPr lang="en-GB" sz="1800" kern="1200" dirty="0" err="1"/>
            <a:t>costio</a:t>
          </a:r>
          <a:endParaRPr lang="en-GB" sz="1800" kern="1200" dirty="0"/>
        </a:p>
        <a:p>
          <a:pPr marL="0" lvl="0" indent="0" algn="l" defTabSz="800100">
            <a:lnSpc>
              <a:spcPct val="100000"/>
            </a:lnSpc>
            <a:spcBef>
              <a:spcPct val="0"/>
            </a:spcBef>
            <a:spcAft>
              <a:spcPct val="35000"/>
            </a:spcAft>
            <a:buNone/>
          </a:pPr>
          <a:r>
            <a:rPr lang="en-GB" sz="1800" kern="1200" dirty="0"/>
            <a:t>-</a:t>
          </a:r>
          <a:r>
            <a:rPr lang="en-GB" sz="1800" kern="1200" dirty="0" err="1"/>
            <a:t>rhagolwg</a:t>
          </a:r>
          <a:r>
            <a:rPr lang="en-GB" sz="1800" kern="1200" dirty="0"/>
            <a:t> </a:t>
          </a:r>
          <a:r>
            <a:rPr lang="en-GB" sz="1800" kern="1200" dirty="0" err="1"/>
            <a:t>rhagamcanol</a:t>
          </a:r>
          <a:endParaRPr lang="en-US" sz="1800" kern="1200" dirty="0"/>
        </a:p>
      </dsp:txBody>
      <dsp:txXfrm>
        <a:off x="1539816" y="1667037"/>
        <a:ext cx="6416405" cy="1333174"/>
      </dsp:txXfrm>
    </dsp:sp>
    <dsp:sp modelId="{FDC25DFC-DCBC-4840-B21F-5555EB52487E}">
      <dsp:nvSpPr>
        <dsp:cNvPr id="0" name=""/>
        <dsp:cNvSpPr/>
      </dsp:nvSpPr>
      <dsp:spPr>
        <a:xfrm>
          <a:off x="0" y="3327533"/>
          <a:ext cx="7956222" cy="1333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5FEDFB-38DD-45DB-A229-A4B31F79FA06}">
      <dsp:nvSpPr>
        <dsp:cNvPr id="0" name=""/>
        <dsp:cNvSpPr/>
      </dsp:nvSpPr>
      <dsp:spPr>
        <a:xfrm>
          <a:off x="403285" y="3633470"/>
          <a:ext cx="733245" cy="7332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944C59-C6D4-4CCB-9293-F14CBF7E29EA}">
      <dsp:nvSpPr>
        <dsp:cNvPr id="0" name=""/>
        <dsp:cNvSpPr/>
      </dsp:nvSpPr>
      <dsp:spPr>
        <a:xfrm>
          <a:off x="1539816" y="3334075"/>
          <a:ext cx="6416405" cy="1333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94" tIns="141094" rIns="141094" bIns="141094" numCol="1" spcCol="1270" anchor="ctr" anchorCtr="0">
          <a:noAutofit/>
        </a:bodyPr>
        <a:lstStyle/>
        <a:p>
          <a:pPr marL="0" lvl="0" indent="0" algn="l" defTabSz="800100">
            <a:lnSpc>
              <a:spcPct val="100000"/>
            </a:lnSpc>
            <a:spcBef>
              <a:spcPct val="0"/>
            </a:spcBef>
            <a:spcAft>
              <a:spcPct val="35000"/>
            </a:spcAft>
            <a:buNone/>
          </a:pPr>
          <a:r>
            <a:rPr lang="en-GB" sz="1800" kern="1200" dirty="0" err="1"/>
            <a:t>Materion</a:t>
          </a:r>
          <a:r>
            <a:rPr lang="en-GB" sz="1800" kern="1200" dirty="0"/>
            <a:t> gyda </a:t>
          </a:r>
          <a:r>
            <a:rPr lang="en-GB" sz="1800" kern="1200" dirty="0" err="1"/>
            <a:t>cheisio</a:t>
          </a:r>
          <a:r>
            <a:rPr lang="en-GB" sz="1800" kern="1200" dirty="0"/>
            <a:t> dod o </a:t>
          </a:r>
          <a:r>
            <a:rPr lang="en-GB" sz="1800" kern="1200" dirty="0" err="1"/>
            <a:t>hyd</a:t>
          </a:r>
          <a:r>
            <a:rPr lang="en-GB" sz="1800" kern="1200" dirty="0"/>
            <a:t> i </a:t>
          </a:r>
          <a:r>
            <a:rPr lang="en-GB" sz="1800" kern="1200" dirty="0" err="1"/>
            <a:t>gyllid</a:t>
          </a:r>
          <a:r>
            <a:rPr lang="en-GB" sz="1800" kern="1200" dirty="0"/>
            <a:t>/</a:t>
          </a:r>
          <a:r>
            <a:rPr lang="en-GB" sz="1800" kern="1200" dirty="0" err="1"/>
            <a:t>benthyciadau</a:t>
          </a:r>
          <a:endParaRPr lang="en-GB" sz="1800" kern="1200" dirty="0"/>
        </a:p>
        <a:p>
          <a:pPr marL="0" lvl="0" indent="0" algn="l" defTabSz="800100">
            <a:spcBef>
              <a:spcPct val="0"/>
            </a:spcBef>
            <a:spcAft>
              <a:spcPct val="35000"/>
            </a:spcAft>
            <a:buNone/>
          </a:pPr>
          <a:endParaRPr lang="en-GB" sz="1800" kern="1200" dirty="0"/>
        </a:p>
        <a:p>
          <a:pPr marL="0" lvl="0" indent="0" algn="l" defTabSz="800100">
            <a:lnSpc>
              <a:spcPct val="100000"/>
            </a:lnSpc>
            <a:spcBef>
              <a:spcPct val="0"/>
            </a:spcBef>
            <a:spcAft>
              <a:spcPct val="35000"/>
            </a:spcAft>
            <a:buNone/>
          </a:pPr>
          <a:endParaRPr lang="en-US" sz="1800" kern="1200" dirty="0"/>
        </a:p>
      </dsp:txBody>
      <dsp:txXfrm>
        <a:off x="1539816" y="3334075"/>
        <a:ext cx="6416405" cy="13331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A38E46-57FF-44B5-B82C-815AA2E3DD25}" type="datetimeFigureOut">
              <a:rPr lang="en-GB" smtClean="0"/>
              <a:t>21/01/2025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623A80-8829-4835-8689-07854B573487}" type="slidenum">
              <a:rPr lang="en-GB" smtClean="0"/>
              <a:t>‹#›</a:t>
            </a:fld>
            <a:endParaRPr lang="en-GB"/>
          </a:p>
        </p:txBody>
      </p:sp>
    </p:spTree>
    <p:extLst>
      <p:ext uri="{BB962C8B-B14F-4D97-AF65-F5344CB8AC3E}">
        <p14:creationId xmlns:p14="http://schemas.microsoft.com/office/powerpoint/2010/main" val="3457320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businesswales.gov.wales/cy/cyllid-tyrfa"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business.wales.gov.uk/financing-family-and-friends" TargetMode="External"/><Relationship Id="rId5" Type="http://schemas.openxmlformats.org/officeDocument/2006/relationships/hyperlink" Target="http://business.wales.gov.uk/crowdfunding" TargetMode="External"/><Relationship Id="rId4" Type="http://schemas.openxmlformats.org/officeDocument/2006/relationships/hyperlink" Target="https://businesswales.gov.wales/cy/cyllid-gan-ffrindiau-theulu"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developmentbank.wales/" TargetMode="External"/><Relationship Id="rId3" Type="http://schemas.openxmlformats.org/officeDocument/2006/relationships/hyperlink" Target="https://www.ofgem.gov.uk/information-consumers/energy-advice-businesses/getting-help-if-your-business-cant-afford-its-energy-bills" TargetMode="External"/><Relationship Id="rId7" Type="http://schemas.openxmlformats.org/officeDocument/2006/relationships/hyperlink" Target="https://businesswales.gov.wales/contact-us" TargetMode="External"/><Relationship Id="rId2" Type="http://schemas.openxmlformats.org/officeDocument/2006/relationships/slide" Target="../slides/slide23.xml"/><Relationship Id="rId1" Type="http://schemas.openxmlformats.org/officeDocument/2006/relationships/notesMaster" Target="../notesMasters/notesMaster1.xml"/><Relationship Id="rId6" Type="http://schemas.openxmlformats.org/officeDocument/2006/relationships/hyperlink" Target="https://businesswales.gov.wales/resource-efficiency" TargetMode="External"/><Relationship Id="rId11" Type="http://schemas.openxmlformats.org/officeDocument/2006/relationships/hyperlink" Target="https://eur02.safelinks.protection.outlook.com/?url=https%3A%2F%2Fwww.gov.uk%2Fguidance%2Fcheck-if-you-may-be-eligible-for-the-boiler-upgrade-scheme-from-april-2022&amp;data=05%7C01%7CGarethDavid.Thomas%40senedd.wales%7C767d555e98dc4f3ff65208da9c8ba0f8%7C38dc5129340c45148a044e8ef2771564%7C0%7C0%7C637994420750798372%7CUnknown%7CTWFpbGZsb3d8eyJWIjoiMC4wLjAwMDAiLCJQIjoiV2luMzIiLCJBTiI6Ik1haWwiLCJXVCI6Mn0%3D%7C3000%7C%7C%7C&amp;sdata=XV8KYzhj6M4fADmvbvINResYsXWJ%2Bez%2B7GjPkLLPYpU%3D&amp;reserved=0" TargetMode="External"/><Relationship Id="rId5" Type="http://schemas.openxmlformats.org/officeDocument/2006/relationships/hyperlink" Target="https://www.gov.wales/460m-rates-support-help-businesses-struggling-cost-rises" TargetMode="External"/><Relationship Id="rId10" Type="http://schemas.openxmlformats.org/officeDocument/2006/relationships/hyperlink" Target="https://www.gov.uk/guidance/find-funding-to-help-your-business-become-greener" TargetMode="External"/><Relationship Id="rId4" Type="http://schemas.openxmlformats.org/officeDocument/2006/relationships/hyperlink" Target="https://businesswales.gov.wales/non-domestic-rates-retail-leisure-and-hospitality-rates-relief-wales-2022-23" TargetMode="External"/><Relationship Id="rId9" Type="http://schemas.openxmlformats.org/officeDocument/2006/relationships/hyperlink" Target="https://eur02.safelinks.protection.outlook.com/?url=https%3A%2F%2Fresearchbriefings.files.parliament.uk%2Fdocuments%2FCDP-2021-0195%2FCDP-2021-0195.pdf&amp;data=05%7C01%7CGarethDavid.Thomas%40senedd.wales%7C767d555e98dc4f3ff65208da9c8ba0f8%7C38dc5129340c45148a044e8ef2771564%7C0%7C0%7C637994420750798372%7CUnknown%7CTWFpbGZsb3d8eyJWIjoiMC4wLjAwMDAiLCJQIjoiV2luMzIiLCJBTiI6Ik1haWwiLCJXVCI6Mn0%3D%7C3000%7C%7C%7C&amp;sdata=IqnVP2sEntkVhig8FnP7i8SYd0YrGvE0BbAcRBYAmbk%3D&amp;reserved=0"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8" Type="http://schemas.openxmlformats.org/officeDocument/2006/relationships/hyperlink" Target="https://businesswales.gov.wales/cy/ardrethi-annomestig-rhyddhad-ardrethi-manwerthu-hamdden-lletygarwch-yng-nghymru-2022-23" TargetMode="External"/><Relationship Id="rId13" Type="http://schemas.openxmlformats.org/officeDocument/2006/relationships/hyperlink" Target="https://eur02.safelinks.protection.outlook.com/?url=https%3A%2F%2Fresearchbriefings.files.parliament.uk%2Fdocuments%2FCDP-2021-0195%2FCDP-2021-0195.pdf&amp;data=05%7C01%7CGarethDavid.Thomas%40senedd.wales%7C767d555e98dc4f3ff65208da9c8ba0f8%7C38dc5129340c45148a044e8ef2771564%7C0%7C0%7C637994420750798372%7CUnknown%7CTWFpbGZsb3d8eyJWIjoiMC4wLjAwMDAiLCJQIjoiV2luMzIiLCJBTiI6Ik1haWwiLCJXVCI6Mn0%3D%7C3000%7C%7C%7C&amp;sdata=IqnVP2sEntkVhig8FnP7i8SYd0YrGvE0BbAcRBYAmbk%3D&amp;reserved=0" TargetMode="External"/><Relationship Id="rId3" Type="http://schemas.openxmlformats.org/officeDocument/2006/relationships/hyperlink" Target="https://www.gov.uk/guidance/energy-bill-relief-scheme-help-for-businesses-and-other-non-domestic-customers" TargetMode="External"/><Relationship Id="rId7" Type="http://schemas.openxmlformats.org/officeDocument/2006/relationships/hyperlink" Target="https://www.ofgem.gov.uk/cy/gwybodaeth-i-ddefnyddwyr/cyngor-ar-ynni-i-fusnesau/getting-help-if-your-business-cant-afford-its-energy-bills" TargetMode="External"/><Relationship Id="rId12" Type="http://schemas.openxmlformats.org/officeDocument/2006/relationships/hyperlink" Target="https://developmentbank.wales/cy" TargetMode="External"/><Relationship Id="rId2" Type="http://schemas.openxmlformats.org/officeDocument/2006/relationships/slide" Target="../slides/slide26.xml"/><Relationship Id="rId1" Type="http://schemas.openxmlformats.org/officeDocument/2006/relationships/notesMaster" Target="../notesMasters/notesMaster1.xml"/><Relationship Id="rId6" Type="http://schemas.openxmlformats.org/officeDocument/2006/relationships/hyperlink" Target="https://www.makeuk.org/insights/blogs/what-did-the-chancellors-mini-budget-deliver-for-manufacturers" TargetMode="External"/><Relationship Id="rId11" Type="http://schemas.openxmlformats.org/officeDocument/2006/relationships/hyperlink" Target="https://businesswales.gov.wales/cy/cysylltwch-a-ni" TargetMode="External"/><Relationship Id="rId5" Type="http://schemas.openxmlformats.org/officeDocument/2006/relationships/hyperlink" Target="https://www.fsb.org.uk/resources-page/fsboneveryannouncement.html" TargetMode="External"/><Relationship Id="rId15" Type="http://schemas.openxmlformats.org/officeDocument/2006/relationships/hyperlink" Target="https://eur02.safelinks.protection.outlook.com/?url=https%3A%2F%2Fwww.gov.uk%2Fguidance%2Fcheck-if-you-may-be-eligible-for-the-boiler-upgrade-scheme-from-april-2022&amp;data=05%7C01%7CGarethDavid.Thomas%40senedd.wales%7C767d555e98dc4f3ff65208da9c8ba0f8%7C38dc5129340c45148a044e8ef2771564%7C0%7C0%7C637994420750798372%7CUnknown%7CTWFpbGZsb3d8eyJWIjoiMC4wLjAwMDAiLCJQIjoiV2luMzIiLCJBTiI6Ik1haWwiLCJXVCI6Mn0%3D%7C3000%7C%7C%7C&amp;sdata=XV8KYzhj6M4fADmvbvINResYsXWJ%2Bez%2B7GjPkLLPYpU%3D&amp;reserved=0" TargetMode="External"/><Relationship Id="rId10" Type="http://schemas.openxmlformats.org/officeDocument/2006/relationships/hyperlink" Target="https://businesswales.gov.wales/cy/resource-efficiency" TargetMode="External"/><Relationship Id="rId4" Type="http://schemas.openxmlformats.org/officeDocument/2006/relationships/hyperlink" Target="https://www.gov.uk/government/publications/energy-bills-support/energy-bills-support-factsheet-8-september-2022" TargetMode="External"/><Relationship Id="rId9" Type="http://schemas.openxmlformats.org/officeDocument/2006/relationships/hyperlink" Target="https://www.llyw.cymru/460-miliwn-o-gymorth-ardrethi-i-helpu-busnesau-syn-ei-chael-yn-anodd-ymdopi-chostau-uwch" TargetMode="External"/><Relationship Id="rId14" Type="http://schemas.openxmlformats.org/officeDocument/2006/relationships/hyperlink" Target="https://www.gov.uk/guidance/find-funding-to-help-your-business-become-greener"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fbj.springeropen.com/articles/10.1186/s43093-020-0009-1#ref-CR28" TargetMode="External"/><Relationship Id="rId2" Type="http://schemas.openxmlformats.org/officeDocument/2006/relationships/slide" Target="../slides/slide34.xml"/><Relationship Id="rId1" Type="http://schemas.openxmlformats.org/officeDocument/2006/relationships/notesMaster" Target="../notesMasters/notesMaster1.xml"/><Relationship Id="rId4" Type="http://schemas.openxmlformats.org/officeDocument/2006/relationships/hyperlink" Target="https://fbj.springeropen.com/articles/10.1186/s43093-020-0009-1#ref-CR31"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3</a:t>
            </a:fld>
            <a:endParaRPr lang="en-GB"/>
          </a:p>
        </p:txBody>
      </p:sp>
    </p:spTree>
    <p:extLst>
      <p:ext uri="{BB962C8B-B14F-4D97-AF65-F5344CB8AC3E}">
        <p14:creationId xmlns:p14="http://schemas.microsoft.com/office/powerpoint/2010/main" val="3144881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peidio</a:t>
            </a:r>
            <a:r>
              <a:rPr lang="en-GB" dirty="0"/>
              <a:t> â </a:t>
            </a:r>
            <a:r>
              <a:rPr lang="en-GB" dirty="0" err="1"/>
              <a:t>gwerthu'ch</a:t>
            </a:r>
            <a:r>
              <a:rPr lang="en-GB" dirty="0"/>
              <a:t> hun yn </a:t>
            </a:r>
            <a:r>
              <a:rPr lang="en-GB" dirty="0" err="1"/>
              <a:t>fyr</a:t>
            </a:r>
            <a:endParaRPr lang="en-GB" dirty="0"/>
          </a:p>
          <a:p>
            <a:r>
              <a:rPr lang="en-GB" dirty="0" err="1"/>
              <a:t>Meddyliwch</a:t>
            </a:r>
            <a:r>
              <a:rPr lang="en-GB" dirty="0"/>
              <a:t> am imposer syndrome</a:t>
            </a:r>
          </a:p>
        </p:txBody>
      </p:sp>
      <p:sp>
        <p:nvSpPr>
          <p:cNvPr id="4" name="Slide Number Placeholder 3"/>
          <p:cNvSpPr>
            <a:spLocks noGrp="1"/>
          </p:cNvSpPr>
          <p:nvPr>
            <p:ph type="sldNum" sz="quarter" idx="5"/>
          </p:nvPr>
        </p:nvSpPr>
        <p:spPr/>
        <p:txBody>
          <a:bodyPr/>
          <a:lstStyle/>
          <a:p>
            <a:fld id="{DA623A80-8829-4835-8689-07854B573487}" type="slidenum">
              <a:rPr lang="en-GB" smtClean="0"/>
              <a:t>5</a:t>
            </a:fld>
            <a:endParaRPr lang="en-GB"/>
          </a:p>
        </p:txBody>
      </p:sp>
    </p:spTree>
    <p:extLst>
      <p:ext uri="{BB962C8B-B14F-4D97-AF65-F5344CB8AC3E}">
        <p14:creationId xmlns:p14="http://schemas.microsoft.com/office/powerpoint/2010/main" val="36432703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student to think back to their worth.</a:t>
            </a:r>
          </a:p>
          <a:p>
            <a:r>
              <a:rPr lang="en-GB" dirty="0"/>
              <a:t>Think also back to Imposer Syndrome slide</a:t>
            </a:r>
          </a:p>
        </p:txBody>
      </p:sp>
      <p:sp>
        <p:nvSpPr>
          <p:cNvPr id="4" name="Slide Number Placeholder 3"/>
          <p:cNvSpPr>
            <a:spLocks noGrp="1"/>
          </p:cNvSpPr>
          <p:nvPr>
            <p:ph type="sldNum" sz="quarter" idx="5"/>
          </p:nvPr>
        </p:nvSpPr>
        <p:spPr/>
        <p:txBody>
          <a:bodyPr/>
          <a:lstStyle/>
          <a:p>
            <a:fld id="{DA623A80-8829-4835-8689-07854B573487}" type="slidenum">
              <a:rPr lang="en-GB" smtClean="0"/>
              <a:t>6</a:t>
            </a:fld>
            <a:endParaRPr lang="en-GB"/>
          </a:p>
        </p:txBody>
      </p:sp>
    </p:spTree>
    <p:extLst>
      <p:ext uri="{BB962C8B-B14F-4D97-AF65-F5344CB8AC3E}">
        <p14:creationId xmlns:p14="http://schemas.microsoft.com/office/powerpoint/2010/main" val="1520542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7</a:t>
            </a:fld>
            <a:endParaRPr lang="en-GB"/>
          </a:p>
        </p:txBody>
      </p:sp>
    </p:spTree>
    <p:extLst>
      <p:ext uri="{BB962C8B-B14F-4D97-AF65-F5344CB8AC3E}">
        <p14:creationId xmlns:p14="http://schemas.microsoft.com/office/powerpoint/2010/main" val="24219557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Yn </a:t>
            </a:r>
            <a:r>
              <a:rPr lang="en-GB" b="0" i="0" dirty="0" err="1">
                <a:solidFill>
                  <a:srgbClr val="3B3B3B"/>
                </a:solidFill>
                <a:effectLst/>
                <a:latin typeface="Arial" panose="020B0604020202020204" pitchFamily="34" charset="0"/>
              </a:rPr>
              <a:t>draddodiadol</a:t>
            </a:r>
            <a:r>
              <a:rPr lang="en-GB" b="0" i="0" dirty="0">
                <a:solidFill>
                  <a:srgbClr val="3B3B3B"/>
                </a:solidFill>
                <a:effectLst/>
                <a:latin typeface="Arial" panose="020B0604020202020204" pitchFamily="34" charset="0"/>
              </a:rPr>
              <a:t>, mae </a:t>
            </a:r>
            <a:r>
              <a:rPr lang="en-GB" b="0" i="0" dirty="0" err="1">
                <a:solidFill>
                  <a:srgbClr val="3B3B3B"/>
                </a:solidFill>
                <a:effectLst/>
                <a:latin typeface="Arial" panose="020B0604020202020204" pitchFamily="34" charset="0"/>
              </a:rPr>
              <a:t>ecwiti</a:t>
            </a:r>
            <a:r>
              <a:rPr lang="en-GB" b="0" i="0" dirty="0">
                <a:solidFill>
                  <a:srgbClr val="3B3B3B"/>
                </a:solidFill>
                <a:effectLst/>
                <a:latin typeface="Arial" panose="020B0604020202020204" pitchFamily="34" charset="0"/>
              </a:rPr>
              <a:t> yn ffordd o godi </a:t>
            </a:r>
            <a:r>
              <a:rPr lang="en-GB" b="0" i="0" dirty="0" err="1">
                <a:solidFill>
                  <a:srgbClr val="3B3B3B"/>
                </a:solidFill>
                <a:effectLst/>
                <a:latin typeface="Arial" panose="020B0604020202020204" pitchFamily="34" charset="0"/>
              </a:rPr>
              <a:t>cyllid</a:t>
            </a:r>
            <a:r>
              <a:rPr lang="en-GB" b="0" i="0" dirty="0">
                <a:solidFill>
                  <a:srgbClr val="3B3B3B"/>
                </a:solidFill>
                <a:effectLst/>
                <a:latin typeface="Arial" panose="020B0604020202020204" pitchFamily="34" charset="0"/>
              </a:rPr>
              <a:t> gan </a:t>
            </a:r>
            <a:r>
              <a:rPr lang="en-GB" b="0" i="0" dirty="0" err="1">
                <a:solidFill>
                  <a:srgbClr val="3B3B3B"/>
                </a:solidFill>
                <a:effectLst/>
                <a:latin typeface="Arial" panose="020B0604020202020204" pitchFamily="34" charset="0"/>
              </a:rPr>
              <a:t>fuddsoddwyr</a:t>
            </a:r>
            <a:r>
              <a:rPr lang="en-GB" b="0" i="0" dirty="0">
                <a:solidFill>
                  <a:srgbClr val="3B3B3B"/>
                </a:solidFill>
                <a:effectLst/>
                <a:latin typeface="Arial" panose="020B0604020202020204" pitchFamily="34" charset="0"/>
              </a:rPr>
              <a:t> allanol yn </a:t>
            </a:r>
            <a:r>
              <a:rPr lang="en-GB" b="0" i="0" dirty="0" err="1">
                <a:solidFill>
                  <a:srgbClr val="3B3B3B"/>
                </a:solidFill>
                <a:effectLst/>
                <a:latin typeface="Arial" panose="020B0604020202020204" pitchFamily="34" charset="0"/>
              </a:rPr>
              <a:t>gyfnewid</a:t>
            </a:r>
            <a:r>
              <a:rPr lang="en-GB" b="0" i="0" dirty="0">
                <a:solidFill>
                  <a:srgbClr val="3B3B3B"/>
                </a:solidFill>
                <a:effectLst/>
                <a:latin typeface="Arial" panose="020B0604020202020204" pitchFamily="34" charset="0"/>
              </a:rPr>
              <a:t> am </a:t>
            </a:r>
            <a:r>
              <a:rPr lang="en-GB" b="0" i="0" dirty="0" err="1">
                <a:solidFill>
                  <a:srgbClr val="3B3B3B"/>
                </a:solidFill>
                <a:effectLst/>
                <a:latin typeface="Arial" panose="020B0604020202020204" pitchFamily="34" charset="0"/>
              </a:rPr>
              <a:t>werthu</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cyfran</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o’ch</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busnes</a:t>
            </a:r>
            <a:r>
              <a:rPr lang="en-GB" b="0" i="0" dirty="0">
                <a:solidFill>
                  <a:srgbClr val="3B3B3B"/>
                </a:solidFill>
                <a:effectLst/>
                <a:latin typeface="Arial" panose="020B0604020202020204" pitchFamily="34" charset="0"/>
              </a:rPr>
              <a:t>. Nid </a:t>
            </a:r>
            <a:r>
              <a:rPr lang="en-GB" b="0" i="0" dirty="0" err="1">
                <a:solidFill>
                  <a:srgbClr val="3B3B3B"/>
                </a:solidFill>
                <a:effectLst/>
                <a:latin typeface="Arial" panose="020B0604020202020204" pitchFamily="34" charset="0"/>
              </a:rPr>
              <a:t>yw</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dyled</a:t>
            </a:r>
            <a:r>
              <a:rPr lang="en-GB" b="0" i="0" dirty="0">
                <a:solidFill>
                  <a:srgbClr val="3B3B3B"/>
                </a:solidFill>
                <a:effectLst/>
                <a:latin typeface="Arial" panose="020B0604020202020204" pitchFamily="34" charset="0"/>
              </a:rPr>
              <a:t>, ar y </a:t>
            </a:r>
            <a:r>
              <a:rPr lang="en-GB" b="0" i="0" dirty="0" err="1">
                <a:solidFill>
                  <a:srgbClr val="3B3B3B"/>
                </a:solidFill>
                <a:effectLst/>
                <a:latin typeface="Arial" panose="020B0604020202020204" pitchFamily="34" charset="0"/>
              </a:rPr>
              <a:t>llaw</a:t>
            </a:r>
            <a:r>
              <a:rPr lang="en-GB" b="0" i="0" dirty="0">
                <a:solidFill>
                  <a:srgbClr val="3B3B3B"/>
                </a:solidFill>
                <a:effectLst/>
                <a:latin typeface="Arial" panose="020B0604020202020204" pitchFamily="34" charset="0"/>
              </a:rPr>
              <a:t> arall, yn golygu </a:t>
            </a:r>
            <a:r>
              <a:rPr lang="en-GB" b="0" i="0" dirty="0" err="1">
                <a:solidFill>
                  <a:srgbClr val="3B3B3B"/>
                </a:solidFill>
                <a:effectLst/>
                <a:latin typeface="Arial" panose="020B0604020202020204" pitchFamily="34" charset="0"/>
              </a:rPr>
              <a:t>aberthu</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perchnogaeth</a:t>
            </a:r>
            <a:r>
              <a:rPr lang="en-GB" b="0" i="0" dirty="0">
                <a:solidFill>
                  <a:srgbClr val="3B3B3B"/>
                </a:solidFill>
                <a:effectLst/>
                <a:latin typeface="Arial" panose="020B0604020202020204" pitchFamily="34" charset="0"/>
              </a:rPr>
              <a:t> – mae fel arfer yn golygu cael </a:t>
            </a:r>
            <a:r>
              <a:rPr lang="en-GB" b="0" i="0" dirty="0" err="1">
                <a:solidFill>
                  <a:srgbClr val="3B3B3B"/>
                </a:solidFill>
                <a:effectLst/>
                <a:latin typeface="Arial" panose="020B0604020202020204" pitchFamily="34" charset="0"/>
              </a:rPr>
              <a:t>benthyg</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arian</a:t>
            </a:r>
            <a:r>
              <a:rPr lang="en-GB" b="0" i="0" dirty="0">
                <a:solidFill>
                  <a:srgbClr val="3B3B3B"/>
                </a:solidFill>
                <a:effectLst/>
                <a:latin typeface="Arial" panose="020B0604020202020204" pitchFamily="34" charset="0"/>
              </a:rPr>
              <a:t> yr </a:t>
            </a:r>
            <a:r>
              <a:rPr lang="en-GB" b="0" i="0" dirty="0" err="1">
                <a:solidFill>
                  <a:srgbClr val="3B3B3B"/>
                </a:solidFill>
                <a:effectLst/>
                <a:latin typeface="Arial" panose="020B0604020202020204" pitchFamily="34" charset="0"/>
              </a:rPr>
              <a:t>ydych</a:t>
            </a:r>
            <a:r>
              <a:rPr lang="en-GB" b="0" i="0" dirty="0">
                <a:solidFill>
                  <a:srgbClr val="3B3B3B"/>
                </a:solidFill>
                <a:effectLst/>
                <a:latin typeface="Arial" panose="020B0604020202020204" pitchFamily="34" charset="0"/>
              </a:rPr>
              <a:t> yn cymryd </a:t>
            </a:r>
            <a:r>
              <a:rPr lang="en-GB" b="0" i="0" dirty="0" err="1">
                <a:solidFill>
                  <a:srgbClr val="3B3B3B"/>
                </a:solidFill>
                <a:effectLst/>
                <a:latin typeface="Arial" panose="020B0604020202020204" pitchFamily="34" charset="0"/>
              </a:rPr>
              <a:t>cyfrifoldeb</a:t>
            </a:r>
            <a:r>
              <a:rPr lang="en-GB" b="0" i="0" dirty="0">
                <a:solidFill>
                  <a:srgbClr val="3B3B3B"/>
                </a:solidFill>
                <a:effectLst/>
                <a:latin typeface="Arial" panose="020B0604020202020204" pitchFamily="34" charset="0"/>
              </a:rPr>
              <a:t> am ei ad-</a:t>
            </a:r>
            <a:r>
              <a:rPr lang="en-GB" b="0" i="0" dirty="0" err="1">
                <a:solidFill>
                  <a:srgbClr val="3B3B3B"/>
                </a:solidFill>
                <a:effectLst/>
                <a:latin typeface="Arial" panose="020B0604020202020204" pitchFamily="34" charset="0"/>
              </a:rPr>
              <a:t>dalu</a:t>
            </a:r>
            <a:r>
              <a:rPr lang="en-GB" b="0" i="0" dirty="0">
                <a:solidFill>
                  <a:srgbClr val="3B3B3B"/>
                </a:solidFill>
                <a:effectLst/>
                <a:latin typeface="Arial" panose="020B0604020202020204" pitchFamily="34" charset="0"/>
              </a:rPr>
              <a:t> â </a:t>
            </a:r>
            <a:r>
              <a:rPr lang="en-GB" b="0" i="0" dirty="0" err="1">
                <a:solidFill>
                  <a:srgbClr val="3B3B3B"/>
                </a:solidFill>
                <a:effectLst/>
                <a:latin typeface="Arial" panose="020B0604020202020204" pitchFamily="34" charset="0"/>
              </a:rPr>
              <a:t>llog</a:t>
            </a:r>
            <a:r>
              <a:rPr lang="en-GB" b="0" i="0" dirty="0">
                <a:solidFill>
                  <a:srgbClr val="3B3B3B"/>
                </a:solidFill>
                <a:effectLst/>
                <a:latin typeface="Arial" panose="020B0604020202020204" pitchFamily="34" charset="0"/>
              </a:rPr>
              <a:t> yn y </a:t>
            </a:r>
            <a:r>
              <a:rPr lang="en-GB" b="0" i="0" dirty="0" err="1">
                <a:solidFill>
                  <a:srgbClr val="3B3B3B"/>
                </a:solidFill>
                <a:effectLst/>
                <a:latin typeface="Arial" panose="020B0604020202020204" pitchFamily="34" charset="0"/>
              </a:rPr>
              <a:t>dyfodol</a:t>
            </a:r>
            <a:r>
              <a:rPr lang="en-GB" b="0" i="0" dirty="0">
                <a:solidFill>
                  <a:srgbClr val="3B3B3B"/>
                </a:solidFill>
                <a:effectLst/>
                <a:latin typeface="Arial" panose="020B0604020202020204" pitchFamily="34" charset="0"/>
              </a:rPr>
              <a:t>. </a:t>
            </a: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Gall </a:t>
            </a:r>
            <a:r>
              <a:rPr lang="en-GB" b="0" i="0" dirty="0" err="1">
                <a:solidFill>
                  <a:srgbClr val="3B3B3B"/>
                </a:solidFill>
                <a:effectLst/>
                <a:latin typeface="Arial" panose="020B0604020202020204" pitchFamily="34" charset="0"/>
              </a:rPr>
              <a:t>grantiau</a:t>
            </a:r>
            <a:r>
              <a:rPr lang="en-GB" b="0" i="0" dirty="0">
                <a:solidFill>
                  <a:srgbClr val="3B3B3B"/>
                </a:solidFill>
                <a:effectLst/>
                <a:latin typeface="Arial" panose="020B0604020202020204" pitchFamily="34" charset="0"/>
              </a:rPr>
              <a:t> fod yn </a:t>
            </a:r>
            <a:r>
              <a:rPr lang="en-GB" b="0" i="0" dirty="0" err="1">
                <a:solidFill>
                  <a:srgbClr val="3B3B3B"/>
                </a:solidFill>
                <a:effectLst/>
                <a:latin typeface="Arial" panose="020B0604020202020204" pitchFamily="34" charset="0"/>
              </a:rPr>
              <a:t>gyfraniad</a:t>
            </a:r>
            <a:r>
              <a:rPr lang="en-GB" b="0" i="0" dirty="0">
                <a:solidFill>
                  <a:srgbClr val="3B3B3B"/>
                </a:solidFill>
                <a:effectLst/>
                <a:latin typeface="Arial" panose="020B0604020202020204" pitchFamily="34" charset="0"/>
              </a:rPr>
              <a:t>, yn </a:t>
            </a:r>
            <a:r>
              <a:rPr lang="en-GB" b="0" i="0" dirty="0" err="1">
                <a:solidFill>
                  <a:srgbClr val="3B3B3B"/>
                </a:solidFill>
                <a:effectLst/>
                <a:latin typeface="Arial" panose="020B0604020202020204" pitchFamily="34" charset="0"/>
              </a:rPr>
              <a:t>rhodd</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neu’n</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gymhorthdal</a:t>
            </a:r>
            <a:r>
              <a:rPr lang="en-GB" b="0" i="0" dirty="0">
                <a:solidFill>
                  <a:srgbClr val="3B3B3B"/>
                </a:solidFill>
                <a:effectLst/>
                <a:latin typeface="Arial" panose="020B0604020202020204" pitchFamily="34" charset="0"/>
              </a:rPr>
              <a:t> (mewn </a:t>
            </a:r>
            <a:r>
              <a:rPr lang="en-GB" b="0" i="0" dirty="0" err="1">
                <a:solidFill>
                  <a:srgbClr val="3B3B3B"/>
                </a:solidFill>
                <a:effectLst/>
                <a:latin typeface="Arial" panose="020B0604020202020204" pitchFamily="34" charset="0"/>
              </a:rPr>
              <a:t>arian</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parod</a:t>
            </a:r>
            <a:r>
              <a:rPr lang="en-GB" b="0" i="0" dirty="0">
                <a:solidFill>
                  <a:srgbClr val="3B3B3B"/>
                </a:solidFill>
                <a:effectLst/>
                <a:latin typeface="Arial" panose="020B0604020202020204" pitchFamily="34" charset="0"/>
              </a:rPr>
              <a:t> neu mewn </a:t>
            </a:r>
            <a:r>
              <a:rPr lang="en-GB" b="0" i="0" dirty="0" err="1">
                <a:solidFill>
                  <a:srgbClr val="3B3B3B"/>
                </a:solidFill>
                <a:effectLst/>
                <a:latin typeface="Arial" panose="020B0604020202020204" pitchFamily="34" charset="0"/>
              </a:rPr>
              <a:t>nwyddau</a:t>
            </a:r>
            <a:r>
              <a:rPr lang="en-GB" b="0" i="0" dirty="0">
                <a:solidFill>
                  <a:srgbClr val="3B3B3B"/>
                </a:solidFill>
                <a:effectLst/>
                <a:latin typeface="Arial" panose="020B0604020202020204" pitchFamily="34" charset="0"/>
              </a:rPr>
              <a:t>) a </a:t>
            </a:r>
            <a:r>
              <a:rPr lang="en-GB" b="0" i="0" dirty="0" err="1">
                <a:solidFill>
                  <a:srgbClr val="3B3B3B"/>
                </a:solidFill>
                <a:effectLst/>
                <a:latin typeface="Arial" panose="020B0604020202020204" pitchFamily="34" charset="0"/>
              </a:rPr>
              <a:t>roddwyd</a:t>
            </a:r>
            <a:r>
              <a:rPr lang="en-GB" b="0" i="0" dirty="0">
                <a:solidFill>
                  <a:srgbClr val="3B3B3B"/>
                </a:solidFill>
                <a:effectLst/>
                <a:latin typeface="Arial" panose="020B0604020202020204" pitchFamily="34" charset="0"/>
              </a:rPr>
              <a:t> gan </a:t>
            </a:r>
            <a:r>
              <a:rPr lang="en-GB" b="0" i="0" dirty="0" err="1">
                <a:solidFill>
                  <a:srgbClr val="3B3B3B"/>
                </a:solidFill>
                <a:effectLst/>
                <a:latin typeface="Arial" panose="020B0604020202020204" pitchFamily="34" charset="0"/>
              </a:rPr>
              <a:t>lywodraeth</a:t>
            </a:r>
            <a:r>
              <a:rPr lang="en-GB" b="0" i="0" dirty="0">
                <a:solidFill>
                  <a:srgbClr val="3B3B3B"/>
                </a:solidFill>
                <a:effectLst/>
                <a:latin typeface="Arial" panose="020B0604020202020204" pitchFamily="34" charset="0"/>
              </a:rPr>
              <a:t> neu </a:t>
            </a:r>
            <a:r>
              <a:rPr lang="en-GB" b="0" i="0" dirty="0" err="1">
                <a:solidFill>
                  <a:srgbClr val="3B3B3B"/>
                </a:solidFill>
                <a:effectLst/>
                <a:latin typeface="Arial" panose="020B0604020202020204" pitchFamily="34" charset="0"/>
              </a:rPr>
              <a:t>sefydliad</a:t>
            </a:r>
            <a:r>
              <a:rPr lang="en-GB" b="0" i="0" dirty="0">
                <a:solidFill>
                  <a:srgbClr val="3B3B3B"/>
                </a:solidFill>
                <a:effectLst/>
                <a:latin typeface="Arial" panose="020B0604020202020204" pitchFamily="34" charset="0"/>
              </a:rPr>
              <a:t> arall at </a:t>
            </a:r>
            <a:r>
              <a:rPr lang="en-GB" b="0" i="0" dirty="0" err="1">
                <a:solidFill>
                  <a:srgbClr val="3B3B3B"/>
                </a:solidFill>
                <a:effectLst/>
                <a:latin typeface="Arial" panose="020B0604020202020204" pitchFamily="34" charset="0"/>
              </a:rPr>
              <a:t>ddibenion</a:t>
            </a:r>
            <a:r>
              <a:rPr lang="en-GB" b="0" i="0" dirty="0">
                <a:solidFill>
                  <a:srgbClr val="3B3B3B"/>
                </a:solidFill>
                <a:effectLst/>
                <a:latin typeface="Arial" panose="020B0604020202020204" pitchFamily="34" charset="0"/>
              </a:rPr>
              <a:t> penodol. Yn </a:t>
            </a:r>
            <a:r>
              <a:rPr lang="en-GB" b="0" i="0" dirty="0" err="1">
                <a:solidFill>
                  <a:srgbClr val="3B3B3B"/>
                </a:solidFill>
                <a:effectLst/>
                <a:latin typeface="Arial" panose="020B0604020202020204" pitchFamily="34" charset="0"/>
              </a:rPr>
              <a:t>aml</a:t>
            </a:r>
            <a:r>
              <a:rPr lang="en-GB" b="0" i="0" dirty="0">
                <a:solidFill>
                  <a:srgbClr val="3B3B3B"/>
                </a:solidFill>
                <a:effectLst/>
                <a:latin typeface="Arial" panose="020B0604020202020204" pitchFamily="34" charset="0"/>
              </a:rPr>
              <a:t>, mae angen </a:t>
            </a:r>
            <a:r>
              <a:rPr lang="en-GB" b="0" i="0" dirty="0" err="1">
                <a:solidFill>
                  <a:srgbClr val="3B3B3B"/>
                </a:solidFill>
                <a:effectLst/>
                <a:latin typeface="Arial" panose="020B0604020202020204" pitchFamily="34" charset="0"/>
              </a:rPr>
              <a:t>bodloni</a:t>
            </a:r>
            <a:r>
              <a:rPr lang="en-GB" b="0" i="0" dirty="0">
                <a:solidFill>
                  <a:srgbClr val="3B3B3B"/>
                </a:solidFill>
                <a:effectLst/>
                <a:latin typeface="Arial" panose="020B0604020202020204" pitchFamily="34" charset="0"/>
              </a:rPr>
              <a:t> amodau penodol, </a:t>
            </a:r>
            <a:r>
              <a:rPr lang="en-GB" b="0" i="0" dirty="0" err="1">
                <a:solidFill>
                  <a:srgbClr val="3B3B3B"/>
                </a:solidFill>
                <a:effectLst/>
                <a:latin typeface="Arial" panose="020B0604020202020204" pitchFamily="34" charset="0"/>
              </a:rPr>
              <a:t>megis</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cynnal</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safon</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benodol</a:t>
            </a:r>
            <a:r>
              <a:rPr lang="en-GB" b="0" i="0" dirty="0">
                <a:solidFill>
                  <a:srgbClr val="3B3B3B"/>
                </a:solidFill>
                <a:effectLst/>
                <a:latin typeface="Arial" panose="020B0604020202020204" pitchFamily="34" charset="0"/>
              </a:rPr>
              <a:t> neu gael y </a:t>
            </a:r>
            <a:r>
              <a:rPr lang="en-GB" b="0" i="0" dirty="0" err="1">
                <a:solidFill>
                  <a:srgbClr val="3B3B3B"/>
                </a:solidFill>
                <a:effectLst/>
                <a:latin typeface="Arial" panose="020B0604020202020204" pitchFamily="34" charset="0"/>
              </a:rPr>
              <a:t>derbynnydd</a:t>
            </a:r>
            <a:r>
              <a:rPr lang="en-GB" b="0" i="0" dirty="0">
                <a:solidFill>
                  <a:srgbClr val="3B3B3B"/>
                </a:solidFill>
                <a:effectLst/>
                <a:latin typeface="Arial" panose="020B0604020202020204" pitchFamily="34" charset="0"/>
              </a:rPr>
              <a:t> i wneud cyfraniad </a:t>
            </a:r>
            <a:r>
              <a:rPr lang="en-GB" b="0" i="0" dirty="0" err="1">
                <a:solidFill>
                  <a:srgbClr val="3B3B3B"/>
                </a:solidFill>
                <a:effectLst/>
                <a:latin typeface="Arial" panose="020B0604020202020204" pitchFamily="34" charset="0"/>
              </a:rPr>
              <a:t>cyfrannol</a:t>
            </a:r>
            <a:r>
              <a:rPr lang="en-GB" b="0" i="0" dirty="0">
                <a:solidFill>
                  <a:srgbClr val="3B3B3B"/>
                </a:solidFill>
                <a:effectLst/>
                <a:latin typeface="Arial" panose="020B0604020202020204" pitchFamily="34" charset="0"/>
              </a:rPr>
              <a:t>, er mwyn rhoi grant.  </a:t>
            </a:r>
          </a:p>
          <a:p>
            <a:pPr algn="l"/>
            <a:endParaRPr lang="en-GB" b="0" i="0" dirty="0">
              <a:solidFill>
                <a:srgbClr val="3B3B3B"/>
              </a:solidFill>
              <a:effectLst/>
              <a:latin typeface="Arial" panose="020B0604020202020204" pitchFamily="34" charset="0"/>
            </a:endParaRP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Mae </a:t>
            </a:r>
            <a:r>
              <a:rPr lang="en-GB" b="0" i="0" dirty="0" err="1">
                <a:solidFill>
                  <a:srgbClr val="3B3B3B"/>
                </a:solidFill>
                <a:effectLst/>
                <a:latin typeface="Arial" panose="020B0604020202020204" pitchFamily="34" charset="0"/>
              </a:rPr>
              <a:t>opsiynau</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cyllid</a:t>
            </a:r>
            <a:r>
              <a:rPr lang="en-GB" b="0" i="0" dirty="0">
                <a:solidFill>
                  <a:srgbClr val="3B3B3B"/>
                </a:solidFill>
                <a:effectLst/>
                <a:latin typeface="Arial" panose="020B0604020202020204" pitchFamily="34" charset="0"/>
              </a:rPr>
              <a:t> ar gael i </a:t>
            </a:r>
            <a:r>
              <a:rPr lang="en-GB" b="0" i="0" dirty="0" err="1">
                <a:solidFill>
                  <a:srgbClr val="3B3B3B"/>
                </a:solidFill>
                <a:effectLst/>
                <a:latin typeface="Arial" panose="020B0604020202020204" pitchFamily="34" charset="0"/>
              </a:rPr>
              <a:t>fusnesau</a:t>
            </a:r>
            <a:r>
              <a:rPr lang="en-GB" b="0" i="0" dirty="0">
                <a:solidFill>
                  <a:srgbClr val="3B3B3B"/>
                </a:solidFill>
                <a:effectLst/>
                <a:latin typeface="Arial" panose="020B0604020202020204" pitchFamily="34" charset="0"/>
              </a:rPr>
              <a:t> cymdeithasol yn unig, yn </a:t>
            </a:r>
            <a:r>
              <a:rPr lang="en-GB" b="0" i="0" dirty="0" err="1">
                <a:solidFill>
                  <a:srgbClr val="3B3B3B"/>
                </a:solidFill>
                <a:effectLst/>
                <a:latin typeface="Arial" panose="020B0604020202020204" pitchFamily="34" charset="0"/>
              </a:rPr>
              <a:t>rhinwedd</a:t>
            </a:r>
            <a:r>
              <a:rPr lang="en-GB" b="0" i="0" dirty="0">
                <a:solidFill>
                  <a:srgbClr val="3B3B3B"/>
                </a:solidFill>
                <a:effectLst/>
                <a:latin typeface="Arial" panose="020B0604020202020204" pitchFamily="34" charset="0"/>
              </a:rPr>
              <a:t> eu </a:t>
            </a:r>
            <a:r>
              <a:rPr lang="en-GB" b="0" i="0" dirty="0" err="1">
                <a:solidFill>
                  <a:srgbClr val="3B3B3B"/>
                </a:solidFill>
                <a:effectLst/>
                <a:latin typeface="Arial" panose="020B0604020202020204" pitchFamily="34" charset="0"/>
              </a:rPr>
              <a:t>diben</a:t>
            </a:r>
            <a:r>
              <a:rPr lang="en-GB" b="0" i="0" dirty="0">
                <a:solidFill>
                  <a:srgbClr val="3B3B3B"/>
                </a:solidFill>
                <a:effectLst/>
                <a:latin typeface="Arial" panose="020B0604020202020204" pitchFamily="34" charset="0"/>
              </a:rPr>
              <a:t> cymdeithasol a’u </a:t>
            </a:r>
            <a:r>
              <a:rPr lang="en-GB" b="0" i="0" dirty="0" err="1">
                <a:solidFill>
                  <a:srgbClr val="3B3B3B"/>
                </a:solidFill>
                <a:effectLst/>
                <a:latin typeface="Arial" panose="020B0604020202020204" pitchFamily="34" charset="0"/>
              </a:rPr>
              <a:t>hymgysylltiad</a:t>
            </a:r>
            <a:r>
              <a:rPr lang="en-GB" b="0" i="0" dirty="0">
                <a:solidFill>
                  <a:srgbClr val="3B3B3B"/>
                </a:solidFill>
                <a:effectLst/>
                <a:latin typeface="Arial" panose="020B0604020202020204" pitchFamily="34" charset="0"/>
              </a:rPr>
              <a:t> â </a:t>
            </a:r>
            <a:r>
              <a:rPr lang="en-GB" b="0" i="0" dirty="0" err="1">
                <a:solidFill>
                  <a:srgbClr val="3B3B3B"/>
                </a:solidFill>
                <a:effectLst/>
                <a:latin typeface="Arial" panose="020B0604020202020204" pitchFamily="34" charset="0"/>
              </a:rPr>
              <a:t>buddsoddwyr</a:t>
            </a:r>
            <a:r>
              <a:rPr lang="en-GB" b="0" i="0" dirty="0">
                <a:solidFill>
                  <a:srgbClr val="3B3B3B"/>
                </a:solidFill>
                <a:effectLst/>
                <a:latin typeface="Arial" panose="020B0604020202020204" pitchFamily="34" charset="0"/>
              </a:rPr>
              <a:t> cymunedol a </a:t>
            </a:r>
            <a:r>
              <a:rPr lang="en-GB" b="0" i="0" dirty="0" err="1">
                <a:solidFill>
                  <a:srgbClr val="3B3B3B"/>
                </a:solidFill>
                <a:effectLst/>
                <a:latin typeface="Arial" panose="020B0604020202020204" pitchFamily="34" charset="0"/>
              </a:rPr>
              <a:t>chymdeithasol</a:t>
            </a:r>
            <a:r>
              <a:rPr lang="en-GB" b="0" i="0" dirty="0">
                <a:solidFill>
                  <a:srgbClr val="3B3B3B"/>
                </a:solidFill>
                <a:effectLst/>
                <a:latin typeface="Arial" panose="020B0604020202020204" pitchFamily="34" charset="0"/>
              </a:rPr>
              <a:t>. Y </a:t>
            </a:r>
            <a:r>
              <a:rPr lang="en-GB" b="0" i="0" dirty="0" err="1">
                <a:solidFill>
                  <a:srgbClr val="3B3B3B"/>
                </a:solidFill>
                <a:effectLst/>
                <a:latin typeface="Arial" panose="020B0604020202020204" pitchFamily="34" charset="0"/>
              </a:rPr>
              <a:t>prif</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fodelau</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cyllido</a:t>
            </a:r>
            <a:r>
              <a:rPr lang="en-GB" b="0" i="0" dirty="0">
                <a:solidFill>
                  <a:srgbClr val="3B3B3B"/>
                </a:solidFill>
                <a:effectLst/>
                <a:latin typeface="Arial" panose="020B0604020202020204" pitchFamily="34" charset="0"/>
              </a:rPr>
              <a:t> eraill a ddefnyddir gan </a:t>
            </a:r>
            <a:r>
              <a:rPr lang="en-GB" b="0" i="0" dirty="0" err="1">
                <a:solidFill>
                  <a:srgbClr val="3B3B3B"/>
                </a:solidFill>
                <a:effectLst/>
                <a:latin typeface="Arial" panose="020B0604020202020204" pitchFamily="34" charset="0"/>
              </a:rPr>
              <a:t>fusnesau</a:t>
            </a:r>
            <a:r>
              <a:rPr lang="en-GB" b="0" i="0" dirty="0">
                <a:solidFill>
                  <a:srgbClr val="3B3B3B"/>
                </a:solidFill>
                <a:effectLst/>
                <a:latin typeface="Arial" panose="020B0604020202020204" pitchFamily="34" charset="0"/>
              </a:rPr>
              <a:t> cymdeithasol </a:t>
            </a:r>
            <a:r>
              <a:rPr lang="en-GB" b="0" i="0" dirty="0" err="1">
                <a:solidFill>
                  <a:srgbClr val="3B3B3B"/>
                </a:solidFill>
                <a:effectLst/>
                <a:latin typeface="Arial" panose="020B0604020202020204" pitchFamily="34" charset="0"/>
              </a:rPr>
              <a:t>yw</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cyfranddaliadau</a:t>
            </a:r>
            <a:r>
              <a:rPr lang="en-GB" b="0" i="0" dirty="0">
                <a:solidFill>
                  <a:srgbClr val="3B3B3B"/>
                </a:solidFill>
                <a:effectLst/>
                <a:latin typeface="Arial" panose="020B0604020202020204" pitchFamily="34" charset="0"/>
              </a:rPr>
              <a:t> cymunedol a </a:t>
            </a:r>
            <a:r>
              <a:rPr lang="en-GB" b="0" i="0" dirty="0" err="1">
                <a:solidFill>
                  <a:srgbClr val="3B3B3B"/>
                </a:solidFill>
                <a:effectLst/>
                <a:latin typeface="Arial" panose="020B0604020202020204" pitchFamily="34" charset="0"/>
              </a:rPr>
              <a:t>buddsoddiadau</a:t>
            </a:r>
            <a:r>
              <a:rPr lang="en-GB" b="0" i="0" dirty="0">
                <a:solidFill>
                  <a:srgbClr val="3B3B3B"/>
                </a:solidFill>
                <a:effectLst/>
                <a:latin typeface="Arial" panose="020B0604020202020204" pitchFamily="34" charset="0"/>
              </a:rPr>
              <a:t> cymdeithasol.  </a:t>
            </a:r>
          </a:p>
          <a:p>
            <a:pPr algn="l"/>
            <a:endParaRPr lang="en-GB" b="0" i="0" dirty="0">
              <a:solidFill>
                <a:srgbClr val="3B3B3B"/>
              </a:solidFill>
              <a:effectLst/>
              <a:latin typeface="Arial" panose="020B0604020202020204" pitchFamily="34" charset="0"/>
            </a:endParaRPr>
          </a:p>
          <a:p>
            <a:pPr algn="l"/>
            <a:endParaRPr lang="en-GB" b="0" i="0" dirty="0">
              <a:solidFill>
                <a:srgbClr val="3B3B3B"/>
              </a:solidFill>
              <a:effectLst/>
              <a:latin typeface="Arial" panose="020B0604020202020204" pitchFamily="34" charset="0"/>
            </a:endParaRPr>
          </a:p>
          <a:p>
            <a:pPr algn="l"/>
            <a:endParaRPr lang="en-GB" b="0" i="0" dirty="0">
              <a:solidFill>
                <a:srgbClr val="3B3B3B"/>
              </a:solidFill>
              <a:effectLst/>
              <a:latin typeface="Arial" panose="020B0604020202020204" pitchFamily="34" charset="0"/>
            </a:endParaRPr>
          </a:p>
          <a:p>
            <a:pPr algn="l"/>
            <a:r>
              <a:rPr lang="en-GB" b="0" i="0" dirty="0" err="1">
                <a:solidFill>
                  <a:srgbClr val="3B3B3B"/>
                </a:solidFill>
                <a:effectLst/>
                <a:latin typeface="Arial" panose="020B0604020202020204" pitchFamily="34" charset="0"/>
              </a:rPr>
              <a:t>Cyfalaf</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cyfranddaliadau</a:t>
            </a:r>
            <a:r>
              <a:rPr lang="en-GB" b="0" i="0" dirty="0">
                <a:solidFill>
                  <a:srgbClr val="3B3B3B"/>
                </a:solidFill>
                <a:effectLst/>
                <a:latin typeface="Arial" panose="020B0604020202020204" pitchFamily="34" charset="0"/>
              </a:rPr>
              <a:t> y gellir ei </a:t>
            </a:r>
            <a:r>
              <a:rPr lang="en-GB" b="0" i="0" dirty="0" err="1">
                <a:solidFill>
                  <a:srgbClr val="3B3B3B"/>
                </a:solidFill>
                <a:effectLst/>
                <a:latin typeface="Arial" panose="020B0604020202020204" pitchFamily="34" charset="0"/>
              </a:rPr>
              <a:t>dynnu</a:t>
            </a:r>
            <a:r>
              <a:rPr lang="en-GB" b="0" i="0" dirty="0">
                <a:solidFill>
                  <a:srgbClr val="3B3B3B"/>
                </a:solidFill>
                <a:effectLst/>
                <a:latin typeface="Arial" panose="020B0604020202020204" pitchFamily="34" charset="0"/>
              </a:rPr>
              <a:t> allan </a:t>
            </a:r>
            <a:r>
              <a:rPr lang="en-GB" b="0" i="0" dirty="0" err="1">
                <a:solidFill>
                  <a:srgbClr val="3B3B3B"/>
                </a:solidFill>
                <a:effectLst/>
                <a:latin typeface="Arial" panose="020B0604020202020204" pitchFamily="34" charset="0"/>
              </a:rPr>
              <a:t>yw</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cyfranddaliadau</a:t>
            </a:r>
            <a:r>
              <a:rPr lang="en-GB" b="0" i="0" dirty="0">
                <a:solidFill>
                  <a:srgbClr val="3B3B3B"/>
                </a:solidFill>
                <a:effectLst/>
                <a:latin typeface="Arial" panose="020B0604020202020204" pitchFamily="34" charset="0"/>
              </a:rPr>
              <a:t> cymunedol, </a:t>
            </a:r>
            <a:r>
              <a:rPr lang="en-GB" b="0" i="0" dirty="0" err="1">
                <a:solidFill>
                  <a:srgbClr val="3B3B3B"/>
                </a:solidFill>
                <a:effectLst/>
                <a:latin typeface="Arial" panose="020B0604020202020204" pitchFamily="34" charset="0"/>
              </a:rPr>
              <a:t>sef</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ffurf</a:t>
            </a:r>
            <a:r>
              <a:rPr lang="en-GB" b="0" i="0" dirty="0">
                <a:solidFill>
                  <a:srgbClr val="3B3B3B"/>
                </a:solidFill>
                <a:effectLst/>
                <a:latin typeface="Arial" panose="020B0604020202020204" pitchFamily="34" charset="0"/>
              </a:rPr>
              <a:t> ar </a:t>
            </a:r>
            <a:r>
              <a:rPr lang="en-GB" b="0" i="0" dirty="0" err="1">
                <a:solidFill>
                  <a:srgbClr val="3B3B3B"/>
                </a:solidFill>
                <a:effectLst/>
                <a:latin typeface="Arial" panose="020B0604020202020204" pitchFamily="34" charset="0"/>
              </a:rPr>
              <a:t>ecwiti</a:t>
            </a:r>
            <a:r>
              <a:rPr lang="en-GB" b="0" i="0" dirty="0">
                <a:solidFill>
                  <a:srgbClr val="3B3B3B"/>
                </a:solidFill>
                <a:effectLst/>
                <a:latin typeface="Arial" panose="020B0604020202020204" pitchFamily="34" charset="0"/>
              </a:rPr>
              <a:t> sy’n unigryw i </a:t>
            </a:r>
            <a:r>
              <a:rPr lang="en-GB" b="0" i="0" dirty="0" err="1">
                <a:solidFill>
                  <a:srgbClr val="3B3B3B"/>
                </a:solidFill>
                <a:effectLst/>
                <a:latin typeface="Arial" panose="020B0604020202020204" pitchFamily="34" charset="0"/>
              </a:rPr>
              <a:t>gymdeithasau</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cydweithredol</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cofrestredig</a:t>
            </a:r>
            <a:r>
              <a:rPr lang="en-GB" b="0" i="0" dirty="0">
                <a:solidFill>
                  <a:srgbClr val="3B3B3B"/>
                </a:solidFill>
                <a:effectLst/>
                <a:latin typeface="Arial" panose="020B0604020202020204" pitchFamily="34" charset="0"/>
              </a:rPr>
              <a:t> a </a:t>
            </a:r>
            <a:r>
              <a:rPr lang="en-GB" b="0" i="0" dirty="0" err="1">
                <a:solidFill>
                  <a:srgbClr val="3B3B3B"/>
                </a:solidFill>
                <a:effectLst/>
                <a:latin typeface="Arial" panose="020B0604020202020204" pitchFamily="34" charset="0"/>
              </a:rPr>
              <a:t>chymdeithasau</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budd</a:t>
            </a:r>
            <a:r>
              <a:rPr lang="en-GB" b="0" i="0" dirty="0">
                <a:solidFill>
                  <a:srgbClr val="3B3B3B"/>
                </a:solidFill>
                <a:effectLst/>
                <a:latin typeface="Arial" panose="020B0604020202020204" pitchFamily="34" charset="0"/>
              </a:rPr>
              <a:t> cymunedol. Mae </a:t>
            </a:r>
            <a:r>
              <a:rPr lang="en-GB" b="0" i="0" dirty="0" err="1">
                <a:solidFill>
                  <a:srgbClr val="3B3B3B"/>
                </a:solidFill>
                <a:effectLst/>
                <a:latin typeface="Arial" panose="020B0604020202020204" pitchFamily="34" charset="0"/>
              </a:rPr>
              <a:t>buddsoddiadau</a:t>
            </a:r>
            <a:r>
              <a:rPr lang="en-GB" b="0" i="0" dirty="0">
                <a:solidFill>
                  <a:srgbClr val="3B3B3B"/>
                </a:solidFill>
                <a:effectLst/>
                <a:latin typeface="Arial" panose="020B0604020202020204" pitchFamily="34" charset="0"/>
              </a:rPr>
              <a:t> cymdeithasol, ar y </a:t>
            </a:r>
            <a:r>
              <a:rPr lang="en-GB" b="0" i="0" dirty="0" err="1">
                <a:solidFill>
                  <a:srgbClr val="3B3B3B"/>
                </a:solidFill>
                <a:effectLst/>
                <a:latin typeface="Arial" panose="020B0604020202020204" pitchFamily="34" charset="0"/>
              </a:rPr>
              <a:t>llaw</a:t>
            </a:r>
            <a:r>
              <a:rPr lang="en-GB" b="0" i="0" dirty="0">
                <a:solidFill>
                  <a:srgbClr val="3B3B3B"/>
                </a:solidFill>
                <a:effectLst/>
                <a:latin typeface="Arial" panose="020B0604020202020204" pitchFamily="34" charset="0"/>
              </a:rPr>
              <a:t> arall, yn </a:t>
            </a:r>
            <a:r>
              <a:rPr lang="en-GB" b="0" i="0" dirty="0" err="1">
                <a:solidFill>
                  <a:srgbClr val="3B3B3B"/>
                </a:solidFill>
                <a:effectLst/>
                <a:latin typeface="Arial" panose="020B0604020202020204" pitchFamily="34" charset="0"/>
              </a:rPr>
              <a:t>fuddsoddiadau</a:t>
            </a:r>
            <a:r>
              <a:rPr lang="en-GB" b="0" i="0" dirty="0">
                <a:solidFill>
                  <a:srgbClr val="3B3B3B"/>
                </a:solidFill>
                <a:effectLst/>
                <a:latin typeface="Arial" panose="020B0604020202020204" pitchFamily="34" charset="0"/>
              </a:rPr>
              <a:t> a </a:t>
            </a:r>
            <a:r>
              <a:rPr lang="en-GB" b="0" i="0" dirty="0" err="1">
                <a:solidFill>
                  <a:srgbClr val="3B3B3B"/>
                </a:solidFill>
                <a:effectLst/>
                <a:latin typeface="Arial" panose="020B0604020202020204" pitchFamily="34" charset="0"/>
              </a:rPr>
              <a:t>wneir</a:t>
            </a:r>
            <a:r>
              <a:rPr lang="en-GB" b="0" i="0" dirty="0">
                <a:solidFill>
                  <a:srgbClr val="3B3B3B"/>
                </a:solidFill>
                <a:effectLst/>
                <a:latin typeface="Arial" panose="020B0604020202020204" pitchFamily="34" charset="0"/>
              </a:rPr>
              <a:t> yn </a:t>
            </a:r>
            <a:r>
              <a:rPr lang="en-GB" b="0" i="0" dirty="0" err="1">
                <a:solidFill>
                  <a:srgbClr val="3B3B3B"/>
                </a:solidFill>
                <a:effectLst/>
                <a:latin typeface="Arial" panose="020B0604020202020204" pitchFamily="34" charset="0"/>
              </a:rPr>
              <a:t>rhannol</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neu’n</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gyfan</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gwbl</a:t>
            </a:r>
            <a:r>
              <a:rPr lang="en-GB" b="0" i="0" dirty="0">
                <a:solidFill>
                  <a:srgbClr val="3B3B3B"/>
                </a:solidFill>
                <a:effectLst/>
                <a:latin typeface="Arial" panose="020B0604020202020204" pitchFamily="34" charset="0"/>
              </a:rPr>
              <a:t> ar gyfer </a:t>
            </a:r>
            <a:r>
              <a:rPr lang="en-GB" b="0" i="0" dirty="0" err="1">
                <a:solidFill>
                  <a:srgbClr val="3B3B3B"/>
                </a:solidFill>
                <a:effectLst/>
                <a:latin typeface="Arial" panose="020B0604020202020204" pitchFamily="34" charset="0"/>
              </a:rPr>
              <a:t>enillion</a:t>
            </a:r>
            <a:r>
              <a:rPr lang="en-GB" b="0" i="0" dirty="0">
                <a:solidFill>
                  <a:srgbClr val="3B3B3B"/>
                </a:solidFill>
                <a:effectLst/>
                <a:latin typeface="Arial" panose="020B0604020202020204" pitchFamily="34" charset="0"/>
              </a:rPr>
              <a:t> cymdeithasol yn </a:t>
            </a:r>
            <a:r>
              <a:rPr lang="en-GB" b="0" i="0" dirty="0" err="1">
                <a:solidFill>
                  <a:srgbClr val="3B3B3B"/>
                </a:solidFill>
                <a:effectLst/>
                <a:latin typeface="Arial" panose="020B0604020202020204" pitchFamily="34" charset="0"/>
              </a:rPr>
              <a:t>hytrach</a:t>
            </a:r>
            <a:r>
              <a:rPr lang="en-GB" b="0" i="0" dirty="0">
                <a:solidFill>
                  <a:srgbClr val="3B3B3B"/>
                </a:solidFill>
                <a:effectLst/>
                <a:latin typeface="Arial" panose="020B0604020202020204" pitchFamily="34" charset="0"/>
              </a:rPr>
              <a:t> nag </a:t>
            </a:r>
            <a:r>
              <a:rPr lang="en-GB" b="0" i="0" dirty="0" err="1">
                <a:solidFill>
                  <a:srgbClr val="3B3B3B"/>
                </a:solidFill>
                <a:effectLst/>
                <a:latin typeface="Arial" panose="020B0604020202020204" pitchFamily="34" charset="0"/>
              </a:rPr>
              <a:t>ariannol</a:t>
            </a:r>
            <a:r>
              <a:rPr lang="en-GB" b="0" i="0" dirty="0">
                <a:solidFill>
                  <a:srgbClr val="3B3B3B"/>
                </a:solidFill>
                <a:effectLst/>
                <a:latin typeface="Arial" panose="020B0604020202020204" pitchFamily="34" charset="0"/>
              </a:rPr>
              <a:t>. </a:t>
            </a: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Mae </a:t>
            </a:r>
            <a:r>
              <a:rPr lang="en-GB" b="1" i="0" u="sng" dirty="0" err="1">
                <a:solidFill>
                  <a:srgbClr val="006699"/>
                </a:solidFill>
                <a:effectLst/>
                <a:latin typeface="Arial" panose="020B0604020202020204" pitchFamily="34" charset="0"/>
                <a:hlinkClick r:id="rId3"/>
              </a:rPr>
              <a:t>cyllid</a:t>
            </a:r>
            <a:r>
              <a:rPr lang="en-GB" b="1" i="0" u="sng" dirty="0">
                <a:solidFill>
                  <a:srgbClr val="006699"/>
                </a:solidFill>
                <a:effectLst/>
                <a:latin typeface="Arial" panose="020B0604020202020204" pitchFamily="34" charset="0"/>
                <a:hlinkClick r:id="rId3"/>
              </a:rPr>
              <a:t> </a:t>
            </a:r>
            <a:r>
              <a:rPr lang="en-GB" b="1" i="0" u="sng" dirty="0" err="1">
                <a:solidFill>
                  <a:srgbClr val="006699"/>
                </a:solidFill>
                <a:effectLst/>
                <a:latin typeface="Arial" panose="020B0604020202020204" pitchFamily="34" charset="0"/>
                <a:hlinkClick r:id="rId3"/>
              </a:rPr>
              <a:t>torfol</a:t>
            </a:r>
            <a:r>
              <a:rPr lang="en-GB" b="0" i="0" dirty="0">
                <a:solidFill>
                  <a:srgbClr val="3B3B3B"/>
                </a:solidFill>
                <a:effectLst/>
                <a:latin typeface="Arial" panose="020B0604020202020204" pitchFamily="34" charset="0"/>
              </a:rPr>
              <a:t> a </a:t>
            </a:r>
            <a:r>
              <a:rPr lang="en-GB" b="1" i="0" u="sng" dirty="0" err="1">
                <a:solidFill>
                  <a:srgbClr val="006699"/>
                </a:solidFill>
                <a:effectLst/>
                <a:latin typeface="Arial" panose="020B0604020202020204" pitchFamily="34" charset="0"/>
                <a:hlinkClick r:id="rId4"/>
              </a:rPr>
              <a:t>chyllid</a:t>
            </a:r>
            <a:r>
              <a:rPr lang="en-GB" b="1" i="0" u="sng" dirty="0">
                <a:solidFill>
                  <a:srgbClr val="006699"/>
                </a:solidFill>
                <a:effectLst/>
                <a:latin typeface="Arial" panose="020B0604020202020204" pitchFamily="34" charset="0"/>
                <a:hlinkClick r:id="rId4"/>
              </a:rPr>
              <a:t> gan </a:t>
            </a:r>
            <a:r>
              <a:rPr lang="en-GB" b="1" i="0" u="sng" dirty="0" err="1">
                <a:solidFill>
                  <a:srgbClr val="006699"/>
                </a:solidFill>
                <a:effectLst/>
                <a:latin typeface="Arial" panose="020B0604020202020204" pitchFamily="34" charset="0"/>
                <a:hlinkClick r:id="rId4"/>
              </a:rPr>
              <a:t>deulu</a:t>
            </a:r>
            <a:r>
              <a:rPr lang="en-GB" b="1" i="0" u="sng" dirty="0">
                <a:solidFill>
                  <a:srgbClr val="006699"/>
                </a:solidFill>
                <a:effectLst/>
                <a:latin typeface="Arial" panose="020B0604020202020204" pitchFamily="34" charset="0"/>
                <a:hlinkClick r:id="rId4"/>
              </a:rPr>
              <a:t> a </a:t>
            </a:r>
            <a:r>
              <a:rPr lang="en-GB" b="1" i="0" u="sng" dirty="0" err="1">
                <a:solidFill>
                  <a:srgbClr val="006699"/>
                </a:solidFill>
                <a:effectLst/>
                <a:latin typeface="Arial" panose="020B0604020202020204" pitchFamily="34" charset="0"/>
                <a:hlinkClick r:id="rId4"/>
              </a:rPr>
              <a:t>ffrindiau</a:t>
            </a:r>
            <a:r>
              <a:rPr lang="en-GB" b="0" i="0" dirty="0">
                <a:solidFill>
                  <a:srgbClr val="3B3B3B"/>
                </a:solidFill>
                <a:effectLst/>
                <a:latin typeface="Arial" panose="020B0604020202020204" pitchFamily="34" charset="0"/>
              </a:rPr>
              <a:t> hefyd yn </a:t>
            </a:r>
            <a:r>
              <a:rPr lang="en-GB" b="0" i="0" dirty="0" err="1">
                <a:solidFill>
                  <a:srgbClr val="3B3B3B"/>
                </a:solidFill>
                <a:effectLst/>
                <a:latin typeface="Arial" panose="020B0604020202020204" pitchFamily="34" charset="0"/>
              </a:rPr>
              <a:t>ffynonellau</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cyllid</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hyfyw</a:t>
            </a:r>
            <a:r>
              <a:rPr lang="en-GB" b="0" i="0" dirty="0">
                <a:solidFill>
                  <a:srgbClr val="3B3B3B"/>
                </a:solidFill>
                <a:effectLst/>
                <a:latin typeface="Arial" panose="020B0604020202020204" pitchFamily="34" charset="0"/>
              </a:rPr>
              <a:t> ar gyfer eich </a:t>
            </a:r>
            <a:r>
              <a:rPr lang="en-GB" b="0" i="0" dirty="0" err="1">
                <a:solidFill>
                  <a:srgbClr val="3B3B3B"/>
                </a:solidFill>
                <a:effectLst/>
                <a:latin typeface="Arial" panose="020B0604020202020204" pitchFamily="34" charset="0"/>
              </a:rPr>
              <a:t>menter</a:t>
            </a:r>
            <a:r>
              <a:rPr lang="en-GB" b="0" i="0" dirty="0">
                <a:solidFill>
                  <a:srgbClr val="3B3B3B"/>
                </a:solidFill>
                <a:effectLst/>
                <a:latin typeface="Arial" panose="020B0604020202020204" pitchFamily="34" charset="0"/>
              </a:rPr>
              <a:t> </a:t>
            </a:r>
            <a:r>
              <a:rPr lang="en-GB" b="0" i="0" dirty="0" err="1">
                <a:solidFill>
                  <a:srgbClr val="3B3B3B"/>
                </a:solidFill>
                <a:effectLst/>
                <a:latin typeface="Arial" panose="020B0604020202020204" pitchFamily="34" charset="0"/>
              </a:rPr>
              <a:t>gymdeithasol</a:t>
            </a:r>
            <a:r>
              <a:rPr lang="en-GB" b="0" i="0" dirty="0">
                <a:solidFill>
                  <a:srgbClr val="3B3B3B"/>
                </a:solidFill>
                <a:effectLst/>
                <a:latin typeface="Arial" panose="020B0604020202020204" pitchFamily="34" charset="0"/>
              </a:rPr>
              <a:t>.  </a:t>
            </a:r>
          </a:p>
          <a:p>
            <a:br>
              <a:rPr lang="en-GB" dirty="0"/>
            </a:br>
            <a:endParaRPr lang="en-GB" b="0" i="0" dirty="0">
              <a:solidFill>
                <a:srgbClr val="3B3B3B"/>
              </a:solidFill>
              <a:effectLst/>
              <a:latin typeface="Arial" panose="020B0604020202020204" pitchFamily="34" charset="0"/>
            </a:endParaRP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a:t>
            </a:r>
          </a:p>
          <a:p>
            <a:pPr algn="l"/>
            <a:endParaRPr lang="en-GB" b="0" i="0" dirty="0">
              <a:solidFill>
                <a:srgbClr val="3B3B3B"/>
              </a:solidFill>
              <a:effectLst/>
              <a:latin typeface="Arial" panose="020B0604020202020204" pitchFamily="34" charset="0"/>
            </a:endParaRP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Traditionally, equity is a way of raising finance from external investors in return for selling a share of your business. Debt, on the other hand, doesn’t involve giving up ownership – it usually means borrowing money which you take responsibility to repay with interest in the future. </a:t>
            </a:r>
          </a:p>
          <a:p>
            <a:pPr algn="l"/>
            <a:endParaRPr lang="en-GB" b="0" i="0" dirty="0">
              <a:solidFill>
                <a:srgbClr val="3B3B3B"/>
              </a:solidFill>
              <a:effectLst/>
              <a:latin typeface="Arial" panose="020B0604020202020204" pitchFamily="34" charset="0"/>
            </a:endParaRP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Grants can be a contribution, gift or subsidy (in cash or in kind) bestowed by a government or other organisation for specified purposes. Certain conditions, such as maintaining a specific standard or having the recipient make a proportional contribution, often need to be met a grant to be bestowed.  </a:t>
            </a:r>
          </a:p>
          <a:p>
            <a:endParaRPr lang="en-GB" dirty="0"/>
          </a:p>
          <a:p>
            <a:endParaRPr lang="en-GB" dirty="0"/>
          </a:p>
          <a:p>
            <a:pPr algn="l"/>
            <a:r>
              <a:rPr lang="en-GB" dirty="0"/>
              <a:t>If it is a social business </a:t>
            </a: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There are finance options available only to social businesses, by virtue of their social purpose and their engagement with community and social investors. The primary alternative financing models used by social businesses are community shares and social investments</a:t>
            </a:r>
          </a:p>
          <a:p>
            <a:pPr algn="l"/>
            <a:endParaRPr lang="en-GB" b="0" i="0" dirty="0">
              <a:solidFill>
                <a:srgbClr val="3B3B3B"/>
              </a:solidFill>
              <a:effectLst/>
              <a:latin typeface="Arial" panose="020B0604020202020204" pitchFamily="34" charset="0"/>
            </a:endParaRPr>
          </a:p>
          <a:p>
            <a:pPr algn="l"/>
            <a:r>
              <a:rPr lang="en-GB" b="0" i="0" dirty="0">
                <a:solidFill>
                  <a:srgbClr val="3B3B3B"/>
                </a:solidFill>
                <a:effectLst/>
                <a:latin typeface="Arial" panose="020B0604020202020204" pitchFamily="34" charset="0"/>
              </a:rPr>
              <a:t>.  </a:t>
            </a:r>
          </a:p>
          <a:p>
            <a:pPr algn="l"/>
            <a:r>
              <a:rPr lang="en-GB" b="0" i="0" dirty="0">
                <a:solidFill>
                  <a:srgbClr val="3B3B3B"/>
                </a:solidFill>
                <a:effectLst/>
                <a:latin typeface="Arial" panose="020B0604020202020204" pitchFamily="34" charset="0"/>
              </a:rPr>
              <a:t>Community shares are withdrawable share capital, a form of equity unique to registered co-operative and community benefit societies. Social investments, on the other hand, are investments partially or completely made for social rather than financial returns. </a:t>
            </a:r>
          </a:p>
          <a:p>
            <a:pPr algn="l"/>
            <a:endParaRPr lang="en-GB" b="0" i="0" dirty="0">
              <a:solidFill>
                <a:srgbClr val="3B3B3B"/>
              </a:solidFill>
              <a:effectLst/>
              <a:latin typeface="Arial" panose="020B0604020202020204" pitchFamily="34" charset="0"/>
            </a:endParaRPr>
          </a:p>
          <a:p>
            <a:pPr algn="l"/>
            <a:endParaRPr lang="en-GB" b="0" i="0" dirty="0">
              <a:solidFill>
                <a:srgbClr val="3B3B3B"/>
              </a:solidFill>
              <a:effectLst/>
              <a:latin typeface="Arial" panose="020B0604020202020204" pitchFamily="34" charset="0"/>
            </a:endParaRPr>
          </a:p>
          <a:p>
            <a:pPr algn="l"/>
            <a:r>
              <a:rPr lang="en-GB" b="1" i="0" u="sng" dirty="0">
                <a:solidFill>
                  <a:srgbClr val="006699"/>
                </a:solidFill>
                <a:effectLst/>
                <a:latin typeface="Arial" panose="020B0604020202020204" pitchFamily="34" charset="0"/>
                <a:hlinkClick r:id="rId5"/>
              </a:rPr>
              <a:t>Crowdfunding</a:t>
            </a:r>
            <a:r>
              <a:rPr lang="en-GB" b="0" i="0" dirty="0">
                <a:solidFill>
                  <a:srgbClr val="3B3B3B"/>
                </a:solidFill>
                <a:effectLst/>
                <a:latin typeface="Arial" panose="020B0604020202020204" pitchFamily="34" charset="0"/>
              </a:rPr>
              <a:t> and </a:t>
            </a:r>
            <a:r>
              <a:rPr lang="en-GB" b="1" i="0" u="sng" dirty="0">
                <a:solidFill>
                  <a:srgbClr val="006699"/>
                </a:solidFill>
                <a:effectLst/>
                <a:latin typeface="Arial" panose="020B0604020202020204" pitchFamily="34" charset="0"/>
                <a:hlinkClick r:id="rId6"/>
              </a:rPr>
              <a:t>financing  from family and friends</a:t>
            </a:r>
            <a:r>
              <a:rPr lang="en-GB" b="0" i="0" dirty="0">
                <a:solidFill>
                  <a:srgbClr val="3B3B3B"/>
                </a:solidFill>
                <a:effectLst/>
                <a:latin typeface="Arial" panose="020B0604020202020204" pitchFamily="34" charset="0"/>
              </a:rPr>
              <a:t> are also viable sources of finance for your social enterprise.  </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8</a:t>
            </a:fld>
            <a:endParaRPr lang="en-GB"/>
          </a:p>
        </p:txBody>
      </p:sp>
    </p:spTree>
    <p:extLst>
      <p:ext uri="{BB962C8B-B14F-4D97-AF65-F5344CB8AC3E}">
        <p14:creationId xmlns:p14="http://schemas.microsoft.com/office/powerpoint/2010/main" val="3814281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Cymerwch</a:t>
            </a:r>
            <a:r>
              <a:rPr lang="en-GB" dirty="0"/>
              <a:t> 30 </a:t>
            </a:r>
            <a:r>
              <a:rPr lang="en-GB" dirty="0" err="1"/>
              <a:t>munud</a:t>
            </a:r>
            <a:r>
              <a:rPr lang="en-GB" dirty="0"/>
              <a:t> i ddod o </a:t>
            </a:r>
            <a:r>
              <a:rPr lang="en-GB" dirty="0" err="1"/>
              <a:t>hyd</a:t>
            </a:r>
            <a:r>
              <a:rPr lang="en-GB" dirty="0"/>
              <a:t> i </a:t>
            </a:r>
            <a:r>
              <a:rPr lang="en-GB" dirty="0" err="1"/>
              <a:t>gyllid</a:t>
            </a:r>
            <a:r>
              <a:rPr lang="en-GB" dirty="0"/>
              <a:t> ar gyfer eich </a:t>
            </a:r>
            <a:r>
              <a:rPr lang="en-GB" dirty="0" err="1"/>
              <a:t>syniad</a:t>
            </a:r>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9</a:t>
            </a:fld>
            <a:endParaRPr lang="en-GB"/>
          </a:p>
        </p:txBody>
      </p:sp>
    </p:spTree>
    <p:extLst>
      <p:ext uri="{BB962C8B-B14F-4D97-AF65-F5344CB8AC3E}">
        <p14:creationId xmlns:p14="http://schemas.microsoft.com/office/powerpoint/2010/main" val="18485081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10</a:t>
            </a:fld>
            <a:endParaRPr lang="en-GB"/>
          </a:p>
        </p:txBody>
      </p:sp>
    </p:spTree>
    <p:extLst>
      <p:ext uri="{BB962C8B-B14F-4D97-AF65-F5344CB8AC3E}">
        <p14:creationId xmlns:p14="http://schemas.microsoft.com/office/powerpoint/2010/main" val="29546313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Could PEST/PESTLE impact in any way on your business idea?</a:t>
            </a:r>
          </a:p>
          <a:p>
            <a:r>
              <a:rPr lang="en-GB" dirty="0"/>
              <a:t>How?</a:t>
            </a:r>
          </a:p>
          <a:p>
            <a:r>
              <a:rPr lang="en-GB" dirty="0"/>
              <a:t>What factors should you consider?</a:t>
            </a:r>
          </a:p>
          <a:p>
            <a:endParaRPr lang="en-GB" dirty="0"/>
          </a:p>
          <a:p>
            <a:r>
              <a:rPr lang="en-GB" dirty="0"/>
              <a:t>All PEST/PESTLE </a:t>
            </a:r>
            <a:r>
              <a:rPr lang="en-GB" dirty="0" err="1"/>
              <a:t>effeithio</a:t>
            </a:r>
            <a:r>
              <a:rPr lang="en-GB" dirty="0"/>
              <a:t> </a:t>
            </a:r>
            <a:r>
              <a:rPr lang="en-GB" dirty="0" err="1"/>
              <a:t>mewn</a:t>
            </a:r>
            <a:r>
              <a:rPr lang="en-GB" dirty="0"/>
              <a:t> </a:t>
            </a:r>
            <a:r>
              <a:rPr lang="en-GB" dirty="0" err="1"/>
              <a:t>unrhyw</a:t>
            </a:r>
            <a:r>
              <a:rPr lang="en-GB" dirty="0"/>
              <a:t> </a:t>
            </a:r>
            <a:r>
              <a:rPr lang="en-GB" dirty="0" err="1"/>
              <a:t>ffordd</a:t>
            </a:r>
            <a:r>
              <a:rPr lang="en-GB" dirty="0"/>
              <a:t> </a:t>
            </a:r>
            <a:r>
              <a:rPr lang="en-GB" dirty="0" err="1"/>
              <a:t>ar</a:t>
            </a:r>
            <a:r>
              <a:rPr lang="en-GB" dirty="0"/>
              <a:t> </a:t>
            </a:r>
            <a:r>
              <a:rPr lang="en-GB" dirty="0" err="1"/>
              <a:t>eich</a:t>
            </a:r>
            <a:r>
              <a:rPr lang="en-GB" dirty="0"/>
              <a:t> </a:t>
            </a:r>
            <a:r>
              <a:rPr lang="en-GB" dirty="0" err="1"/>
              <a:t>syniad</a:t>
            </a:r>
            <a:r>
              <a:rPr lang="en-GB" dirty="0"/>
              <a:t> </a:t>
            </a:r>
            <a:r>
              <a:rPr lang="en-GB" dirty="0" err="1"/>
              <a:t>busnes</a:t>
            </a:r>
            <a:r>
              <a:rPr lang="en-GB" dirty="0"/>
              <a:t>?</a:t>
            </a:r>
          </a:p>
          <a:p>
            <a:r>
              <a:rPr lang="en-GB" dirty="0" err="1"/>
              <a:t>Sut</a:t>
            </a:r>
            <a:r>
              <a:rPr lang="en-GB" dirty="0"/>
              <a:t>?</a:t>
            </a:r>
          </a:p>
          <a:p>
            <a:r>
              <a:rPr lang="en-GB" dirty="0"/>
              <a:t>Pa </a:t>
            </a:r>
            <a:r>
              <a:rPr lang="en-GB" dirty="0" err="1"/>
              <a:t>ffactorau</a:t>
            </a:r>
            <a:r>
              <a:rPr lang="en-GB" dirty="0"/>
              <a:t> </a:t>
            </a:r>
            <a:r>
              <a:rPr lang="en-GB" dirty="0" err="1"/>
              <a:t>dylech</a:t>
            </a:r>
            <a:r>
              <a:rPr lang="en-GB" dirty="0"/>
              <a:t> </a:t>
            </a:r>
            <a:r>
              <a:rPr lang="en-GB" dirty="0" err="1"/>
              <a:t>ystyried</a:t>
            </a:r>
            <a:r>
              <a:rPr lang="en-GB" dirty="0"/>
              <a:t>?</a:t>
            </a:r>
          </a:p>
        </p:txBody>
      </p:sp>
      <p:sp>
        <p:nvSpPr>
          <p:cNvPr id="4" name="Slide Number Placeholder 3"/>
          <p:cNvSpPr>
            <a:spLocks noGrp="1"/>
          </p:cNvSpPr>
          <p:nvPr>
            <p:ph type="sldNum" sz="quarter" idx="10"/>
          </p:nvPr>
        </p:nvSpPr>
        <p:spPr/>
        <p:txBody>
          <a:bodyPr/>
          <a:lstStyle/>
          <a:p>
            <a:fld id="{41E304AC-9FB3-44B6-B40A-869B48AC1C9B}" type="slidenum">
              <a:rPr lang="en-GB" smtClean="0"/>
              <a:t>13</a:t>
            </a:fld>
            <a:endParaRPr lang="en-GB"/>
          </a:p>
        </p:txBody>
      </p:sp>
    </p:spTree>
    <p:extLst>
      <p:ext uri="{BB962C8B-B14F-4D97-AF65-F5344CB8AC3E}">
        <p14:creationId xmlns:p14="http://schemas.microsoft.com/office/powerpoint/2010/main" val="25611268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14</a:t>
            </a:fld>
            <a:endParaRPr lang="en-GB"/>
          </a:p>
        </p:txBody>
      </p:sp>
    </p:spTree>
    <p:extLst>
      <p:ext uri="{BB962C8B-B14F-4D97-AF65-F5344CB8AC3E}">
        <p14:creationId xmlns:p14="http://schemas.microsoft.com/office/powerpoint/2010/main" val="23122955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students will get worried that they cannot find a specific cost but this is a projected forecast and they must show that they have looked into this in depth with market research</a:t>
            </a:r>
          </a:p>
        </p:txBody>
      </p:sp>
      <p:sp>
        <p:nvSpPr>
          <p:cNvPr id="4" name="Slide Number Placeholder 3"/>
          <p:cNvSpPr>
            <a:spLocks noGrp="1"/>
          </p:cNvSpPr>
          <p:nvPr>
            <p:ph type="sldNum" sz="quarter" idx="5"/>
          </p:nvPr>
        </p:nvSpPr>
        <p:spPr/>
        <p:txBody>
          <a:bodyPr/>
          <a:lstStyle/>
          <a:p>
            <a:fld id="{DA623A80-8829-4835-8689-07854B573487}" type="slidenum">
              <a:rPr lang="en-GB" smtClean="0"/>
              <a:t>15</a:t>
            </a:fld>
            <a:endParaRPr lang="en-GB"/>
          </a:p>
        </p:txBody>
      </p:sp>
    </p:spTree>
    <p:extLst>
      <p:ext uri="{BB962C8B-B14F-4D97-AF65-F5344CB8AC3E}">
        <p14:creationId xmlns:p14="http://schemas.microsoft.com/office/powerpoint/2010/main" val="31028844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Bydd rhai </a:t>
            </a:r>
            <a:r>
              <a:rPr lang="en-GB" dirty="0" err="1"/>
              <a:t>myfyrwyr</a:t>
            </a:r>
            <a:r>
              <a:rPr lang="en-GB" dirty="0"/>
              <a:t> yn </a:t>
            </a:r>
            <a:r>
              <a:rPr lang="en-GB" dirty="0" err="1"/>
              <a:t>poeni</a:t>
            </a:r>
            <a:r>
              <a:rPr lang="en-GB" dirty="0"/>
              <a:t> na </a:t>
            </a:r>
            <a:r>
              <a:rPr lang="en-GB" dirty="0" err="1"/>
              <a:t>allant</a:t>
            </a:r>
            <a:r>
              <a:rPr lang="en-GB" dirty="0"/>
              <a:t> ddod o </a:t>
            </a:r>
            <a:r>
              <a:rPr lang="en-GB" dirty="0" err="1"/>
              <a:t>hyd</a:t>
            </a:r>
            <a:r>
              <a:rPr lang="en-GB" dirty="0"/>
              <a:t> i </a:t>
            </a:r>
            <a:r>
              <a:rPr lang="en-GB" dirty="0" err="1"/>
              <a:t>gost</a:t>
            </a:r>
            <a:r>
              <a:rPr lang="en-GB" dirty="0"/>
              <a:t> </a:t>
            </a:r>
            <a:r>
              <a:rPr lang="en-GB" dirty="0" err="1"/>
              <a:t>benodol</a:t>
            </a:r>
            <a:r>
              <a:rPr lang="en-GB" dirty="0"/>
              <a:t> ond </a:t>
            </a:r>
            <a:r>
              <a:rPr lang="en-GB" dirty="0" err="1"/>
              <a:t>rhagwelir</a:t>
            </a:r>
            <a:r>
              <a:rPr lang="en-GB" dirty="0"/>
              <a:t> y bydd hwn yn </a:t>
            </a:r>
            <a:r>
              <a:rPr lang="en-GB" dirty="0" err="1"/>
              <a:t>rhagamcan</a:t>
            </a:r>
            <a:r>
              <a:rPr lang="en-GB" dirty="0"/>
              <a:t> ac mae'n rhaid </a:t>
            </a:r>
            <a:r>
              <a:rPr lang="en-GB" dirty="0" err="1"/>
              <a:t>iddynt</a:t>
            </a:r>
            <a:r>
              <a:rPr lang="en-GB" dirty="0"/>
              <a:t> </a:t>
            </a:r>
            <a:r>
              <a:rPr lang="en-GB" dirty="0" err="1"/>
              <a:t>ddangos</a:t>
            </a:r>
            <a:r>
              <a:rPr lang="en-GB" dirty="0"/>
              <a:t> eu bod wedi edrych i mewn i hyn yn </a:t>
            </a:r>
            <a:r>
              <a:rPr lang="en-GB" dirty="0" err="1"/>
              <a:t>fanwl</a:t>
            </a:r>
            <a:r>
              <a:rPr lang="en-GB" dirty="0"/>
              <a:t> gydag ymchwil i'r </a:t>
            </a:r>
            <a:r>
              <a:rPr lang="en-GB" dirty="0" err="1"/>
              <a:t>farchnad</a:t>
            </a:r>
            <a:r>
              <a:rPr lang="en-GB" dirty="0"/>
              <a:t>.</a:t>
            </a:r>
          </a:p>
          <a:p>
            <a:endParaRPr lang="en-GB" dirty="0"/>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16</a:t>
            </a:fld>
            <a:endParaRPr lang="en-GB"/>
          </a:p>
        </p:txBody>
      </p:sp>
    </p:spTree>
    <p:extLst>
      <p:ext uri="{BB962C8B-B14F-4D97-AF65-F5344CB8AC3E}">
        <p14:creationId xmlns:p14="http://schemas.microsoft.com/office/powerpoint/2010/main" val="37209084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Rhagolwg llif </a:t>
            </a:r>
            <a:r>
              <a:rPr lang="en-GB" dirty="0" err="1"/>
              <a:t>arian</a:t>
            </a:r>
            <a:endParaRPr lang="en-GB" dirty="0"/>
          </a:p>
          <a:p>
            <a:endParaRPr lang="en-GB" dirty="0"/>
          </a:p>
          <a:p>
            <a:r>
              <a:rPr lang="en-GB" dirty="0"/>
              <a:t>TAW 2024 = 20%</a:t>
            </a:r>
          </a:p>
          <a:p>
            <a:r>
              <a:rPr lang="en-GB" dirty="0"/>
              <a:t>Yn </a:t>
            </a:r>
            <a:r>
              <a:rPr lang="en-GB" dirty="0" err="1"/>
              <a:t>syml</a:t>
            </a:r>
            <a:r>
              <a:rPr lang="en-GB" dirty="0"/>
              <a:t> </a:t>
            </a:r>
            <a:r>
              <a:rPr lang="en-GB" dirty="0" err="1"/>
              <a:t>lluoswch</a:t>
            </a:r>
            <a:r>
              <a:rPr lang="en-GB" dirty="0"/>
              <a:t> y </a:t>
            </a:r>
            <a:r>
              <a:rPr lang="en-GB" dirty="0" err="1"/>
              <a:t>swm</a:t>
            </a:r>
            <a:r>
              <a:rPr lang="en-GB" dirty="0"/>
              <a:t> net â 1 + </a:t>
            </a:r>
            <a:r>
              <a:rPr lang="en-GB" dirty="0" err="1"/>
              <a:t>swm</a:t>
            </a:r>
            <a:r>
              <a:rPr lang="en-GB" dirty="0"/>
              <a:t> </a:t>
            </a:r>
            <a:r>
              <a:rPr lang="en-GB" dirty="0" err="1"/>
              <a:t>canran</a:t>
            </a:r>
            <a:r>
              <a:rPr lang="en-GB" dirty="0"/>
              <a:t> TAW x 1.20 =</a:t>
            </a:r>
          </a:p>
          <a:p>
            <a:endParaRPr lang="en-GB" dirty="0"/>
          </a:p>
          <a:p>
            <a:r>
              <a:rPr lang="en-GB" dirty="0" err="1"/>
              <a:t>Incwm</a:t>
            </a:r>
            <a:r>
              <a:rPr lang="en-GB" dirty="0"/>
              <a:t> – Y </a:t>
            </a:r>
            <a:r>
              <a:rPr lang="en-GB" dirty="0" err="1"/>
              <a:t>brif</a:t>
            </a:r>
            <a:r>
              <a:rPr lang="en-GB" dirty="0"/>
              <a:t> ffynhonnell </a:t>
            </a:r>
            <a:r>
              <a:rPr lang="en-GB" dirty="0" err="1"/>
              <a:t>incwm</a:t>
            </a:r>
            <a:r>
              <a:rPr lang="en-GB" dirty="0"/>
              <a:t> </a:t>
            </a:r>
            <a:r>
              <a:rPr lang="en-GB" dirty="0" err="1"/>
              <a:t>yw</a:t>
            </a:r>
            <a:r>
              <a:rPr lang="en-GB" dirty="0"/>
              <a:t> </a:t>
            </a:r>
            <a:r>
              <a:rPr lang="en-GB" dirty="0" err="1"/>
              <a:t>gwerthiannau</a:t>
            </a:r>
            <a:r>
              <a:rPr lang="en-GB" dirty="0"/>
              <a:t>, gan gynnwys TAW. Gall </a:t>
            </a:r>
            <a:r>
              <a:rPr lang="en-GB" dirty="0" err="1"/>
              <a:t>incwm</a:t>
            </a:r>
            <a:r>
              <a:rPr lang="en-GB" dirty="0"/>
              <a:t> arall gynnwys </a:t>
            </a:r>
            <a:r>
              <a:rPr lang="en-GB" dirty="0" err="1"/>
              <a:t>buddsoddiad</a:t>
            </a:r>
            <a:r>
              <a:rPr lang="en-GB" dirty="0"/>
              <a:t> a </a:t>
            </a:r>
            <a:r>
              <a:rPr lang="en-GB" dirty="0" err="1"/>
              <a:t>wnaethoch</a:t>
            </a:r>
            <a:r>
              <a:rPr lang="en-GB" dirty="0"/>
              <a:t> yn y busnes, </a:t>
            </a:r>
            <a:r>
              <a:rPr lang="en-GB" dirty="0" err="1"/>
              <a:t>benthyciadau</a:t>
            </a:r>
            <a:r>
              <a:rPr lang="en-GB" dirty="0"/>
              <a:t> banc neu </a:t>
            </a:r>
            <a:r>
              <a:rPr lang="en-GB" dirty="0" err="1"/>
              <a:t>grantiau</a:t>
            </a:r>
            <a:r>
              <a:rPr lang="en-GB" dirty="0"/>
              <a:t>.</a:t>
            </a:r>
          </a:p>
          <a:p>
            <a:r>
              <a:rPr lang="en-GB" dirty="0" err="1"/>
              <a:t>Costau</a:t>
            </a:r>
            <a:r>
              <a:rPr lang="en-GB" dirty="0"/>
              <a:t> – Yn cynnwys </a:t>
            </a:r>
            <a:r>
              <a:rPr lang="en-GB" dirty="0" err="1"/>
              <a:t>costau</a:t>
            </a:r>
            <a:r>
              <a:rPr lang="en-GB" dirty="0"/>
              <a:t> </a:t>
            </a:r>
            <a:r>
              <a:rPr lang="en-GB" dirty="0" err="1"/>
              <a:t>cyfalaf</a:t>
            </a:r>
            <a:r>
              <a:rPr lang="en-GB" dirty="0"/>
              <a:t> a </a:t>
            </a:r>
            <a:r>
              <a:rPr lang="en-GB" dirty="0" err="1"/>
              <a:t>refeniw</a:t>
            </a:r>
            <a:r>
              <a:rPr lang="en-GB" dirty="0"/>
              <a:t>, gan gynnwys TAW. Mae gan </a:t>
            </a:r>
            <a:r>
              <a:rPr lang="en-GB" dirty="0" err="1"/>
              <a:t>gostau</a:t>
            </a:r>
            <a:r>
              <a:rPr lang="en-GB" dirty="0"/>
              <a:t> </a:t>
            </a:r>
            <a:r>
              <a:rPr lang="en-GB" dirty="0" err="1"/>
              <a:t>cyfalaf</a:t>
            </a:r>
            <a:r>
              <a:rPr lang="en-GB" dirty="0"/>
              <a:t> fudd </a:t>
            </a:r>
            <a:r>
              <a:rPr lang="en-GB" dirty="0" err="1"/>
              <a:t>hirdymor</a:t>
            </a:r>
            <a:r>
              <a:rPr lang="en-GB" dirty="0"/>
              <a:t> ac fel arfer </a:t>
            </a:r>
            <a:r>
              <a:rPr lang="en-GB" dirty="0" err="1"/>
              <a:t>cânt</a:t>
            </a:r>
            <a:r>
              <a:rPr lang="en-GB" dirty="0"/>
              <a:t> eu </a:t>
            </a:r>
            <a:r>
              <a:rPr lang="en-GB" dirty="0" err="1"/>
              <a:t>talu</a:t>
            </a:r>
            <a:r>
              <a:rPr lang="en-GB" dirty="0"/>
              <a:t> ar </a:t>
            </a:r>
            <a:r>
              <a:rPr lang="en-GB" dirty="0" err="1"/>
              <a:t>adeg</a:t>
            </a:r>
            <a:r>
              <a:rPr lang="en-GB" dirty="0"/>
              <a:t> </a:t>
            </a:r>
            <a:r>
              <a:rPr lang="en-GB" dirty="0" err="1"/>
              <a:t>prynu</a:t>
            </a:r>
            <a:r>
              <a:rPr lang="en-GB" dirty="0"/>
              <a:t> gyda </a:t>
            </a:r>
            <a:r>
              <a:rPr lang="en-GB" dirty="0" err="1"/>
              <a:t>dibrisiant</a:t>
            </a:r>
            <a:r>
              <a:rPr lang="en-GB" dirty="0"/>
              <a:t> yn cael ei </a:t>
            </a:r>
            <a:r>
              <a:rPr lang="en-GB" dirty="0" err="1"/>
              <a:t>dalu</a:t>
            </a:r>
            <a:r>
              <a:rPr lang="en-GB" dirty="0"/>
              <a:t> dros amser. Mae </a:t>
            </a:r>
            <a:r>
              <a:rPr lang="en-GB" dirty="0" err="1"/>
              <a:t>costau</a:t>
            </a:r>
            <a:r>
              <a:rPr lang="en-GB" dirty="0"/>
              <a:t> </a:t>
            </a:r>
            <a:r>
              <a:rPr lang="en-GB" dirty="0" err="1"/>
              <a:t>refeniw</a:t>
            </a:r>
            <a:r>
              <a:rPr lang="en-GB" dirty="0"/>
              <a:t> yn cynnwys </a:t>
            </a:r>
            <a:r>
              <a:rPr lang="en-GB" dirty="0" err="1"/>
              <a:t>costau</a:t>
            </a:r>
            <a:r>
              <a:rPr lang="en-GB" dirty="0"/>
              <a:t> </a:t>
            </a:r>
            <a:r>
              <a:rPr lang="en-GB" dirty="0" err="1"/>
              <a:t>sefydlog</a:t>
            </a:r>
            <a:r>
              <a:rPr lang="en-GB" dirty="0"/>
              <a:t>/</a:t>
            </a:r>
            <a:r>
              <a:rPr lang="en-GB" dirty="0" err="1"/>
              <a:t>gorbenion</a:t>
            </a:r>
            <a:r>
              <a:rPr lang="en-GB" dirty="0"/>
              <a:t> (ar gyfer </a:t>
            </a:r>
            <a:r>
              <a:rPr lang="en-GB" dirty="0" err="1"/>
              <a:t>rhedeg</a:t>
            </a:r>
            <a:r>
              <a:rPr lang="en-GB" dirty="0"/>
              <a:t> o </a:t>
            </a:r>
            <a:r>
              <a:rPr lang="en-GB" dirty="0" err="1"/>
              <a:t>ddydd</a:t>
            </a:r>
            <a:r>
              <a:rPr lang="en-GB" dirty="0"/>
              <a:t> i </a:t>
            </a:r>
            <a:r>
              <a:rPr lang="en-GB" dirty="0" err="1"/>
              <a:t>ddydd</a:t>
            </a:r>
            <a:r>
              <a:rPr lang="en-GB" dirty="0"/>
              <a:t>) a </a:t>
            </a:r>
            <a:r>
              <a:rPr lang="en-GB" dirty="0" err="1"/>
              <a:t>chostau</a:t>
            </a:r>
            <a:r>
              <a:rPr lang="en-GB" dirty="0"/>
              <a:t> </a:t>
            </a:r>
            <a:r>
              <a:rPr lang="en-GB" dirty="0" err="1"/>
              <a:t>uniongyrchol</a:t>
            </a:r>
            <a:r>
              <a:rPr lang="en-GB" dirty="0"/>
              <a:t>/</a:t>
            </a:r>
            <a:r>
              <a:rPr lang="en-GB" dirty="0" err="1"/>
              <a:t>amrywiol</a:t>
            </a:r>
            <a:r>
              <a:rPr lang="en-GB" dirty="0"/>
              <a:t> (yn ymwneud â lefel cynhyrchu).</a:t>
            </a:r>
          </a:p>
          <a:p>
            <a:r>
              <a:rPr lang="en-GB" dirty="0"/>
              <a:t>Llif Arian Net - </a:t>
            </a:r>
            <a:r>
              <a:rPr lang="en-GB" dirty="0" err="1"/>
              <a:t>Dyma'r</a:t>
            </a:r>
            <a:r>
              <a:rPr lang="en-GB" dirty="0"/>
              <a:t> </a:t>
            </a:r>
            <a:r>
              <a:rPr lang="en-GB" dirty="0" err="1"/>
              <a:t>gwahaniaeth</a:t>
            </a:r>
            <a:r>
              <a:rPr lang="en-GB" dirty="0"/>
              <a:t> bob mis rhwng </a:t>
            </a:r>
            <a:r>
              <a:rPr lang="en-GB" dirty="0" err="1"/>
              <a:t>cyfanswm</a:t>
            </a:r>
            <a:r>
              <a:rPr lang="en-GB" dirty="0"/>
              <a:t> </a:t>
            </a:r>
            <a:r>
              <a:rPr lang="en-GB" dirty="0" err="1"/>
              <a:t>incwm</a:t>
            </a:r>
            <a:r>
              <a:rPr lang="en-GB" dirty="0"/>
              <a:t> a </a:t>
            </a:r>
            <a:r>
              <a:rPr lang="en-GB" dirty="0" err="1"/>
              <a:t>chyfanswm</a:t>
            </a:r>
            <a:r>
              <a:rPr lang="en-GB" dirty="0"/>
              <a:t> </a:t>
            </a:r>
            <a:r>
              <a:rPr lang="en-GB" dirty="0" err="1"/>
              <a:t>costau</a:t>
            </a:r>
            <a:r>
              <a:rPr lang="en-GB" dirty="0"/>
              <a:t>.</a:t>
            </a:r>
          </a:p>
          <a:p>
            <a:r>
              <a:rPr lang="en-GB" dirty="0" err="1"/>
              <a:t>Balans</a:t>
            </a:r>
            <a:r>
              <a:rPr lang="en-GB" dirty="0"/>
              <a:t> </a:t>
            </a:r>
            <a:r>
              <a:rPr lang="en-GB" dirty="0" err="1"/>
              <a:t>Agoriadol</a:t>
            </a:r>
            <a:r>
              <a:rPr lang="en-GB" dirty="0"/>
              <a:t> – </a:t>
            </a:r>
            <a:r>
              <a:rPr lang="en-GB" dirty="0" err="1"/>
              <a:t>Dyma’r</a:t>
            </a:r>
            <a:r>
              <a:rPr lang="en-GB" dirty="0"/>
              <a:t> </a:t>
            </a:r>
            <a:r>
              <a:rPr lang="en-GB" dirty="0" err="1"/>
              <a:t>swm</a:t>
            </a:r>
            <a:r>
              <a:rPr lang="en-GB" dirty="0"/>
              <a:t> y mae’r busnes yn </a:t>
            </a:r>
            <a:r>
              <a:rPr lang="en-GB" dirty="0" err="1"/>
              <a:t>dechrau</a:t>
            </a:r>
            <a:r>
              <a:rPr lang="en-GB" dirty="0"/>
              <a:t> ag </a:t>
            </a:r>
            <a:r>
              <a:rPr lang="en-GB" dirty="0" err="1"/>
              <a:t>ef</a:t>
            </a:r>
            <a:r>
              <a:rPr lang="en-GB" dirty="0"/>
              <a:t> bob mis.</a:t>
            </a:r>
          </a:p>
          <a:p>
            <a:r>
              <a:rPr lang="en-GB" dirty="0" err="1"/>
              <a:t>Balans</a:t>
            </a:r>
            <a:r>
              <a:rPr lang="en-GB" dirty="0"/>
              <a:t> Terfynol – </a:t>
            </a:r>
            <a:r>
              <a:rPr lang="en-GB" dirty="0" err="1"/>
              <a:t>Balans</a:t>
            </a:r>
            <a:r>
              <a:rPr lang="en-GB" dirty="0"/>
              <a:t> </a:t>
            </a:r>
            <a:r>
              <a:rPr lang="en-GB" dirty="0" err="1"/>
              <a:t>cau</a:t>
            </a:r>
            <a:r>
              <a:rPr lang="en-GB" dirty="0"/>
              <a:t> = </a:t>
            </a:r>
            <a:r>
              <a:rPr lang="en-GB" dirty="0" err="1"/>
              <a:t>balans</a:t>
            </a:r>
            <a:r>
              <a:rPr lang="en-GB" dirty="0"/>
              <a:t> </a:t>
            </a:r>
            <a:r>
              <a:rPr lang="en-GB" dirty="0" err="1"/>
              <a:t>agoriadol</a:t>
            </a:r>
            <a:r>
              <a:rPr lang="en-GB" dirty="0"/>
              <a:t> + llif </a:t>
            </a:r>
            <a:r>
              <a:rPr lang="en-GB" dirty="0" err="1"/>
              <a:t>arian</a:t>
            </a:r>
            <a:r>
              <a:rPr lang="en-GB" dirty="0"/>
              <a:t> net. Mae </a:t>
            </a:r>
            <a:r>
              <a:rPr lang="en-GB" dirty="0" err="1"/>
              <a:t>balans</a:t>
            </a:r>
            <a:r>
              <a:rPr lang="en-GB" dirty="0"/>
              <a:t> </a:t>
            </a:r>
            <a:r>
              <a:rPr lang="en-GB" dirty="0" err="1"/>
              <a:t>cau</a:t>
            </a:r>
            <a:r>
              <a:rPr lang="en-GB" dirty="0"/>
              <a:t> </a:t>
            </a:r>
            <a:r>
              <a:rPr lang="en-GB" dirty="0" err="1"/>
              <a:t>negyddol</a:t>
            </a:r>
            <a:r>
              <a:rPr lang="en-GB" dirty="0"/>
              <a:t> yn golygu bod angen </a:t>
            </a:r>
            <a:r>
              <a:rPr lang="en-GB" dirty="0" err="1"/>
              <a:t>cyllid</a:t>
            </a:r>
            <a:r>
              <a:rPr lang="en-GB" dirty="0"/>
              <a:t> ychwanegol ar y busnes (</a:t>
            </a:r>
            <a:r>
              <a:rPr lang="en-GB" dirty="0" err="1"/>
              <a:t>gorddrafft</a:t>
            </a:r>
            <a:r>
              <a:rPr lang="en-GB" dirty="0"/>
              <a:t> neu </a:t>
            </a:r>
            <a:r>
              <a:rPr lang="en-GB" dirty="0" err="1"/>
              <a:t>fenthyciad</a:t>
            </a:r>
            <a:r>
              <a:rPr lang="en-GB" dirty="0"/>
              <a:t>).</a:t>
            </a:r>
          </a:p>
        </p:txBody>
      </p:sp>
      <p:sp>
        <p:nvSpPr>
          <p:cNvPr id="4" name="Slide Number Placeholder 3"/>
          <p:cNvSpPr>
            <a:spLocks noGrp="1"/>
          </p:cNvSpPr>
          <p:nvPr>
            <p:ph type="sldNum" sz="quarter" idx="5"/>
          </p:nvPr>
        </p:nvSpPr>
        <p:spPr/>
        <p:txBody>
          <a:bodyPr/>
          <a:lstStyle/>
          <a:p>
            <a:fld id="{DA623A80-8829-4835-8689-07854B573487}" type="slidenum">
              <a:rPr lang="en-GB" smtClean="0"/>
              <a:t>18</a:t>
            </a:fld>
            <a:endParaRPr lang="en-GB"/>
          </a:p>
        </p:txBody>
      </p:sp>
    </p:spTree>
    <p:extLst>
      <p:ext uri="{BB962C8B-B14F-4D97-AF65-F5344CB8AC3E}">
        <p14:creationId xmlns:p14="http://schemas.microsoft.com/office/powerpoint/2010/main" val="28382975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Cashflow forecast</a:t>
            </a:r>
          </a:p>
          <a:p>
            <a:pPr>
              <a:lnSpc>
                <a:spcPct val="107000"/>
              </a:lnSpc>
              <a:spcAft>
                <a:spcPts val="800"/>
              </a:spcAf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VAT 2024 = 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4D5156"/>
                </a:solidFill>
                <a:effectLst/>
                <a:latin typeface="Arial" panose="020B0604020202020204" pitchFamily="34" charset="0"/>
                <a:ea typeface="Calibri" panose="020F0502020204030204" pitchFamily="34" charset="0"/>
                <a:cs typeface="Times New Roman" panose="02020603050405020304" pitchFamily="18" charset="0"/>
              </a:rPr>
              <a:t>Simply </a:t>
            </a:r>
            <a:r>
              <a:rPr lang="en-GB" sz="1800" dirty="0">
                <a:solidFill>
                  <a:srgbClr val="040C28"/>
                </a:solidFill>
                <a:effectLst/>
                <a:latin typeface="Arial" panose="020B0604020202020204" pitchFamily="34" charset="0"/>
                <a:ea typeface="Calibri" panose="020F0502020204030204" pitchFamily="34" charset="0"/>
                <a:cs typeface="Times New Roman" panose="02020603050405020304" pitchFamily="18" charset="0"/>
              </a:rPr>
              <a:t>multiply the net amount by 1 + VAT percentage  amount x 1.20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Income –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main source of income is sales, including VAT. Other income may include investment you have made into the business, bank loans or grants.</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Costs – </a:t>
            </a:r>
            <a:r>
              <a:rPr lang="en-GB" sz="1800" dirty="0">
                <a:effectLst/>
                <a:latin typeface="Calibri" panose="020F0502020204030204" pitchFamily="34" charset="0"/>
                <a:ea typeface="Calibri" panose="020F0502020204030204" pitchFamily="34" charset="0"/>
                <a:cs typeface="Times New Roman" panose="02020603050405020304" pitchFamily="18" charset="0"/>
              </a:rPr>
              <a:t>Includes capital and revenue costs, including VAT. Capital costs have long term benefit and are usually paid at time of purchase with depreciation paid over time. Revenue costs include fixed costs/overheads (for day to day running) and direct/variable costs (related to level of production).</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Net Cashflow – </a:t>
            </a:r>
            <a:r>
              <a:rPr lang="en-GB" sz="1800" dirty="0">
                <a:effectLst/>
                <a:latin typeface="Calibri" panose="020F0502020204030204" pitchFamily="34" charset="0"/>
                <a:ea typeface="Calibri" panose="020F0502020204030204" pitchFamily="34" charset="0"/>
                <a:cs typeface="Times New Roman" panose="02020603050405020304" pitchFamily="18" charset="0"/>
              </a:rPr>
              <a:t>This is the difference each month between total income and total costs.</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Opening Balance – </a:t>
            </a:r>
            <a:r>
              <a:rPr lang="en-GB" sz="1800" dirty="0">
                <a:effectLst/>
                <a:latin typeface="Calibri" panose="020F0502020204030204" pitchFamily="34" charset="0"/>
                <a:ea typeface="Calibri" panose="020F0502020204030204" pitchFamily="34" charset="0"/>
                <a:cs typeface="Times New Roman" panose="02020603050405020304" pitchFamily="18" charset="0"/>
              </a:rPr>
              <a:t>This is the amount the business starts with each month.</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Closing Balance – </a:t>
            </a:r>
            <a:r>
              <a:rPr lang="en-GB" sz="1800" dirty="0">
                <a:effectLst/>
                <a:latin typeface="Calibri" panose="020F0502020204030204" pitchFamily="34" charset="0"/>
                <a:ea typeface="Calibri" panose="020F0502020204030204" pitchFamily="34" charset="0"/>
                <a:cs typeface="Times New Roman" panose="02020603050405020304" pitchFamily="18" charset="0"/>
              </a:rPr>
              <a:t>Closing balance = opening balance + net cashflow. A negative closing balance means the business needs additional funding (overdraft or loan).</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19</a:t>
            </a:fld>
            <a:endParaRPr lang="en-GB"/>
          </a:p>
        </p:txBody>
      </p:sp>
    </p:spTree>
    <p:extLst>
      <p:ext uri="{BB962C8B-B14F-4D97-AF65-F5344CB8AC3E}">
        <p14:creationId xmlns:p14="http://schemas.microsoft.com/office/powerpoint/2010/main" val="38855203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issues </a:t>
            </a:r>
            <a:r>
              <a:rPr lang="en-GB" dirty="0" err="1"/>
              <a:t>wewre</a:t>
            </a:r>
            <a:r>
              <a:rPr lang="en-GB" dirty="0"/>
              <a:t> raised in a session of students in Swansea Day group. The ideas will be taken as a way of looking a the challenges </a:t>
            </a:r>
            <a:r>
              <a:rPr lang="en-GB" dirty="0" err="1"/>
              <a:t>accros</a:t>
            </a:r>
            <a:r>
              <a:rPr lang="en-GB" dirty="0"/>
              <a:t> the whole process of entrepreneurial leadership in the project. </a:t>
            </a:r>
          </a:p>
        </p:txBody>
      </p:sp>
      <p:sp>
        <p:nvSpPr>
          <p:cNvPr id="4" name="Slide Number Placeholder 3"/>
          <p:cNvSpPr>
            <a:spLocks noGrp="1"/>
          </p:cNvSpPr>
          <p:nvPr>
            <p:ph type="sldNum" sz="quarter" idx="5"/>
          </p:nvPr>
        </p:nvSpPr>
        <p:spPr/>
        <p:txBody>
          <a:bodyPr/>
          <a:lstStyle/>
          <a:p>
            <a:fld id="{DA623A80-8829-4835-8689-07854B573487}" type="slidenum">
              <a:rPr lang="en-GB" smtClean="0"/>
              <a:t>20</a:t>
            </a:fld>
            <a:endParaRPr lang="en-GB"/>
          </a:p>
        </p:txBody>
      </p:sp>
    </p:spTree>
    <p:extLst>
      <p:ext uri="{BB962C8B-B14F-4D97-AF65-F5344CB8AC3E}">
        <p14:creationId xmlns:p14="http://schemas.microsoft.com/office/powerpoint/2010/main" val="20173223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2D2D2C"/>
                </a:solidFill>
                <a:effectLst/>
                <a:latin typeface="Montserrat" panose="00000500000000000000" pitchFamily="2" charset="0"/>
              </a:rPr>
              <a:t>If businesses are experiencing difficulties paying their energy bills, </a:t>
            </a:r>
            <a:r>
              <a:rPr lang="en-GB" b="1" i="0" u="sng" dirty="0">
                <a:solidFill>
                  <a:srgbClr val="757578"/>
                </a:solidFill>
                <a:effectLst/>
                <a:latin typeface="inherit"/>
                <a:hlinkClick r:id="rId3"/>
              </a:rPr>
              <a:t>Ofgem advises</a:t>
            </a:r>
            <a:r>
              <a:rPr lang="en-GB" b="0" i="0" dirty="0">
                <a:solidFill>
                  <a:srgbClr val="2D2D2C"/>
                </a:solidFill>
                <a:effectLst/>
                <a:latin typeface="Montserrat" panose="00000500000000000000" pitchFamily="2" charset="0"/>
              </a:rPr>
              <a:t> them to contact their supplier as soon as possible. Businesses can agree payment plans, and can ask for a review of payments and debt repayments; payment breaks or reductions; more time to pay; or access to hardship funds.</a:t>
            </a:r>
          </a:p>
          <a:p>
            <a:pPr algn="l" fontAlgn="base"/>
            <a:r>
              <a:rPr lang="en-GB" b="0" i="0" dirty="0">
                <a:solidFill>
                  <a:srgbClr val="2D2D2C"/>
                </a:solidFill>
                <a:effectLst/>
                <a:latin typeface="Montserrat" panose="00000500000000000000" pitchFamily="2" charset="0"/>
              </a:rPr>
              <a:t>The Welsh Government provides the following support to help businesses with rising costs, and to improve their energy efficiency:</a:t>
            </a:r>
          </a:p>
          <a:p>
            <a:pPr algn="l" fontAlgn="base">
              <a:buFont typeface="Arial" panose="020B0604020202020204" pitchFamily="34" charset="0"/>
              <a:buChar char="•"/>
            </a:pPr>
            <a:r>
              <a:rPr lang="en-GB" b="1" i="0" u="sng" dirty="0">
                <a:solidFill>
                  <a:srgbClr val="757578"/>
                </a:solidFill>
                <a:effectLst/>
                <a:latin typeface="inherit"/>
                <a:hlinkClick r:id="rId4"/>
              </a:rPr>
              <a:t>50% business rate relief</a:t>
            </a:r>
            <a:r>
              <a:rPr lang="en-GB" b="0" i="0" dirty="0">
                <a:solidFill>
                  <a:srgbClr val="3C3C3B"/>
                </a:solidFill>
                <a:effectLst/>
                <a:latin typeface="inherit"/>
              </a:rPr>
              <a:t> for the retail, leisure and hospitality sectors in 2022-23 up to a maximum of £110,000 relief across all business premises. This will rise to 75% relief </a:t>
            </a:r>
            <a:r>
              <a:rPr lang="en-GB" b="1" i="0" u="sng" dirty="0">
                <a:solidFill>
                  <a:srgbClr val="757578"/>
                </a:solidFill>
                <a:effectLst/>
                <a:latin typeface="inherit"/>
                <a:hlinkClick r:id="rId5"/>
              </a:rPr>
              <a:t>in 2023-24</a:t>
            </a:r>
            <a:r>
              <a:rPr lang="en-GB" b="0" i="0" dirty="0">
                <a:solidFill>
                  <a:srgbClr val="3C3C3B"/>
                </a:solidFill>
                <a:effectLst/>
                <a:latin typeface="inherit"/>
              </a:rPr>
              <a:t>, again with a cap of £110,000 relief across all premises.</a:t>
            </a:r>
          </a:p>
          <a:p>
            <a:pPr algn="l" fontAlgn="base">
              <a:buFont typeface="Arial" panose="020B0604020202020204" pitchFamily="34" charset="0"/>
              <a:buChar char="•"/>
            </a:pPr>
            <a:r>
              <a:rPr lang="en-GB" b="0" i="0" dirty="0">
                <a:solidFill>
                  <a:srgbClr val="3C3C3B"/>
                </a:solidFill>
                <a:effectLst/>
                <a:latin typeface="inherit"/>
              </a:rPr>
              <a:t>The business rates multiplier which all businesses pay has also been </a:t>
            </a:r>
            <a:r>
              <a:rPr lang="en-GB" b="1" i="0" u="sng" dirty="0">
                <a:solidFill>
                  <a:srgbClr val="757578"/>
                </a:solidFill>
                <a:effectLst/>
                <a:latin typeface="inherit"/>
                <a:hlinkClick r:id="rId5"/>
              </a:rPr>
              <a:t>frozen for 2023-24</a:t>
            </a:r>
            <a:r>
              <a:rPr lang="en-GB" b="0" i="0" dirty="0">
                <a:solidFill>
                  <a:srgbClr val="3C3C3B"/>
                </a:solidFill>
                <a:effectLst/>
                <a:latin typeface="inherit"/>
              </a:rPr>
              <a:t>. Business rates bills are calculated by multiplying the rateable value of premises by the multiplier, which is the pence in the pound businesses are required to pay in business rates, before subtracting any reliefs the business receives. This normally increases by the level of inflation each financial year, but won’t in 2023-24;</a:t>
            </a:r>
          </a:p>
          <a:p>
            <a:pPr algn="l" fontAlgn="base">
              <a:buFont typeface="Arial" panose="020B0604020202020204" pitchFamily="34" charset="0"/>
              <a:buChar char="•"/>
            </a:pPr>
            <a:r>
              <a:rPr lang="en-GB" b="0" i="0" dirty="0">
                <a:solidFill>
                  <a:srgbClr val="3C3C3B"/>
                </a:solidFill>
                <a:effectLst/>
                <a:latin typeface="inherit"/>
              </a:rPr>
              <a:t>Business Wales </a:t>
            </a:r>
            <a:r>
              <a:rPr lang="en-GB" b="1" i="0" u="sng" dirty="0">
                <a:solidFill>
                  <a:srgbClr val="757578"/>
                </a:solidFill>
                <a:effectLst/>
                <a:latin typeface="inherit"/>
                <a:hlinkClick r:id="rId6"/>
              </a:rPr>
              <a:t>resource efficiency advisers</a:t>
            </a:r>
            <a:r>
              <a:rPr lang="en-GB" b="0" i="0" dirty="0">
                <a:solidFill>
                  <a:srgbClr val="3C3C3B"/>
                </a:solidFill>
                <a:effectLst/>
                <a:latin typeface="inherit"/>
              </a:rPr>
              <a:t> support businesses to reduce their energy, water and waste use. Businesses can contact them on 03000 6 03000 or via their </a:t>
            </a:r>
            <a:r>
              <a:rPr lang="en-GB" b="1" i="0" u="sng" dirty="0">
                <a:solidFill>
                  <a:srgbClr val="757578"/>
                </a:solidFill>
                <a:effectLst/>
                <a:latin typeface="inherit"/>
                <a:hlinkClick r:id="rId7"/>
              </a:rPr>
              <a:t>online contact form</a:t>
            </a:r>
            <a:r>
              <a:rPr lang="en-GB" b="0" i="0" dirty="0">
                <a:solidFill>
                  <a:srgbClr val="3C3C3B"/>
                </a:solidFill>
                <a:effectLst/>
                <a:latin typeface="inherit"/>
              </a:rPr>
              <a:t>; and</a:t>
            </a:r>
          </a:p>
          <a:p>
            <a:pPr algn="l" fontAlgn="base">
              <a:buFont typeface="Arial" panose="020B0604020202020204" pitchFamily="34" charset="0"/>
              <a:buChar char="•"/>
            </a:pPr>
            <a:r>
              <a:rPr lang="en-GB" b="0" i="0" dirty="0">
                <a:solidFill>
                  <a:srgbClr val="3C3C3B"/>
                </a:solidFill>
                <a:effectLst/>
                <a:latin typeface="inherit"/>
              </a:rPr>
              <a:t>The </a:t>
            </a:r>
            <a:r>
              <a:rPr lang="en-GB" b="1" i="0" u="sng" dirty="0">
                <a:solidFill>
                  <a:srgbClr val="757578"/>
                </a:solidFill>
                <a:effectLst/>
                <a:latin typeface="inherit"/>
                <a:hlinkClick r:id="rId8"/>
              </a:rPr>
              <a:t>Development Bank of Wales</a:t>
            </a:r>
            <a:r>
              <a:rPr lang="en-GB" b="0" i="0" dirty="0">
                <a:solidFill>
                  <a:srgbClr val="3C3C3B"/>
                </a:solidFill>
                <a:effectLst/>
                <a:latin typeface="inherit"/>
              </a:rPr>
              <a:t> is currently developing a scheme to support businesses to fund decarbonisation, and its wider funds can be used to support decarbonisation.</a:t>
            </a:r>
          </a:p>
          <a:p>
            <a:pPr algn="l" fontAlgn="base"/>
            <a:r>
              <a:rPr lang="en-GB" b="0" i="0" dirty="0">
                <a:solidFill>
                  <a:srgbClr val="2D2D2C"/>
                </a:solidFill>
                <a:effectLst/>
                <a:latin typeface="Montserrat" panose="00000500000000000000" pitchFamily="2" charset="0"/>
              </a:rPr>
              <a:t>The UK Government also offers additional support to assist businesses with energy costs, and to become more energy efficient:</a:t>
            </a:r>
          </a:p>
          <a:p>
            <a:pPr algn="l" fontAlgn="base">
              <a:buFont typeface="Arial" panose="020B0604020202020204" pitchFamily="34" charset="0"/>
              <a:buChar char="•"/>
            </a:pPr>
            <a:r>
              <a:rPr lang="en-GB" b="1" i="0" u="sng" dirty="0">
                <a:solidFill>
                  <a:srgbClr val="757578"/>
                </a:solidFill>
                <a:effectLst/>
                <a:latin typeface="inherit"/>
                <a:hlinkClick r:id="rId9"/>
              </a:rPr>
              <a:t>support for energy-intensive industries</a:t>
            </a:r>
            <a:r>
              <a:rPr lang="en-GB" b="0" i="0" dirty="0">
                <a:solidFill>
                  <a:srgbClr val="3C3C3B"/>
                </a:solidFill>
                <a:effectLst/>
                <a:latin typeface="inherit"/>
              </a:rPr>
              <a:t> with their electricity costs, through a range of schemes that provide compensation or exemption from the indirect costs of some UK Government policies;</a:t>
            </a:r>
          </a:p>
          <a:p>
            <a:pPr algn="l" fontAlgn="base">
              <a:buFont typeface="Arial" panose="020B0604020202020204" pitchFamily="34" charset="0"/>
              <a:buChar char="•"/>
            </a:pPr>
            <a:r>
              <a:rPr lang="en-GB" b="0" i="0" dirty="0">
                <a:solidFill>
                  <a:srgbClr val="3C3C3B"/>
                </a:solidFill>
                <a:effectLst/>
                <a:latin typeface="inherit"/>
              </a:rPr>
              <a:t>a </a:t>
            </a:r>
            <a:r>
              <a:rPr lang="en-GB" b="1" i="0" u="sng" dirty="0">
                <a:solidFill>
                  <a:srgbClr val="757578"/>
                </a:solidFill>
                <a:effectLst/>
                <a:latin typeface="inherit"/>
                <a:hlinkClick r:id="rId10"/>
              </a:rPr>
              <a:t>one-stop shop webpage</a:t>
            </a:r>
            <a:r>
              <a:rPr lang="en-GB" b="0" i="0" dirty="0">
                <a:solidFill>
                  <a:srgbClr val="3C3C3B"/>
                </a:solidFill>
                <a:effectLst/>
                <a:latin typeface="inherit"/>
              </a:rPr>
              <a:t> where businesses can find out about funding to help them become greener; and</a:t>
            </a:r>
          </a:p>
          <a:p>
            <a:pPr algn="l" fontAlgn="base">
              <a:buFont typeface="Arial" panose="020B0604020202020204" pitchFamily="34" charset="0"/>
              <a:buChar char="•"/>
            </a:pPr>
            <a:r>
              <a:rPr lang="en-GB" b="0" i="0" dirty="0">
                <a:solidFill>
                  <a:srgbClr val="3C3C3B"/>
                </a:solidFill>
                <a:effectLst/>
                <a:latin typeface="inherit"/>
              </a:rPr>
              <a:t>a </a:t>
            </a:r>
            <a:r>
              <a:rPr lang="en-GB" b="1" i="0" u="sng" dirty="0">
                <a:solidFill>
                  <a:srgbClr val="757578"/>
                </a:solidFill>
                <a:effectLst/>
                <a:latin typeface="inherit"/>
                <a:hlinkClick r:id="rId11"/>
              </a:rPr>
              <a:t>Boiler Upgrade Scheme</a:t>
            </a:r>
            <a:r>
              <a:rPr lang="en-GB" b="0" i="0" dirty="0">
                <a:solidFill>
                  <a:srgbClr val="3C3C3B"/>
                </a:solidFill>
                <a:effectLst/>
                <a:latin typeface="inherit"/>
              </a:rPr>
              <a:t> for small businesses and homes, which provides discounts on installing biomass boilers, air source heat pumps and ground source heat pumps.</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23</a:t>
            </a:fld>
            <a:endParaRPr lang="en-GB"/>
          </a:p>
        </p:txBody>
      </p:sp>
    </p:spTree>
    <p:extLst>
      <p:ext uri="{BB962C8B-B14F-4D97-AF65-F5344CB8AC3E}">
        <p14:creationId xmlns:p14="http://schemas.microsoft.com/office/powerpoint/2010/main" val="6045472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Sut mae newid </a:t>
            </a:r>
            <a:r>
              <a:rPr lang="en-GB" dirty="0" err="1"/>
              <a:t>blaenoriaethau</a:t>
            </a:r>
            <a:r>
              <a:rPr lang="en-GB" dirty="0"/>
              <a:t> a </a:t>
            </a:r>
            <a:r>
              <a:rPr lang="en-GB" dirty="0" err="1"/>
              <a:t>materion</a:t>
            </a:r>
            <a:r>
              <a:rPr lang="en-GB" dirty="0"/>
              <a:t> geiriau yn </a:t>
            </a:r>
            <a:r>
              <a:rPr lang="en-GB" dirty="0" err="1"/>
              <a:t>effeithio</a:t>
            </a:r>
            <a:r>
              <a:rPr lang="en-GB" dirty="0"/>
              <a:t> ar eich busnes?</a:t>
            </a:r>
          </a:p>
          <a:p>
            <a:r>
              <a:rPr lang="en-GB" dirty="0"/>
              <a:t>How does changing priorities and word issues effect your business?</a:t>
            </a:r>
          </a:p>
        </p:txBody>
      </p:sp>
      <p:sp>
        <p:nvSpPr>
          <p:cNvPr id="4" name="Slide Number Placeholder 3"/>
          <p:cNvSpPr>
            <a:spLocks noGrp="1"/>
          </p:cNvSpPr>
          <p:nvPr>
            <p:ph type="sldNum" sz="quarter" idx="5"/>
          </p:nvPr>
        </p:nvSpPr>
        <p:spPr/>
        <p:txBody>
          <a:bodyPr/>
          <a:lstStyle/>
          <a:p>
            <a:fld id="{DA623A80-8829-4835-8689-07854B573487}" type="slidenum">
              <a:rPr lang="en-GB" smtClean="0"/>
              <a:t>24</a:t>
            </a:fld>
            <a:endParaRPr lang="en-GB"/>
          </a:p>
        </p:txBody>
      </p:sp>
    </p:spTree>
    <p:extLst>
      <p:ext uri="{BB962C8B-B14F-4D97-AF65-F5344CB8AC3E}">
        <p14:creationId xmlns:p14="http://schemas.microsoft.com/office/powerpoint/2010/main" val="19062491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ways to consider sustainability and greener business working. </a:t>
            </a:r>
          </a:p>
          <a:p>
            <a:r>
              <a:rPr lang="en-GB" dirty="0"/>
              <a:t>Issues in Wales putting green policies in place that may effect businesses (recycling / packaging / ban on single use plastics)</a:t>
            </a:r>
          </a:p>
        </p:txBody>
      </p:sp>
      <p:sp>
        <p:nvSpPr>
          <p:cNvPr id="4" name="Slide Number Placeholder 3"/>
          <p:cNvSpPr>
            <a:spLocks noGrp="1"/>
          </p:cNvSpPr>
          <p:nvPr>
            <p:ph type="sldNum" sz="quarter" idx="5"/>
          </p:nvPr>
        </p:nvSpPr>
        <p:spPr/>
        <p:txBody>
          <a:bodyPr/>
          <a:lstStyle/>
          <a:p>
            <a:fld id="{DA623A80-8829-4835-8689-07854B573487}" type="slidenum">
              <a:rPr lang="en-GB" smtClean="0"/>
              <a:t>25</a:t>
            </a:fld>
            <a:endParaRPr lang="en-GB"/>
          </a:p>
        </p:txBody>
      </p:sp>
    </p:spTree>
    <p:extLst>
      <p:ext uri="{BB962C8B-B14F-4D97-AF65-F5344CB8AC3E}">
        <p14:creationId xmlns:p14="http://schemas.microsoft.com/office/powerpoint/2010/main" val="23739092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3C3C3B"/>
                </a:solidFill>
                <a:effectLst/>
                <a:latin typeface="Montserrat" panose="00000500000000000000" pitchFamily="2" charset="0"/>
              </a:rPr>
              <a:t>Beth ydym </a:t>
            </a:r>
            <a:r>
              <a:rPr lang="en-GB" b="1" i="0" dirty="0" err="1">
                <a:solidFill>
                  <a:srgbClr val="3C3C3B"/>
                </a:solidFill>
                <a:effectLst/>
                <a:latin typeface="Montserrat" panose="00000500000000000000" pitchFamily="2" charset="0"/>
              </a:rPr>
              <a:t>ni’n</a:t>
            </a:r>
            <a:r>
              <a:rPr lang="en-GB" b="1" i="0" dirty="0">
                <a:solidFill>
                  <a:srgbClr val="3C3C3B"/>
                </a:solidFill>
                <a:effectLst/>
                <a:latin typeface="Montserrat" panose="00000500000000000000" pitchFamily="2" charset="0"/>
              </a:rPr>
              <a:t> ei </a:t>
            </a:r>
            <a:r>
              <a:rPr lang="en-GB" b="1" i="0" dirty="0" err="1">
                <a:solidFill>
                  <a:srgbClr val="3C3C3B"/>
                </a:solidFill>
                <a:effectLst/>
                <a:latin typeface="Montserrat" panose="00000500000000000000" pitchFamily="2" charset="0"/>
              </a:rPr>
              <a:t>wybod</a:t>
            </a:r>
            <a:r>
              <a:rPr lang="en-GB" b="1" i="0" dirty="0">
                <a:solidFill>
                  <a:srgbClr val="3C3C3B"/>
                </a:solidFill>
                <a:effectLst/>
                <a:latin typeface="Montserrat" panose="00000500000000000000" pitchFamily="2" charset="0"/>
              </a:rPr>
              <a:t> am y </a:t>
            </a:r>
            <a:r>
              <a:rPr lang="en-GB" b="1" i="0" dirty="0" err="1">
                <a:solidFill>
                  <a:srgbClr val="3C3C3B"/>
                </a:solidFill>
                <a:effectLst/>
                <a:latin typeface="Montserrat" panose="00000500000000000000" pitchFamily="2" charset="0"/>
              </a:rPr>
              <a:t>Cynllun</a:t>
            </a:r>
            <a:r>
              <a:rPr lang="en-GB" b="1" i="0" dirty="0">
                <a:solidFill>
                  <a:srgbClr val="3C3C3B"/>
                </a:solidFill>
                <a:effectLst/>
                <a:latin typeface="Montserrat" panose="00000500000000000000" pitchFamily="2" charset="0"/>
              </a:rPr>
              <a:t> </a:t>
            </a:r>
            <a:r>
              <a:rPr lang="en-GB" b="1" i="0" dirty="0" err="1">
                <a:solidFill>
                  <a:srgbClr val="3C3C3B"/>
                </a:solidFill>
                <a:effectLst/>
                <a:latin typeface="Montserrat" panose="00000500000000000000" pitchFamily="2" charset="0"/>
              </a:rPr>
              <a:t>Rhyddhad</a:t>
            </a:r>
            <a:r>
              <a:rPr lang="en-GB" b="1" i="0" dirty="0">
                <a:solidFill>
                  <a:srgbClr val="3C3C3B"/>
                </a:solidFill>
                <a:effectLst/>
                <a:latin typeface="Montserrat" panose="00000500000000000000" pitchFamily="2" charset="0"/>
              </a:rPr>
              <a:t> ar </a:t>
            </a:r>
            <a:r>
              <a:rPr lang="en-GB" b="1" i="0" dirty="0" err="1">
                <a:solidFill>
                  <a:srgbClr val="3C3C3B"/>
                </a:solidFill>
                <a:effectLst/>
                <a:latin typeface="Montserrat" panose="00000500000000000000" pitchFamily="2" charset="0"/>
              </a:rPr>
              <a:t>Filiau</a:t>
            </a:r>
            <a:r>
              <a:rPr lang="en-GB" b="1" i="0" dirty="0">
                <a:solidFill>
                  <a:srgbClr val="3C3C3B"/>
                </a:solidFill>
                <a:effectLst/>
                <a:latin typeface="Montserrat" panose="00000500000000000000" pitchFamily="2" charset="0"/>
              </a:rPr>
              <a:t> </a:t>
            </a:r>
            <a:r>
              <a:rPr lang="en-GB" b="1" i="0" dirty="0" err="1">
                <a:solidFill>
                  <a:srgbClr val="3C3C3B"/>
                </a:solidFill>
                <a:effectLst/>
                <a:latin typeface="Montserrat" panose="00000500000000000000" pitchFamily="2" charset="0"/>
              </a:rPr>
              <a:t>Ynni</a:t>
            </a:r>
            <a:r>
              <a:rPr lang="en-GB" b="1" i="0" dirty="0">
                <a:solidFill>
                  <a:srgbClr val="3C3C3B"/>
                </a:solidFill>
                <a:effectLst/>
                <a:latin typeface="Montserrat" panose="00000500000000000000" pitchFamily="2" charset="0"/>
              </a:rPr>
              <a:t>?</a:t>
            </a:r>
          </a:p>
          <a:p>
            <a:pPr algn="l" fontAlgn="base"/>
            <a:r>
              <a:rPr lang="en-GB" b="0" i="0" dirty="0">
                <a:solidFill>
                  <a:srgbClr val="2D2D2C"/>
                </a:solidFill>
                <a:effectLst/>
                <a:latin typeface="Montserrat" panose="00000500000000000000" pitchFamily="2" charset="0"/>
              </a:rPr>
              <a:t>Bydd </a:t>
            </a:r>
            <a:r>
              <a:rPr lang="en-GB" b="1" i="0" u="sng" dirty="0" err="1">
                <a:solidFill>
                  <a:srgbClr val="757578"/>
                </a:solidFill>
                <a:effectLst/>
                <a:latin typeface="inherit"/>
                <a:hlinkClick r:id="rId3"/>
              </a:rPr>
              <a:t>Cynllun</a:t>
            </a:r>
            <a:r>
              <a:rPr lang="en-GB" b="1" i="0" u="sng" dirty="0">
                <a:solidFill>
                  <a:srgbClr val="757578"/>
                </a:solidFill>
                <a:effectLst/>
                <a:latin typeface="inherit"/>
                <a:hlinkClick r:id="rId3"/>
              </a:rPr>
              <a:t> </a:t>
            </a:r>
            <a:r>
              <a:rPr lang="en-GB" b="1" i="0" u="sng" dirty="0" err="1">
                <a:solidFill>
                  <a:srgbClr val="757578"/>
                </a:solidFill>
                <a:effectLst/>
                <a:latin typeface="inherit"/>
                <a:hlinkClick r:id="rId3"/>
              </a:rPr>
              <a:t>Rhyddhad</a:t>
            </a:r>
            <a:r>
              <a:rPr lang="en-GB" b="1" i="0" u="sng" dirty="0">
                <a:solidFill>
                  <a:srgbClr val="757578"/>
                </a:solidFill>
                <a:effectLst/>
                <a:latin typeface="inherit"/>
                <a:hlinkClick r:id="rId3"/>
              </a:rPr>
              <a:t> ar </a:t>
            </a:r>
            <a:r>
              <a:rPr lang="en-GB" b="1" i="0" u="sng" dirty="0" err="1">
                <a:solidFill>
                  <a:srgbClr val="757578"/>
                </a:solidFill>
                <a:effectLst/>
                <a:latin typeface="inherit"/>
                <a:hlinkClick r:id="rId3"/>
              </a:rPr>
              <a:t>Filiau</a:t>
            </a:r>
            <a:r>
              <a:rPr lang="en-GB" b="1" i="0" u="sng" dirty="0">
                <a:solidFill>
                  <a:srgbClr val="757578"/>
                </a:solidFill>
                <a:effectLst/>
                <a:latin typeface="inherit"/>
                <a:hlinkClick r:id="rId3"/>
              </a:rPr>
              <a:t> </a:t>
            </a:r>
            <a:r>
              <a:rPr lang="en-GB" b="1" i="0" u="sng" dirty="0" err="1">
                <a:solidFill>
                  <a:srgbClr val="757578"/>
                </a:solidFill>
                <a:effectLst/>
                <a:latin typeface="inherit"/>
                <a:hlinkClick r:id="rId3"/>
              </a:rPr>
              <a:t>Ynni</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Llywodraeth</a:t>
            </a:r>
            <a:r>
              <a:rPr lang="en-GB" b="0" i="0" dirty="0">
                <a:solidFill>
                  <a:srgbClr val="2D2D2C"/>
                </a:solidFill>
                <a:effectLst/>
                <a:latin typeface="Montserrat" panose="00000500000000000000" pitchFamily="2" charset="0"/>
              </a:rPr>
              <a:t> y DU yn cefnogi </a:t>
            </a:r>
            <a:r>
              <a:rPr lang="en-GB" b="0" i="0" dirty="0" err="1">
                <a:solidFill>
                  <a:srgbClr val="2D2D2C"/>
                </a:solidFill>
                <a:effectLst/>
                <a:latin typeface="Montserrat" panose="00000500000000000000" pitchFamily="2" charset="0"/>
              </a:rPr>
              <a:t>cwsmeriaid</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ynni</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annomestig</a:t>
            </a:r>
            <a:r>
              <a:rPr lang="en-GB" b="0" i="0" dirty="0">
                <a:solidFill>
                  <a:srgbClr val="2D2D2C"/>
                </a:solidFill>
                <a:effectLst/>
                <a:latin typeface="Montserrat" panose="00000500000000000000" pitchFamily="2" charset="0"/>
              </a:rPr>
              <a:t> fel</a:t>
            </a:r>
            <a:r>
              <a:rPr lang="en-GB" b="1" i="0" dirty="0">
                <a:solidFill>
                  <a:srgbClr val="2D2D2C"/>
                </a:solidFill>
                <a:effectLst/>
                <a:latin typeface="inherit"/>
              </a:rPr>
              <a:t> </a:t>
            </a:r>
            <a:r>
              <a:rPr lang="en-GB" b="1" i="0" dirty="0" err="1">
                <a:solidFill>
                  <a:srgbClr val="2D2D2C"/>
                </a:solidFill>
                <a:effectLst/>
                <a:latin typeface="inherit"/>
              </a:rPr>
              <a:t>busnesau</a:t>
            </a:r>
            <a:r>
              <a:rPr lang="en-GB" b="1" i="0" dirty="0">
                <a:solidFill>
                  <a:srgbClr val="2D2D2C"/>
                </a:solidFill>
                <a:effectLst/>
                <a:latin typeface="inherit"/>
              </a:rPr>
              <a:t>, </a:t>
            </a:r>
            <a:r>
              <a:rPr lang="en-GB" b="1" i="0" dirty="0" err="1">
                <a:solidFill>
                  <a:srgbClr val="2D2D2C"/>
                </a:solidFill>
                <a:effectLst/>
                <a:latin typeface="inherit"/>
              </a:rPr>
              <a:t>elusennau</a:t>
            </a:r>
            <a:r>
              <a:rPr lang="en-GB" b="1" i="0" dirty="0">
                <a:solidFill>
                  <a:srgbClr val="2D2D2C"/>
                </a:solidFill>
                <a:effectLst/>
                <a:latin typeface="inherit"/>
              </a:rPr>
              <a:t> a </a:t>
            </a:r>
            <a:r>
              <a:rPr lang="en-GB" b="1" i="0" dirty="0" err="1">
                <a:solidFill>
                  <a:srgbClr val="2D2D2C"/>
                </a:solidFill>
                <a:effectLst/>
                <a:latin typeface="inherit"/>
              </a:rPr>
              <a:t>sefydliadau</a:t>
            </a:r>
            <a:r>
              <a:rPr lang="en-GB" b="1" i="0" dirty="0">
                <a:solidFill>
                  <a:srgbClr val="2D2D2C"/>
                </a:solidFill>
                <a:effectLst/>
                <a:latin typeface="inherit"/>
              </a:rPr>
              <a:t> sector </a:t>
            </a:r>
            <a:r>
              <a:rPr lang="en-GB" b="1" i="0" dirty="0" err="1">
                <a:solidFill>
                  <a:srgbClr val="2D2D2C"/>
                </a:solidFill>
                <a:effectLst/>
                <a:latin typeface="inherit"/>
              </a:rPr>
              <a:t>cyhoeddus</a:t>
            </a:r>
            <a:r>
              <a:rPr lang="en-GB" b="1" i="0" dirty="0">
                <a:solidFill>
                  <a:srgbClr val="2D2D2C"/>
                </a:solidFill>
                <a:effectLst/>
                <a:latin typeface="inherit"/>
              </a:rPr>
              <a:t> </a:t>
            </a:r>
            <a:r>
              <a:rPr lang="en-GB" b="0" i="0" dirty="0">
                <a:solidFill>
                  <a:srgbClr val="2D2D2C"/>
                </a:solidFill>
                <a:effectLst/>
                <a:latin typeface="Montserrat" panose="00000500000000000000" pitchFamily="2" charset="0"/>
              </a:rPr>
              <a:t>am </a:t>
            </a:r>
            <a:r>
              <a:rPr lang="en-GB" b="0" i="0" dirty="0" err="1">
                <a:solidFill>
                  <a:srgbClr val="2D2D2C"/>
                </a:solidFill>
                <a:effectLst/>
                <a:latin typeface="Montserrat" panose="00000500000000000000" pitchFamily="2" charset="0"/>
              </a:rPr>
              <a:t>chwe</a:t>
            </a:r>
            <a:r>
              <a:rPr lang="en-GB" b="0" i="0" dirty="0">
                <a:solidFill>
                  <a:srgbClr val="2D2D2C"/>
                </a:solidFill>
                <a:effectLst/>
                <a:latin typeface="Montserrat" panose="00000500000000000000" pitchFamily="2" charset="0"/>
              </a:rPr>
              <a:t> mis, gan </a:t>
            </a:r>
            <a:r>
              <a:rPr lang="en-GB" b="0" i="0" dirty="0" err="1">
                <a:solidFill>
                  <a:srgbClr val="2D2D2C"/>
                </a:solidFill>
                <a:effectLst/>
                <a:latin typeface="Montserrat" panose="00000500000000000000" pitchFamily="2" charset="0"/>
              </a:rPr>
              <a:t>ddarparu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cymorth</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tebyg</a:t>
            </a:r>
            <a:r>
              <a:rPr lang="en-GB" b="0" i="0" dirty="0">
                <a:solidFill>
                  <a:srgbClr val="2D2D2C"/>
                </a:solidFill>
                <a:effectLst/>
                <a:latin typeface="Montserrat" panose="00000500000000000000" pitchFamily="2" charset="0"/>
              </a:rPr>
              <a:t> i’r </a:t>
            </a:r>
            <a:r>
              <a:rPr lang="en-GB" b="1" i="0" u="sng" dirty="0">
                <a:solidFill>
                  <a:srgbClr val="757578"/>
                </a:solidFill>
                <a:effectLst/>
                <a:latin typeface="inherit"/>
                <a:hlinkClick r:id="rId4"/>
              </a:rPr>
              <a:t>cap ar </a:t>
            </a:r>
            <a:r>
              <a:rPr lang="en-GB" b="1" i="0" u="sng" dirty="0" err="1">
                <a:solidFill>
                  <a:srgbClr val="757578"/>
                </a:solidFill>
                <a:effectLst/>
                <a:latin typeface="inherit"/>
                <a:hlinkClick r:id="rId4"/>
              </a:rPr>
              <a:t>brisiau</a:t>
            </a:r>
            <a:r>
              <a:rPr lang="en-GB" b="1" i="0" u="sng" dirty="0">
                <a:solidFill>
                  <a:srgbClr val="757578"/>
                </a:solidFill>
                <a:effectLst/>
                <a:latin typeface="inherit"/>
                <a:hlinkClick r:id="rId4"/>
              </a:rPr>
              <a:t> </a:t>
            </a:r>
            <a:r>
              <a:rPr lang="en-GB" b="1" i="0" u="sng" dirty="0" err="1">
                <a:solidFill>
                  <a:srgbClr val="757578"/>
                </a:solidFill>
                <a:effectLst/>
                <a:latin typeface="inherit"/>
                <a:hlinkClick r:id="rId4"/>
              </a:rPr>
              <a:t>ynni</a:t>
            </a:r>
            <a:r>
              <a:rPr lang="en-GB" b="1" i="0" u="sng" dirty="0">
                <a:solidFill>
                  <a:srgbClr val="757578"/>
                </a:solidFill>
                <a:effectLst/>
                <a:latin typeface="inherit"/>
                <a:hlinkClick r:id="rId4"/>
              </a:rPr>
              <a:t> i </a:t>
            </a:r>
            <a:r>
              <a:rPr lang="en-GB" b="1" i="0" u="sng" dirty="0" err="1">
                <a:solidFill>
                  <a:srgbClr val="757578"/>
                </a:solidFill>
                <a:effectLst/>
                <a:latin typeface="inherit"/>
                <a:hlinkClick r:id="rId4"/>
              </a:rPr>
              <a:t>gartrefi</a:t>
            </a:r>
            <a:r>
              <a:rPr lang="en-GB" b="0" i="0" dirty="0">
                <a:solidFill>
                  <a:srgbClr val="2D2D2C"/>
                </a:solidFill>
                <a:effectLst/>
                <a:latin typeface="Montserrat" panose="00000500000000000000" pitchFamily="2" charset="0"/>
              </a:rPr>
              <a:t>. Bydd yn helpu </a:t>
            </a:r>
            <a:r>
              <a:rPr lang="en-GB" b="0" i="0" dirty="0" err="1">
                <a:solidFill>
                  <a:srgbClr val="2D2D2C"/>
                </a:solidFill>
                <a:effectLst/>
                <a:latin typeface="Montserrat" panose="00000500000000000000" pitchFamily="2" charset="0"/>
              </a:rPr>
              <a:t>sefydliadau</a:t>
            </a:r>
            <a:r>
              <a:rPr lang="en-GB" b="0" i="0" dirty="0">
                <a:solidFill>
                  <a:srgbClr val="2D2D2C"/>
                </a:solidFill>
                <a:effectLst/>
                <a:latin typeface="Montserrat" panose="00000500000000000000" pitchFamily="2" charset="0"/>
              </a:rPr>
              <a:t> sydd:</a:t>
            </a:r>
          </a:p>
          <a:p>
            <a:pPr algn="l" fontAlgn="base">
              <a:buFont typeface="Arial" panose="020B0604020202020204" pitchFamily="34" charset="0"/>
              <a:buChar char="•"/>
            </a:pPr>
            <a:r>
              <a:rPr lang="en-GB" b="0" i="0" dirty="0">
                <a:solidFill>
                  <a:srgbClr val="3C3C3B"/>
                </a:solidFill>
                <a:effectLst/>
                <a:latin typeface="inherit"/>
              </a:rPr>
              <a:t>ar </a:t>
            </a:r>
            <a:r>
              <a:rPr lang="en-GB" b="0" i="0" dirty="0" err="1">
                <a:solidFill>
                  <a:srgbClr val="3C3C3B"/>
                </a:solidFill>
                <a:effectLst/>
                <a:latin typeface="inherit"/>
              </a:rPr>
              <a:t>gontractau</a:t>
            </a:r>
            <a:r>
              <a:rPr lang="en-GB" b="0" i="0" dirty="0">
                <a:solidFill>
                  <a:srgbClr val="3C3C3B"/>
                </a:solidFill>
                <a:effectLst/>
                <a:latin typeface="inherit"/>
              </a:rPr>
              <a:t> pris </a:t>
            </a:r>
            <a:r>
              <a:rPr lang="en-GB" b="0" i="0" dirty="0" err="1">
                <a:solidFill>
                  <a:srgbClr val="3C3C3B"/>
                </a:solidFill>
                <a:effectLst/>
                <a:latin typeface="inherit"/>
              </a:rPr>
              <a:t>sefydlog</a:t>
            </a:r>
            <a:r>
              <a:rPr lang="en-GB" b="0" i="0" dirty="0">
                <a:solidFill>
                  <a:srgbClr val="3C3C3B"/>
                </a:solidFill>
                <a:effectLst/>
                <a:latin typeface="inherit"/>
              </a:rPr>
              <a:t> presennol y </a:t>
            </a:r>
            <a:r>
              <a:rPr lang="en-GB" b="0" i="0" dirty="0" err="1">
                <a:solidFill>
                  <a:srgbClr val="3C3C3B"/>
                </a:solidFill>
                <a:effectLst/>
                <a:latin typeface="inherit"/>
              </a:rPr>
              <a:t>cytunwyd</a:t>
            </a:r>
            <a:r>
              <a:rPr lang="en-GB" b="0" i="0" dirty="0">
                <a:solidFill>
                  <a:srgbClr val="3C3C3B"/>
                </a:solidFill>
                <a:effectLst/>
                <a:latin typeface="inherit"/>
              </a:rPr>
              <a:t> </a:t>
            </a:r>
            <a:r>
              <a:rPr lang="en-GB" b="0" i="0" dirty="0" err="1">
                <a:solidFill>
                  <a:srgbClr val="3C3C3B"/>
                </a:solidFill>
                <a:effectLst/>
                <a:latin typeface="inherit"/>
              </a:rPr>
              <a:t>arnynt</a:t>
            </a:r>
            <a:r>
              <a:rPr lang="en-GB" b="0" i="0" dirty="0">
                <a:solidFill>
                  <a:srgbClr val="3C3C3B"/>
                </a:solidFill>
                <a:effectLst/>
                <a:latin typeface="inherit"/>
              </a:rPr>
              <a:t> ar neu ar ôl 1 </a:t>
            </a:r>
            <a:r>
              <a:rPr lang="en-GB" b="0" i="0" dirty="0" err="1">
                <a:solidFill>
                  <a:srgbClr val="3C3C3B"/>
                </a:solidFill>
                <a:effectLst/>
                <a:latin typeface="inherit"/>
              </a:rPr>
              <a:t>Ebrill</a:t>
            </a:r>
            <a:r>
              <a:rPr lang="en-GB" b="0" i="0" dirty="0">
                <a:solidFill>
                  <a:srgbClr val="3C3C3B"/>
                </a:solidFill>
                <a:effectLst/>
                <a:latin typeface="inherit"/>
              </a:rPr>
              <a:t> 2022;</a:t>
            </a:r>
          </a:p>
          <a:p>
            <a:pPr algn="l" fontAlgn="base">
              <a:buFont typeface="Arial" panose="020B0604020202020204" pitchFamily="34" charset="0"/>
              <a:buChar char="•"/>
            </a:pPr>
            <a:r>
              <a:rPr lang="en-GB" b="0" i="0" dirty="0">
                <a:solidFill>
                  <a:srgbClr val="3C3C3B"/>
                </a:solidFill>
                <a:effectLst/>
                <a:latin typeface="inherit"/>
              </a:rPr>
              <a:t>yn </a:t>
            </a:r>
            <a:r>
              <a:rPr lang="en-GB" b="0" i="0" dirty="0" err="1">
                <a:solidFill>
                  <a:srgbClr val="3C3C3B"/>
                </a:solidFill>
                <a:effectLst/>
                <a:latin typeface="inherit"/>
              </a:rPr>
              <a:t>llofnodi</a:t>
            </a:r>
            <a:r>
              <a:rPr lang="en-GB" b="0" i="0" dirty="0">
                <a:solidFill>
                  <a:srgbClr val="3C3C3B"/>
                </a:solidFill>
                <a:effectLst/>
                <a:latin typeface="inherit"/>
              </a:rPr>
              <a:t> </a:t>
            </a:r>
            <a:r>
              <a:rPr lang="en-GB" b="0" i="0" dirty="0" err="1">
                <a:solidFill>
                  <a:srgbClr val="3C3C3B"/>
                </a:solidFill>
                <a:effectLst/>
                <a:latin typeface="inherit"/>
              </a:rPr>
              <a:t>contractau</a:t>
            </a:r>
            <a:r>
              <a:rPr lang="en-GB" b="0" i="0" dirty="0">
                <a:solidFill>
                  <a:srgbClr val="3C3C3B"/>
                </a:solidFill>
                <a:effectLst/>
                <a:latin typeface="inherit"/>
              </a:rPr>
              <a:t> pris </a:t>
            </a:r>
            <a:r>
              <a:rPr lang="en-GB" b="0" i="0" dirty="0" err="1">
                <a:solidFill>
                  <a:srgbClr val="3C3C3B"/>
                </a:solidFill>
                <a:effectLst/>
                <a:latin typeface="inherit"/>
              </a:rPr>
              <a:t>sefydlog</a:t>
            </a:r>
            <a:r>
              <a:rPr lang="en-GB" b="0" i="0" dirty="0">
                <a:solidFill>
                  <a:srgbClr val="3C3C3B"/>
                </a:solidFill>
                <a:effectLst/>
                <a:latin typeface="inherit"/>
              </a:rPr>
              <a:t> newydd;</a:t>
            </a:r>
          </a:p>
          <a:p>
            <a:pPr algn="l" fontAlgn="base">
              <a:buFont typeface="Arial" panose="020B0604020202020204" pitchFamily="34" charset="0"/>
              <a:buChar char="•"/>
            </a:pPr>
            <a:r>
              <a:rPr lang="en-GB" b="0" i="0" dirty="0">
                <a:solidFill>
                  <a:srgbClr val="3C3C3B"/>
                </a:solidFill>
                <a:effectLst/>
                <a:latin typeface="inherit"/>
              </a:rPr>
              <a:t>allan o </a:t>
            </a:r>
            <a:r>
              <a:rPr lang="en-GB" b="0" i="0" dirty="0" err="1">
                <a:solidFill>
                  <a:srgbClr val="3C3C3B"/>
                </a:solidFill>
                <a:effectLst/>
                <a:latin typeface="inherit"/>
              </a:rPr>
              <a:t>gontract</a:t>
            </a:r>
            <a:r>
              <a:rPr lang="en-GB" b="0" i="0" dirty="0">
                <a:solidFill>
                  <a:srgbClr val="3C3C3B"/>
                </a:solidFill>
                <a:effectLst/>
                <a:latin typeface="inherit"/>
              </a:rPr>
              <a:t>;</a:t>
            </a:r>
          </a:p>
          <a:p>
            <a:pPr algn="l" fontAlgn="base">
              <a:buFont typeface="Arial" panose="020B0604020202020204" pitchFamily="34" charset="0"/>
              <a:buChar char="•"/>
            </a:pPr>
            <a:r>
              <a:rPr lang="en-GB" b="0" i="0" dirty="0">
                <a:solidFill>
                  <a:srgbClr val="3C3C3B"/>
                </a:solidFill>
                <a:effectLst/>
                <a:latin typeface="inherit"/>
              </a:rPr>
              <a:t>ar </a:t>
            </a:r>
            <a:r>
              <a:rPr lang="en-GB" b="0" i="0" dirty="0" err="1">
                <a:solidFill>
                  <a:srgbClr val="3C3C3B"/>
                </a:solidFill>
                <a:effectLst/>
                <a:latin typeface="inherit"/>
              </a:rPr>
              <a:t>gontract</a:t>
            </a:r>
            <a:r>
              <a:rPr lang="en-GB" b="0" i="0" dirty="0">
                <a:solidFill>
                  <a:srgbClr val="3C3C3B"/>
                </a:solidFill>
                <a:effectLst/>
                <a:latin typeface="inherit"/>
              </a:rPr>
              <a:t> </a:t>
            </a:r>
            <a:r>
              <a:rPr lang="en-GB" b="0" i="0" dirty="0" err="1">
                <a:solidFill>
                  <a:srgbClr val="3C3C3B"/>
                </a:solidFill>
                <a:effectLst/>
                <a:latin typeface="inherit"/>
              </a:rPr>
              <a:t>tybiedig</a:t>
            </a:r>
            <a:r>
              <a:rPr lang="en-GB" b="0" i="0" dirty="0">
                <a:solidFill>
                  <a:srgbClr val="3C3C3B"/>
                </a:solidFill>
                <a:effectLst/>
                <a:latin typeface="inherit"/>
              </a:rPr>
              <a:t> neu </a:t>
            </a:r>
            <a:r>
              <a:rPr lang="en-GB" b="0" i="0" dirty="0" err="1">
                <a:solidFill>
                  <a:srgbClr val="3C3C3B"/>
                </a:solidFill>
                <a:effectLst/>
                <a:latin typeface="inherit"/>
              </a:rPr>
              <a:t>dariff</a:t>
            </a:r>
            <a:r>
              <a:rPr lang="en-GB" b="0" i="0" dirty="0">
                <a:solidFill>
                  <a:srgbClr val="3C3C3B"/>
                </a:solidFill>
                <a:effectLst/>
                <a:latin typeface="inherit"/>
              </a:rPr>
              <a:t> </a:t>
            </a:r>
            <a:r>
              <a:rPr lang="en-GB" b="0" i="0" dirty="0" err="1">
                <a:solidFill>
                  <a:srgbClr val="3C3C3B"/>
                </a:solidFill>
                <a:effectLst/>
                <a:latin typeface="inherit"/>
              </a:rPr>
              <a:t>amrywiol</a:t>
            </a:r>
            <a:r>
              <a:rPr lang="en-GB" b="0" i="0" dirty="0">
                <a:solidFill>
                  <a:srgbClr val="3C3C3B"/>
                </a:solidFill>
                <a:effectLst/>
                <a:latin typeface="inherit"/>
              </a:rPr>
              <a:t>; neu</a:t>
            </a:r>
          </a:p>
          <a:p>
            <a:pPr algn="l" fontAlgn="base">
              <a:buFont typeface="Arial" panose="020B0604020202020204" pitchFamily="34" charset="0"/>
              <a:buChar char="•"/>
            </a:pPr>
            <a:r>
              <a:rPr lang="en-GB" b="0" i="0" dirty="0">
                <a:solidFill>
                  <a:srgbClr val="3C3C3B"/>
                </a:solidFill>
                <a:effectLst/>
                <a:latin typeface="inherit"/>
              </a:rPr>
              <a:t>ar </a:t>
            </a:r>
            <a:r>
              <a:rPr lang="en-GB" b="0" i="0" dirty="0" err="1">
                <a:solidFill>
                  <a:srgbClr val="3C3C3B"/>
                </a:solidFill>
                <a:effectLst/>
                <a:latin typeface="inherit"/>
              </a:rPr>
              <a:t>bryniant</a:t>
            </a:r>
            <a:r>
              <a:rPr lang="en-GB" b="0" i="0" dirty="0">
                <a:solidFill>
                  <a:srgbClr val="3C3C3B"/>
                </a:solidFill>
                <a:effectLst/>
                <a:latin typeface="inherit"/>
              </a:rPr>
              <a:t> </a:t>
            </a:r>
            <a:r>
              <a:rPr lang="en-GB" b="0" i="0" dirty="0" err="1">
                <a:solidFill>
                  <a:srgbClr val="3C3C3B"/>
                </a:solidFill>
                <a:effectLst/>
                <a:latin typeface="inherit"/>
              </a:rPr>
              <a:t>hyblyg</a:t>
            </a:r>
            <a:r>
              <a:rPr lang="en-GB" b="0" i="0" dirty="0">
                <a:solidFill>
                  <a:srgbClr val="3C3C3B"/>
                </a:solidFill>
                <a:effectLst/>
                <a:latin typeface="inherit"/>
              </a:rPr>
              <a:t> neu </a:t>
            </a:r>
            <a:r>
              <a:rPr lang="en-GB" b="0" i="0" dirty="0" err="1">
                <a:solidFill>
                  <a:srgbClr val="3C3C3B"/>
                </a:solidFill>
                <a:effectLst/>
                <a:latin typeface="inherit"/>
              </a:rPr>
              <a:t>gontractau</a:t>
            </a:r>
            <a:r>
              <a:rPr lang="en-GB" b="0" i="0" dirty="0">
                <a:solidFill>
                  <a:srgbClr val="3C3C3B"/>
                </a:solidFill>
                <a:effectLst/>
                <a:latin typeface="inherit"/>
              </a:rPr>
              <a:t> </a:t>
            </a:r>
            <a:r>
              <a:rPr lang="en-GB" b="0" i="0" dirty="0" err="1">
                <a:solidFill>
                  <a:srgbClr val="3C3C3B"/>
                </a:solidFill>
                <a:effectLst/>
                <a:latin typeface="inherit"/>
              </a:rPr>
              <a:t>tebyg</a:t>
            </a:r>
            <a:endParaRPr lang="en-GB" b="0" i="0" dirty="0">
              <a:solidFill>
                <a:srgbClr val="3C3C3B"/>
              </a:solidFill>
              <a:effectLst/>
              <a:latin typeface="inherit"/>
            </a:endParaRPr>
          </a:p>
          <a:p>
            <a:pPr algn="l" fontAlgn="base"/>
            <a:r>
              <a:rPr lang="en-GB" b="0" i="0" dirty="0">
                <a:solidFill>
                  <a:srgbClr val="2D2D2C"/>
                </a:solidFill>
                <a:effectLst/>
                <a:latin typeface="Montserrat" panose="00000500000000000000" pitchFamily="2" charset="0"/>
              </a:rPr>
              <a:t>Ni fydd </a:t>
            </a:r>
            <a:r>
              <a:rPr lang="en-GB" b="0" i="0" dirty="0" err="1">
                <a:solidFill>
                  <a:srgbClr val="2D2D2C"/>
                </a:solidFill>
                <a:effectLst/>
                <a:latin typeface="Montserrat" panose="00000500000000000000" pitchFamily="2" charset="0"/>
              </a:rPr>
              <a:t>sefydliadau</a:t>
            </a:r>
            <a:r>
              <a:rPr lang="en-GB" b="0" i="0" dirty="0">
                <a:solidFill>
                  <a:srgbClr val="2D2D2C"/>
                </a:solidFill>
                <a:effectLst/>
                <a:latin typeface="Montserrat" panose="00000500000000000000" pitchFamily="2" charset="0"/>
              </a:rPr>
              <a:t> sydd ar </a:t>
            </a:r>
            <a:r>
              <a:rPr lang="en-GB" b="0" i="0" dirty="0" err="1">
                <a:solidFill>
                  <a:srgbClr val="2D2D2C"/>
                </a:solidFill>
                <a:effectLst/>
                <a:latin typeface="Montserrat" panose="00000500000000000000" pitchFamily="2" charset="0"/>
              </a:rPr>
              <a:t>gontract</a:t>
            </a:r>
            <a:r>
              <a:rPr lang="en-GB" b="0" i="0" dirty="0">
                <a:solidFill>
                  <a:srgbClr val="2D2D2C"/>
                </a:solidFill>
                <a:effectLst/>
                <a:latin typeface="Montserrat" panose="00000500000000000000" pitchFamily="2" charset="0"/>
              </a:rPr>
              <a:t> pris </a:t>
            </a:r>
            <a:r>
              <a:rPr lang="en-GB" b="0" i="0" dirty="0" err="1">
                <a:solidFill>
                  <a:srgbClr val="2D2D2C"/>
                </a:solidFill>
                <a:effectLst/>
                <a:latin typeface="Montserrat" panose="00000500000000000000" pitchFamily="2" charset="0"/>
              </a:rPr>
              <a:t>sefydlog</a:t>
            </a:r>
            <a:r>
              <a:rPr lang="en-GB" b="0" i="0" dirty="0">
                <a:solidFill>
                  <a:srgbClr val="2D2D2C"/>
                </a:solidFill>
                <a:effectLst/>
                <a:latin typeface="Montserrat" panose="00000500000000000000" pitchFamily="2" charset="0"/>
              </a:rPr>
              <a:t> a </a:t>
            </a:r>
            <a:r>
              <a:rPr lang="en-GB" b="0" i="0" dirty="0" err="1">
                <a:solidFill>
                  <a:srgbClr val="2D2D2C"/>
                </a:solidFill>
                <a:effectLst/>
                <a:latin typeface="Montserrat" panose="00000500000000000000" pitchFamily="2" charset="0"/>
              </a:rPr>
              <a:t>lofnodwyd</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cyn</a:t>
            </a:r>
            <a:r>
              <a:rPr lang="en-GB" b="0" i="0" dirty="0">
                <a:solidFill>
                  <a:srgbClr val="2D2D2C"/>
                </a:solidFill>
                <a:effectLst/>
                <a:latin typeface="Montserrat" panose="00000500000000000000" pitchFamily="2" charset="0"/>
              </a:rPr>
              <a:t> 1 </a:t>
            </a:r>
            <a:r>
              <a:rPr lang="en-GB" b="0" i="0" dirty="0" err="1">
                <a:solidFill>
                  <a:srgbClr val="2D2D2C"/>
                </a:solidFill>
                <a:effectLst/>
                <a:latin typeface="Montserrat" panose="00000500000000000000" pitchFamily="2" charset="0"/>
              </a:rPr>
              <a:t>Ebrill</a:t>
            </a:r>
            <a:r>
              <a:rPr lang="en-GB" b="0" i="0" dirty="0">
                <a:solidFill>
                  <a:srgbClr val="2D2D2C"/>
                </a:solidFill>
                <a:effectLst/>
                <a:latin typeface="Montserrat" panose="00000500000000000000" pitchFamily="2" charset="0"/>
              </a:rPr>
              <a:t> 2022 yn </a:t>
            </a:r>
            <a:r>
              <a:rPr lang="en-GB" b="0" i="0" dirty="0" err="1">
                <a:solidFill>
                  <a:srgbClr val="2D2D2C"/>
                </a:solidFill>
                <a:effectLst/>
                <a:latin typeface="Montserrat" panose="00000500000000000000" pitchFamily="2" charset="0"/>
              </a:rPr>
              <a:t>gymwys</a:t>
            </a:r>
            <a:r>
              <a:rPr lang="en-GB" b="0" i="0" dirty="0">
                <a:solidFill>
                  <a:srgbClr val="2D2D2C"/>
                </a:solidFill>
                <a:effectLst/>
                <a:latin typeface="Montserrat" panose="00000500000000000000" pitchFamily="2" charset="0"/>
              </a:rPr>
              <a:t> i gael </a:t>
            </a:r>
            <a:r>
              <a:rPr lang="en-GB" b="0" i="0" dirty="0" err="1">
                <a:solidFill>
                  <a:srgbClr val="2D2D2C"/>
                </a:solidFill>
                <a:effectLst/>
                <a:latin typeface="Montserrat" panose="00000500000000000000" pitchFamily="2" charset="0"/>
              </a:rPr>
              <a:t>cymorth</a:t>
            </a:r>
            <a:r>
              <a:rPr lang="en-GB" b="0" i="0" dirty="0">
                <a:solidFill>
                  <a:srgbClr val="2D2D2C"/>
                </a:solidFill>
                <a:effectLst/>
                <a:latin typeface="Montserrat" panose="00000500000000000000" pitchFamily="2" charset="0"/>
              </a:rPr>
              <a:t>, oherwydd </a:t>
            </a:r>
            <a:r>
              <a:rPr lang="en-GB" b="1" i="0" u="sng" dirty="0">
                <a:solidFill>
                  <a:srgbClr val="757578"/>
                </a:solidFill>
                <a:effectLst/>
                <a:latin typeface="inherit"/>
                <a:hlinkClick r:id="rId3"/>
              </a:rPr>
              <a:t>yn ôl </a:t>
            </a:r>
            <a:r>
              <a:rPr lang="en-GB" b="1" i="0" u="sng" dirty="0" err="1">
                <a:solidFill>
                  <a:srgbClr val="757578"/>
                </a:solidFill>
                <a:effectLst/>
                <a:latin typeface="inherit"/>
                <a:hlinkClick r:id="rId3"/>
              </a:rPr>
              <a:t>Llywodraeth</a:t>
            </a:r>
            <a:r>
              <a:rPr lang="en-GB" b="1" i="0" u="sng" dirty="0">
                <a:solidFill>
                  <a:srgbClr val="757578"/>
                </a:solidFill>
                <a:effectLst/>
                <a:latin typeface="inherit"/>
                <a:hlinkClick r:id="rId3"/>
              </a:rPr>
              <a:t> y DU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ni</a:t>
            </a:r>
            <a:r>
              <a:rPr lang="en-GB" b="0" i="0" dirty="0">
                <a:solidFill>
                  <a:srgbClr val="2D2D2C"/>
                </a:solidFill>
                <a:effectLst/>
                <a:latin typeface="Montserrat" panose="00000500000000000000" pitchFamily="2" charset="0"/>
              </a:rPr>
              <a:t> fyddant yn </a:t>
            </a:r>
            <a:r>
              <a:rPr lang="en-GB" b="0" i="0" dirty="0" err="1">
                <a:solidFill>
                  <a:srgbClr val="2D2D2C"/>
                </a:solidFill>
                <a:effectLst/>
                <a:latin typeface="Montserrat" panose="00000500000000000000" pitchFamily="2" charset="0"/>
              </a:rPr>
              <a:t>gorfod</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wynebu’r</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cynnydd</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diweddar</a:t>
            </a:r>
            <a:r>
              <a:rPr lang="en-GB" b="0" i="0" dirty="0">
                <a:solidFill>
                  <a:srgbClr val="2D2D2C"/>
                </a:solidFill>
                <a:effectLst/>
                <a:latin typeface="Montserrat" panose="00000500000000000000" pitchFamily="2" charset="0"/>
              </a:rPr>
              <a:t> mewn </a:t>
            </a:r>
            <a:r>
              <a:rPr lang="en-GB" b="0" i="0" dirty="0" err="1">
                <a:solidFill>
                  <a:srgbClr val="2D2D2C"/>
                </a:solidFill>
                <a:effectLst/>
                <a:latin typeface="Montserrat" panose="00000500000000000000" pitchFamily="2" charset="0"/>
              </a:rPr>
              <a:t>prisiau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cyfanwerthu</a:t>
            </a:r>
            <a:r>
              <a:rPr lang="en-GB" b="0" i="0" dirty="0">
                <a:solidFill>
                  <a:srgbClr val="2D2D2C"/>
                </a:solidFill>
                <a:effectLst/>
                <a:latin typeface="Montserrat" panose="00000500000000000000" pitchFamily="2" charset="0"/>
              </a:rPr>
              <a:t>. Mae </a:t>
            </a:r>
            <a:r>
              <a:rPr lang="en-GB" b="1" i="0" u="sng" dirty="0" err="1">
                <a:solidFill>
                  <a:srgbClr val="757578"/>
                </a:solidFill>
                <a:effectLst/>
                <a:latin typeface="inherit"/>
                <a:hlinkClick r:id="rId5"/>
              </a:rPr>
              <a:t>Ffederasiwn</a:t>
            </a:r>
            <a:r>
              <a:rPr lang="en-GB" b="1" i="0" u="sng" dirty="0">
                <a:solidFill>
                  <a:srgbClr val="757578"/>
                </a:solidFill>
                <a:effectLst/>
                <a:latin typeface="inherit"/>
                <a:hlinkClick r:id="rId5"/>
              </a:rPr>
              <a:t> y </a:t>
            </a:r>
            <a:r>
              <a:rPr lang="en-GB" b="1" i="0" u="sng" dirty="0" err="1">
                <a:solidFill>
                  <a:srgbClr val="757578"/>
                </a:solidFill>
                <a:effectLst/>
                <a:latin typeface="inherit"/>
                <a:hlinkClick r:id="rId5"/>
              </a:rPr>
              <a:t>Busnesau</a:t>
            </a:r>
            <a:r>
              <a:rPr lang="en-GB" b="1" i="0" u="sng" dirty="0">
                <a:solidFill>
                  <a:srgbClr val="757578"/>
                </a:solidFill>
                <a:effectLst/>
                <a:latin typeface="inherit"/>
                <a:hlinkClick r:id="rId5"/>
              </a:rPr>
              <a:t> Bach</a:t>
            </a:r>
            <a:r>
              <a:rPr lang="en-GB" b="0" i="0" dirty="0">
                <a:solidFill>
                  <a:srgbClr val="2D2D2C"/>
                </a:solidFill>
                <a:effectLst/>
                <a:latin typeface="Montserrat" panose="00000500000000000000" pitchFamily="2" charset="0"/>
              </a:rPr>
              <a:t> a </a:t>
            </a:r>
            <a:r>
              <a:rPr lang="en-GB" b="1" i="0" u="sng" dirty="0">
                <a:solidFill>
                  <a:srgbClr val="757578"/>
                </a:solidFill>
                <a:effectLst/>
                <a:latin typeface="inherit"/>
                <a:hlinkClick r:id="rId6"/>
              </a:rPr>
              <a:t>Make UK</a:t>
            </a:r>
            <a:r>
              <a:rPr lang="en-GB" b="0" i="0" dirty="0">
                <a:solidFill>
                  <a:srgbClr val="2D2D2C"/>
                </a:solidFill>
                <a:effectLst/>
                <a:latin typeface="Montserrat" panose="00000500000000000000" pitchFamily="2" charset="0"/>
              </a:rPr>
              <a:t> yn </a:t>
            </a:r>
            <a:r>
              <a:rPr lang="en-GB" b="0" i="0" dirty="0" err="1">
                <a:solidFill>
                  <a:srgbClr val="2D2D2C"/>
                </a:solidFill>
                <a:effectLst/>
                <a:latin typeface="Montserrat" panose="00000500000000000000" pitchFamily="2" charset="0"/>
              </a:rPr>
              <a:t>pryderu</a:t>
            </a:r>
            <a:r>
              <a:rPr lang="en-GB" b="0" i="0" dirty="0">
                <a:solidFill>
                  <a:srgbClr val="2D2D2C"/>
                </a:solidFill>
                <a:effectLst/>
                <a:latin typeface="Montserrat" panose="00000500000000000000" pitchFamily="2" charset="0"/>
              </a:rPr>
              <a:t> y gallai hyn gael </a:t>
            </a:r>
            <a:r>
              <a:rPr lang="en-GB" b="0" i="0" dirty="0" err="1">
                <a:solidFill>
                  <a:srgbClr val="2D2D2C"/>
                </a:solidFill>
                <a:effectLst/>
                <a:latin typeface="Montserrat" panose="00000500000000000000" pitchFamily="2" charset="0"/>
              </a:rPr>
              <a:t>effaith</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negyddol</a:t>
            </a:r>
            <a:r>
              <a:rPr lang="en-GB" b="0" i="0" dirty="0">
                <a:solidFill>
                  <a:srgbClr val="2D2D2C"/>
                </a:solidFill>
                <a:effectLst/>
                <a:latin typeface="Montserrat" panose="00000500000000000000" pitchFamily="2" charset="0"/>
              </a:rPr>
              <a:t> ar </a:t>
            </a:r>
            <a:r>
              <a:rPr lang="en-GB" b="0" i="0" dirty="0" err="1">
                <a:solidFill>
                  <a:srgbClr val="2D2D2C"/>
                </a:solidFill>
                <a:effectLst/>
                <a:latin typeface="Montserrat" panose="00000500000000000000" pitchFamily="2" charset="0"/>
              </a:rPr>
              <a:t>fusnesau</a:t>
            </a:r>
            <a:r>
              <a:rPr lang="en-GB" b="0" i="0" dirty="0">
                <a:solidFill>
                  <a:srgbClr val="2D2D2C"/>
                </a:solidFill>
                <a:effectLst/>
                <a:latin typeface="Montserrat" panose="00000500000000000000" pitchFamily="2" charset="0"/>
              </a:rPr>
              <a:t> a </a:t>
            </a:r>
            <a:r>
              <a:rPr lang="en-GB" b="0" i="0" dirty="0" err="1">
                <a:solidFill>
                  <a:srgbClr val="2D2D2C"/>
                </a:solidFill>
                <a:effectLst/>
                <a:latin typeface="Montserrat" panose="00000500000000000000" pitchFamily="2" charset="0"/>
              </a:rPr>
              <a:t>lofnododd</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gontractau</a:t>
            </a:r>
            <a:r>
              <a:rPr lang="en-GB" b="0" i="0" dirty="0">
                <a:solidFill>
                  <a:srgbClr val="2D2D2C"/>
                </a:solidFill>
                <a:effectLst/>
                <a:latin typeface="Montserrat" panose="00000500000000000000" pitchFamily="2" charset="0"/>
              </a:rPr>
              <a:t> pris </a:t>
            </a:r>
            <a:r>
              <a:rPr lang="en-GB" b="0" i="0" dirty="0" err="1">
                <a:solidFill>
                  <a:srgbClr val="2D2D2C"/>
                </a:solidFill>
                <a:effectLst/>
                <a:latin typeface="Montserrat" panose="00000500000000000000" pitchFamily="2" charset="0"/>
              </a:rPr>
              <a:t>sefydlog</a:t>
            </a:r>
            <a:r>
              <a:rPr lang="en-GB" b="0" i="0" dirty="0">
                <a:solidFill>
                  <a:srgbClr val="2D2D2C"/>
                </a:solidFill>
                <a:effectLst/>
                <a:latin typeface="Montserrat" panose="00000500000000000000" pitchFamily="2" charset="0"/>
              </a:rPr>
              <a:t> ar ôl i </a:t>
            </a:r>
            <a:r>
              <a:rPr lang="en-GB" b="0" i="0" dirty="0" err="1">
                <a:solidFill>
                  <a:srgbClr val="2D2D2C"/>
                </a:solidFill>
                <a:effectLst/>
                <a:latin typeface="Montserrat" panose="00000500000000000000" pitchFamily="2" charset="0"/>
              </a:rPr>
              <a:t>brisiau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ddechrau</a:t>
            </a:r>
            <a:r>
              <a:rPr lang="en-GB" b="0" i="0" dirty="0">
                <a:solidFill>
                  <a:srgbClr val="2D2D2C"/>
                </a:solidFill>
                <a:effectLst/>
                <a:latin typeface="Montserrat" panose="00000500000000000000" pitchFamily="2" charset="0"/>
              </a:rPr>
              <a:t> codi, ond </a:t>
            </a:r>
            <a:r>
              <a:rPr lang="en-GB" b="0" i="0" dirty="0" err="1">
                <a:solidFill>
                  <a:srgbClr val="2D2D2C"/>
                </a:solidFill>
                <a:effectLst/>
                <a:latin typeface="Montserrat" panose="00000500000000000000" pitchFamily="2" charset="0"/>
              </a:rPr>
              <a:t>cyn</a:t>
            </a:r>
            <a:r>
              <a:rPr lang="en-GB" b="0" i="0" dirty="0">
                <a:solidFill>
                  <a:srgbClr val="2D2D2C"/>
                </a:solidFill>
                <a:effectLst/>
                <a:latin typeface="Montserrat" panose="00000500000000000000" pitchFamily="2" charset="0"/>
              </a:rPr>
              <a:t> mis </a:t>
            </a:r>
            <a:r>
              <a:rPr lang="en-GB" b="0" i="0" dirty="0" err="1">
                <a:solidFill>
                  <a:srgbClr val="2D2D2C"/>
                </a:solidFill>
                <a:effectLst/>
                <a:latin typeface="Montserrat" panose="00000500000000000000" pitchFamily="2" charset="0"/>
              </a:rPr>
              <a:t>Ebrill</a:t>
            </a:r>
            <a:r>
              <a:rPr lang="en-GB" b="0" i="0" dirty="0">
                <a:solidFill>
                  <a:srgbClr val="2D2D2C"/>
                </a:solidFill>
                <a:effectLst/>
                <a:latin typeface="Montserrat" panose="00000500000000000000" pitchFamily="2" charset="0"/>
              </a:rPr>
              <a:t> 2022.</a:t>
            </a:r>
          </a:p>
          <a:p>
            <a:pPr algn="l" fontAlgn="base"/>
            <a:r>
              <a:rPr lang="en-GB" b="0" i="0" dirty="0">
                <a:solidFill>
                  <a:srgbClr val="2D2D2C"/>
                </a:solidFill>
                <a:effectLst/>
                <a:latin typeface="Montserrat" panose="00000500000000000000" pitchFamily="2" charset="0"/>
              </a:rPr>
              <a:t>Bydd y </a:t>
            </a:r>
            <a:r>
              <a:rPr lang="en-GB" b="0" i="0" dirty="0" err="1">
                <a:solidFill>
                  <a:srgbClr val="2D2D2C"/>
                </a:solidFill>
                <a:effectLst/>
                <a:latin typeface="Montserrat" panose="00000500000000000000" pitchFamily="2" charset="0"/>
              </a:rPr>
              <a:t>cynllun</a:t>
            </a:r>
            <a:r>
              <a:rPr lang="en-GB" b="0" i="0" dirty="0">
                <a:solidFill>
                  <a:srgbClr val="2D2D2C"/>
                </a:solidFill>
                <a:effectLst/>
                <a:latin typeface="Montserrat" panose="00000500000000000000" pitchFamily="2" charset="0"/>
              </a:rPr>
              <a:t> yn </a:t>
            </a:r>
            <a:r>
              <a:rPr lang="en-GB" b="1" i="0" dirty="0">
                <a:solidFill>
                  <a:srgbClr val="2D2D2C"/>
                </a:solidFill>
                <a:effectLst/>
                <a:latin typeface="inherit"/>
              </a:rPr>
              <a:t>gosod pris a gefnogir gan y </a:t>
            </a:r>
            <a:r>
              <a:rPr lang="en-GB" b="1" i="0" dirty="0" err="1">
                <a:solidFill>
                  <a:srgbClr val="2D2D2C"/>
                </a:solidFill>
                <a:effectLst/>
                <a:latin typeface="inherit"/>
              </a:rPr>
              <a:t>llywodraeth</a:t>
            </a:r>
            <a:r>
              <a:rPr lang="en-GB" b="1" i="0" dirty="0">
                <a:solidFill>
                  <a:srgbClr val="2D2D2C"/>
                </a:solidFill>
                <a:effectLst/>
                <a:latin typeface="inherit"/>
              </a:rPr>
              <a:t> o £211 yr </a:t>
            </a:r>
            <a:r>
              <a:rPr lang="en-GB" b="1" i="0" dirty="0" err="1">
                <a:solidFill>
                  <a:srgbClr val="2D2D2C"/>
                </a:solidFill>
                <a:effectLst/>
                <a:latin typeface="inherit"/>
              </a:rPr>
              <a:t>awr</a:t>
            </a:r>
            <a:r>
              <a:rPr lang="en-GB" b="1" i="0" dirty="0">
                <a:solidFill>
                  <a:srgbClr val="2D2D2C"/>
                </a:solidFill>
                <a:effectLst/>
                <a:latin typeface="inherit"/>
              </a:rPr>
              <a:t> </a:t>
            </a:r>
            <a:r>
              <a:rPr lang="en-GB" b="1" i="0" dirty="0" err="1">
                <a:solidFill>
                  <a:srgbClr val="2D2D2C"/>
                </a:solidFill>
                <a:effectLst/>
                <a:latin typeface="inherit"/>
              </a:rPr>
              <a:t>megawat</a:t>
            </a:r>
            <a:r>
              <a:rPr lang="en-GB" b="1" i="0" dirty="0">
                <a:solidFill>
                  <a:srgbClr val="2D2D2C"/>
                </a:solidFill>
                <a:effectLst/>
                <a:latin typeface="inherit"/>
              </a:rPr>
              <a:t> am </a:t>
            </a:r>
            <a:r>
              <a:rPr lang="en-GB" b="1" i="0" dirty="0" err="1">
                <a:solidFill>
                  <a:srgbClr val="2D2D2C"/>
                </a:solidFill>
                <a:effectLst/>
                <a:latin typeface="inherit"/>
              </a:rPr>
              <a:t>drydan</a:t>
            </a:r>
            <a:r>
              <a:rPr lang="en-GB" b="1" i="0" dirty="0">
                <a:solidFill>
                  <a:srgbClr val="2D2D2C"/>
                </a:solidFill>
                <a:effectLst/>
                <a:latin typeface="inherit"/>
              </a:rPr>
              <a:t> a £75 yr </a:t>
            </a:r>
            <a:r>
              <a:rPr lang="en-GB" b="1" i="0" dirty="0" err="1">
                <a:solidFill>
                  <a:srgbClr val="2D2D2C"/>
                </a:solidFill>
                <a:effectLst/>
                <a:latin typeface="inherit"/>
              </a:rPr>
              <a:t>awr</a:t>
            </a:r>
            <a:r>
              <a:rPr lang="en-GB" b="1" i="0" dirty="0">
                <a:solidFill>
                  <a:srgbClr val="2D2D2C"/>
                </a:solidFill>
                <a:effectLst/>
                <a:latin typeface="inherit"/>
              </a:rPr>
              <a:t> </a:t>
            </a:r>
            <a:r>
              <a:rPr lang="en-GB" b="1" i="0" dirty="0" err="1">
                <a:solidFill>
                  <a:srgbClr val="2D2D2C"/>
                </a:solidFill>
                <a:effectLst/>
                <a:latin typeface="inherit"/>
              </a:rPr>
              <a:t>megawat</a:t>
            </a:r>
            <a:r>
              <a:rPr lang="en-GB" b="1" i="0" dirty="0">
                <a:solidFill>
                  <a:srgbClr val="2D2D2C"/>
                </a:solidFill>
                <a:effectLst/>
                <a:latin typeface="inherit"/>
              </a:rPr>
              <a:t> am </a:t>
            </a:r>
            <a:r>
              <a:rPr lang="en-GB" b="1" i="0" dirty="0" err="1">
                <a:solidFill>
                  <a:srgbClr val="2D2D2C"/>
                </a:solidFill>
                <a:effectLst/>
                <a:latin typeface="inherit"/>
              </a:rPr>
              <a:t>nwy</a:t>
            </a:r>
            <a:r>
              <a:rPr lang="en-GB" b="0" i="0" dirty="0">
                <a:solidFill>
                  <a:srgbClr val="2D2D2C"/>
                </a:solidFill>
                <a:effectLst/>
                <a:latin typeface="Montserrat" panose="00000500000000000000" pitchFamily="2" charset="0"/>
              </a:rPr>
              <a:t>, sydd, yn ôl </a:t>
            </a:r>
            <a:r>
              <a:rPr lang="en-GB" b="0" i="0" dirty="0" err="1">
                <a:solidFill>
                  <a:srgbClr val="2D2D2C"/>
                </a:solidFill>
                <a:effectLst/>
                <a:latin typeface="Montserrat" panose="00000500000000000000" pitchFamily="2" charset="0"/>
              </a:rPr>
              <a:t>Llywodraeth</a:t>
            </a:r>
            <a:r>
              <a:rPr lang="en-GB" b="0" i="0" dirty="0">
                <a:solidFill>
                  <a:srgbClr val="2D2D2C"/>
                </a:solidFill>
                <a:effectLst/>
                <a:latin typeface="Montserrat" panose="00000500000000000000" pitchFamily="2" charset="0"/>
              </a:rPr>
              <a:t> y DU, yn </a:t>
            </a:r>
            <a:r>
              <a:rPr lang="en-GB" b="0" i="0" dirty="0" err="1">
                <a:solidFill>
                  <a:srgbClr val="2D2D2C"/>
                </a:solidFill>
                <a:effectLst/>
                <a:latin typeface="Montserrat" panose="00000500000000000000" pitchFamily="2" charset="0"/>
              </a:rPr>
              <a:t>llai</a:t>
            </a:r>
            <a:r>
              <a:rPr lang="en-GB" b="0" i="0" dirty="0">
                <a:solidFill>
                  <a:srgbClr val="2D2D2C"/>
                </a:solidFill>
                <a:effectLst/>
                <a:latin typeface="Montserrat" panose="00000500000000000000" pitchFamily="2" charset="0"/>
              </a:rPr>
              <a:t> na </a:t>
            </a:r>
            <a:r>
              <a:rPr lang="en-GB" b="0" i="0" dirty="0" err="1">
                <a:solidFill>
                  <a:srgbClr val="2D2D2C"/>
                </a:solidFill>
                <a:effectLst/>
                <a:latin typeface="Montserrat" panose="00000500000000000000" pitchFamily="2" charset="0"/>
              </a:rPr>
              <a:t>hanner</a:t>
            </a:r>
            <a:r>
              <a:rPr lang="en-GB" b="0" i="0" dirty="0">
                <a:solidFill>
                  <a:srgbClr val="2D2D2C"/>
                </a:solidFill>
                <a:effectLst/>
                <a:latin typeface="Montserrat" panose="00000500000000000000" pitchFamily="2" charset="0"/>
              </a:rPr>
              <a:t> y </a:t>
            </a:r>
            <a:r>
              <a:rPr lang="en-GB" b="0" i="0" dirty="0" err="1">
                <a:solidFill>
                  <a:srgbClr val="2D2D2C"/>
                </a:solidFill>
                <a:effectLst/>
                <a:latin typeface="Montserrat" panose="00000500000000000000" pitchFamily="2" charset="0"/>
              </a:rPr>
              <a:t>prisiau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cyfanwerthu</a:t>
            </a:r>
            <a:r>
              <a:rPr lang="en-GB" b="0" i="0" dirty="0">
                <a:solidFill>
                  <a:srgbClr val="2D2D2C"/>
                </a:solidFill>
                <a:effectLst/>
                <a:latin typeface="Montserrat" panose="00000500000000000000" pitchFamily="2" charset="0"/>
              </a:rPr>
              <a:t> a </a:t>
            </a:r>
            <a:r>
              <a:rPr lang="en-GB" b="0" i="0" dirty="0" err="1">
                <a:solidFill>
                  <a:srgbClr val="2D2D2C"/>
                </a:solidFill>
                <a:effectLst/>
                <a:latin typeface="Montserrat" panose="00000500000000000000" pitchFamily="2" charset="0"/>
              </a:rPr>
              <a:t>ragwelir</a:t>
            </a:r>
            <a:r>
              <a:rPr lang="en-GB" b="0" i="0" dirty="0">
                <a:solidFill>
                  <a:srgbClr val="2D2D2C"/>
                </a:solidFill>
                <a:effectLst/>
                <a:latin typeface="Montserrat" panose="00000500000000000000" pitchFamily="2" charset="0"/>
              </a:rPr>
              <a:t> y </a:t>
            </a:r>
            <a:r>
              <a:rPr lang="en-GB" b="0" i="0" dirty="0" err="1">
                <a:solidFill>
                  <a:srgbClr val="2D2D2C"/>
                </a:solidFill>
                <a:effectLst/>
                <a:latin typeface="Montserrat" panose="00000500000000000000" pitchFamily="2" charset="0"/>
              </a:rPr>
              <a:t>gaeaf</a:t>
            </a:r>
            <a:r>
              <a:rPr lang="en-GB" b="0" i="0" dirty="0">
                <a:solidFill>
                  <a:srgbClr val="2D2D2C"/>
                </a:solidFill>
                <a:effectLst/>
                <a:latin typeface="Montserrat" panose="00000500000000000000" pitchFamily="2" charset="0"/>
              </a:rPr>
              <a:t> hwn. Bydd lefel y </a:t>
            </a:r>
            <a:r>
              <a:rPr lang="en-GB" b="0" i="0" dirty="0" err="1">
                <a:solidFill>
                  <a:srgbClr val="2D2D2C"/>
                </a:solidFill>
                <a:effectLst/>
                <a:latin typeface="Montserrat" panose="00000500000000000000" pitchFamily="2" charset="0"/>
              </a:rPr>
              <a:t>cymorth</a:t>
            </a:r>
            <a:r>
              <a:rPr lang="en-GB" b="0" i="0" dirty="0">
                <a:solidFill>
                  <a:srgbClr val="2D2D2C"/>
                </a:solidFill>
                <a:effectLst/>
                <a:latin typeface="Montserrat" panose="00000500000000000000" pitchFamily="2" charset="0"/>
              </a:rPr>
              <a:t> ar gyfer pob </a:t>
            </a:r>
            <a:r>
              <a:rPr lang="en-GB" b="0" i="0" dirty="0" err="1">
                <a:solidFill>
                  <a:srgbClr val="2D2D2C"/>
                </a:solidFill>
                <a:effectLst/>
                <a:latin typeface="Montserrat" panose="00000500000000000000" pitchFamily="2" charset="0"/>
              </a:rPr>
              <a:t>sefydliad</a:t>
            </a:r>
            <a:r>
              <a:rPr lang="en-GB" b="0" i="0" dirty="0">
                <a:solidFill>
                  <a:srgbClr val="2D2D2C"/>
                </a:solidFill>
                <a:effectLst/>
                <a:latin typeface="Montserrat" panose="00000500000000000000" pitchFamily="2" charset="0"/>
              </a:rPr>
              <a:t> yn </a:t>
            </a:r>
            <a:r>
              <a:rPr lang="en-GB" b="0" i="0" dirty="0" err="1">
                <a:solidFill>
                  <a:srgbClr val="2D2D2C"/>
                </a:solidFill>
                <a:effectLst/>
                <a:latin typeface="Montserrat" panose="00000500000000000000" pitchFamily="2" charset="0"/>
              </a:rPr>
              <a:t>amrywio</a:t>
            </a:r>
            <a:r>
              <a:rPr lang="en-GB" b="0" i="0" dirty="0">
                <a:solidFill>
                  <a:srgbClr val="2D2D2C"/>
                </a:solidFill>
                <a:effectLst/>
                <a:latin typeface="Montserrat" panose="00000500000000000000" pitchFamily="2" charset="0"/>
              </a:rPr>
              <a:t> yn </a:t>
            </a:r>
            <a:r>
              <a:rPr lang="en-GB" b="0" i="0" dirty="0" err="1">
                <a:solidFill>
                  <a:srgbClr val="2D2D2C"/>
                </a:solidFill>
                <a:effectLst/>
                <a:latin typeface="Montserrat" panose="00000500000000000000" pitchFamily="2" charset="0"/>
              </a:rPr>
              <a:t>dibynnu</a:t>
            </a:r>
            <a:r>
              <a:rPr lang="en-GB" b="0" i="0" dirty="0">
                <a:solidFill>
                  <a:srgbClr val="2D2D2C"/>
                </a:solidFill>
                <a:effectLst/>
                <a:latin typeface="Montserrat" panose="00000500000000000000" pitchFamily="2" charset="0"/>
              </a:rPr>
              <a:t> ar y math o </a:t>
            </a:r>
            <a:r>
              <a:rPr lang="en-GB" b="0" i="0" dirty="0" err="1">
                <a:solidFill>
                  <a:srgbClr val="2D2D2C"/>
                </a:solidFill>
                <a:effectLst/>
                <a:latin typeface="Montserrat" panose="00000500000000000000" pitchFamily="2" charset="0"/>
              </a:rPr>
              <a:t>gontract</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ynni</a:t>
            </a:r>
            <a:r>
              <a:rPr lang="en-GB" b="0" i="0" dirty="0">
                <a:solidFill>
                  <a:srgbClr val="2D2D2C"/>
                </a:solidFill>
                <a:effectLst/>
                <a:latin typeface="Montserrat" panose="00000500000000000000" pitchFamily="2" charset="0"/>
              </a:rPr>
              <a:t> sydd ganddynt a </a:t>
            </a:r>
            <a:r>
              <a:rPr lang="en-GB" b="0" i="0" dirty="0" err="1">
                <a:solidFill>
                  <a:srgbClr val="2D2D2C"/>
                </a:solidFill>
                <a:effectLst/>
                <a:latin typeface="Montserrat" panose="00000500000000000000" pitchFamily="2" charset="0"/>
              </a:rPr>
              <a:t>dyddiad</a:t>
            </a:r>
            <a:r>
              <a:rPr lang="en-GB" b="0" i="0" dirty="0">
                <a:solidFill>
                  <a:srgbClr val="2D2D2C"/>
                </a:solidFill>
                <a:effectLst/>
                <a:latin typeface="Montserrat" panose="00000500000000000000" pitchFamily="2" charset="0"/>
              </a:rPr>
              <a:t> y contract </a:t>
            </a:r>
            <a:r>
              <a:rPr lang="en-GB" b="0" i="0" dirty="0" err="1">
                <a:solidFill>
                  <a:srgbClr val="2D2D2C"/>
                </a:solidFill>
                <a:effectLst/>
                <a:latin typeface="Montserrat" panose="00000500000000000000" pitchFamily="2" charset="0"/>
              </a:rPr>
              <a:t>hwnnw</a:t>
            </a:r>
            <a:r>
              <a:rPr lang="en-GB" b="0" i="0" dirty="0">
                <a:solidFill>
                  <a:srgbClr val="2D2D2C"/>
                </a:solidFill>
                <a:effectLst/>
                <a:latin typeface="Montserrat" panose="00000500000000000000" pitchFamily="2" charset="0"/>
              </a:rPr>
              <a:t>. Mae </a:t>
            </a:r>
            <a:r>
              <a:rPr lang="en-GB" b="0" i="0" dirty="0" err="1">
                <a:solidFill>
                  <a:srgbClr val="2D2D2C"/>
                </a:solidFill>
                <a:effectLst/>
                <a:latin typeface="Montserrat" panose="00000500000000000000" pitchFamily="2" charset="0"/>
              </a:rPr>
              <a:t>Llywodraeth</a:t>
            </a:r>
            <a:r>
              <a:rPr lang="en-GB" b="0" i="0" dirty="0">
                <a:solidFill>
                  <a:srgbClr val="2D2D2C"/>
                </a:solidFill>
                <a:effectLst/>
                <a:latin typeface="Montserrat" panose="00000500000000000000" pitchFamily="2" charset="0"/>
              </a:rPr>
              <a:t> y DU wedi rhoi rhai </a:t>
            </a:r>
            <a:r>
              <a:rPr lang="en-GB" b="1" i="0" u="sng" dirty="0">
                <a:solidFill>
                  <a:srgbClr val="757578"/>
                </a:solidFill>
                <a:effectLst/>
                <a:latin typeface="inherit"/>
                <a:hlinkClick r:id="rId3"/>
              </a:rPr>
              <a:t>enghreifftiau </a:t>
            </a:r>
            <a:r>
              <a:rPr lang="en-GB" b="1" i="0" u="sng" dirty="0" err="1">
                <a:solidFill>
                  <a:srgbClr val="757578"/>
                </a:solidFill>
                <a:effectLst/>
                <a:latin typeface="inherit"/>
                <a:hlinkClick r:id="rId3"/>
              </a:rPr>
              <a:t>darluniadol</a:t>
            </a:r>
            <a:r>
              <a:rPr lang="en-GB" b="0" i="0" dirty="0">
                <a:solidFill>
                  <a:srgbClr val="2D2D2C"/>
                </a:solidFill>
                <a:effectLst/>
                <a:latin typeface="Montserrat" panose="00000500000000000000" pitchFamily="2" charset="0"/>
              </a:rPr>
              <a:t> o sut y bydd hyn yn </a:t>
            </a:r>
            <a:r>
              <a:rPr lang="en-GB" b="0" i="0" dirty="0" err="1">
                <a:solidFill>
                  <a:srgbClr val="2D2D2C"/>
                </a:solidFill>
                <a:effectLst/>
                <a:latin typeface="Montserrat" panose="00000500000000000000" pitchFamily="2" charset="0"/>
              </a:rPr>
              <a:t>effeithio</a:t>
            </a:r>
            <a:r>
              <a:rPr lang="en-GB" b="0" i="0" dirty="0">
                <a:solidFill>
                  <a:srgbClr val="2D2D2C"/>
                </a:solidFill>
                <a:effectLst/>
                <a:latin typeface="Montserrat" panose="00000500000000000000" pitchFamily="2" charset="0"/>
              </a:rPr>
              <a:t> ar </a:t>
            </a:r>
            <a:r>
              <a:rPr lang="en-GB" b="0" i="0" dirty="0" err="1">
                <a:solidFill>
                  <a:srgbClr val="2D2D2C"/>
                </a:solidFill>
                <a:effectLst/>
                <a:latin typeface="Montserrat" panose="00000500000000000000" pitchFamily="2" charset="0"/>
              </a:rPr>
              <a:t>filiau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ynni</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sefydliadau</a:t>
            </a:r>
            <a:r>
              <a:rPr lang="en-GB" b="0" i="0" dirty="0">
                <a:solidFill>
                  <a:srgbClr val="2D2D2C"/>
                </a:solidFill>
                <a:effectLst/>
                <a:latin typeface="Montserrat" panose="00000500000000000000" pitchFamily="2" charset="0"/>
              </a:rPr>
              <a:t> dros y </a:t>
            </a:r>
            <a:r>
              <a:rPr lang="en-GB" b="0" i="0" dirty="0" err="1">
                <a:solidFill>
                  <a:srgbClr val="2D2D2C"/>
                </a:solidFill>
                <a:effectLst/>
                <a:latin typeface="Montserrat" panose="00000500000000000000" pitchFamily="2" charset="0"/>
              </a:rPr>
              <a:t>chwe</a:t>
            </a:r>
            <a:r>
              <a:rPr lang="en-GB" b="0" i="0" dirty="0">
                <a:solidFill>
                  <a:srgbClr val="2D2D2C"/>
                </a:solidFill>
                <a:effectLst/>
                <a:latin typeface="Montserrat" panose="00000500000000000000" pitchFamily="2" charset="0"/>
              </a:rPr>
              <a:t> mis nesaf. </a:t>
            </a:r>
            <a:r>
              <a:rPr lang="en-GB" b="1" i="0" dirty="0">
                <a:solidFill>
                  <a:srgbClr val="2D2D2C"/>
                </a:solidFill>
                <a:effectLst/>
                <a:latin typeface="inherit"/>
              </a:rPr>
              <a:t>Bydd y </a:t>
            </a:r>
            <a:r>
              <a:rPr lang="en-GB" b="1" i="0" dirty="0" err="1">
                <a:solidFill>
                  <a:srgbClr val="2D2D2C"/>
                </a:solidFill>
                <a:effectLst/>
                <a:latin typeface="inherit"/>
              </a:rPr>
              <a:t>cymorth</a:t>
            </a:r>
            <a:r>
              <a:rPr lang="en-GB" b="1" i="0" dirty="0">
                <a:solidFill>
                  <a:srgbClr val="2D2D2C"/>
                </a:solidFill>
                <a:effectLst/>
                <a:latin typeface="inherit"/>
              </a:rPr>
              <a:t> yn cael ei </a:t>
            </a:r>
            <a:r>
              <a:rPr lang="en-GB" b="1" i="0" dirty="0" err="1">
                <a:solidFill>
                  <a:srgbClr val="2D2D2C"/>
                </a:solidFill>
                <a:effectLst/>
                <a:latin typeface="inherit"/>
              </a:rPr>
              <a:t>ddarparu’n</a:t>
            </a:r>
            <a:r>
              <a:rPr lang="en-GB" b="1" i="0" dirty="0">
                <a:solidFill>
                  <a:srgbClr val="2D2D2C"/>
                </a:solidFill>
                <a:effectLst/>
                <a:latin typeface="inherit"/>
              </a:rPr>
              <a:t> </a:t>
            </a:r>
            <a:r>
              <a:rPr lang="en-GB" b="1" i="0" dirty="0" err="1">
                <a:solidFill>
                  <a:srgbClr val="2D2D2C"/>
                </a:solidFill>
                <a:effectLst/>
                <a:latin typeface="inherit"/>
              </a:rPr>
              <a:t>awtomatig</a:t>
            </a:r>
            <a:r>
              <a:rPr lang="en-GB" b="1" i="0" dirty="0">
                <a:solidFill>
                  <a:srgbClr val="2D2D2C"/>
                </a:solidFill>
                <a:effectLst/>
                <a:latin typeface="inherit"/>
              </a:rPr>
              <a:t> i </a:t>
            </a:r>
            <a:r>
              <a:rPr lang="en-GB" b="1" i="0" dirty="0" err="1">
                <a:solidFill>
                  <a:srgbClr val="2D2D2C"/>
                </a:solidFill>
                <a:effectLst/>
                <a:latin typeface="inherit"/>
              </a:rPr>
              <a:t>sefydliadau</a:t>
            </a:r>
            <a:r>
              <a:rPr lang="en-GB" b="1" i="0" dirty="0">
                <a:solidFill>
                  <a:srgbClr val="2D2D2C"/>
                </a:solidFill>
                <a:effectLst/>
                <a:latin typeface="inherit"/>
              </a:rPr>
              <a:t> </a:t>
            </a:r>
            <a:r>
              <a:rPr lang="en-GB" b="1" i="0" dirty="0" err="1">
                <a:solidFill>
                  <a:srgbClr val="2D2D2C"/>
                </a:solidFill>
                <a:effectLst/>
                <a:latin typeface="inherit"/>
              </a:rPr>
              <a:t>cymwys</a:t>
            </a:r>
            <a:r>
              <a:rPr lang="en-GB" b="1" i="0" dirty="0">
                <a:solidFill>
                  <a:srgbClr val="2D2D2C"/>
                </a:solidFill>
                <a:effectLst/>
                <a:latin typeface="inherit"/>
              </a:rPr>
              <a:t> gan </a:t>
            </a:r>
            <a:r>
              <a:rPr lang="en-GB" b="1" i="0" dirty="0" err="1">
                <a:solidFill>
                  <a:srgbClr val="2D2D2C"/>
                </a:solidFill>
                <a:effectLst/>
                <a:latin typeface="inherit"/>
              </a:rPr>
              <a:t>gyflenwyr</a:t>
            </a:r>
            <a:r>
              <a:rPr lang="en-GB" b="1" i="0" dirty="0">
                <a:solidFill>
                  <a:srgbClr val="2D2D2C"/>
                </a:solidFill>
                <a:effectLst/>
                <a:latin typeface="inherit"/>
              </a:rPr>
              <a:t> </a:t>
            </a:r>
            <a:r>
              <a:rPr lang="en-GB" b="1" i="0" dirty="0" err="1">
                <a:solidFill>
                  <a:srgbClr val="2D2D2C"/>
                </a:solidFill>
                <a:effectLst/>
                <a:latin typeface="inherit"/>
              </a:rPr>
              <a:t>ynni</a:t>
            </a:r>
            <a:r>
              <a:rPr lang="en-GB" b="1" i="0" dirty="0">
                <a:solidFill>
                  <a:srgbClr val="2D2D2C"/>
                </a:solidFill>
                <a:effectLst/>
                <a:latin typeface="inherit"/>
              </a:rPr>
              <a:t> sy’n gwneud </a:t>
            </a:r>
            <a:r>
              <a:rPr lang="en-GB" b="1" i="0" dirty="0" err="1">
                <a:solidFill>
                  <a:srgbClr val="2D2D2C"/>
                </a:solidFill>
                <a:effectLst/>
                <a:latin typeface="inherit"/>
              </a:rPr>
              <a:t>cais</a:t>
            </a:r>
            <a:r>
              <a:rPr lang="en-GB" b="1" i="0" dirty="0">
                <a:solidFill>
                  <a:srgbClr val="2D2D2C"/>
                </a:solidFill>
                <a:effectLst/>
                <a:latin typeface="inherit"/>
              </a:rPr>
              <a:t> am </a:t>
            </a:r>
            <a:r>
              <a:rPr lang="en-GB" b="1" i="0" dirty="0" err="1">
                <a:solidFill>
                  <a:srgbClr val="2D2D2C"/>
                </a:solidFill>
                <a:effectLst/>
                <a:latin typeface="inherit"/>
              </a:rPr>
              <a:t>ostyngiadau</a:t>
            </a:r>
            <a:r>
              <a:rPr lang="en-GB" b="1" i="0" dirty="0">
                <a:solidFill>
                  <a:srgbClr val="2D2D2C"/>
                </a:solidFill>
                <a:effectLst/>
                <a:latin typeface="inherit"/>
              </a:rPr>
              <a:t> i'w </a:t>
            </a:r>
            <a:r>
              <a:rPr lang="en-GB" b="1" i="0" dirty="0" err="1">
                <a:solidFill>
                  <a:srgbClr val="2D2D2C"/>
                </a:solidFill>
                <a:effectLst/>
                <a:latin typeface="inherit"/>
              </a:rPr>
              <a:t>biliau</a:t>
            </a:r>
            <a:r>
              <a:rPr lang="en-GB" b="1" i="0" dirty="0">
                <a:solidFill>
                  <a:srgbClr val="2D2D2C"/>
                </a:solidFill>
                <a:effectLst/>
                <a:latin typeface="inherit"/>
              </a:rPr>
              <a:t> </a:t>
            </a:r>
            <a:r>
              <a:rPr lang="en-GB" b="1" i="0" dirty="0" err="1">
                <a:solidFill>
                  <a:srgbClr val="2D2D2C"/>
                </a:solidFill>
                <a:effectLst/>
                <a:latin typeface="inherit"/>
              </a:rPr>
              <a:t>ynni</a:t>
            </a:r>
            <a:r>
              <a:rPr lang="en-GB" b="1" i="0" dirty="0">
                <a:solidFill>
                  <a:srgbClr val="2D2D2C"/>
                </a:solidFill>
                <a:effectLst/>
                <a:latin typeface="inherit"/>
              </a:rPr>
              <a:t>.</a:t>
            </a:r>
            <a:endParaRPr lang="en-GB" b="0" i="0" dirty="0">
              <a:solidFill>
                <a:srgbClr val="2D2D2C"/>
              </a:solidFill>
              <a:effectLst/>
              <a:latin typeface="Montserrat" panose="00000500000000000000" pitchFamily="2" charset="0"/>
            </a:endParaRPr>
          </a:p>
          <a:p>
            <a:pPr algn="l" fontAlgn="base"/>
            <a:r>
              <a:rPr lang="en-GB" b="1" i="0" u="sng" dirty="0" err="1">
                <a:solidFill>
                  <a:srgbClr val="757578"/>
                </a:solidFill>
                <a:effectLst/>
                <a:latin typeface="inherit"/>
                <a:hlinkClick r:id="rId3"/>
              </a:rPr>
              <a:t>Dywedodd</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Llywodraeth</a:t>
            </a:r>
            <a:r>
              <a:rPr lang="en-GB" b="0" i="0" dirty="0">
                <a:solidFill>
                  <a:srgbClr val="2D2D2C"/>
                </a:solidFill>
                <a:effectLst/>
                <a:latin typeface="Montserrat" panose="00000500000000000000" pitchFamily="2" charset="0"/>
              </a:rPr>
              <a:t> y DU y bydd yn adolygu’r </a:t>
            </a:r>
            <a:r>
              <a:rPr lang="en-GB" b="0" i="0" dirty="0" err="1">
                <a:solidFill>
                  <a:srgbClr val="2D2D2C"/>
                </a:solidFill>
                <a:effectLst/>
                <a:latin typeface="Montserrat" panose="00000500000000000000" pitchFamily="2" charset="0"/>
              </a:rPr>
              <a:t>cynllun</a:t>
            </a:r>
            <a:r>
              <a:rPr lang="en-GB" b="0" i="0" dirty="0">
                <a:solidFill>
                  <a:srgbClr val="2D2D2C"/>
                </a:solidFill>
                <a:effectLst/>
                <a:latin typeface="Montserrat" panose="00000500000000000000" pitchFamily="2" charset="0"/>
              </a:rPr>
              <a:t> o fewn tri mis i’w </a:t>
            </a:r>
            <a:r>
              <a:rPr lang="en-GB" b="0" i="0" dirty="0" err="1">
                <a:solidFill>
                  <a:srgbClr val="2D2D2C"/>
                </a:solidFill>
                <a:effectLst/>
                <a:latin typeface="Montserrat" panose="00000500000000000000" pitchFamily="2" charset="0"/>
              </a:rPr>
              <a:t>gyflwyno</a:t>
            </a:r>
            <a:r>
              <a:rPr lang="en-GB" b="0" i="0" dirty="0">
                <a:solidFill>
                  <a:srgbClr val="2D2D2C"/>
                </a:solidFill>
                <a:effectLst/>
                <a:latin typeface="Montserrat" panose="00000500000000000000" pitchFamily="2" charset="0"/>
              </a:rPr>
              <a:t> er mwyn </a:t>
            </a:r>
            <a:r>
              <a:rPr lang="en-GB" b="0" i="0" dirty="0" err="1">
                <a:solidFill>
                  <a:srgbClr val="2D2D2C"/>
                </a:solidFill>
                <a:effectLst/>
                <a:latin typeface="Montserrat" panose="00000500000000000000" pitchFamily="2" charset="0"/>
              </a:rPr>
              <a:t>llywio</a:t>
            </a:r>
            <a:r>
              <a:rPr lang="en-GB" b="0" i="0" dirty="0">
                <a:solidFill>
                  <a:srgbClr val="2D2D2C"/>
                </a:solidFill>
                <a:effectLst/>
                <a:latin typeface="Montserrat" panose="00000500000000000000" pitchFamily="2" charset="0"/>
              </a:rPr>
              <a:t> penderfyniadau ar </a:t>
            </a:r>
            <a:r>
              <a:rPr lang="en-GB" b="0" i="0" dirty="0" err="1">
                <a:solidFill>
                  <a:srgbClr val="2D2D2C"/>
                </a:solidFill>
                <a:effectLst/>
                <a:latin typeface="Montserrat" panose="00000500000000000000" pitchFamily="2" charset="0"/>
              </a:rPr>
              <a:t>gymorth</a:t>
            </a:r>
            <a:r>
              <a:rPr lang="en-GB" b="0" i="0" dirty="0">
                <a:solidFill>
                  <a:srgbClr val="2D2D2C"/>
                </a:solidFill>
                <a:effectLst/>
                <a:latin typeface="Montserrat" panose="00000500000000000000" pitchFamily="2" charset="0"/>
              </a:rPr>
              <a:t> yn y </a:t>
            </a:r>
            <a:r>
              <a:rPr lang="en-GB" b="0" i="0" dirty="0" err="1">
                <a:solidFill>
                  <a:srgbClr val="2D2D2C"/>
                </a:solidFill>
                <a:effectLst/>
                <a:latin typeface="Montserrat" panose="00000500000000000000" pitchFamily="2" charset="0"/>
              </a:rPr>
              <a:t>dyfodol</a:t>
            </a:r>
            <a:r>
              <a:rPr lang="en-GB" b="0" i="0" dirty="0">
                <a:solidFill>
                  <a:srgbClr val="2D2D2C"/>
                </a:solidFill>
                <a:effectLst/>
                <a:latin typeface="Montserrat" panose="00000500000000000000" pitchFamily="2" charset="0"/>
              </a:rPr>
              <a:t>, a fydd yn cael ei </a:t>
            </a:r>
            <a:r>
              <a:rPr lang="en-GB" b="0" i="0" dirty="0" err="1">
                <a:solidFill>
                  <a:srgbClr val="2D2D2C"/>
                </a:solidFill>
                <a:effectLst/>
                <a:latin typeface="Montserrat" panose="00000500000000000000" pitchFamily="2" charset="0"/>
              </a:rPr>
              <a:t>dargedu</a:t>
            </a:r>
            <a:r>
              <a:rPr lang="en-GB" b="0" i="0" dirty="0">
                <a:solidFill>
                  <a:srgbClr val="2D2D2C"/>
                </a:solidFill>
                <a:effectLst/>
                <a:latin typeface="Montserrat" panose="00000500000000000000" pitchFamily="2" charset="0"/>
              </a:rPr>
              <a:t> at y </a:t>
            </a:r>
            <a:r>
              <a:rPr lang="en-GB" b="0" i="0" dirty="0" err="1">
                <a:solidFill>
                  <a:srgbClr val="2D2D2C"/>
                </a:solidFill>
                <a:effectLst/>
                <a:latin typeface="Montserrat" panose="00000500000000000000" pitchFamily="2" charset="0"/>
              </a:rPr>
              <a:t>cwsmeriaid</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annomestig</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mwyaf</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bregus</a:t>
            </a:r>
            <a:r>
              <a:rPr lang="en-GB" b="0" i="0" dirty="0">
                <a:solidFill>
                  <a:srgbClr val="2D2D2C"/>
                </a:solidFill>
                <a:effectLst/>
                <a:latin typeface="Montserrat" panose="00000500000000000000" pitchFamily="2" charset="0"/>
              </a:rPr>
              <a:t>.</a:t>
            </a:r>
          </a:p>
          <a:p>
            <a:pPr algn="l" fontAlgn="base"/>
            <a:r>
              <a:rPr lang="en-GB" b="1" i="0" dirty="0">
                <a:solidFill>
                  <a:srgbClr val="3C3C3B"/>
                </a:solidFill>
                <a:effectLst/>
                <a:latin typeface="Montserrat" panose="00000500000000000000" pitchFamily="2" charset="0"/>
              </a:rPr>
              <a:t>Pa </a:t>
            </a:r>
            <a:r>
              <a:rPr lang="en-GB" b="1" i="0" dirty="0" err="1">
                <a:solidFill>
                  <a:srgbClr val="3C3C3B"/>
                </a:solidFill>
                <a:effectLst/>
                <a:latin typeface="Montserrat" panose="00000500000000000000" pitchFamily="2" charset="0"/>
              </a:rPr>
              <a:t>gymorth</a:t>
            </a:r>
            <a:r>
              <a:rPr lang="en-GB" b="1" i="0" dirty="0">
                <a:solidFill>
                  <a:srgbClr val="3C3C3B"/>
                </a:solidFill>
                <a:effectLst/>
                <a:latin typeface="Montserrat" panose="00000500000000000000" pitchFamily="2" charset="0"/>
              </a:rPr>
              <a:t> arall sydd ar gael i </a:t>
            </a:r>
            <a:r>
              <a:rPr lang="en-GB" b="1" i="0" dirty="0" err="1">
                <a:solidFill>
                  <a:srgbClr val="3C3C3B"/>
                </a:solidFill>
                <a:effectLst/>
                <a:latin typeface="Montserrat" panose="00000500000000000000" pitchFamily="2" charset="0"/>
              </a:rPr>
              <a:t>fusnesau</a:t>
            </a:r>
            <a:r>
              <a:rPr lang="en-GB" b="1" i="0" dirty="0">
                <a:solidFill>
                  <a:srgbClr val="3C3C3B"/>
                </a:solidFill>
                <a:effectLst/>
                <a:latin typeface="Montserrat" panose="00000500000000000000" pitchFamily="2" charset="0"/>
              </a:rPr>
              <a:t>?</a:t>
            </a:r>
          </a:p>
          <a:p>
            <a:pPr algn="l" fontAlgn="base"/>
            <a:r>
              <a:rPr lang="en-GB" b="0" i="0" dirty="0" err="1">
                <a:solidFill>
                  <a:srgbClr val="2D2D2C"/>
                </a:solidFill>
                <a:effectLst/>
                <a:latin typeface="Montserrat" panose="00000500000000000000" pitchFamily="2" charset="0"/>
              </a:rPr>
              <a:t>Os</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yw</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busnesau’n</a:t>
            </a:r>
            <a:r>
              <a:rPr lang="en-GB" b="0" i="0" dirty="0">
                <a:solidFill>
                  <a:srgbClr val="2D2D2C"/>
                </a:solidFill>
                <a:effectLst/>
                <a:latin typeface="Montserrat" panose="00000500000000000000" pitchFamily="2" charset="0"/>
              </a:rPr>
              <a:t> cael </a:t>
            </a:r>
            <a:r>
              <a:rPr lang="en-GB" b="0" i="0" dirty="0" err="1">
                <a:solidFill>
                  <a:srgbClr val="2D2D2C"/>
                </a:solidFill>
                <a:effectLst/>
                <a:latin typeface="Montserrat" panose="00000500000000000000" pitchFamily="2" charset="0"/>
              </a:rPr>
              <a:t>trafferth</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talu</a:t>
            </a:r>
            <a:r>
              <a:rPr lang="en-GB" b="0" i="0" dirty="0">
                <a:solidFill>
                  <a:srgbClr val="2D2D2C"/>
                </a:solidFill>
                <a:effectLst/>
                <a:latin typeface="Montserrat" panose="00000500000000000000" pitchFamily="2" charset="0"/>
              </a:rPr>
              <a:t> eu </a:t>
            </a:r>
            <a:r>
              <a:rPr lang="en-GB" b="0" i="0" dirty="0" err="1">
                <a:solidFill>
                  <a:srgbClr val="2D2D2C"/>
                </a:solidFill>
                <a:effectLst/>
                <a:latin typeface="Montserrat" panose="00000500000000000000" pitchFamily="2" charset="0"/>
              </a:rPr>
              <a:t>biliau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ynni</a:t>
            </a:r>
            <a:r>
              <a:rPr lang="en-GB" b="0" i="0" dirty="0">
                <a:solidFill>
                  <a:srgbClr val="2D2D2C"/>
                </a:solidFill>
                <a:effectLst/>
                <a:latin typeface="Montserrat" panose="00000500000000000000" pitchFamily="2" charset="0"/>
              </a:rPr>
              <a:t>, mae </a:t>
            </a:r>
            <a:r>
              <a:rPr lang="en-GB" b="1" i="0" u="sng" dirty="0">
                <a:solidFill>
                  <a:srgbClr val="757578"/>
                </a:solidFill>
                <a:effectLst/>
                <a:latin typeface="inherit"/>
                <a:hlinkClick r:id="rId7"/>
              </a:rPr>
              <a:t>Ofgem yn </a:t>
            </a:r>
            <a:r>
              <a:rPr lang="en-GB" b="1" i="0" u="sng" dirty="0" err="1">
                <a:solidFill>
                  <a:srgbClr val="757578"/>
                </a:solidFill>
                <a:effectLst/>
                <a:latin typeface="inherit"/>
                <a:hlinkClick r:id="rId7"/>
              </a:rPr>
              <a:t>cynghori</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iddynt</a:t>
            </a:r>
            <a:r>
              <a:rPr lang="en-GB" b="0" i="0" dirty="0">
                <a:solidFill>
                  <a:srgbClr val="2D2D2C"/>
                </a:solidFill>
                <a:effectLst/>
                <a:latin typeface="Montserrat" panose="00000500000000000000" pitchFamily="2" charset="0"/>
              </a:rPr>
              <a:t> gysylltu </a:t>
            </a:r>
            <a:r>
              <a:rPr lang="en-GB" b="0" i="0" dirty="0" err="1">
                <a:solidFill>
                  <a:srgbClr val="2D2D2C"/>
                </a:solidFill>
                <a:effectLst/>
                <a:latin typeface="Montserrat" panose="00000500000000000000" pitchFamily="2" charset="0"/>
              </a:rPr>
              <a:t>â’u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cyflenwr</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cyn</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gynted</a:t>
            </a:r>
            <a:r>
              <a:rPr lang="en-GB" b="0" i="0" dirty="0">
                <a:solidFill>
                  <a:srgbClr val="2D2D2C"/>
                </a:solidFill>
                <a:effectLst/>
                <a:latin typeface="Montserrat" panose="00000500000000000000" pitchFamily="2" charset="0"/>
              </a:rPr>
              <a:t> â </a:t>
            </a:r>
            <a:r>
              <a:rPr lang="en-GB" b="0" i="0" dirty="0" err="1">
                <a:solidFill>
                  <a:srgbClr val="2D2D2C"/>
                </a:solidFill>
                <a:effectLst/>
                <a:latin typeface="Montserrat" panose="00000500000000000000" pitchFamily="2" charset="0"/>
              </a:rPr>
              <a:t>phosibl</a:t>
            </a:r>
            <a:r>
              <a:rPr lang="en-GB" b="0" i="0" dirty="0">
                <a:solidFill>
                  <a:srgbClr val="2D2D2C"/>
                </a:solidFill>
                <a:effectLst/>
                <a:latin typeface="Montserrat" panose="00000500000000000000" pitchFamily="2" charset="0"/>
              </a:rPr>
              <a:t>. Gall </a:t>
            </a:r>
            <a:r>
              <a:rPr lang="en-GB" b="0" i="0" dirty="0" err="1">
                <a:solidFill>
                  <a:srgbClr val="2D2D2C"/>
                </a:solidFill>
                <a:effectLst/>
                <a:latin typeface="Montserrat" panose="00000500000000000000" pitchFamily="2" charset="0"/>
              </a:rPr>
              <a:t>busnesau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gytuno</a:t>
            </a:r>
            <a:r>
              <a:rPr lang="en-GB" b="0" i="0" dirty="0">
                <a:solidFill>
                  <a:srgbClr val="2D2D2C"/>
                </a:solidFill>
                <a:effectLst/>
                <a:latin typeface="Montserrat" panose="00000500000000000000" pitchFamily="2" charset="0"/>
              </a:rPr>
              <a:t> ar </a:t>
            </a:r>
            <a:r>
              <a:rPr lang="en-GB" b="0" i="0" dirty="0" err="1">
                <a:solidFill>
                  <a:srgbClr val="2D2D2C"/>
                </a:solidFill>
                <a:effectLst/>
                <a:latin typeface="Montserrat" panose="00000500000000000000" pitchFamily="2" charset="0"/>
              </a:rPr>
              <a:t>gynlluniau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talu</a:t>
            </a:r>
            <a:r>
              <a:rPr lang="en-GB" b="0" i="0" dirty="0">
                <a:solidFill>
                  <a:srgbClr val="2D2D2C"/>
                </a:solidFill>
                <a:effectLst/>
                <a:latin typeface="Montserrat" panose="00000500000000000000" pitchFamily="2" charset="0"/>
              </a:rPr>
              <a:t>, a gallant </a:t>
            </a:r>
            <a:r>
              <a:rPr lang="en-GB" b="0" i="0" dirty="0" err="1">
                <a:solidFill>
                  <a:srgbClr val="2D2D2C"/>
                </a:solidFill>
                <a:effectLst/>
                <a:latin typeface="Montserrat" panose="00000500000000000000" pitchFamily="2" charset="0"/>
              </a:rPr>
              <a:t>ofyn</a:t>
            </a:r>
            <a:r>
              <a:rPr lang="en-GB" b="0" i="0" dirty="0">
                <a:solidFill>
                  <a:srgbClr val="2D2D2C"/>
                </a:solidFill>
                <a:effectLst/>
                <a:latin typeface="Montserrat" panose="00000500000000000000" pitchFamily="2" charset="0"/>
              </a:rPr>
              <a:t> am </a:t>
            </a:r>
            <a:r>
              <a:rPr lang="en-GB" b="0" i="0" dirty="0" err="1">
                <a:solidFill>
                  <a:srgbClr val="2D2D2C"/>
                </a:solidFill>
                <a:effectLst/>
                <a:latin typeface="Montserrat" panose="00000500000000000000" pitchFamily="2" charset="0"/>
              </a:rPr>
              <a:t>adolygiad</a:t>
            </a:r>
            <a:r>
              <a:rPr lang="en-GB" b="0" i="0" dirty="0">
                <a:solidFill>
                  <a:srgbClr val="2D2D2C"/>
                </a:solidFill>
                <a:effectLst/>
                <a:latin typeface="Montserrat" panose="00000500000000000000" pitchFamily="2" charset="0"/>
              </a:rPr>
              <a:t> o daliadau ac ad-daliadau </a:t>
            </a:r>
            <a:r>
              <a:rPr lang="en-GB" b="0" i="0" dirty="0" err="1">
                <a:solidFill>
                  <a:srgbClr val="2D2D2C"/>
                </a:solidFill>
                <a:effectLst/>
                <a:latin typeface="Montserrat" panose="00000500000000000000" pitchFamily="2" charset="0"/>
              </a:rPr>
              <a:t>dyled</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seibiannau</a:t>
            </a:r>
            <a:r>
              <a:rPr lang="en-GB" b="0" i="0" dirty="0">
                <a:solidFill>
                  <a:srgbClr val="2D2D2C"/>
                </a:solidFill>
                <a:effectLst/>
                <a:latin typeface="Montserrat" panose="00000500000000000000" pitchFamily="2" charset="0"/>
              </a:rPr>
              <a:t> neu </a:t>
            </a:r>
            <a:r>
              <a:rPr lang="en-GB" b="0" i="0" dirty="0" err="1">
                <a:solidFill>
                  <a:srgbClr val="2D2D2C"/>
                </a:solidFill>
                <a:effectLst/>
                <a:latin typeface="Montserrat" panose="00000500000000000000" pitchFamily="2" charset="0"/>
              </a:rPr>
              <a:t>ostyngiadau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talu</a:t>
            </a:r>
            <a:r>
              <a:rPr lang="en-GB" b="0" i="0" dirty="0">
                <a:solidFill>
                  <a:srgbClr val="2D2D2C"/>
                </a:solidFill>
                <a:effectLst/>
                <a:latin typeface="Montserrat" panose="00000500000000000000" pitchFamily="2" charset="0"/>
              </a:rPr>
              <a:t>; mwy o amser i </a:t>
            </a:r>
            <a:r>
              <a:rPr lang="en-GB" b="0" i="0" dirty="0" err="1">
                <a:solidFill>
                  <a:srgbClr val="2D2D2C"/>
                </a:solidFill>
                <a:effectLst/>
                <a:latin typeface="Montserrat" panose="00000500000000000000" pitchFamily="2" charset="0"/>
              </a:rPr>
              <a:t>dalu</a:t>
            </a:r>
            <a:r>
              <a:rPr lang="en-GB" b="0" i="0" dirty="0">
                <a:solidFill>
                  <a:srgbClr val="2D2D2C"/>
                </a:solidFill>
                <a:effectLst/>
                <a:latin typeface="Montserrat" panose="00000500000000000000" pitchFamily="2" charset="0"/>
              </a:rPr>
              <a:t>; neu </a:t>
            </a:r>
            <a:r>
              <a:rPr lang="en-GB" b="0" i="0" dirty="0" err="1">
                <a:solidFill>
                  <a:srgbClr val="2D2D2C"/>
                </a:solidFill>
                <a:effectLst/>
                <a:latin typeface="Montserrat" panose="00000500000000000000" pitchFamily="2" charset="0"/>
              </a:rPr>
              <a:t>fynediad</a:t>
            </a:r>
            <a:r>
              <a:rPr lang="en-GB" b="0" i="0" dirty="0">
                <a:solidFill>
                  <a:srgbClr val="2D2D2C"/>
                </a:solidFill>
                <a:effectLst/>
                <a:latin typeface="Montserrat" panose="00000500000000000000" pitchFamily="2" charset="0"/>
              </a:rPr>
              <a:t> i </a:t>
            </a:r>
            <a:r>
              <a:rPr lang="en-GB" b="0" i="0" dirty="0" err="1">
                <a:solidFill>
                  <a:srgbClr val="2D2D2C"/>
                </a:solidFill>
                <a:effectLst/>
                <a:latin typeface="Montserrat" panose="00000500000000000000" pitchFamily="2" charset="0"/>
              </a:rPr>
              <a:t>gronfeydd</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caledi</a:t>
            </a:r>
            <a:r>
              <a:rPr lang="en-GB" b="0" i="0" dirty="0">
                <a:solidFill>
                  <a:srgbClr val="2D2D2C"/>
                </a:solidFill>
                <a:effectLst/>
                <a:latin typeface="Montserrat" panose="00000500000000000000" pitchFamily="2" charset="0"/>
              </a:rPr>
              <a:t>.</a:t>
            </a:r>
          </a:p>
          <a:p>
            <a:pPr algn="l" fontAlgn="base"/>
            <a:r>
              <a:rPr lang="en-GB" b="0" i="0" dirty="0">
                <a:solidFill>
                  <a:srgbClr val="2D2D2C"/>
                </a:solidFill>
                <a:effectLst/>
                <a:latin typeface="Montserrat" panose="00000500000000000000" pitchFamily="2" charset="0"/>
              </a:rPr>
              <a:t>Mae </a:t>
            </a:r>
            <a:r>
              <a:rPr lang="en-GB" b="0" i="0" dirty="0" err="1">
                <a:solidFill>
                  <a:srgbClr val="2D2D2C"/>
                </a:solidFill>
                <a:effectLst/>
                <a:latin typeface="Montserrat" panose="00000500000000000000" pitchFamily="2" charset="0"/>
              </a:rPr>
              <a:t>Llywodraeth</a:t>
            </a:r>
            <a:r>
              <a:rPr lang="en-GB" b="0" i="0" dirty="0">
                <a:solidFill>
                  <a:srgbClr val="2D2D2C"/>
                </a:solidFill>
                <a:effectLst/>
                <a:latin typeface="Montserrat" panose="00000500000000000000" pitchFamily="2" charset="0"/>
              </a:rPr>
              <a:t> Cymru yn </a:t>
            </a:r>
            <a:r>
              <a:rPr lang="en-GB" b="0" i="0" dirty="0" err="1">
                <a:solidFill>
                  <a:srgbClr val="2D2D2C"/>
                </a:solidFill>
                <a:effectLst/>
                <a:latin typeface="Montserrat" panose="00000500000000000000" pitchFamily="2" charset="0"/>
              </a:rPr>
              <a:t>darparu’r</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cymorth</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canlynol</a:t>
            </a:r>
            <a:r>
              <a:rPr lang="en-GB" b="0" i="0" dirty="0">
                <a:solidFill>
                  <a:srgbClr val="2D2D2C"/>
                </a:solidFill>
                <a:effectLst/>
                <a:latin typeface="Montserrat" panose="00000500000000000000" pitchFamily="2" charset="0"/>
              </a:rPr>
              <a:t> i helpu </a:t>
            </a:r>
            <a:r>
              <a:rPr lang="en-GB" b="0" i="0" dirty="0" err="1">
                <a:solidFill>
                  <a:srgbClr val="2D2D2C"/>
                </a:solidFill>
                <a:effectLst/>
                <a:latin typeface="Montserrat" panose="00000500000000000000" pitchFamily="2" charset="0"/>
              </a:rPr>
              <a:t>busnesau</a:t>
            </a:r>
            <a:r>
              <a:rPr lang="en-GB" b="0" i="0" dirty="0">
                <a:solidFill>
                  <a:srgbClr val="2D2D2C"/>
                </a:solidFill>
                <a:effectLst/>
                <a:latin typeface="Montserrat" panose="00000500000000000000" pitchFamily="2" charset="0"/>
              </a:rPr>
              <a:t> gyda </a:t>
            </a:r>
            <a:r>
              <a:rPr lang="en-GB" b="0" i="0" dirty="0" err="1">
                <a:solidFill>
                  <a:srgbClr val="2D2D2C"/>
                </a:solidFill>
                <a:effectLst/>
                <a:latin typeface="Montserrat" panose="00000500000000000000" pitchFamily="2" charset="0"/>
              </a:rPr>
              <a:t>chostau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cynyddol</a:t>
            </a:r>
            <a:r>
              <a:rPr lang="en-GB" b="0" i="0" dirty="0">
                <a:solidFill>
                  <a:srgbClr val="2D2D2C"/>
                </a:solidFill>
                <a:effectLst/>
                <a:latin typeface="Montserrat" panose="00000500000000000000" pitchFamily="2" charset="0"/>
              </a:rPr>
              <a:t>, ac i </a:t>
            </a:r>
            <a:r>
              <a:rPr lang="en-GB" b="0" i="0" dirty="0" err="1">
                <a:solidFill>
                  <a:srgbClr val="2D2D2C"/>
                </a:solidFill>
                <a:effectLst/>
                <a:latin typeface="Montserrat" panose="00000500000000000000" pitchFamily="2" charset="0"/>
              </a:rPr>
              <a:t>wella</a:t>
            </a:r>
            <a:r>
              <a:rPr lang="en-GB" b="0" i="0" dirty="0">
                <a:solidFill>
                  <a:srgbClr val="2D2D2C"/>
                </a:solidFill>
                <a:effectLst/>
                <a:latin typeface="Montserrat" panose="00000500000000000000" pitchFamily="2" charset="0"/>
              </a:rPr>
              <a:t> eu </a:t>
            </a:r>
            <a:r>
              <a:rPr lang="en-GB" b="0" i="0" dirty="0" err="1">
                <a:solidFill>
                  <a:srgbClr val="2D2D2C"/>
                </a:solidFill>
                <a:effectLst/>
                <a:latin typeface="Montserrat" panose="00000500000000000000" pitchFamily="2" charset="0"/>
              </a:rPr>
              <a:t>heffeithlonrwydd</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ynni</a:t>
            </a:r>
            <a:r>
              <a:rPr lang="en-GB" b="0" i="0" dirty="0">
                <a:solidFill>
                  <a:srgbClr val="2D2D2C"/>
                </a:solidFill>
                <a:effectLst/>
                <a:latin typeface="Montserrat" panose="00000500000000000000" pitchFamily="2" charset="0"/>
              </a:rPr>
              <a:t>:</a:t>
            </a:r>
          </a:p>
          <a:p>
            <a:pPr algn="l" fontAlgn="base">
              <a:buFont typeface="Arial" panose="020B0604020202020204" pitchFamily="34" charset="0"/>
              <a:buChar char="•"/>
            </a:pPr>
            <a:r>
              <a:rPr lang="en-GB" b="1" i="0" u="sng" dirty="0">
                <a:solidFill>
                  <a:srgbClr val="757578"/>
                </a:solidFill>
                <a:effectLst/>
                <a:latin typeface="inherit"/>
                <a:hlinkClick r:id="rId8"/>
              </a:rPr>
              <a:t>50% o </a:t>
            </a:r>
            <a:r>
              <a:rPr lang="en-GB" b="1" i="0" u="sng" dirty="0" err="1">
                <a:solidFill>
                  <a:srgbClr val="757578"/>
                </a:solidFill>
                <a:effectLst/>
                <a:latin typeface="inherit"/>
                <a:hlinkClick r:id="rId8"/>
              </a:rPr>
              <a:t>ryddhad</a:t>
            </a:r>
            <a:r>
              <a:rPr lang="en-GB" b="1" i="0" u="sng" dirty="0">
                <a:solidFill>
                  <a:srgbClr val="757578"/>
                </a:solidFill>
                <a:effectLst/>
                <a:latin typeface="inherit"/>
                <a:hlinkClick r:id="rId8"/>
              </a:rPr>
              <a:t> </a:t>
            </a:r>
            <a:r>
              <a:rPr lang="en-GB" b="1" i="0" u="sng" dirty="0" err="1">
                <a:solidFill>
                  <a:srgbClr val="757578"/>
                </a:solidFill>
                <a:effectLst/>
                <a:latin typeface="inherit"/>
                <a:hlinkClick r:id="rId8"/>
              </a:rPr>
              <a:t>ardrethi</a:t>
            </a:r>
            <a:r>
              <a:rPr lang="en-GB" b="1" i="0" u="sng" dirty="0">
                <a:solidFill>
                  <a:srgbClr val="757578"/>
                </a:solidFill>
                <a:effectLst/>
                <a:latin typeface="inherit"/>
                <a:hlinkClick r:id="rId8"/>
              </a:rPr>
              <a:t> busnes</a:t>
            </a:r>
            <a:r>
              <a:rPr lang="en-GB" b="0" i="0" dirty="0">
                <a:solidFill>
                  <a:srgbClr val="3C3C3B"/>
                </a:solidFill>
                <a:effectLst/>
                <a:latin typeface="inherit"/>
              </a:rPr>
              <a:t> ar gyfer y </a:t>
            </a:r>
            <a:r>
              <a:rPr lang="en-GB" b="0" i="0" dirty="0" err="1">
                <a:solidFill>
                  <a:srgbClr val="3C3C3B"/>
                </a:solidFill>
                <a:effectLst/>
                <a:latin typeface="inherit"/>
              </a:rPr>
              <a:t>sectorau</a:t>
            </a:r>
            <a:r>
              <a:rPr lang="en-GB" b="0" i="0" dirty="0">
                <a:solidFill>
                  <a:srgbClr val="3C3C3B"/>
                </a:solidFill>
                <a:effectLst/>
                <a:latin typeface="inherit"/>
              </a:rPr>
              <a:t> </a:t>
            </a:r>
            <a:r>
              <a:rPr lang="en-GB" b="0" i="0" dirty="0" err="1">
                <a:solidFill>
                  <a:srgbClr val="3C3C3B"/>
                </a:solidFill>
                <a:effectLst/>
                <a:latin typeface="inherit"/>
              </a:rPr>
              <a:t>manwerthu</a:t>
            </a:r>
            <a:r>
              <a:rPr lang="en-GB" b="0" i="0" dirty="0">
                <a:solidFill>
                  <a:srgbClr val="3C3C3B"/>
                </a:solidFill>
                <a:effectLst/>
                <a:latin typeface="inherit"/>
              </a:rPr>
              <a:t>, </a:t>
            </a:r>
            <a:r>
              <a:rPr lang="en-GB" b="0" i="0" dirty="0" err="1">
                <a:solidFill>
                  <a:srgbClr val="3C3C3B"/>
                </a:solidFill>
                <a:effectLst/>
                <a:latin typeface="inherit"/>
              </a:rPr>
              <a:t>hamdden</a:t>
            </a:r>
            <a:r>
              <a:rPr lang="en-GB" b="0" i="0" dirty="0">
                <a:solidFill>
                  <a:srgbClr val="3C3C3B"/>
                </a:solidFill>
                <a:effectLst/>
                <a:latin typeface="inherit"/>
              </a:rPr>
              <a:t> a </a:t>
            </a:r>
            <a:r>
              <a:rPr lang="en-GB" b="0" i="0" dirty="0" err="1">
                <a:solidFill>
                  <a:srgbClr val="3C3C3B"/>
                </a:solidFill>
                <a:effectLst/>
                <a:latin typeface="inherit"/>
              </a:rPr>
              <a:t>lletygarwch</a:t>
            </a:r>
            <a:r>
              <a:rPr lang="en-GB" b="0" i="0" dirty="0">
                <a:solidFill>
                  <a:srgbClr val="3C3C3B"/>
                </a:solidFill>
                <a:effectLst/>
                <a:latin typeface="inherit"/>
              </a:rPr>
              <a:t> yn 2022-23, </a:t>
            </a:r>
            <a:r>
              <a:rPr lang="en-GB" b="0" i="0" dirty="0" err="1">
                <a:solidFill>
                  <a:srgbClr val="3C3C3B"/>
                </a:solidFill>
                <a:effectLst/>
                <a:latin typeface="inherit"/>
              </a:rPr>
              <a:t>hyd</a:t>
            </a:r>
            <a:r>
              <a:rPr lang="en-GB" b="0" i="0" dirty="0">
                <a:solidFill>
                  <a:srgbClr val="3C3C3B"/>
                </a:solidFill>
                <a:effectLst/>
                <a:latin typeface="inherit"/>
              </a:rPr>
              <a:t> at </a:t>
            </a:r>
            <a:r>
              <a:rPr lang="en-GB" b="0" i="0" dirty="0" err="1">
                <a:solidFill>
                  <a:srgbClr val="3C3C3B"/>
                </a:solidFill>
                <a:effectLst/>
                <a:latin typeface="inherit"/>
              </a:rPr>
              <a:t>uchafswm</a:t>
            </a:r>
            <a:r>
              <a:rPr lang="en-GB" b="0" i="0" dirty="0">
                <a:solidFill>
                  <a:srgbClr val="3C3C3B"/>
                </a:solidFill>
                <a:effectLst/>
                <a:latin typeface="inherit"/>
              </a:rPr>
              <a:t> o £110,000 ar draws pob </a:t>
            </a:r>
            <a:r>
              <a:rPr lang="en-GB" b="0" i="0" dirty="0" err="1">
                <a:solidFill>
                  <a:srgbClr val="3C3C3B"/>
                </a:solidFill>
                <a:effectLst/>
                <a:latin typeface="inherit"/>
              </a:rPr>
              <a:t>safle</a:t>
            </a:r>
            <a:r>
              <a:rPr lang="en-GB" b="0" i="0" dirty="0">
                <a:solidFill>
                  <a:srgbClr val="3C3C3B"/>
                </a:solidFill>
                <a:effectLst/>
                <a:latin typeface="inherit"/>
              </a:rPr>
              <a:t> busnes. Bydd hyn yn codi i </a:t>
            </a:r>
            <a:r>
              <a:rPr lang="en-GB" b="0" i="0" dirty="0" err="1">
                <a:solidFill>
                  <a:srgbClr val="3C3C3B"/>
                </a:solidFill>
                <a:effectLst/>
                <a:latin typeface="inherit"/>
              </a:rPr>
              <a:t>ryddhad</a:t>
            </a:r>
            <a:r>
              <a:rPr lang="en-GB" b="0" i="0" dirty="0">
                <a:solidFill>
                  <a:srgbClr val="3C3C3B"/>
                </a:solidFill>
                <a:effectLst/>
                <a:latin typeface="inherit"/>
              </a:rPr>
              <a:t> o 75 y cant </a:t>
            </a:r>
            <a:r>
              <a:rPr lang="en-GB" b="1" i="0" u="sng" dirty="0">
                <a:solidFill>
                  <a:srgbClr val="757578"/>
                </a:solidFill>
                <a:effectLst/>
                <a:latin typeface="inherit"/>
                <a:hlinkClick r:id="rId9"/>
              </a:rPr>
              <a:t>yn 2023-24</a:t>
            </a:r>
            <a:r>
              <a:rPr lang="en-GB" b="0" i="0" dirty="0">
                <a:solidFill>
                  <a:srgbClr val="3C3C3B"/>
                </a:solidFill>
                <a:effectLst/>
                <a:latin typeface="inherit"/>
              </a:rPr>
              <a:t>, </a:t>
            </a:r>
            <a:r>
              <a:rPr lang="en-GB" b="0" i="0" dirty="0" err="1">
                <a:solidFill>
                  <a:srgbClr val="3C3C3B"/>
                </a:solidFill>
                <a:effectLst/>
                <a:latin typeface="inherit"/>
              </a:rPr>
              <a:t>eto</a:t>
            </a:r>
            <a:r>
              <a:rPr lang="en-GB" b="0" i="0" dirty="0">
                <a:solidFill>
                  <a:srgbClr val="3C3C3B"/>
                </a:solidFill>
                <a:effectLst/>
                <a:latin typeface="inherit"/>
              </a:rPr>
              <a:t> </a:t>
            </a:r>
            <a:r>
              <a:rPr lang="en-GB" b="0" i="0" dirty="0" err="1">
                <a:solidFill>
                  <a:srgbClr val="3C3C3B"/>
                </a:solidFill>
                <a:effectLst/>
                <a:latin typeface="inherit"/>
              </a:rPr>
              <a:t>hyd</a:t>
            </a:r>
            <a:r>
              <a:rPr lang="en-GB" b="0" i="0" dirty="0">
                <a:solidFill>
                  <a:srgbClr val="3C3C3B"/>
                </a:solidFill>
                <a:effectLst/>
                <a:latin typeface="inherit"/>
              </a:rPr>
              <a:t> at </a:t>
            </a:r>
            <a:r>
              <a:rPr lang="en-GB" b="0" i="0" dirty="0" err="1">
                <a:solidFill>
                  <a:srgbClr val="3C3C3B"/>
                </a:solidFill>
                <a:effectLst/>
                <a:latin typeface="inherit"/>
              </a:rPr>
              <a:t>uchafswm</a:t>
            </a:r>
            <a:r>
              <a:rPr lang="en-GB" b="0" i="0" dirty="0">
                <a:solidFill>
                  <a:srgbClr val="3C3C3B"/>
                </a:solidFill>
                <a:effectLst/>
                <a:latin typeface="inherit"/>
              </a:rPr>
              <a:t> o £110,000 ar draws pob </a:t>
            </a:r>
            <a:r>
              <a:rPr lang="en-GB" b="0" i="0" dirty="0" err="1">
                <a:solidFill>
                  <a:srgbClr val="3C3C3B"/>
                </a:solidFill>
                <a:effectLst/>
                <a:latin typeface="inherit"/>
              </a:rPr>
              <a:t>safle</a:t>
            </a:r>
            <a:r>
              <a:rPr lang="en-GB" b="0" i="0" dirty="0">
                <a:solidFill>
                  <a:srgbClr val="3C3C3B"/>
                </a:solidFill>
                <a:effectLst/>
                <a:latin typeface="inherit"/>
              </a:rPr>
              <a:t>.</a:t>
            </a:r>
          </a:p>
          <a:p>
            <a:pPr algn="l" fontAlgn="base">
              <a:buFont typeface="Arial" panose="020B0604020202020204" pitchFamily="34" charset="0"/>
              <a:buChar char="•"/>
            </a:pPr>
            <a:r>
              <a:rPr lang="en-GB" b="0" i="0" dirty="0">
                <a:solidFill>
                  <a:srgbClr val="3C3C3B"/>
                </a:solidFill>
                <a:effectLst/>
                <a:latin typeface="inherit"/>
              </a:rPr>
              <a:t>Mae'r </a:t>
            </a:r>
            <a:r>
              <a:rPr lang="en-GB" b="0" i="0" dirty="0" err="1">
                <a:solidFill>
                  <a:srgbClr val="3C3C3B"/>
                </a:solidFill>
                <a:effectLst/>
                <a:latin typeface="inherit"/>
              </a:rPr>
              <a:t>lluosydd</a:t>
            </a:r>
            <a:r>
              <a:rPr lang="en-GB" b="0" i="0" dirty="0">
                <a:solidFill>
                  <a:srgbClr val="3C3C3B"/>
                </a:solidFill>
                <a:effectLst/>
                <a:latin typeface="inherit"/>
              </a:rPr>
              <a:t> </a:t>
            </a:r>
            <a:r>
              <a:rPr lang="en-GB" b="0" i="0" dirty="0" err="1">
                <a:solidFill>
                  <a:srgbClr val="3C3C3B"/>
                </a:solidFill>
                <a:effectLst/>
                <a:latin typeface="inherit"/>
              </a:rPr>
              <a:t>ardrethi</a:t>
            </a:r>
            <a:r>
              <a:rPr lang="en-GB" b="0" i="0" dirty="0">
                <a:solidFill>
                  <a:srgbClr val="3C3C3B"/>
                </a:solidFill>
                <a:effectLst/>
                <a:latin typeface="inherit"/>
              </a:rPr>
              <a:t> busnes y mae pob busnes yn ei </a:t>
            </a:r>
            <a:r>
              <a:rPr lang="en-GB" b="0" i="0" dirty="0" err="1">
                <a:solidFill>
                  <a:srgbClr val="3C3C3B"/>
                </a:solidFill>
                <a:effectLst/>
                <a:latin typeface="inherit"/>
              </a:rPr>
              <a:t>dalu</a:t>
            </a:r>
            <a:r>
              <a:rPr lang="en-GB" b="0" i="0" dirty="0">
                <a:solidFill>
                  <a:srgbClr val="3C3C3B"/>
                </a:solidFill>
                <a:effectLst/>
                <a:latin typeface="inherit"/>
              </a:rPr>
              <a:t> hefyd wedi cael ei </a:t>
            </a:r>
            <a:r>
              <a:rPr lang="en-GB" b="1" i="0" u="sng" dirty="0" err="1">
                <a:solidFill>
                  <a:srgbClr val="757578"/>
                </a:solidFill>
                <a:effectLst/>
                <a:latin typeface="inherit"/>
                <a:hlinkClick r:id="rId9"/>
              </a:rPr>
              <a:t>rewi</a:t>
            </a:r>
            <a:r>
              <a:rPr lang="en-GB" b="1" i="0" u="sng" dirty="0">
                <a:solidFill>
                  <a:srgbClr val="757578"/>
                </a:solidFill>
                <a:effectLst/>
                <a:latin typeface="inherit"/>
                <a:hlinkClick r:id="rId9"/>
              </a:rPr>
              <a:t> ar gyfer 2023-24</a:t>
            </a:r>
            <a:r>
              <a:rPr lang="en-GB" b="0" i="0" dirty="0">
                <a:solidFill>
                  <a:srgbClr val="3C3C3B"/>
                </a:solidFill>
                <a:effectLst/>
                <a:latin typeface="inherit"/>
              </a:rPr>
              <a:t>. </a:t>
            </a:r>
            <a:r>
              <a:rPr lang="en-GB" b="0" i="0" dirty="0" err="1">
                <a:solidFill>
                  <a:srgbClr val="3C3C3B"/>
                </a:solidFill>
                <a:effectLst/>
                <a:latin typeface="inherit"/>
              </a:rPr>
              <a:t>Cyfrifir</a:t>
            </a:r>
            <a:r>
              <a:rPr lang="en-GB" b="0" i="0" dirty="0">
                <a:solidFill>
                  <a:srgbClr val="3C3C3B"/>
                </a:solidFill>
                <a:effectLst/>
                <a:latin typeface="inherit"/>
              </a:rPr>
              <a:t> </a:t>
            </a:r>
            <a:r>
              <a:rPr lang="en-GB" b="0" i="0" dirty="0" err="1">
                <a:solidFill>
                  <a:srgbClr val="3C3C3B"/>
                </a:solidFill>
                <a:effectLst/>
                <a:latin typeface="inherit"/>
              </a:rPr>
              <a:t>biliau</a:t>
            </a:r>
            <a:r>
              <a:rPr lang="en-GB" b="0" i="0" dirty="0">
                <a:solidFill>
                  <a:srgbClr val="3C3C3B"/>
                </a:solidFill>
                <a:effectLst/>
                <a:latin typeface="inherit"/>
              </a:rPr>
              <a:t> </a:t>
            </a:r>
            <a:r>
              <a:rPr lang="en-GB" b="0" i="0" dirty="0" err="1">
                <a:solidFill>
                  <a:srgbClr val="3C3C3B"/>
                </a:solidFill>
                <a:effectLst/>
                <a:latin typeface="inherit"/>
              </a:rPr>
              <a:t>ardrethi</a:t>
            </a:r>
            <a:r>
              <a:rPr lang="en-GB" b="0" i="0" dirty="0">
                <a:solidFill>
                  <a:srgbClr val="3C3C3B"/>
                </a:solidFill>
                <a:effectLst/>
                <a:latin typeface="inherit"/>
              </a:rPr>
              <a:t> busnes </a:t>
            </a:r>
            <a:r>
              <a:rPr lang="en-GB" b="0" i="0" dirty="0" err="1">
                <a:solidFill>
                  <a:srgbClr val="3C3C3B"/>
                </a:solidFill>
                <a:effectLst/>
                <a:latin typeface="inherit"/>
              </a:rPr>
              <a:t>drwy</a:t>
            </a:r>
            <a:r>
              <a:rPr lang="en-GB" b="0" i="0" dirty="0">
                <a:solidFill>
                  <a:srgbClr val="3C3C3B"/>
                </a:solidFill>
                <a:effectLst/>
                <a:latin typeface="inherit"/>
              </a:rPr>
              <a:t> </a:t>
            </a:r>
            <a:r>
              <a:rPr lang="en-GB" b="0" i="0" dirty="0" err="1">
                <a:solidFill>
                  <a:srgbClr val="3C3C3B"/>
                </a:solidFill>
                <a:effectLst/>
                <a:latin typeface="inherit"/>
              </a:rPr>
              <a:t>luosi</a:t>
            </a:r>
            <a:r>
              <a:rPr lang="en-GB" b="0" i="0" dirty="0">
                <a:solidFill>
                  <a:srgbClr val="3C3C3B"/>
                </a:solidFill>
                <a:effectLst/>
                <a:latin typeface="inherit"/>
              </a:rPr>
              <a:t> </a:t>
            </a:r>
            <a:r>
              <a:rPr lang="en-GB" b="0" i="0" dirty="0" err="1">
                <a:solidFill>
                  <a:srgbClr val="3C3C3B"/>
                </a:solidFill>
                <a:effectLst/>
                <a:latin typeface="inherit"/>
              </a:rPr>
              <a:t>gwerth</a:t>
            </a:r>
            <a:r>
              <a:rPr lang="en-GB" b="0" i="0" dirty="0">
                <a:solidFill>
                  <a:srgbClr val="3C3C3B"/>
                </a:solidFill>
                <a:effectLst/>
                <a:latin typeface="inherit"/>
              </a:rPr>
              <a:t> </a:t>
            </a:r>
            <a:r>
              <a:rPr lang="en-GB" b="0" i="0" dirty="0" err="1">
                <a:solidFill>
                  <a:srgbClr val="3C3C3B"/>
                </a:solidFill>
                <a:effectLst/>
                <a:latin typeface="inherit"/>
              </a:rPr>
              <a:t>ardrethol</a:t>
            </a:r>
            <a:r>
              <a:rPr lang="en-GB" b="0" i="0" dirty="0">
                <a:solidFill>
                  <a:srgbClr val="3C3C3B"/>
                </a:solidFill>
                <a:effectLst/>
                <a:latin typeface="inherit"/>
              </a:rPr>
              <a:t> </a:t>
            </a:r>
            <a:r>
              <a:rPr lang="en-GB" b="0" i="0" dirty="0" err="1">
                <a:solidFill>
                  <a:srgbClr val="3C3C3B"/>
                </a:solidFill>
                <a:effectLst/>
                <a:latin typeface="inherit"/>
              </a:rPr>
              <a:t>eiddo</a:t>
            </a:r>
            <a:r>
              <a:rPr lang="en-GB" b="0" i="0" dirty="0">
                <a:solidFill>
                  <a:srgbClr val="3C3C3B"/>
                </a:solidFill>
                <a:effectLst/>
                <a:latin typeface="inherit"/>
              </a:rPr>
              <a:t> â’r </a:t>
            </a:r>
            <a:r>
              <a:rPr lang="en-GB" b="0" i="0" dirty="0" err="1">
                <a:solidFill>
                  <a:srgbClr val="3C3C3B"/>
                </a:solidFill>
                <a:effectLst/>
                <a:latin typeface="inherit"/>
              </a:rPr>
              <a:t>lluosydd</a:t>
            </a:r>
            <a:r>
              <a:rPr lang="en-GB" b="0" i="0" dirty="0">
                <a:solidFill>
                  <a:srgbClr val="3C3C3B"/>
                </a:solidFill>
                <a:effectLst/>
                <a:latin typeface="inherit"/>
              </a:rPr>
              <a:t>, </a:t>
            </a:r>
            <a:r>
              <a:rPr lang="en-GB" b="0" i="0" dirty="0" err="1">
                <a:solidFill>
                  <a:srgbClr val="3C3C3B"/>
                </a:solidFill>
                <a:effectLst/>
                <a:latin typeface="inherit"/>
              </a:rPr>
              <a:t>sef</a:t>
            </a:r>
            <a:r>
              <a:rPr lang="en-GB" b="0" i="0" dirty="0">
                <a:solidFill>
                  <a:srgbClr val="3C3C3B"/>
                </a:solidFill>
                <a:effectLst/>
                <a:latin typeface="inherit"/>
              </a:rPr>
              <a:t> </a:t>
            </a:r>
            <a:r>
              <a:rPr lang="en-GB" b="0" i="0" dirty="0" err="1">
                <a:solidFill>
                  <a:srgbClr val="3C3C3B"/>
                </a:solidFill>
                <a:effectLst/>
                <a:latin typeface="inherit"/>
              </a:rPr>
              <a:t>nifer</a:t>
            </a:r>
            <a:r>
              <a:rPr lang="en-GB" b="0" i="0" dirty="0">
                <a:solidFill>
                  <a:srgbClr val="3C3C3B"/>
                </a:solidFill>
                <a:effectLst/>
                <a:latin typeface="inherit"/>
              </a:rPr>
              <a:t> y </a:t>
            </a:r>
            <a:r>
              <a:rPr lang="en-GB" b="0" i="0" dirty="0" err="1">
                <a:solidFill>
                  <a:srgbClr val="3C3C3B"/>
                </a:solidFill>
                <a:effectLst/>
                <a:latin typeface="inherit"/>
              </a:rPr>
              <a:t>ceiniogau</a:t>
            </a:r>
            <a:r>
              <a:rPr lang="en-GB" b="0" i="0" dirty="0">
                <a:solidFill>
                  <a:srgbClr val="3C3C3B"/>
                </a:solidFill>
                <a:effectLst/>
                <a:latin typeface="inherit"/>
              </a:rPr>
              <a:t> yn y bunt y mae’n </a:t>
            </a:r>
            <a:r>
              <a:rPr lang="en-GB" b="0" i="0" dirty="0" err="1">
                <a:solidFill>
                  <a:srgbClr val="3C3C3B"/>
                </a:solidFill>
                <a:effectLst/>
                <a:latin typeface="inherit"/>
              </a:rPr>
              <a:t>ofynnol</a:t>
            </a:r>
            <a:r>
              <a:rPr lang="en-GB" b="0" i="0" dirty="0">
                <a:solidFill>
                  <a:srgbClr val="3C3C3B"/>
                </a:solidFill>
                <a:effectLst/>
                <a:latin typeface="inherit"/>
              </a:rPr>
              <a:t> i </a:t>
            </a:r>
            <a:r>
              <a:rPr lang="en-GB" b="0" i="0" dirty="0" err="1">
                <a:solidFill>
                  <a:srgbClr val="3C3C3B"/>
                </a:solidFill>
                <a:effectLst/>
                <a:latin typeface="inherit"/>
              </a:rPr>
              <a:t>fusnesau</a:t>
            </a:r>
            <a:r>
              <a:rPr lang="en-GB" b="0" i="0" dirty="0">
                <a:solidFill>
                  <a:srgbClr val="3C3C3B"/>
                </a:solidFill>
                <a:effectLst/>
                <a:latin typeface="inherit"/>
              </a:rPr>
              <a:t> eu </a:t>
            </a:r>
            <a:r>
              <a:rPr lang="en-GB" b="0" i="0" dirty="0" err="1">
                <a:solidFill>
                  <a:srgbClr val="3C3C3B"/>
                </a:solidFill>
                <a:effectLst/>
                <a:latin typeface="inherit"/>
              </a:rPr>
              <a:t>talu</a:t>
            </a:r>
            <a:r>
              <a:rPr lang="en-GB" b="0" i="0" dirty="0">
                <a:solidFill>
                  <a:srgbClr val="3C3C3B"/>
                </a:solidFill>
                <a:effectLst/>
                <a:latin typeface="inherit"/>
              </a:rPr>
              <a:t> mewn </a:t>
            </a:r>
            <a:r>
              <a:rPr lang="en-GB" b="0" i="0" dirty="0" err="1">
                <a:solidFill>
                  <a:srgbClr val="3C3C3B"/>
                </a:solidFill>
                <a:effectLst/>
                <a:latin typeface="inherit"/>
              </a:rPr>
              <a:t>ardrethi</a:t>
            </a:r>
            <a:r>
              <a:rPr lang="en-GB" b="0" i="0" dirty="0">
                <a:solidFill>
                  <a:srgbClr val="3C3C3B"/>
                </a:solidFill>
                <a:effectLst/>
                <a:latin typeface="inherit"/>
              </a:rPr>
              <a:t> busnes, </a:t>
            </a:r>
            <a:r>
              <a:rPr lang="en-GB" b="0" i="0" dirty="0" err="1">
                <a:solidFill>
                  <a:srgbClr val="3C3C3B"/>
                </a:solidFill>
                <a:effectLst/>
                <a:latin typeface="inherit"/>
              </a:rPr>
              <a:t>cyn</a:t>
            </a:r>
            <a:r>
              <a:rPr lang="en-GB" b="0" i="0" dirty="0">
                <a:solidFill>
                  <a:srgbClr val="3C3C3B"/>
                </a:solidFill>
                <a:effectLst/>
                <a:latin typeface="inherit"/>
              </a:rPr>
              <a:t> </a:t>
            </a:r>
            <a:r>
              <a:rPr lang="en-GB" b="0" i="0" dirty="0" err="1">
                <a:solidFill>
                  <a:srgbClr val="3C3C3B"/>
                </a:solidFill>
                <a:effectLst/>
                <a:latin typeface="inherit"/>
              </a:rPr>
              <a:t>tynnu</a:t>
            </a:r>
            <a:r>
              <a:rPr lang="en-GB" b="0" i="0" dirty="0">
                <a:solidFill>
                  <a:srgbClr val="3C3C3B"/>
                </a:solidFill>
                <a:effectLst/>
                <a:latin typeface="inherit"/>
              </a:rPr>
              <a:t> </a:t>
            </a:r>
            <a:r>
              <a:rPr lang="en-GB" b="0" i="0" dirty="0" err="1">
                <a:solidFill>
                  <a:srgbClr val="3C3C3B"/>
                </a:solidFill>
                <a:effectLst/>
                <a:latin typeface="inherit"/>
              </a:rPr>
              <a:t>unrhyw</a:t>
            </a:r>
            <a:r>
              <a:rPr lang="en-GB" b="0" i="0" dirty="0">
                <a:solidFill>
                  <a:srgbClr val="3C3C3B"/>
                </a:solidFill>
                <a:effectLst/>
                <a:latin typeface="inherit"/>
              </a:rPr>
              <a:t> </a:t>
            </a:r>
            <a:r>
              <a:rPr lang="en-GB" b="0" i="0" dirty="0" err="1">
                <a:solidFill>
                  <a:srgbClr val="3C3C3B"/>
                </a:solidFill>
                <a:effectLst/>
                <a:latin typeface="inherit"/>
              </a:rPr>
              <a:t>ryddhad</a:t>
            </a:r>
            <a:r>
              <a:rPr lang="en-GB" b="0" i="0" dirty="0">
                <a:solidFill>
                  <a:srgbClr val="3C3C3B"/>
                </a:solidFill>
                <a:effectLst/>
                <a:latin typeface="inherit"/>
              </a:rPr>
              <a:t> y mae’r busnes yn </a:t>
            </a:r>
            <a:r>
              <a:rPr lang="en-GB" b="0" i="0" dirty="0" err="1">
                <a:solidFill>
                  <a:srgbClr val="3C3C3B"/>
                </a:solidFill>
                <a:effectLst/>
                <a:latin typeface="inherit"/>
              </a:rPr>
              <a:t>gymwys</a:t>
            </a:r>
            <a:r>
              <a:rPr lang="en-GB" b="0" i="0" dirty="0">
                <a:solidFill>
                  <a:srgbClr val="3C3C3B"/>
                </a:solidFill>
                <a:effectLst/>
                <a:latin typeface="inherit"/>
              </a:rPr>
              <a:t> i’w gael. Mae’r </a:t>
            </a:r>
            <a:r>
              <a:rPr lang="en-GB" b="0" i="0" dirty="0" err="1">
                <a:solidFill>
                  <a:srgbClr val="3C3C3B"/>
                </a:solidFill>
                <a:effectLst/>
                <a:latin typeface="inherit"/>
              </a:rPr>
              <a:t>lluosydd</a:t>
            </a:r>
            <a:r>
              <a:rPr lang="en-GB" b="0" i="0" dirty="0">
                <a:solidFill>
                  <a:srgbClr val="3C3C3B"/>
                </a:solidFill>
                <a:effectLst/>
                <a:latin typeface="inherit"/>
              </a:rPr>
              <a:t> fel arfer yn </a:t>
            </a:r>
            <a:r>
              <a:rPr lang="en-GB" b="0" i="0" dirty="0" err="1">
                <a:solidFill>
                  <a:srgbClr val="3C3C3B"/>
                </a:solidFill>
                <a:effectLst/>
                <a:latin typeface="inherit"/>
              </a:rPr>
              <a:t>cynyddu</a:t>
            </a:r>
            <a:r>
              <a:rPr lang="en-GB" b="0" i="0" dirty="0">
                <a:solidFill>
                  <a:srgbClr val="3C3C3B"/>
                </a:solidFill>
                <a:effectLst/>
                <a:latin typeface="inherit"/>
              </a:rPr>
              <a:t> yn ôl lefel </a:t>
            </a:r>
            <a:r>
              <a:rPr lang="en-GB" b="0" i="0" dirty="0" err="1">
                <a:solidFill>
                  <a:srgbClr val="3C3C3B"/>
                </a:solidFill>
                <a:effectLst/>
                <a:latin typeface="inherit"/>
              </a:rPr>
              <a:t>chwyddiant</a:t>
            </a:r>
            <a:r>
              <a:rPr lang="en-GB" b="0" i="0" dirty="0">
                <a:solidFill>
                  <a:srgbClr val="3C3C3B"/>
                </a:solidFill>
                <a:effectLst/>
                <a:latin typeface="inherit"/>
              </a:rPr>
              <a:t> ym </a:t>
            </a:r>
            <a:r>
              <a:rPr lang="en-GB" b="0" i="0" dirty="0" err="1">
                <a:solidFill>
                  <a:srgbClr val="3C3C3B"/>
                </a:solidFill>
                <a:effectLst/>
                <a:latin typeface="inherit"/>
              </a:rPr>
              <a:t>mhob</a:t>
            </a:r>
            <a:r>
              <a:rPr lang="en-GB" b="0" i="0" dirty="0">
                <a:solidFill>
                  <a:srgbClr val="3C3C3B"/>
                </a:solidFill>
                <a:effectLst/>
                <a:latin typeface="inherit"/>
              </a:rPr>
              <a:t> </a:t>
            </a:r>
            <a:r>
              <a:rPr lang="en-GB" b="0" i="0" dirty="0" err="1">
                <a:solidFill>
                  <a:srgbClr val="3C3C3B"/>
                </a:solidFill>
                <a:effectLst/>
                <a:latin typeface="inherit"/>
              </a:rPr>
              <a:t>blwyddyn</a:t>
            </a:r>
            <a:r>
              <a:rPr lang="en-GB" b="0" i="0" dirty="0">
                <a:solidFill>
                  <a:srgbClr val="3C3C3B"/>
                </a:solidFill>
                <a:effectLst/>
                <a:latin typeface="inherit"/>
              </a:rPr>
              <a:t> ariannol, ond </a:t>
            </a:r>
            <a:r>
              <a:rPr lang="en-GB" b="0" i="0" dirty="0" err="1">
                <a:solidFill>
                  <a:srgbClr val="3C3C3B"/>
                </a:solidFill>
                <a:effectLst/>
                <a:latin typeface="inherit"/>
              </a:rPr>
              <a:t>ni</a:t>
            </a:r>
            <a:r>
              <a:rPr lang="en-GB" b="0" i="0" dirty="0">
                <a:solidFill>
                  <a:srgbClr val="3C3C3B"/>
                </a:solidFill>
                <a:effectLst/>
                <a:latin typeface="inherit"/>
              </a:rPr>
              <a:t> fydd yn </a:t>
            </a:r>
            <a:r>
              <a:rPr lang="en-GB" b="0" i="0" dirty="0" err="1">
                <a:solidFill>
                  <a:srgbClr val="3C3C3B"/>
                </a:solidFill>
                <a:effectLst/>
                <a:latin typeface="inherit"/>
              </a:rPr>
              <a:t>cynyddu</a:t>
            </a:r>
            <a:r>
              <a:rPr lang="en-GB" b="0" i="0" dirty="0">
                <a:solidFill>
                  <a:srgbClr val="3C3C3B"/>
                </a:solidFill>
                <a:effectLst/>
                <a:latin typeface="inherit"/>
              </a:rPr>
              <a:t> yn 2023-24;</a:t>
            </a:r>
          </a:p>
          <a:p>
            <a:pPr algn="l" fontAlgn="base">
              <a:buFont typeface="Arial" panose="020B0604020202020204" pitchFamily="34" charset="0"/>
              <a:buChar char="•"/>
            </a:pPr>
            <a:r>
              <a:rPr lang="en-GB" b="1" i="0" u="sng" dirty="0" err="1">
                <a:solidFill>
                  <a:srgbClr val="757578"/>
                </a:solidFill>
                <a:effectLst/>
                <a:latin typeface="inherit"/>
                <a:hlinkClick r:id="rId10"/>
              </a:rPr>
              <a:t>Cynghorwyr</a:t>
            </a:r>
            <a:r>
              <a:rPr lang="en-GB" b="1" i="0" u="sng" dirty="0">
                <a:solidFill>
                  <a:srgbClr val="757578"/>
                </a:solidFill>
                <a:effectLst/>
                <a:latin typeface="inherit"/>
                <a:hlinkClick r:id="rId10"/>
              </a:rPr>
              <a:t> </a:t>
            </a:r>
            <a:r>
              <a:rPr lang="en-GB" b="1" i="0" u="sng" dirty="0" err="1">
                <a:solidFill>
                  <a:srgbClr val="757578"/>
                </a:solidFill>
                <a:effectLst/>
                <a:latin typeface="inherit"/>
                <a:hlinkClick r:id="rId10"/>
              </a:rPr>
              <a:t>effeithlonrwydd</a:t>
            </a:r>
            <a:r>
              <a:rPr lang="en-GB" b="1" i="0" u="sng" dirty="0">
                <a:solidFill>
                  <a:srgbClr val="757578"/>
                </a:solidFill>
                <a:effectLst/>
                <a:latin typeface="inherit"/>
                <a:hlinkClick r:id="rId10"/>
              </a:rPr>
              <a:t> adnoddau</a:t>
            </a:r>
            <a:r>
              <a:rPr lang="en-GB" b="0" i="0" dirty="0">
                <a:solidFill>
                  <a:srgbClr val="3C3C3B"/>
                </a:solidFill>
                <a:effectLst/>
                <a:latin typeface="inherit"/>
              </a:rPr>
              <a:t> Busnes Cymru i helpu </a:t>
            </a:r>
            <a:r>
              <a:rPr lang="en-GB" b="0" i="0" dirty="0" err="1">
                <a:solidFill>
                  <a:srgbClr val="3C3C3B"/>
                </a:solidFill>
                <a:effectLst/>
                <a:latin typeface="inherit"/>
              </a:rPr>
              <a:t>busnesau</a:t>
            </a:r>
            <a:r>
              <a:rPr lang="en-GB" b="0" i="0" dirty="0">
                <a:solidFill>
                  <a:srgbClr val="3C3C3B"/>
                </a:solidFill>
                <a:effectLst/>
                <a:latin typeface="inherit"/>
              </a:rPr>
              <a:t> i </a:t>
            </a:r>
            <a:r>
              <a:rPr lang="en-GB" b="0" i="0" dirty="0" err="1">
                <a:solidFill>
                  <a:srgbClr val="3C3C3B"/>
                </a:solidFill>
                <a:effectLst/>
                <a:latin typeface="inherit"/>
              </a:rPr>
              <a:t>leihau</a:t>
            </a:r>
            <a:r>
              <a:rPr lang="en-GB" b="0" i="0" dirty="0">
                <a:solidFill>
                  <a:srgbClr val="3C3C3B"/>
                </a:solidFill>
                <a:effectLst/>
                <a:latin typeface="inherit"/>
              </a:rPr>
              <a:t> eu </a:t>
            </a:r>
            <a:r>
              <a:rPr lang="en-GB" b="0" i="0" dirty="0" err="1">
                <a:solidFill>
                  <a:srgbClr val="3C3C3B"/>
                </a:solidFill>
                <a:effectLst/>
                <a:latin typeface="inherit"/>
              </a:rPr>
              <a:t>defnydd</a:t>
            </a:r>
            <a:r>
              <a:rPr lang="en-GB" b="0" i="0" dirty="0">
                <a:solidFill>
                  <a:srgbClr val="3C3C3B"/>
                </a:solidFill>
                <a:effectLst/>
                <a:latin typeface="inherit"/>
              </a:rPr>
              <a:t> o </a:t>
            </a:r>
            <a:r>
              <a:rPr lang="en-GB" b="0" i="0" dirty="0" err="1">
                <a:solidFill>
                  <a:srgbClr val="3C3C3B"/>
                </a:solidFill>
                <a:effectLst/>
                <a:latin typeface="inherit"/>
              </a:rPr>
              <a:t>ynni</a:t>
            </a:r>
            <a:r>
              <a:rPr lang="en-GB" b="0" i="0" dirty="0">
                <a:solidFill>
                  <a:srgbClr val="3C3C3B"/>
                </a:solidFill>
                <a:effectLst/>
                <a:latin typeface="inherit"/>
              </a:rPr>
              <a:t>, </a:t>
            </a:r>
            <a:r>
              <a:rPr lang="en-GB" b="0" i="0" dirty="0" err="1">
                <a:solidFill>
                  <a:srgbClr val="3C3C3B"/>
                </a:solidFill>
                <a:effectLst/>
                <a:latin typeface="inherit"/>
              </a:rPr>
              <a:t>dŵr</a:t>
            </a:r>
            <a:r>
              <a:rPr lang="en-GB" b="0" i="0" dirty="0">
                <a:solidFill>
                  <a:srgbClr val="3C3C3B"/>
                </a:solidFill>
                <a:effectLst/>
                <a:latin typeface="inherit"/>
              </a:rPr>
              <a:t> a </a:t>
            </a:r>
            <a:r>
              <a:rPr lang="en-GB" b="0" i="0" dirty="0" err="1">
                <a:solidFill>
                  <a:srgbClr val="3C3C3B"/>
                </a:solidFill>
                <a:effectLst/>
                <a:latin typeface="inherit"/>
              </a:rPr>
              <a:t>gwastraff</a:t>
            </a:r>
            <a:r>
              <a:rPr lang="en-GB" b="0" i="0" dirty="0">
                <a:solidFill>
                  <a:srgbClr val="3C3C3B"/>
                </a:solidFill>
                <a:effectLst/>
                <a:latin typeface="inherit"/>
              </a:rPr>
              <a:t>. Gall </a:t>
            </a:r>
            <a:r>
              <a:rPr lang="en-GB" b="0" i="0" dirty="0" err="1">
                <a:solidFill>
                  <a:srgbClr val="3C3C3B"/>
                </a:solidFill>
                <a:effectLst/>
                <a:latin typeface="inherit"/>
              </a:rPr>
              <a:t>busnesau</a:t>
            </a:r>
            <a:r>
              <a:rPr lang="en-GB" b="0" i="0" dirty="0">
                <a:solidFill>
                  <a:srgbClr val="3C3C3B"/>
                </a:solidFill>
                <a:effectLst/>
                <a:latin typeface="inherit"/>
              </a:rPr>
              <a:t> gysylltu â </a:t>
            </a:r>
            <a:r>
              <a:rPr lang="en-GB" b="0" i="0" dirty="0" err="1">
                <a:solidFill>
                  <a:srgbClr val="3C3C3B"/>
                </a:solidFill>
                <a:effectLst/>
                <a:latin typeface="inherit"/>
              </a:rPr>
              <a:t>nhw</a:t>
            </a:r>
            <a:r>
              <a:rPr lang="en-GB" b="0" i="0" dirty="0">
                <a:solidFill>
                  <a:srgbClr val="3C3C3B"/>
                </a:solidFill>
                <a:effectLst/>
                <a:latin typeface="inherit"/>
              </a:rPr>
              <a:t> ar 03000 6 03000 neu </a:t>
            </a:r>
            <a:r>
              <a:rPr lang="en-GB" b="0" i="0" dirty="0" err="1">
                <a:solidFill>
                  <a:srgbClr val="3C3C3B"/>
                </a:solidFill>
                <a:effectLst/>
                <a:latin typeface="inherit"/>
              </a:rPr>
              <a:t>drwy</a:t>
            </a:r>
            <a:r>
              <a:rPr lang="en-GB" b="0" i="0" dirty="0">
                <a:solidFill>
                  <a:srgbClr val="3C3C3B"/>
                </a:solidFill>
                <a:effectLst/>
                <a:latin typeface="inherit"/>
              </a:rPr>
              <a:t> eu </a:t>
            </a:r>
            <a:r>
              <a:rPr lang="en-GB" b="1" i="0" u="sng" dirty="0" err="1">
                <a:solidFill>
                  <a:srgbClr val="757578"/>
                </a:solidFill>
                <a:effectLst/>
                <a:latin typeface="inherit"/>
                <a:hlinkClick r:id="rId11"/>
              </a:rPr>
              <a:t>ffurflen</a:t>
            </a:r>
            <a:r>
              <a:rPr lang="en-GB" b="1" i="0" u="sng" dirty="0">
                <a:solidFill>
                  <a:srgbClr val="757578"/>
                </a:solidFill>
                <a:effectLst/>
                <a:latin typeface="inherit"/>
                <a:hlinkClick r:id="rId11"/>
              </a:rPr>
              <a:t> </a:t>
            </a:r>
            <a:r>
              <a:rPr lang="en-GB" b="1" i="0" u="sng" dirty="0" err="1">
                <a:solidFill>
                  <a:srgbClr val="757578"/>
                </a:solidFill>
                <a:effectLst/>
                <a:latin typeface="inherit"/>
                <a:hlinkClick r:id="rId11"/>
              </a:rPr>
              <a:t>gyswllt</a:t>
            </a:r>
            <a:r>
              <a:rPr lang="en-GB" b="1" i="0" u="sng" dirty="0">
                <a:solidFill>
                  <a:srgbClr val="757578"/>
                </a:solidFill>
                <a:effectLst/>
                <a:latin typeface="inherit"/>
                <a:hlinkClick r:id="rId11"/>
              </a:rPr>
              <a:t> ar-lein</a:t>
            </a:r>
            <a:r>
              <a:rPr lang="en-GB" b="0" i="0" dirty="0">
                <a:solidFill>
                  <a:srgbClr val="3C3C3B"/>
                </a:solidFill>
                <a:effectLst/>
                <a:latin typeface="inherit"/>
              </a:rPr>
              <a:t>; ac</a:t>
            </a:r>
          </a:p>
          <a:p>
            <a:pPr algn="l" fontAlgn="base">
              <a:buFont typeface="Arial" panose="020B0604020202020204" pitchFamily="34" charset="0"/>
              <a:buChar char="•"/>
            </a:pPr>
            <a:r>
              <a:rPr lang="en-GB" b="0" i="0" dirty="0">
                <a:solidFill>
                  <a:srgbClr val="3C3C3B"/>
                </a:solidFill>
                <a:effectLst/>
                <a:latin typeface="inherit"/>
              </a:rPr>
              <a:t>Mae </a:t>
            </a:r>
            <a:r>
              <a:rPr lang="en-GB" b="1" i="0" u="sng" dirty="0">
                <a:solidFill>
                  <a:srgbClr val="757578"/>
                </a:solidFill>
                <a:effectLst/>
                <a:latin typeface="inherit"/>
                <a:hlinkClick r:id="rId12"/>
              </a:rPr>
              <a:t>Banc </a:t>
            </a:r>
            <a:r>
              <a:rPr lang="en-GB" b="1" i="0" u="sng" dirty="0" err="1">
                <a:solidFill>
                  <a:srgbClr val="757578"/>
                </a:solidFill>
                <a:effectLst/>
                <a:latin typeface="inherit"/>
                <a:hlinkClick r:id="rId12"/>
              </a:rPr>
              <a:t>Datblygu</a:t>
            </a:r>
            <a:r>
              <a:rPr lang="en-GB" b="1" i="0" u="sng" dirty="0">
                <a:solidFill>
                  <a:srgbClr val="757578"/>
                </a:solidFill>
                <a:effectLst/>
                <a:latin typeface="inherit"/>
                <a:hlinkClick r:id="rId12"/>
              </a:rPr>
              <a:t> Cymru</a:t>
            </a:r>
            <a:r>
              <a:rPr lang="en-GB" b="0" i="0" dirty="0">
                <a:solidFill>
                  <a:srgbClr val="3C3C3B"/>
                </a:solidFill>
                <a:effectLst/>
                <a:latin typeface="inherit"/>
              </a:rPr>
              <a:t> </a:t>
            </a:r>
            <a:r>
              <a:rPr lang="en-GB" b="0" i="0" dirty="0" err="1">
                <a:solidFill>
                  <a:srgbClr val="3C3C3B"/>
                </a:solidFill>
                <a:effectLst/>
                <a:latin typeface="inherit"/>
              </a:rPr>
              <a:t>wrthi’n</a:t>
            </a:r>
            <a:r>
              <a:rPr lang="en-GB" b="0" i="0" dirty="0">
                <a:solidFill>
                  <a:srgbClr val="3C3C3B"/>
                </a:solidFill>
                <a:effectLst/>
                <a:latin typeface="inherit"/>
              </a:rPr>
              <a:t> </a:t>
            </a:r>
            <a:r>
              <a:rPr lang="en-GB" b="0" i="0" dirty="0" err="1">
                <a:solidFill>
                  <a:srgbClr val="3C3C3B"/>
                </a:solidFill>
                <a:effectLst/>
                <a:latin typeface="inherit"/>
              </a:rPr>
              <a:t>datblygu</a:t>
            </a:r>
            <a:r>
              <a:rPr lang="en-GB" b="0" i="0" dirty="0">
                <a:solidFill>
                  <a:srgbClr val="3C3C3B"/>
                </a:solidFill>
                <a:effectLst/>
                <a:latin typeface="inherit"/>
              </a:rPr>
              <a:t> </a:t>
            </a:r>
            <a:r>
              <a:rPr lang="en-GB" b="0" i="0" dirty="0" err="1">
                <a:solidFill>
                  <a:srgbClr val="3C3C3B"/>
                </a:solidFill>
                <a:effectLst/>
                <a:latin typeface="inherit"/>
              </a:rPr>
              <a:t>cynllun</a:t>
            </a:r>
            <a:r>
              <a:rPr lang="en-GB" b="0" i="0" dirty="0">
                <a:solidFill>
                  <a:srgbClr val="3C3C3B"/>
                </a:solidFill>
                <a:effectLst/>
                <a:latin typeface="inherit"/>
              </a:rPr>
              <a:t> ar gyfer cefnogi </a:t>
            </a:r>
            <a:r>
              <a:rPr lang="en-GB" b="0" i="0" dirty="0" err="1">
                <a:solidFill>
                  <a:srgbClr val="3C3C3B"/>
                </a:solidFill>
                <a:effectLst/>
                <a:latin typeface="inherit"/>
              </a:rPr>
              <a:t>busnesau</a:t>
            </a:r>
            <a:r>
              <a:rPr lang="en-GB" b="0" i="0" dirty="0">
                <a:solidFill>
                  <a:srgbClr val="3C3C3B"/>
                </a:solidFill>
                <a:effectLst/>
                <a:latin typeface="inherit"/>
              </a:rPr>
              <a:t> i </a:t>
            </a:r>
            <a:r>
              <a:rPr lang="en-GB" b="0" i="0" dirty="0" err="1">
                <a:solidFill>
                  <a:srgbClr val="3C3C3B"/>
                </a:solidFill>
                <a:effectLst/>
                <a:latin typeface="inherit"/>
              </a:rPr>
              <a:t>ariannu</a:t>
            </a:r>
            <a:r>
              <a:rPr lang="en-GB" b="0" i="0" dirty="0">
                <a:solidFill>
                  <a:srgbClr val="3C3C3B"/>
                </a:solidFill>
                <a:effectLst/>
                <a:latin typeface="inherit"/>
              </a:rPr>
              <a:t> </a:t>
            </a:r>
            <a:r>
              <a:rPr lang="en-GB" b="0" i="0" dirty="0" err="1">
                <a:solidFill>
                  <a:srgbClr val="3C3C3B"/>
                </a:solidFill>
                <a:effectLst/>
                <a:latin typeface="inherit"/>
              </a:rPr>
              <a:t>datgarboneiddio</a:t>
            </a:r>
            <a:r>
              <a:rPr lang="en-GB" b="0" i="0" dirty="0">
                <a:solidFill>
                  <a:srgbClr val="3C3C3B"/>
                </a:solidFill>
                <a:effectLst/>
                <a:latin typeface="inherit"/>
              </a:rPr>
              <a:t>, a gellir </a:t>
            </a:r>
            <a:r>
              <a:rPr lang="en-GB" b="0" i="0" dirty="0" err="1">
                <a:solidFill>
                  <a:srgbClr val="3C3C3B"/>
                </a:solidFill>
                <a:effectLst/>
                <a:latin typeface="inherit"/>
              </a:rPr>
              <a:t>defnyddio</a:t>
            </a:r>
            <a:r>
              <a:rPr lang="en-GB" b="0" i="0" dirty="0">
                <a:solidFill>
                  <a:srgbClr val="3C3C3B"/>
                </a:solidFill>
                <a:effectLst/>
                <a:latin typeface="inherit"/>
              </a:rPr>
              <a:t> ei </a:t>
            </a:r>
            <a:r>
              <a:rPr lang="en-GB" b="0" i="0" dirty="0" err="1">
                <a:solidFill>
                  <a:srgbClr val="3C3C3B"/>
                </a:solidFill>
                <a:effectLst/>
                <a:latin typeface="inherit"/>
              </a:rPr>
              <a:t>gronfeydd</a:t>
            </a:r>
            <a:r>
              <a:rPr lang="en-GB" b="0" i="0" dirty="0">
                <a:solidFill>
                  <a:srgbClr val="3C3C3B"/>
                </a:solidFill>
                <a:effectLst/>
                <a:latin typeface="inherit"/>
              </a:rPr>
              <a:t> </a:t>
            </a:r>
            <a:r>
              <a:rPr lang="en-GB" b="0" i="0" dirty="0" err="1">
                <a:solidFill>
                  <a:srgbClr val="3C3C3B"/>
                </a:solidFill>
                <a:effectLst/>
                <a:latin typeface="inherit"/>
              </a:rPr>
              <a:t>ehangach</a:t>
            </a:r>
            <a:r>
              <a:rPr lang="en-GB" b="0" i="0" dirty="0">
                <a:solidFill>
                  <a:srgbClr val="3C3C3B"/>
                </a:solidFill>
                <a:effectLst/>
                <a:latin typeface="inherit"/>
              </a:rPr>
              <a:t> i </a:t>
            </a:r>
            <a:r>
              <a:rPr lang="en-GB" b="0" i="0" dirty="0" err="1">
                <a:solidFill>
                  <a:srgbClr val="3C3C3B"/>
                </a:solidFill>
                <a:effectLst/>
                <a:latin typeface="inherit"/>
              </a:rPr>
              <a:t>gefnogi</a:t>
            </a:r>
            <a:r>
              <a:rPr lang="en-GB" b="0" i="0" dirty="0">
                <a:solidFill>
                  <a:srgbClr val="3C3C3B"/>
                </a:solidFill>
                <a:effectLst/>
                <a:latin typeface="inherit"/>
              </a:rPr>
              <a:t> </a:t>
            </a:r>
            <a:r>
              <a:rPr lang="en-GB" b="0" i="0" dirty="0" err="1">
                <a:solidFill>
                  <a:srgbClr val="3C3C3B"/>
                </a:solidFill>
                <a:effectLst/>
                <a:latin typeface="inherit"/>
              </a:rPr>
              <a:t>datgarboneiddio</a:t>
            </a:r>
            <a:r>
              <a:rPr lang="en-GB" b="0" i="0" dirty="0">
                <a:solidFill>
                  <a:srgbClr val="3C3C3B"/>
                </a:solidFill>
                <a:effectLst/>
                <a:latin typeface="inherit"/>
              </a:rPr>
              <a:t>.</a:t>
            </a:r>
          </a:p>
          <a:p>
            <a:pPr algn="l" fontAlgn="base"/>
            <a:r>
              <a:rPr lang="en-GB" b="0" i="0" dirty="0">
                <a:solidFill>
                  <a:srgbClr val="2D2D2C"/>
                </a:solidFill>
                <a:effectLst/>
                <a:latin typeface="Montserrat" panose="00000500000000000000" pitchFamily="2" charset="0"/>
              </a:rPr>
              <a:t>Mae </a:t>
            </a:r>
            <a:r>
              <a:rPr lang="en-GB" b="0" i="0" dirty="0" err="1">
                <a:solidFill>
                  <a:srgbClr val="2D2D2C"/>
                </a:solidFill>
                <a:effectLst/>
                <a:latin typeface="Montserrat" panose="00000500000000000000" pitchFamily="2" charset="0"/>
              </a:rPr>
              <a:t>Llywodraeth</a:t>
            </a:r>
            <a:r>
              <a:rPr lang="en-GB" b="0" i="0" dirty="0">
                <a:solidFill>
                  <a:srgbClr val="2D2D2C"/>
                </a:solidFill>
                <a:effectLst/>
                <a:latin typeface="Montserrat" panose="00000500000000000000" pitchFamily="2" charset="0"/>
              </a:rPr>
              <a:t> y DU hefyd yn </a:t>
            </a:r>
            <a:r>
              <a:rPr lang="en-GB" b="0" i="0" dirty="0" err="1">
                <a:solidFill>
                  <a:srgbClr val="2D2D2C"/>
                </a:solidFill>
                <a:effectLst/>
                <a:latin typeface="Montserrat" panose="00000500000000000000" pitchFamily="2" charset="0"/>
              </a:rPr>
              <a:t>cynnig</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cymorth</a:t>
            </a:r>
            <a:r>
              <a:rPr lang="en-GB" b="0" i="0" dirty="0">
                <a:solidFill>
                  <a:srgbClr val="2D2D2C"/>
                </a:solidFill>
                <a:effectLst/>
                <a:latin typeface="Montserrat" panose="00000500000000000000" pitchFamily="2" charset="0"/>
              </a:rPr>
              <a:t> ychwanegol i helpu </a:t>
            </a:r>
            <a:r>
              <a:rPr lang="en-GB" b="0" i="0" dirty="0" err="1">
                <a:solidFill>
                  <a:srgbClr val="2D2D2C"/>
                </a:solidFill>
                <a:effectLst/>
                <a:latin typeface="Montserrat" panose="00000500000000000000" pitchFamily="2" charset="0"/>
              </a:rPr>
              <a:t>busnesau</a:t>
            </a:r>
            <a:r>
              <a:rPr lang="en-GB" b="0" i="0" dirty="0">
                <a:solidFill>
                  <a:srgbClr val="2D2D2C"/>
                </a:solidFill>
                <a:effectLst/>
                <a:latin typeface="Montserrat" panose="00000500000000000000" pitchFamily="2" charset="0"/>
              </a:rPr>
              <a:t> gyda </a:t>
            </a:r>
            <a:r>
              <a:rPr lang="en-GB" b="0" i="0" dirty="0" err="1">
                <a:solidFill>
                  <a:srgbClr val="2D2D2C"/>
                </a:solidFill>
                <a:effectLst/>
                <a:latin typeface="Montserrat" panose="00000500000000000000" pitchFamily="2" charset="0"/>
              </a:rPr>
              <a:t>chostau</a:t>
            </a:r>
            <a:r>
              <a:rPr lang="en-GB" b="0" i="0" dirty="0">
                <a:solidFill>
                  <a:srgbClr val="2D2D2C"/>
                </a:solidFill>
                <a:effectLst/>
                <a:latin typeface="Montserrat" panose="00000500000000000000" pitchFamily="2" charset="0"/>
              </a:rPr>
              <a:t> </a:t>
            </a:r>
            <a:r>
              <a:rPr lang="en-GB" b="0" i="0" dirty="0" err="1">
                <a:solidFill>
                  <a:srgbClr val="2D2D2C"/>
                </a:solidFill>
                <a:effectLst/>
                <a:latin typeface="Montserrat" panose="00000500000000000000" pitchFamily="2" charset="0"/>
              </a:rPr>
              <a:t>ynni</a:t>
            </a:r>
            <a:r>
              <a:rPr lang="en-GB" b="0" i="0" dirty="0">
                <a:solidFill>
                  <a:srgbClr val="2D2D2C"/>
                </a:solidFill>
                <a:effectLst/>
                <a:latin typeface="Montserrat" panose="00000500000000000000" pitchFamily="2" charset="0"/>
              </a:rPr>
              <a:t>, ac i ddod yn fwy </a:t>
            </a:r>
            <a:r>
              <a:rPr lang="en-GB" b="0" i="0" dirty="0" err="1">
                <a:solidFill>
                  <a:srgbClr val="2D2D2C"/>
                </a:solidFill>
                <a:effectLst/>
                <a:latin typeface="Montserrat" panose="00000500000000000000" pitchFamily="2" charset="0"/>
              </a:rPr>
              <a:t>effeithlon</a:t>
            </a:r>
            <a:r>
              <a:rPr lang="en-GB" b="0" i="0" dirty="0">
                <a:solidFill>
                  <a:srgbClr val="2D2D2C"/>
                </a:solidFill>
                <a:effectLst/>
                <a:latin typeface="Montserrat" panose="00000500000000000000" pitchFamily="2" charset="0"/>
              </a:rPr>
              <a:t> o ran </a:t>
            </a:r>
            <a:r>
              <a:rPr lang="en-GB" b="0" i="0" dirty="0" err="1">
                <a:solidFill>
                  <a:srgbClr val="2D2D2C"/>
                </a:solidFill>
                <a:effectLst/>
                <a:latin typeface="Montserrat" panose="00000500000000000000" pitchFamily="2" charset="0"/>
              </a:rPr>
              <a:t>ynni</a:t>
            </a:r>
            <a:r>
              <a:rPr lang="en-GB" b="0" i="0" dirty="0">
                <a:solidFill>
                  <a:srgbClr val="2D2D2C"/>
                </a:solidFill>
                <a:effectLst/>
                <a:latin typeface="Montserrat" panose="00000500000000000000" pitchFamily="2" charset="0"/>
              </a:rPr>
              <a:t>:</a:t>
            </a:r>
          </a:p>
          <a:p>
            <a:pPr algn="l" fontAlgn="base">
              <a:buFont typeface="Arial" panose="020B0604020202020204" pitchFamily="34" charset="0"/>
              <a:buChar char="•"/>
            </a:pPr>
            <a:r>
              <a:rPr lang="en-GB" b="1" i="0" u="sng" dirty="0" err="1">
                <a:solidFill>
                  <a:srgbClr val="757578"/>
                </a:solidFill>
                <a:effectLst/>
                <a:latin typeface="inherit"/>
                <a:hlinkClick r:id="rId13"/>
              </a:rPr>
              <a:t>cymorth</a:t>
            </a:r>
            <a:r>
              <a:rPr lang="en-GB" b="1" i="0" u="sng" dirty="0">
                <a:solidFill>
                  <a:srgbClr val="757578"/>
                </a:solidFill>
                <a:effectLst/>
                <a:latin typeface="inherit"/>
                <a:hlinkClick r:id="rId13"/>
              </a:rPr>
              <a:t> i </a:t>
            </a:r>
            <a:r>
              <a:rPr lang="en-GB" b="1" i="0" u="sng" dirty="0" err="1">
                <a:solidFill>
                  <a:srgbClr val="757578"/>
                </a:solidFill>
                <a:effectLst/>
                <a:latin typeface="inherit"/>
                <a:hlinkClick r:id="rId13"/>
              </a:rPr>
              <a:t>ddiwydiannau</a:t>
            </a:r>
            <a:r>
              <a:rPr lang="en-GB" b="1" i="0" u="sng" dirty="0">
                <a:solidFill>
                  <a:srgbClr val="757578"/>
                </a:solidFill>
                <a:effectLst/>
                <a:latin typeface="inherit"/>
                <a:hlinkClick r:id="rId13"/>
              </a:rPr>
              <a:t> </a:t>
            </a:r>
            <a:r>
              <a:rPr lang="en-GB" b="1" i="0" u="sng" dirty="0" err="1">
                <a:solidFill>
                  <a:srgbClr val="757578"/>
                </a:solidFill>
                <a:effectLst/>
                <a:latin typeface="inherit"/>
                <a:hlinkClick r:id="rId13"/>
              </a:rPr>
              <a:t>dwys</a:t>
            </a:r>
            <a:r>
              <a:rPr lang="en-GB" b="1" i="0" u="sng" dirty="0">
                <a:solidFill>
                  <a:srgbClr val="757578"/>
                </a:solidFill>
                <a:effectLst/>
                <a:latin typeface="inherit"/>
                <a:hlinkClick r:id="rId13"/>
              </a:rPr>
              <a:t> o ran </a:t>
            </a:r>
            <a:r>
              <a:rPr lang="en-GB" b="1" i="0" u="sng" dirty="0" err="1">
                <a:solidFill>
                  <a:srgbClr val="757578"/>
                </a:solidFill>
                <a:effectLst/>
                <a:latin typeface="inherit"/>
                <a:hlinkClick r:id="rId13"/>
              </a:rPr>
              <a:t>ynni</a:t>
            </a:r>
            <a:r>
              <a:rPr lang="en-GB" b="0" i="0" dirty="0">
                <a:solidFill>
                  <a:srgbClr val="3C3C3B"/>
                </a:solidFill>
                <a:effectLst/>
                <a:latin typeface="inherit"/>
              </a:rPr>
              <a:t> </a:t>
            </a:r>
            <a:r>
              <a:rPr lang="en-GB" b="0" i="0" dirty="0" err="1">
                <a:solidFill>
                  <a:srgbClr val="3C3C3B"/>
                </a:solidFill>
                <a:effectLst/>
                <a:latin typeface="inherit"/>
              </a:rPr>
              <a:t>gyda’u</a:t>
            </a:r>
            <a:r>
              <a:rPr lang="en-GB" b="0" i="0" dirty="0">
                <a:solidFill>
                  <a:srgbClr val="3C3C3B"/>
                </a:solidFill>
                <a:effectLst/>
                <a:latin typeface="inherit"/>
              </a:rPr>
              <a:t> </a:t>
            </a:r>
            <a:r>
              <a:rPr lang="en-GB" b="0" i="0" dirty="0" err="1">
                <a:solidFill>
                  <a:srgbClr val="3C3C3B"/>
                </a:solidFill>
                <a:effectLst/>
                <a:latin typeface="inherit"/>
              </a:rPr>
              <a:t>costau</a:t>
            </a:r>
            <a:r>
              <a:rPr lang="en-GB" b="0" i="0" dirty="0">
                <a:solidFill>
                  <a:srgbClr val="3C3C3B"/>
                </a:solidFill>
                <a:effectLst/>
                <a:latin typeface="inherit"/>
              </a:rPr>
              <a:t> </a:t>
            </a:r>
            <a:r>
              <a:rPr lang="en-GB" b="0" i="0" dirty="0" err="1">
                <a:solidFill>
                  <a:srgbClr val="3C3C3B"/>
                </a:solidFill>
                <a:effectLst/>
                <a:latin typeface="inherit"/>
              </a:rPr>
              <a:t>trydan</a:t>
            </a:r>
            <a:r>
              <a:rPr lang="en-GB" b="0" i="0" dirty="0">
                <a:solidFill>
                  <a:srgbClr val="3C3C3B"/>
                </a:solidFill>
                <a:effectLst/>
                <a:latin typeface="inherit"/>
              </a:rPr>
              <a:t>, </a:t>
            </a:r>
            <a:r>
              <a:rPr lang="en-GB" b="0" i="0" dirty="0" err="1">
                <a:solidFill>
                  <a:srgbClr val="3C3C3B"/>
                </a:solidFill>
                <a:effectLst/>
                <a:latin typeface="inherit"/>
              </a:rPr>
              <a:t>drwy</a:t>
            </a:r>
            <a:r>
              <a:rPr lang="en-GB" b="0" i="0" dirty="0">
                <a:solidFill>
                  <a:srgbClr val="3C3C3B"/>
                </a:solidFill>
                <a:effectLst/>
                <a:latin typeface="inherit"/>
              </a:rPr>
              <a:t> </a:t>
            </a:r>
            <a:r>
              <a:rPr lang="en-GB" b="0" i="0" dirty="0" err="1">
                <a:solidFill>
                  <a:srgbClr val="3C3C3B"/>
                </a:solidFill>
                <a:effectLst/>
                <a:latin typeface="inherit"/>
              </a:rPr>
              <a:t>amrywiaeth</a:t>
            </a:r>
            <a:r>
              <a:rPr lang="en-GB" b="0" i="0" dirty="0">
                <a:solidFill>
                  <a:srgbClr val="3C3C3B"/>
                </a:solidFill>
                <a:effectLst/>
                <a:latin typeface="inherit"/>
              </a:rPr>
              <a:t> o </a:t>
            </a:r>
            <a:r>
              <a:rPr lang="en-GB" b="0" i="0" dirty="0" err="1">
                <a:solidFill>
                  <a:srgbClr val="3C3C3B"/>
                </a:solidFill>
                <a:effectLst/>
                <a:latin typeface="inherit"/>
              </a:rPr>
              <a:t>gynlluniau</a:t>
            </a:r>
            <a:r>
              <a:rPr lang="en-GB" b="0" i="0" dirty="0">
                <a:solidFill>
                  <a:srgbClr val="3C3C3B"/>
                </a:solidFill>
                <a:effectLst/>
                <a:latin typeface="inherit"/>
              </a:rPr>
              <a:t> sy’n </a:t>
            </a:r>
            <a:r>
              <a:rPr lang="en-GB" b="0" i="0" dirty="0" err="1">
                <a:solidFill>
                  <a:srgbClr val="3C3C3B"/>
                </a:solidFill>
                <a:effectLst/>
                <a:latin typeface="inherit"/>
              </a:rPr>
              <a:t>darparu</a:t>
            </a:r>
            <a:r>
              <a:rPr lang="en-GB" b="0" i="0" dirty="0">
                <a:solidFill>
                  <a:srgbClr val="3C3C3B"/>
                </a:solidFill>
                <a:effectLst/>
                <a:latin typeface="inherit"/>
              </a:rPr>
              <a:t> </a:t>
            </a:r>
            <a:r>
              <a:rPr lang="en-GB" b="0" i="0" dirty="0" err="1">
                <a:solidFill>
                  <a:srgbClr val="3C3C3B"/>
                </a:solidFill>
                <a:effectLst/>
                <a:latin typeface="inherit"/>
              </a:rPr>
              <a:t>iawndal</a:t>
            </a:r>
            <a:r>
              <a:rPr lang="en-GB" b="0" i="0" dirty="0">
                <a:solidFill>
                  <a:srgbClr val="3C3C3B"/>
                </a:solidFill>
                <a:effectLst/>
                <a:latin typeface="inherit"/>
              </a:rPr>
              <a:t> neu </a:t>
            </a:r>
            <a:r>
              <a:rPr lang="en-GB" b="0" i="0" dirty="0" err="1">
                <a:solidFill>
                  <a:srgbClr val="3C3C3B"/>
                </a:solidFill>
                <a:effectLst/>
                <a:latin typeface="inherit"/>
              </a:rPr>
              <a:t>eithriad</a:t>
            </a:r>
            <a:r>
              <a:rPr lang="en-GB" b="0" i="0" dirty="0">
                <a:solidFill>
                  <a:srgbClr val="3C3C3B"/>
                </a:solidFill>
                <a:effectLst/>
                <a:latin typeface="inherit"/>
              </a:rPr>
              <a:t> </a:t>
            </a:r>
            <a:r>
              <a:rPr lang="en-GB" b="0" i="0" dirty="0" err="1">
                <a:solidFill>
                  <a:srgbClr val="3C3C3B"/>
                </a:solidFill>
                <a:effectLst/>
                <a:latin typeface="inherit"/>
              </a:rPr>
              <a:t>rhag</a:t>
            </a:r>
            <a:r>
              <a:rPr lang="en-GB" b="0" i="0" dirty="0">
                <a:solidFill>
                  <a:srgbClr val="3C3C3B"/>
                </a:solidFill>
                <a:effectLst/>
                <a:latin typeface="inherit"/>
              </a:rPr>
              <a:t> </a:t>
            </a:r>
            <a:r>
              <a:rPr lang="en-GB" b="0" i="0" dirty="0" err="1">
                <a:solidFill>
                  <a:srgbClr val="3C3C3B"/>
                </a:solidFill>
                <a:effectLst/>
                <a:latin typeface="inherit"/>
              </a:rPr>
              <a:t>costau</a:t>
            </a:r>
            <a:r>
              <a:rPr lang="en-GB" b="0" i="0" dirty="0">
                <a:solidFill>
                  <a:srgbClr val="3C3C3B"/>
                </a:solidFill>
                <a:effectLst/>
                <a:latin typeface="inherit"/>
              </a:rPr>
              <a:t> </a:t>
            </a:r>
            <a:r>
              <a:rPr lang="en-GB" b="0" i="0" dirty="0" err="1">
                <a:solidFill>
                  <a:srgbClr val="3C3C3B"/>
                </a:solidFill>
                <a:effectLst/>
                <a:latin typeface="inherit"/>
              </a:rPr>
              <a:t>anuniongyrchol</a:t>
            </a:r>
            <a:r>
              <a:rPr lang="en-GB" b="0" i="0" dirty="0">
                <a:solidFill>
                  <a:srgbClr val="3C3C3B"/>
                </a:solidFill>
                <a:effectLst/>
                <a:latin typeface="inherit"/>
              </a:rPr>
              <a:t> rhai o </a:t>
            </a:r>
            <a:r>
              <a:rPr lang="en-GB" b="0" i="0" dirty="0" err="1">
                <a:solidFill>
                  <a:srgbClr val="3C3C3B"/>
                </a:solidFill>
                <a:effectLst/>
                <a:latin typeface="inherit"/>
              </a:rPr>
              <a:t>bolisïau</a:t>
            </a:r>
            <a:r>
              <a:rPr lang="en-GB" b="0" i="0" dirty="0">
                <a:solidFill>
                  <a:srgbClr val="3C3C3B"/>
                </a:solidFill>
                <a:effectLst/>
                <a:latin typeface="inherit"/>
              </a:rPr>
              <a:t> </a:t>
            </a:r>
            <a:r>
              <a:rPr lang="en-GB" b="0" i="0" dirty="0" err="1">
                <a:solidFill>
                  <a:srgbClr val="3C3C3B"/>
                </a:solidFill>
                <a:effectLst/>
                <a:latin typeface="inherit"/>
              </a:rPr>
              <a:t>Llywodraeth</a:t>
            </a:r>
            <a:r>
              <a:rPr lang="en-GB" b="0" i="0" dirty="0">
                <a:solidFill>
                  <a:srgbClr val="3C3C3B"/>
                </a:solidFill>
                <a:effectLst/>
                <a:latin typeface="inherit"/>
              </a:rPr>
              <a:t> y DU;</a:t>
            </a:r>
          </a:p>
          <a:p>
            <a:pPr algn="l" fontAlgn="base">
              <a:buFont typeface="Arial" panose="020B0604020202020204" pitchFamily="34" charset="0"/>
              <a:buChar char="•"/>
            </a:pPr>
            <a:r>
              <a:rPr lang="en-GB" b="1" i="0" u="sng" dirty="0" err="1">
                <a:solidFill>
                  <a:srgbClr val="757578"/>
                </a:solidFill>
                <a:effectLst/>
                <a:latin typeface="inherit"/>
                <a:hlinkClick r:id="rId14"/>
              </a:rPr>
              <a:t>tudalen</a:t>
            </a:r>
            <a:r>
              <a:rPr lang="en-GB" b="1" i="0" u="sng" dirty="0">
                <a:solidFill>
                  <a:srgbClr val="757578"/>
                </a:solidFill>
                <a:effectLst/>
                <a:latin typeface="inherit"/>
                <a:hlinkClick r:id="rId14"/>
              </a:rPr>
              <a:t> we </a:t>
            </a:r>
            <a:r>
              <a:rPr lang="en-GB" b="1" i="0" u="sng" dirty="0" err="1">
                <a:solidFill>
                  <a:srgbClr val="757578"/>
                </a:solidFill>
                <a:effectLst/>
                <a:latin typeface="inherit"/>
                <a:hlinkClick r:id="rId14"/>
              </a:rPr>
              <a:t>siop</a:t>
            </a:r>
            <a:r>
              <a:rPr lang="en-GB" b="1" i="0" u="sng" dirty="0">
                <a:solidFill>
                  <a:srgbClr val="757578"/>
                </a:solidFill>
                <a:effectLst/>
                <a:latin typeface="inherit"/>
                <a:hlinkClick r:id="rId14"/>
              </a:rPr>
              <a:t> un stop</a:t>
            </a:r>
            <a:r>
              <a:rPr lang="en-GB" b="0" i="0" dirty="0">
                <a:solidFill>
                  <a:srgbClr val="3C3C3B"/>
                </a:solidFill>
                <a:effectLst/>
                <a:latin typeface="inherit"/>
              </a:rPr>
              <a:t> lle gall </a:t>
            </a:r>
            <a:r>
              <a:rPr lang="en-GB" b="0" i="0" dirty="0" err="1">
                <a:solidFill>
                  <a:srgbClr val="3C3C3B"/>
                </a:solidFill>
                <a:effectLst/>
                <a:latin typeface="inherit"/>
              </a:rPr>
              <a:t>busnesau</a:t>
            </a:r>
            <a:r>
              <a:rPr lang="en-GB" b="0" i="0" dirty="0">
                <a:solidFill>
                  <a:srgbClr val="3C3C3B"/>
                </a:solidFill>
                <a:effectLst/>
                <a:latin typeface="inherit"/>
              </a:rPr>
              <a:t> gael gwybodaeth am </a:t>
            </a:r>
            <a:r>
              <a:rPr lang="en-GB" b="0" i="0" dirty="0" err="1">
                <a:solidFill>
                  <a:srgbClr val="3C3C3B"/>
                </a:solidFill>
                <a:effectLst/>
                <a:latin typeface="inherit"/>
              </a:rPr>
              <a:t>gyllid</a:t>
            </a:r>
            <a:r>
              <a:rPr lang="en-GB" b="0" i="0" dirty="0">
                <a:solidFill>
                  <a:srgbClr val="3C3C3B"/>
                </a:solidFill>
                <a:effectLst/>
                <a:latin typeface="inherit"/>
              </a:rPr>
              <a:t> i’w helpu i ddod yn </a:t>
            </a:r>
            <a:r>
              <a:rPr lang="en-GB" b="0" i="0" dirty="0" err="1">
                <a:solidFill>
                  <a:srgbClr val="3C3C3B"/>
                </a:solidFill>
                <a:effectLst/>
                <a:latin typeface="inherit"/>
              </a:rPr>
              <a:t>wyrddach</a:t>
            </a:r>
            <a:r>
              <a:rPr lang="en-GB" b="0" i="0" dirty="0">
                <a:solidFill>
                  <a:srgbClr val="3C3C3B"/>
                </a:solidFill>
                <a:effectLst/>
                <a:latin typeface="inherit"/>
              </a:rPr>
              <a:t>; a</a:t>
            </a:r>
          </a:p>
          <a:p>
            <a:pPr algn="l" fontAlgn="base">
              <a:buFont typeface="Arial" panose="020B0604020202020204" pitchFamily="34" charset="0"/>
              <a:buChar char="•"/>
            </a:pPr>
            <a:r>
              <a:rPr lang="en-GB" b="1" i="0" u="sng" dirty="0" err="1">
                <a:solidFill>
                  <a:srgbClr val="757578"/>
                </a:solidFill>
                <a:effectLst/>
                <a:latin typeface="inherit"/>
                <a:hlinkClick r:id="rId15"/>
              </a:rPr>
              <a:t>Cynllun</a:t>
            </a:r>
            <a:r>
              <a:rPr lang="en-GB" b="1" i="0" u="sng" dirty="0">
                <a:solidFill>
                  <a:srgbClr val="757578"/>
                </a:solidFill>
                <a:effectLst/>
                <a:latin typeface="inherit"/>
                <a:hlinkClick r:id="rId15"/>
              </a:rPr>
              <a:t> </a:t>
            </a:r>
            <a:r>
              <a:rPr lang="en-GB" b="1" i="0" u="sng" dirty="0" err="1">
                <a:solidFill>
                  <a:srgbClr val="757578"/>
                </a:solidFill>
                <a:effectLst/>
                <a:latin typeface="inherit"/>
                <a:hlinkClick r:id="rId15"/>
              </a:rPr>
              <a:t>Uwchraddio</a:t>
            </a:r>
            <a:r>
              <a:rPr lang="en-GB" b="1" i="0" u="sng" dirty="0">
                <a:solidFill>
                  <a:srgbClr val="757578"/>
                </a:solidFill>
                <a:effectLst/>
                <a:latin typeface="inherit"/>
                <a:hlinkClick r:id="rId15"/>
              </a:rPr>
              <a:t> </a:t>
            </a:r>
            <a:r>
              <a:rPr lang="en-GB" b="1" i="0" u="sng" dirty="0" err="1">
                <a:solidFill>
                  <a:srgbClr val="757578"/>
                </a:solidFill>
                <a:effectLst/>
                <a:latin typeface="inherit"/>
                <a:hlinkClick r:id="rId15"/>
              </a:rPr>
              <a:t>Boeleri</a:t>
            </a:r>
            <a:r>
              <a:rPr lang="en-GB" b="0" i="0" dirty="0">
                <a:solidFill>
                  <a:srgbClr val="3C3C3B"/>
                </a:solidFill>
                <a:effectLst/>
                <a:latin typeface="inherit"/>
              </a:rPr>
              <a:t> ar gyfer </a:t>
            </a:r>
            <a:r>
              <a:rPr lang="en-GB" b="0" i="0" dirty="0" err="1">
                <a:solidFill>
                  <a:srgbClr val="3C3C3B"/>
                </a:solidFill>
                <a:effectLst/>
                <a:latin typeface="inherit"/>
              </a:rPr>
              <a:t>busnesau</a:t>
            </a:r>
            <a:r>
              <a:rPr lang="en-GB" b="0" i="0" dirty="0">
                <a:solidFill>
                  <a:srgbClr val="3C3C3B"/>
                </a:solidFill>
                <a:effectLst/>
                <a:latin typeface="inherit"/>
              </a:rPr>
              <a:t> </a:t>
            </a:r>
            <a:r>
              <a:rPr lang="en-GB" b="0" i="0" dirty="0" err="1">
                <a:solidFill>
                  <a:srgbClr val="3C3C3B"/>
                </a:solidFill>
                <a:effectLst/>
                <a:latin typeface="inherit"/>
              </a:rPr>
              <a:t>bach</a:t>
            </a:r>
            <a:r>
              <a:rPr lang="en-GB" b="0" i="0" dirty="0">
                <a:solidFill>
                  <a:srgbClr val="3C3C3B"/>
                </a:solidFill>
                <a:effectLst/>
                <a:latin typeface="inherit"/>
              </a:rPr>
              <a:t> a </a:t>
            </a:r>
            <a:r>
              <a:rPr lang="en-GB" b="0" i="0" dirty="0" err="1">
                <a:solidFill>
                  <a:srgbClr val="3C3C3B"/>
                </a:solidFill>
                <a:effectLst/>
                <a:latin typeface="inherit"/>
              </a:rPr>
              <a:t>chartrefi</a:t>
            </a:r>
            <a:r>
              <a:rPr lang="en-GB" b="0" i="0" dirty="0">
                <a:solidFill>
                  <a:srgbClr val="3C3C3B"/>
                </a:solidFill>
                <a:effectLst/>
                <a:latin typeface="inherit"/>
              </a:rPr>
              <a:t>, sy’n </a:t>
            </a:r>
            <a:r>
              <a:rPr lang="en-GB" b="0" i="0" dirty="0" err="1">
                <a:solidFill>
                  <a:srgbClr val="3C3C3B"/>
                </a:solidFill>
                <a:effectLst/>
                <a:latin typeface="inherit"/>
              </a:rPr>
              <a:t>darparu</a:t>
            </a:r>
            <a:r>
              <a:rPr lang="en-GB" b="0" i="0" dirty="0">
                <a:solidFill>
                  <a:srgbClr val="3C3C3B"/>
                </a:solidFill>
                <a:effectLst/>
                <a:latin typeface="inherit"/>
              </a:rPr>
              <a:t> </a:t>
            </a:r>
            <a:r>
              <a:rPr lang="en-GB" b="0" i="0" dirty="0" err="1">
                <a:solidFill>
                  <a:srgbClr val="3C3C3B"/>
                </a:solidFill>
                <a:effectLst/>
                <a:latin typeface="inherit"/>
              </a:rPr>
              <a:t>gostyngiadau</a:t>
            </a:r>
            <a:r>
              <a:rPr lang="en-GB" b="0" i="0" dirty="0">
                <a:solidFill>
                  <a:srgbClr val="3C3C3B"/>
                </a:solidFill>
                <a:effectLst/>
                <a:latin typeface="inherit"/>
              </a:rPr>
              <a:t> ar </a:t>
            </a:r>
            <a:r>
              <a:rPr lang="en-GB" b="0" i="0" dirty="0" err="1">
                <a:solidFill>
                  <a:srgbClr val="3C3C3B"/>
                </a:solidFill>
                <a:effectLst/>
                <a:latin typeface="inherit"/>
              </a:rPr>
              <a:t>osod</a:t>
            </a:r>
            <a:r>
              <a:rPr lang="en-GB" b="0" i="0" dirty="0">
                <a:solidFill>
                  <a:srgbClr val="3C3C3B"/>
                </a:solidFill>
                <a:effectLst/>
                <a:latin typeface="inherit"/>
              </a:rPr>
              <a:t> </a:t>
            </a:r>
            <a:r>
              <a:rPr lang="en-GB" b="0" i="0" dirty="0" err="1">
                <a:solidFill>
                  <a:srgbClr val="3C3C3B"/>
                </a:solidFill>
                <a:effectLst/>
                <a:latin typeface="inherit"/>
              </a:rPr>
              <a:t>boeleri</a:t>
            </a:r>
            <a:r>
              <a:rPr lang="en-GB" b="0" i="0" dirty="0">
                <a:solidFill>
                  <a:srgbClr val="3C3C3B"/>
                </a:solidFill>
                <a:effectLst/>
                <a:latin typeface="inherit"/>
              </a:rPr>
              <a:t> </a:t>
            </a:r>
            <a:r>
              <a:rPr lang="en-GB" b="0" i="0" dirty="0" err="1">
                <a:solidFill>
                  <a:srgbClr val="3C3C3B"/>
                </a:solidFill>
                <a:effectLst/>
                <a:latin typeface="inherit"/>
              </a:rPr>
              <a:t>biomas</a:t>
            </a:r>
            <a:r>
              <a:rPr lang="en-GB" b="0" i="0" dirty="0">
                <a:solidFill>
                  <a:srgbClr val="3C3C3B"/>
                </a:solidFill>
                <a:effectLst/>
                <a:latin typeface="inherit"/>
              </a:rPr>
              <a:t>, </a:t>
            </a:r>
            <a:r>
              <a:rPr lang="en-GB" b="0" i="0" dirty="0" err="1">
                <a:solidFill>
                  <a:srgbClr val="3C3C3B"/>
                </a:solidFill>
                <a:effectLst/>
                <a:latin typeface="inherit"/>
              </a:rPr>
              <a:t>pympiau</a:t>
            </a:r>
            <a:r>
              <a:rPr lang="en-GB" b="0" i="0" dirty="0">
                <a:solidFill>
                  <a:srgbClr val="3C3C3B"/>
                </a:solidFill>
                <a:effectLst/>
                <a:latin typeface="inherit"/>
              </a:rPr>
              <a:t> </a:t>
            </a:r>
            <a:r>
              <a:rPr lang="en-GB" b="0" i="0" dirty="0" err="1">
                <a:solidFill>
                  <a:srgbClr val="3C3C3B"/>
                </a:solidFill>
                <a:effectLst/>
                <a:latin typeface="inherit"/>
              </a:rPr>
              <a:t>gwres</a:t>
            </a:r>
            <a:r>
              <a:rPr lang="en-GB" b="0" i="0" dirty="0">
                <a:solidFill>
                  <a:srgbClr val="3C3C3B"/>
                </a:solidFill>
                <a:effectLst/>
                <a:latin typeface="inherit"/>
              </a:rPr>
              <a:t> ffynhonnell </a:t>
            </a:r>
            <a:r>
              <a:rPr lang="en-GB" b="0" i="0" dirty="0" err="1">
                <a:solidFill>
                  <a:srgbClr val="3C3C3B"/>
                </a:solidFill>
                <a:effectLst/>
                <a:latin typeface="inherit"/>
              </a:rPr>
              <a:t>aer</a:t>
            </a:r>
            <a:r>
              <a:rPr lang="en-GB" b="0" i="0" dirty="0">
                <a:solidFill>
                  <a:srgbClr val="3C3C3B"/>
                </a:solidFill>
                <a:effectLst/>
                <a:latin typeface="inherit"/>
              </a:rPr>
              <a:t> a </a:t>
            </a:r>
            <a:r>
              <a:rPr lang="en-GB" b="0" i="0" dirty="0" err="1">
                <a:solidFill>
                  <a:srgbClr val="3C3C3B"/>
                </a:solidFill>
                <a:effectLst/>
                <a:latin typeface="inherit"/>
              </a:rPr>
              <a:t>phympiau</a:t>
            </a:r>
            <a:r>
              <a:rPr lang="en-GB" b="0" i="0" dirty="0">
                <a:solidFill>
                  <a:srgbClr val="3C3C3B"/>
                </a:solidFill>
                <a:effectLst/>
                <a:latin typeface="inherit"/>
              </a:rPr>
              <a:t> </a:t>
            </a:r>
            <a:r>
              <a:rPr lang="en-GB" b="0" i="0" dirty="0" err="1">
                <a:solidFill>
                  <a:srgbClr val="3C3C3B"/>
                </a:solidFill>
                <a:effectLst/>
                <a:latin typeface="inherit"/>
              </a:rPr>
              <a:t>gwres</a:t>
            </a:r>
            <a:r>
              <a:rPr lang="en-GB" b="0" i="0" dirty="0">
                <a:solidFill>
                  <a:srgbClr val="3C3C3B"/>
                </a:solidFill>
                <a:effectLst/>
                <a:latin typeface="inherit"/>
              </a:rPr>
              <a:t> o’r </a:t>
            </a:r>
            <a:r>
              <a:rPr lang="en-GB" b="0" i="0" dirty="0" err="1">
                <a:solidFill>
                  <a:srgbClr val="3C3C3B"/>
                </a:solidFill>
                <a:effectLst/>
                <a:latin typeface="inherit"/>
              </a:rPr>
              <a:t>ddaear</a:t>
            </a:r>
            <a:r>
              <a:rPr lang="en-GB" b="0" i="0" dirty="0">
                <a:solidFill>
                  <a:srgbClr val="3C3C3B"/>
                </a:solidFill>
                <a:effectLst/>
                <a:latin typeface="inherit"/>
              </a:rPr>
              <a:t>.</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26</a:t>
            </a:fld>
            <a:endParaRPr lang="en-GB"/>
          </a:p>
        </p:txBody>
      </p:sp>
    </p:spTree>
    <p:extLst>
      <p:ext uri="{BB962C8B-B14F-4D97-AF65-F5344CB8AC3E}">
        <p14:creationId xmlns:p14="http://schemas.microsoft.com/office/powerpoint/2010/main" val="17616374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Beth sydd gan </a:t>
            </a:r>
            <a:r>
              <a:rPr lang="en-GB" dirty="0" err="1"/>
              <a:t>faes</a:t>
            </a:r>
            <a:r>
              <a:rPr lang="en-GB" dirty="0"/>
              <a:t> </a:t>
            </a:r>
            <a:r>
              <a:rPr lang="en-GB" dirty="0" err="1"/>
              <a:t>awyr</a:t>
            </a:r>
            <a:r>
              <a:rPr lang="en-GB" dirty="0"/>
              <a:t> </a:t>
            </a:r>
            <a:r>
              <a:rPr lang="en-GB" dirty="0" err="1"/>
              <a:t>Bryste</a:t>
            </a:r>
            <a:r>
              <a:rPr lang="en-GB" dirty="0"/>
              <a:t> nad oes gan </a:t>
            </a:r>
            <a:r>
              <a:rPr lang="en-GB" dirty="0" err="1"/>
              <a:t>Gaerdydd</a:t>
            </a:r>
            <a:endParaRPr lang="en-GB" dirty="0"/>
          </a:p>
          <a:p>
            <a:r>
              <a:rPr lang="en-GB" dirty="0"/>
              <a:t>What has Bristol airport got that Cardiff hasn’t</a:t>
            </a:r>
          </a:p>
        </p:txBody>
      </p:sp>
      <p:sp>
        <p:nvSpPr>
          <p:cNvPr id="4" name="Slide Number Placeholder 3"/>
          <p:cNvSpPr>
            <a:spLocks noGrp="1"/>
          </p:cNvSpPr>
          <p:nvPr>
            <p:ph type="sldNum" sz="quarter" idx="5"/>
          </p:nvPr>
        </p:nvSpPr>
        <p:spPr/>
        <p:txBody>
          <a:bodyPr/>
          <a:lstStyle/>
          <a:p>
            <a:fld id="{DA623A80-8829-4835-8689-07854B573487}" type="slidenum">
              <a:rPr lang="en-GB" smtClean="0"/>
              <a:t>29</a:t>
            </a:fld>
            <a:endParaRPr lang="en-GB"/>
          </a:p>
        </p:txBody>
      </p:sp>
    </p:spTree>
    <p:extLst>
      <p:ext uri="{BB962C8B-B14F-4D97-AF65-F5344CB8AC3E}">
        <p14:creationId xmlns:p14="http://schemas.microsoft.com/office/powerpoint/2010/main" val="32507712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err="1">
                <a:solidFill>
                  <a:srgbClr val="333333"/>
                </a:solidFill>
                <a:effectLst/>
                <a:latin typeface="Georgia" panose="02040502050405020303" pitchFamily="18" charset="0"/>
              </a:rPr>
              <a:t>Articcle</a:t>
            </a:r>
            <a:r>
              <a:rPr lang="en-GB" b="0" i="0" dirty="0">
                <a:solidFill>
                  <a:srgbClr val="333333"/>
                </a:solidFill>
                <a:effectLst/>
                <a:latin typeface="Georgia" panose="02040502050405020303" pitchFamily="18" charset="0"/>
              </a:rPr>
              <a:t> by </a:t>
            </a:r>
            <a:r>
              <a:rPr lang="en-GB" sz="1200" b="0" i="0" dirty="0">
                <a:solidFill>
                  <a:srgbClr val="333333"/>
                </a:solidFill>
                <a:effectLst/>
                <a:latin typeface="Arial" panose="020B0604020202020204" pitchFamily="34" charset="0"/>
                <a:cs typeface="Arial" panose="020B0604020202020204" pitchFamily="34" charset="0"/>
              </a:rPr>
              <a:t>Islami, X., Mustafa, N. &amp; </a:t>
            </a:r>
            <a:r>
              <a:rPr lang="en-GB" sz="1200" b="0" i="0" dirty="0" err="1">
                <a:solidFill>
                  <a:srgbClr val="333333"/>
                </a:solidFill>
                <a:effectLst/>
                <a:latin typeface="Arial" panose="020B0604020202020204" pitchFamily="34" charset="0"/>
                <a:cs typeface="Arial" panose="020B0604020202020204" pitchFamily="34" charset="0"/>
              </a:rPr>
              <a:t>Topuzovska</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Latkovikj</a:t>
            </a:r>
            <a:r>
              <a:rPr lang="en-GB" sz="1200" b="0" i="0" dirty="0">
                <a:solidFill>
                  <a:srgbClr val="333333"/>
                </a:solidFill>
                <a:effectLst/>
                <a:latin typeface="Arial" panose="020B0604020202020204" pitchFamily="34" charset="0"/>
                <a:cs typeface="Arial" panose="020B0604020202020204" pitchFamily="34" charset="0"/>
              </a:rPr>
              <a:t> on Moodle</a:t>
            </a:r>
          </a:p>
          <a:p>
            <a:pPr algn="l"/>
            <a:r>
              <a:rPr lang="en-GB" sz="1200" b="0" i="0" dirty="0">
                <a:solidFill>
                  <a:srgbClr val="333333"/>
                </a:solidFill>
                <a:effectLst/>
                <a:latin typeface="Arial" panose="020B0604020202020204" pitchFamily="34" charset="0"/>
                <a:cs typeface="Arial" panose="020B0604020202020204" pitchFamily="34" charset="0"/>
              </a:rPr>
              <a:t>Porter’s Theory of Competitive Advantage (1985)</a:t>
            </a: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Mae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isel</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pwysleisio</a:t>
            </a:r>
            <a:r>
              <a:rPr lang="en-GB" sz="1200" b="0" i="0" dirty="0">
                <a:solidFill>
                  <a:srgbClr val="333333"/>
                </a:solidFill>
                <a:effectLst/>
                <a:latin typeface="Arial" panose="020B0604020202020204" pitchFamily="34" charset="0"/>
                <a:cs typeface="Arial" panose="020B0604020202020204" pitchFamily="34" charset="0"/>
              </a:rPr>
              <a:t> cynhyrchu </a:t>
            </a:r>
            <a:r>
              <a:rPr lang="en-GB" sz="1200" b="0" i="0" dirty="0" err="1">
                <a:solidFill>
                  <a:srgbClr val="333333"/>
                </a:solidFill>
                <a:effectLst/>
                <a:latin typeface="Arial" panose="020B0604020202020204" pitchFamily="34" charset="0"/>
                <a:cs typeface="Arial" panose="020B0604020202020204" pitchFamily="34" charset="0"/>
              </a:rPr>
              <a:t>cynhyrchion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safonol</a:t>
            </a:r>
            <a:r>
              <a:rPr lang="en-GB" sz="1200" b="0" i="0" dirty="0">
                <a:solidFill>
                  <a:srgbClr val="333333"/>
                </a:solidFill>
                <a:effectLst/>
                <a:latin typeface="Arial" panose="020B0604020202020204" pitchFamily="34" charset="0"/>
                <a:cs typeface="Arial" panose="020B0604020202020204" pitchFamily="34" charset="0"/>
              </a:rPr>
              <a:t> am </a:t>
            </a:r>
            <a:r>
              <a:rPr lang="en-GB" sz="1200" b="0" i="0" dirty="0" err="1">
                <a:solidFill>
                  <a:srgbClr val="333333"/>
                </a:solidFill>
                <a:effectLst/>
                <a:latin typeface="Arial" panose="020B0604020202020204" pitchFamily="34" charset="0"/>
                <a:cs typeface="Arial" panose="020B0604020202020204" pitchFamily="34" charset="0"/>
              </a:rPr>
              <a:t>gost</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isel</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iawn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fesul</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uned</a:t>
            </a:r>
            <a:r>
              <a:rPr lang="en-GB" sz="1200" b="0" i="0" dirty="0">
                <a:solidFill>
                  <a:srgbClr val="333333"/>
                </a:solidFill>
                <a:effectLst/>
                <a:latin typeface="Arial" panose="020B0604020202020204" pitchFamily="34" charset="0"/>
                <a:cs typeface="Arial" panose="020B0604020202020204" pitchFamily="34" charset="0"/>
              </a:rPr>
              <a:t> i </a:t>
            </a:r>
            <a:r>
              <a:rPr lang="en-GB" sz="1200" b="0" i="0" dirty="0" err="1">
                <a:solidFill>
                  <a:srgbClr val="333333"/>
                </a:solidFill>
                <a:effectLst/>
                <a:latin typeface="Arial" panose="020B0604020202020204" pitchFamily="34" charset="0"/>
                <a:cs typeface="Arial" panose="020B0604020202020204" pitchFamily="34" charset="0"/>
              </a:rPr>
              <a:t>ddefnyddwyr</a:t>
            </a:r>
            <a:r>
              <a:rPr lang="en-GB" sz="1200" b="0" i="0" dirty="0">
                <a:solidFill>
                  <a:srgbClr val="333333"/>
                </a:solidFill>
                <a:effectLst/>
                <a:latin typeface="Arial" panose="020B0604020202020204" pitchFamily="34" charset="0"/>
                <a:cs typeface="Arial" panose="020B0604020202020204" pitchFamily="34" charset="0"/>
              </a:rPr>
              <a:t> sy'n </a:t>
            </a:r>
            <a:r>
              <a:rPr lang="en-GB" sz="1200" b="0" i="0" dirty="0" err="1">
                <a:solidFill>
                  <a:srgbClr val="333333"/>
                </a:solidFill>
                <a:effectLst/>
                <a:latin typeface="Arial" panose="020B0604020202020204" pitchFamily="34" charset="0"/>
                <a:cs typeface="Arial" panose="020B0604020202020204" pitchFamily="34" charset="0"/>
              </a:rPr>
              <a:t>sensitif</a:t>
            </a:r>
            <a:r>
              <a:rPr lang="en-GB" sz="1200" b="0" i="0" dirty="0">
                <a:solidFill>
                  <a:srgbClr val="333333"/>
                </a:solidFill>
                <a:effectLst/>
                <a:latin typeface="Arial" panose="020B0604020202020204" pitchFamily="34" charset="0"/>
                <a:cs typeface="Arial" panose="020B0604020202020204" pitchFamily="34" charset="0"/>
              </a:rPr>
              <a:t> i bris [28]. Yn ôl Griffin [31],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isel</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lle mae </a:t>
            </a:r>
            <a:r>
              <a:rPr lang="en-GB" sz="1200" b="0" i="0" dirty="0" err="1">
                <a:solidFill>
                  <a:srgbClr val="333333"/>
                </a:solidFill>
                <a:effectLst/>
                <a:latin typeface="Arial" panose="020B0604020202020204" pitchFamily="34" charset="0"/>
                <a:cs typeface="Arial" panose="020B0604020202020204" pitchFamily="34" charset="0"/>
              </a:rPr>
              <a:t>sefydliad</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ceisio</a:t>
            </a:r>
            <a:r>
              <a:rPr lang="en-GB" sz="1200" b="0" i="0" dirty="0">
                <a:solidFill>
                  <a:srgbClr val="333333"/>
                </a:solidFill>
                <a:effectLst/>
                <a:latin typeface="Arial" panose="020B0604020202020204" pitchFamily="34" charset="0"/>
                <a:cs typeface="Arial" panose="020B0604020202020204" pitchFamily="34" charset="0"/>
              </a:rPr>
              <a:t> ennill </a:t>
            </a:r>
            <a:r>
              <a:rPr lang="en-GB" sz="1200" b="0" i="0" dirty="0" err="1">
                <a:solidFill>
                  <a:srgbClr val="333333"/>
                </a:solidFill>
                <a:effectLst/>
                <a:latin typeface="Arial" panose="020B0604020202020204" pitchFamily="34" charset="0"/>
                <a:cs typeface="Arial" panose="020B0604020202020204" pitchFamily="34" charset="0"/>
              </a:rPr>
              <a:t>mantais</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gystadleuol</a:t>
            </a:r>
            <a:r>
              <a:rPr lang="en-GB" sz="1200" b="0" i="0" dirty="0">
                <a:solidFill>
                  <a:srgbClr val="333333"/>
                </a:solidFill>
                <a:effectLst/>
                <a:latin typeface="Arial" panose="020B0604020202020204" pitchFamily="34" charset="0"/>
                <a:cs typeface="Arial" panose="020B0604020202020204" pitchFamily="34" charset="0"/>
              </a:rPr>
              <a:t> trwy </a:t>
            </a:r>
            <a:r>
              <a:rPr lang="en-GB" sz="1200" b="0" i="0" dirty="0" err="1">
                <a:solidFill>
                  <a:srgbClr val="333333"/>
                </a:solidFill>
                <a:effectLst/>
                <a:latin typeface="Arial" panose="020B0604020202020204" pitchFamily="34" charset="0"/>
                <a:cs typeface="Arial" panose="020B0604020202020204" pitchFamily="34" charset="0"/>
              </a:rPr>
              <a:t>leihau</a:t>
            </a:r>
            <a:r>
              <a:rPr lang="en-GB" sz="1200" b="0" i="0" dirty="0">
                <a:solidFill>
                  <a:srgbClr val="333333"/>
                </a:solidFill>
                <a:effectLst/>
                <a:latin typeface="Arial" panose="020B0604020202020204" pitchFamily="34" charset="0"/>
                <a:cs typeface="Arial" panose="020B0604020202020204" pitchFamily="34" charset="0"/>
              </a:rPr>
              <a:t> ei </a:t>
            </a:r>
            <a:r>
              <a:rPr lang="en-GB" sz="1200" b="0" i="0" dirty="0" err="1">
                <a:solidFill>
                  <a:srgbClr val="333333"/>
                </a:solidFill>
                <a:effectLst/>
                <a:latin typeface="Arial" panose="020B0604020202020204" pitchFamily="34" charset="0"/>
                <a:cs typeface="Arial" panose="020B0604020202020204" pitchFamily="34" charset="0"/>
              </a:rPr>
              <a:t>gostau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islaw</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costau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cwmnïau</a:t>
            </a:r>
            <a:r>
              <a:rPr lang="en-GB" sz="1200" b="0" i="0" dirty="0">
                <a:solidFill>
                  <a:srgbClr val="333333"/>
                </a:solidFill>
                <a:effectLst/>
                <a:latin typeface="Arial" panose="020B0604020202020204" pitchFamily="34" charset="0"/>
                <a:cs typeface="Arial" panose="020B0604020202020204" pitchFamily="34" charset="0"/>
              </a:rPr>
              <a:t> sy'n </a:t>
            </a:r>
            <a:r>
              <a:rPr lang="en-GB" sz="1200" b="0" i="0" dirty="0" err="1">
                <a:solidFill>
                  <a:srgbClr val="333333"/>
                </a:solidFill>
                <a:effectLst/>
                <a:latin typeface="Arial" panose="020B0604020202020204" pitchFamily="34" charset="0"/>
                <a:cs typeface="Arial" panose="020B0604020202020204" pitchFamily="34" charset="0"/>
              </a:rPr>
              <a:t>cystadlu</a:t>
            </a:r>
            <a:r>
              <a:rPr lang="en-GB" sz="1200" b="0" i="0" dirty="0">
                <a:solidFill>
                  <a:srgbClr val="333333"/>
                </a:solidFill>
                <a:effectLst/>
                <a:latin typeface="Arial" panose="020B0604020202020204" pitchFamily="34" charset="0"/>
                <a:cs typeface="Arial" panose="020B0604020202020204" pitchFamily="34" charset="0"/>
              </a:rPr>
              <a:t>. Nid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hyn yn </a:t>
            </a:r>
            <a:r>
              <a:rPr lang="en-GB" sz="1200" b="0" i="0" dirty="0" err="1">
                <a:solidFill>
                  <a:srgbClr val="333333"/>
                </a:solidFill>
                <a:effectLst/>
                <a:latin typeface="Arial" panose="020B0604020202020204" pitchFamily="34" charset="0"/>
                <a:cs typeface="Arial" panose="020B0604020202020204" pitchFamily="34" charset="0"/>
              </a:rPr>
              <a:t>golygu'r</a:t>
            </a:r>
            <a:r>
              <a:rPr lang="en-GB" sz="1200" b="0" i="0" dirty="0">
                <a:solidFill>
                  <a:srgbClr val="333333"/>
                </a:solidFill>
                <a:effectLst/>
                <a:latin typeface="Arial" panose="020B0604020202020204" pitchFamily="34" charset="0"/>
                <a:cs typeface="Arial" panose="020B0604020202020204" pitchFamily="34" charset="0"/>
              </a:rPr>
              <a:t> pris </a:t>
            </a:r>
            <a:r>
              <a:rPr lang="en-GB" sz="1200" b="0" i="0" dirty="0" err="1">
                <a:solidFill>
                  <a:srgbClr val="333333"/>
                </a:solidFill>
                <a:effectLst/>
                <a:latin typeface="Arial" panose="020B0604020202020204" pitchFamily="34" charset="0"/>
                <a:cs typeface="Arial" panose="020B0604020202020204" pitchFamily="34" charset="0"/>
              </a:rPr>
              <a:t>isaf</a:t>
            </a:r>
            <a:r>
              <a:rPr lang="en-GB" sz="1200" b="0" i="0" dirty="0">
                <a:solidFill>
                  <a:srgbClr val="333333"/>
                </a:solidFill>
                <a:effectLst/>
                <a:latin typeface="Arial" panose="020B0604020202020204" pitchFamily="34" charset="0"/>
                <a:cs typeface="Arial" panose="020B0604020202020204" pitchFamily="34" charset="0"/>
              </a:rPr>
              <a:t> ar y </a:t>
            </a:r>
            <a:r>
              <a:rPr lang="en-GB" sz="1200" b="0" i="0" dirty="0" err="1">
                <a:solidFill>
                  <a:srgbClr val="333333"/>
                </a:solidFill>
                <a:effectLst/>
                <a:latin typeface="Arial" panose="020B0604020202020204" pitchFamily="34" charset="0"/>
                <a:cs typeface="Arial" panose="020B0604020202020204" pitchFamily="34" charset="0"/>
              </a:rPr>
              <a:t>farchnad</a:t>
            </a:r>
            <a:r>
              <a:rPr lang="en-GB" sz="1200" b="0" i="0" dirty="0">
                <a:solidFill>
                  <a:srgbClr val="333333"/>
                </a:solidFill>
                <a:effectLst/>
                <a:latin typeface="Arial" panose="020B0604020202020204" pitchFamily="34" charset="0"/>
                <a:cs typeface="Arial" panose="020B0604020202020204" pitchFamily="34" charset="0"/>
              </a:rPr>
              <a:t> - ond mae'r </a:t>
            </a:r>
            <a:r>
              <a:rPr lang="en-GB" sz="1200" b="0" i="0" dirty="0" err="1">
                <a:solidFill>
                  <a:srgbClr val="333333"/>
                </a:solidFill>
                <a:effectLst/>
                <a:latin typeface="Arial" panose="020B0604020202020204" pitchFamily="34" charset="0"/>
                <a:cs typeface="Arial" panose="020B0604020202020204" pitchFamily="34" charset="0"/>
              </a:rPr>
              <a:t>costau</a:t>
            </a:r>
            <a:r>
              <a:rPr lang="en-GB" sz="1200" b="0" i="0" dirty="0">
                <a:solidFill>
                  <a:srgbClr val="333333"/>
                </a:solidFill>
                <a:effectLst/>
                <a:latin typeface="Arial" panose="020B0604020202020204" pitchFamily="34" charset="0"/>
                <a:cs typeface="Arial" panose="020B0604020202020204" pitchFamily="34" charset="0"/>
              </a:rPr>
              <a:t> cynhyrchu </a:t>
            </a:r>
            <a:r>
              <a:rPr lang="en-GB" sz="1200" b="0" i="0" dirty="0" err="1">
                <a:solidFill>
                  <a:srgbClr val="333333"/>
                </a:solidFill>
                <a:effectLst/>
                <a:latin typeface="Arial" panose="020B0604020202020204" pitchFamily="34" charset="0"/>
                <a:cs typeface="Arial" panose="020B0604020202020204" pitchFamily="34" charset="0"/>
              </a:rPr>
              <a:t>isaf</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bwysig</a:t>
            </a:r>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wahaniaethu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un o </a:t>
            </a:r>
            <a:r>
              <a:rPr lang="en-GB" sz="1200" b="0" i="0" dirty="0" err="1">
                <a:solidFill>
                  <a:srgbClr val="333333"/>
                </a:solidFill>
                <a:effectLst/>
                <a:latin typeface="Arial" panose="020B0604020202020204" pitchFamily="34" charset="0"/>
                <a:cs typeface="Arial" panose="020B0604020202020204" pitchFamily="34" charset="0"/>
              </a:rPr>
              <a:t>strategaethau</a:t>
            </a:r>
            <a:r>
              <a:rPr lang="en-GB" sz="1200" b="0" i="0" dirty="0">
                <a:solidFill>
                  <a:srgbClr val="333333"/>
                </a:solidFill>
                <a:effectLst/>
                <a:latin typeface="Arial" panose="020B0604020202020204" pitchFamily="34" charset="0"/>
                <a:cs typeface="Arial" panose="020B0604020202020204" pitchFamily="34" charset="0"/>
              </a:rPr>
              <a:t> busnes allweddol Porter. Mae gwahaniaethu yn </a:t>
            </a:r>
            <a:r>
              <a:rPr lang="en-GB" sz="1200" b="0" i="0" dirty="0" err="1">
                <a:solidFill>
                  <a:srgbClr val="333333"/>
                </a:solidFill>
                <a:effectLst/>
                <a:latin typeface="Arial" panose="020B0604020202020204" pitchFamily="34" charset="0"/>
                <a:cs typeface="Arial" panose="020B0604020202020204" pitchFamily="34" charset="0"/>
              </a:rPr>
              <a:t>cyfeirio</a:t>
            </a:r>
            <a:r>
              <a:rPr lang="en-GB" sz="1200" b="0" i="0" dirty="0">
                <a:solidFill>
                  <a:srgbClr val="333333"/>
                </a:solidFill>
                <a:effectLst/>
                <a:latin typeface="Arial" panose="020B0604020202020204" pitchFamily="34" charset="0"/>
                <a:cs typeface="Arial" panose="020B0604020202020204" pitchFamily="34" charset="0"/>
              </a:rPr>
              <a:t> at </a:t>
            </a:r>
            <a:r>
              <a:rPr lang="en-GB" sz="1200" b="0" i="0" dirty="0" err="1">
                <a:solidFill>
                  <a:srgbClr val="333333"/>
                </a:solidFill>
                <a:effectLst/>
                <a:latin typeface="Arial" panose="020B0604020202020204" pitchFamily="34" charset="0"/>
                <a:cs typeface="Arial" panose="020B0604020202020204" pitchFamily="34" charset="0"/>
              </a:rPr>
              <a:t>ddatblygiad</a:t>
            </a:r>
            <a:r>
              <a:rPr lang="en-GB" sz="1200" b="0" i="0" dirty="0">
                <a:solidFill>
                  <a:srgbClr val="333333"/>
                </a:solidFill>
                <a:effectLst/>
                <a:latin typeface="Arial" panose="020B0604020202020204" pitchFamily="34" charset="0"/>
                <a:cs typeface="Arial" panose="020B0604020202020204" pitchFamily="34" charset="0"/>
              </a:rPr>
              <a:t> cynnyrch neu </a:t>
            </a:r>
            <a:r>
              <a:rPr lang="en-GB" sz="1200" b="0" i="0" dirty="0" err="1">
                <a:solidFill>
                  <a:srgbClr val="333333"/>
                </a:solidFill>
                <a:effectLst/>
                <a:latin typeface="Arial" panose="020B0604020202020204" pitchFamily="34" charset="0"/>
                <a:cs typeface="Arial" panose="020B0604020202020204" pitchFamily="34" charset="0"/>
              </a:rPr>
              <a:t>wasanaeth</a:t>
            </a:r>
            <a:r>
              <a:rPr lang="en-GB" sz="1200" b="0" i="0" dirty="0">
                <a:solidFill>
                  <a:srgbClr val="333333"/>
                </a:solidFill>
                <a:effectLst/>
                <a:latin typeface="Arial" panose="020B0604020202020204" pitchFamily="34" charset="0"/>
                <a:cs typeface="Arial" panose="020B0604020202020204" pitchFamily="34" charset="0"/>
              </a:rPr>
              <a:t> unigryw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wahaniaethu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lle mae </a:t>
            </a:r>
            <a:r>
              <a:rPr lang="en-GB" sz="1200" b="0" i="0" dirty="0" err="1">
                <a:solidFill>
                  <a:srgbClr val="333333"/>
                </a:solidFill>
                <a:effectLst/>
                <a:latin typeface="Arial" panose="020B0604020202020204" pitchFamily="34" charset="0"/>
                <a:cs typeface="Arial" panose="020B0604020202020204" pitchFamily="34" charset="0"/>
              </a:rPr>
              <a:t>sefydliad</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ceisio</a:t>
            </a:r>
            <a:r>
              <a:rPr lang="en-GB" sz="1200" b="0" i="0" dirty="0">
                <a:solidFill>
                  <a:srgbClr val="333333"/>
                </a:solidFill>
                <a:effectLst/>
                <a:latin typeface="Arial" panose="020B0604020202020204" pitchFamily="34" charset="0"/>
                <a:cs typeface="Arial" panose="020B0604020202020204" pitchFamily="34" charset="0"/>
              </a:rPr>
              <a:t> gwahaniaethu ei hun </a:t>
            </a:r>
            <a:r>
              <a:rPr lang="en-GB" sz="1200" b="0" i="0" dirty="0" err="1">
                <a:solidFill>
                  <a:srgbClr val="333333"/>
                </a:solidFill>
                <a:effectLst/>
                <a:latin typeface="Arial" panose="020B0604020202020204" pitchFamily="34" charset="0"/>
                <a:cs typeface="Arial" panose="020B0604020202020204" pitchFamily="34" charset="0"/>
              </a:rPr>
              <a:t>oddi</a:t>
            </a:r>
            <a:r>
              <a:rPr lang="en-GB" sz="1200" b="0" i="0" dirty="0">
                <a:solidFill>
                  <a:srgbClr val="333333"/>
                </a:solidFill>
                <a:effectLst/>
                <a:latin typeface="Arial" panose="020B0604020202020204" pitchFamily="34" charset="0"/>
                <a:cs typeface="Arial" panose="020B0604020202020204" pitchFamily="34" charset="0"/>
              </a:rPr>
              <a:t> wrth </a:t>
            </a:r>
            <a:r>
              <a:rPr lang="en-GB" sz="1200" b="0" i="0" dirty="0" err="1">
                <a:solidFill>
                  <a:srgbClr val="333333"/>
                </a:solidFill>
                <a:effectLst/>
                <a:latin typeface="Arial" panose="020B0604020202020204" pitchFamily="34" charset="0"/>
                <a:cs typeface="Arial" panose="020B0604020202020204" pitchFamily="34" charset="0"/>
              </a:rPr>
              <a:t>gystadleuwyr</a:t>
            </a:r>
            <a:r>
              <a:rPr lang="en-GB" sz="1200" b="0" i="0" dirty="0">
                <a:solidFill>
                  <a:srgbClr val="333333"/>
                </a:solidFill>
                <a:effectLst/>
                <a:latin typeface="Arial" panose="020B0604020202020204" pitchFamily="34" charset="0"/>
                <a:cs typeface="Arial" panose="020B0604020202020204" pitchFamily="34" charset="0"/>
              </a:rPr>
              <a:t> trwy ansawdd ei </a:t>
            </a:r>
            <a:r>
              <a:rPr lang="en-GB" sz="1200" b="0" i="0" dirty="0" err="1">
                <a:solidFill>
                  <a:srgbClr val="333333"/>
                </a:solidFill>
                <a:effectLst/>
                <a:latin typeface="Arial" panose="020B0604020202020204" pitchFamily="34" charset="0"/>
                <a:cs typeface="Arial" panose="020B0604020202020204" pitchFamily="34" charset="0"/>
              </a:rPr>
              <a:t>gynnyrch</a:t>
            </a:r>
            <a:r>
              <a:rPr lang="en-GB" sz="1200" b="0" i="0" dirty="0">
                <a:solidFill>
                  <a:srgbClr val="333333"/>
                </a:solidFill>
                <a:effectLst/>
                <a:latin typeface="Arial" panose="020B0604020202020204" pitchFamily="34" charset="0"/>
                <a:cs typeface="Arial" panose="020B0604020202020204" pitchFamily="34" charset="0"/>
              </a:rPr>
              <a:t> neu ei wasanaethau</a:t>
            </a: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1" i="0" dirty="0">
                <a:solidFill>
                  <a:srgbClr val="333333"/>
                </a:solidFill>
                <a:effectLst/>
                <a:latin typeface="Arial" panose="020B0604020202020204" pitchFamily="34" charset="0"/>
                <a:cs typeface="Arial" panose="020B0604020202020204" pitchFamily="34" charset="0"/>
              </a:rPr>
              <a:t>Arweinyddiaeth cost</a:t>
            </a:r>
          </a:p>
          <a:p>
            <a:pPr algn="l"/>
            <a:endParaRPr lang="en-GB" sz="1200" b="1"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Gyda'r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hon, yr </a:t>
            </a:r>
            <a:r>
              <a:rPr lang="en-GB" sz="1200" b="0" i="0" dirty="0" err="1">
                <a:solidFill>
                  <a:srgbClr val="333333"/>
                </a:solidFill>
                <a:effectLst/>
                <a:latin typeface="Arial" panose="020B0604020202020204" pitchFamily="34" charset="0"/>
                <a:cs typeface="Arial" panose="020B0604020202020204" pitchFamily="34" charset="0"/>
              </a:rPr>
              <a:t>amcan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dod yn </a:t>
            </a:r>
            <a:r>
              <a:rPr lang="en-GB" sz="1200" b="0" i="0" dirty="0" err="1">
                <a:solidFill>
                  <a:srgbClr val="333333"/>
                </a:solidFill>
                <a:effectLst/>
                <a:latin typeface="Arial" panose="020B0604020202020204" pitchFamily="34" charset="0"/>
                <a:cs typeface="Arial" panose="020B0604020202020204" pitchFamily="34" charset="0"/>
              </a:rPr>
              <a:t>gynhyrchydd</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isaf</a:t>
            </a:r>
            <a:r>
              <a:rPr lang="en-GB" sz="1200" b="0" i="0" dirty="0">
                <a:solidFill>
                  <a:srgbClr val="333333"/>
                </a:solidFill>
                <a:effectLst/>
                <a:latin typeface="Arial" panose="020B0604020202020204" pitchFamily="34" charset="0"/>
                <a:cs typeface="Arial" panose="020B0604020202020204" pitchFamily="34" charset="0"/>
              </a:rPr>
              <a:t> y </a:t>
            </a:r>
            <a:r>
              <a:rPr lang="en-GB" sz="1200" b="0" i="0" dirty="0" err="1">
                <a:solidFill>
                  <a:srgbClr val="333333"/>
                </a:solidFill>
                <a:effectLst/>
                <a:latin typeface="Arial" panose="020B0604020202020204" pitchFamily="34" charset="0"/>
                <a:cs typeface="Arial" panose="020B0604020202020204" pitchFamily="34" charset="0"/>
              </a:rPr>
              <a:t>diwydiant</a:t>
            </a:r>
            <a:r>
              <a:rPr lang="en-GB" sz="1200" b="0" i="0" dirty="0">
                <a:solidFill>
                  <a:srgbClr val="333333"/>
                </a:solidFill>
                <a:effectLst/>
                <a:latin typeface="Arial" panose="020B0604020202020204" pitchFamily="34" charset="0"/>
                <a:cs typeface="Arial" panose="020B0604020202020204" pitchFamily="34" charset="0"/>
              </a:rPr>
              <a:t>. Y dull traddodiadol o </a:t>
            </a:r>
            <a:r>
              <a:rPr lang="en-GB" sz="1200" b="0" i="0" dirty="0" err="1">
                <a:solidFill>
                  <a:srgbClr val="333333"/>
                </a:solidFill>
                <a:effectLst/>
                <a:latin typeface="Arial" panose="020B0604020202020204" pitchFamily="34" charset="0"/>
                <a:cs typeface="Arial" panose="020B0604020202020204" pitchFamily="34" charset="0"/>
              </a:rPr>
              <a:t>gyflawni'r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amcan</a:t>
            </a:r>
            <a:r>
              <a:rPr lang="en-GB" sz="1200" b="0" i="0" dirty="0">
                <a:solidFill>
                  <a:srgbClr val="333333"/>
                </a:solidFill>
                <a:effectLst/>
                <a:latin typeface="Arial" panose="020B0604020202020204" pitchFamily="34" charset="0"/>
                <a:cs typeface="Arial" panose="020B0604020202020204" pitchFamily="34" charset="0"/>
              </a:rPr>
              <a:t> hwn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cynhyrchu ar </a:t>
            </a:r>
            <a:r>
              <a:rPr lang="en-GB" sz="1200" b="0" i="0" dirty="0" err="1">
                <a:solidFill>
                  <a:srgbClr val="333333"/>
                </a:solidFill>
                <a:effectLst/>
                <a:latin typeface="Arial" panose="020B0604020202020204" pitchFamily="34" charset="0"/>
                <a:cs typeface="Arial" panose="020B0604020202020204" pitchFamily="34" charset="0"/>
              </a:rPr>
              <a:t>raddfa</a:t>
            </a:r>
            <a:r>
              <a:rPr lang="en-GB" sz="1200" b="0" i="0" dirty="0">
                <a:solidFill>
                  <a:srgbClr val="333333"/>
                </a:solidFill>
                <a:effectLst/>
                <a:latin typeface="Arial" panose="020B0604020202020204" pitchFamily="34" charset="0"/>
                <a:cs typeface="Arial" panose="020B0604020202020204" pitchFamily="34" charset="0"/>
              </a:rPr>
              <a:t> fawr sy'n </a:t>
            </a:r>
            <a:r>
              <a:rPr lang="en-GB" sz="1200" b="0" i="0" dirty="0" err="1">
                <a:solidFill>
                  <a:srgbClr val="333333"/>
                </a:solidFill>
                <a:effectLst/>
                <a:latin typeface="Arial" panose="020B0604020202020204" pitchFamily="34" charset="0"/>
                <a:cs typeface="Arial" panose="020B0604020202020204" pitchFamily="34" charset="0"/>
              </a:rPr>
              <a:t>galluogi'r</a:t>
            </a:r>
            <a:r>
              <a:rPr lang="en-GB" sz="1200" b="0" i="0" dirty="0">
                <a:solidFill>
                  <a:srgbClr val="333333"/>
                </a:solidFill>
                <a:effectLst/>
                <a:latin typeface="Arial" panose="020B0604020202020204" pitchFamily="34" charset="0"/>
                <a:cs typeface="Arial" panose="020B0604020202020204" pitchFamily="34" charset="0"/>
              </a:rPr>
              <a:t> busnes i </a:t>
            </a:r>
            <a:r>
              <a:rPr lang="en-GB" sz="1200" b="0" i="0" dirty="0" err="1">
                <a:solidFill>
                  <a:srgbClr val="333333"/>
                </a:solidFill>
                <a:effectLst/>
                <a:latin typeface="Arial" panose="020B0604020202020204" pitchFamily="34" charset="0"/>
                <a:cs typeface="Arial" panose="020B0604020202020204" pitchFamily="34" charset="0"/>
              </a:rPr>
              <a:t>fanteisio</a:t>
            </a:r>
            <a:r>
              <a:rPr lang="en-GB" sz="1200" b="0" i="0" dirty="0">
                <a:solidFill>
                  <a:srgbClr val="333333"/>
                </a:solidFill>
                <a:effectLst/>
                <a:latin typeface="Arial" panose="020B0604020202020204" pitchFamily="34" charset="0"/>
                <a:cs typeface="Arial" panose="020B0604020202020204" pitchFamily="34" charset="0"/>
              </a:rPr>
              <a:t> ar </a:t>
            </a:r>
            <a:r>
              <a:rPr lang="en-GB" sz="1200" b="0" i="0" dirty="0" err="1">
                <a:solidFill>
                  <a:srgbClr val="333333"/>
                </a:solidFill>
                <a:effectLst/>
                <a:latin typeface="Arial" panose="020B0604020202020204" pitchFamily="34" charset="0"/>
                <a:cs typeface="Arial" panose="020B0604020202020204" pitchFamily="34" charset="0"/>
              </a:rPr>
              <a:t>arbedion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maint</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Pam fod arweinyddiaeth cost mor </a:t>
            </a:r>
            <a:r>
              <a:rPr lang="en-GB" sz="1200" b="0" i="0" dirty="0" err="1">
                <a:solidFill>
                  <a:srgbClr val="333333"/>
                </a:solidFill>
                <a:effectLst/>
                <a:latin typeface="Arial" panose="020B0604020202020204" pitchFamily="34" charset="0"/>
                <a:cs typeface="Arial" panose="020B0604020202020204" pitchFamily="34" charset="0"/>
              </a:rPr>
              <a:t>bwysig</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bosibl</a:t>
            </a:r>
            <a:r>
              <a:rPr lang="en-GB" sz="1200" b="0" i="0" dirty="0">
                <a:solidFill>
                  <a:srgbClr val="333333"/>
                </a:solidFill>
                <a:effectLst/>
                <a:latin typeface="Arial" panose="020B0604020202020204" pitchFamily="34" charset="0"/>
                <a:cs typeface="Arial" panose="020B0604020202020204" pitchFamily="34" charset="0"/>
              </a:rPr>
              <a:t>? Mae llawer (</a:t>
            </a:r>
            <a:r>
              <a:rPr lang="en-GB" sz="1200" b="0" i="0" dirty="0" err="1">
                <a:solidFill>
                  <a:srgbClr val="333333"/>
                </a:solidFill>
                <a:effectLst/>
                <a:latin typeface="Arial" panose="020B0604020202020204" pitchFamily="34" charset="0"/>
                <a:cs typeface="Arial" panose="020B0604020202020204" pitchFamily="34" charset="0"/>
              </a:rPr>
              <a:t>efallai</a:t>
            </a:r>
            <a:r>
              <a:rPr lang="en-GB" sz="1200" b="0" i="0" dirty="0">
                <a:solidFill>
                  <a:srgbClr val="333333"/>
                </a:solidFill>
                <a:effectLst/>
                <a:latin typeface="Arial" panose="020B0604020202020204" pitchFamily="34" charset="0"/>
                <a:cs typeface="Arial" panose="020B0604020202020204" pitchFamily="34" charset="0"/>
              </a:rPr>
              <a:t> pob un) o </a:t>
            </a:r>
            <a:r>
              <a:rPr lang="en-GB" sz="1200" b="0" i="0" dirty="0" err="1">
                <a:solidFill>
                  <a:srgbClr val="333333"/>
                </a:solidFill>
                <a:effectLst/>
                <a:latin typeface="Arial" panose="020B0604020202020204" pitchFamily="34" charset="0"/>
                <a:cs typeface="Arial" panose="020B0604020202020204" pitchFamily="34" charset="0"/>
              </a:rPr>
              <a:t>segmentau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marchnad</a:t>
            </a:r>
            <a:r>
              <a:rPr lang="en-GB" sz="1200" b="0" i="0" dirty="0">
                <a:solidFill>
                  <a:srgbClr val="333333"/>
                </a:solidFill>
                <a:effectLst/>
                <a:latin typeface="Arial" panose="020B0604020202020204" pitchFamily="34" charset="0"/>
                <a:cs typeface="Arial" panose="020B0604020202020204" pitchFamily="34" charset="0"/>
              </a:rPr>
              <a:t> y </a:t>
            </a:r>
            <a:r>
              <a:rPr lang="en-GB" sz="1200" b="0" i="0" dirty="0" err="1">
                <a:solidFill>
                  <a:srgbClr val="333333"/>
                </a:solidFill>
                <a:effectLst/>
                <a:latin typeface="Arial" panose="020B0604020202020204" pitchFamily="34" charset="0"/>
                <a:cs typeface="Arial" panose="020B0604020202020204" pitchFamily="34" charset="0"/>
              </a:rPr>
              <a:t>diwydiant</a:t>
            </a:r>
            <a:r>
              <a:rPr lang="en-GB" sz="1200" b="0" i="0" dirty="0">
                <a:solidFill>
                  <a:srgbClr val="333333"/>
                </a:solidFill>
                <a:effectLst/>
                <a:latin typeface="Arial" panose="020B0604020202020204" pitchFamily="34" charset="0"/>
                <a:cs typeface="Arial" panose="020B0604020202020204" pitchFamily="34" charset="0"/>
              </a:rPr>
              <a:t> yn cael y </a:t>
            </a:r>
            <a:r>
              <a:rPr lang="en-GB" sz="1200" b="0" i="0" dirty="0" err="1">
                <a:solidFill>
                  <a:srgbClr val="333333"/>
                </a:solidFill>
                <a:effectLst/>
                <a:latin typeface="Arial" panose="020B0604020202020204" pitchFamily="34" charset="0"/>
                <a:cs typeface="Arial" panose="020B0604020202020204" pitchFamily="34" charset="0"/>
              </a:rPr>
              <a:t>pwyslais</a:t>
            </a:r>
            <a:r>
              <a:rPr lang="en-GB" sz="1200" b="0" i="0" dirty="0">
                <a:solidFill>
                  <a:srgbClr val="333333"/>
                </a:solidFill>
                <a:effectLst/>
                <a:latin typeface="Arial" panose="020B0604020202020204" pitchFamily="34" charset="0"/>
                <a:cs typeface="Arial" panose="020B0604020202020204" pitchFamily="34" charset="0"/>
              </a:rPr>
              <a:t> a </a:t>
            </a:r>
            <a:r>
              <a:rPr lang="en-GB" sz="1200" b="0" i="0" dirty="0" err="1">
                <a:solidFill>
                  <a:srgbClr val="333333"/>
                </a:solidFill>
                <a:effectLst/>
                <a:latin typeface="Arial" panose="020B0604020202020204" pitchFamily="34" charset="0"/>
                <a:cs typeface="Arial" panose="020B0604020202020204" pitchFamily="34" charset="0"/>
              </a:rPr>
              <a:t>roddir</a:t>
            </a:r>
            <a:r>
              <a:rPr lang="en-GB" sz="1200" b="0" i="0" dirty="0">
                <a:solidFill>
                  <a:srgbClr val="333333"/>
                </a:solidFill>
                <a:effectLst/>
                <a:latin typeface="Arial" panose="020B0604020202020204" pitchFamily="34" charset="0"/>
                <a:cs typeface="Arial" panose="020B0604020202020204" pitchFamily="34" charset="0"/>
              </a:rPr>
              <a:t> ar </a:t>
            </a:r>
            <a:r>
              <a:rPr lang="en-GB" sz="1200" b="0" i="0" dirty="0" err="1">
                <a:solidFill>
                  <a:srgbClr val="333333"/>
                </a:solidFill>
                <a:effectLst/>
                <a:latin typeface="Arial" panose="020B0604020202020204" pitchFamily="34" charset="0"/>
                <a:cs typeface="Arial" panose="020B0604020202020204" pitchFamily="34" charset="0"/>
              </a:rPr>
              <a:t>leihau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costau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Os</a:t>
            </a:r>
            <a:r>
              <a:rPr lang="en-GB" sz="1200" b="0" i="0" dirty="0">
                <a:solidFill>
                  <a:srgbClr val="333333"/>
                </a:solidFill>
                <a:effectLst/>
                <a:latin typeface="Arial" panose="020B0604020202020204" pitchFamily="34" charset="0"/>
                <a:cs typeface="Arial" panose="020B0604020202020204" pitchFamily="34" charset="0"/>
              </a:rPr>
              <a:t> gall y pris </a:t>
            </a:r>
            <a:r>
              <a:rPr lang="en-GB" sz="1200" b="0" i="0" dirty="0" err="1">
                <a:solidFill>
                  <a:srgbClr val="333333"/>
                </a:solidFill>
                <a:effectLst/>
                <a:latin typeface="Arial" panose="020B0604020202020204" pitchFamily="34" charset="0"/>
                <a:cs typeface="Arial" panose="020B0604020202020204" pitchFamily="34" charset="0"/>
              </a:rPr>
              <a:t>gwerthu</a:t>
            </a:r>
            <a:r>
              <a:rPr lang="en-GB" sz="1200" b="0" i="0" dirty="0">
                <a:solidFill>
                  <a:srgbClr val="333333"/>
                </a:solidFill>
                <a:effectLst/>
                <a:latin typeface="Arial" panose="020B0604020202020204" pitchFamily="34" charset="0"/>
                <a:cs typeface="Arial" panose="020B0604020202020204" pitchFamily="34" charset="0"/>
              </a:rPr>
              <a:t> a </a:t>
            </a:r>
            <a:r>
              <a:rPr lang="en-GB" sz="1200" b="0" i="0" dirty="0" err="1">
                <a:solidFill>
                  <a:srgbClr val="333333"/>
                </a:solidFill>
                <a:effectLst/>
                <a:latin typeface="Arial" panose="020B0604020202020204" pitchFamily="34" charset="0"/>
                <a:cs typeface="Arial" panose="020B0604020202020204" pitchFamily="34" charset="0"/>
              </a:rPr>
              <a:t>gyflawnwyd</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leiaf</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gyfartal</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neu'n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agos</a:t>
            </a:r>
            <a:r>
              <a:rPr lang="en-GB" sz="1200" b="0" i="0" dirty="0">
                <a:solidFill>
                  <a:srgbClr val="333333"/>
                </a:solidFill>
                <a:effectLst/>
                <a:latin typeface="Arial" panose="020B0604020202020204" pitchFamily="34" charset="0"/>
                <a:cs typeface="Arial" panose="020B0604020202020204" pitchFamily="34" charset="0"/>
              </a:rPr>
              <a:t>) â </a:t>
            </a:r>
            <a:r>
              <a:rPr lang="en-GB" sz="1200" b="0" i="0" dirty="0" err="1">
                <a:solidFill>
                  <a:srgbClr val="333333"/>
                </a:solidFill>
                <a:effectLst/>
                <a:latin typeface="Arial" panose="020B0604020202020204" pitchFamily="34" charset="0"/>
                <a:cs typeface="Arial" panose="020B0604020202020204" pitchFamily="34" charset="0"/>
              </a:rPr>
              <a:t>chyfartaledd</a:t>
            </a:r>
            <a:r>
              <a:rPr lang="en-GB" sz="1200" b="0" i="0" dirty="0">
                <a:solidFill>
                  <a:srgbClr val="333333"/>
                </a:solidFill>
                <a:effectLst/>
                <a:latin typeface="Arial" panose="020B0604020202020204" pitchFamily="34" charset="0"/>
                <a:cs typeface="Arial" panose="020B0604020202020204" pitchFamily="34" charset="0"/>
              </a:rPr>
              <a:t> y </a:t>
            </a:r>
            <a:r>
              <a:rPr lang="en-GB" sz="1200" b="0" i="0" dirty="0" err="1">
                <a:solidFill>
                  <a:srgbClr val="333333"/>
                </a:solidFill>
                <a:effectLst/>
                <a:latin typeface="Arial" panose="020B0604020202020204" pitchFamily="34" charset="0"/>
                <a:cs typeface="Arial" panose="020B0604020202020204" pitchFamily="34" charset="0"/>
              </a:rPr>
              <a:t>farchnad</a:t>
            </a:r>
            <a:r>
              <a:rPr lang="en-GB" sz="1200" b="0" i="0" dirty="0">
                <a:solidFill>
                  <a:srgbClr val="333333"/>
                </a:solidFill>
                <a:effectLst/>
                <a:latin typeface="Arial" panose="020B0604020202020204" pitchFamily="34" charset="0"/>
                <a:cs typeface="Arial" panose="020B0604020202020204" pitchFamily="34" charset="0"/>
              </a:rPr>
              <a:t>, yna bydd y </a:t>
            </a:r>
            <a:r>
              <a:rPr lang="en-GB" sz="1200" b="0" i="0" dirty="0" err="1">
                <a:solidFill>
                  <a:srgbClr val="333333"/>
                </a:solidFill>
                <a:effectLst/>
                <a:latin typeface="Arial" panose="020B0604020202020204" pitchFamily="34" charset="0"/>
                <a:cs typeface="Arial" panose="020B0604020202020204" pitchFamily="34" charset="0"/>
              </a:rPr>
              <a:t>cynhyrchydd</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isaf</a:t>
            </a:r>
            <a:r>
              <a:rPr lang="en-GB" sz="1200" b="0" i="0" dirty="0">
                <a:solidFill>
                  <a:srgbClr val="333333"/>
                </a:solidFill>
                <a:effectLst/>
                <a:latin typeface="Arial" panose="020B0604020202020204" pitchFamily="34" charset="0"/>
                <a:cs typeface="Arial" panose="020B0604020202020204" pitchFamily="34" charset="0"/>
              </a:rPr>
              <a:t> (mewn theori) yn </a:t>
            </a:r>
            <a:r>
              <a:rPr lang="en-GB" sz="1200" b="0" i="0" dirty="0" err="1">
                <a:solidFill>
                  <a:srgbClr val="333333"/>
                </a:solidFill>
                <a:effectLst/>
                <a:latin typeface="Arial" panose="020B0604020202020204" pitchFamily="34" charset="0"/>
                <a:cs typeface="Arial" panose="020B0604020202020204" pitchFamily="34" charset="0"/>
              </a:rPr>
              <a:t>mwynhau'r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elw</a:t>
            </a:r>
            <a:r>
              <a:rPr lang="en-GB" sz="1200" b="0" i="0" dirty="0">
                <a:solidFill>
                  <a:srgbClr val="333333"/>
                </a:solidFill>
                <a:effectLst/>
                <a:latin typeface="Arial" panose="020B0604020202020204" pitchFamily="34" charset="0"/>
                <a:cs typeface="Arial" panose="020B0604020202020204" pitchFamily="34" charset="0"/>
              </a:rPr>
              <a:t> gorau. Mae’r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hon fel arfer yn </a:t>
            </a:r>
            <a:r>
              <a:rPr lang="en-GB" sz="1200" b="0" i="0" dirty="0" err="1">
                <a:solidFill>
                  <a:srgbClr val="333333"/>
                </a:solidFill>
                <a:effectLst/>
                <a:latin typeface="Arial" panose="020B0604020202020204" pitchFamily="34" charset="0"/>
                <a:cs typeface="Arial" panose="020B0604020202020204" pitchFamily="34" charset="0"/>
              </a:rPr>
              <a:t>gysylltiedig</a:t>
            </a:r>
            <a:r>
              <a:rPr lang="en-GB" sz="1200" b="0" i="0" dirty="0">
                <a:solidFill>
                  <a:srgbClr val="333333"/>
                </a:solidFill>
                <a:effectLst/>
                <a:latin typeface="Arial" panose="020B0604020202020204" pitchFamily="34" charset="0"/>
                <a:cs typeface="Arial" panose="020B0604020202020204" pitchFamily="34" charset="0"/>
              </a:rPr>
              <a:t> â </a:t>
            </a:r>
            <a:r>
              <a:rPr lang="en-GB" sz="1200" b="0" i="0" dirty="0" err="1">
                <a:solidFill>
                  <a:srgbClr val="333333"/>
                </a:solidFill>
                <a:effectLst/>
                <a:latin typeface="Arial" panose="020B0604020202020204" pitchFamily="34" charset="0"/>
                <a:cs typeface="Arial" panose="020B0604020202020204" pitchFamily="34" charset="0"/>
              </a:rPr>
              <a:t>busnesau</a:t>
            </a:r>
            <a:r>
              <a:rPr lang="en-GB" sz="1200" b="0" i="0" dirty="0">
                <a:solidFill>
                  <a:srgbClr val="333333"/>
                </a:solidFill>
                <a:effectLst/>
                <a:latin typeface="Arial" panose="020B0604020202020204" pitchFamily="34" charset="0"/>
                <a:cs typeface="Arial" panose="020B0604020202020204" pitchFamily="34" charset="0"/>
              </a:rPr>
              <a:t> ar </a:t>
            </a:r>
            <a:r>
              <a:rPr lang="en-GB" sz="1200" b="0" i="0" dirty="0" err="1">
                <a:solidFill>
                  <a:srgbClr val="333333"/>
                </a:solidFill>
                <a:effectLst/>
                <a:latin typeface="Arial" panose="020B0604020202020204" pitchFamily="34" charset="0"/>
                <a:cs typeface="Arial" panose="020B0604020202020204" pitchFamily="34" charset="0"/>
              </a:rPr>
              <a:t>raddfa</a:t>
            </a:r>
            <a:r>
              <a:rPr lang="en-GB" sz="1200" b="0" i="0" dirty="0">
                <a:solidFill>
                  <a:srgbClr val="333333"/>
                </a:solidFill>
                <a:effectLst/>
                <a:latin typeface="Arial" panose="020B0604020202020204" pitchFamily="34" charset="0"/>
                <a:cs typeface="Arial" panose="020B0604020202020204" pitchFamily="34" charset="0"/>
              </a:rPr>
              <a:t> fawr sy’n </a:t>
            </a:r>
            <a:r>
              <a:rPr lang="en-GB" sz="1200" b="0" i="0" dirty="0" err="1">
                <a:solidFill>
                  <a:srgbClr val="333333"/>
                </a:solidFill>
                <a:effectLst/>
                <a:latin typeface="Arial" panose="020B0604020202020204" pitchFamily="34" charset="0"/>
                <a:cs typeface="Arial" panose="020B0604020202020204" pitchFamily="34" charset="0"/>
              </a:rPr>
              <a:t>cynnig</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cynhyrchion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safonol</a:t>
            </a:r>
            <a:r>
              <a:rPr lang="en-GB" sz="1200" b="0" i="0" dirty="0">
                <a:solidFill>
                  <a:srgbClr val="333333"/>
                </a:solidFill>
                <a:effectLst/>
                <a:latin typeface="Arial" panose="020B0604020202020204" pitchFamily="34" charset="0"/>
                <a:cs typeface="Arial" panose="020B0604020202020204" pitchFamily="34" charset="0"/>
              </a:rPr>
              <a:t>” gyda gwahaniaethu </a:t>
            </a:r>
            <a:r>
              <a:rPr lang="en-GB" sz="1200" b="0" i="0" dirty="0" err="1">
                <a:solidFill>
                  <a:srgbClr val="333333"/>
                </a:solidFill>
                <a:effectLst/>
                <a:latin typeface="Arial" panose="020B0604020202020204" pitchFamily="34" charset="0"/>
                <a:cs typeface="Arial" panose="020B0604020202020204" pitchFamily="34" charset="0"/>
              </a:rPr>
              <a:t>cymharol</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fach</a:t>
            </a:r>
            <a:r>
              <a:rPr lang="en-GB" sz="1200" b="0" i="0" dirty="0">
                <a:solidFill>
                  <a:srgbClr val="333333"/>
                </a:solidFill>
                <a:effectLst/>
                <a:latin typeface="Arial" panose="020B0604020202020204" pitchFamily="34" charset="0"/>
                <a:cs typeface="Arial" panose="020B0604020202020204" pitchFamily="34" charset="0"/>
              </a:rPr>
              <a:t> sy’n </a:t>
            </a:r>
            <a:r>
              <a:rPr lang="en-GB" sz="1200" b="0" i="0" dirty="0" err="1">
                <a:solidFill>
                  <a:srgbClr val="333333"/>
                </a:solidFill>
                <a:effectLst/>
                <a:latin typeface="Arial" panose="020B0604020202020204" pitchFamily="34" charset="0"/>
                <a:cs typeface="Arial" panose="020B0604020202020204" pitchFamily="34" charset="0"/>
              </a:rPr>
              <a:t>hawdd</a:t>
            </a:r>
            <a:r>
              <a:rPr lang="en-GB" sz="1200" b="0" i="0" dirty="0">
                <a:solidFill>
                  <a:srgbClr val="333333"/>
                </a:solidFill>
                <a:effectLst/>
                <a:latin typeface="Arial" panose="020B0604020202020204" pitchFamily="34" charset="0"/>
                <a:cs typeface="Arial" panose="020B0604020202020204" pitchFamily="34" charset="0"/>
              </a:rPr>
              <a:t> eu derbyn i’r </a:t>
            </a:r>
            <a:r>
              <a:rPr lang="en-GB" sz="1200" b="0" i="0" dirty="0" err="1">
                <a:solidFill>
                  <a:srgbClr val="333333"/>
                </a:solidFill>
                <a:effectLst/>
                <a:latin typeface="Arial" panose="020B0604020202020204" pitchFamily="34" charset="0"/>
                <a:cs typeface="Arial" panose="020B0604020202020204" pitchFamily="34" charset="0"/>
              </a:rPr>
              <a:t>mwyafrif</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gwsmeriaid</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bryd</a:t>
            </a:r>
            <a:r>
              <a:rPr lang="en-GB" sz="1200" b="0" i="0" dirty="0">
                <a:solidFill>
                  <a:srgbClr val="333333"/>
                </a:solidFill>
                <a:effectLst/>
                <a:latin typeface="Arial" panose="020B0604020202020204" pitchFamily="34" charset="0"/>
                <a:cs typeface="Arial" panose="020B0604020202020204" pitchFamily="34" charset="0"/>
              </a:rPr>
              <a:t> i'w gilydd, bydd </a:t>
            </a:r>
            <a:r>
              <a:rPr lang="en-GB" sz="1200" b="0" i="0" dirty="0" err="1">
                <a:solidFill>
                  <a:srgbClr val="333333"/>
                </a:solidFill>
                <a:effectLst/>
                <a:latin typeface="Arial" panose="020B0604020202020204" pitchFamily="34" charset="0"/>
                <a:cs typeface="Arial" panose="020B0604020202020204" pitchFamily="34" charset="0"/>
              </a:rPr>
              <a:t>arweinydd</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isel</a:t>
            </a:r>
            <a:r>
              <a:rPr lang="en-GB" sz="1200" b="0" i="0" dirty="0">
                <a:solidFill>
                  <a:srgbClr val="333333"/>
                </a:solidFill>
                <a:effectLst/>
                <a:latin typeface="Arial" panose="020B0604020202020204" pitchFamily="34" charset="0"/>
                <a:cs typeface="Arial" panose="020B0604020202020204" pitchFamily="34" charset="0"/>
              </a:rPr>
              <a:t> hefyd yn </a:t>
            </a:r>
            <a:r>
              <a:rPr lang="en-GB" sz="1200" b="0" i="0" dirty="0" err="1">
                <a:solidFill>
                  <a:srgbClr val="333333"/>
                </a:solidFill>
                <a:effectLst/>
                <a:latin typeface="Arial" panose="020B0604020202020204" pitchFamily="34" charset="0"/>
                <a:cs typeface="Arial" panose="020B0604020202020204" pitchFamily="34" charset="0"/>
              </a:rPr>
              <a:t>disgowntio</a:t>
            </a:r>
            <a:r>
              <a:rPr lang="en-GB" sz="1200" b="0" i="0" dirty="0">
                <a:solidFill>
                  <a:srgbClr val="333333"/>
                </a:solidFill>
                <a:effectLst/>
                <a:latin typeface="Arial" panose="020B0604020202020204" pitchFamily="34" charset="0"/>
                <a:cs typeface="Arial" panose="020B0604020202020204" pitchFamily="34" charset="0"/>
              </a:rPr>
              <a:t> ei </a:t>
            </a:r>
            <a:r>
              <a:rPr lang="en-GB" sz="1200" b="0" i="0" dirty="0" err="1">
                <a:solidFill>
                  <a:srgbClr val="333333"/>
                </a:solidFill>
                <a:effectLst/>
                <a:latin typeface="Arial" panose="020B0604020202020204" pitchFamily="34" charset="0"/>
                <a:cs typeface="Arial" panose="020B0604020202020204" pitchFamily="34" charset="0"/>
              </a:rPr>
              <a:t>gynnyrch</a:t>
            </a:r>
            <a:r>
              <a:rPr lang="en-GB" sz="1200" b="0" i="0" dirty="0">
                <a:solidFill>
                  <a:srgbClr val="333333"/>
                </a:solidFill>
                <a:effectLst/>
                <a:latin typeface="Arial" panose="020B0604020202020204" pitchFamily="34" charset="0"/>
                <a:cs typeface="Arial" panose="020B0604020202020204" pitchFamily="34" charset="0"/>
              </a:rPr>
              <a:t> i wneud y </a:t>
            </a:r>
            <a:r>
              <a:rPr lang="en-GB" sz="1200" b="0" i="0" dirty="0" err="1">
                <a:solidFill>
                  <a:srgbClr val="333333"/>
                </a:solidFill>
                <a:effectLst/>
                <a:latin typeface="Arial" panose="020B0604020202020204" pitchFamily="34" charset="0"/>
                <a:cs typeface="Arial" panose="020B0604020202020204" pitchFamily="34" charset="0"/>
              </a:rPr>
              <a:t>mwyaf</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werthiannau</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enwedig</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os</a:t>
            </a:r>
            <a:r>
              <a:rPr lang="en-GB" sz="1200" b="0" i="0" dirty="0">
                <a:solidFill>
                  <a:srgbClr val="333333"/>
                </a:solidFill>
                <a:effectLst/>
                <a:latin typeface="Arial" panose="020B0604020202020204" pitchFamily="34" charset="0"/>
                <a:cs typeface="Arial" panose="020B0604020202020204" pitchFamily="34" charset="0"/>
              </a:rPr>
              <a:t> oes ganddo </a:t>
            </a:r>
            <a:r>
              <a:rPr lang="en-GB" sz="1200" b="0" i="0" dirty="0" err="1">
                <a:solidFill>
                  <a:srgbClr val="333333"/>
                </a:solidFill>
                <a:effectLst/>
                <a:latin typeface="Arial" panose="020B0604020202020204" pitchFamily="34" charset="0"/>
                <a:cs typeface="Arial" panose="020B0604020202020204" pitchFamily="34" charset="0"/>
              </a:rPr>
              <a:t>fantais</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sylweddol</a:t>
            </a:r>
            <a:r>
              <a:rPr lang="en-GB" sz="1200" b="0" i="0" dirty="0">
                <a:solidFill>
                  <a:srgbClr val="333333"/>
                </a:solidFill>
                <a:effectLst/>
                <a:latin typeface="Arial" panose="020B0604020202020204" pitchFamily="34" charset="0"/>
                <a:cs typeface="Arial" panose="020B0604020202020204" pitchFamily="34" charset="0"/>
              </a:rPr>
              <a:t> dros y </a:t>
            </a:r>
            <a:r>
              <a:rPr lang="en-GB" sz="1200" b="0" i="0" dirty="0" err="1">
                <a:solidFill>
                  <a:srgbClr val="333333"/>
                </a:solidFill>
                <a:effectLst/>
                <a:latin typeface="Arial" panose="020B0604020202020204" pitchFamily="34" charset="0"/>
                <a:cs typeface="Arial" panose="020B0604020202020204" pitchFamily="34" charset="0"/>
              </a:rPr>
              <a:t>gystadleuaeth</a:t>
            </a:r>
            <a:r>
              <a:rPr lang="en-GB" sz="1200" b="0" i="0" dirty="0">
                <a:solidFill>
                  <a:srgbClr val="333333"/>
                </a:solidFill>
                <a:effectLst/>
                <a:latin typeface="Arial" panose="020B0604020202020204" pitchFamily="34" charset="0"/>
                <a:cs typeface="Arial" panose="020B0604020202020204" pitchFamily="34" charset="0"/>
              </a:rPr>
              <a:t> ac, wrth wneud hynny, gall </a:t>
            </a:r>
            <a:r>
              <a:rPr lang="en-GB" sz="1200" b="0" i="0" dirty="0" err="1">
                <a:solidFill>
                  <a:srgbClr val="333333"/>
                </a:solidFill>
                <a:effectLst/>
                <a:latin typeface="Arial" panose="020B0604020202020204" pitchFamily="34" charset="0"/>
                <a:cs typeface="Arial" panose="020B0604020202020204" pitchFamily="34" charset="0"/>
              </a:rPr>
              <a:t>gynyddu</a:t>
            </a:r>
            <a:r>
              <a:rPr lang="en-GB" sz="1200" b="0" i="0" dirty="0">
                <a:solidFill>
                  <a:srgbClr val="333333"/>
                </a:solidFill>
                <a:effectLst/>
                <a:latin typeface="Arial" panose="020B0604020202020204" pitchFamily="34" charset="0"/>
                <a:cs typeface="Arial" panose="020B0604020202020204" pitchFamily="34" charset="0"/>
              </a:rPr>
              <a:t> ei </a:t>
            </a:r>
            <a:r>
              <a:rPr lang="en-GB" sz="1200" b="0" i="0" dirty="0" err="1">
                <a:solidFill>
                  <a:srgbClr val="333333"/>
                </a:solidFill>
                <a:effectLst/>
                <a:latin typeface="Arial" panose="020B0604020202020204" pitchFamily="34" charset="0"/>
                <a:cs typeface="Arial" panose="020B0604020202020204" pitchFamily="34" charset="0"/>
              </a:rPr>
              <a:t>gyfran</a:t>
            </a:r>
            <a:r>
              <a:rPr lang="en-GB" sz="1200" b="0" i="0" dirty="0">
                <a:solidFill>
                  <a:srgbClr val="333333"/>
                </a:solidFill>
                <a:effectLst/>
                <a:latin typeface="Arial" panose="020B0604020202020204" pitchFamily="34" charset="0"/>
                <a:cs typeface="Arial" panose="020B0604020202020204" pitchFamily="34" charset="0"/>
              </a:rPr>
              <a:t> o'r </a:t>
            </a:r>
            <a:r>
              <a:rPr lang="en-GB" sz="1200" b="0" i="0" dirty="0" err="1">
                <a:solidFill>
                  <a:srgbClr val="333333"/>
                </a:solidFill>
                <a:effectLst/>
                <a:latin typeface="Arial" panose="020B0604020202020204" pitchFamily="34" charset="0"/>
                <a:cs typeface="Arial" panose="020B0604020202020204" pitchFamily="34" charset="0"/>
              </a:rPr>
              <a:t>farchnad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ymhellach</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Mae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o arweinyddiaeth cost yn </a:t>
            </a:r>
            <a:r>
              <a:rPr lang="en-GB" sz="1200" b="0" i="0" dirty="0" err="1">
                <a:solidFill>
                  <a:srgbClr val="333333"/>
                </a:solidFill>
                <a:effectLst/>
                <a:latin typeface="Arial" panose="020B0604020202020204" pitchFamily="34" charset="0"/>
                <a:cs typeface="Arial" panose="020B0604020202020204" pitchFamily="34" charset="0"/>
              </a:rPr>
              <a:t>gofyn</a:t>
            </a:r>
            <a:r>
              <a:rPr lang="en-GB" sz="1200" b="0" i="0" dirty="0">
                <a:solidFill>
                  <a:srgbClr val="333333"/>
                </a:solidFill>
                <a:effectLst/>
                <a:latin typeface="Arial" panose="020B0604020202020204" pitchFamily="34" charset="0"/>
                <a:cs typeface="Arial" panose="020B0604020202020204" pitchFamily="34" charset="0"/>
              </a:rPr>
              <a:t> am </a:t>
            </a:r>
            <a:r>
              <a:rPr lang="en-GB" sz="1200" b="0" i="0" dirty="0" err="1">
                <a:solidFill>
                  <a:srgbClr val="333333"/>
                </a:solidFill>
                <a:effectLst/>
                <a:latin typeface="Arial" panose="020B0604020202020204" pitchFamily="34" charset="0"/>
                <a:cs typeface="Arial" panose="020B0604020202020204" pitchFamily="34" charset="0"/>
              </a:rPr>
              <a:t>gydweithrediad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agos</a:t>
            </a:r>
            <a:r>
              <a:rPr lang="en-GB" sz="1200" b="0" i="0" dirty="0">
                <a:solidFill>
                  <a:srgbClr val="333333"/>
                </a:solidFill>
                <a:effectLst/>
                <a:latin typeface="Arial" panose="020B0604020202020204" pitchFamily="34" charset="0"/>
                <a:cs typeface="Arial" panose="020B0604020202020204" pitchFamily="34" charset="0"/>
              </a:rPr>
              <a:t> rhwng holl </a:t>
            </a:r>
            <a:r>
              <a:rPr lang="en-GB" sz="1200" b="0" i="0" dirty="0" err="1">
                <a:solidFill>
                  <a:srgbClr val="333333"/>
                </a:solidFill>
                <a:effectLst/>
                <a:latin typeface="Arial" panose="020B0604020202020204" pitchFamily="34" charset="0"/>
                <a:cs typeface="Arial" panose="020B0604020202020204" pitchFamily="34" charset="0"/>
              </a:rPr>
              <a:t>feysydd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swyddogaethol</a:t>
            </a:r>
            <a:r>
              <a:rPr lang="en-GB" sz="1200" b="0" i="0" dirty="0">
                <a:solidFill>
                  <a:srgbClr val="333333"/>
                </a:solidFill>
                <a:effectLst/>
                <a:latin typeface="Arial" panose="020B0604020202020204" pitchFamily="34" charset="0"/>
                <a:cs typeface="Arial" panose="020B0604020202020204" pitchFamily="34" charset="0"/>
              </a:rPr>
              <a:t> busnes. I fod y </a:t>
            </a:r>
            <a:r>
              <a:rPr lang="en-GB" sz="1200" b="0" i="0" dirty="0" err="1">
                <a:solidFill>
                  <a:srgbClr val="333333"/>
                </a:solidFill>
                <a:effectLst/>
                <a:latin typeface="Arial" panose="020B0604020202020204" pitchFamily="34" charset="0"/>
                <a:cs typeface="Arial" panose="020B0604020202020204" pitchFamily="34" charset="0"/>
              </a:rPr>
              <a:t>cynhyrchydd</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isaf</a:t>
            </a:r>
            <a:r>
              <a:rPr lang="en-GB" sz="1200" b="0" i="0" dirty="0">
                <a:solidFill>
                  <a:srgbClr val="333333"/>
                </a:solidFill>
                <a:effectLst/>
                <a:latin typeface="Arial" panose="020B0604020202020204" pitchFamily="34" charset="0"/>
                <a:cs typeface="Arial" panose="020B0604020202020204" pitchFamily="34" charset="0"/>
              </a:rPr>
              <a:t>, mae </a:t>
            </a:r>
            <a:r>
              <a:rPr lang="en-GB" sz="1200" b="0" i="0" dirty="0" err="1">
                <a:solidFill>
                  <a:srgbClr val="333333"/>
                </a:solidFill>
                <a:effectLst/>
                <a:latin typeface="Arial" panose="020B0604020202020204" pitchFamily="34" charset="0"/>
                <a:cs typeface="Arial" panose="020B0604020202020204" pitchFamily="34" charset="0"/>
              </a:rPr>
              <a:t>cwmni’n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debygol</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gyflawni</a:t>
            </a:r>
            <a:r>
              <a:rPr lang="en-GB" sz="1200" b="0" i="0" dirty="0">
                <a:solidFill>
                  <a:srgbClr val="333333"/>
                </a:solidFill>
                <a:effectLst/>
                <a:latin typeface="Arial" panose="020B0604020202020204" pitchFamily="34" charset="0"/>
                <a:cs typeface="Arial" panose="020B0604020202020204" pitchFamily="34" charset="0"/>
              </a:rPr>
              <a:t> neu ddefnyddio </a:t>
            </a:r>
            <a:r>
              <a:rPr lang="en-GB" sz="1200" b="0" i="0" dirty="0" err="1">
                <a:solidFill>
                  <a:srgbClr val="333333"/>
                </a:solidFill>
                <a:effectLst/>
                <a:latin typeface="Arial" panose="020B0604020202020204" pitchFamily="34" charset="0"/>
                <a:cs typeface="Arial" panose="020B0604020202020204" pitchFamily="34" charset="0"/>
              </a:rPr>
              <a:t>nifer</a:t>
            </a:r>
            <a:r>
              <a:rPr lang="en-GB" sz="1200" b="0" i="0" dirty="0">
                <a:solidFill>
                  <a:srgbClr val="333333"/>
                </a:solidFill>
                <a:effectLst/>
                <a:latin typeface="Arial" panose="020B0604020202020204" pitchFamily="34" charset="0"/>
                <a:cs typeface="Arial" panose="020B0604020202020204" pitchFamily="34" charset="0"/>
              </a:rPr>
              <a:t> o’r </a:t>
            </a:r>
            <a:r>
              <a:rPr lang="en-GB" sz="1200" b="0" i="0" dirty="0" err="1">
                <a:solidFill>
                  <a:srgbClr val="333333"/>
                </a:solidFill>
                <a:effectLst/>
                <a:latin typeface="Arial" panose="020B0604020202020204" pitchFamily="34" charset="0"/>
                <a:cs typeface="Arial" panose="020B0604020202020204" pitchFamily="34" charset="0"/>
              </a:rPr>
              <a:t>canlynol</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err="1">
                <a:solidFill>
                  <a:srgbClr val="333333"/>
                </a:solidFill>
                <a:effectLst/>
                <a:latin typeface="Arial" panose="020B0604020202020204" pitchFamily="34" charset="0"/>
                <a:cs typeface="Arial" panose="020B0604020202020204" pitchFamily="34" charset="0"/>
              </a:rPr>
              <a:t>Lefelau</a:t>
            </a:r>
            <a:r>
              <a:rPr lang="en-GB" sz="1200" b="0" i="0" dirty="0">
                <a:solidFill>
                  <a:srgbClr val="333333"/>
                </a:solidFill>
                <a:effectLst/>
                <a:latin typeface="Arial" panose="020B0604020202020204" pitchFamily="34" charset="0"/>
                <a:cs typeface="Arial" panose="020B0604020202020204" pitchFamily="34" charset="0"/>
              </a:rPr>
              <a:t> uchel o </a:t>
            </a:r>
            <a:r>
              <a:rPr lang="en-GB" sz="1200" b="0" i="0" dirty="0" err="1">
                <a:solidFill>
                  <a:srgbClr val="333333"/>
                </a:solidFill>
                <a:effectLst/>
                <a:latin typeface="Arial" panose="020B0604020202020204" pitchFamily="34" charset="0"/>
                <a:cs typeface="Arial" panose="020B0604020202020204" pitchFamily="34" charset="0"/>
              </a:rPr>
              <a:t>gynhyrchiant</a:t>
            </a:r>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err="1">
                <a:solidFill>
                  <a:srgbClr val="333333"/>
                </a:solidFill>
                <a:effectLst/>
                <a:latin typeface="Arial" panose="020B0604020202020204" pitchFamily="34" charset="0"/>
                <a:cs typeface="Arial" panose="020B0604020202020204" pitchFamily="34" charset="0"/>
              </a:rPr>
              <a:t>Defnydd</a:t>
            </a:r>
            <a:r>
              <a:rPr lang="en-GB" sz="1200" b="0" i="0" dirty="0">
                <a:solidFill>
                  <a:srgbClr val="333333"/>
                </a:solidFill>
                <a:effectLst/>
                <a:latin typeface="Arial" panose="020B0604020202020204" pitchFamily="34" charset="0"/>
                <a:cs typeface="Arial" panose="020B0604020202020204" pitchFamily="34" charset="0"/>
              </a:rPr>
              <a:t> gallu uchel</a:t>
            </a:r>
          </a:p>
          <a:p>
            <a:pPr algn="l"/>
            <a:r>
              <a:rPr lang="en-GB" sz="1200" b="0" i="0" dirty="0" err="1">
                <a:solidFill>
                  <a:srgbClr val="333333"/>
                </a:solidFill>
                <a:effectLst/>
                <a:latin typeface="Arial" panose="020B0604020202020204" pitchFamily="34" charset="0"/>
                <a:cs typeface="Arial" panose="020B0604020202020204" pitchFamily="34" charset="0"/>
              </a:rPr>
              <a:t>Defnyddio</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pŵer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bargeinio</a:t>
            </a:r>
            <a:r>
              <a:rPr lang="en-GB" sz="1200" b="0" i="0" dirty="0">
                <a:solidFill>
                  <a:srgbClr val="333333"/>
                </a:solidFill>
                <a:effectLst/>
                <a:latin typeface="Arial" panose="020B0604020202020204" pitchFamily="34" charset="0"/>
                <a:cs typeface="Arial" panose="020B0604020202020204" pitchFamily="34" charset="0"/>
              </a:rPr>
              <a:t> i drafod y </a:t>
            </a:r>
            <a:r>
              <a:rPr lang="en-GB" sz="1200" b="0" i="0" dirty="0" err="1">
                <a:solidFill>
                  <a:srgbClr val="333333"/>
                </a:solidFill>
                <a:effectLst/>
                <a:latin typeface="Arial" panose="020B0604020202020204" pitchFamily="34" charset="0"/>
                <a:cs typeface="Arial" panose="020B0604020202020204" pitchFamily="34" charset="0"/>
              </a:rPr>
              <a:t>prisiau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isaf</a:t>
            </a:r>
            <a:r>
              <a:rPr lang="en-GB" sz="1200" b="0" i="0" dirty="0">
                <a:solidFill>
                  <a:srgbClr val="333333"/>
                </a:solidFill>
                <a:effectLst/>
                <a:latin typeface="Arial" panose="020B0604020202020204" pitchFamily="34" charset="0"/>
                <a:cs typeface="Arial" panose="020B0604020202020204" pitchFamily="34" charset="0"/>
              </a:rPr>
              <a:t> ar gyfer mewnbynnau cynhyrchu</a:t>
            </a:r>
          </a:p>
          <a:p>
            <a:pPr algn="l"/>
            <a:r>
              <a:rPr lang="en-GB" sz="1200" b="0" i="0" dirty="0">
                <a:solidFill>
                  <a:srgbClr val="333333"/>
                </a:solidFill>
                <a:effectLst/>
                <a:latin typeface="Arial" panose="020B0604020202020204" pitchFamily="34" charset="0"/>
                <a:cs typeface="Arial" panose="020B0604020202020204" pitchFamily="34" charset="0"/>
              </a:rPr>
              <a:t>Dulliau cynhyrchu main </a:t>
            </a:r>
          </a:p>
          <a:p>
            <a:pPr algn="l"/>
            <a:r>
              <a:rPr lang="en-GB" sz="1200" b="0" i="0" dirty="0" err="1">
                <a:solidFill>
                  <a:srgbClr val="333333"/>
                </a:solidFill>
                <a:effectLst/>
                <a:latin typeface="Arial" panose="020B0604020202020204" pitchFamily="34" charset="0"/>
                <a:cs typeface="Arial" panose="020B0604020202020204" pitchFamily="34" charset="0"/>
              </a:rPr>
              <a:t>Defnydd</a:t>
            </a:r>
            <a:r>
              <a:rPr lang="en-GB" sz="1200" b="0" i="0" dirty="0">
                <a:solidFill>
                  <a:srgbClr val="333333"/>
                </a:solidFill>
                <a:effectLst/>
                <a:latin typeface="Arial" panose="020B0604020202020204" pitchFamily="34" charset="0"/>
                <a:cs typeface="Arial" panose="020B0604020202020204" pitchFamily="34" charset="0"/>
              </a:rPr>
              <a:t> effeithiol o </a:t>
            </a:r>
            <a:r>
              <a:rPr lang="en-GB" sz="1200" b="0" i="0" dirty="0" err="1">
                <a:solidFill>
                  <a:srgbClr val="333333"/>
                </a:solidFill>
                <a:effectLst/>
                <a:latin typeface="Arial" panose="020B0604020202020204" pitchFamily="34" charset="0"/>
                <a:cs typeface="Arial" panose="020B0604020202020204" pitchFamily="34" charset="0"/>
              </a:rPr>
              <a:t>dechnoleg</a:t>
            </a:r>
            <a:r>
              <a:rPr lang="en-GB" sz="1200" b="0" i="0" dirty="0">
                <a:solidFill>
                  <a:srgbClr val="333333"/>
                </a:solidFill>
                <a:effectLst/>
                <a:latin typeface="Arial" panose="020B0604020202020204" pitchFamily="34" charset="0"/>
                <a:cs typeface="Arial" panose="020B0604020202020204" pitchFamily="34" charset="0"/>
              </a:rPr>
              <a:t> yn y broses </a:t>
            </a:r>
            <a:r>
              <a:rPr lang="en-GB" sz="1200" b="0" i="0" dirty="0" err="1">
                <a:solidFill>
                  <a:srgbClr val="333333"/>
                </a:solidFill>
                <a:effectLst/>
                <a:latin typeface="Arial" panose="020B0604020202020204" pitchFamily="34" charset="0"/>
                <a:cs typeface="Arial" panose="020B0604020202020204" pitchFamily="34" charset="0"/>
              </a:rPr>
              <a:t>gynhyrchu</a:t>
            </a:r>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err="1">
                <a:solidFill>
                  <a:srgbClr val="333333"/>
                </a:solidFill>
                <a:effectLst/>
                <a:latin typeface="Arial" panose="020B0604020202020204" pitchFamily="34" charset="0"/>
                <a:cs typeface="Arial" panose="020B0604020202020204" pitchFamily="34" charset="0"/>
              </a:rPr>
              <a:t>Mynediad</a:t>
            </a:r>
            <a:r>
              <a:rPr lang="en-GB" sz="1200" b="0" i="0" dirty="0">
                <a:solidFill>
                  <a:srgbClr val="333333"/>
                </a:solidFill>
                <a:effectLst/>
                <a:latin typeface="Arial" panose="020B0604020202020204" pitchFamily="34" charset="0"/>
                <a:cs typeface="Arial" panose="020B0604020202020204" pitchFamily="34" charset="0"/>
              </a:rPr>
              <a:t> at y </a:t>
            </a:r>
            <a:r>
              <a:rPr lang="en-GB" sz="1200" b="0" i="0" dirty="0" err="1">
                <a:solidFill>
                  <a:srgbClr val="333333"/>
                </a:solidFill>
                <a:effectLst/>
                <a:latin typeface="Arial" panose="020B0604020202020204" pitchFamily="34" charset="0"/>
                <a:cs typeface="Arial" panose="020B0604020202020204" pitchFamily="34" charset="0"/>
              </a:rPr>
              <a:t>sianeli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dosbarthu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mwyaf</a:t>
            </a:r>
            <a:r>
              <a:rPr lang="en-GB" sz="1200" b="0" i="0" dirty="0">
                <a:solidFill>
                  <a:srgbClr val="333333"/>
                </a:solidFill>
                <a:effectLst/>
                <a:latin typeface="Arial" panose="020B0604020202020204" pitchFamily="34" charset="0"/>
                <a:cs typeface="Arial" panose="020B0604020202020204" pitchFamily="34" charset="0"/>
              </a:rPr>
              <a:t> effeithiol</a:t>
            </a: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1" i="0" dirty="0" err="1">
                <a:solidFill>
                  <a:srgbClr val="333333"/>
                </a:solidFill>
                <a:effectLst/>
                <a:latin typeface="Arial" panose="020B0604020202020204" pitchFamily="34" charset="0"/>
                <a:cs typeface="Arial" panose="020B0604020202020204" pitchFamily="34" charset="0"/>
              </a:rPr>
              <a:t>Ffocws</a:t>
            </a:r>
            <a:r>
              <a:rPr lang="en-GB" sz="1200" b="1" i="0" dirty="0">
                <a:solidFill>
                  <a:srgbClr val="333333"/>
                </a:solidFill>
                <a:effectLst/>
                <a:latin typeface="Arial" panose="020B0604020202020204" pitchFamily="34" charset="0"/>
                <a:cs typeface="Arial" panose="020B0604020202020204" pitchFamily="34" charset="0"/>
              </a:rPr>
              <a:t> gwahaniaethu</a:t>
            </a:r>
          </a:p>
          <a:p>
            <a:pPr algn="l"/>
            <a:endParaRPr lang="en-GB" sz="1200" b="1"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Yn y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ffocws</a:t>
            </a:r>
            <a:r>
              <a:rPr lang="en-GB" sz="1200" b="0" i="0" dirty="0">
                <a:solidFill>
                  <a:srgbClr val="333333"/>
                </a:solidFill>
                <a:effectLst/>
                <a:latin typeface="Arial" panose="020B0604020202020204" pitchFamily="34" charset="0"/>
                <a:cs typeface="Arial" panose="020B0604020202020204" pitchFamily="34" charset="0"/>
              </a:rPr>
              <a:t> gwahaniaethu, nod busnes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gwahaniaethu o fewn un neu </a:t>
            </a:r>
            <a:r>
              <a:rPr lang="en-GB" sz="1200" b="0" i="0" dirty="0" err="1">
                <a:solidFill>
                  <a:srgbClr val="333333"/>
                </a:solidFill>
                <a:effectLst/>
                <a:latin typeface="Arial" panose="020B0604020202020204" pitchFamily="34" charset="0"/>
                <a:cs typeface="Arial" panose="020B0604020202020204" pitchFamily="34" charset="0"/>
              </a:rPr>
              <a:t>nifer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fach</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segmentau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marchnad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targed</a:t>
            </a:r>
            <a:r>
              <a:rPr lang="en-GB" sz="1200" b="0" i="0" dirty="0">
                <a:solidFill>
                  <a:srgbClr val="333333"/>
                </a:solidFill>
                <a:effectLst/>
                <a:latin typeface="Arial" panose="020B0604020202020204" pitchFamily="34" charset="0"/>
                <a:cs typeface="Arial" panose="020B0604020202020204" pitchFamily="34" charset="0"/>
              </a:rPr>
              <a:t>. Mae anghenion </a:t>
            </a:r>
            <a:r>
              <a:rPr lang="en-GB" sz="1200" b="0" i="0" dirty="0" err="1">
                <a:solidFill>
                  <a:srgbClr val="333333"/>
                </a:solidFill>
                <a:effectLst/>
                <a:latin typeface="Arial" panose="020B0604020202020204" pitchFamily="34" charset="0"/>
                <a:cs typeface="Arial" panose="020B0604020202020204" pitchFamily="34" charset="0"/>
              </a:rPr>
              <a:t>cwsmeriaid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arbennig</a:t>
            </a:r>
            <a:r>
              <a:rPr lang="en-GB" sz="1200" b="0" i="0" dirty="0">
                <a:solidFill>
                  <a:srgbClr val="333333"/>
                </a:solidFill>
                <a:effectLst/>
                <a:latin typeface="Arial" panose="020B0604020202020204" pitchFamily="34" charset="0"/>
                <a:cs typeface="Arial" panose="020B0604020202020204" pitchFamily="34" charset="0"/>
              </a:rPr>
              <a:t> y segment yn golygu bod cyfleoedd i </a:t>
            </a:r>
            <a:r>
              <a:rPr lang="en-GB" sz="1200" b="0" i="0" dirty="0" err="1">
                <a:solidFill>
                  <a:srgbClr val="333333"/>
                </a:solidFill>
                <a:effectLst/>
                <a:latin typeface="Arial" panose="020B0604020202020204" pitchFamily="34" charset="0"/>
                <a:cs typeface="Arial" panose="020B0604020202020204" pitchFamily="34" charset="0"/>
              </a:rPr>
              <a:t>ddarparu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cynhyrchion</a:t>
            </a:r>
            <a:r>
              <a:rPr lang="en-GB" sz="1200" b="0" i="0" dirty="0">
                <a:solidFill>
                  <a:srgbClr val="333333"/>
                </a:solidFill>
                <a:effectLst/>
                <a:latin typeface="Arial" panose="020B0604020202020204" pitchFamily="34" charset="0"/>
                <a:cs typeface="Arial" panose="020B0604020202020204" pitchFamily="34" charset="0"/>
              </a:rPr>
              <a:t> sy'n amlwg yn wahanol i </a:t>
            </a:r>
            <a:r>
              <a:rPr lang="en-GB" sz="1200" b="0" i="0" dirty="0" err="1">
                <a:solidFill>
                  <a:srgbClr val="333333"/>
                </a:solidFill>
                <a:effectLst/>
                <a:latin typeface="Arial" panose="020B0604020202020204" pitchFamily="34" charset="0"/>
                <a:cs typeface="Arial" panose="020B0604020202020204" pitchFamily="34" charset="0"/>
              </a:rPr>
              <a:t>gystadleuwyr</a:t>
            </a:r>
            <a:r>
              <a:rPr lang="en-GB" sz="1200" b="0" i="0" dirty="0">
                <a:solidFill>
                  <a:srgbClr val="333333"/>
                </a:solidFill>
                <a:effectLst/>
                <a:latin typeface="Arial" panose="020B0604020202020204" pitchFamily="34" charset="0"/>
                <a:cs typeface="Arial" panose="020B0604020202020204" pitchFamily="34" charset="0"/>
              </a:rPr>
              <a:t> a allai fod yn </a:t>
            </a:r>
            <a:r>
              <a:rPr lang="en-GB" sz="1200" b="0" i="0" dirty="0" err="1">
                <a:solidFill>
                  <a:srgbClr val="333333"/>
                </a:solidFill>
                <a:effectLst/>
                <a:latin typeface="Arial" panose="020B0604020202020204" pitchFamily="34" charset="0"/>
                <a:cs typeface="Arial" panose="020B0604020202020204" pitchFamily="34" charset="0"/>
              </a:rPr>
              <a:t>targedu</a:t>
            </a:r>
            <a:r>
              <a:rPr lang="en-GB" sz="1200" b="0" i="0" dirty="0">
                <a:solidFill>
                  <a:srgbClr val="333333"/>
                </a:solidFill>
                <a:effectLst/>
                <a:latin typeface="Arial" panose="020B0604020202020204" pitchFamily="34" charset="0"/>
                <a:cs typeface="Arial" panose="020B0604020202020204" pitchFamily="34" charset="0"/>
              </a:rPr>
              <a:t> grŵp </a:t>
            </a:r>
            <a:r>
              <a:rPr lang="en-GB" sz="1200" b="0" i="0" dirty="0" err="1">
                <a:solidFill>
                  <a:srgbClr val="333333"/>
                </a:solidFill>
                <a:effectLst/>
                <a:latin typeface="Arial" panose="020B0604020202020204" pitchFamily="34" charset="0"/>
                <a:cs typeface="Arial" panose="020B0604020202020204" pitchFamily="34" charset="0"/>
              </a:rPr>
              <a:t>ehangach</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gwsmeriaid</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Y mater pwysig i </a:t>
            </a:r>
            <a:r>
              <a:rPr lang="en-GB" sz="1200" b="0" i="0" dirty="0" err="1">
                <a:solidFill>
                  <a:srgbClr val="333333"/>
                </a:solidFill>
                <a:effectLst/>
                <a:latin typeface="Arial" panose="020B0604020202020204" pitchFamily="34" charset="0"/>
                <a:cs typeface="Arial" panose="020B0604020202020204" pitchFamily="34" charset="0"/>
              </a:rPr>
              <a:t>unrhyw</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fusnes</a:t>
            </a:r>
            <a:r>
              <a:rPr lang="en-GB" sz="1200" b="0" i="0" dirty="0">
                <a:solidFill>
                  <a:srgbClr val="333333"/>
                </a:solidFill>
                <a:effectLst/>
                <a:latin typeface="Arial" panose="020B0604020202020204" pitchFamily="34" charset="0"/>
                <a:cs typeface="Arial" panose="020B0604020202020204" pitchFamily="34" charset="0"/>
              </a:rPr>
              <a:t> sy'n </a:t>
            </a:r>
            <a:r>
              <a:rPr lang="en-GB" sz="1200" b="0" i="0" dirty="0" err="1">
                <a:solidFill>
                  <a:srgbClr val="333333"/>
                </a:solidFill>
                <a:effectLst/>
                <a:latin typeface="Arial" panose="020B0604020202020204" pitchFamily="34" charset="0"/>
                <a:cs typeface="Arial" panose="020B0604020202020204" pitchFamily="34" charset="0"/>
              </a:rPr>
              <a:t>mabwysiadu'r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hon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sicrhau bod gan </a:t>
            </a:r>
            <a:r>
              <a:rPr lang="en-GB" sz="1200" b="0" i="0" dirty="0" err="1">
                <a:solidFill>
                  <a:srgbClr val="333333"/>
                </a:solidFill>
                <a:effectLst/>
                <a:latin typeface="Arial" panose="020B0604020202020204" pitchFamily="34" charset="0"/>
                <a:cs typeface="Arial" panose="020B0604020202020204" pitchFamily="34" charset="0"/>
              </a:rPr>
              <a:t>gwsmeriaid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wir</a:t>
            </a:r>
            <a:r>
              <a:rPr lang="en-GB" sz="1200" b="0" i="0" dirty="0">
                <a:solidFill>
                  <a:srgbClr val="333333"/>
                </a:solidFill>
                <a:effectLst/>
                <a:latin typeface="Arial" panose="020B0604020202020204" pitchFamily="34" charset="0"/>
                <a:cs typeface="Arial" panose="020B0604020202020204" pitchFamily="34" charset="0"/>
              </a:rPr>
              <a:t> anghenion a </a:t>
            </a:r>
            <a:r>
              <a:rPr lang="en-GB" sz="1200" b="0" i="0" dirty="0" err="1">
                <a:solidFill>
                  <a:srgbClr val="333333"/>
                </a:solidFill>
                <a:effectLst/>
                <a:latin typeface="Arial" panose="020B0604020202020204" pitchFamily="34" charset="0"/>
                <a:cs typeface="Arial" panose="020B0604020202020204" pitchFamily="34" charset="0"/>
              </a:rPr>
              <a:t>dymuniadau</a:t>
            </a:r>
            <a:r>
              <a:rPr lang="en-GB" sz="1200" b="0" i="0" dirty="0">
                <a:solidFill>
                  <a:srgbClr val="333333"/>
                </a:solidFill>
                <a:effectLst/>
                <a:latin typeface="Arial" panose="020B0604020202020204" pitchFamily="34" charset="0"/>
                <a:cs typeface="Arial" panose="020B0604020202020204" pitchFamily="34" charset="0"/>
              </a:rPr>
              <a:t> gwahanol - hynny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bod sail </a:t>
            </a:r>
            <a:r>
              <a:rPr lang="en-GB" sz="1200" b="0" i="0" dirty="0" err="1">
                <a:solidFill>
                  <a:srgbClr val="333333"/>
                </a:solidFill>
                <a:effectLst/>
                <a:latin typeface="Arial" panose="020B0604020202020204" pitchFamily="34" charset="0"/>
                <a:cs typeface="Arial" panose="020B0604020202020204" pitchFamily="34" charset="0"/>
              </a:rPr>
              <a:t>ddilys</a:t>
            </a:r>
            <a:r>
              <a:rPr lang="en-GB" sz="1200" b="0" i="0" dirty="0">
                <a:solidFill>
                  <a:srgbClr val="333333"/>
                </a:solidFill>
                <a:effectLst/>
                <a:latin typeface="Arial" panose="020B0604020202020204" pitchFamily="34" charset="0"/>
                <a:cs typeface="Arial" panose="020B0604020202020204" pitchFamily="34" charset="0"/>
              </a:rPr>
              <a:t> ar gyfer gwahaniaethu - ac nad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cynhyrchion</a:t>
            </a:r>
            <a:r>
              <a:rPr lang="en-GB" sz="1200" b="0" i="0" dirty="0">
                <a:solidFill>
                  <a:srgbClr val="333333"/>
                </a:solidFill>
                <a:effectLst/>
                <a:latin typeface="Arial" panose="020B0604020202020204" pitchFamily="34" charset="0"/>
                <a:cs typeface="Arial" panose="020B0604020202020204" pitchFamily="34" charset="0"/>
              </a:rPr>
              <a:t> presennol </a:t>
            </a:r>
            <a:r>
              <a:rPr lang="en-GB" sz="1200" b="0" i="0" dirty="0" err="1">
                <a:solidFill>
                  <a:srgbClr val="333333"/>
                </a:solidFill>
                <a:effectLst/>
                <a:latin typeface="Arial" panose="020B0604020202020204" pitchFamily="34" charset="0"/>
                <a:cs typeface="Arial" panose="020B0604020202020204" pitchFamily="34" charset="0"/>
              </a:rPr>
              <a:t>cystadleuwyr</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diwallu'r</a:t>
            </a:r>
            <a:r>
              <a:rPr lang="en-GB" sz="1200" b="0" i="0" dirty="0">
                <a:solidFill>
                  <a:srgbClr val="333333"/>
                </a:solidFill>
                <a:effectLst/>
                <a:latin typeface="Arial" panose="020B0604020202020204" pitchFamily="34" charset="0"/>
                <a:cs typeface="Arial" panose="020B0604020202020204" pitchFamily="34" charset="0"/>
              </a:rPr>
              <a:t> anghenion a'r </a:t>
            </a:r>
            <a:r>
              <a:rPr lang="en-GB" sz="1200" b="0" i="0" dirty="0" err="1">
                <a:solidFill>
                  <a:srgbClr val="333333"/>
                </a:solidFill>
                <a:effectLst/>
                <a:latin typeface="Arial" panose="020B0604020202020204" pitchFamily="34" charset="0"/>
                <a:cs typeface="Arial" panose="020B0604020202020204" pitchFamily="34" charset="0"/>
              </a:rPr>
              <a:t>dymuniadau</a:t>
            </a:r>
            <a:r>
              <a:rPr lang="en-GB" sz="1200" b="0" i="0" dirty="0">
                <a:solidFill>
                  <a:srgbClr val="333333"/>
                </a:solidFill>
                <a:effectLst/>
                <a:latin typeface="Arial" panose="020B0604020202020204" pitchFamily="34" charset="0"/>
                <a:cs typeface="Arial" panose="020B0604020202020204" pitchFamily="34" charset="0"/>
              </a:rPr>
              <a:t> hynny.</a:t>
            </a:r>
          </a:p>
          <a:p>
            <a:pPr algn="l"/>
            <a:r>
              <a:rPr lang="en-GB" sz="1200" b="0" i="0" dirty="0" err="1">
                <a:solidFill>
                  <a:srgbClr val="333333"/>
                </a:solidFill>
                <a:effectLst/>
                <a:latin typeface="Arial" panose="020B0604020202020204" pitchFamily="34" charset="0"/>
                <a:cs typeface="Arial" panose="020B0604020202020204" pitchFamily="34" charset="0"/>
              </a:rPr>
              <a:t>Ffocws</a:t>
            </a:r>
            <a:r>
              <a:rPr lang="en-GB" sz="1200" b="0" i="0" dirty="0">
                <a:solidFill>
                  <a:srgbClr val="333333"/>
                </a:solidFill>
                <a:effectLst/>
                <a:latin typeface="Arial" panose="020B0604020202020204" pitchFamily="34" charset="0"/>
                <a:cs typeface="Arial" panose="020B0604020202020204" pitchFamily="34" charset="0"/>
              </a:rPr>
              <a:t> gwahaniaethu yw'r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farchnata</a:t>
            </a:r>
            <a:r>
              <a:rPr lang="en-GB" sz="1200" b="0" i="0" dirty="0">
                <a:solidFill>
                  <a:srgbClr val="333333"/>
                </a:solidFill>
                <a:effectLst/>
                <a:latin typeface="Arial" panose="020B0604020202020204" pitchFamily="34" charset="0"/>
                <a:cs typeface="Arial" panose="020B0604020202020204" pitchFamily="34" charset="0"/>
              </a:rPr>
              <a:t> arbenigol </a:t>
            </a:r>
            <a:r>
              <a:rPr lang="en-GB" sz="1200" b="0" i="0" dirty="0" err="1">
                <a:solidFill>
                  <a:srgbClr val="333333"/>
                </a:solidFill>
                <a:effectLst/>
                <a:latin typeface="Arial" panose="020B0604020202020204" pitchFamily="34" charset="0"/>
                <a:cs typeface="Arial" panose="020B0604020202020204" pitchFamily="34" charset="0"/>
              </a:rPr>
              <a:t>glasurol</a:t>
            </a:r>
            <a:r>
              <a:rPr lang="en-GB" sz="1200" b="0" i="0" dirty="0">
                <a:solidFill>
                  <a:srgbClr val="333333"/>
                </a:solidFill>
                <a:effectLst/>
                <a:latin typeface="Arial" panose="020B0604020202020204" pitchFamily="34" charset="0"/>
                <a:cs typeface="Arial" panose="020B0604020202020204" pitchFamily="34" charset="0"/>
              </a:rPr>
              <a:t>. Mae llawer o </a:t>
            </a:r>
            <a:r>
              <a:rPr lang="en-GB" sz="1200" b="0" i="0" dirty="0" err="1">
                <a:solidFill>
                  <a:srgbClr val="333333"/>
                </a:solidFill>
                <a:effectLst/>
                <a:latin typeface="Arial" panose="020B0604020202020204" pitchFamily="34" charset="0"/>
                <a:cs typeface="Arial" panose="020B0604020202020204" pitchFamily="34" charset="0"/>
              </a:rPr>
              <a:t>fusnesau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bach</a:t>
            </a:r>
            <a:r>
              <a:rPr lang="en-GB" sz="1200" b="0" i="0" dirty="0">
                <a:solidFill>
                  <a:srgbClr val="333333"/>
                </a:solidFill>
                <a:effectLst/>
                <a:latin typeface="Arial" panose="020B0604020202020204" pitchFamily="34" charset="0"/>
                <a:cs typeface="Arial" panose="020B0604020202020204" pitchFamily="34" charset="0"/>
              </a:rPr>
              <a:t> yn gallu </a:t>
            </a:r>
            <a:r>
              <a:rPr lang="en-GB" sz="1200" b="0" i="0" dirty="0" err="1">
                <a:solidFill>
                  <a:srgbClr val="333333"/>
                </a:solidFill>
                <a:effectLst/>
                <a:latin typeface="Arial" panose="020B0604020202020204" pitchFamily="34" charset="0"/>
                <a:cs typeface="Arial" panose="020B0604020202020204" pitchFamily="34" charset="0"/>
              </a:rPr>
              <a:t>sefydlu</a:t>
            </a:r>
            <a:r>
              <a:rPr lang="en-GB" sz="1200" b="0" i="0" dirty="0">
                <a:solidFill>
                  <a:srgbClr val="333333"/>
                </a:solidFill>
                <a:effectLst/>
                <a:latin typeface="Arial" panose="020B0604020202020204" pitchFamily="34" charset="0"/>
                <a:cs typeface="Arial" panose="020B0604020202020204" pitchFamily="34" charset="0"/>
              </a:rPr>
              <a:t> eu hunain mewn segment </a:t>
            </a:r>
            <a:r>
              <a:rPr lang="en-GB" sz="1200" b="0" i="0" dirty="0" err="1">
                <a:solidFill>
                  <a:srgbClr val="333333"/>
                </a:solidFill>
                <a:effectLst/>
                <a:latin typeface="Arial" panose="020B0604020202020204" pitchFamily="34" charset="0"/>
                <a:cs typeface="Arial" panose="020B0604020202020204" pitchFamily="34" charset="0"/>
              </a:rPr>
              <a:t>marchnad</a:t>
            </a:r>
            <a:r>
              <a:rPr lang="en-GB" sz="1200" b="0" i="0" dirty="0">
                <a:solidFill>
                  <a:srgbClr val="333333"/>
                </a:solidFill>
                <a:effectLst/>
                <a:latin typeface="Arial" panose="020B0604020202020204" pitchFamily="34" charset="0"/>
                <a:cs typeface="Arial" panose="020B0604020202020204" pitchFamily="34" charset="0"/>
              </a:rPr>
              <a:t> arbenigol gan ddefnyddio'r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hon, gan sicrhau </a:t>
            </a:r>
            <a:r>
              <a:rPr lang="en-GB" sz="1200" b="0" i="0" dirty="0" err="1">
                <a:solidFill>
                  <a:srgbClr val="333333"/>
                </a:solidFill>
                <a:effectLst/>
                <a:latin typeface="Arial" panose="020B0604020202020204" pitchFamily="34" charset="0"/>
                <a:cs typeface="Arial" panose="020B0604020202020204" pitchFamily="34" charset="0"/>
              </a:rPr>
              <a:t>prisiau</a:t>
            </a:r>
            <a:r>
              <a:rPr lang="en-GB" sz="1200" b="0" i="0" dirty="0">
                <a:solidFill>
                  <a:srgbClr val="333333"/>
                </a:solidFill>
                <a:effectLst/>
                <a:latin typeface="Arial" panose="020B0604020202020204" pitchFamily="34" charset="0"/>
                <a:cs typeface="Arial" panose="020B0604020202020204" pitchFamily="34" charset="0"/>
              </a:rPr>
              <a:t> uwch na </a:t>
            </a:r>
            <a:r>
              <a:rPr lang="en-GB" sz="1200" b="0" i="0" dirty="0" err="1">
                <a:solidFill>
                  <a:srgbClr val="333333"/>
                </a:solidFill>
                <a:effectLst/>
                <a:latin typeface="Arial" panose="020B0604020202020204" pitchFamily="34" charset="0"/>
                <a:cs typeface="Arial" panose="020B0604020202020204" pitchFamily="34" charset="0"/>
              </a:rPr>
              <a:t>chynhyrchion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heb</a:t>
            </a:r>
            <a:r>
              <a:rPr lang="en-GB" sz="1200" b="0" i="0" dirty="0">
                <a:solidFill>
                  <a:srgbClr val="333333"/>
                </a:solidFill>
                <a:effectLst/>
                <a:latin typeface="Arial" panose="020B0604020202020204" pitchFamily="34" charset="0"/>
                <a:cs typeface="Arial" panose="020B0604020202020204" pitchFamily="34" charset="0"/>
              </a:rPr>
              <a:t> eu gwahaniaethu trwy </a:t>
            </a:r>
            <a:r>
              <a:rPr lang="en-GB" sz="1200" b="0" i="0" dirty="0" err="1">
                <a:solidFill>
                  <a:srgbClr val="333333"/>
                </a:solidFill>
                <a:effectLst/>
                <a:latin typeface="Arial" panose="020B0604020202020204" pitchFamily="34" charset="0"/>
                <a:cs typeface="Arial" panose="020B0604020202020204" pitchFamily="34" charset="0"/>
              </a:rPr>
              <a:t>arbenigedd</a:t>
            </a:r>
            <a:r>
              <a:rPr lang="en-GB" sz="1200" b="0" i="0" dirty="0">
                <a:solidFill>
                  <a:srgbClr val="333333"/>
                </a:solidFill>
                <a:effectLst/>
                <a:latin typeface="Arial" panose="020B0604020202020204" pitchFamily="34" charset="0"/>
                <a:cs typeface="Arial" panose="020B0604020202020204" pitchFamily="34" charset="0"/>
              </a:rPr>
              <a:t> arbenigol neu ffyrdd eraill o </a:t>
            </a:r>
            <a:r>
              <a:rPr lang="en-GB" sz="1200" b="0" i="0" dirty="0" err="1">
                <a:solidFill>
                  <a:srgbClr val="333333"/>
                </a:solidFill>
                <a:effectLst/>
                <a:latin typeface="Arial" panose="020B0604020202020204" pitchFamily="34" charset="0"/>
                <a:cs typeface="Arial" panose="020B0604020202020204" pitchFamily="34" charset="0"/>
              </a:rPr>
              <a:t>ychwanegu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gwerth</a:t>
            </a:r>
            <a:r>
              <a:rPr lang="en-GB" sz="1200" b="0" i="0" dirty="0">
                <a:solidFill>
                  <a:srgbClr val="333333"/>
                </a:solidFill>
                <a:effectLst/>
                <a:latin typeface="Arial" panose="020B0604020202020204" pitchFamily="34" charset="0"/>
                <a:cs typeface="Arial" panose="020B0604020202020204" pitchFamily="34" charset="0"/>
              </a:rPr>
              <a:t> i </a:t>
            </a:r>
            <a:r>
              <a:rPr lang="en-GB" sz="1200" b="0" i="0" dirty="0" err="1">
                <a:solidFill>
                  <a:srgbClr val="333333"/>
                </a:solidFill>
                <a:effectLst/>
                <a:latin typeface="Arial" panose="020B0604020202020204" pitchFamily="34" charset="0"/>
                <a:cs typeface="Arial" panose="020B0604020202020204" pitchFamily="34" charset="0"/>
              </a:rPr>
              <a:t>gwsmeriaid</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Mae llawer o enghreifftiau </a:t>
            </a:r>
            <a:r>
              <a:rPr lang="en-GB" sz="1200" b="0" i="0" dirty="0" err="1">
                <a:solidFill>
                  <a:srgbClr val="333333"/>
                </a:solidFill>
                <a:effectLst/>
                <a:latin typeface="Arial" panose="020B0604020202020204" pitchFamily="34" charset="0"/>
                <a:cs typeface="Arial" panose="020B0604020202020204" pitchFamily="34" charset="0"/>
              </a:rPr>
              <a:t>llwyddiannus</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ffocws</a:t>
            </a:r>
            <a:r>
              <a:rPr lang="en-GB" sz="1200" b="0" i="0" dirty="0">
                <a:solidFill>
                  <a:srgbClr val="333333"/>
                </a:solidFill>
                <a:effectLst/>
                <a:latin typeface="Arial" panose="020B0604020202020204" pitchFamily="34" charset="0"/>
                <a:cs typeface="Arial" panose="020B0604020202020204" pitchFamily="34" charset="0"/>
              </a:rPr>
              <a:t> gwahaniaethu. Un da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Tyrrells Crisps a </a:t>
            </a:r>
            <a:r>
              <a:rPr lang="en-GB" sz="1200" b="0" i="0" dirty="0" err="1">
                <a:solidFill>
                  <a:srgbClr val="333333"/>
                </a:solidFill>
                <a:effectLst/>
                <a:latin typeface="Arial" panose="020B0604020202020204" pitchFamily="34" charset="0"/>
                <a:cs typeface="Arial" panose="020B0604020202020204" pitchFamily="34" charset="0"/>
              </a:rPr>
              <a:t>oedd</a:t>
            </a:r>
            <a:r>
              <a:rPr lang="en-GB" sz="1200" b="0" i="0" dirty="0">
                <a:solidFill>
                  <a:srgbClr val="333333"/>
                </a:solidFill>
                <a:effectLst/>
                <a:latin typeface="Arial" panose="020B0604020202020204" pitchFamily="34" charset="0"/>
                <a:cs typeface="Arial" panose="020B0604020202020204" pitchFamily="34" charset="0"/>
              </a:rPr>
              <a:t> yn canolbwyntio ar y segment </a:t>
            </a:r>
            <a:r>
              <a:rPr lang="en-GB" sz="1200" b="0" i="0" dirty="0" err="1">
                <a:solidFill>
                  <a:srgbClr val="333333"/>
                </a:solidFill>
                <a:effectLst/>
                <a:latin typeface="Arial" panose="020B0604020202020204" pitchFamily="34" charset="0"/>
                <a:cs typeface="Arial" panose="020B0604020202020204" pitchFamily="34" charset="0"/>
              </a:rPr>
              <a:t>premiwm</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llai</a:t>
            </a:r>
            <a:r>
              <a:rPr lang="en-GB" sz="1200" b="0" i="0" dirty="0">
                <a:solidFill>
                  <a:srgbClr val="333333"/>
                </a:solidFill>
                <a:effectLst/>
                <a:latin typeface="Arial" panose="020B0604020202020204" pitchFamily="34" charset="0"/>
                <a:cs typeface="Arial" panose="020B0604020202020204" pitchFamily="34" charset="0"/>
              </a:rPr>
              <a:t> o'r </a:t>
            </a:r>
            <a:r>
              <a:rPr lang="en-GB" sz="1200" b="0" i="0" dirty="0" err="1">
                <a:solidFill>
                  <a:srgbClr val="333333"/>
                </a:solidFill>
                <a:effectLst/>
                <a:latin typeface="Arial" panose="020B0604020202020204" pitchFamily="34" charset="0"/>
                <a:cs typeface="Arial" panose="020B0604020202020204" pitchFamily="34" charset="0"/>
              </a:rPr>
              <a:t>diwydiant</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creision</a:t>
            </a:r>
            <a:r>
              <a:rPr lang="en-GB" sz="1200" b="0" i="0" dirty="0">
                <a:solidFill>
                  <a:srgbClr val="333333"/>
                </a:solidFill>
                <a:effectLst/>
                <a:latin typeface="Arial" panose="020B0604020202020204" pitchFamily="34" charset="0"/>
                <a:cs typeface="Arial" panose="020B0604020202020204" pitchFamily="34" charset="0"/>
              </a:rPr>
              <a:t> wedi'i </a:t>
            </a:r>
            <a:r>
              <a:rPr lang="en-GB" sz="1200" b="0" i="0" dirty="0" err="1">
                <a:solidFill>
                  <a:srgbClr val="333333"/>
                </a:solidFill>
                <a:effectLst/>
                <a:latin typeface="Arial" panose="020B0604020202020204" pitchFamily="34" charset="0"/>
                <a:cs typeface="Arial" panose="020B0604020202020204" pitchFamily="34" charset="0"/>
              </a:rPr>
              <a:t>ffrio</a:t>
            </a:r>
            <a:r>
              <a:rPr lang="en-GB" sz="1200" b="0" i="0" dirty="0">
                <a:solidFill>
                  <a:srgbClr val="333333"/>
                </a:solidFill>
                <a:effectLst/>
                <a:latin typeface="Arial" panose="020B0604020202020204" pitchFamily="34" charset="0"/>
                <a:cs typeface="Arial" panose="020B0604020202020204" pitchFamily="34" charset="0"/>
              </a:rPr>
              <a:t> â </a:t>
            </a:r>
            <a:r>
              <a:rPr lang="en-GB" sz="1200" b="0" i="0" dirty="0" err="1">
                <a:solidFill>
                  <a:srgbClr val="333333"/>
                </a:solidFill>
                <a:effectLst/>
                <a:latin typeface="Arial" panose="020B0604020202020204" pitchFamily="34" charset="0"/>
                <a:cs typeface="Arial" panose="020B0604020202020204" pitchFamily="34" charset="0"/>
              </a:rPr>
              <a:t>llaw</a:t>
            </a:r>
            <a:r>
              <a:rPr lang="en-GB" sz="1200" b="0" i="0" dirty="0">
                <a:solidFill>
                  <a:srgbClr val="333333"/>
                </a:solidFill>
                <a:effectLst/>
                <a:latin typeface="Arial" panose="020B0604020202020204" pitchFamily="34" charset="0"/>
                <a:cs typeface="Arial" panose="020B0604020202020204" pitchFamily="34" charset="0"/>
              </a:rPr>
              <a:t>.</a:t>
            </a: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1" i="0" dirty="0">
              <a:solidFill>
                <a:srgbClr val="333333"/>
              </a:solidFill>
              <a:effectLst/>
              <a:latin typeface="Arial" panose="020B0604020202020204" pitchFamily="34" charset="0"/>
              <a:cs typeface="Arial" panose="020B0604020202020204" pitchFamily="34" charset="0"/>
            </a:endParaRPr>
          </a:p>
          <a:p>
            <a:pPr algn="l"/>
            <a:r>
              <a:rPr lang="en-GB" sz="1200" b="1" i="0" dirty="0">
                <a:solidFill>
                  <a:srgbClr val="333333"/>
                </a:solidFill>
                <a:effectLst/>
                <a:latin typeface="Arial" panose="020B0604020202020204" pitchFamily="34" charset="0"/>
                <a:cs typeface="Arial" panose="020B0604020202020204" pitchFamily="34" charset="0"/>
              </a:rPr>
              <a:t>Arweinyddiaeth gwahaniaethu</a:t>
            </a:r>
          </a:p>
          <a:p>
            <a:pPr algn="l"/>
            <a:endParaRPr lang="en-GB" sz="1200" b="1" i="0" dirty="0">
              <a:solidFill>
                <a:srgbClr val="333333"/>
              </a:solidFill>
              <a:effectLst/>
              <a:latin typeface="Arial" panose="020B0604020202020204" pitchFamily="34" charset="0"/>
              <a:cs typeface="Arial" panose="020B0604020202020204" pitchFamily="34" charset="0"/>
            </a:endParaRPr>
          </a:p>
          <a:p>
            <a:pPr algn="l"/>
            <a:endParaRPr lang="en-GB" sz="1200" b="1"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Gydag </a:t>
            </a:r>
            <a:r>
              <a:rPr lang="en-GB" sz="1200" b="0" i="0" dirty="0" err="1">
                <a:solidFill>
                  <a:srgbClr val="333333"/>
                </a:solidFill>
                <a:effectLst/>
                <a:latin typeface="Arial" panose="020B0604020202020204" pitchFamily="34" charset="0"/>
                <a:cs typeface="Arial" panose="020B0604020202020204" pitchFamily="34" charset="0"/>
              </a:rPr>
              <a:t>arweiniad</a:t>
            </a:r>
            <a:r>
              <a:rPr lang="en-GB" sz="1200" b="0" i="0" dirty="0">
                <a:solidFill>
                  <a:srgbClr val="333333"/>
                </a:solidFill>
                <a:effectLst/>
                <a:latin typeface="Arial" panose="020B0604020202020204" pitchFamily="34" charset="0"/>
                <a:cs typeface="Arial" panose="020B0604020202020204" pitchFamily="34" charset="0"/>
              </a:rPr>
              <a:t> gwahaniaethu, mae'r busnes yn </a:t>
            </a:r>
            <a:r>
              <a:rPr lang="en-GB" sz="1200" b="0" i="0" dirty="0" err="1">
                <a:solidFill>
                  <a:srgbClr val="333333"/>
                </a:solidFill>
                <a:effectLst/>
                <a:latin typeface="Arial" panose="020B0604020202020204" pitchFamily="34" charset="0"/>
                <a:cs typeface="Arial" panose="020B0604020202020204" pitchFamily="34" charset="0"/>
              </a:rPr>
              <a:t>targedu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marchnadoedd</a:t>
            </a:r>
            <a:r>
              <a:rPr lang="en-GB" sz="1200" b="0" i="0" dirty="0">
                <a:solidFill>
                  <a:srgbClr val="333333"/>
                </a:solidFill>
                <a:effectLst/>
                <a:latin typeface="Arial" panose="020B0604020202020204" pitchFamily="34" charset="0"/>
                <a:cs typeface="Arial" panose="020B0604020202020204" pitchFamily="34" charset="0"/>
              </a:rPr>
              <a:t> llawer mwy ac yn </a:t>
            </a:r>
            <a:r>
              <a:rPr lang="en-GB" sz="1200" b="0" i="0" dirty="0" err="1">
                <a:solidFill>
                  <a:srgbClr val="333333"/>
                </a:solidFill>
                <a:effectLst/>
                <a:latin typeface="Arial" panose="020B0604020202020204" pitchFamily="34" charset="0"/>
                <a:cs typeface="Arial" panose="020B0604020202020204" pitchFamily="34" charset="0"/>
              </a:rPr>
              <a:t>anelu</a:t>
            </a:r>
            <a:r>
              <a:rPr lang="en-GB" sz="1200" b="0" i="0" dirty="0">
                <a:solidFill>
                  <a:srgbClr val="333333"/>
                </a:solidFill>
                <a:effectLst/>
                <a:latin typeface="Arial" panose="020B0604020202020204" pitchFamily="34" charset="0"/>
                <a:cs typeface="Arial" panose="020B0604020202020204" pitchFamily="34" charset="0"/>
              </a:rPr>
              <a:t> at sicrhau </a:t>
            </a:r>
            <a:r>
              <a:rPr lang="en-GB" sz="1200" b="0" i="0" dirty="0" err="1">
                <a:solidFill>
                  <a:srgbClr val="333333"/>
                </a:solidFill>
                <a:effectLst/>
                <a:latin typeface="Arial" panose="020B0604020202020204" pitchFamily="34" charset="0"/>
                <a:cs typeface="Arial" panose="020B0604020202020204" pitchFamily="34" charset="0"/>
              </a:rPr>
              <a:t>mantais</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gystadleuol</a:t>
            </a:r>
            <a:r>
              <a:rPr lang="en-GB" sz="1200" b="0" i="0" dirty="0">
                <a:solidFill>
                  <a:srgbClr val="333333"/>
                </a:solidFill>
                <a:effectLst/>
                <a:latin typeface="Arial" panose="020B0604020202020204" pitchFamily="34" charset="0"/>
                <a:cs typeface="Arial" panose="020B0604020202020204" pitchFamily="34" charset="0"/>
              </a:rPr>
              <a:t> ar draws y </a:t>
            </a:r>
            <a:r>
              <a:rPr lang="en-GB" sz="1200" b="0" i="0" dirty="0" err="1">
                <a:solidFill>
                  <a:srgbClr val="333333"/>
                </a:solidFill>
                <a:effectLst/>
                <a:latin typeface="Arial" panose="020B0604020202020204" pitchFamily="34" charset="0"/>
                <a:cs typeface="Arial" panose="020B0604020202020204" pitchFamily="34" charset="0"/>
              </a:rPr>
              <a:t>diwydiant</a:t>
            </a:r>
            <a:r>
              <a:rPr lang="en-GB" sz="1200" b="0" i="0" dirty="0">
                <a:solidFill>
                  <a:srgbClr val="333333"/>
                </a:solidFill>
                <a:effectLst/>
                <a:latin typeface="Arial" panose="020B0604020202020204" pitchFamily="34" charset="0"/>
                <a:cs typeface="Arial" panose="020B0604020202020204" pitchFamily="34" charset="0"/>
              </a:rPr>
              <a:t> cyfan.</a:t>
            </a:r>
          </a:p>
          <a:p>
            <a:pPr algn="l"/>
            <a:r>
              <a:rPr lang="en-GB" sz="1200" b="0" i="0" dirty="0">
                <a:solidFill>
                  <a:srgbClr val="333333"/>
                </a:solidFill>
                <a:effectLst/>
                <a:latin typeface="Arial" panose="020B0604020202020204" pitchFamily="34" charset="0"/>
                <a:cs typeface="Arial" panose="020B0604020202020204" pitchFamily="34" charset="0"/>
              </a:rPr>
              <a:t>Mae'r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hon yn cynnwys </a:t>
            </a:r>
            <a:r>
              <a:rPr lang="en-GB" sz="1200" b="0" i="0" dirty="0" err="1">
                <a:solidFill>
                  <a:srgbClr val="333333"/>
                </a:solidFill>
                <a:effectLst/>
                <a:latin typeface="Arial" panose="020B0604020202020204" pitchFamily="34" charset="0"/>
                <a:cs typeface="Arial" panose="020B0604020202020204" pitchFamily="34" charset="0"/>
              </a:rPr>
              <a:t>dewis</a:t>
            </a:r>
            <a:r>
              <a:rPr lang="en-GB" sz="1200" b="0" i="0" dirty="0">
                <a:solidFill>
                  <a:srgbClr val="333333"/>
                </a:solidFill>
                <a:effectLst/>
                <a:latin typeface="Arial" panose="020B0604020202020204" pitchFamily="34" charset="0"/>
                <a:cs typeface="Arial" panose="020B0604020202020204" pitchFamily="34" charset="0"/>
              </a:rPr>
              <a:t> un neu fwy o </a:t>
            </a:r>
            <a:r>
              <a:rPr lang="en-GB" sz="1200" b="0" i="0" dirty="0" err="1">
                <a:solidFill>
                  <a:srgbClr val="333333"/>
                </a:solidFill>
                <a:effectLst/>
                <a:latin typeface="Arial" panose="020B0604020202020204" pitchFamily="34" charset="0"/>
                <a:cs typeface="Arial" panose="020B0604020202020204" pitchFamily="34" charset="0"/>
              </a:rPr>
              <a:t>feini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prawf</a:t>
            </a:r>
            <a:r>
              <a:rPr lang="en-GB" sz="1200" b="0" i="0" dirty="0">
                <a:solidFill>
                  <a:srgbClr val="333333"/>
                </a:solidFill>
                <a:effectLst/>
                <a:latin typeface="Arial" panose="020B0604020202020204" pitchFamily="34" charset="0"/>
                <a:cs typeface="Arial" panose="020B0604020202020204" pitchFamily="34" charset="0"/>
              </a:rPr>
              <a:t> a ddefnyddir gan </a:t>
            </a:r>
            <a:r>
              <a:rPr lang="en-GB" sz="1200" b="0" i="0" dirty="0" err="1">
                <a:solidFill>
                  <a:srgbClr val="333333"/>
                </a:solidFill>
                <a:effectLst/>
                <a:latin typeface="Arial" panose="020B0604020202020204" pitchFamily="34" charset="0"/>
                <a:cs typeface="Arial" panose="020B0604020202020204" pitchFamily="34" charset="0"/>
              </a:rPr>
              <a:t>brynwyr</a:t>
            </a:r>
            <a:r>
              <a:rPr lang="en-GB" sz="1200" b="0" i="0" dirty="0">
                <a:solidFill>
                  <a:srgbClr val="333333"/>
                </a:solidFill>
                <a:effectLst/>
                <a:latin typeface="Arial" panose="020B0604020202020204" pitchFamily="34" charset="0"/>
                <a:cs typeface="Arial" panose="020B0604020202020204" pitchFamily="34" charset="0"/>
              </a:rPr>
              <a:t> mewn </a:t>
            </a:r>
            <a:r>
              <a:rPr lang="en-GB" sz="1200" b="0" i="0" dirty="0" err="1">
                <a:solidFill>
                  <a:srgbClr val="333333"/>
                </a:solidFill>
                <a:effectLst/>
                <a:latin typeface="Arial" panose="020B0604020202020204" pitchFamily="34" charset="0"/>
                <a:cs typeface="Arial" panose="020B0604020202020204" pitchFamily="34" charset="0"/>
              </a:rPr>
              <a:t>marchnad</a:t>
            </a:r>
            <a:r>
              <a:rPr lang="en-GB" sz="1200" b="0" i="0" dirty="0">
                <a:solidFill>
                  <a:srgbClr val="333333"/>
                </a:solidFill>
                <a:effectLst/>
                <a:latin typeface="Arial" panose="020B0604020202020204" pitchFamily="34" charset="0"/>
                <a:cs typeface="Arial" panose="020B0604020202020204" pitchFamily="34" charset="0"/>
              </a:rPr>
              <a:t> - ac yna </a:t>
            </a:r>
            <a:r>
              <a:rPr lang="en-GB" sz="1200" b="0" i="0" dirty="0" err="1">
                <a:solidFill>
                  <a:srgbClr val="333333"/>
                </a:solidFill>
                <a:effectLst/>
                <a:latin typeface="Arial" panose="020B0604020202020204" pitchFamily="34" charset="0"/>
                <a:cs typeface="Arial" panose="020B0604020202020204" pitchFamily="34" charset="0"/>
              </a:rPr>
              <a:t>lleoli'r</a:t>
            </a:r>
            <a:r>
              <a:rPr lang="en-GB" sz="1200" b="0" i="0" dirty="0">
                <a:solidFill>
                  <a:srgbClr val="333333"/>
                </a:solidFill>
                <a:effectLst/>
                <a:latin typeface="Arial" panose="020B0604020202020204" pitchFamily="34" charset="0"/>
                <a:cs typeface="Arial" panose="020B0604020202020204" pitchFamily="34" charset="0"/>
              </a:rPr>
              <a:t> busnes yn unigryw i </a:t>
            </a:r>
            <a:r>
              <a:rPr lang="en-GB" sz="1200" b="0" i="0" dirty="0" err="1">
                <a:solidFill>
                  <a:srgbClr val="333333"/>
                </a:solidFill>
                <a:effectLst/>
                <a:latin typeface="Arial" panose="020B0604020202020204" pitchFamily="34" charset="0"/>
                <a:cs typeface="Arial" panose="020B0604020202020204" pitchFamily="34" charset="0"/>
              </a:rPr>
              <a:t>fodloni'r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meini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prawf</a:t>
            </a:r>
            <a:r>
              <a:rPr lang="en-GB" sz="1200" b="0" i="0" dirty="0">
                <a:solidFill>
                  <a:srgbClr val="333333"/>
                </a:solidFill>
                <a:effectLst/>
                <a:latin typeface="Arial" panose="020B0604020202020204" pitchFamily="34" charset="0"/>
                <a:cs typeface="Arial" panose="020B0604020202020204" pitchFamily="34" charset="0"/>
              </a:rPr>
              <a:t> hynny. Mae'r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hon fel arfer yn </a:t>
            </a:r>
            <a:r>
              <a:rPr lang="en-GB" sz="1200" b="0" i="0" dirty="0" err="1">
                <a:solidFill>
                  <a:srgbClr val="333333"/>
                </a:solidFill>
                <a:effectLst/>
                <a:latin typeface="Arial" panose="020B0604020202020204" pitchFamily="34" charset="0"/>
                <a:cs typeface="Arial" panose="020B0604020202020204" pitchFamily="34" charset="0"/>
              </a:rPr>
              <a:t>gysylltiedig</a:t>
            </a:r>
            <a:r>
              <a:rPr lang="en-GB" sz="1200" b="0" i="0" dirty="0">
                <a:solidFill>
                  <a:srgbClr val="333333"/>
                </a:solidFill>
                <a:effectLst/>
                <a:latin typeface="Arial" panose="020B0604020202020204" pitchFamily="34" charset="0"/>
                <a:cs typeface="Arial" panose="020B0604020202020204" pitchFamily="34" charset="0"/>
              </a:rPr>
              <a:t> â </a:t>
            </a:r>
            <a:r>
              <a:rPr lang="en-GB" sz="1200" b="0" i="0" dirty="0" err="1">
                <a:solidFill>
                  <a:srgbClr val="333333"/>
                </a:solidFill>
                <a:effectLst/>
                <a:latin typeface="Arial" panose="020B0604020202020204" pitchFamily="34" charset="0"/>
                <a:cs typeface="Arial" panose="020B0604020202020204" pitchFamily="34" charset="0"/>
              </a:rPr>
              <a:t>chodi</a:t>
            </a:r>
            <a:r>
              <a:rPr lang="en-GB" sz="1200" b="0" i="0" dirty="0">
                <a:solidFill>
                  <a:srgbClr val="333333"/>
                </a:solidFill>
                <a:effectLst/>
                <a:latin typeface="Arial" panose="020B0604020202020204" pitchFamily="34" charset="0"/>
                <a:cs typeface="Arial" panose="020B0604020202020204" pitchFamily="34" charset="0"/>
              </a:rPr>
              <a:t> pris </a:t>
            </a:r>
            <a:r>
              <a:rPr lang="en-GB" sz="1200" b="0" i="0" dirty="0" err="1">
                <a:solidFill>
                  <a:srgbClr val="333333"/>
                </a:solidFill>
                <a:effectLst/>
                <a:latin typeface="Arial" panose="020B0604020202020204" pitchFamily="34" charset="0"/>
                <a:cs typeface="Arial" panose="020B0604020202020204" pitchFamily="34" charset="0"/>
              </a:rPr>
              <a:t>premiwm</a:t>
            </a:r>
            <a:r>
              <a:rPr lang="en-GB" sz="1200" b="0" i="0" dirty="0">
                <a:solidFill>
                  <a:srgbClr val="333333"/>
                </a:solidFill>
                <a:effectLst/>
                <a:latin typeface="Arial" panose="020B0604020202020204" pitchFamily="34" charset="0"/>
                <a:cs typeface="Arial" panose="020B0604020202020204" pitchFamily="34" charset="0"/>
              </a:rPr>
              <a:t> am y cynnyrch - yn </a:t>
            </a:r>
            <a:r>
              <a:rPr lang="en-GB" sz="1200" b="0" i="0" dirty="0" err="1">
                <a:solidFill>
                  <a:srgbClr val="333333"/>
                </a:solidFill>
                <a:effectLst/>
                <a:latin typeface="Arial" panose="020B0604020202020204" pitchFamily="34" charset="0"/>
                <a:cs typeface="Arial" panose="020B0604020202020204" pitchFamily="34" charset="0"/>
              </a:rPr>
              <a:t>aml</a:t>
            </a:r>
            <a:r>
              <a:rPr lang="en-GB" sz="1200" b="0" i="0" dirty="0">
                <a:solidFill>
                  <a:srgbClr val="333333"/>
                </a:solidFill>
                <a:effectLst/>
                <a:latin typeface="Arial" panose="020B0604020202020204" pitchFamily="34" charset="0"/>
                <a:cs typeface="Arial" panose="020B0604020202020204" pitchFamily="34" charset="0"/>
              </a:rPr>
              <a:t> i adlewyrchu'r </a:t>
            </a:r>
            <a:r>
              <a:rPr lang="en-GB" sz="1200" b="0" i="0" dirty="0" err="1">
                <a:solidFill>
                  <a:srgbClr val="333333"/>
                </a:solidFill>
                <a:effectLst/>
                <a:latin typeface="Arial" panose="020B0604020202020204" pitchFamily="34" charset="0"/>
                <a:cs typeface="Arial" panose="020B0604020202020204" pitchFamily="34" charset="0"/>
              </a:rPr>
              <a:t>costau</a:t>
            </a:r>
            <a:r>
              <a:rPr lang="en-GB" sz="1200" b="0" i="0" dirty="0">
                <a:solidFill>
                  <a:srgbClr val="333333"/>
                </a:solidFill>
                <a:effectLst/>
                <a:latin typeface="Arial" panose="020B0604020202020204" pitchFamily="34" charset="0"/>
                <a:cs typeface="Arial" panose="020B0604020202020204" pitchFamily="34" charset="0"/>
              </a:rPr>
              <a:t> cynhyrchu uwch a'r </a:t>
            </a:r>
            <a:r>
              <a:rPr lang="en-GB" sz="1200" b="0" i="0" dirty="0" err="1">
                <a:solidFill>
                  <a:srgbClr val="333333"/>
                </a:solidFill>
                <a:effectLst/>
                <a:latin typeface="Arial" panose="020B0604020202020204" pitchFamily="34" charset="0"/>
                <a:cs typeface="Arial" panose="020B0604020202020204" pitchFamily="34" charset="0"/>
              </a:rPr>
              <a:t>nodweddion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gwerth</a:t>
            </a:r>
            <a:r>
              <a:rPr lang="en-GB" sz="1200" b="0" i="0" dirty="0">
                <a:solidFill>
                  <a:srgbClr val="333333"/>
                </a:solidFill>
                <a:effectLst/>
                <a:latin typeface="Arial" panose="020B0604020202020204" pitchFamily="34" charset="0"/>
                <a:cs typeface="Arial" panose="020B0604020202020204" pitchFamily="34" charset="0"/>
              </a:rPr>
              <a:t> ychwanegol </a:t>
            </a:r>
            <a:r>
              <a:rPr lang="en-GB" sz="1200" b="0" i="0" dirty="0" err="1">
                <a:solidFill>
                  <a:srgbClr val="333333"/>
                </a:solidFill>
                <a:effectLst/>
                <a:latin typeface="Arial" panose="020B0604020202020204" pitchFamily="34" charset="0"/>
                <a:cs typeface="Arial" panose="020B0604020202020204" pitchFamily="34" charset="0"/>
              </a:rPr>
              <a:t>ychwanegol</a:t>
            </a:r>
            <a:r>
              <a:rPr lang="en-GB" sz="1200" b="0" i="0" dirty="0">
                <a:solidFill>
                  <a:srgbClr val="333333"/>
                </a:solidFill>
                <a:effectLst/>
                <a:latin typeface="Arial" panose="020B0604020202020204" pitchFamily="34" charset="0"/>
                <a:cs typeface="Arial" panose="020B0604020202020204" pitchFamily="34" charset="0"/>
              </a:rPr>
              <a:t> a </a:t>
            </a:r>
            <a:r>
              <a:rPr lang="en-GB" sz="1200" b="0" i="0" dirty="0" err="1">
                <a:solidFill>
                  <a:srgbClr val="333333"/>
                </a:solidFill>
                <a:effectLst/>
                <a:latin typeface="Arial" panose="020B0604020202020204" pitchFamily="34" charset="0"/>
                <a:cs typeface="Arial" panose="020B0604020202020204" pitchFamily="34" charset="0"/>
              </a:rPr>
              <a:t>ddarperir</a:t>
            </a:r>
            <a:r>
              <a:rPr lang="en-GB" sz="1200" b="0" i="0" dirty="0">
                <a:solidFill>
                  <a:srgbClr val="333333"/>
                </a:solidFill>
                <a:effectLst/>
                <a:latin typeface="Arial" panose="020B0604020202020204" pitchFamily="34" charset="0"/>
                <a:cs typeface="Arial" panose="020B0604020202020204" pitchFamily="34" charset="0"/>
              </a:rPr>
              <a:t> ar gyfer y </a:t>
            </a:r>
            <a:r>
              <a:rPr lang="en-GB" sz="1200" b="0" i="0" dirty="0" err="1">
                <a:solidFill>
                  <a:srgbClr val="333333"/>
                </a:solidFill>
                <a:effectLst/>
                <a:latin typeface="Arial" panose="020B0604020202020204" pitchFamily="34" charset="0"/>
                <a:cs typeface="Arial" panose="020B0604020202020204" pitchFamily="34" charset="0"/>
              </a:rPr>
              <a:t>defnyddiwr</a:t>
            </a:r>
            <a:r>
              <a:rPr lang="en-GB" sz="1200" b="0" i="0" dirty="0">
                <a:solidFill>
                  <a:srgbClr val="333333"/>
                </a:solidFill>
                <a:effectLst/>
                <a:latin typeface="Arial" panose="020B0604020202020204" pitchFamily="34" charset="0"/>
                <a:cs typeface="Arial" panose="020B0604020202020204" pitchFamily="34" charset="0"/>
              </a:rPr>
              <a:t>.</a:t>
            </a: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Mae gwahaniaethu yn ymwneud â </a:t>
            </a:r>
            <a:r>
              <a:rPr lang="en-GB" sz="1200" b="0" i="0" dirty="0" err="1">
                <a:solidFill>
                  <a:srgbClr val="333333"/>
                </a:solidFill>
                <a:effectLst/>
                <a:latin typeface="Arial" panose="020B0604020202020204" pitchFamily="34" charset="0"/>
                <a:cs typeface="Arial" panose="020B0604020202020204" pitchFamily="34" charset="0"/>
              </a:rPr>
              <a:t>chodi</a:t>
            </a:r>
            <a:r>
              <a:rPr lang="en-GB" sz="1200" b="0" i="0" dirty="0">
                <a:solidFill>
                  <a:srgbClr val="333333"/>
                </a:solidFill>
                <a:effectLst/>
                <a:latin typeface="Arial" panose="020B0604020202020204" pitchFamily="34" charset="0"/>
                <a:cs typeface="Arial" panose="020B0604020202020204" pitchFamily="34" charset="0"/>
              </a:rPr>
              <a:t> pris </a:t>
            </a:r>
            <a:r>
              <a:rPr lang="en-GB" sz="1200" b="0" i="0" dirty="0" err="1">
                <a:solidFill>
                  <a:srgbClr val="333333"/>
                </a:solidFill>
                <a:effectLst/>
                <a:latin typeface="Arial" panose="020B0604020202020204" pitchFamily="34" charset="0"/>
                <a:cs typeface="Arial" panose="020B0604020202020204" pitchFamily="34" charset="0"/>
              </a:rPr>
              <a:t>premiwm</a:t>
            </a:r>
            <a:r>
              <a:rPr lang="en-GB" sz="1200" b="0" i="0" dirty="0">
                <a:solidFill>
                  <a:srgbClr val="333333"/>
                </a:solidFill>
                <a:effectLst/>
                <a:latin typeface="Arial" panose="020B0604020202020204" pitchFamily="34" charset="0"/>
                <a:cs typeface="Arial" panose="020B0604020202020204" pitchFamily="34" charset="0"/>
              </a:rPr>
              <a:t> sy'n fwy </a:t>
            </a:r>
            <a:r>
              <a:rPr lang="en-GB" sz="1200" b="0" i="0" dirty="0" err="1">
                <a:solidFill>
                  <a:srgbClr val="333333"/>
                </a:solidFill>
                <a:effectLst/>
                <a:latin typeface="Arial" panose="020B0604020202020204" pitchFamily="34" charset="0"/>
                <a:cs typeface="Arial" panose="020B0604020202020204" pitchFamily="34" charset="0"/>
              </a:rPr>
              <a:t>na'r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costau</a:t>
            </a:r>
            <a:r>
              <a:rPr lang="en-GB" sz="1200" b="0" i="0" dirty="0">
                <a:solidFill>
                  <a:srgbClr val="333333"/>
                </a:solidFill>
                <a:effectLst/>
                <a:latin typeface="Arial" panose="020B0604020202020204" pitchFamily="34" charset="0"/>
                <a:cs typeface="Arial" panose="020B0604020202020204" pitchFamily="34" charset="0"/>
              </a:rPr>
              <a:t> cynhyrchu ychwanegol, ac yn ymwneud â rhoi </a:t>
            </a:r>
            <a:r>
              <a:rPr lang="en-GB" sz="1200" b="0" i="0" dirty="0" err="1">
                <a:solidFill>
                  <a:srgbClr val="333333"/>
                </a:solidFill>
                <a:effectLst/>
                <a:latin typeface="Arial" panose="020B0604020202020204" pitchFamily="34" charset="0"/>
                <a:cs typeface="Arial" panose="020B0604020202020204" pitchFamily="34" charset="0"/>
              </a:rPr>
              <a:t>rhesymau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clir</a:t>
            </a:r>
            <a:r>
              <a:rPr lang="en-GB" sz="1200" b="0" i="0" dirty="0">
                <a:solidFill>
                  <a:srgbClr val="333333"/>
                </a:solidFill>
                <a:effectLst/>
                <a:latin typeface="Arial" panose="020B0604020202020204" pitchFamily="34" charset="0"/>
                <a:cs typeface="Arial" panose="020B0604020202020204" pitchFamily="34" charset="0"/>
              </a:rPr>
              <a:t> i </a:t>
            </a:r>
            <a:r>
              <a:rPr lang="en-GB" sz="1200" b="0" i="0" dirty="0" err="1">
                <a:solidFill>
                  <a:srgbClr val="333333"/>
                </a:solidFill>
                <a:effectLst/>
                <a:latin typeface="Arial" panose="020B0604020202020204" pitchFamily="34" charset="0"/>
                <a:cs typeface="Arial" panose="020B0604020202020204" pitchFamily="34" charset="0"/>
              </a:rPr>
              <a:t>gwsmeriaid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ddewis</a:t>
            </a:r>
            <a:r>
              <a:rPr lang="en-GB" sz="1200" b="0" i="0" dirty="0">
                <a:solidFill>
                  <a:srgbClr val="333333"/>
                </a:solidFill>
                <a:effectLst/>
                <a:latin typeface="Arial" panose="020B0604020202020204" pitchFamily="34" charset="0"/>
                <a:cs typeface="Arial" panose="020B0604020202020204" pitchFamily="34" charset="0"/>
              </a:rPr>
              <a:t> y cynnyrch yn </a:t>
            </a:r>
            <a:r>
              <a:rPr lang="en-GB" sz="1200" b="0" i="0" dirty="0" err="1">
                <a:solidFill>
                  <a:srgbClr val="333333"/>
                </a:solidFill>
                <a:effectLst/>
                <a:latin typeface="Arial" panose="020B0604020202020204" pitchFamily="34" charset="0"/>
                <a:cs typeface="Arial" panose="020B0604020202020204" pitchFamily="34" charset="0"/>
              </a:rPr>
              <a:t>hytrach</a:t>
            </a:r>
            <a:r>
              <a:rPr lang="en-GB" sz="1200" b="0" i="0" dirty="0">
                <a:solidFill>
                  <a:srgbClr val="333333"/>
                </a:solidFill>
                <a:effectLst/>
                <a:latin typeface="Arial" panose="020B0604020202020204" pitchFamily="34" charset="0"/>
                <a:cs typeface="Arial" panose="020B0604020202020204" pitchFamily="34" charset="0"/>
              </a:rPr>
              <a:t> na </a:t>
            </a:r>
            <a:r>
              <a:rPr lang="en-GB" sz="1200" b="0" i="0" dirty="0" err="1">
                <a:solidFill>
                  <a:srgbClr val="333333"/>
                </a:solidFill>
                <a:effectLst/>
                <a:latin typeface="Arial" panose="020B0604020202020204" pitchFamily="34" charset="0"/>
                <a:cs typeface="Arial" panose="020B0604020202020204" pitchFamily="34" charset="0"/>
              </a:rPr>
              <a:t>chynhyrchion</a:t>
            </a:r>
            <a:r>
              <a:rPr lang="en-GB" sz="1200" b="0" i="0" dirty="0">
                <a:solidFill>
                  <a:srgbClr val="333333"/>
                </a:solidFill>
                <a:effectLst/>
                <a:latin typeface="Arial" panose="020B0604020202020204" pitchFamily="34" charset="0"/>
                <a:cs typeface="Arial" panose="020B0604020202020204" pitchFamily="34" charset="0"/>
              </a:rPr>
              <a:t> eraill, </a:t>
            </a:r>
            <a:r>
              <a:rPr lang="en-GB" sz="1200" b="0" i="0" dirty="0" err="1">
                <a:solidFill>
                  <a:srgbClr val="333333"/>
                </a:solidFill>
                <a:effectLst/>
                <a:latin typeface="Arial" panose="020B0604020202020204" pitchFamily="34" charset="0"/>
                <a:cs typeface="Arial" panose="020B0604020202020204" pitchFamily="34" charset="0"/>
              </a:rPr>
              <a:t>llai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gwahaniaethol</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Mae sawl ffordd y gellir cyflawni hyn, er nad yw'n </a:t>
            </a:r>
            <a:r>
              <a:rPr lang="en-GB" sz="1200" b="0" i="0" dirty="0" err="1">
                <a:solidFill>
                  <a:srgbClr val="333333"/>
                </a:solidFill>
                <a:effectLst/>
                <a:latin typeface="Arial" panose="020B0604020202020204" pitchFamily="34" charset="0"/>
                <a:cs typeface="Arial" panose="020B0604020202020204" pitchFamily="34" charset="0"/>
              </a:rPr>
              <a:t>hawdd</a:t>
            </a:r>
            <a:r>
              <a:rPr lang="en-GB" sz="1200" b="0" i="0" dirty="0">
                <a:solidFill>
                  <a:srgbClr val="333333"/>
                </a:solidFill>
                <a:effectLst/>
                <a:latin typeface="Arial" panose="020B0604020202020204" pitchFamily="34" charset="0"/>
                <a:cs typeface="Arial" panose="020B0604020202020204" pitchFamily="34" charset="0"/>
              </a:rPr>
              <a:t> ac mae angen </a:t>
            </a:r>
            <a:r>
              <a:rPr lang="en-GB" sz="1200" b="0" i="0" dirty="0" err="1">
                <a:solidFill>
                  <a:srgbClr val="333333"/>
                </a:solidFill>
                <a:effectLst/>
                <a:latin typeface="Arial" panose="020B0604020202020204" pitchFamily="34" charset="0"/>
                <a:cs typeface="Arial" panose="020B0604020202020204" pitchFamily="34" charset="0"/>
              </a:rPr>
              <a:t>buddsoddiad</a:t>
            </a:r>
            <a:r>
              <a:rPr lang="en-GB" sz="1200" b="0" i="0" dirty="0">
                <a:solidFill>
                  <a:srgbClr val="333333"/>
                </a:solidFill>
                <a:effectLst/>
                <a:latin typeface="Arial" panose="020B0604020202020204" pitchFamily="34" charset="0"/>
                <a:cs typeface="Arial" panose="020B0604020202020204" pitchFamily="34" charset="0"/>
              </a:rPr>
              <a:t> marchnata </a:t>
            </a:r>
            <a:r>
              <a:rPr lang="en-GB" sz="1200" b="0" i="0" dirty="0" err="1">
                <a:solidFill>
                  <a:srgbClr val="333333"/>
                </a:solidFill>
                <a:effectLst/>
                <a:latin typeface="Arial" panose="020B0604020202020204" pitchFamily="34" charset="0"/>
                <a:cs typeface="Arial" panose="020B0604020202020204" pitchFamily="34" charset="0"/>
              </a:rPr>
              <a:t>sylweddol</a:t>
            </a:r>
            <a:r>
              <a:rPr lang="en-GB" sz="1200" b="0" i="0" dirty="0">
                <a:solidFill>
                  <a:srgbClr val="333333"/>
                </a:solidFill>
                <a:effectLst/>
                <a:latin typeface="Arial" panose="020B0604020202020204" pitchFamily="34" charset="0"/>
                <a:cs typeface="Arial" panose="020B0604020202020204" pitchFamily="34" charset="0"/>
              </a:rPr>
              <a:t> a </a:t>
            </a:r>
            <a:r>
              <a:rPr lang="en-GB" sz="1200" b="0" i="0" dirty="0" err="1">
                <a:solidFill>
                  <a:srgbClr val="333333"/>
                </a:solidFill>
                <a:effectLst/>
                <a:latin typeface="Arial" panose="020B0604020202020204" pitchFamily="34" charset="0"/>
                <a:cs typeface="Arial" panose="020B0604020202020204" pitchFamily="34" charset="0"/>
              </a:rPr>
              <a:t>pharhaus</a:t>
            </a:r>
            <a:r>
              <a:rPr lang="en-GB" sz="1200" b="0" i="0" dirty="0">
                <a:solidFill>
                  <a:srgbClr val="333333"/>
                </a:solidFill>
                <a:effectLst/>
                <a:latin typeface="Arial" panose="020B0604020202020204" pitchFamily="34" charset="0"/>
                <a:cs typeface="Arial" panose="020B0604020202020204" pitchFamily="34" charset="0"/>
              </a:rPr>
              <a:t>. Mae'r dulliau yn cynnwys:</a:t>
            </a:r>
          </a:p>
          <a:p>
            <a:pPr algn="l"/>
            <a:r>
              <a:rPr lang="en-GB" sz="1200" b="0" i="0" dirty="0">
                <a:solidFill>
                  <a:srgbClr val="333333"/>
                </a:solidFill>
                <a:effectLst/>
                <a:latin typeface="Arial" panose="020B0604020202020204" pitchFamily="34" charset="0"/>
                <a:cs typeface="Arial" panose="020B0604020202020204" pitchFamily="34" charset="0"/>
              </a:rPr>
              <a:t>Ansawdd cynnyrch uwch (</a:t>
            </a:r>
            <a:r>
              <a:rPr lang="en-GB" sz="1200" b="0" i="0" dirty="0" err="1">
                <a:solidFill>
                  <a:srgbClr val="333333"/>
                </a:solidFill>
                <a:effectLst/>
                <a:latin typeface="Arial" panose="020B0604020202020204" pitchFamily="34" charset="0"/>
                <a:cs typeface="Arial" panose="020B0604020202020204" pitchFamily="34" charset="0"/>
              </a:rPr>
              <a:t>nodweddion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buddion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gwydnwch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dibynadwyedd</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err="1">
                <a:solidFill>
                  <a:srgbClr val="333333"/>
                </a:solidFill>
                <a:effectLst/>
                <a:latin typeface="Arial" panose="020B0604020202020204" pitchFamily="34" charset="0"/>
                <a:cs typeface="Arial" panose="020B0604020202020204" pitchFamily="34" charset="0"/>
              </a:rPr>
              <a:t>Brandio</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adnabyddiaeth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gref</a:t>
            </a:r>
            <a:r>
              <a:rPr lang="en-GB" sz="1200" b="0" i="0" dirty="0">
                <a:solidFill>
                  <a:srgbClr val="333333"/>
                </a:solidFill>
                <a:effectLst/>
                <a:latin typeface="Arial" panose="020B0604020202020204" pitchFamily="34" charset="0"/>
                <a:cs typeface="Arial" panose="020B0604020202020204" pitchFamily="34" charset="0"/>
              </a:rPr>
              <a:t> o </a:t>
            </a:r>
            <a:r>
              <a:rPr lang="en-GB" sz="1200" b="0" i="0" dirty="0" err="1">
                <a:solidFill>
                  <a:srgbClr val="333333"/>
                </a:solidFill>
                <a:effectLst/>
                <a:latin typeface="Arial" panose="020B0604020202020204" pitchFamily="34" charset="0"/>
                <a:cs typeface="Arial" panose="020B0604020202020204" pitchFamily="34" charset="0"/>
              </a:rPr>
              <a:t>gwsmeriaid</a:t>
            </a:r>
            <a:r>
              <a:rPr lang="en-GB" sz="1200" b="0" i="0" dirty="0">
                <a:solidFill>
                  <a:srgbClr val="333333"/>
                </a:solidFill>
                <a:effectLst/>
                <a:latin typeface="Arial" panose="020B0604020202020204" pitchFamily="34" charset="0"/>
                <a:cs typeface="Arial" panose="020B0604020202020204" pitchFamily="34" charset="0"/>
              </a:rPr>
              <a:t> ac </a:t>
            </a:r>
            <a:r>
              <a:rPr lang="en-GB" sz="1200" b="0" i="0" dirty="0" err="1">
                <a:solidFill>
                  <a:srgbClr val="333333"/>
                </a:solidFill>
                <a:effectLst/>
                <a:latin typeface="Arial" panose="020B0604020202020204" pitchFamily="34" charset="0"/>
                <a:cs typeface="Arial" panose="020B0604020202020204" pitchFamily="34" charset="0"/>
              </a:rPr>
              <a:t>awydd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teyrngarwch</a:t>
            </a:r>
            <a:r>
              <a:rPr lang="en-GB" sz="1200" b="0" i="0" dirty="0">
                <a:solidFill>
                  <a:srgbClr val="333333"/>
                </a:solidFill>
                <a:effectLst/>
                <a:latin typeface="Arial" panose="020B0604020202020204" pitchFamily="34" charset="0"/>
                <a:cs typeface="Arial" panose="020B0604020202020204" pitchFamily="34" charset="0"/>
              </a:rPr>
              <a:t> brand)</a:t>
            </a:r>
          </a:p>
          <a:p>
            <a:pPr algn="l"/>
            <a:r>
              <a:rPr lang="en-GB" sz="1200" b="0" i="0" dirty="0" err="1">
                <a:solidFill>
                  <a:srgbClr val="333333"/>
                </a:solidFill>
                <a:effectLst/>
                <a:latin typeface="Arial" panose="020B0604020202020204" pitchFamily="34" charset="0"/>
                <a:cs typeface="Arial" panose="020B0604020202020204" pitchFamily="34" charset="0"/>
              </a:rPr>
              <a:t>Dosbarthiad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diwydiant</a:t>
            </a:r>
            <a:r>
              <a:rPr lang="en-GB" sz="1200" b="0" i="0" dirty="0">
                <a:solidFill>
                  <a:srgbClr val="333333"/>
                </a:solidFill>
                <a:effectLst/>
                <a:latin typeface="Arial" panose="020B0604020202020204" pitchFamily="34" charset="0"/>
                <a:cs typeface="Arial" panose="020B0604020202020204" pitchFamily="34" charset="0"/>
              </a:rPr>
              <a:t> cyfan ar draws yr holl </a:t>
            </a:r>
            <a:r>
              <a:rPr lang="en-GB" sz="1200" b="0" i="0" dirty="0" err="1">
                <a:solidFill>
                  <a:srgbClr val="333333"/>
                </a:solidFill>
                <a:effectLst/>
                <a:latin typeface="Arial" panose="020B0604020202020204" pitchFamily="34" charset="0"/>
                <a:cs typeface="Arial" panose="020B0604020202020204" pitchFamily="34" charset="0"/>
              </a:rPr>
              <a:t>brif</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sianeli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h.y</a:t>
            </a:r>
            <a:r>
              <a:rPr lang="en-GB" sz="1200" b="0" i="0" dirty="0">
                <a:solidFill>
                  <a:srgbClr val="333333"/>
                </a:solidFill>
                <a:effectLst/>
                <a:latin typeface="Arial" panose="020B0604020202020204" pitchFamily="34" charset="0"/>
                <a:cs typeface="Arial" panose="020B0604020202020204" pitchFamily="34" charset="0"/>
              </a:rPr>
              <a:t>. mae’r cynnyrch neu </a:t>
            </a:r>
            <a:r>
              <a:rPr lang="en-GB" sz="1200" b="0" i="0" dirty="0" err="1">
                <a:solidFill>
                  <a:srgbClr val="333333"/>
                </a:solidFill>
                <a:effectLst/>
                <a:latin typeface="Arial" panose="020B0604020202020204" pitchFamily="34" charset="0"/>
                <a:cs typeface="Arial" panose="020B0604020202020204" pitchFamily="34" charset="0"/>
              </a:rPr>
              <a:t>frand</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eitem</a:t>
            </a:r>
            <a:r>
              <a:rPr lang="en-GB" sz="1200" b="0" i="0" dirty="0">
                <a:solidFill>
                  <a:srgbClr val="333333"/>
                </a:solidFill>
                <a:effectLst/>
                <a:latin typeface="Arial" panose="020B0604020202020204" pitchFamily="34" charset="0"/>
                <a:cs typeface="Arial" panose="020B0604020202020204" pitchFamily="34" charset="0"/>
              </a:rPr>
              <a:t> hanfodol i’w </a:t>
            </a:r>
            <a:r>
              <a:rPr lang="en-GB" sz="1200" b="0" i="0" dirty="0" err="1">
                <a:solidFill>
                  <a:srgbClr val="333333"/>
                </a:solidFill>
                <a:effectLst/>
                <a:latin typeface="Arial" panose="020B0604020202020204" pitchFamily="34" charset="0"/>
                <a:cs typeface="Arial" panose="020B0604020202020204" pitchFamily="34" charset="0"/>
              </a:rPr>
              <a:t>stocio</a:t>
            </a:r>
            <a:r>
              <a:rPr lang="en-GB" sz="1200" b="0" i="0" dirty="0">
                <a:solidFill>
                  <a:srgbClr val="333333"/>
                </a:solidFill>
                <a:effectLst/>
                <a:latin typeface="Arial" panose="020B0604020202020204" pitchFamily="34" charset="0"/>
                <a:cs typeface="Arial" panose="020B0604020202020204" pitchFamily="34" charset="0"/>
              </a:rPr>
              <a:t> gan </a:t>
            </a:r>
            <a:r>
              <a:rPr lang="en-GB" sz="1200" b="0" i="0" dirty="0" err="1">
                <a:solidFill>
                  <a:srgbClr val="333333"/>
                </a:solidFill>
                <a:effectLst/>
                <a:latin typeface="Arial" panose="020B0604020202020204" pitchFamily="34" charset="0"/>
                <a:cs typeface="Arial" panose="020B0604020202020204" pitchFamily="34" charset="0"/>
              </a:rPr>
              <a:t>fanwerthwyr</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Cefnogaeth hyrwyddo </a:t>
            </a:r>
            <a:r>
              <a:rPr lang="en-GB" sz="1200" b="0" i="0" dirty="0" err="1">
                <a:solidFill>
                  <a:srgbClr val="333333"/>
                </a:solidFill>
                <a:effectLst/>
                <a:latin typeface="Arial" panose="020B0604020202020204" pitchFamily="34" charset="0"/>
                <a:cs typeface="Arial" panose="020B0604020202020204" pitchFamily="34" charset="0"/>
              </a:rPr>
              <a:t>gyson</a:t>
            </a:r>
            <a:r>
              <a:rPr lang="en-GB" sz="1200" b="0" i="0" dirty="0">
                <a:solidFill>
                  <a:srgbClr val="333333"/>
                </a:solidFill>
                <a:effectLst/>
                <a:latin typeface="Arial" panose="020B0604020202020204" pitchFamily="34" charset="0"/>
                <a:cs typeface="Arial" panose="020B0604020202020204" pitchFamily="34" charset="0"/>
              </a:rPr>
              <a:t> – yn </a:t>
            </a:r>
            <a:r>
              <a:rPr lang="en-GB" sz="1200" b="0" i="0" dirty="0" err="1">
                <a:solidFill>
                  <a:srgbClr val="333333"/>
                </a:solidFill>
                <a:effectLst/>
                <a:latin typeface="Arial" panose="020B0604020202020204" pitchFamily="34" charset="0"/>
                <a:cs typeface="Arial" panose="020B0604020202020204" pitchFamily="34" charset="0"/>
              </a:rPr>
              <a:t>aml</a:t>
            </a:r>
            <a:r>
              <a:rPr lang="en-GB" sz="1200" b="0" i="0" dirty="0">
                <a:solidFill>
                  <a:srgbClr val="333333"/>
                </a:solidFill>
                <a:effectLst/>
                <a:latin typeface="Arial" panose="020B0604020202020204" pitchFamily="34" charset="0"/>
                <a:cs typeface="Arial" panose="020B0604020202020204" pitchFamily="34" charset="0"/>
              </a:rPr>
              <a:t> yn cael ei </a:t>
            </a:r>
            <a:r>
              <a:rPr lang="en-GB" sz="1200" b="0" i="0" dirty="0" err="1">
                <a:solidFill>
                  <a:srgbClr val="333333"/>
                </a:solidFill>
                <a:effectLst/>
                <a:latin typeface="Arial" panose="020B0604020202020204" pitchFamily="34" charset="0"/>
                <a:cs typeface="Arial" panose="020B0604020202020204" pitchFamily="34" charset="0"/>
              </a:rPr>
              <a:t>ddominyddu</a:t>
            </a:r>
            <a:r>
              <a:rPr lang="en-GB" sz="1200" b="0" i="0" dirty="0">
                <a:solidFill>
                  <a:srgbClr val="333333"/>
                </a:solidFill>
                <a:effectLst/>
                <a:latin typeface="Arial" panose="020B0604020202020204" pitchFamily="34" charset="0"/>
                <a:cs typeface="Arial" panose="020B0604020202020204" pitchFamily="34" charset="0"/>
              </a:rPr>
              <a:t> gan </a:t>
            </a:r>
            <a:r>
              <a:rPr lang="en-GB" sz="1200" b="0" i="0" dirty="0" err="1">
                <a:solidFill>
                  <a:srgbClr val="333333"/>
                </a:solidFill>
                <a:effectLst/>
                <a:latin typeface="Arial" panose="020B0604020202020204" pitchFamily="34" charset="0"/>
                <a:cs typeface="Arial" panose="020B0604020202020204" pitchFamily="34" charset="0"/>
              </a:rPr>
              <a:t>hysbysebu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nawdd</a:t>
            </a:r>
            <a:r>
              <a:rPr lang="en-GB" sz="1200" b="0" i="0" dirty="0">
                <a:solidFill>
                  <a:srgbClr val="333333"/>
                </a:solidFill>
                <a:effectLst/>
                <a:latin typeface="Arial" panose="020B0604020202020204" pitchFamily="34" charset="0"/>
                <a:cs typeface="Arial" panose="020B0604020202020204" pitchFamily="34" charset="0"/>
              </a:rPr>
              <a:t> ac </a:t>
            </a:r>
            <a:r>
              <a:rPr lang="en-GB" sz="1200" b="0" i="0" dirty="0" err="1">
                <a:solidFill>
                  <a:srgbClr val="333333"/>
                </a:solidFill>
                <a:effectLst/>
                <a:latin typeface="Arial" panose="020B0604020202020204" pitchFamily="34" charset="0"/>
                <a:cs typeface="Arial" panose="020B0604020202020204" pitchFamily="34" charset="0"/>
              </a:rPr>
              <a:t>ati</a:t>
            </a:r>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Mae enghreifftiau </a:t>
            </a:r>
            <a:r>
              <a:rPr lang="en-GB" sz="1200" b="0" i="0" dirty="0" err="1">
                <a:solidFill>
                  <a:srgbClr val="333333"/>
                </a:solidFill>
                <a:effectLst/>
                <a:latin typeface="Arial" panose="020B0604020202020204" pitchFamily="34" charset="0"/>
                <a:cs typeface="Arial" panose="020B0604020202020204" pitchFamily="34" charset="0"/>
              </a:rPr>
              <a:t>gwych</a:t>
            </a:r>
            <a:r>
              <a:rPr lang="en-GB" sz="1200" b="0" i="0" dirty="0">
                <a:solidFill>
                  <a:srgbClr val="333333"/>
                </a:solidFill>
                <a:effectLst/>
                <a:latin typeface="Arial" panose="020B0604020202020204" pitchFamily="34" charset="0"/>
                <a:cs typeface="Arial" panose="020B0604020202020204" pitchFamily="34" charset="0"/>
              </a:rPr>
              <a:t> o arweinyddiaeth </a:t>
            </a:r>
            <a:r>
              <a:rPr lang="en-GB" sz="1200" b="0" i="0" dirty="0" err="1">
                <a:solidFill>
                  <a:srgbClr val="333333"/>
                </a:solidFill>
                <a:effectLst/>
                <a:latin typeface="Arial" panose="020B0604020202020204" pitchFamily="34" charset="0"/>
                <a:cs typeface="Arial" panose="020B0604020202020204" pitchFamily="34" charset="0"/>
              </a:rPr>
              <a:t>wahaniaethu</a:t>
            </a:r>
            <a:r>
              <a:rPr lang="en-GB" sz="1200" b="0" i="0" dirty="0">
                <a:solidFill>
                  <a:srgbClr val="333333"/>
                </a:solidFill>
                <a:effectLst/>
                <a:latin typeface="Arial" panose="020B0604020202020204" pitchFamily="34" charset="0"/>
                <a:cs typeface="Arial" panose="020B0604020202020204" pitchFamily="34" charset="0"/>
              </a:rPr>
              <a:t> yn cynnwys </a:t>
            </a:r>
            <a:r>
              <a:rPr lang="en-GB" sz="1200" b="0" i="0" dirty="0" err="1">
                <a:solidFill>
                  <a:srgbClr val="333333"/>
                </a:solidFill>
                <a:effectLst/>
                <a:latin typeface="Arial" panose="020B0604020202020204" pitchFamily="34" charset="0"/>
                <a:cs typeface="Arial" panose="020B0604020202020204" pitchFamily="34" charset="0"/>
              </a:rPr>
              <a:t>brandiau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byd-eang</a:t>
            </a:r>
            <a:r>
              <a:rPr lang="en-GB" sz="1200" b="0" i="0" dirty="0">
                <a:solidFill>
                  <a:srgbClr val="333333"/>
                </a:solidFill>
                <a:effectLst/>
                <a:latin typeface="Arial" panose="020B0604020202020204" pitchFamily="34" charset="0"/>
                <a:cs typeface="Arial" panose="020B0604020202020204" pitchFamily="34" charset="0"/>
              </a:rPr>
              <a:t> fel Nike a Mercedes. Mae'r </a:t>
            </a:r>
            <a:r>
              <a:rPr lang="en-GB" sz="1200" b="0" i="0" dirty="0" err="1">
                <a:solidFill>
                  <a:srgbClr val="333333"/>
                </a:solidFill>
                <a:effectLst/>
                <a:latin typeface="Arial" panose="020B0604020202020204" pitchFamily="34" charset="0"/>
                <a:cs typeface="Arial" panose="020B0604020202020204" pitchFamily="34" charset="0"/>
              </a:rPr>
              <a:t>brandiau</a:t>
            </a:r>
            <a:r>
              <a:rPr lang="en-GB" sz="1200" b="0" i="0" dirty="0">
                <a:solidFill>
                  <a:srgbClr val="333333"/>
                </a:solidFill>
                <a:effectLst/>
                <a:latin typeface="Arial" panose="020B0604020202020204" pitchFamily="34" charset="0"/>
                <a:cs typeface="Arial" panose="020B0604020202020204" pitchFamily="34" charset="0"/>
              </a:rPr>
              <a:t> hyn yn cyflawni </a:t>
            </a:r>
            <a:r>
              <a:rPr lang="en-GB" sz="1200" b="0" i="0" dirty="0" err="1">
                <a:solidFill>
                  <a:srgbClr val="333333"/>
                </a:solidFill>
                <a:effectLst/>
                <a:latin typeface="Arial" panose="020B0604020202020204" pitchFamily="34" charset="0"/>
                <a:cs typeface="Arial" panose="020B0604020202020204" pitchFamily="34" charset="0"/>
              </a:rPr>
              <a:t>arbedion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maint</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sylweddol</a:t>
            </a:r>
            <a:r>
              <a:rPr lang="en-GB" sz="1200" b="0" i="0" dirty="0">
                <a:solidFill>
                  <a:srgbClr val="333333"/>
                </a:solidFill>
                <a:effectLst/>
                <a:latin typeface="Arial" panose="020B0604020202020204" pitchFamily="34" charset="0"/>
                <a:cs typeface="Arial" panose="020B0604020202020204" pitchFamily="34" charset="0"/>
              </a:rPr>
              <a:t>, ond nid ydynt yn </a:t>
            </a:r>
            <a:r>
              <a:rPr lang="en-GB" sz="1200" b="0" i="0" dirty="0" err="1">
                <a:solidFill>
                  <a:srgbClr val="333333"/>
                </a:solidFill>
                <a:effectLst/>
                <a:latin typeface="Arial" panose="020B0604020202020204" pitchFamily="34" charset="0"/>
                <a:cs typeface="Arial" panose="020B0604020202020204" pitchFamily="34" charset="0"/>
              </a:rPr>
              <a:t>dibynnu</a:t>
            </a:r>
            <a:r>
              <a:rPr lang="en-GB" sz="1200" b="0" i="0" dirty="0">
                <a:solidFill>
                  <a:srgbClr val="333333"/>
                </a:solidFill>
                <a:effectLst/>
                <a:latin typeface="Arial" panose="020B0604020202020204" pitchFamily="34" charset="0"/>
                <a:cs typeface="Arial" panose="020B0604020202020204" pitchFamily="34" charset="0"/>
              </a:rPr>
              <a:t> ar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cost-arweinyddiaeth i </a:t>
            </a:r>
            <a:r>
              <a:rPr lang="en-GB" sz="1200" b="0" i="0" dirty="0" err="1">
                <a:solidFill>
                  <a:srgbClr val="333333"/>
                </a:solidFill>
                <a:effectLst/>
                <a:latin typeface="Arial" panose="020B0604020202020204" pitchFamily="34" charset="0"/>
                <a:cs typeface="Arial" panose="020B0604020202020204" pitchFamily="34" charset="0"/>
              </a:rPr>
              <a:t>gystadlu</a:t>
            </a:r>
            <a:r>
              <a:rPr lang="en-GB" sz="1200" b="0" i="0" dirty="0">
                <a:solidFill>
                  <a:srgbClr val="333333"/>
                </a:solidFill>
                <a:effectLst/>
                <a:latin typeface="Arial" panose="020B0604020202020204" pitchFamily="34" charset="0"/>
                <a:cs typeface="Arial" panose="020B0604020202020204" pitchFamily="34" charset="0"/>
              </a:rPr>
              <a:t>. Mae eu busnes a'u </a:t>
            </a:r>
            <a:r>
              <a:rPr lang="en-GB" sz="1200" b="0" i="0" dirty="0" err="1">
                <a:solidFill>
                  <a:srgbClr val="333333"/>
                </a:solidFill>
                <a:effectLst/>
                <a:latin typeface="Arial" panose="020B0604020202020204" pitchFamily="34" charset="0"/>
                <a:cs typeface="Arial" panose="020B0604020202020204" pitchFamily="34" charset="0"/>
              </a:rPr>
              <a:t>brandiau</a:t>
            </a:r>
            <a:r>
              <a:rPr lang="en-GB" sz="1200" b="0" i="0" dirty="0">
                <a:solidFill>
                  <a:srgbClr val="333333"/>
                </a:solidFill>
                <a:effectLst/>
                <a:latin typeface="Arial" panose="020B0604020202020204" pitchFamily="34" charset="0"/>
                <a:cs typeface="Arial" panose="020B0604020202020204" pitchFamily="34" charset="0"/>
              </a:rPr>
              <a:t> yn seiliedig ar </a:t>
            </a:r>
            <a:r>
              <a:rPr lang="en-GB" sz="1200" b="0" i="0" dirty="0" err="1">
                <a:solidFill>
                  <a:srgbClr val="333333"/>
                </a:solidFill>
                <a:effectLst/>
                <a:latin typeface="Arial" panose="020B0604020202020204" pitchFamily="34" charset="0"/>
                <a:cs typeface="Arial" panose="020B0604020202020204" pitchFamily="34" charset="0"/>
              </a:rPr>
              <a:t>berswadio</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cwsmeriaid</a:t>
            </a:r>
            <a:r>
              <a:rPr lang="en-GB" sz="1200" b="0" i="0" dirty="0">
                <a:solidFill>
                  <a:srgbClr val="333333"/>
                </a:solidFill>
                <a:effectLst/>
                <a:latin typeface="Arial" panose="020B0604020202020204" pitchFamily="34" charset="0"/>
                <a:cs typeface="Arial" panose="020B0604020202020204" pitchFamily="34" charset="0"/>
              </a:rPr>
              <a:t> i ddod yn </a:t>
            </a:r>
            <a:r>
              <a:rPr lang="en-GB" sz="1200" b="0" i="0" dirty="0" err="1">
                <a:solidFill>
                  <a:srgbClr val="333333"/>
                </a:solidFill>
                <a:effectLst/>
                <a:latin typeface="Arial" panose="020B0604020202020204" pitchFamily="34" charset="0"/>
                <a:cs typeface="Arial" panose="020B0604020202020204" pitchFamily="34" charset="0"/>
              </a:rPr>
              <a:t>deyrngar</a:t>
            </a:r>
            <a:r>
              <a:rPr lang="en-GB" sz="1200" b="0" i="0" dirty="0">
                <a:solidFill>
                  <a:srgbClr val="333333"/>
                </a:solidFill>
                <a:effectLst/>
                <a:latin typeface="Arial" panose="020B0604020202020204" pitchFamily="34" charset="0"/>
                <a:cs typeface="Arial" panose="020B0604020202020204" pitchFamily="34" charset="0"/>
              </a:rPr>
              <a:t> i </a:t>
            </a:r>
            <a:r>
              <a:rPr lang="en-GB" sz="1200" b="0" i="0" dirty="0" err="1">
                <a:solidFill>
                  <a:srgbClr val="333333"/>
                </a:solidFill>
                <a:effectLst/>
                <a:latin typeface="Arial" panose="020B0604020202020204" pitchFamily="34" charset="0"/>
                <a:cs typeface="Arial" panose="020B0604020202020204" pitchFamily="34" charset="0"/>
              </a:rPr>
              <a:t>frand</a:t>
            </a:r>
            <a:r>
              <a:rPr lang="en-GB" sz="1200" b="0" i="0" dirty="0">
                <a:solidFill>
                  <a:srgbClr val="333333"/>
                </a:solidFill>
                <a:effectLst/>
                <a:latin typeface="Arial" panose="020B0604020202020204" pitchFamily="34" charset="0"/>
                <a:cs typeface="Arial" panose="020B0604020202020204" pitchFamily="34" charset="0"/>
              </a:rPr>
              <a:t> a </a:t>
            </a:r>
            <a:r>
              <a:rPr lang="en-GB" sz="1200" b="0" i="0" dirty="0" err="1">
                <a:solidFill>
                  <a:srgbClr val="333333"/>
                </a:solidFill>
                <a:effectLst/>
                <a:latin typeface="Arial" panose="020B0604020202020204" pitchFamily="34" charset="0"/>
                <a:cs typeface="Arial" panose="020B0604020202020204" pitchFamily="34" charset="0"/>
              </a:rPr>
              <a:t>thalu</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premiwm</a:t>
            </a:r>
            <a:r>
              <a:rPr lang="en-GB" sz="1200" b="0" i="0" dirty="0">
                <a:solidFill>
                  <a:srgbClr val="333333"/>
                </a:solidFill>
                <a:effectLst/>
                <a:latin typeface="Arial" panose="020B0604020202020204" pitchFamily="34" charset="0"/>
                <a:cs typeface="Arial" panose="020B0604020202020204" pitchFamily="34" charset="0"/>
              </a:rPr>
              <a:t> am eu cynnyrch.</a:t>
            </a: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A yw'n </a:t>
            </a:r>
            <a:r>
              <a:rPr lang="en-GB" sz="1200" b="0" i="0" dirty="0" err="1">
                <a:solidFill>
                  <a:srgbClr val="333333"/>
                </a:solidFill>
                <a:effectLst/>
                <a:latin typeface="Arial" panose="020B0604020202020204" pitchFamily="34" charset="0"/>
                <a:cs typeface="Arial" panose="020B0604020202020204" pitchFamily="34" charset="0"/>
              </a:rPr>
              <a:t>bosibl</a:t>
            </a:r>
            <a:r>
              <a:rPr lang="en-GB" sz="1200" b="0" i="0" dirty="0">
                <a:solidFill>
                  <a:srgbClr val="333333"/>
                </a:solidFill>
                <a:effectLst/>
                <a:latin typeface="Arial" panose="020B0604020202020204" pitchFamily="34" charset="0"/>
                <a:cs typeface="Arial" panose="020B0604020202020204" pitchFamily="34" charset="0"/>
              </a:rPr>
              <a:t> bod </a:t>
            </a:r>
            <a:r>
              <a:rPr lang="en-GB" sz="1200" b="0" i="0" dirty="0" err="1">
                <a:solidFill>
                  <a:srgbClr val="333333"/>
                </a:solidFill>
                <a:effectLst/>
                <a:latin typeface="Arial" panose="020B0604020202020204" pitchFamily="34" charset="0"/>
                <a:cs typeface="Arial" panose="020B0604020202020204" pitchFamily="34" charset="0"/>
              </a:rPr>
              <a:t>cwmnïau'n</a:t>
            </a:r>
            <a:r>
              <a:rPr lang="en-GB" sz="1200" b="0" i="0" dirty="0">
                <a:solidFill>
                  <a:srgbClr val="333333"/>
                </a:solidFill>
                <a:effectLst/>
                <a:latin typeface="Arial" panose="020B0604020202020204" pitchFamily="34" charset="0"/>
                <a:cs typeface="Arial" panose="020B0604020202020204" pitchFamily="34" charset="0"/>
              </a:rPr>
              <a:t> gweithredu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wahaniaethu</a:t>
            </a:r>
            <a:r>
              <a:rPr lang="en-GB" sz="1200" b="0" i="0" dirty="0">
                <a:solidFill>
                  <a:srgbClr val="333333"/>
                </a:solidFill>
                <a:effectLst/>
                <a:latin typeface="Arial" panose="020B0604020202020204" pitchFamily="34" charset="0"/>
                <a:cs typeface="Arial" panose="020B0604020202020204" pitchFamily="34" charset="0"/>
              </a:rPr>
              <a:t> a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cost </a:t>
            </a:r>
            <a:r>
              <a:rPr lang="en-GB" sz="1200" b="0" i="0" dirty="0" err="1">
                <a:solidFill>
                  <a:srgbClr val="333333"/>
                </a:solidFill>
                <a:effectLst/>
                <a:latin typeface="Arial" panose="020B0604020202020204" pitchFamily="34" charset="0"/>
                <a:cs typeface="Arial" panose="020B0604020202020204" pitchFamily="34" charset="0"/>
              </a:rPr>
              <a:t>isel</a:t>
            </a:r>
            <a:r>
              <a:rPr lang="en-GB" sz="1200" b="0" i="0" dirty="0">
                <a:solidFill>
                  <a:srgbClr val="333333"/>
                </a:solidFill>
                <a:effectLst/>
                <a:latin typeface="Arial" panose="020B0604020202020204" pitchFamily="34" charset="0"/>
                <a:cs typeface="Arial" panose="020B0604020202020204" pitchFamily="34" charset="0"/>
              </a:rPr>
              <a:t> ar yr un </a:t>
            </a:r>
            <a:r>
              <a:rPr lang="en-GB" sz="1200" b="0" i="0" dirty="0" err="1">
                <a:solidFill>
                  <a:srgbClr val="333333"/>
                </a:solidFill>
                <a:effectLst/>
                <a:latin typeface="Arial" panose="020B0604020202020204" pitchFamily="34" charset="0"/>
                <a:cs typeface="Arial" panose="020B0604020202020204" pitchFamily="34" charset="0"/>
              </a:rPr>
              <a:t>pryd</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O </a:t>
            </a:r>
            <a:r>
              <a:rPr lang="en-GB" sz="1200" b="0" i="0" dirty="0" err="1">
                <a:solidFill>
                  <a:srgbClr val="333333"/>
                </a:solidFill>
                <a:effectLst/>
                <a:latin typeface="Arial" panose="020B0604020202020204" pitchFamily="34" charset="0"/>
                <a:cs typeface="Arial" panose="020B0604020202020204" pitchFamily="34" charset="0"/>
              </a:rPr>
              <a:t>ystyried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effaith</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fuddiol</a:t>
            </a:r>
            <a:r>
              <a:rPr lang="en-GB" sz="1200" b="0" i="0" dirty="0">
                <a:solidFill>
                  <a:srgbClr val="333333"/>
                </a:solidFill>
                <a:effectLst/>
                <a:latin typeface="Arial" panose="020B0604020202020204" pitchFamily="34" charset="0"/>
                <a:cs typeface="Arial" panose="020B0604020202020204" pitchFamily="34" charset="0"/>
              </a:rPr>
              <a:t> y ddwy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ar y sefyllfa </a:t>
            </a:r>
            <a:r>
              <a:rPr lang="en-GB" sz="1200" b="0" i="0" dirty="0" err="1">
                <a:solidFill>
                  <a:srgbClr val="333333"/>
                </a:solidFill>
                <a:effectLst/>
                <a:latin typeface="Arial" panose="020B0604020202020204" pitchFamily="34" charset="0"/>
                <a:cs typeface="Arial" panose="020B0604020202020204" pitchFamily="34" charset="0"/>
              </a:rPr>
              <a:t>gystadleuol</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gadarn</a:t>
            </a:r>
            <a:r>
              <a:rPr lang="en-GB" sz="1200" b="0" i="0" dirty="0">
                <a:solidFill>
                  <a:srgbClr val="333333"/>
                </a:solidFill>
                <a:effectLst/>
                <a:latin typeface="Arial" panose="020B0604020202020204" pitchFamily="34" charset="0"/>
                <a:cs typeface="Arial" panose="020B0604020202020204" pitchFamily="34" charset="0"/>
              </a:rPr>
              <a:t>, bydd yn </a:t>
            </a:r>
            <a:r>
              <a:rPr lang="en-GB" sz="1200" b="0" i="0" dirty="0" err="1">
                <a:solidFill>
                  <a:srgbClr val="333333"/>
                </a:solidFill>
                <a:effectLst/>
                <a:latin typeface="Arial" panose="020B0604020202020204" pitchFamily="34" charset="0"/>
                <a:cs typeface="Arial" panose="020B0604020202020204" pitchFamily="34" charset="0"/>
              </a:rPr>
              <a:t>codi’r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cwestiwn</a:t>
            </a:r>
            <a:r>
              <a:rPr lang="en-GB" sz="1200" b="0" i="0" dirty="0">
                <a:solidFill>
                  <a:srgbClr val="333333"/>
                </a:solidFill>
                <a:effectLst/>
                <a:latin typeface="Arial" panose="020B0604020202020204" pitchFamily="34" charset="0"/>
                <a:cs typeface="Arial" panose="020B0604020202020204" pitchFamily="34" charset="0"/>
              </a:rPr>
              <a:t> yn </a:t>
            </a:r>
            <a:r>
              <a:rPr lang="en-GB" sz="1200" b="0" i="0" dirty="0" err="1">
                <a:solidFill>
                  <a:srgbClr val="333333"/>
                </a:solidFill>
                <a:effectLst/>
                <a:latin typeface="Arial" panose="020B0604020202020204" pitchFamily="34" charset="0"/>
                <a:cs typeface="Arial" panose="020B0604020202020204" pitchFamily="34" charset="0"/>
              </a:rPr>
              <a:t>rhesymegol</a:t>
            </a:r>
            <a:r>
              <a:rPr lang="en-GB" sz="1200" b="0" i="0" dirty="0">
                <a:solidFill>
                  <a:srgbClr val="333333"/>
                </a:solidFill>
                <a:effectLst/>
                <a:latin typeface="Arial" panose="020B0604020202020204" pitchFamily="34" charset="0"/>
                <a:cs typeface="Arial" panose="020B0604020202020204" pitchFamily="34" charset="0"/>
              </a:rPr>
              <a:t>: A all </a:t>
            </a:r>
            <a:r>
              <a:rPr lang="en-GB" sz="1200" b="0" i="0" dirty="0" err="1">
                <a:solidFill>
                  <a:srgbClr val="333333"/>
                </a:solidFill>
                <a:effectLst/>
                <a:latin typeface="Arial" panose="020B0604020202020204" pitchFamily="34" charset="0"/>
                <a:cs typeface="Arial" panose="020B0604020202020204" pitchFamily="34" charset="0"/>
              </a:rPr>
              <a:t>cwmni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weithredu’r</a:t>
            </a:r>
            <a:r>
              <a:rPr lang="en-GB" sz="1200" b="0" i="0" dirty="0">
                <a:solidFill>
                  <a:srgbClr val="333333"/>
                </a:solidFill>
                <a:effectLst/>
                <a:latin typeface="Arial" panose="020B0604020202020204" pitchFamily="34" charset="0"/>
                <a:cs typeface="Arial" panose="020B0604020202020204" pitchFamily="34" charset="0"/>
              </a:rPr>
              <a:t> ddwy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ar yr un </a:t>
            </a:r>
            <a:r>
              <a:rPr lang="en-GB" sz="1200" b="0" i="0" dirty="0" err="1">
                <a:solidFill>
                  <a:srgbClr val="333333"/>
                </a:solidFill>
                <a:effectLst/>
                <a:latin typeface="Arial" panose="020B0604020202020204" pitchFamily="34" charset="0"/>
                <a:cs typeface="Arial" panose="020B0604020202020204" pitchFamily="34" charset="0"/>
              </a:rPr>
              <a:t>pryd</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Wedi’r</a:t>
            </a:r>
            <a:r>
              <a:rPr lang="en-GB" sz="1200" b="0" i="0" dirty="0">
                <a:solidFill>
                  <a:srgbClr val="333333"/>
                </a:solidFill>
                <a:effectLst/>
                <a:latin typeface="Arial" panose="020B0604020202020204" pitchFamily="34" charset="0"/>
                <a:cs typeface="Arial" panose="020B0604020202020204" pitchFamily="34" charset="0"/>
              </a:rPr>
              <a:t> cyfan, </a:t>
            </a:r>
            <a:r>
              <a:rPr lang="en-GB" sz="1200" b="0" i="0" dirty="0" err="1">
                <a:solidFill>
                  <a:srgbClr val="333333"/>
                </a:solidFill>
                <a:effectLst/>
                <a:latin typeface="Arial" panose="020B0604020202020204" pitchFamily="34" charset="0"/>
                <a:cs typeface="Arial" panose="020B0604020202020204" pitchFamily="34" charset="0"/>
              </a:rPr>
              <a:t>os</a:t>
            </a:r>
            <a:r>
              <a:rPr lang="en-GB" sz="1200" b="0" i="0" dirty="0">
                <a:solidFill>
                  <a:srgbClr val="333333"/>
                </a:solidFill>
                <a:effectLst/>
                <a:latin typeface="Arial" panose="020B0604020202020204" pitchFamily="34" charset="0"/>
                <a:cs typeface="Arial" panose="020B0604020202020204" pitchFamily="34" charset="0"/>
              </a:rPr>
              <a:t> gall pob </a:t>
            </a:r>
            <a:r>
              <a:rPr lang="en-GB" sz="1200" b="0" i="0" dirty="0" err="1">
                <a:solidFill>
                  <a:srgbClr val="333333"/>
                </a:solidFill>
                <a:effectLst/>
                <a:latin typeface="Arial" panose="020B0604020202020204" pitchFamily="34" charset="0"/>
                <a:cs typeface="Arial" panose="020B0604020202020204" pitchFamily="34" charset="0"/>
              </a:rPr>
              <a:t>strategaeth</a:t>
            </a:r>
            <a:r>
              <a:rPr lang="en-GB" sz="1200" b="0" i="0" dirty="0">
                <a:solidFill>
                  <a:srgbClr val="333333"/>
                </a:solidFill>
                <a:effectLst/>
                <a:latin typeface="Arial" panose="020B0604020202020204" pitchFamily="34" charset="0"/>
                <a:cs typeface="Arial" panose="020B0604020202020204" pitchFamily="34" charset="0"/>
              </a:rPr>
              <a:t> ar </a:t>
            </a:r>
            <a:r>
              <a:rPr lang="en-GB" sz="1200" b="0" i="0" dirty="0" err="1">
                <a:solidFill>
                  <a:srgbClr val="333333"/>
                </a:solidFill>
                <a:effectLst/>
                <a:latin typeface="Arial" panose="020B0604020202020204" pitchFamily="34" charset="0"/>
                <a:cs typeface="Arial" panose="020B0604020202020204" pitchFamily="34" charset="0"/>
              </a:rPr>
              <a:t>wahân</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wella</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perfformiad</a:t>
            </a:r>
            <a:r>
              <a:rPr lang="en-GB" sz="1200" b="0" i="0" dirty="0">
                <a:solidFill>
                  <a:srgbClr val="333333"/>
                </a:solidFill>
                <a:effectLst/>
                <a:latin typeface="Arial" panose="020B0604020202020204" pitchFamily="34" charset="0"/>
                <a:cs typeface="Arial" panose="020B0604020202020204" pitchFamily="34" charset="0"/>
              </a:rPr>
              <a:t> y </a:t>
            </a:r>
            <a:r>
              <a:rPr lang="en-GB" sz="1200" b="0" i="0" dirty="0" err="1">
                <a:solidFill>
                  <a:srgbClr val="333333"/>
                </a:solidFill>
                <a:effectLst/>
                <a:latin typeface="Arial" panose="020B0604020202020204" pitchFamily="34" charset="0"/>
                <a:cs typeface="Arial" panose="020B0604020202020204" pitchFamily="34" charset="0"/>
              </a:rPr>
              <a:t>cwmni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oni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fyddai’n</a:t>
            </a:r>
            <a:r>
              <a:rPr lang="en-GB" sz="1200" b="0" i="0" dirty="0">
                <a:solidFill>
                  <a:srgbClr val="333333"/>
                </a:solidFill>
                <a:effectLst/>
                <a:latin typeface="Arial" panose="020B0604020202020204" pitchFamily="34" charset="0"/>
                <a:cs typeface="Arial" panose="020B0604020202020204" pitchFamily="34" charset="0"/>
              </a:rPr>
              <a:t> well i’r </a:t>
            </a:r>
            <a:r>
              <a:rPr lang="en-GB" sz="1200" b="0" i="0" dirty="0" err="1">
                <a:solidFill>
                  <a:srgbClr val="333333"/>
                </a:solidFill>
                <a:effectLst/>
                <a:latin typeface="Arial" panose="020B0604020202020204" pitchFamily="34" charset="0"/>
                <a:cs typeface="Arial" panose="020B0604020202020204" pitchFamily="34" charset="0"/>
              </a:rPr>
              <a:t>cwmni</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weithredu’r</a:t>
            </a:r>
            <a:r>
              <a:rPr lang="en-GB" sz="1200" b="0" i="0" dirty="0">
                <a:solidFill>
                  <a:srgbClr val="333333"/>
                </a:solidFill>
                <a:effectLst/>
                <a:latin typeface="Arial" panose="020B0604020202020204" pitchFamily="34" charset="0"/>
                <a:cs typeface="Arial" panose="020B0604020202020204" pitchFamily="34" charset="0"/>
              </a:rPr>
              <a:t> ddau ohonynt? Nid yw'r atebion i'r </a:t>
            </a:r>
            <a:r>
              <a:rPr lang="en-GB" sz="1200" b="0" i="0" dirty="0" err="1">
                <a:solidFill>
                  <a:srgbClr val="333333"/>
                </a:solidFill>
                <a:effectLst/>
                <a:latin typeface="Arial" panose="020B0604020202020204" pitchFamily="34" charset="0"/>
                <a:cs typeface="Arial" panose="020B0604020202020204" pitchFamily="34" charset="0"/>
              </a:rPr>
              <a:t>cwestiynau</a:t>
            </a:r>
            <a:r>
              <a:rPr lang="en-GB" sz="1200" b="0" i="0" dirty="0">
                <a:solidFill>
                  <a:srgbClr val="333333"/>
                </a:solidFill>
                <a:effectLst/>
                <a:latin typeface="Arial" panose="020B0604020202020204" pitchFamily="34" charset="0"/>
                <a:cs typeface="Arial" panose="020B0604020202020204" pitchFamily="34" charset="0"/>
              </a:rPr>
              <a:t> hyn yn </a:t>
            </a:r>
            <a:r>
              <a:rPr lang="en-GB" sz="1200" b="0" i="0" dirty="0" err="1">
                <a:solidFill>
                  <a:srgbClr val="333333"/>
                </a:solidFill>
                <a:effectLst/>
                <a:latin typeface="Arial" panose="020B0604020202020204" pitchFamily="34" charset="0"/>
                <a:cs typeface="Arial" panose="020B0604020202020204" pitchFamily="34" charset="0"/>
              </a:rPr>
              <a:t>gydnaws</a:t>
            </a:r>
            <a:r>
              <a:rPr lang="en-GB" sz="1200" b="0" i="0" dirty="0">
                <a:solidFill>
                  <a:srgbClr val="333333"/>
                </a:solidFill>
                <a:effectLst/>
                <a:latin typeface="Arial" panose="020B0604020202020204" pitchFamily="34" charset="0"/>
                <a:cs typeface="Arial" panose="020B0604020202020204" pitchFamily="34" charset="0"/>
              </a:rPr>
              <a:t> rhwng </a:t>
            </a:r>
            <a:r>
              <a:rPr lang="en-GB" sz="1200" b="0" i="0" dirty="0" err="1">
                <a:solidFill>
                  <a:srgbClr val="333333"/>
                </a:solidFill>
                <a:effectLst/>
                <a:latin typeface="Arial" panose="020B0604020202020204" pitchFamily="34" charset="0"/>
                <a:cs typeface="Arial" panose="020B0604020202020204" pitchFamily="34" charset="0"/>
              </a:rPr>
              <a:t>awduron</a:t>
            </a:r>
            <a:r>
              <a:rPr lang="en-GB" sz="1200" b="0" i="0" dirty="0">
                <a:solidFill>
                  <a:srgbClr val="333333"/>
                </a:solidFill>
                <a:effectLst/>
                <a:latin typeface="Arial" panose="020B0604020202020204" pitchFamily="34" charset="0"/>
                <a:cs typeface="Arial" panose="020B0604020202020204" pitchFamily="34" charset="0"/>
              </a:rPr>
              <a:t>.</a:t>
            </a:r>
          </a:p>
          <a:p>
            <a:pPr algn="l"/>
            <a:r>
              <a:rPr lang="en-GB" sz="1200" b="0" i="0" dirty="0">
                <a:solidFill>
                  <a:srgbClr val="333333"/>
                </a:solidFill>
                <a:effectLst/>
                <a:latin typeface="Arial" panose="020B0604020202020204" pitchFamily="34" charset="0"/>
                <a:cs typeface="Arial" panose="020B0604020202020204" pitchFamily="34" charset="0"/>
              </a:rPr>
              <a:t>Yn ôl </a:t>
            </a:r>
            <a:r>
              <a:rPr lang="en-GB" sz="1200" b="0" i="0" dirty="0" err="1">
                <a:solidFill>
                  <a:srgbClr val="333333"/>
                </a:solidFill>
                <a:effectLst/>
                <a:latin typeface="Arial" panose="020B0604020202020204" pitchFamily="34" charset="0"/>
                <a:cs typeface="Arial" panose="020B0604020202020204" pitchFamily="34" charset="0"/>
              </a:rPr>
              <a:t>Hesterly</a:t>
            </a:r>
            <a:r>
              <a:rPr lang="en-GB" sz="1200" b="0" i="0" dirty="0">
                <a:solidFill>
                  <a:srgbClr val="333333"/>
                </a:solidFill>
                <a:effectLst/>
                <a:latin typeface="Arial" panose="020B0604020202020204" pitchFamily="34" charset="0"/>
                <a:cs typeface="Arial" panose="020B0604020202020204" pitchFamily="34" charset="0"/>
              </a:rPr>
              <a:t> a Barney , yr </a:t>
            </a:r>
            <a:r>
              <a:rPr lang="en-GB" sz="1200" b="0" i="0" dirty="0" err="1">
                <a:solidFill>
                  <a:srgbClr val="333333"/>
                </a:solidFill>
                <a:effectLst/>
                <a:latin typeface="Arial" panose="020B0604020202020204" pitchFamily="34" charset="0"/>
                <a:cs typeface="Arial" panose="020B0604020202020204" pitchFamily="34" charset="0"/>
              </a:rPr>
              <a:t>ateb</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yw</a:t>
            </a:r>
            <a:r>
              <a:rPr lang="en-GB" sz="1200" b="0" i="0" dirty="0">
                <a:solidFill>
                  <a:srgbClr val="333333"/>
                </a:solidFill>
                <a:effectLst/>
                <a:latin typeface="Arial" panose="020B0604020202020204" pitchFamily="34" charset="0"/>
                <a:cs typeface="Arial" panose="020B0604020202020204" pitchFamily="34" charset="0"/>
              </a:rPr>
              <a:t> Na : Ni </a:t>
            </a:r>
            <a:r>
              <a:rPr lang="en-GB" sz="1200" b="0" i="0" dirty="0" err="1">
                <a:solidFill>
                  <a:srgbClr val="333333"/>
                </a:solidFill>
                <a:effectLst/>
                <a:latin typeface="Arial" panose="020B0604020202020204" pitchFamily="34" charset="0"/>
                <a:cs typeface="Arial" panose="020B0604020202020204" pitchFamily="34" charset="0"/>
              </a:rPr>
              <a:t>ellir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gweithredu'r</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strategaethau</a:t>
            </a:r>
            <a:r>
              <a:rPr lang="en-GB" sz="1200" b="0" i="0" dirty="0">
                <a:solidFill>
                  <a:srgbClr val="333333"/>
                </a:solidFill>
                <a:effectLst/>
                <a:latin typeface="Arial" panose="020B0604020202020204" pitchFamily="34" charset="0"/>
                <a:cs typeface="Arial" panose="020B0604020202020204" pitchFamily="34" charset="0"/>
              </a:rPr>
              <a:t> hyn ar yr un </a:t>
            </a:r>
            <a:r>
              <a:rPr lang="en-GB" sz="1200" b="0" i="0" dirty="0" err="1">
                <a:solidFill>
                  <a:srgbClr val="333333"/>
                </a:solidFill>
                <a:effectLst/>
                <a:latin typeface="Arial" panose="020B0604020202020204" pitchFamily="34" charset="0"/>
                <a:cs typeface="Arial" panose="020B0604020202020204" pitchFamily="34" charset="0"/>
              </a:rPr>
              <a:t>pryd</a:t>
            </a:r>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sz="1200" b="0" i="0" dirty="0">
                <a:solidFill>
                  <a:srgbClr val="333333"/>
                </a:solidFill>
                <a:effectLst/>
                <a:latin typeface="Arial" panose="020B0604020202020204" pitchFamily="34" charset="0"/>
                <a:cs typeface="Arial" panose="020B0604020202020204" pitchFamily="34" charset="0"/>
              </a:rPr>
              <a:t>--------------------------------------------------------------------------------------------------------------------------------------------------.</a:t>
            </a: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endParaRPr lang="en-GB" sz="1200" b="0" i="0" dirty="0">
              <a:solidFill>
                <a:srgbClr val="333333"/>
              </a:solidFill>
              <a:effectLst/>
              <a:latin typeface="Arial" panose="020B0604020202020204" pitchFamily="34" charset="0"/>
              <a:cs typeface="Arial" panose="020B0604020202020204" pitchFamily="34" charset="0"/>
            </a:endParaRPr>
          </a:p>
          <a:p>
            <a:pPr algn="l"/>
            <a:r>
              <a:rPr lang="en-GB" b="0" i="0" dirty="0">
                <a:solidFill>
                  <a:srgbClr val="333333"/>
                </a:solidFill>
                <a:effectLst/>
                <a:latin typeface="Georgia" panose="02040502050405020303" pitchFamily="18" charset="0"/>
              </a:rPr>
              <a:t>  Low-cost strategy emphasizes producing standardized products at a very low per-unit cost for consumers who are price sensitive [</a:t>
            </a:r>
            <a:r>
              <a:rPr lang="en-GB" b="0" i="0" dirty="0">
                <a:solidFill>
                  <a:srgbClr val="004B83"/>
                </a:solidFill>
                <a:effectLst/>
                <a:latin typeface="Georgia" panose="02040502050405020303" pitchFamily="18" charset="0"/>
                <a:hlinkClick r:id="rId3" tooltip="David FR (2011) Strategic management: concepts and cases. Pearson Prentice Hall, Upper Saddle River"/>
              </a:rPr>
              <a:t>28</a:t>
            </a:r>
            <a:r>
              <a:rPr lang="en-GB" b="0" i="0" dirty="0">
                <a:solidFill>
                  <a:srgbClr val="333333"/>
                </a:solidFill>
                <a:effectLst/>
                <a:latin typeface="Georgia" panose="02040502050405020303" pitchFamily="18" charset="0"/>
              </a:rPr>
              <a:t>]. According to Griffin [</a:t>
            </a:r>
            <a:r>
              <a:rPr lang="en-GB" b="0" i="0" dirty="0">
                <a:solidFill>
                  <a:srgbClr val="004B83"/>
                </a:solidFill>
                <a:effectLst/>
                <a:latin typeface="Georgia" panose="02040502050405020303" pitchFamily="18" charset="0"/>
                <a:hlinkClick r:id="rId4" tooltip="Griffin RW (2005) Management (eighth edition). Indian adaptation. Biztantra, New Delhi"/>
              </a:rPr>
              <a:t>31</a:t>
            </a:r>
            <a:r>
              <a:rPr lang="en-GB" b="0" i="0" dirty="0">
                <a:solidFill>
                  <a:srgbClr val="333333"/>
                </a:solidFill>
                <a:effectLst/>
                <a:latin typeface="Georgia" panose="02040502050405020303" pitchFamily="18" charset="0"/>
              </a:rPr>
              <a:t>], low-cost strategy is a strategy in which an organization attempts to gain a competitive advantage by reducing its costs below the costs of competing firms. This does not mean the lowest price on the market – but the lowest production costs are important</a:t>
            </a:r>
          </a:p>
          <a:p>
            <a:pPr algn="l"/>
            <a:endParaRPr lang="en-GB" b="0" i="0" dirty="0">
              <a:solidFill>
                <a:srgbClr val="333333"/>
              </a:solidFill>
              <a:effectLst/>
              <a:latin typeface="Georgia" panose="02040502050405020303" pitchFamily="18" charset="0"/>
            </a:endParaRPr>
          </a:p>
          <a:p>
            <a:pPr algn="l"/>
            <a:endParaRPr lang="en-GB" b="0" i="0" dirty="0">
              <a:solidFill>
                <a:srgbClr val="333333"/>
              </a:solidFill>
              <a:effectLst/>
              <a:latin typeface="Georgia" panose="02040502050405020303" pitchFamily="18" charset="0"/>
            </a:endParaRPr>
          </a:p>
          <a:p>
            <a:pPr algn="l"/>
            <a:r>
              <a:rPr lang="en-GB" b="0" i="0" dirty="0">
                <a:solidFill>
                  <a:srgbClr val="333333"/>
                </a:solidFill>
                <a:effectLst/>
                <a:latin typeface="Georgia" panose="02040502050405020303" pitchFamily="18" charset="0"/>
              </a:rPr>
              <a:t>Differentiation strategy is one of Porter’s key business strategies. Differentiation refers to the development of a unique product or service Differentiation strategy is a strategy in which an organization seeks to distinguish itself from competitors through the quality of its products or services </a:t>
            </a:r>
          </a:p>
          <a:p>
            <a:pPr algn="l"/>
            <a:endParaRPr lang="en-GB" b="0" i="0" dirty="0">
              <a:solidFill>
                <a:srgbClr val="333333"/>
              </a:solidFill>
              <a:effectLst/>
              <a:latin typeface="Georgia" panose="02040502050405020303" pitchFamily="18" charset="0"/>
            </a:endParaRPr>
          </a:p>
          <a:p>
            <a:pPr algn="l"/>
            <a:r>
              <a:rPr lang="en-GB" b="1" i="0" dirty="0">
                <a:solidFill>
                  <a:srgbClr val="1F2937"/>
                </a:solidFill>
                <a:effectLst/>
                <a:latin typeface="ClearSans"/>
              </a:rPr>
              <a:t>Cost leadership</a:t>
            </a:r>
          </a:p>
          <a:p>
            <a:pPr algn="l"/>
            <a:r>
              <a:rPr lang="en-GB" b="0" i="0" dirty="0">
                <a:solidFill>
                  <a:srgbClr val="1F2937"/>
                </a:solidFill>
                <a:effectLst/>
                <a:latin typeface="ClearSans"/>
              </a:rPr>
              <a:t>With this strategy, the objective is to become the </a:t>
            </a:r>
            <a:r>
              <a:rPr lang="en-GB" b="1" i="0" dirty="0">
                <a:solidFill>
                  <a:srgbClr val="1F2937"/>
                </a:solidFill>
                <a:effectLst/>
                <a:latin typeface="ClearSans"/>
              </a:rPr>
              <a:t>lowest-cost producer in the industry</a:t>
            </a:r>
            <a:r>
              <a:rPr lang="en-GB" b="0" i="0" dirty="0">
                <a:solidFill>
                  <a:srgbClr val="1F2937"/>
                </a:solidFill>
                <a:effectLst/>
                <a:latin typeface="ClearSans"/>
              </a:rPr>
              <a:t>. The traditional method to achieve this objective is to produce on a large scale which enables the business to exploit economies of scale.</a:t>
            </a:r>
          </a:p>
          <a:p>
            <a:pPr algn="l"/>
            <a:r>
              <a:rPr lang="en-GB" b="0" i="0" dirty="0">
                <a:solidFill>
                  <a:srgbClr val="1F2937"/>
                </a:solidFill>
                <a:effectLst/>
                <a:latin typeface="ClearSans"/>
              </a:rPr>
              <a:t>Why is cost leadership potentially so important? Many (perhaps all) market segments in the industry are supplied with the emphasis placed on minimising costs. If the achieved selling price can at least equal (or near) the average for the market, then the lowest-cost producer will (in theory) enjoy the best profits. This strategy is usually associated with large-scale businesses offering "standard" products with relatively </a:t>
            </a:r>
            <a:r>
              <a:rPr lang="en-GB" b="1" i="0" dirty="0">
                <a:solidFill>
                  <a:srgbClr val="1F2937"/>
                </a:solidFill>
                <a:effectLst/>
                <a:latin typeface="ClearSans"/>
              </a:rPr>
              <a:t>little differentiation</a:t>
            </a:r>
            <a:r>
              <a:rPr lang="en-GB" b="0" i="0" dirty="0">
                <a:solidFill>
                  <a:srgbClr val="1F2937"/>
                </a:solidFill>
                <a:effectLst/>
                <a:latin typeface="ClearSans"/>
              </a:rPr>
              <a:t> that are readily acceptable to the majority of customers. Occasionally, a low-cost leader will also discount its product to maximise sales, particularly if it has a significant cost advantage over the competition and, in doing so, it can further increase its market share.</a:t>
            </a:r>
          </a:p>
          <a:p>
            <a:pPr algn="l"/>
            <a:r>
              <a:rPr lang="en-GB" b="0" i="0" dirty="0">
                <a:solidFill>
                  <a:srgbClr val="1F2937"/>
                </a:solidFill>
                <a:effectLst/>
                <a:latin typeface="ClearSans"/>
              </a:rPr>
              <a:t>A strategy of cost leadership requires close cooperation between all the functional areas of a business. To be the lowest-cost producer, a firm is likely to achieve or use several of the following:</a:t>
            </a:r>
          </a:p>
          <a:p>
            <a:pPr algn="l">
              <a:buFont typeface="Arial" panose="020B0604020202020204" pitchFamily="34" charset="0"/>
              <a:buChar char="•"/>
            </a:pPr>
            <a:r>
              <a:rPr lang="en-GB" b="0" i="0" dirty="0">
                <a:solidFill>
                  <a:srgbClr val="1F2937"/>
                </a:solidFill>
                <a:effectLst/>
                <a:latin typeface="ClearSans"/>
              </a:rPr>
              <a:t>High levels of productivity</a:t>
            </a:r>
          </a:p>
          <a:p>
            <a:pPr algn="l">
              <a:buFont typeface="Arial" panose="020B0604020202020204" pitchFamily="34" charset="0"/>
              <a:buChar char="•"/>
            </a:pPr>
            <a:r>
              <a:rPr lang="en-GB" b="0" i="0" dirty="0">
                <a:solidFill>
                  <a:srgbClr val="1F2937"/>
                </a:solidFill>
                <a:effectLst/>
                <a:latin typeface="ClearSans"/>
              </a:rPr>
              <a:t>High capacity utilisation</a:t>
            </a:r>
          </a:p>
          <a:p>
            <a:pPr algn="l">
              <a:buFont typeface="Arial" panose="020B0604020202020204" pitchFamily="34" charset="0"/>
              <a:buChar char="•"/>
            </a:pPr>
            <a:r>
              <a:rPr lang="en-GB" b="0" i="0" dirty="0">
                <a:solidFill>
                  <a:srgbClr val="1F2937"/>
                </a:solidFill>
                <a:effectLst/>
                <a:latin typeface="ClearSans"/>
              </a:rPr>
              <a:t>Use of bargaining power to negotiate the lowest prices for production inputs</a:t>
            </a:r>
          </a:p>
          <a:p>
            <a:pPr algn="l">
              <a:buFont typeface="Arial" panose="020B0604020202020204" pitchFamily="34" charset="0"/>
              <a:buChar char="•"/>
            </a:pPr>
            <a:r>
              <a:rPr lang="en-GB" b="0" i="0" dirty="0">
                <a:solidFill>
                  <a:srgbClr val="1F2937"/>
                </a:solidFill>
                <a:effectLst/>
                <a:latin typeface="ClearSans"/>
              </a:rPr>
              <a:t>Lean production methods (e.g. JIT)</a:t>
            </a:r>
          </a:p>
          <a:p>
            <a:pPr algn="l">
              <a:buFont typeface="Arial" panose="020B0604020202020204" pitchFamily="34" charset="0"/>
              <a:buChar char="•"/>
            </a:pPr>
            <a:r>
              <a:rPr lang="en-GB" b="0" i="0" dirty="0">
                <a:solidFill>
                  <a:srgbClr val="1F2937"/>
                </a:solidFill>
                <a:effectLst/>
                <a:latin typeface="ClearSans"/>
              </a:rPr>
              <a:t>Effective use of technology in the production process</a:t>
            </a:r>
          </a:p>
          <a:p>
            <a:pPr algn="l">
              <a:buFont typeface="Arial" panose="020B0604020202020204" pitchFamily="34" charset="0"/>
              <a:buChar char="•"/>
            </a:pPr>
            <a:r>
              <a:rPr lang="en-GB" b="0" i="0" dirty="0">
                <a:solidFill>
                  <a:srgbClr val="1F2937"/>
                </a:solidFill>
                <a:effectLst/>
                <a:latin typeface="ClearSans"/>
              </a:rPr>
              <a:t>Access to the most effective distribution channels</a:t>
            </a:r>
          </a:p>
          <a:p>
            <a:pPr algn="l">
              <a:buFont typeface="Arial" panose="020B0604020202020204" pitchFamily="34" charset="0"/>
              <a:buNone/>
            </a:pPr>
            <a:endParaRPr lang="en-GB" b="0" i="0" dirty="0">
              <a:solidFill>
                <a:srgbClr val="1F2937"/>
              </a:solidFill>
              <a:effectLst/>
              <a:latin typeface="ClearSans"/>
            </a:endParaRPr>
          </a:p>
          <a:p>
            <a:pPr algn="l"/>
            <a:r>
              <a:rPr lang="en-GB" b="1" i="0" dirty="0">
                <a:solidFill>
                  <a:srgbClr val="1F2937"/>
                </a:solidFill>
                <a:effectLst/>
                <a:latin typeface="ClearSans"/>
              </a:rPr>
              <a:t>Differentiation focus</a:t>
            </a:r>
          </a:p>
          <a:p>
            <a:pPr algn="l"/>
            <a:r>
              <a:rPr lang="en-GB" b="0" i="0" dirty="0">
                <a:solidFill>
                  <a:srgbClr val="1F2937"/>
                </a:solidFill>
                <a:effectLst/>
                <a:latin typeface="ClearSans"/>
              </a:rPr>
              <a:t>In the differentiation focus strategy, a business aims to differentiate within </a:t>
            </a:r>
            <a:r>
              <a:rPr lang="en-GB" b="1" i="0" dirty="0">
                <a:solidFill>
                  <a:srgbClr val="1F2937"/>
                </a:solidFill>
                <a:effectLst/>
                <a:latin typeface="ClearSans"/>
              </a:rPr>
              <a:t>just one or a small number of target market segments.</a:t>
            </a:r>
            <a:r>
              <a:rPr lang="en-GB" b="0" i="0" dirty="0">
                <a:solidFill>
                  <a:srgbClr val="1F2937"/>
                </a:solidFill>
                <a:effectLst/>
                <a:latin typeface="ClearSans"/>
              </a:rPr>
              <a:t> The special customer needs of the segment mean that there are opportunities to provide products that are clearly different from competitors who may be targeting a broader group of customers.</a:t>
            </a:r>
          </a:p>
          <a:p>
            <a:pPr algn="l"/>
            <a:r>
              <a:rPr lang="en-GB" b="0" i="0" dirty="0">
                <a:solidFill>
                  <a:srgbClr val="1F2937"/>
                </a:solidFill>
                <a:effectLst/>
                <a:latin typeface="ClearSans"/>
              </a:rPr>
              <a:t>The important issue for any business adopting this strategy is to ensure that customers really do have different needs and wants - in other words that there is a valid basis for differentiation - and that existing competitor products are not meeting those needs and wants.</a:t>
            </a:r>
          </a:p>
          <a:p>
            <a:pPr algn="l"/>
            <a:r>
              <a:rPr lang="en-GB" b="0" i="0" dirty="0">
                <a:solidFill>
                  <a:srgbClr val="1F2937"/>
                </a:solidFill>
                <a:effectLst/>
                <a:latin typeface="ClearSans"/>
              </a:rPr>
              <a:t>Differentiation focus is the classic niche marketing strategy. Many small businesses are able to establish themselves in a niche market segment using this strategy, achieving higher prices than un-differentiated products through specialist expertise or other ways to add value for customers.</a:t>
            </a:r>
          </a:p>
          <a:p>
            <a:pPr algn="l"/>
            <a:r>
              <a:rPr lang="en-GB" b="0" i="0" dirty="0">
                <a:solidFill>
                  <a:srgbClr val="1F2937"/>
                </a:solidFill>
                <a:effectLst/>
                <a:latin typeface="ClearSans"/>
              </a:rPr>
              <a:t>There are many successful examples of differentiation focus. A good one is Tyrrells Crisps which focused on the smaller hand-fried, premium segment of the crisps industry.</a:t>
            </a:r>
          </a:p>
          <a:p>
            <a:pPr algn="l"/>
            <a:endParaRPr lang="en-GB" b="0" i="0" dirty="0">
              <a:solidFill>
                <a:srgbClr val="1F2937"/>
              </a:solidFill>
              <a:effectLst/>
              <a:latin typeface="ClearSans"/>
            </a:endParaRPr>
          </a:p>
          <a:p>
            <a:pPr algn="l"/>
            <a:endParaRPr lang="en-GB" b="0" i="0" dirty="0">
              <a:solidFill>
                <a:srgbClr val="1F2937"/>
              </a:solidFill>
              <a:effectLst/>
              <a:latin typeface="ClearSans"/>
            </a:endParaRPr>
          </a:p>
          <a:p>
            <a:pPr algn="l"/>
            <a:r>
              <a:rPr lang="en-GB" b="1" i="0" dirty="0">
                <a:solidFill>
                  <a:srgbClr val="1F2937"/>
                </a:solidFill>
                <a:effectLst/>
                <a:latin typeface="ClearSans"/>
              </a:rPr>
              <a:t>Differentiation leadership</a:t>
            </a:r>
          </a:p>
          <a:p>
            <a:pPr algn="l"/>
            <a:r>
              <a:rPr lang="en-GB" b="0" i="0" dirty="0">
                <a:solidFill>
                  <a:srgbClr val="1F2937"/>
                </a:solidFill>
                <a:effectLst/>
                <a:latin typeface="ClearSans"/>
              </a:rPr>
              <a:t>With differentiation leadership, the business targets much larger markets and aims to achieve competitive advantage across the whole of an industry.</a:t>
            </a:r>
          </a:p>
          <a:p>
            <a:pPr algn="l"/>
            <a:r>
              <a:rPr lang="en-GB" b="0" i="0" dirty="0">
                <a:solidFill>
                  <a:srgbClr val="1F2937"/>
                </a:solidFill>
                <a:effectLst/>
                <a:latin typeface="ClearSans"/>
              </a:rPr>
              <a:t>This strategy involves selecting one or more criteria used by buyers in a market - and then positioning the business uniquely to meet those criteria. This strategy is usually associated with charging a </a:t>
            </a:r>
            <a:r>
              <a:rPr lang="en-GB" b="1" i="0" dirty="0">
                <a:solidFill>
                  <a:srgbClr val="1F2937"/>
                </a:solidFill>
                <a:effectLst/>
                <a:latin typeface="ClearSans"/>
              </a:rPr>
              <a:t>premium </a:t>
            </a:r>
            <a:r>
              <a:rPr lang="en-GB" b="1" i="0" dirty="0" err="1">
                <a:solidFill>
                  <a:srgbClr val="1F2937"/>
                </a:solidFill>
                <a:effectLst/>
                <a:latin typeface="ClearSans"/>
              </a:rPr>
              <a:t>price</a:t>
            </a:r>
            <a:r>
              <a:rPr lang="en-GB" b="0" i="0" dirty="0" err="1">
                <a:solidFill>
                  <a:srgbClr val="1F2937"/>
                </a:solidFill>
                <a:effectLst/>
                <a:latin typeface="ClearSans"/>
              </a:rPr>
              <a:t>for</a:t>
            </a:r>
            <a:r>
              <a:rPr lang="en-GB" b="0" i="0" dirty="0">
                <a:solidFill>
                  <a:srgbClr val="1F2937"/>
                </a:solidFill>
                <a:effectLst/>
                <a:latin typeface="ClearSans"/>
              </a:rPr>
              <a:t> the product - often to reflect the higher production costs and extra value-added features provided for the consumer.</a:t>
            </a:r>
          </a:p>
          <a:p>
            <a:pPr algn="l"/>
            <a:r>
              <a:rPr lang="en-GB" b="0" i="0" dirty="0">
                <a:solidFill>
                  <a:srgbClr val="1F2937"/>
                </a:solidFill>
                <a:effectLst/>
                <a:latin typeface="ClearSans"/>
              </a:rPr>
              <a:t>Differentiation is about charging a premium price that more than covers the additional production costs, and about giving customers clear reasons to prefer the product over other, less differentiated products.</a:t>
            </a:r>
          </a:p>
          <a:p>
            <a:pPr algn="l"/>
            <a:r>
              <a:rPr lang="en-GB" b="0" i="0" dirty="0">
                <a:solidFill>
                  <a:srgbClr val="1F2937"/>
                </a:solidFill>
                <a:effectLst/>
                <a:latin typeface="ClearSans"/>
              </a:rPr>
              <a:t>There are several ways in which this can be achieved, though it is not easy and it requires substantial and sustained marketing investment. The methods include:</a:t>
            </a:r>
          </a:p>
          <a:p>
            <a:pPr algn="l">
              <a:buFont typeface="Arial" panose="020B0604020202020204" pitchFamily="34" charset="0"/>
              <a:buChar char="•"/>
            </a:pPr>
            <a:r>
              <a:rPr lang="en-GB" b="0" i="0" dirty="0">
                <a:solidFill>
                  <a:srgbClr val="1F2937"/>
                </a:solidFill>
                <a:effectLst/>
                <a:latin typeface="ClearSans"/>
              </a:rPr>
              <a:t>Superior product quality (features, benefits, durability, reliability)</a:t>
            </a:r>
          </a:p>
          <a:p>
            <a:pPr algn="l">
              <a:buFont typeface="Arial" panose="020B0604020202020204" pitchFamily="34" charset="0"/>
              <a:buChar char="•"/>
            </a:pPr>
            <a:r>
              <a:rPr lang="en-GB" b="0" i="0" dirty="0">
                <a:solidFill>
                  <a:srgbClr val="1F2937"/>
                </a:solidFill>
                <a:effectLst/>
                <a:latin typeface="ClearSans"/>
              </a:rPr>
              <a:t>Branding (strong customer recognition &amp; desire; brand loyalty)</a:t>
            </a:r>
          </a:p>
          <a:p>
            <a:pPr algn="l">
              <a:buFont typeface="Arial" panose="020B0604020202020204" pitchFamily="34" charset="0"/>
              <a:buChar char="•"/>
            </a:pPr>
            <a:r>
              <a:rPr lang="en-GB" b="0" i="0" dirty="0">
                <a:solidFill>
                  <a:srgbClr val="1F2937"/>
                </a:solidFill>
                <a:effectLst/>
                <a:latin typeface="ClearSans"/>
              </a:rPr>
              <a:t>Industry-wide distribution across all major channels (i.e. the product or brand is an essential item to be stocked by retailers)</a:t>
            </a:r>
          </a:p>
          <a:p>
            <a:pPr algn="l">
              <a:buFont typeface="Arial" panose="020B0604020202020204" pitchFamily="34" charset="0"/>
              <a:buChar char="•"/>
            </a:pPr>
            <a:r>
              <a:rPr lang="en-GB" b="0" i="0" dirty="0">
                <a:solidFill>
                  <a:srgbClr val="1F2937"/>
                </a:solidFill>
                <a:effectLst/>
                <a:latin typeface="ClearSans"/>
              </a:rPr>
              <a:t>Consistent promotional support – often dominated by advertising, sponsorship etc</a:t>
            </a:r>
          </a:p>
          <a:p>
            <a:pPr algn="l"/>
            <a:r>
              <a:rPr lang="en-GB" b="0" i="0" dirty="0">
                <a:solidFill>
                  <a:srgbClr val="1F2937"/>
                </a:solidFill>
                <a:effectLst/>
                <a:latin typeface="ClearSans"/>
              </a:rPr>
              <a:t>Great examples of a differentiation leadership include global brands like Nike and Mercedes. These brands achieve significant economies of scale, but they do not rely on a cost leadership strategy to compete. Their business and brands are built on persuading customers to become brand loyal and paying a premium for their products.</a:t>
            </a:r>
          </a:p>
          <a:p>
            <a:pPr algn="l"/>
            <a:endParaRPr lang="en-GB" b="0" i="0" dirty="0">
              <a:solidFill>
                <a:srgbClr val="333333"/>
              </a:solidFill>
              <a:effectLst/>
              <a:latin typeface="Georgia" panose="02040502050405020303" pitchFamily="18" charset="0"/>
            </a:endParaRPr>
          </a:p>
          <a:p>
            <a:pPr algn="l"/>
            <a:endParaRPr lang="en-GB" b="0" i="0" dirty="0">
              <a:solidFill>
                <a:srgbClr val="333333"/>
              </a:solidFill>
              <a:effectLst/>
              <a:latin typeface="Georgia" panose="02040502050405020303" pitchFamily="18" charset="0"/>
            </a:endParaRPr>
          </a:p>
          <a:p>
            <a:pPr algn="l"/>
            <a:r>
              <a:rPr lang="en-GB" b="0" i="0" dirty="0">
                <a:solidFill>
                  <a:srgbClr val="222222"/>
                </a:solidFill>
                <a:effectLst/>
                <a:latin typeface="-apple-system"/>
              </a:rPr>
              <a:t>Is it possible that firms implement differentiation strategy and low-cost strategy simultaneously?</a:t>
            </a:r>
          </a:p>
          <a:p>
            <a:pPr algn="l"/>
            <a:r>
              <a:rPr lang="en-GB" b="0" i="0" dirty="0">
                <a:solidFill>
                  <a:srgbClr val="333333"/>
                </a:solidFill>
                <a:effectLst/>
                <a:latin typeface="Georgia" panose="02040502050405020303" pitchFamily="18" charset="0"/>
              </a:rPr>
              <a:t>Given the beneficial impact of both strategies on the firm competitive position, it logically will raise the question: Can a firm simultaneously implement both strategies? After all, if each strategy separately can improve firm performance, wouldn’t be better for the firm to implement both of them? The answers to these questions are not compatible between authors.</a:t>
            </a:r>
          </a:p>
          <a:p>
            <a:pPr algn="l"/>
            <a:r>
              <a:rPr lang="en-GB" b="0" i="0" dirty="0">
                <a:solidFill>
                  <a:srgbClr val="333333"/>
                </a:solidFill>
                <a:effectLst/>
                <a:latin typeface="Georgia" panose="02040502050405020303" pitchFamily="18" charset="0"/>
              </a:rPr>
              <a:t>According to </a:t>
            </a:r>
            <a:r>
              <a:rPr lang="en-GB" b="0" i="0" dirty="0" err="1">
                <a:solidFill>
                  <a:srgbClr val="333333"/>
                </a:solidFill>
                <a:effectLst/>
                <a:latin typeface="Georgia" panose="02040502050405020303" pitchFamily="18" charset="0"/>
              </a:rPr>
              <a:t>Hesterly</a:t>
            </a:r>
            <a:r>
              <a:rPr lang="en-GB" b="0" i="0" dirty="0">
                <a:solidFill>
                  <a:srgbClr val="333333"/>
                </a:solidFill>
                <a:effectLst/>
                <a:latin typeface="Georgia" panose="02040502050405020303" pitchFamily="18" charset="0"/>
              </a:rPr>
              <a:t> and Barney , the answer is No: These strategies cannot be implemented simultaneously</a:t>
            </a:r>
          </a:p>
          <a:p>
            <a:pPr algn="l"/>
            <a:endParaRPr lang="en-GB" b="0" i="0" dirty="0">
              <a:solidFill>
                <a:srgbClr val="333333"/>
              </a:solidFill>
              <a:effectLst/>
              <a:latin typeface="Georgia" panose="02040502050405020303" pitchFamily="18" charset="0"/>
            </a:endParaRPr>
          </a:p>
          <a:p>
            <a:pPr algn="l"/>
            <a:endParaRPr lang="en-GB" b="0" i="0" dirty="0">
              <a:solidFill>
                <a:srgbClr val="333333"/>
              </a:solidFill>
              <a:effectLst/>
              <a:latin typeface="Georgia" panose="02040502050405020303" pitchFamily="18" charset="0"/>
            </a:endParaRPr>
          </a:p>
          <a:p>
            <a:pPr algn="l"/>
            <a:r>
              <a:rPr lang="en-GB" b="0" i="0" dirty="0">
                <a:solidFill>
                  <a:srgbClr val="333333"/>
                </a:solidFill>
                <a:effectLst/>
                <a:latin typeface="Open Sans" panose="020B0606030504020204" pitchFamily="34" charset="0"/>
              </a:rPr>
              <a:t> </a:t>
            </a:r>
          </a:p>
          <a:p>
            <a:pPr algn="l"/>
            <a:r>
              <a:rPr lang="en-GB" b="0" i="0" dirty="0">
                <a:solidFill>
                  <a:srgbClr val="333333"/>
                </a:solidFill>
                <a:effectLst/>
                <a:latin typeface="Open Sans" panose="020B0606030504020204" pitchFamily="34" charset="0"/>
              </a:rPr>
              <a:t>References</a:t>
            </a:r>
          </a:p>
          <a:p>
            <a:pPr algn="l">
              <a:buFont typeface="Arial" panose="020B0604020202020204" pitchFamily="34" charset="0"/>
              <a:buChar char="•"/>
            </a:pPr>
            <a:r>
              <a:rPr lang="en-GB" b="0" i="0" dirty="0">
                <a:solidFill>
                  <a:srgbClr val="333333"/>
                </a:solidFill>
                <a:effectLst/>
                <a:latin typeface="Open Sans" panose="020B0606030504020204" pitchFamily="34" charset="0"/>
              </a:rPr>
              <a:t>Porter, Michael E., "Competitive Advantage". 1985, Ch. 1, pp 11-15. The Free Press. New York.</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34</a:t>
            </a:fld>
            <a:endParaRPr lang="en-GB"/>
          </a:p>
        </p:txBody>
      </p:sp>
    </p:spTree>
    <p:extLst>
      <p:ext uri="{BB962C8B-B14F-4D97-AF65-F5344CB8AC3E}">
        <p14:creationId xmlns:p14="http://schemas.microsoft.com/office/powerpoint/2010/main" val="4320797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37</a:t>
            </a:fld>
            <a:endParaRPr lang="en-GB"/>
          </a:p>
        </p:txBody>
      </p:sp>
    </p:spTree>
    <p:extLst>
      <p:ext uri="{BB962C8B-B14F-4D97-AF65-F5344CB8AC3E}">
        <p14:creationId xmlns:p14="http://schemas.microsoft.com/office/powerpoint/2010/main" val="20131687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6052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19.png"/><Relationship Id="rId5" Type="http://schemas.openxmlformats.org/officeDocument/2006/relationships/theme" Target="../theme/theme6.xml"/><Relationship Id="rId4" Type="http://schemas.openxmlformats.org/officeDocument/2006/relationships/slideLayout" Target="../slideLayouts/slideLayout22.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1/21/2025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hyperlink" Target="https://www.ted.com/talks/elizabeth_cox_what_is_imposter_syndrome_and_how_can_you_combat_it?language=en" TargetMode="External"/><Relationship Id="rId2" Type="http://schemas.openxmlformats.org/officeDocument/2006/relationships/notesSlide" Target="../notesSlides/notesSlide4.xml"/><Relationship Id="rId1" Type="http://schemas.openxmlformats.org/officeDocument/2006/relationships/slideLayout" Target="../slideLayouts/slideLayout20.xml"/><Relationship Id="rId4" Type="http://schemas.openxmlformats.org/officeDocument/2006/relationships/image" Target="../media/image29.png"/></Relationships>
</file>

<file path=ppt/slides/_rels/slide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3" Type="http://schemas.openxmlformats.org/officeDocument/2006/relationships/hyperlink" Target="https://financelocator.businesswales.gov.wales/businesswales/Search?bcr=MTIzNA" TargetMode="External"/><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3" Type="http://schemas.openxmlformats.org/officeDocument/2006/relationships/hyperlink" Target="https://businesswales.gov.wales/businessfinance/types-finance-and-how-apply" TargetMode="External"/><Relationship Id="rId2" Type="http://schemas.openxmlformats.org/officeDocument/2006/relationships/notesSlide" Target="../notesSlides/notesSlide7.xml"/><Relationship Id="rId1" Type="http://schemas.openxmlformats.org/officeDocument/2006/relationships/slideLayout" Target="../slideLayouts/slideLayout20.xml"/><Relationship Id="rId4" Type="http://schemas.openxmlformats.org/officeDocument/2006/relationships/image" Target="../media/image31.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3" Type="http://schemas.openxmlformats.org/officeDocument/2006/relationships/hyperlink" Target="https://businesswales.gov.wales/starting-up/cy/rheoli-eich-arian/rhagamcan-llif-arian" TargetMode="External"/><Relationship Id="rId2" Type="http://schemas.openxmlformats.org/officeDocument/2006/relationships/notesSlide" Target="../notesSlides/notesSlide12.xml"/><Relationship Id="rId1" Type="http://schemas.openxmlformats.org/officeDocument/2006/relationships/slideLayout" Target="../slideLayouts/slideLayout21.xml"/><Relationship Id="rId4" Type="http://schemas.openxmlformats.org/officeDocument/2006/relationships/image" Target="../media/image39.png"/></Relationships>
</file>

<file path=ppt/slides/_rels/slide19.xml.rels><?xml version="1.0" encoding="UTF-8" standalone="yes"?>
<Relationships xmlns="http://schemas.openxmlformats.org/package/2006/relationships"><Relationship Id="rId3" Type="http://schemas.openxmlformats.org/officeDocument/2006/relationships/hyperlink" Target="https://businesswales.gov.wales/starting-up/managing-your-finances/cashflow-forecast" TargetMode="External"/><Relationship Id="rId2" Type="http://schemas.openxmlformats.org/officeDocument/2006/relationships/notesSlide" Target="../notesSlides/notesSlide13.xml"/><Relationship Id="rId1" Type="http://schemas.openxmlformats.org/officeDocument/2006/relationships/slideLayout" Target="../slideLayouts/slideLayout21.xml"/><Relationship Id="rId4" Type="http://schemas.openxmlformats.org/officeDocument/2006/relationships/image" Target="../media/image40.png"/></Relationships>
</file>

<file path=ppt/slides/_rels/slide20.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14.xml"/><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5.xml"/><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v.uk/guidance/find-funding-to-help-your-business-become-greener" TargetMode="External"/><Relationship Id="rId2" Type="http://schemas.openxmlformats.org/officeDocument/2006/relationships/notesSlide" Target="../notesSlides/notesSlide17.xml"/><Relationship Id="rId1" Type="http://schemas.openxmlformats.org/officeDocument/2006/relationships/slideLayout" Target="../slideLayouts/slideLayout20.xml"/><Relationship Id="rId4" Type="http://schemas.openxmlformats.org/officeDocument/2006/relationships/image" Target="../media/image43.png"/></Relationships>
</file>

<file path=ppt/slides/_rels/slide26.xml.rels><?xml version="1.0" encoding="UTF-8" standalone="yes"?>
<Relationships xmlns="http://schemas.openxmlformats.org/package/2006/relationships"><Relationship Id="rId3" Type="http://schemas.openxmlformats.org/officeDocument/2006/relationships/hyperlink" Target="https://www.gov.uk/guidance/find-funding-to-help-your-business-become-greener" TargetMode="External"/><Relationship Id="rId2" Type="http://schemas.openxmlformats.org/officeDocument/2006/relationships/notesSlide" Target="../notesSlides/notesSlide18.xml"/><Relationship Id="rId1" Type="http://schemas.openxmlformats.org/officeDocument/2006/relationships/slideLayout" Target="../slideLayouts/slideLayout20.xml"/><Relationship Id="rId5" Type="http://schemas.openxmlformats.org/officeDocument/2006/relationships/image" Target="../media/image43.png"/><Relationship Id="rId4" Type="http://schemas.openxmlformats.org/officeDocument/2006/relationships/hyperlink" Target="https://businesswales.gov.wales/news-and-blog/green-business-loan-scheme"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9.xml"/><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3" Type="http://schemas.openxmlformats.org/officeDocument/2006/relationships/hyperlink" Target="https://research.senedd.wales/research-articles/how-are-levelling-up-funds-are-working-in-wales/" TargetMode="External"/><Relationship Id="rId2" Type="http://schemas.openxmlformats.org/officeDocument/2006/relationships/hyperlink" Target="https://www.fsb.org.uk/resources-page/fsb-wales-calls-for-business-rates-rethink.html" TargetMode="External"/><Relationship Id="rId1" Type="http://schemas.openxmlformats.org/officeDocument/2006/relationships/slideLayout" Target="../slideLayouts/slideLayout20.xml"/><Relationship Id="rId4" Type="http://schemas.openxmlformats.org/officeDocument/2006/relationships/hyperlink" Target="https://developmentbank.wales/PPC-2-business-loan-Wales?gad_source=1&amp;gclid=CjwKCAiA8sauBhB3EiwAruTRJky0TakCH2svDWv51wa5yqsCLm__y0VyVjDtsH1w2FNUXl24HY3a9BoC38sQAvD_BwE"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ymchwil.senedd.cymru/erthyglau-ymchwil/sut-mae-r-cronfeydd-ffyniant-bro-yn-gweithio-yng-ngh" TargetMode="External"/><Relationship Id="rId2" Type="http://schemas.openxmlformats.org/officeDocument/2006/relationships/hyperlink" Target="https://www.fsb.org.uk/resources-page/fsb-wales-calls-for-business-rates-rethink.html" TargetMode="External"/><Relationship Id="rId1" Type="http://schemas.openxmlformats.org/officeDocument/2006/relationships/slideLayout" Target="../slideLayouts/slideLayout20.xml"/><Relationship Id="rId4" Type="http://schemas.openxmlformats.org/officeDocument/2006/relationships/hyperlink" Target="https://developmentbank.wales/PPC-2-business-loan-Wales?gad_source=1&amp;gclid=CjwKCAiA8sauBhB3EiwAruTRJky0TakCH2svDWv51wa5yqsCLm__y0VyVjDtsH1w2FNUXl24HY3a9ABC38DWs"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0.xml"/><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www.hse.gov.uk/simple-health-safety/policy/index.htm" TargetMode="External"/><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www.hse.gov.uk/simple-health-safety/policy/index.htm" TargetMode="External"/><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3.xml.rels><?xml version="1.0" encoding="UTF-8" standalone="yes"?>
<Relationships xmlns="http://schemas.openxmlformats.org/package/2006/relationships"><Relationship Id="rId3" Type="http://schemas.openxmlformats.org/officeDocument/2006/relationships/hyperlink" Target="https://doi.org/10.1186/s43093-020-0009-1" TargetMode="External"/><Relationship Id="rId2" Type="http://schemas.openxmlformats.org/officeDocument/2006/relationships/hyperlink" Target="https://doi.org/10.1007/s11187-020-00392-2" TargetMode="External"/><Relationship Id="rId1" Type="http://schemas.openxmlformats.org/officeDocument/2006/relationships/slideLayout" Target="../slideLayouts/slideLayout20.xml"/></Relationships>
</file>

<file path=ppt/slides/_rels/slide44.xml.rels><?xml version="1.0" encoding="UTF-8" standalone="yes"?>
<Relationships xmlns="http://schemas.openxmlformats.org/package/2006/relationships"><Relationship Id="rId2" Type="http://schemas.openxmlformats.org/officeDocument/2006/relationships/hyperlink" Target="https://research.senedd.wales/research-articles/the-rising-cost-of-doing-business-what-are-the-issues-and-what-support-is-available/" TargetMode="Externa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3B406-E607-ED5E-EB87-4B2D1EC510E0}"/>
              </a:ext>
            </a:extLst>
          </p:cNvPr>
          <p:cNvSpPr>
            <a:spLocks noGrp="1"/>
          </p:cNvSpPr>
          <p:nvPr>
            <p:ph type="title"/>
          </p:nvPr>
        </p:nvSpPr>
        <p:spPr/>
        <p:txBody>
          <a:bodyPr/>
          <a:lstStyle/>
          <a:p>
            <a:r>
              <a:rPr lang="en-GB" dirty="0" err="1"/>
              <a:t>Sesiwn</a:t>
            </a:r>
            <a:r>
              <a:rPr lang="en-GB" dirty="0"/>
              <a:t> </a:t>
            </a:r>
            <a:r>
              <a:rPr lang="en-GB" dirty="0" err="1"/>
              <a:t>olaf</a:t>
            </a:r>
            <a:r>
              <a:rPr lang="en-GB" dirty="0"/>
              <a:t> / </a:t>
            </a:r>
            <a:r>
              <a:rPr lang="en-GB" dirty="0">
                <a:solidFill>
                  <a:srgbClr val="00B0F0"/>
                </a:solidFill>
              </a:rPr>
              <a:t>Final Session</a:t>
            </a:r>
          </a:p>
        </p:txBody>
      </p:sp>
      <p:sp>
        <p:nvSpPr>
          <p:cNvPr id="3" name="Content Placeholder 2">
            <a:extLst>
              <a:ext uri="{FF2B5EF4-FFF2-40B4-BE49-F238E27FC236}">
                <a16:creationId xmlns:a16="http://schemas.microsoft.com/office/drawing/2014/main" id="{769D73A9-AA73-FE0F-14EF-71CCF8AF76BD}"/>
              </a:ext>
            </a:extLst>
          </p:cNvPr>
          <p:cNvSpPr>
            <a:spLocks noGrp="1"/>
          </p:cNvSpPr>
          <p:nvPr>
            <p:ph idx="1"/>
          </p:nvPr>
        </p:nvSpPr>
        <p:spPr/>
        <p:txBody>
          <a:bodyPr>
            <a:normAutofit/>
          </a:bodyPr>
          <a:lstStyle/>
          <a:p>
            <a:endParaRPr lang="en-GB" dirty="0"/>
          </a:p>
          <a:p>
            <a:r>
              <a:rPr lang="en-GB" dirty="0" err="1"/>
              <a:t>Ystyriaethau</a:t>
            </a:r>
            <a:r>
              <a:rPr lang="en-GB" dirty="0"/>
              <a:t> </a:t>
            </a:r>
            <a:r>
              <a:rPr lang="en-GB" dirty="0" err="1"/>
              <a:t>ariannol</a:t>
            </a:r>
            <a:endParaRPr lang="en-GB" dirty="0"/>
          </a:p>
          <a:p>
            <a:r>
              <a:rPr lang="en-GB" dirty="0" err="1"/>
              <a:t>Heriau</a:t>
            </a:r>
            <a:r>
              <a:rPr lang="en-GB" dirty="0"/>
              <a:t> cyffredinol wrth </a:t>
            </a:r>
            <a:r>
              <a:rPr lang="en-GB" dirty="0" err="1"/>
              <a:t>sefydlu</a:t>
            </a:r>
            <a:r>
              <a:rPr lang="en-GB" dirty="0"/>
              <a:t> </a:t>
            </a:r>
            <a:r>
              <a:rPr lang="en-GB" dirty="0" err="1"/>
              <a:t>busnes</a:t>
            </a:r>
            <a:r>
              <a:rPr lang="en-GB" dirty="0"/>
              <a:t>/syniad eich hun</a:t>
            </a:r>
          </a:p>
          <a:p>
            <a:pPr marL="0" indent="0">
              <a:buNone/>
            </a:pPr>
            <a:endParaRPr lang="en-GB" dirty="0"/>
          </a:p>
          <a:p>
            <a:r>
              <a:rPr lang="en-GB" dirty="0">
                <a:solidFill>
                  <a:srgbClr val="00B0F0"/>
                </a:solidFill>
              </a:rPr>
              <a:t>Financial considerations</a:t>
            </a:r>
          </a:p>
          <a:p>
            <a:r>
              <a:rPr lang="en-GB" dirty="0">
                <a:solidFill>
                  <a:srgbClr val="00B0F0"/>
                </a:solidFill>
              </a:rPr>
              <a:t>General Challenges in setting up own business/ idea</a:t>
            </a:r>
          </a:p>
        </p:txBody>
      </p:sp>
    </p:spTree>
    <p:extLst>
      <p:ext uri="{BB962C8B-B14F-4D97-AF65-F5344CB8AC3E}">
        <p14:creationId xmlns:p14="http://schemas.microsoft.com/office/powerpoint/2010/main" val="1889076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E5FAF-4027-4AC5-F9DE-A809BCDC7C2D}"/>
              </a:ext>
            </a:extLst>
          </p:cNvPr>
          <p:cNvSpPr>
            <a:spLocks noGrp="1"/>
          </p:cNvSpPr>
          <p:nvPr>
            <p:ph type="title"/>
          </p:nvPr>
        </p:nvSpPr>
        <p:spPr>
          <a:xfrm>
            <a:off x="3004457" y="365125"/>
            <a:ext cx="8731913" cy="1325563"/>
          </a:xfrm>
        </p:spPr>
        <p:txBody>
          <a:bodyPr>
            <a:normAutofit/>
          </a:bodyPr>
          <a:lstStyle/>
          <a:p>
            <a:r>
              <a:rPr lang="en-GB" sz="3200" b="1" dirty="0">
                <a:solidFill>
                  <a:srgbClr val="0070C0"/>
                </a:solidFill>
              </a:rPr>
              <a:t>Financing your idea. What for?</a:t>
            </a:r>
          </a:p>
        </p:txBody>
      </p:sp>
      <p:sp>
        <p:nvSpPr>
          <p:cNvPr id="3" name="Content Placeholder 2">
            <a:extLst>
              <a:ext uri="{FF2B5EF4-FFF2-40B4-BE49-F238E27FC236}">
                <a16:creationId xmlns:a16="http://schemas.microsoft.com/office/drawing/2014/main" id="{85096994-B40A-D054-3EF3-D9EB56649C19}"/>
              </a:ext>
            </a:extLst>
          </p:cNvPr>
          <p:cNvSpPr>
            <a:spLocks noGrp="1"/>
          </p:cNvSpPr>
          <p:nvPr>
            <p:ph idx="1"/>
          </p:nvPr>
        </p:nvSpPr>
        <p:spPr>
          <a:xfrm>
            <a:off x="1605566" y="1695197"/>
            <a:ext cx="7956222" cy="4667250"/>
          </a:xfrm>
        </p:spPr>
        <p:txBody>
          <a:bodyPr>
            <a:normAutofit fontScale="77500" lnSpcReduction="20000"/>
          </a:bodyPr>
          <a:lstStyle/>
          <a:p>
            <a:pPr marL="0" indent="0">
              <a:buNone/>
            </a:pPr>
            <a:r>
              <a:rPr lang="en-GB" dirty="0">
                <a:solidFill>
                  <a:srgbClr val="0070C0"/>
                </a:solidFill>
              </a:rPr>
              <a:t>Research and development</a:t>
            </a:r>
          </a:p>
          <a:p>
            <a:pPr marL="0" indent="0">
              <a:buNone/>
            </a:pPr>
            <a:r>
              <a:rPr lang="en-GB" dirty="0">
                <a:solidFill>
                  <a:srgbClr val="0070C0"/>
                </a:solidFill>
              </a:rPr>
              <a:t>Infrastructure and premises</a:t>
            </a:r>
          </a:p>
          <a:p>
            <a:pPr marL="0" indent="0">
              <a:buNone/>
            </a:pPr>
            <a:r>
              <a:rPr lang="en-GB" dirty="0">
                <a:solidFill>
                  <a:srgbClr val="0070C0"/>
                </a:solidFill>
              </a:rPr>
              <a:t>Climate change / environmental issues?</a:t>
            </a:r>
          </a:p>
          <a:p>
            <a:pPr marL="0" indent="0">
              <a:buNone/>
            </a:pPr>
            <a:r>
              <a:rPr lang="en-GB" dirty="0">
                <a:solidFill>
                  <a:srgbClr val="0070C0"/>
                </a:solidFill>
              </a:rPr>
              <a:t>Economic and social research</a:t>
            </a:r>
          </a:p>
          <a:p>
            <a:pPr marL="0" indent="0">
              <a:buNone/>
            </a:pPr>
            <a:r>
              <a:rPr lang="en-GB" dirty="0">
                <a:solidFill>
                  <a:srgbClr val="0070C0"/>
                </a:solidFill>
              </a:rPr>
              <a:t>Education, advice and research </a:t>
            </a:r>
          </a:p>
          <a:p>
            <a:pPr marL="0" indent="0">
              <a:buNone/>
            </a:pPr>
            <a:r>
              <a:rPr lang="en-GB" dirty="0">
                <a:solidFill>
                  <a:srgbClr val="0070C0"/>
                </a:solidFill>
              </a:rPr>
              <a:t>Employment</a:t>
            </a:r>
          </a:p>
          <a:p>
            <a:pPr marL="0" indent="0">
              <a:buNone/>
            </a:pPr>
            <a:r>
              <a:rPr lang="en-GB" dirty="0">
                <a:solidFill>
                  <a:srgbClr val="0070C0"/>
                </a:solidFill>
              </a:rPr>
              <a:t>Export credit (international sales)</a:t>
            </a:r>
          </a:p>
          <a:p>
            <a:pPr marL="0" indent="0">
              <a:buNone/>
            </a:pPr>
            <a:r>
              <a:rPr lang="en-GB" dirty="0">
                <a:solidFill>
                  <a:srgbClr val="0070C0"/>
                </a:solidFill>
              </a:rPr>
              <a:t>Marketing</a:t>
            </a:r>
          </a:p>
          <a:p>
            <a:pPr marL="0" indent="0">
              <a:buNone/>
            </a:pPr>
            <a:r>
              <a:rPr lang="en-GB" dirty="0">
                <a:solidFill>
                  <a:srgbClr val="0070C0"/>
                </a:solidFill>
              </a:rPr>
              <a:t>Pollution prevention</a:t>
            </a:r>
          </a:p>
          <a:p>
            <a:pPr marL="0" indent="0">
              <a:buNone/>
            </a:pPr>
            <a:r>
              <a:rPr lang="en-GB" dirty="0">
                <a:solidFill>
                  <a:srgbClr val="0070C0"/>
                </a:solidFill>
              </a:rPr>
              <a:t>Start up development and growth</a:t>
            </a:r>
          </a:p>
          <a:p>
            <a:pPr marL="0" indent="0">
              <a:buNone/>
            </a:pPr>
            <a:r>
              <a:rPr lang="en-GB" dirty="0">
                <a:solidFill>
                  <a:srgbClr val="0070C0"/>
                </a:solidFill>
              </a:rPr>
              <a:t>Trade/exhibitions</a:t>
            </a:r>
          </a:p>
          <a:p>
            <a:pPr marL="0" indent="0">
              <a:buNone/>
            </a:pPr>
            <a:r>
              <a:rPr lang="en-GB" dirty="0">
                <a:solidFill>
                  <a:srgbClr val="0070C0"/>
                </a:solidFill>
              </a:rPr>
              <a:t>Trade</a:t>
            </a:r>
          </a:p>
          <a:p>
            <a:pPr marL="0" indent="0">
              <a:buNone/>
            </a:pPr>
            <a:r>
              <a:rPr lang="en-GB" dirty="0">
                <a:solidFill>
                  <a:srgbClr val="0070C0"/>
                </a:solidFill>
              </a:rPr>
              <a:t>Waste and recycling</a:t>
            </a:r>
          </a:p>
          <a:p>
            <a:pPr marL="0" indent="0">
              <a:buNone/>
            </a:pPr>
            <a:endParaRPr lang="en-GB" dirty="0"/>
          </a:p>
          <a:p>
            <a:endParaRPr lang="en-GB" dirty="0"/>
          </a:p>
        </p:txBody>
      </p:sp>
    </p:spTree>
    <p:extLst>
      <p:ext uri="{BB962C8B-B14F-4D97-AF65-F5344CB8AC3E}">
        <p14:creationId xmlns:p14="http://schemas.microsoft.com/office/powerpoint/2010/main" val="1572730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C6D79-CA93-FAC1-3E08-996C2B2EC936}"/>
              </a:ext>
            </a:extLst>
          </p:cNvPr>
          <p:cNvSpPr>
            <a:spLocks noGrp="1"/>
          </p:cNvSpPr>
          <p:nvPr>
            <p:ph type="title"/>
          </p:nvPr>
        </p:nvSpPr>
        <p:spPr>
          <a:xfrm>
            <a:off x="2528047" y="365125"/>
            <a:ext cx="9208323" cy="1325563"/>
          </a:xfrm>
        </p:spPr>
        <p:txBody>
          <a:bodyPr/>
          <a:lstStyle/>
          <a:p>
            <a:r>
              <a:rPr lang="en-GB" dirty="0" err="1"/>
              <a:t>Ariannu</a:t>
            </a:r>
            <a:r>
              <a:rPr lang="en-GB" dirty="0"/>
              <a:t> eich </a:t>
            </a:r>
            <a:r>
              <a:rPr lang="en-GB" dirty="0" err="1"/>
              <a:t>syniad</a:t>
            </a:r>
            <a:r>
              <a:rPr lang="en-GB" dirty="0"/>
              <a:t>: </a:t>
            </a:r>
            <a:r>
              <a:rPr lang="en-GB" dirty="0" err="1"/>
              <a:t>beth</a:t>
            </a:r>
            <a:r>
              <a:rPr lang="en-GB" dirty="0"/>
              <a:t> </a:t>
            </a:r>
            <a:r>
              <a:rPr lang="en-GB" dirty="0" err="1"/>
              <a:t>ydych</a:t>
            </a:r>
            <a:r>
              <a:rPr lang="en-GB" dirty="0"/>
              <a:t> chi angen?</a:t>
            </a:r>
          </a:p>
        </p:txBody>
      </p:sp>
      <p:sp>
        <p:nvSpPr>
          <p:cNvPr id="3" name="Content Placeholder 2">
            <a:extLst>
              <a:ext uri="{FF2B5EF4-FFF2-40B4-BE49-F238E27FC236}">
                <a16:creationId xmlns:a16="http://schemas.microsoft.com/office/drawing/2014/main" id="{16F70BE7-C60B-E5BF-44CA-01299C752684}"/>
              </a:ext>
            </a:extLst>
          </p:cNvPr>
          <p:cNvSpPr>
            <a:spLocks noGrp="1"/>
          </p:cNvSpPr>
          <p:nvPr>
            <p:ph idx="1"/>
          </p:nvPr>
        </p:nvSpPr>
        <p:spPr>
          <a:xfrm>
            <a:off x="1068081" y="1825625"/>
            <a:ext cx="10668289" cy="4667250"/>
          </a:xfrm>
        </p:spPr>
        <p:txBody>
          <a:bodyPr>
            <a:normAutofit fontScale="70000" lnSpcReduction="20000"/>
          </a:bodyPr>
          <a:lstStyle/>
          <a:p>
            <a:r>
              <a:rPr lang="en-GB" dirty="0"/>
              <a:t>Ymchwil a </a:t>
            </a:r>
            <a:r>
              <a:rPr lang="en-GB" dirty="0" err="1"/>
              <a:t>datblygiad</a:t>
            </a:r>
            <a:endParaRPr lang="en-GB" dirty="0"/>
          </a:p>
          <a:p>
            <a:r>
              <a:rPr lang="en-GB" dirty="0" err="1"/>
              <a:t>Isadeiledd</a:t>
            </a:r>
            <a:r>
              <a:rPr lang="en-GB" dirty="0"/>
              <a:t> ac </a:t>
            </a:r>
            <a:r>
              <a:rPr lang="en-GB" dirty="0" err="1"/>
              <a:t>adeiladau</a:t>
            </a:r>
            <a:endParaRPr lang="en-GB" dirty="0"/>
          </a:p>
          <a:p>
            <a:r>
              <a:rPr lang="en-GB" dirty="0"/>
              <a:t>Newid </a:t>
            </a:r>
            <a:r>
              <a:rPr lang="en-GB" dirty="0" err="1"/>
              <a:t>hinsawdd</a:t>
            </a:r>
            <a:r>
              <a:rPr lang="en-GB" dirty="0"/>
              <a:t> / </a:t>
            </a:r>
            <a:r>
              <a:rPr lang="en-GB" dirty="0" err="1"/>
              <a:t>materion</a:t>
            </a:r>
            <a:r>
              <a:rPr lang="en-GB" dirty="0"/>
              <a:t> </a:t>
            </a:r>
            <a:r>
              <a:rPr lang="en-GB" dirty="0" err="1"/>
              <a:t>amgylcheddol</a:t>
            </a:r>
            <a:r>
              <a:rPr lang="en-GB" dirty="0"/>
              <a:t>?</a:t>
            </a:r>
          </a:p>
          <a:p>
            <a:r>
              <a:rPr lang="en-GB" dirty="0"/>
              <a:t>Ymchwil </a:t>
            </a:r>
            <a:r>
              <a:rPr lang="en-GB" dirty="0" err="1"/>
              <a:t>economaidd</a:t>
            </a:r>
            <a:r>
              <a:rPr lang="en-GB" dirty="0"/>
              <a:t> a </a:t>
            </a:r>
            <a:r>
              <a:rPr lang="en-GB" dirty="0" err="1"/>
              <a:t>chymdeithasol</a:t>
            </a:r>
            <a:endParaRPr lang="en-GB" dirty="0"/>
          </a:p>
          <a:p>
            <a:r>
              <a:rPr lang="en-GB" dirty="0"/>
              <a:t>Addysg, </a:t>
            </a:r>
            <a:r>
              <a:rPr lang="en-GB" dirty="0" err="1"/>
              <a:t>cyngor</a:t>
            </a:r>
            <a:r>
              <a:rPr lang="en-GB" dirty="0"/>
              <a:t> ac ymchwil</a:t>
            </a:r>
          </a:p>
          <a:p>
            <a:r>
              <a:rPr lang="en-GB" dirty="0" err="1"/>
              <a:t>Cyflogaeth</a:t>
            </a:r>
            <a:endParaRPr lang="en-GB" dirty="0"/>
          </a:p>
          <a:p>
            <a:r>
              <a:rPr lang="en-GB" dirty="0" err="1"/>
              <a:t>Credyd</a:t>
            </a:r>
            <a:r>
              <a:rPr lang="en-GB" dirty="0"/>
              <a:t> </a:t>
            </a:r>
            <a:r>
              <a:rPr lang="en-GB" dirty="0" err="1"/>
              <a:t>allforio</a:t>
            </a:r>
            <a:r>
              <a:rPr lang="en-GB" dirty="0"/>
              <a:t> (</a:t>
            </a:r>
            <a:r>
              <a:rPr lang="en-GB" dirty="0" err="1"/>
              <a:t>gwerthiannau</a:t>
            </a:r>
            <a:r>
              <a:rPr lang="en-GB" dirty="0"/>
              <a:t> </a:t>
            </a:r>
            <a:r>
              <a:rPr lang="en-GB" dirty="0" err="1"/>
              <a:t>rhyngwladol</a:t>
            </a:r>
            <a:r>
              <a:rPr lang="en-GB" dirty="0"/>
              <a:t>)</a:t>
            </a:r>
          </a:p>
          <a:p>
            <a:r>
              <a:rPr lang="en-GB" dirty="0"/>
              <a:t>Marchnata?</a:t>
            </a:r>
          </a:p>
          <a:p>
            <a:r>
              <a:rPr lang="en-GB" dirty="0"/>
              <a:t>Atal </a:t>
            </a:r>
            <a:r>
              <a:rPr lang="en-GB" dirty="0" err="1"/>
              <a:t>llygredd</a:t>
            </a:r>
            <a:endParaRPr lang="en-GB" dirty="0"/>
          </a:p>
          <a:p>
            <a:r>
              <a:rPr lang="en-GB" dirty="0" err="1"/>
              <a:t>Dechrau</a:t>
            </a:r>
            <a:r>
              <a:rPr lang="en-GB" dirty="0"/>
              <a:t> </a:t>
            </a:r>
            <a:r>
              <a:rPr lang="en-GB" dirty="0" err="1"/>
              <a:t>datblygiad</a:t>
            </a:r>
            <a:r>
              <a:rPr lang="en-GB" dirty="0"/>
              <a:t> a </a:t>
            </a:r>
            <a:r>
              <a:rPr lang="en-GB" dirty="0" err="1"/>
              <a:t>thwf</a:t>
            </a:r>
            <a:endParaRPr lang="en-GB" dirty="0"/>
          </a:p>
          <a:p>
            <a:r>
              <a:rPr lang="en-GB" dirty="0" err="1"/>
              <a:t>Masnach</a:t>
            </a:r>
            <a:r>
              <a:rPr lang="en-GB" dirty="0"/>
              <a:t>/</a:t>
            </a:r>
            <a:r>
              <a:rPr lang="en-GB" dirty="0" err="1"/>
              <a:t>arddangosfeydd</a:t>
            </a:r>
            <a:endParaRPr lang="en-GB" dirty="0"/>
          </a:p>
          <a:p>
            <a:r>
              <a:rPr lang="en-GB" dirty="0" err="1"/>
              <a:t>Masnach</a:t>
            </a:r>
            <a:endParaRPr lang="en-GB" dirty="0"/>
          </a:p>
          <a:p>
            <a:r>
              <a:rPr lang="en-GB" dirty="0" err="1"/>
              <a:t>Gwastraff</a:t>
            </a:r>
            <a:r>
              <a:rPr lang="en-GB" dirty="0"/>
              <a:t> ac </a:t>
            </a:r>
            <a:r>
              <a:rPr lang="en-GB" dirty="0" err="1"/>
              <a:t>ailgylchu</a:t>
            </a:r>
            <a:endParaRPr lang="en-GB" dirty="0"/>
          </a:p>
        </p:txBody>
      </p:sp>
    </p:spTree>
    <p:extLst>
      <p:ext uri="{BB962C8B-B14F-4D97-AF65-F5344CB8AC3E}">
        <p14:creationId xmlns:p14="http://schemas.microsoft.com/office/powerpoint/2010/main" val="2788501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E985-97B5-79B2-1BC4-0EFCEAB416DB}"/>
              </a:ext>
            </a:extLst>
          </p:cNvPr>
          <p:cNvSpPr>
            <a:spLocks noGrp="1"/>
          </p:cNvSpPr>
          <p:nvPr>
            <p:ph type="title"/>
          </p:nvPr>
        </p:nvSpPr>
        <p:spPr/>
        <p:txBody>
          <a:bodyPr/>
          <a:lstStyle/>
          <a:p>
            <a:r>
              <a:rPr lang="it-IT" dirty="0"/>
              <a:t>Ydych chi dal angen amser i feddwl?</a:t>
            </a:r>
            <a:endParaRPr lang="en-GB" dirty="0"/>
          </a:p>
        </p:txBody>
      </p:sp>
      <p:sp>
        <p:nvSpPr>
          <p:cNvPr id="3" name="Content Placeholder 2">
            <a:extLst>
              <a:ext uri="{FF2B5EF4-FFF2-40B4-BE49-F238E27FC236}">
                <a16:creationId xmlns:a16="http://schemas.microsoft.com/office/drawing/2014/main" id="{E7A7ECC5-7312-F926-6411-02DDA9F52617}"/>
              </a:ext>
            </a:extLst>
          </p:cNvPr>
          <p:cNvSpPr>
            <a:spLocks noGrp="1"/>
          </p:cNvSpPr>
          <p:nvPr>
            <p:ph idx="1"/>
          </p:nvPr>
        </p:nvSpPr>
        <p:spPr>
          <a:xfrm>
            <a:off x="1152605" y="1825625"/>
            <a:ext cx="10583765" cy="4667250"/>
          </a:xfrm>
        </p:spPr>
        <p:txBody>
          <a:bodyPr>
            <a:normAutofit fontScale="92500" lnSpcReduction="20000"/>
          </a:bodyPr>
          <a:lstStyle/>
          <a:p>
            <a:r>
              <a:rPr lang="en-GB" dirty="0" err="1"/>
              <a:t>Dechreuodd</a:t>
            </a:r>
            <a:r>
              <a:rPr lang="en-GB" dirty="0"/>
              <a:t> rhai </a:t>
            </a:r>
            <a:r>
              <a:rPr lang="en-GB" dirty="0" err="1"/>
              <a:t>ohonoch</a:t>
            </a:r>
            <a:r>
              <a:rPr lang="en-GB" dirty="0"/>
              <a:t> gyda </a:t>
            </a:r>
            <a:r>
              <a:rPr lang="en-GB" dirty="0" err="1"/>
              <a:t>syniad</a:t>
            </a:r>
            <a:r>
              <a:rPr lang="en-GB" dirty="0"/>
              <a:t> o </a:t>
            </a:r>
            <a:r>
              <a:rPr lang="en-GB" dirty="0" err="1"/>
              <a:t>gynnyrch</a:t>
            </a:r>
            <a:r>
              <a:rPr lang="en-GB" dirty="0"/>
              <a:t> ond </a:t>
            </a:r>
            <a:r>
              <a:rPr lang="en-GB" dirty="0" err="1"/>
              <a:t>sylweddoloch</a:t>
            </a:r>
            <a:r>
              <a:rPr lang="en-GB" dirty="0"/>
              <a:t> fod yr </a:t>
            </a:r>
            <a:r>
              <a:rPr lang="en-GB" dirty="0" err="1"/>
              <a:t>effaith</a:t>
            </a:r>
            <a:r>
              <a:rPr lang="en-GB" dirty="0"/>
              <a:t> yn fwy nag yr </a:t>
            </a:r>
            <a:r>
              <a:rPr lang="en-GB" dirty="0" err="1"/>
              <a:t>oeddech</a:t>
            </a:r>
            <a:r>
              <a:rPr lang="en-GB" dirty="0"/>
              <a:t> wedi meddwl</a:t>
            </a:r>
          </a:p>
          <a:p>
            <a:endParaRPr lang="en-GB" dirty="0"/>
          </a:p>
          <a:p>
            <a:r>
              <a:rPr lang="en-GB" dirty="0" err="1"/>
              <a:t>Peidiwch</a:t>
            </a:r>
            <a:r>
              <a:rPr lang="en-GB" dirty="0"/>
              <a:t> ag </a:t>
            </a:r>
            <a:r>
              <a:rPr lang="en-GB" dirty="0" err="1"/>
              <a:t>anwybyddu</a:t>
            </a:r>
            <a:r>
              <a:rPr lang="en-GB" dirty="0"/>
              <a:t> eich </a:t>
            </a:r>
            <a:r>
              <a:rPr lang="en-GB" dirty="0" err="1"/>
              <a:t>syniad</a:t>
            </a:r>
            <a:r>
              <a:rPr lang="en-GB" dirty="0"/>
              <a:t>. </a:t>
            </a:r>
            <a:r>
              <a:rPr lang="en-GB" dirty="0" err="1"/>
              <a:t>Ewch</a:t>
            </a:r>
            <a:r>
              <a:rPr lang="en-GB" dirty="0"/>
              <a:t> ag </a:t>
            </a:r>
            <a:r>
              <a:rPr lang="en-GB" dirty="0" err="1"/>
              <a:t>ef</a:t>
            </a:r>
            <a:r>
              <a:rPr lang="en-GB" dirty="0"/>
              <a:t>!</a:t>
            </a:r>
          </a:p>
          <a:p>
            <a:endParaRPr lang="en-GB" dirty="0"/>
          </a:p>
          <a:p>
            <a:r>
              <a:rPr lang="en-GB" dirty="0"/>
              <a:t>Mae sut </a:t>
            </a:r>
            <a:r>
              <a:rPr lang="en-GB" dirty="0" err="1"/>
              <a:t>wyt</a:t>
            </a:r>
            <a:r>
              <a:rPr lang="en-GB" dirty="0"/>
              <a:t> </a:t>
            </a:r>
            <a:r>
              <a:rPr lang="en-GB" dirty="0" err="1"/>
              <a:t>ti’n</a:t>
            </a:r>
            <a:r>
              <a:rPr lang="en-GB" dirty="0"/>
              <a:t> </a:t>
            </a:r>
            <a:r>
              <a:rPr lang="en-GB" dirty="0" err="1"/>
              <a:t>feddwl</a:t>
            </a:r>
            <a:r>
              <a:rPr lang="en-GB" dirty="0"/>
              <a:t> am </a:t>
            </a:r>
            <a:r>
              <a:rPr lang="en-GB" dirty="0" err="1"/>
              <a:t>ddatblygiad</a:t>
            </a:r>
            <a:r>
              <a:rPr lang="en-GB" dirty="0"/>
              <a:t> plant yn newid gyda amser</a:t>
            </a:r>
          </a:p>
          <a:p>
            <a:pPr marL="0" indent="0">
              <a:buNone/>
            </a:pPr>
            <a:endParaRPr lang="en-GB" dirty="0"/>
          </a:p>
          <a:p>
            <a:r>
              <a:rPr lang="en-GB" dirty="0"/>
              <a:t>Mae'n </a:t>
            </a:r>
            <a:r>
              <a:rPr lang="en-GB" dirty="0" err="1"/>
              <a:t>iawn</a:t>
            </a:r>
            <a:r>
              <a:rPr lang="en-GB" dirty="0"/>
              <a:t>. </a:t>
            </a:r>
            <a:r>
              <a:rPr lang="en-GB" dirty="0" err="1"/>
              <a:t>Cynnig</a:t>
            </a:r>
            <a:r>
              <a:rPr lang="en-GB" dirty="0"/>
              <a:t> y </a:t>
            </a:r>
            <a:r>
              <a:rPr lang="en-GB" dirty="0" err="1"/>
              <a:t>syniad</a:t>
            </a:r>
            <a:r>
              <a:rPr lang="en-GB" dirty="0"/>
              <a:t>. Nid oes angen i chi roi pris i </a:t>
            </a:r>
            <a:r>
              <a:rPr lang="en-GB" dirty="0" err="1"/>
              <a:t>fe</a:t>
            </a:r>
            <a:r>
              <a:rPr lang="en-GB" dirty="0"/>
              <a:t>, ond mae angen </a:t>
            </a:r>
            <a:r>
              <a:rPr lang="en-GB" dirty="0" err="1"/>
              <a:t>ichi</a:t>
            </a:r>
            <a:r>
              <a:rPr lang="en-GB" dirty="0"/>
              <a:t> </a:t>
            </a:r>
            <a:r>
              <a:rPr lang="en-GB" dirty="0" err="1"/>
              <a:t>ddangos</a:t>
            </a:r>
            <a:r>
              <a:rPr lang="en-GB" dirty="0"/>
              <a:t> y </a:t>
            </a:r>
            <a:r>
              <a:rPr lang="en-GB" dirty="0" err="1"/>
              <a:t>gallwch</a:t>
            </a:r>
            <a:r>
              <a:rPr lang="en-GB" dirty="0"/>
              <a:t> ei </a:t>
            </a:r>
            <a:r>
              <a:rPr lang="en-GB" dirty="0" err="1"/>
              <a:t>gyflwyno</a:t>
            </a:r>
            <a:r>
              <a:rPr lang="en-GB" dirty="0"/>
              <a:t> i </a:t>
            </a:r>
            <a:r>
              <a:rPr lang="en-GB" dirty="0" err="1"/>
              <a:t>bobl</a:t>
            </a:r>
            <a:r>
              <a:rPr lang="en-GB" dirty="0"/>
              <a:t> a fydd yn meddwl fel chi.</a:t>
            </a:r>
          </a:p>
          <a:p>
            <a:pPr marL="0" indent="0">
              <a:buNone/>
            </a:pPr>
            <a:endParaRPr lang="en-GB" dirty="0"/>
          </a:p>
          <a:p>
            <a:r>
              <a:rPr lang="en-GB" dirty="0" err="1"/>
              <a:t>Ymchwiliwch</a:t>
            </a:r>
            <a:r>
              <a:rPr lang="en-GB" dirty="0"/>
              <a:t> </a:t>
            </a:r>
            <a:r>
              <a:rPr lang="en-GB" dirty="0" err="1"/>
              <a:t>beth</a:t>
            </a:r>
            <a:r>
              <a:rPr lang="en-GB" dirty="0"/>
              <a:t> </a:t>
            </a:r>
            <a:r>
              <a:rPr lang="en-GB" dirty="0" err="1"/>
              <a:t>fyddai</a:t>
            </a:r>
            <a:r>
              <a:rPr lang="en-GB" dirty="0"/>
              <a:t> ei angen </a:t>
            </a:r>
            <a:r>
              <a:rPr lang="en-GB" dirty="0" err="1"/>
              <a:t>arnoch</a:t>
            </a:r>
            <a:r>
              <a:rPr lang="en-GB" dirty="0"/>
              <a:t> a pha mor hir y </a:t>
            </a:r>
            <a:r>
              <a:rPr lang="en-GB" dirty="0" err="1"/>
              <a:t>byddai'n</a:t>
            </a:r>
            <a:r>
              <a:rPr lang="en-GB" dirty="0"/>
              <a:t> ei </a:t>
            </a:r>
            <a:r>
              <a:rPr lang="en-GB" dirty="0" err="1"/>
              <a:t>gymryd</a:t>
            </a:r>
            <a:r>
              <a:rPr lang="en-GB" dirty="0"/>
              <a:t>. </a:t>
            </a:r>
            <a:r>
              <a:rPr lang="en-GB" dirty="0" err="1"/>
              <a:t>Meddyliwch</a:t>
            </a:r>
            <a:r>
              <a:rPr lang="en-GB" dirty="0"/>
              <a:t> faint </a:t>
            </a:r>
            <a:r>
              <a:rPr lang="en-GB" dirty="0" err="1"/>
              <a:t>fyddai</a:t>
            </a:r>
            <a:r>
              <a:rPr lang="en-GB" dirty="0"/>
              <a:t> hynny (£) ar gyfer eich </a:t>
            </a:r>
            <a:r>
              <a:rPr lang="en-GB" dirty="0" err="1"/>
              <a:t>arbenigedd</a:t>
            </a:r>
            <a:r>
              <a:rPr lang="en-GB" dirty="0"/>
              <a:t>.</a:t>
            </a:r>
          </a:p>
        </p:txBody>
      </p:sp>
    </p:spTree>
    <p:extLst>
      <p:ext uri="{BB962C8B-B14F-4D97-AF65-F5344CB8AC3E}">
        <p14:creationId xmlns:p14="http://schemas.microsoft.com/office/powerpoint/2010/main" val="333624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6D661-9C28-401F-2525-CF3A2B511A4A}"/>
              </a:ext>
            </a:extLst>
          </p:cNvPr>
          <p:cNvSpPr>
            <a:spLocks noGrp="1"/>
          </p:cNvSpPr>
          <p:nvPr>
            <p:ph type="title"/>
          </p:nvPr>
        </p:nvSpPr>
        <p:spPr>
          <a:xfrm>
            <a:off x="2865748" y="81416"/>
            <a:ext cx="7956222" cy="1325563"/>
          </a:xfrm>
        </p:spPr>
        <p:txBody>
          <a:bodyPr/>
          <a:lstStyle/>
          <a:p>
            <a:r>
              <a:rPr lang="en-GB" dirty="0">
                <a:solidFill>
                  <a:srgbClr val="0070C0"/>
                </a:solidFill>
              </a:rPr>
              <a:t>Do you still need time to think?</a:t>
            </a:r>
          </a:p>
        </p:txBody>
      </p:sp>
      <p:sp>
        <p:nvSpPr>
          <p:cNvPr id="3" name="Content Placeholder 2">
            <a:extLst>
              <a:ext uri="{FF2B5EF4-FFF2-40B4-BE49-F238E27FC236}">
                <a16:creationId xmlns:a16="http://schemas.microsoft.com/office/drawing/2014/main" id="{8427E4F3-0345-F70F-8CAE-542674EC0435}"/>
              </a:ext>
            </a:extLst>
          </p:cNvPr>
          <p:cNvSpPr>
            <a:spLocks noGrp="1"/>
          </p:cNvSpPr>
          <p:nvPr>
            <p:ph idx="1"/>
          </p:nvPr>
        </p:nvSpPr>
        <p:spPr>
          <a:xfrm>
            <a:off x="1259784" y="1356899"/>
            <a:ext cx="10273949" cy="4667250"/>
          </a:xfrm>
        </p:spPr>
        <p:txBody>
          <a:bodyPr>
            <a:normAutofit fontScale="92500" lnSpcReduction="10000"/>
          </a:bodyPr>
          <a:lstStyle/>
          <a:p>
            <a:r>
              <a:rPr lang="en-GB" dirty="0">
                <a:solidFill>
                  <a:srgbClr val="0070C0"/>
                </a:solidFill>
              </a:rPr>
              <a:t>Some of you started with an idea of a product but realised the impact is bigger than you thought</a:t>
            </a:r>
          </a:p>
          <a:p>
            <a:endParaRPr lang="en-GB" dirty="0">
              <a:solidFill>
                <a:srgbClr val="0070C0"/>
              </a:solidFill>
            </a:endParaRPr>
          </a:p>
          <a:p>
            <a:r>
              <a:rPr lang="en-GB" dirty="0">
                <a:solidFill>
                  <a:srgbClr val="0070C0"/>
                </a:solidFill>
              </a:rPr>
              <a:t>Do not ignore your idea. Go with it</a:t>
            </a:r>
          </a:p>
          <a:p>
            <a:endParaRPr lang="en-GB" dirty="0">
              <a:solidFill>
                <a:srgbClr val="0070C0"/>
              </a:solidFill>
            </a:endParaRPr>
          </a:p>
          <a:p>
            <a:r>
              <a:rPr lang="en-GB" dirty="0">
                <a:solidFill>
                  <a:srgbClr val="0070C0"/>
                </a:solidFill>
              </a:rPr>
              <a:t>How you feel  about child development now will change with how you see the world </a:t>
            </a:r>
          </a:p>
          <a:p>
            <a:endParaRPr lang="en-GB" dirty="0">
              <a:solidFill>
                <a:srgbClr val="0070C0"/>
              </a:solidFill>
            </a:endParaRPr>
          </a:p>
          <a:p>
            <a:r>
              <a:rPr lang="en-GB" dirty="0">
                <a:solidFill>
                  <a:srgbClr val="0070C0"/>
                </a:solidFill>
              </a:rPr>
              <a:t>That’s ok. Pitch the idea. You do not need to fund it yet, but you need to show you can pitch it to people who will think the same as you. So they buy in to your idea. Research what you would need and how long it would take. Think about how much it would be £  for your expertise</a:t>
            </a:r>
            <a:r>
              <a:rPr lang="en-GB" dirty="0"/>
              <a:t>.</a:t>
            </a:r>
          </a:p>
        </p:txBody>
      </p:sp>
    </p:spTree>
    <p:extLst>
      <p:ext uri="{BB962C8B-B14F-4D97-AF65-F5344CB8AC3E}">
        <p14:creationId xmlns:p14="http://schemas.microsoft.com/office/powerpoint/2010/main" val="3046834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A713D-3062-F287-CD55-703C98394902}"/>
              </a:ext>
            </a:extLst>
          </p:cNvPr>
          <p:cNvSpPr>
            <a:spLocks noGrp="1"/>
          </p:cNvSpPr>
          <p:nvPr>
            <p:ph type="title"/>
          </p:nvPr>
        </p:nvSpPr>
        <p:spPr/>
        <p:txBody>
          <a:bodyPr/>
          <a:lstStyle/>
          <a:p>
            <a:r>
              <a:rPr lang="da-DK" dirty="0"/>
              <a:t>Byddwch yn garedig i chi'ch hun</a:t>
            </a:r>
            <a:r>
              <a:rPr lang="en-GB" dirty="0"/>
              <a:t>/</a:t>
            </a:r>
            <a:r>
              <a:rPr lang="en-GB" dirty="0">
                <a:solidFill>
                  <a:srgbClr val="0070C0"/>
                </a:solidFill>
              </a:rPr>
              <a:t>Be kind to yourself</a:t>
            </a:r>
          </a:p>
        </p:txBody>
      </p:sp>
      <p:sp>
        <p:nvSpPr>
          <p:cNvPr id="3" name="Content Placeholder 2">
            <a:extLst>
              <a:ext uri="{FF2B5EF4-FFF2-40B4-BE49-F238E27FC236}">
                <a16:creationId xmlns:a16="http://schemas.microsoft.com/office/drawing/2014/main" id="{7355E860-4323-EF8A-EF68-F103DE0C5123}"/>
              </a:ext>
            </a:extLst>
          </p:cNvPr>
          <p:cNvSpPr>
            <a:spLocks noGrp="1"/>
          </p:cNvSpPr>
          <p:nvPr>
            <p:ph idx="1"/>
          </p:nvPr>
        </p:nvSpPr>
        <p:spPr>
          <a:xfrm>
            <a:off x="1060000" y="1979305"/>
            <a:ext cx="7956222" cy="4667250"/>
          </a:xfrm>
        </p:spPr>
        <p:txBody>
          <a:bodyPr/>
          <a:lstStyle/>
          <a:p>
            <a:r>
              <a:rPr lang="en-GB" dirty="0">
                <a:hlinkClick r:id="rId3"/>
              </a:rPr>
              <a:t>https://www.ted.com/talks/elizabeth_cox_what_is_imposter_syndrome_and_how_can_you_combat_it?language=en</a:t>
            </a:r>
            <a:endParaRPr lang="en-GB" dirty="0"/>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5070CDF7-D59A-9B8B-264B-F17C443ABC0C}"/>
              </a:ext>
            </a:extLst>
          </p:cNvPr>
          <p:cNvPicPr>
            <a:picLocks noChangeAspect="1"/>
          </p:cNvPicPr>
          <p:nvPr/>
        </p:nvPicPr>
        <p:blipFill>
          <a:blip r:embed="rId4"/>
          <a:stretch>
            <a:fillRect/>
          </a:stretch>
        </p:blipFill>
        <p:spPr>
          <a:xfrm>
            <a:off x="6031094" y="2989372"/>
            <a:ext cx="5802320" cy="3761052"/>
          </a:xfrm>
          <a:prstGeom prst="rect">
            <a:avLst/>
          </a:prstGeom>
        </p:spPr>
      </p:pic>
    </p:spTree>
    <p:extLst>
      <p:ext uri="{BB962C8B-B14F-4D97-AF65-F5344CB8AC3E}">
        <p14:creationId xmlns:p14="http://schemas.microsoft.com/office/powerpoint/2010/main" val="42684428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C350F-4E7B-DCB2-C2B7-C07D4F7CF7F9}"/>
              </a:ext>
            </a:extLst>
          </p:cNvPr>
          <p:cNvSpPr>
            <a:spLocks noGrp="1"/>
          </p:cNvSpPr>
          <p:nvPr>
            <p:ph type="title"/>
          </p:nvPr>
        </p:nvSpPr>
        <p:spPr/>
        <p:txBody>
          <a:bodyPr/>
          <a:lstStyle/>
          <a:p>
            <a:r>
              <a:rPr lang="en-GB" dirty="0" err="1"/>
              <a:t>Ariannu</a:t>
            </a:r>
            <a:r>
              <a:rPr lang="en-GB" dirty="0"/>
              <a:t> </a:t>
            </a:r>
            <a:r>
              <a:rPr lang="en-GB" dirty="0" err="1"/>
              <a:t>busnes</a:t>
            </a:r>
            <a:r>
              <a:rPr lang="en-GB" dirty="0"/>
              <a:t> /</a:t>
            </a:r>
            <a:br>
              <a:rPr lang="en-GB" dirty="0"/>
            </a:br>
            <a:r>
              <a:rPr lang="en-GB" dirty="0">
                <a:solidFill>
                  <a:srgbClr val="00B0F0"/>
                </a:solidFill>
              </a:rPr>
              <a:t>Financing a business</a:t>
            </a:r>
          </a:p>
        </p:txBody>
      </p:sp>
      <p:sp>
        <p:nvSpPr>
          <p:cNvPr id="3" name="Content Placeholder 2">
            <a:extLst>
              <a:ext uri="{FF2B5EF4-FFF2-40B4-BE49-F238E27FC236}">
                <a16:creationId xmlns:a16="http://schemas.microsoft.com/office/drawing/2014/main" id="{6C4C1B04-1D8D-F488-E8CD-1D98B7D4EA07}"/>
              </a:ext>
            </a:extLst>
          </p:cNvPr>
          <p:cNvSpPr>
            <a:spLocks noGrp="1"/>
          </p:cNvSpPr>
          <p:nvPr>
            <p:ph idx="1"/>
          </p:nvPr>
        </p:nvSpPr>
        <p:spPr>
          <a:xfrm>
            <a:off x="5612988" y="1825625"/>
            <a:ext cx="6093835" cy="4667250"/>
          </a:xfrm>
        </p:spPr>
        <p:txBody>
          <a:bodyPr>
            <a:normAutofit fontScale="62500" lnSpcReduction="20000"/>
          </a:bodyPr>
          <a:lstStyle/>
          <a:p>
            <a:r>
              <a:rPr lang="en-GB" sz="4800" dirty="0" err="1"/>
              <a:t>Ecwiti</a:t>
            </a:r>
            <a:r>
              <a:rPr lang="en-GB" sz="4800" dirty="0"/>
              <a:t>/</a:t>
            </a:r>
            <a:r>
              <a:rPr lang="en-GB" sz="4800" dirty="0">
                <a:solidFill>
                  <a:srgbClr val="00B0F0"/>
                </a:solidFill>
              </a:rPr>
              <a:t>Equity</a:t>
            </a:r>
          </a:p>
          <a:p>
            <a:endParaRPr lang="en-GB" sz="4800" dirty="0"/>
          </a:p>
          <a:p>
            <a:r>
              <a:rPr lang="en-GB" sz="4800" dirty="0" err="1"/>
              <a:t>Grantiau</a:t>
            </a:r>
            <a:r>
              <a:rPr lang="en-GB" sz="4800" dirty="0"/>
              <a:t> / </a:t>
            </a:r>
            <a:r>
              <a:rPr lang="en-GB" sz="4800" dirty="0">
                <a:solidFill>
                  <a:srgbClr val="00B0F0"/>
                </a:solidFill>
              </a:rPr>
              <a:t>Grants</a:t>
            </a:r>
          </a:p>
          <a:p>
            <a:endParaRPr lang="en-GB" sz="4800" dirty="0"/>
          </a:p>
          <a:p>
            <a:r>
              <a:rPr lang="en-GB" sz="4800" dirty="0" err="1"/>
              <a:t>Cyllid</a:t>
            </a:r>
            <a:r>
              <a:rPr lang="en-GB" sz="4800" dirty="0"/>
              <a:t> </a:t>
            </a:r>
            <a:r>
              <a:rPr lang="en-GB" sz="4800" dirty="0" err="1"/>
              <a:t>dyled</a:t>
            </a:r>
            <a:r>
              <a:rPr lang="en-GB" sz="4800" dirty="0"/>
              <a:t> / </a:t>
            </a:r>
            <a:r>
              <a:rPr lang="en-GB" sz="4800" dirty="0">
                <a:solidFill>
                  <a:srgbClr val="00B0F0"/>
                </a:solidFill>
              </a:rPr>
              <a:t>Debt</a:t>
            </a:r>
          </a:p>
          <a:p>
            <a:endParaRPr lang="en-GB" sz="4800" dirty="0">
              <a:solidFill>
                <a:srgbClr val="00B0F0"/>
              </a:solidFill>
            </a:endParaRPr>
          </a:p>
          <a:p>
            <a:r>
              <a:rPr lang="en-GB" sz="4800" dirty="0"/>
              <a:t> </a:t>
            </a:r>
            <a:r>
              <a:rPr lang="en-GB" sz="4800" dirty="0" err="1"/>
              <a:t>Cyllid</a:t>
            </a:r>
            <a:r>
              <a:rPr lang="en-GB" sz="4800" dirty="0"/>
              <a:t> </a:t>
            </a:r>
            <a:r>
              <a:rPr lang="en-GB" sz="4800" dirty="0" err="1"/>
              <a:t>torfol</a:t>
            </a:r>
            <a:r>
              <a:rPr lang="en-GB" sz="4800" dirty="0"/>
              <a:t> </a:t>
            </a:r>
            <a:r>
              <a:rPr lang="en-GB" sz="4800" dirty="0">
                <a:solidFill>
                  <a:srgbClr val="00B0F0"/>
                </a:solidFill>
              </a:rPr>
              <a:t>/Crowdfunding</a:t>
            </a:r>
          </a:p>
          <a:p>
            <a:endParaRPr lang="en-GB" sz="4800" dirty="0">
              <a:solidFill>
                <a:srgbClr val="00B0F0"/>
              </a:solidFill>
            </a:endParaRPr>
          </a:p>
          <a:p>
            <a:r>
              <a:rPr lang="en-GB" sz="4800" dirty="0">
                <a:solidFill>
                  <a:srgbClr val="00B0F0"/>
                </a:solidFill>
              </a:rPr>
              <a:t>  </a:t>
            </a:r>
            <a:r>
              <a:rPr lang="en-GB" sz="4800" dirty="0"/>
              <a:t>Teulu a </a:t>
            </a:r>
            <a:r>
              <a:rPr lang="en-GB" sz="4800" dirty="0" err="1"/>
              <a:t>ffrindiau</a:t>
            </a:r>
            <a:r>
              <a:rPr lang="en-GB" sz="4800" dirty="0"/>
              <a:t>  </a:t>
            </a:r>
            <a:r>
              <a:rPr lang="en-GB" sz="4800" dirty="0">
                <a:solidFill>
                  <a:srgbClr val="00B0F0"/>
                </a:solidFill>
              </a:rPr>
              <a:t>/Family and friends</a:t>
            </a:r>
          </a:p>
        </p:txBody>
      </p:sp>
      <p:pic>
        <p:nvPicPr>
          <p:cNvPr id="5" name="Picture 4">
            <a:extLst>
              <a:ext uri="{FF2B5EF4-FFF2-40B4-BE49-F238E27FC236}">
                <a16:creationId xmlns:a16="http://schemas.microsoft.com/office/drawing/2014/main" id="{57E5F190-161E-09DF-0F7E-E5D985358BDE}"/>
              </a:ext>
            </a:extLst>
          </p:cNvPr>
          <p:cNvPicPr>
            <a:picLocks noChangeAspect="1"/>
          </p:cNvPicPr>
          <p:nvPr/>
        </p:nvPicPr>
        <p:blipFill>
          <a:blip r:embed="rId3"/>
          <a:stretch>
            <a:fillRect/>
          </a:stretch>
        </p:blipFill>
        <p:spPr>
          <a:xfrm>
            <a:off x="1144601" y="2062602"/>
            <a:ext cx="3750129" cy="3907892"/>
          </a:xfrm>
          <a:prstGeom prst="rect">
            <a:avLst/>
          </a:prstGeom>
        </p:spPr>
      </p:pic>
    </p:spTree>
    <p:extLst>
      <p:ext uri="{BB962C8B-B14F-4D97-AF65-F5344CB8AC3E}">
        <p14:creationId xmlns:p14="http://schemas.microsoft.com/office/powerpoint/2010/main" val="1367335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CBC09-404B-97BA-3D13-37F392DA3E2D}"/>
              </a:ext>
            </a:extLst>
          </p:cNvPr>
          <p:cNvSpPr>
            <a:spLocks noGrp="1"/>
          </p:cNvSpPr>
          <p:nvPr>
            <p:ph type="title"/>
          </p:nvPr>
        </p:nvSpPr>
        <p:spPr>
          <a:xfrm>
            <a:off x="2558783" y="365125"/>
            <a:ext cx="9177587" cy="1325563"/>
          </a:xfrm>
        </p:spPr>
        <p:txBody>
          <a:bodyPr>
            <a:normAutofit fontScale="90000"/>
          </a:bodyPr>
          <a:lstStyle/>
          <a:p>
            <a:r>
              <a:rPr lang="en-GB" dirty="0" err="1"/>
              <a:t>Busnes</a:t>
            </a:r>
            <a:r>
              <a:rPr lang="en-GB" dirty="0"/>
              <a:t> Cymru - Defnyddiwch y </a:t>
            </a:r>
            <a:r>
              <a:rPr lang="en-GB" dirty="0" err="1"/>
              <a:t>lleolwr</a:t>
            </a:r>
            <a:r>
              <a:rPr lang="en-GB" dirty="0"/>
              <a:t> </a:t>
            </a:r>
            <a:r>
              <a:rPr lang="en-GB" dirty="0" err="1"/>
              <a:t>cyllid</a:t>
            </a:r>
            <a:r>
              <a:rPr lang="en-GB" dirty="0"/>
              <a:t>/ Business Wales - Use the finance locator </a:t>
            </a:r>
          </a:p>
        </p:txBody>
      </p:sp>
      <p:sp>
        <p:nvSpPr>
          <p:cNvPr id="3" name="Content Placeholder 2">
            <a:extLst>
              <a:ext uri="{FF2B5EF4-FFF2-40B4-BE49-F238E27FC236}">
                <a16:creationId xmlns:a16="http://schemas.microsoft.com/office/drawing/2014/main" id="{7CA74201-A460-6D7C-124D-DF2748D58529}"/>
              </a:ext>
            </a:extLst>
          </p:cNvPr>
          <p:cNvSpPr>
            <a:spLocks noGrp="1"/>
          </p:cNvSpPr>
          <p:nvPr>
            <p:ph idx="1"/>
          </p:nvPr>
        </p:nvSpPr>
        <p:spPr>
          <a:xfrm>
            <a:off x="3280686" y="2494136"/>
            <a:ext cx="7956222" cy="4667250"/>
          </a:xfrm>
        </p:spPr>
        <p:txBody>
          <a:bodyPr/>
          <a:lstStyle/>
          <a:p>
            <a:r>
              <a:rPr lang="en-GB" dirty="0">
                <a:hlinkClick r:id="rId3"/>
              </a:rPr>
              <a:t>https://financelocator.businesswales.gov.wales/businesswales/Search?bcr=MTIzNA</a:t>
            </a:r>
            <a:endParaRPr lang="en-GB" dirty="0"/>
          </a:p>
          <a:p>
            <a:endParaRPr lang="en-GB" dirty="0"/>
          </a:p>
          <a:p>
            <a:r>
              <a:rPr lang="en-GB" dirty="0" err="1"/>
              <a:t>Cymerwch</a:t>
            </a:r>
            <a:r>
              <a:rPr lang="en-GB" dirty="0"/>
              <a:t> 30 </a:t>
            </a:r>
            <a:r>
              <a:rPr lang="en-GB" dirty="0" err="1"/>
              <a:t>munud</a:t>
            </a:r>
            <a:r>
              <a:rPr lang="en-GB" dirty="0"/>
              <a:t> i ddod o </a:t>
            </a:r>
            <a:r>
              <a:rPr lang="en-GB" dirty="0" err="1"/>
              <a:t>hyd</a:t>
            </a:r>
            <a:r>
              <a:rPr lang="en-GB" dirty="0"/>
              <a:t> i </a:t>
            </a:r>
            <a:r>
              <a:rPr lang="en-GB" dirty="0" err="1"/>
              <a:t>gyllid</a:t>
            </a:r>
            <a:r>
              <a:rPr lang="en-GB" dirty="0"/>
              <a:t> ar gyfer eich </a:t>
            </a:r>
            <a:r>
              <a:rPr lang="en-GB" dirty="0" err="1"/>
              <a:t>syniad</a:t>
            </a:r>
            <a:endParaRPr lang="en-GB" dirty="0"/>
          </a:p>
          <a:p>
            <a:endParaRPr lang="en-GB" dirty="0">
              <a:solidFill>
                <a:srgbClr val="0070C0"/>
              </a:solidFill>
            </a:endParaRPr>
          </a:p>
          <a:p>
            <a:r>
              <a:rPr lang="en-GB" dirty="0">
                <a:solidFill>
                  <a:srgbClr val="0070C0"/>
                </a:solidFill>
              </a:rPr>
              <a:t>Take 30 mins to find finance for your idea</a:t>
            </a:r>
          </a:p>
        </p:txBody>
      </p:sp>
    </p:spTree>
    <p:extLst>
      <p:ext uri="{BB962C8B-B14F-4D97-AF65-F5344CB8AC3E}">
        <p14:creationId xmlns:p14="http://schemas.microsoft.com/office/powerpoint/2010/main" val="1492775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5CB03-4AFA-245B-7BCD-1364D4431255}"/>
              </a:ext>
            </a:extLst>
          </p:cNvPr>
          <p:cNvSpPr>
            <a:spLocks noGrp="1"/>
          </p:cNvSpPr>
          <p:nvPr>
            <p:ph type="title"/>
          </p:nvPr>
        </p:nvSpPr>
        <p:spPr>
          <a:xfrm>
            <a:off x="2683565" y="365125"/>
            <a:ext cx="9052805" cy="1325563"/>
          </a:xfrm>
        </p:spPr>
        <p:txBody>
          <a:bodyPr>
            <a:normAutofit/>
          </a:bodyPr>
          <a:lstStyle/>
          <a:p>
            <a:r>
              <a:rPr lang="pt-BR" i="0" dirty="0">
                <a:solidFill>
                  <a:srgbClr val="3B3B3B"/>
                </a:solidFill>
                <a:effectLst/>
                <a:latin typeface="Arial" panose="020B0604020202020204" pitchFamily="34" charset="0"/>
              </a:rPr>
              <a:t>Mathau o gyllid a sut i wneud cais</a:t>
            </a:r>
            <a:br>
              <a:rPr lang="pt-BR" b="1" i="0" dirty="0">
                <a:solidFill>
                  <a:srgbClr val="3B3B3B"/>
                </a:solidFill>
                <a:effectLst/>
                <a:latin typeface="Arial" panose="020B0604020202020204" pitchFamily="34" charset="0"/>
              </a:rPr>
            </a:br>
            <a:r>
              <a:rPr lang="en-GB" dirty="0">
                <a:solidFill>
                  <a:srgbClr val="0070C0"/>
                </a:solidFill>
              </a:rPr>
              <a:t>Types of finance and how to apply</a:t>
            </a:r>
          </a:p>
        </p:txBody>
      </p:sp>
      <p:sp>
        <p:nvSpPr>
          <p:cNvPr id="3" name="Content Placeholder 2">
            <a:extLst>
              <a:ext uri="{FF2B5EF4-FFF2-40B4-BE49-F238E27FC236}">
                <a16:creationId xmlns:a16="http://schemas.microsoft.com/office/drawing/2014/main" id="{2F8D2E46-6402-3FB0-7B6D-9A894ED44117}"/>
              </a:ext>
            </a:extLst>
          </p:cNvPr>
          <p:cNvSpPr>
            <a:spLocks noGrp="1"/>
          </p:cNvSpPr>
          <p:nvPr>
            <p:ph idx="1"/>
          </p:nvPr>
        </p:nvSpPr>
        <p:spPr>
          <a:xfrm>
            <a:off x="2683565" y="1825625"/>
            <a:ext cx="9052805" cy="4667250"/>
          </a:xfrm>
        </p:spPr>
        <p:txBody>
          <a:bodyPr/>
          <a:lstStyle/>
          <a:p>
            <a:pPr marL="0" indent="0">
              <a:buNone/>
            </a:pPr>
            <a:r>
              <a:rPr lang="en-GB" b="1" i="0" dirty="0">
                <a:effectLst/>
                <a:latin typeface="Arial" panose="020B0604020202020204" pitchFamily="34" charset="0"/>
                <a:hlinkClick r:id="rId3">
                  <a:extLst>
                    <a:ext uri="{A12FA001-AC4F-418D-AE19-62706E023703}">
                      <ahyp:hlinkClr xmlns:ahyp="http://schemas.microsoft.com/office/drawing/2018/hyperlinkcolor" val="tx"/>
                    </a:ext>
                  </a:extLst>
                </a:hlinkClick>
              </a:rPr>
              <a:t>https://businesswales.gov.wales/businessfinance/cy/mathau-o-gyllid-sut-i-wneud-cais</a:t>
            </a:r>
          </a:p>
          <a:p>
            <a:pPr marL="0" indent="0">
              <a:buNone/>
            </a:pPr>
            <a:endParaRPr lang="en-GB" b="1" dirty="0">
              <a:solidFill>
                <a:srgbClr val="0563C1"/>
              </a:solidFill>
              <a:latin typeface="Arial" panose="020B0604020202020204" pitchFamily="34" charset="0"/>
              <a:hlinkClick r:id="rId3">
                <a:extLst>
                  <a:ext uri="{A12FA001-AC4F-418D-AE19-62706E023703}">
                    <ahyp:hlinkClr xmlns:ahyp="http://schemas.microsoft.com/office/drawing/2018/hyperlinkcolor" val="tx"/>
                  </a:ext>
                </a:extLst>
              </a:hlinkClick>
            </a:endParaRPr>
          </a:p>
          <a:p>
            <a:pPr marL="0" indent="0">
              <a:buNone/>
            </a:pPr>
            <a:r>
              <a:rPr lang="en-GB" b="1" i="0" dirty="0">
                <a:solidFill>
                  <a:srgbClr val="0563C1"/>
                </a:solidFill>
                <a:effectLst/>
                <a:latin typeface="Arial" panose="020B0604020202020204" pitchFamily="34" charset="0"/>
                <a:hlinkClick r:id="rId3">
                  <a:extLst>
                    <a:ext uri="{A12FA001-AC4F-418D-AE19-62706E023703}">
                      <ahyp:hlinkClr xmlns:ahyp="http://schemas.microsoft.com/office/drawing/2018/hyperlinkcolor" val="tx"/>
                    </a:ext>
                  </a:extLst>
                </a:hlinkClick>
              </a:rPr>
              <a:t>https://businesswales.gov.wales/businessfinance/types-finance-and-how-apply</a:t>
            </a:r>
            <a:endParaRPr lang="en-GB" b="1" dirty="0">
              <a:solidFill>
                <a:srgbClr val="3B3B3B"/>
              </a:solidFill>
              <a:latin typeface="Arial" panose="020B0604020202020204" pitchFamily="34" charset="0"/>
            </a:endParaRPr>
          </a:p>
          <a:p>
            <a:pPr marL="0" indent="0">
              <a:buNone/>
            </a:pPr>
            <a:endParaRPr lang="en-GB" b="1" i="0" dirty="0">
              <a:solidFill>
                <a:srgbClr val="3B3B3B"/>
              </a:solidFill>
              <a:effectLst/>
              <a:latin typeface="Arial" panose="020B0604020202020204" pitchFamily="34" charset="0"/>
            </a:endParaRPr>
          </a:p>
          <a:p>
            <a:pPr marL="0" indent="0">
              <a:buNone/>
            </a:pPr>
            <a:endParaRPr lang="en-GB" b="1" i="0" dirty="0">
              <a:solidFill>
                <a:srgbClr val="3B3B3B"/>
              </a:solidFill>
              <a:effectLst/>
              <a:latin typeface="Arial" panose="020B0604020202020204" pitchFamily="34" charset="0"/>
            </a:endParaRPr>
          </a:p>
        </p:txBody>
      </p:sp>
      <p:pic>
        <p:nvPicPr>
          <p:cNvPr id="5" name="Picture 4">
            <a:extLst>
              <a:ext uri="{FF2B5EF4-FFF2-40B4-BE49-F238E27FC236}">
                <a16:creationId xmlns:a16="http://schemas.microsoft.com/office/drawing/2014/main" id="{124294E8-43C5-478A-C73E-E716F1B33EE7}"/>
              </a:ext>
            </a:extLst>
          </p:cNvPr>
          <p:cNvPicPr>
            <a:picLocks noChangeAspect="1"/>
          </p:cNvPicPr>
          <p:nvPr/>
        </p:nvPicPr>
        <p:blipFill>
          <a:blip r:embed="rId4"/>
          <a:stretch>
            <a:fillRect/>
          </a:stretch>
        </p:blipFill>
        <p:spPr>
          <a:xfrm>
            <a:off x="8639916" y="4532232"/>
            <a:ext cx="3096454" cy="2095580"/>
          </a:xfrm>
          <a:prstGeom prst="rect">
            <a:avLst/>
          </a:prstGeom>
        </p:spPr>
      </p:pic>
    </p:spTree>
    <p:extLst>
      <p:ext uri="{BB962C8B-B14F-4D97-AF65-F5344CB8AC3E}">
        <p14:creationId xmlns:p14="http://schemas.microsoft.com/office/powerpoint/2010/main" val="2993386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78FE9-9174-91B1-02F9-8E5D651A8EF6}"/>
              </a:ext>
            </a:extLst>
          </p:cNvPr>
          <p:cNvSpPr>
            <a:spLocks noGrp="1"/>
          </p:cNvSpPr>
          <p:nvPr>
            <p:ph type="title"/>
          </p:nvPr>
        </p:nvSpPr>
        <p:spPr>
          <a:xfrm>
            <a:off x="3780148" y="365125"/>
            <a:ext cx="7956222" cy="1325563"/>
          </a:xfrm>
        </p:spPr>
        <p:txBody>
          <a:bodyPr anchor="ctr">
            <a:normAutofit/>
          </a:bodyPr>
          <a:lstStyle/>
          <a:p>
            <a:r>
              <a:rPr lang="en-GB" dirty="0">
                <a:solidFill>
                  <a:srgbClr val="00B0F0"/>
                </a:solidFill>
              </a:rPr>
              <a:t>Financial considerations</a:t>
            </a:r>
          </a:p>
        </p:txBody>
      </p:sp>
      <p:graphicFrame>
        <p:nvGraphicFramePr>
          <p:cNvPr id="5" name="Content Placeholder 2">
            <a:extLst>
              <a:ext uri="{FF2B5EF4-FFF2-40B4-BE49-F238E27FC236}">
                <a16:creationId xmlns:a16="http://schemas.microsoft.com/office/drawing/2014/main" id="{62237F84-6B97-F389-25C2-A2AF23699524}"/>
              </a:ext>
            </a:extLst>
          </p:cNvPr>
          <p:cNvGraphicFramePr>
            <a:graphicFrameLocks noGrp="1"/>
          </p:cNvGraphicFramePr>
          <p:nvPr>
            <p:ph idx="1"/>
            <p:extLst>
              <p:ext uri="{D42A27DB-BD31-4B8C-83A1-F6EECF244321}">
                <p14:modId xmlns:p14="http://schemas.microsoft.com/office/powerpoint/2010/main" val="4293235653"/>
              </p:ext>
            </p:extLst>
          </p:nvPr>
        </p:nvGraphicFramePr>
        <p:xfrm>
          <a:off x="2785066" y="1502896"/>
          <a:ext cx="7956222" cy="4667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67631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F1B36-DD4E-C396-D53A-8F8139010570}"/>
              </a:ext>
            </a:extLst>
          </p:cNvPr>
          <p:cNvSpPr>
            <a:spLocks noGrp="1"/>
          </p:cNvSpPr>
          <p:nvPr>
            <p:ph type="title"/>
          </p:nvPr>
        </p:nvSpPr>
        <p:spPr>
          <a:xfrm>
            <a:off x="3780148" y="651995"/>
            <a:ext cx="7956222" cy="1325563"/>
          </a:xfrm>
        </p:spPr>
        <p:txBody>
          <a:bodyPr>
            <a:normAutofit fontScale="90000"/>
          </a:bodyPr>
          <a:lstStyle/>
          <a:p>
            <a:r>
              <a:rPr lang="en-GB" dirty="0" err="1"/>
              <a:t>Ystyriaethau</a:t>
            </a:r>
            <a:r>
              <a:rPr lang="en-GB" dirty="0"/>
              <a:t> </a:t>
            </a:r>
            <a:r>
              <a:rPr lang="en-GB" dirty="0" err="1"/>
              <a:t>ariannol</a:t>
            </a:r>
            <a:br>
              <a:rPr lang="en-GB" dirty="0"/>
            </a:br>
            <a:br>
              <a:rPr lang="en-GB" dirty="0"/>
            </a:br>
            <a:endParaRPr lang="en-GB" dirty="0"/>
          </a:p>
        </p:txBody>
      </p:sp>
      <p:sp>
        <p:nvSpPr>
          <p:cNvPr id="3" name="Content Placeholder 2">
            <a:extLst>
              <a:ext uri="{FF2B5EF4-FFF2-40B4-BE49-F238E27FC236}">
                <a16:creationId xmlns:a16="http://schemas.microsoft.com/office/drawing/2014/main" id="{B79EB4CA-7C96-E676-B0C4-A3326693DA81}"/>
              </a:ext>
            </a:extLst>
          </p:cNvPr>
          <p:cNvSpPr>
            <a:spLocks noGrp="1"/>
          </p:cNvSpPr>
          <p:nvPr>
            <p:ph idx="1"/>
          </p:nvPr>
        </p:nvSpPr>
        <p:spPr>
          <a:xfrm>
            <a:off x="-695504" y="812613"/>
            <a:ext cx="7956222" cy="4667250"/>
          </a:xfrm>
        </p:spPr>
        <p:txBody>
          <a:bodyPr/>
          <a:lstStyle/>
          <a:p>
            <a:endParaRPr lang="en-GB" dirty="0"/>
          </a:p>
          <a:p>
            <a:pPr marL="0" lvl="0" indent="0">
              <a:buNone/>
            </a:pPr>
            <a:endParaRPr lang="en-GB" dirty="0"/>
          </a:p>
          <a:p>
            <a:pPr marL="0" lvl="0" indent="0">
              <a:buNone/>
            </a:pPr>
            <a:endParaRPr lang="en-GB" dirty="0"/>
          </a:p>
          <a:p>
            <a:pPr marL="0" lvl="0" indent="0">
              <a:buNone/>
            </a:pPr>
            <a:endParaRPr lang="en-GB" dirty="0"/>
          </a:p>
          <a:p>
            <a:pPr lvl="0"/>
            <a:endParaRPr lang="en-GB" dirty="0"/>
          </a:p>
          <a:p>
            <a:endParaRPr lang="en-GB" dirty="0"/>
          </a:p>
          <a:p>
            <a:endParaRPr lang="en-GB" dirty="0"/>
          </a:p>
          <a:p>
            <a:endParaRPr lang="en-GB" dirty="0"/>
          </a:p>
          <a:p>
            <a:endParaRPr lang="en-GB" dirty="0"/>
          </a:p>
        </p:txBody>
      </p:sp>
      <p:graphicFrame>
        <p:nvGraphicFramePr>
          <p:cNvPr id="6" name="Content Placeholder 2">
            <a:extLst>
              <a:ext uri="{FF2B5EF4-FFF2-40B4-BE49-F238E27FC236}">
                <a16:creationId xmlns:a16="http://schemas.microsoft.com/office/drawing/2014/main" id="{BA78627E-EF70-65EA-395F-0468D480428D}"/>
              </a:ext>
            </a:extLst>
          </p:cNvPr>
          <p:cNvGraphicFramePr>
            <a:graphicFrameLocks/>
          </p:cNvGraphicFramePr>
          <p:nvPr>
            <p:extLst>
              <p:ext uri="{D42A27DB-BD31-4B8C-83A1-F6EECF244321}">
                <p14:modId xmlns:p14="http://schemas.microsoft.com/office/powerpoint/2010/main" val="76049707"/>
              </p:ext>
            </p:extLst>
          </p:nvPr>
        </p:nvGraphicFramePr>
        <p:xfrm>
          <a:off x="2785066" y="1502896"/>
          <a:ext cx="7956222" cy="4667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7625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711200" y="0"/>
            <a:ext cx="11480800" cy="6858000"/>
          </a:xfrm>
        </p:spPr>
      </p:pic>
    </p:spTree>
    <p:extLst>
      <p:ext uri="{BB962C8B-B14F-4D97-AF65-F5344CB8AC3E}">
        <p14:creationId xmlns:p14="http://schemas.microsoft.com/office/powerpoint/2010/main" val="37134287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Dadansoddiad</a:t>
            </a:r>
            <a:r>
              <a:rPr lang="en-GB" dirty="0"/>
              <a:t> </a:t>
            </a:r>
            <a:r>
              <a:rPr lang="en-GB" b="1" dirty="0"/>
              <a:t>PESTLE</a:t>
            </a:r>
            <a:r>
              <a:rPr lang="en-GB" dirty="0"/>
              <a:t> </a:t>
            </a:r>
            <a:r>
              <a:rPr lang="en-GB" dirty="0" err="1"/>
              <a:t>Analaysis</a:t>
            </a:r>
            <a:endParaRPr lang="en-GB" dirty="0"/>
          </a:p>
        </p:txBody>
      </p:sp>
      <p:sp>
        <p:nvSpPr>
          <p:cNvPr id="5" name="Content Placeholder 4"/>
          <p:cNvSpPr>
            <a:spLocks noGrp="1"/>
          </p:cNvSpPr>
          <p:nvPr>
            <p:ph idx="1"/>
          </p:nvPr>
        </p:nvSpPr>
        <p:spPr>
          <a:xfrm>
            <a:off x="2833511" y="1733022"/>
            <a:ext cx="10972800" cy="3917032"/>
          </a:xfrm>
        </p:spPr>
        <p:txBody>
          <a:bodyPr/>
          <a:lstStyle/>
          <a:p>
            <a:pPr marL="0" indent="0">
              <a:buNone/>
            </a:pPr>
            <a:r>
              <a:rPr lang="en-GB" dirty="0"/>
              <a:t>P – POLITICAL /</a:t>
            </a:r>
            <a:r>
              <a:rPr lang="en-GB" dirty="0" err="1"/>
              <a:t>Gwleidyddol</a:t>
            </a:r>
            <a:endParaRPr lang="en-GB" dirty="0"/>
          </a:p>
          <a:p>
            <a:pPr marL="0" indent="0">
              <a:buNone/>
            </a:pPr>
            <a:r>
              <a:rPr lang="en-GB" dirty="0"/>
              <a:t>E – ECONOMIC / </a:t>
            </a:r>
            <a:r>
              <a:rPr lang="en-GB" dirty="0" err="1"/>
              <a:t>Economig</a:t>
            </a:r>
            <a:endParaRPr lang="en-GB" dirty="0"/>
          </a:p>
          <a:p>
            <a:pPr marL="0" indent="0">
              <a:buNone/>
            </a:pPr>
            <a:r>
              <a:rPr lang="en-GB" dirty="0"/>
              <a:t>S – SOCIAL / </a:t>
            </a:r>
            <a:r>
              <a:rPr lang="en-GB" dirty="0" err="1"/>
              <a:t>Cymdeithasol</a:t>
            </a:r>
            <a:endParaRPr lang="en-GB" dirty="0"/>
          </a:p>
          <a:p>
            <a:pPr marL="0" indent="0">
              <a:buNone/>
            </a:pPr>
            <a:r>
              <a:rPr lang="en-GB" dirty="0"/>
              <a:t>T – TECHNOLOGY / </a:t>
            </a:r>
            <a:r>
              <a:rPr lang="en-GB" dirty="0" err="1"/>
              <a:t>Technolegol</a:t>
            </a:r>
            <a:endParaRPr lang="en-GB" dirty="0"/>
          </a:p>
          <a:p>
            <a:pPr marL="0" indent="0">
              <a:buNone/>
            </a:pPr>
            <a:r>
              <a:rPr lang="en-GB" dirty="0"/>
              <a:t>L – LEGAL / </a:t>
            </a:r>
            <a:r>
              <a:rPr lang="en-GB" dirty="0" err="1"/>
              <a:t>Cyfreithiol</a:t>
            </a:r>
            <a:endParaRPr lang="en-GB" dirty="0"/>
          </a:p>
          <a:p>
            <a:pPr marL="0" indent="0">
              <a:buNone/>
            </a:pPr>
            <a:r>
              <a:rPr lang="en-GB" dirty="0"/>
              <a:t>E – ENVIRONMENT / </a:t>
            </a:r>
            <a:r>
              <a:rPr lang="en-GB" dirty="0" err="1"/>
              <a:t>Amgylcheddol</a:t>
            </a:r>
            <a:endParaRPr lang="en-GB" dirty="0"/>
          </a:p>
        </p:txBody>
      </p:sp>
    </p:spTree>
    <p:extLst>
      <p:ext uri="{BB962C8B-B14F-4D97-AF65-F5344CB8AC3E}">
        <p14:creationId xmlns:p14="http://schemas.microsoft.com/office/powerpoint/2010/main" val="11544096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C9916-6C4B-AFE9-FEEF-0C19B5A213CD}"/>
              </a:ext>
            </a:extLst>
          </p:cNvPr>
          <p:cNvSpPr>
            <a:spLocks noGrp="1"/>
          </p:cNvSpPr>
          <p:nvPr>
            <p:ph type="title"/>
          </p:nvPr>
        </p:nvSpPr>
        <p:spPr/>
        <p:txBody>
          <a:bodyPr/>
          <a:lstStyle/>
          <a:p>
            <a:r>
              <a:rPr lang="en-GB" dirty="0">
                <a:solidFill>
                  <a:srgbClr val="00B0F0"/>
                </a:solidFill>
              </a:rPr>
              <a:t>How much will it cost?</a:t>
            </a:r>
          </a:p>
        </p:txBody>
      </p:sp>
      <p:sp>
        <p:nvSpPr>
          <p:cNvPr id="3" name="Content Placeholder 2">
            <a:extLst>
              <a:ext uri="{FF2B5EF4-FFF2-40B4-BE49-F238E27FC236}">
                <a16:creationId xmlns:a16="http://schemas.microsoft.com/office/drawing/2014/main" id="{E8351436-2EB9-C271-F5B4-EDF0CA314A1E}"/>
              </a:ext>
            </a:extLst>
          </p:cNvPr>
          <p:cNvSpPr>
            <a:spLocks noGrp="1"/>
          </p:cNvSpPr>
          <p:nvPr>
            <p:ph idx="1"/>
          </p:nvPr>
        </p:nvSpPr>
        <p:spPr>
          <a:xfrm>
            <a:off x="2560948" y="1556684"/>
            <a:ext cx="7956222" cy="4667250"/>
          </a:xfrm>
        </p:spPr>
        <p:txBody>
          <a:bodyPr/>
          <a:lstStyle/>
          <a:p>
            <a:r>
              <a:rPr lang="en-GB" dirty="0">
                <a:solidFill>
                  <a:srgbClr val="00B0F0"/>
                </a:solidFill>
              </a:rPr>
              <a:t>Not expecting a ‘correct’ amount but to show that you have done your market research in terms of the cost of the idea/artifact</a:t>
            </a:r>
          </a:p>
          <a:p>
            <a:r>
              <a:rPr lang="en-GB" dirty="0">
                <a:solidFill>
                  <a:srgbClr val="00B0F0"/>
                </a:solidFill>
              </a:rPr>
              <a:t>Cost of marketing</a:t>
            </a:r>
          </a:p>
          <a:p>
            <a:r>
              <a:rPr lang="en-GB" dirty="0">
                <a:solidFill>
                  <a:srgbClr val="00B0F0"/>
                </a:solidFill>
              </a:rPr>
              <a:t>Cost of research and development </a:t>
            </a:r>
          </a:p>
          <a:p>
            <a:r>
              <a:rPr lang="en-GB" dirty="0">
                <a:solidFill>
                  <a:srgbClr val="00B0F0"/>
                </a:solidFill>
              </a:rPr>
              <a:t>How much are you going to pay yourself</a:t>
            </a:r>
          </a:p>
          <a:p>
            <a:endParaRPr lang="en-GB" dirty="0">
              <a:solidFill>
                <a:srgbClr val="00B0F0"/>
              </a:solidFill>
            </a:endParaRPr>
          </a:p>
          <a:p>
            <a:r>
              <a:rPr lang="en-GB" dirty="0">
                <a:solidFill>
                  <a:srgbClr val="00B0F0"/>
                </a:solidFill>
              </a:rPr>
              <a:t>Will this change in time?</a:t>
            </a:r>
          </a:p>
        </p:txBody>
      </p:sp>
    </p:spTree>
    <p:extLst>
      <p:ext uri="{BB962C8B-B14F-4D97-AF65-F5344CB8AC3E}">
        <p14:creationId xmlns:p14="http://schemas.microsoft.com/office/powerpoint/2010/main" val="1494791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FAADC-BDFB-A6A6-0BC9-D0A55C84D5BB}"/>
              </a:ext>
            </a:extLst>
          </p:cNvPr>
          <p:cNvSpPr>
            <a:spLocks noGrp="1"/>
          </p:cNvSpPr>
          <p:nvPr>
            <p:ph type="title"/>
          </p:nvPr>
        </p:nvSpPr>
        <p:spPr/>
        <p:txBody>
          <a:bodyPr>
            <a:normAutofit fontScale="90000"/>
          </a:bodyPr>
          <a:lstStyle/>
          <a:p>
            <a:r>
              <a:rPr lang="nn-NO" dirty="0"/>
              <a:t>Faint fydd yn ei gostio?</a:t>
            </a:r>
            <a:br>
              <a:rPr lang="nn-NO" dirty="0"/>
            </a:br>
            <a:br>
              <a:rPr lang="nn-NO" dirty="0"/>
            </a:br>
            <a:endParaRPr lang="en-GB" dirty="0"/>
          </a:p>
        </p:txBody>
      </p:sp>
      <p:sp>
        <p:nvSpPr>
          <p:cNvPr id="3" name="Content Placeholder 2">
            <a:extLst>
              <a:ext uri="{FF2B5EF4-FFF2-40B4-BE49-F238E27FC236}">
                <a16:creationId xmlns:a16="http://schemas.microsoft.com/office/drawing/2014/main" id="{5D24868B-B262-F019-C1BD-0F50520059DF}"/>
              </a:ext>
            </a:extLst>
          </p:cNvPr>
          <p:cNvSpPr>
            <a:spLocks noGrp="1"/>
          </p:cNvSpPr>
          <p:nvPr>
            <p:ph idx="1"/>
          </p:nvPr>
        </p:nvSpPr>
        <p:spPr>
          <a:xfrm>
            <a:off x="2829889" y="1493930"/>
            <a:ext cx="7956222" cy="4667250"/>
          </a:xfrm>
        </p:spPr>
        <p:txBody>
          <a:bodyPr/>
          <a:lstStyle/>
          <a:p>
            <a:r>
              <a:rPr lang="en-GB" dirty="0" err="1"/>
              <a:t>Ddim</a:t>
            </a:r>
            <a:r>
              <a:rPr lang="en-GB" dirty="0"/>
              <a:t> yn </a:t>
            </a:r>
            <a:r>
              <a:rPr lang="en-GB" dirty="0" err="1"/>
              <a:t>disgwyl</a:t>
            </a:r>
            <a:r>
              <a:rPr lang="en-GB" dirty="0"/>
              <a:t> </a:t>
            </a:r>
            <a:r>
              <a:rPr lang="en-GB" dirty="0" err="1"/>
              <a:t>swm</a:t>
            </a:r>
            <a:r>
              <a:rPr lang="en-GB" dirty="0"/>
              <a:t> ‘</a:t>
            </a:r>
            <a:r>
              <a:rPr lang="en-GB" dirty="0" err="1"/>
              <a:t>iawn</a:t>
            </a:r>
            <a:r>
              <a:rPr lang="en-GB" dirty="0"/>
              <a:t>’ ond i </a:t>
            </a:r>
            <a:r>
              <a:rPr lang="en-GB" dirty="0" err="1"/>
              <a:t>ddangos</a:t>
            </a:r>
            <a:r>
              <a:rPr lang="en-GB" dirty="0"/>
              <a:t> eich bod wedi gwneud eich ymchwil i'r </a:t>
            </a:r>
            <a:r>
              <a:rPr lang="en-GB" dirty="0" err="1"/>
              <a:t>farchnad</a:t>
            </a:r>
            <a:r>
              <a:rPr lang="en-GB" dirty="0"/>
              <a:t> o ran cost y syniad/</a:t>
            </a:r>
            <a:r>
              <a:rPr lang="en-GB" dirty="0" err="1"/>
              <a:t>arteffact</a:t>
            </a:r>
            <a:endParaRPr lang="en-GB" dirty="0"/>
          </a:p>
          <a:p>
            <a:r>
              <a:rPr lang="en-GB" dirty="0"/>
              <a:t>Cost marchnata</a:t>
            </a:r>
          </a:p>
          <a:p>
            <a:r>
              <a:rPr lang="en-GB" dirty="0"/>
              <a:t>Cost ymchwil a </a:t>
            </a:r>
            <a:r>
              <a:rPr lang="en-GB" dirty="0" err="1"/>
              <a:t>datblygu</a:t>
            </a:r>
            <a:r>
              <a:rPr lang="en-GB" dirty="0"/>
              <a:t> </a:t>
            </a:r>
          </a:p>
          <a:p>
            <a:r>
              <a:rPr lang="en-GB" dirty="0"/>
              <a:t>Faint </a:t>
            </a:r>
            <a:r>
              <a:rPr lang="en-GB" dirty="0" err="1"/>
              <a:t>fyddwch</a:t>
            </a:r>
            <a:r>
              <a:rPr lang="en-GB" dirty="0"/>
              <a:t> chi'n ei </a:t>
            </a:r>
            <a:r>
              <a:rPr lang="en-GB" dirty="0" err="1"/>
              <a:t>dalu</a:t>
            </a:r>
            <a:r>
              <a:rPr lang="en-GB" dirty="0"/>
              <a:t> i </a:t>
            </a:r>
            <a:r>
              <a:rPr lang="en-GB" dirty="0" err="1"/>
              <a:t>chi'ch</a:t>
            </a:r>
            <a:r>
              <a:rPr lang="en-GB" dirty="0"/>
              <a:t> hun</a:t>
            </a:r>
          </a:p>
          <a:p>
            <a:endParaRPr lang="en-GB" dirty="0"/>
          </a:p>
          <a:p>
            <a:r>
              <a:rPr lang="en-GB" dirty="0"/>
              <a:t>A fydd hyn yn newid mewn amser?</a:t>
            </a:r>
          </a:p>
          <a:p>
            <a:endParaRPr lang="en-GB" dirty="0"/>
          </a:p>
          <a:p>
            <a:pPr marL="0" indent="0">
              <a:buNone/>
            </a:pPr>
            <a:endParaRPr lang="en-GB" dirty="0"/>
          </a:p>
        </p:txBody>
      </p:sp>
    </p:spTree>
    <p:extLst>
      <p:ext uri="{BB962C8B-B14F-4D97-AF65-F5344CB8AC3E}">
        <p14:creationId xmlns:p14="http://schemas.microsoft.com/office/powerpoint/2010/main" val="21515029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8E33-E399-22F7-F6A6-75688D6CBCFF}"/>
              </a:ext>
            </a:extLst>
          </p:cNvPr>
          <p:cNvSpPr>
            <a:spLocks noGrp="1"/>
          </p:cNvSpPr>
          <p:nvPr>
            <p:ph type="title"/>
          </p:nvPr>
        </p:nvSpPr>
        <p:spPr>
          <a:xfrm>
            <a:off x="2814679" y="99296"/>
            <a:ext cx="8656418" cy="1325563"/>
          </a:xfrm>
        </p:spPr>
        <p:txBody>
          <a:bodyPr/>
          <a:lstStyle/>
          <a:p>
            <a:r>
              <a:rPr lang="en-GB" dirty="0"/>
              <a:t>Rhagolwg </a:t>
            </a:r>
            <a:r>
              <a:rPr lang="en-GB" dirty="0" err="1"/>
              <a:t>arianol</a:t>
            </a:r>
            <a:r>
              <a:rPr lang="en-GB" dirty="0"/>
              <a:t> / </a:t>
            </a:r>
            <a:r>
              <a:rPr lang="en-GB" dirty="0">
                <a:solidFill>
                  <a:srgbClr val="00B0F0"/>
                </a:solidFill>
              </a:rPr>
              <a:t>Financial forecast</a:t>
            </a:r>
          </a:p>
        </p:txBody>
      </p:sp>
      <p:sp>
        <p:nvSpPr>
          <p:cNvPr id="3" name="Content Placeholder 2">
            <a:extLst>
              <a:ext uri="{FF2B5EF4-FFF2-40B4-BE49-F238E27FC236}">
                <a16:creationId xmlns:a16="http://schemas.microsoft.com/office/drawing/2014/main" id="{07D258A5-3A74-BC24-8348-9C9A75201402}"/>
              </a:ext>
            </a:extLst>
          </p:cNvPr>
          <p:cNvSpPr>
            <a:spLocks noGrp="1"/>
          </p:cNvSpPr>
          <p:nvPr>
            <p:ph idx="1"/>
          </p:nvPr>
        </p:nvSpPr>
        <p:spPr>
          <a:xfrm>
            <a:off x="1428108" y="1424859"/>
            <a:ext cx="9688912" cy="4667250"/>
          </a:xfrm>
        </p:spPr>
        <p:txBody>
          <a:bodyPr>
            <a:normAutofit fontScale="70000" lnSpcReduction="20000"/>
          </a:bodyPr>
          <a:lstStyle/>
          <a:p>
            <a:r>
              <a:rPr lang="en-GB" dirty="0"/>
              <a:t>Mae’r </a:t>
            </a:r>
            <a:r>
              <a:rPr lang="en-GB" dirty="0" err="1"/>
              <a:t>rhagolwg</a:t>
            </a:r>
            <a:r>
              <a:rPr lang="en-GB" dirty="0"/>
              <a:t> ariannol yn gam hanfodol wrth </a:t>
            </a:r>
            <a:r>
              <a:rPr lang="en-GB" dirty="0" err="1"/>
              <a:t>greu</a:t>
            </a:r>
            <a:r>
              <a:rPr lang="en-GB" dirty="0"/>
              <a:t> </a:t>
            </a:r>
            <a:r>
              <a:rPr lang="en-GB" dirty="0" err="1"/>
              <a:t>cynllun</a:t>
            </a:r>
            <a:r>
              <a:rPr lang="en-GB" dirty="0"/>
              <a:t> busnes. Mae'r </a:t>
            </a:r>
            <a:r>
              <a:rPr lang="en-GB" dirty="0" err="1"/>
              <a:t>rhagolwg</a:t>
            </a:r>
            <a:r>
              <a:rPr lang="en-GB" dirty="0"/>
              <a:t> ariannol yn </a:t>
            </a:r>
            <a:r>
              <a:rPr lang="en-GB" dirty="0" err="1"/>
              <a:t>caniatáu</a:t>
            </a:r>
            <a:r>
              <a:rPr lang="en-GB" dirty="0"/>
              <a:t> </a:t>
            </a:r>
            <a:r>
              <a:rPr lang="en-GB" dirty="0" err="1"/>
              <a:t>ichi</a:t>
            </a:r>
            <a:r>
              <a:rPr lang="en-GB" dirty="0"/>
              <a:t> </a:t>
            </a:r>
            <a:r>
              <a:rPr lang="en-GB" dirty="0" err="1"/>
              <a:t>ragweld</a:t>
            </a:r>
            <a:r>
              <a:rPr lang="en-GB" dirty="0"/>
              <a:t> </a:t>
            </a:r>
            <a:r>
              <a:rPr lang="en-GB" dirty="0" err="1"/>
              <a:t>refeniw</a:t>
            </a:r>
            <a:r>
              <a:rPr lang="en-GB" dirty="0"/>
              <a:t> a </a:t>
            </a:r>
            <a:r>
              <a:rPr lang="en-GB" dirty="0" err="1"/>
              <a:t>threuliau</a:t>
            </a:r>
            <a:r>
              <a:rPr lang="en-GB" dirty="0"/>
              <a:t> eich busnes newydd dros </a:t>
            </a:r>
            <a:r>
              <a:rPr lang="en-GB" dirty="0" err="1"/>
              <a:t>gyfnod</a:t>
            </a:r>
            <a:r>
              <a:rPr lang="en-GB" dirty="0"/>
              <a:t> penodol.</a:t>
            </a:r>
          </a:p>
          <a:p>
            <a:r>
              <a:rPr lang="en-GB" dirty="0"/>
              <a:t>Nid oes angen i chi gynnwys y </a:t>
            </a:r>
            <a:r>
              <a:rPr lang="en-GB"/>
              <a:t>rhagolwg </a:t>
            </a:r>
            <a:r>
              <a:rPr lang="en-GB" dirty="0" err="1"/>
              <a:t>arian</a:t>
            </a:r>
            <a:r>
              <a:rPr lang="en-GB" dirty="0"/>
              <a:t> yn eich </a:t>
            </a:r>
            <a:r>
              <a:rPr lang="en-GB" dirty="0" err="1"/>
              <a:t>gwaith</a:t>
            </a:r>
            <a:r>
              <a:rPr lang="en-GB" dirty="0"/>
              <a:t> ond mae angen i chi </a:t>
            </a:r>
            <a:r>
              <a:rPr lang="en-GB" dirty="0" err="1"/>
              <a:t>ystyried</a:t>
            </a:r>
            <a:r>
              <a:rPr lang="en-GB" dirty="0"/>
              <a:t> y broses </a:t>
            </a:r>
            <a:r>
              <a:rPr lang="en-GB" dirty="0" err="1"/>
              <a:t>ariannu</a:t>
            </a:r>
            <a:r>
              <a:rPr lang="en-GB" dirty="0"/>
              <a:t> a </a:t>
            </a:r>
            <a:r>
              <a:rPr lang="en-GB" dirty="0" err="1"/>
              <a:t>rhagolygon</a:t>
            </a:r>
            <a:r>
              <a:rPr lang="en-GB" dirty="0"/>
              <a:t> ariannol yn eich pitch busnes.</a:t>
            </a:r>
          </a:p>
          <a:p>
            <a:r>
              <a:rPr lang="en-GB" dirty="0" err="1"/>
              <a:t>Meddyliwch</a:t>
            </a:r>
            <a:r>
              <a:rPr lang="en-GB" dirty="0"/>
              <a:t> am yr hyn sydd ei angen </a:t>
            </a:r>
            <a:r>
              <a:rPr lang="en-GB" dirty="0" err="1"/>
              <a:t>arnoch</a:t>
            </a:r>
            <a:r>
              <a:rPr lang="en-GB" dirty="0"/>
              <a:t> ym </a:t>
            </a:r>
            <a:r>
              <a:rPr lang="en-GB" dirty="0" err="1"/>
              <a:t>mlwyddyn</a:t>
            </a:r>
            <a:r>
              <a:rPr lang="en-GB" dirty="0"/>
              <a:t> 1, </a:t>
            </a:r>
            <a:r>
              <a:rPr lang="en-GB" dirty="0" err="1"/>
              <a:t>blwyddyn</a:t>
            </a:r>
            <a:r>
              <a:rPr lang="en-GB" dirty="0"/>
              <a:t> 2 ac </a:t>
            </a:r>
            <a:r>
              <a:rPr lang="en-GB" dirty="0" err="1"/>
              <a:t>ati</a:t>
            </a:r>
            <a:r>
              <a:rPr lang="en-GB" dirty="0"/>
              <a:t>. Gall fod yn wahanol. Pam ei fod yn wahanol? A oes </a:t>
            </a:r>
            <a:r>
              <a:rPr lang="en-GB" dirty="0" err="1"/>
              <a:t>heriau</a:t>
            </a:r>
            <a:r>
              <a:rPr lang="en-GB" dirty="0"/>
              <a:t>? </a:t>
            </a:r>
            <a:r>
              <a:rPr lang="en-GB" dirty="0" err="1"/>
              <a:t>Trafodwch</a:t>
            </a:r>
            <a:r>
              <a:rPr lang="en-GB" dirty="0"/>
              <a:t> hyn yn eich </a:t>
            </a:r>
            <a:r>
              <a:rPr lang="en-GB" dirty="0" err="1"/>
              <a:t>cyflwyniad</a:t>
            </a:r>
            <a:r>
              <a:rPr lang="en-GB" dirty="0"/>
              <a:t> busnes.</a:t>
            </a:r>
          </a:p>
          <a:p>
            <a:endParaRPr lang="en-GB" dirty="0"/>
          </a:p>
          <a:p>
            <a:pPr marL="0" indent="0">
              <a:buNone/>
            </a:pPr>
            <a:endParaRPr lang="en-GB" dirty="0"/>
          </a:p>
          <a:p>
            <a:r>
              <a:rPr lang="en-GB" dirty="0">
                <a:solidFill>
                  <a:srgbClr val="00B0F0"/>
                </a:solidFill>
              </a:rPr>
              <a:t>The financial forecast is an essential step when creating a business plan. The financial forecast allows you to anticipate the revenues and expenses of your new business over a given period.</a:t>
            </a:r>
          </a:p>
          <a:p>
            <a:r>
              <a:rPr lang="en-GB" dirty="0">
                <a:solidFill>
                  <a:srgbClr val="00B0F0"/>
                </a:solidFill>
              </a:rPr>
              <a:t>You do not need to include the  financial forecast in your work but you need to consider the process of funding and financial forecasting in your business pitch. </a:t>
            </a:r>
          </a:p>
          <a:p>
            <a:r>
              <a:rPr lang="en-GB" dirty="0">
                <a:solidFill>
                  <a:srgbClr val="00B0F0"/>
                </a:solidFill>
              </a:rPr>
              <a:t>Think about what you need in year 1, year 2 etc. It may be different. Why is it different? Are there challenges? Discuss this in your business pitch.</a:t>
            </a:r>
          </a:p>
        </p:txBody>
      </p:sp>
    </p:spTree>
    <p:extLst>
      <p:ext uri="{BB962C8B-B14F-4D97-AF65-F5344CB8AC3E}">
        <p14:creationId xmlns:p14="http://schemas.microsoft.com/office/powerpoint/2010/main" val="10800298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B4053-EB40-F8BF-03D0-D794BAB16F74}"/>
              </a:ext>
            </a:extLst>
          </p:cNvPr>
          <p:cNvSpPr>
            <a:spLocks noGrp="1"/>
          </p:cNvSpPr>
          <p:nvPr>
            <p:ph type="title"/>
          </p:nvPr>
        </p:nvSpPr>
        <p:spPr>
          <a:xfrm>
            <a:off x="2935111" y="0"/>
            <a:ext cx="8801259" cy="1325563"/>
          </a:xfrm>
        </p:spPr>
        <p:txBody>
          <a:bodyPr>
            <a:normAutofit/>
          </a:bodyPr>
          <a:lstStyle/>
          <a:p>
            <a:r>
              <a:rPr lang="en-GB" sz="2800" dirty="0">
                <a:latin typeface="Arial" panose="020B0604020202020204" pitchFamily="34" charset="0"/>
                <a:cs typeface="Arial" panose="020B0604020202020204" pitchFamily="34" charset="0"/>
              </a:rPr>
              <a:t>Rhagolwg llif </a:t>
            </a:r>
            <a:r>
              <a:rPr lang="en-GB" sz="2800" dirty="0" err="1">
                <a:latin typeface="Arial" panose="020B0604020202020204" pitchFamily="34" charset="0"/>
                <a:cs typeface="Arial" panose="020B0604020202020204" pitchFamily="34" charset="0"/>
              </a:rPr>
              <a:t>arian</a:t>
            </a:r>
            <a:r>
              <a:rPr lang="en-GB" sz="280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hlinkClick r:id="rId3"/>
              </a:rPr>
              <a:t>Ymarfer gan Busnes Cymru 2024</a:t>
            </a:r>
            <a:r>
              <a:rPr lang="en-GB" sz="1600" dirty="0">
                <a:hlinkClick r:id="rId3"/>
              </a:rPr>
              <a:t>:</a:t>
            </a:r>
            <a:endParaRPr lang="en-GB" sz="1600" dirty="0"/>
          </a:p>
        </p:txBody>
      </p:sp>
      <p:sp>
        <p:nvSpPr>
          <p:cNvPr id="7" name="Content Placeholder 6">
            <a:extLst>
              <a:ext uri="{FF2B5EF4-FFF2-40B4-BE49-F238E27FC236}">
                <a16:creationId xmlns:a16="http://schemas.microsoft.com/office/drawing/2014/main" id="{7C0BA48A-E722-D400-880E-0D440E7C53CD}"/>
              </a:ext>
            </a:extLst>
          </p:cNvPr>
          <p:cNvSpPr>
            <a:spLocks noGrp="1"/>
          </p:cNvSpPr>
          <p:nvPr>
            <p:ph idx="1"/>
          </p:nvPr>
        </p:nvSpPr>
        <p:spPr/>
        <p:txBody>
          <a:bodyPr/>
          <a:lstStyle/>
          <a:p>
            <a:endParaRPr lang="en-GB"/>
          </a:p>
        </p:txBody>
      </p:sp>
      <p:pic>
        <p:nvPicPr>
          <p:cNvPr id="9" name="Picture 8">
            <a:extLst>
              <a:ext uri="{FF2B5EF4-FFF2-40B4-BE49-F238E27FC236}">
                <a16:creationId xmlns:a16="http://schemas.microsoft.com/office/drawing/2014/main" id="{A5CA6410-BA66-7D53-4E09-55733A626778}"/>
              </a:ext>
            </a:extLst>
          </p:cNvPr>
          <p:cNvPicPr>
            <a:picLocks noChangeAspect="1"/>
          </p:cNvPicPr>
          <p:nvPr/>
        </p:nvPicPr>
        <p:blipFill>
          <a:blip r:embed="rId4"/>
          <a:stretch>
            <a:fillRect/>
          </a:stretch>
        </p:blipFill>
        <p:spPr>
          <a:xfrm>
            <a:off x="1344986" y="1325563"/>
            <a:ext cx="10391384" cy="5362108"/>
          </a:xfrm>
          <a:prstGeom prst="rect">
            <a:avLst/>
          </a:prstGeom>
        </p:spPr>
      </p:pic>
    </p:spTree>
    <p:extLst>
      <p:ext uri="{BB962C8B-B14F-4D97-AF65-F5344CB8AC3E}">
        <p14:creationId xmlns:p14="http://schemas.microsoft.com/office/powerpoint/2010/main" val="5974050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A98AF-C404-687B-D8C1-A9AFBABF35EC}"/>
              </a:ext>
            </a:extLst>
          </p:cNvPr>
          <p:cNvSpPr>
            <a:spLocks noGrp="1"/>
          </p:cNvSpPr>
          <p:nvPr>
            <p:ph type="title"/>
          </p:nvPr>
        </p:nvSpPr>
        <p:spPr>
          <a:xfrm>
            <a:off x="3193126" y="93311"/>
            <a:ext cx="7956222" cy="1325563"/>
          </a:xfrm>
        </p:spPr>
        <p:txBody>
          <a:bodyPr anchor="ctr">
            <a:normAutofit/>
          </a:bodyPr>
          <a:lstStyle/>
          <a:p>
            <a:r>
              <a:rPr lang="en-GB" sz="3200" dirty="0"/>
              <a:t>Cashflow forecast: </a:t>
            </a:r>
            <a:r>
              <a:rPr lang="en-GB" sz="3200" dirty="0">
                <a:hlinkClick r:id="rId3"/>
              </a:rPr>
              <a:t>Exercise from Business Wales 2024</a:t>
            </a:r>
            <a:r>
              <a:rPr lang="en-GB" dirty="0">
                <a:hlinkClick r:id="rId3"/>
              </a:rPr>
              <a:t>:</a:t>
            </a:r>
            <a:endParaRPr lang="en-GB" dirty="0"/>
          </a:p>
        </p:txBody>
      </p:sp>
      <p:pic>
        <p:nvPicPr>
          <p:cNvPr id="11" name="Picture 10">
            <a:extLst>
              <a:ext uri="{FF2B5EF4-FFF2-40B4-BE49-F238E27FC236}">
                <a16:creationId xmlns:a16="http://schemas.microsoft.com/office/drawing/2014/main" id="{E4621B5A-8A83-CDC3-3930-4C7C67402012}"/>
              </a:ext>
            </a:extLst>
          </p:cNvPr>
          <p:cNvPicPr>
            <a:picLocks noChangeAspect="1"/>
          </p:cNvPicPr>
          <p:nvPr/>
        </p:nvPicPr>
        <p:blipFill>
          <a:blip r:embed="rId4"/>
          <a:stretch>
            <a:fillRect/>
          </a:stretch>
        </p:blipFill>
        <p:spPr>
          <a:xfrm>
            <a:off x="1535289" y="1140178"/>
            <a:ext cx="9200444" cy="5633155"/>
          </a:xfrm>
          <a:prstGeom prst="rect">
            <a:avLst/>
          </a:prstGeom>
          <a:noFill/>
        </p:spPr>
      </p:pic>
    </p:spTree>
    <p:extLst>
      <p:ext uri="{BB962C8B-B14F-4D97-AF65-F5344CB8AC3E}">
        <p14:creationId xmlns:p14="http://schemas.microsoft.com/office/powerpoint/2010/main" val="9602099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43F73-5600-02B0-678E-98A7CB0F9667}"/>
              </a:ext>
            </a:extLst>
          </p:cNvPr>
          <p:cNvSpPr>
            <a:spLocks noGrp="1"/>
          </p:cNvSpPr>
          <p:nvPr>
            <p:ph type="title"/>
          </p:nvPr>
        </p:nvSpPr>
        <p:spPr>
          <a:xfrm>
            <a:off x="3780148" y="298731"/>
            <a:ext cx="7956222" cy="1325563"/>
          </a:xfrm>
        </p:spPr>
        <p:txBody>
          <a:bodyPr anchor="ctr">
            <a:normAutofit/>
          </a:bodyPr>
          <a:lstStyle/>
          <a:p>
            <a:r>
              <a:rPr lang="en-GB" b="1" dirty="0"/>
              <a:t>General challenges from class discussions</a:t>
            </a:r>
          </a:p>
        </p:txBody>
      </p:sp>
      <p:pic>
        <p:nvPicPr>
          <p:cNvPr id="5" name="Content Placeholder 4" descr="A white board with writing on it&#10;&#10;Description automatically generated">
            <a:extLst>
              <a:ext uri="{FF2B5EF4-FFF2-40B4-BE49-F238E27FC236}">
                <a16:creationId xmlns:a16="http://schemas.microsoft.com/office/drawing/2014/main" id="{9D949607-B65C-6430-C664-3567BE29D633}"/>
              </a:ext>
            </a:extLst>
          </p:cNvPr>
          <p:cNvPicPr>
            <a:picLocks noGrp="1" noChangeAspect="1"/>
          </p:cNvPicPr>
          <p:nvPr>
            <p:ph idx="1"/>
          </p:nvPr>
        </p:nvPicPr>
        <p:blipFill>
          <a:blip r:embed="rId3"/>
          <a:stretch>
            <a:fillRect/>
          </a:stretch>
        </p:blipFill>
        <p:spPr>
          <a:xfrm>
            <a:off x="893203" y="1690688"/>
            <a:ext cx="4234609" cy="4449359"/>
          </a:xfrm>
          <a:noFill/>
        </p:spPr>
      </p:pic>
      <p:sp>
        <p:nvSpPr>
          <p:cNvPr id="7" name="Title 1">
            <a:extLst>
              <a:ext uri="{FF2B5EF4-FFF2-40B4-BE49-F238E27FC236}">
                <a16:creationId xmlns:a16="http://schemas.microsoft.com/office/drawing/2014/main" id="{41869CBA-F0FF-3B23-1E48-041CF88E10DF}"/>
              </a:ext>
            </a:extLst>
          </p:cNvPr>
          <p:cNvSpPr txBox="1">
            <a:spLocks/>
          </p:cNvSpPr>
          <p:nvPr/>
        </p:nvSpPr>
        <p:spPr>
          <a:xfrm>
            <a:off x="5522259" y="1690688"/>
            <a:ext cx="5414682" cy="444935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b="1" dirty="0"/>
          </a:p>
        </p:txBody>
      </p:sp>
      <p:sp>
        <p:nvSpPr>
          <p:cNvPr id="8" name="Content Placeholder 2">
            <a:extLst>
              <a:ext uri="{FF2B5EF4-FFF2-40B4-BE49-F238E27FC236}">
                <a16:creationId xmlns:a16="http://schemas.microsoft.com/office/drawing/2014/main" id="{72347437-F822-4567-4400-A4FED11CC256}"/>
              </a:ext>
            </a:extLst>
          </p:cNvPr>
          <p:cNvSpPr txBox="1">
            <a:spLocks/>
          </p:cNvSpPr>
          <p:nvPr/>
        </p:nvSpPr>
        <p:spPr>
          <a:xfrm>
            <a:off x="6103396" y="1671732"/>
            <a:ext cx="5227992" cy="4667250"/>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Arial" panose="020B0604020202020204" pitchFamily="34" charset="0"/>
                <a:cs typeface="Arial" panose="020B0604020202020204" pitchFamily="34" charset="0"/>
              </a:rPr>
              <a:t>Cost of setup</a:t>
            </a:r>
          </a:p>
          <a:p>
            <a:r>
              <a:rPr lang="en-GB" dirty="0">
                <a:latin typeface="Arial" panose="020B0604020202020204" pitchFamily="34" charset="0"/>
                <a:cs typeface="Arial" panose="020B0604020202020204" pitchFamily="34" charset="0"/>
              </a:rPr>
              <a:t>Time to set up a business</a:t>
            </a:r>
          </a:p>
          <a:p>
            <a:r>
              <a:rPr lang="en-GB" dirty="0">
                <a:latin typeface="Arial" panose="020B0604020202020204" pitchFamily="34" charset="0"/>
                <a:cs typeface="Arial" panose="020B0604020202020204" pitchFamily="34" charset="0"/>
              </a:rPr>
              <a:t>Small idea – risk of it not taking off</a:t>
            </a:r>
          </a:p>
          <a:p>
            <a:r>
              <a:rPr lang="en-GB" dirty="0">
                <a:latin typeface="Arial" panose="020B0604020202020204" pitchFamily="34" charset="0"/>
                <a:cs typeface="Arial" panose="020B0604020202020204" pitchFamily="34" charset="0"/>
              </a:rPr>
              <a:t>Keeping up with educational trends and curriculum</a:t>
            </a:r>
          </a:p>
          <a:p>
            <a:r>
              <a:rPr lang="en-GB" dirty="0">
                <a:latin typeface="Arial" panose="020B0604020202020204" pitchFamily="34" charset="0"/>
                <a:cs typeface="Arial" panose="020B0604020202020204" pitchFamily="34" charset="0"/>
              </a:rPr>
              <a:t>Sustainability</a:t>
            </a:r>
          </a:p>
          <a:p>
            <a:r>
              <a:rPr lang="en-GB" dirty="0">
                <a:latin typeface="Arial" panose="020B0604020202020204" pitchFamily="34" charset="0"/>
                <a:cs typeface="Arial" panose="020B0604020202020204" pitchFamily="34" charset="0"/>
              </a:rPr>
              <a:t>Too many similar ideas</a:t>
            </a:r>
          </a:p>
          <a:p>
            <a:r>
              <a:rPr lang="en-GB" dirty="0">
                <a:latin typeface="Arial" panose="020B0604020202020204" pitchFamily="34" charset="0"/>
                <a:cs typeface="Arial" panose="020B0604020202020204" pitchFamily="34" charset="0"/>
              </a:rPr>
              <a:t>Consumer – size of the population</a:t>
            </a:r>
          </a:p>
          <a:p>
            <a:r>
              <a:rPr lang="en-GB" dirty="0">
                <a:latin typeface="Arial" panose="020B0604020202020204" pitchFamily="34" charset="0"/>
                <a:cs typeface="Arial" panose="020B0604020202020204" pitchFamily="34" charset="0"/>
              </a:rPr>
              <a:t>Investors pulling out</a:t>
            </a:r>
          </a:p>
          <a:p>
            <a:r>
              <a:rPr lang="en-GB" dirty="0">
                <a:latin typeface="Arial" panose="020B0604020202020204" pitchFamily="34" charset="0"/>
                <a:cs typeface="Arial" panose="020B0604020202020204" pitchFamily="34" charset="0"/>
              </a:rPr>
              <a:t>Competitors</a:t>
            </a:r>
          </a:p>
          <a:p>
            <a:r>
              <a:rPr lang="en-GB" dirty="0">
                <a:latin typeface="Arial" panose="020B0604020202020204" pitchFamily="34" charset="0"/>
                <a:cs typeface="Arial" panose="020B0604020202020204" pitchFamily="34" charset="0"/>
              </a:rPr>
              <a:t>Health and Safety Standards</a:t>
            </a:r>
          </a:p>
        </p:txBody>
      </p:sp>
    </p:spTree>
    <p:extLst>
      <p:ext uri="{BB962C8B-B14F-4D97-AF65-F5344CB8AC3E}">
        <p14:creationId xmlns:p14="http://schemas.microsoft.com/office/powerpoint/2010/main" val="20612513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EC54C-5D0F-5093-3F90-0670CD3A0EE7}"/>
              </a:ext>
            </a:extLst>
          </p:cNvPr>
          <p:cNvSpPr>
            <a:spLocks noGrp="1"/>
          </p:cNvSpPr>
          <p:nvPr>
            <p:ph type="title"/>
          </p:nvPr>
        </p:nvSpPr>
        <p:spPr/>
        <p:txBody>
          <a:bodyPr/>
          <a:lstStyle/>
          <a:p>
            <a:r>
              <a:rPr lang="pt-BR" b="1" dirty="0"/>
              <a:t>Heriau cyffredinol o drafodaethau dosbarth</a:t>
            </a:r>
            <a:endParaRPr lang="en-GB" b="1" dirty="0"/>
          </a:p>
        </p:txBody>
      </p:sp>
      <p:sp>
        <p:nvSpPr>
          <p:cNvPr id="3" name="Content Placeholder 2">
            <a:extLst>
              <a:ext uri="{FF2B5EF4-FFF2-40B4-BE49-F238E27FC236}">
                <a16:creationId xmlns:a16="http://schemas.microsoft.com/office/drawing/2014/main" id="{26F4BFF0-26BC-9147-1A20-6DAC4E87E482}"/>
              </a:ext>
            </a:extLst>
          </p:cNvPr>
          <p:cNvSpPr>
            <a:spLocks noGrp="1"/>
          </p:cNvSpPr>
          <p:nvPr>
            <p:ph idx="1"/>
          </p:nvPr>
        </p:nvSpPr>
        <p:spPr>
          <a:xfrm>
            <a:off x="6508378" y="1825625"/>
            <a:ext cx="5227992" cy="4667250"/>
          </a:xfrm>
        </p:spPr>
        <p:txBody>
          <a:bodyPr>
            <a:normAutofit fontScale="92500" lnSpcReduction="20000"/>
          </a:bodyPr>
          <a:lstStyle/>
          <a:p>
            <a:r>
              <a:rPr lang="en-GB" dirty="0"/>
              <a:t>Cost gosod</a:t>
            </a:r>
          </a:p>
          <a:p>
            <a:r>
              <a:rPr lang="en-GB" dirty="0"/>
              <a:t>Amser i </a:t>
            </a:r>
            <a:r>
              <a:rPr lang="en-GB" dirty="0" err="1"/>
              <a:t>sefydlu</a:t>
            </a:r>
            <a:r>
              <a:rPr lang="en-GB" dirty="0"/>
              <a:t> busnes</a:t>
            </a:r>
          </a:p>
          <a:p>
            <a:r>
              <a:rPr lang="en-GB" dirty="0"/>
              <a:t>Syniad </a:t>
            </a:r>
            <a:r>
              <a:rPr lang="en-GB" dirty="0" err="1"/>
              <a:t>bach</a:t>
            </a:r>
            <a:r>
              <a:rPr lang="en-GB" dirty="0"/>
              <a:t> – </a:t>
            </a:r>
            <a:r>
              <a:rPr lang="en-GB" dirty="0" err="1"/>
              <a:t>risg</a:t>
            </a:r>
            <a:r>
              <a:rPr lang="en-GB" dirty="0"/>
              <a:t> na fydd yn codi</a:t>
            </a:r>
          </a:p>
          <a:p>
            <a:r>
              <a:rPr lang="en-GB" dirty="0" err="1"/>
              <a:t>Cadw</a:t>
            </a:r>
            <a:r>
              <a:rPr lang="en-GB" dirty="0"/>
              <a:t> i fyny â </a:t>
            </a:r>
            <a:r>
              <a:rPr lang="en-GB" dirty="0" err="1"/>
              <a:t>thueddiadau</a:t>
            </a:r>
            <a:r>
              <a:rPr lang="en-GB" dirty="0"/>
              <a:t> </a:t>
            </a:r>
            <a:r>
              <a:rPr lang="en-GB" dirty="0" err="1"/>
              <a:t>addysgol</a:t>
            </a:r>
            <a:r>
              <a:rPr lang="en-GB" dirty="0"/>
              <a:t> a </a:t>
            </a:r>
            <a:r>
              <a:rPr lang="en-GB" dirty="0" err="1"/>
              <a:t>chwricwlwm</a:t>
            </a:r>
            <a:endParaRPr lang="en-GB" dirty="0"/>
          </a:p>
          <a:p>
            <a:r>
              <a:rPr lang="en-GB" dirty="0" err="1"/>
              <a:t>Cynaladwyedd</a:t>
            </a:r>
            <a:endParaRPr lang="en-GB" dirty="0"/>
          </a:p>
          <a:p>
            <a:r>
              <a:rPr lang="en-GB" dirty="0" err="1"/>
              <a:t>Gormod</a:t>
            </a:r>
            <a:r>
              <a:rPr lang="en-GB" dirty="0"/>
              <a:t> o </a:t>
            </a:r>
            <a:r>
              <a:rPr lang="en-GB" dirty="0" err="1"/>
              <a:t>syniadau</a:t>
            </a:r>
            <a:r>
              <a:rPr lang="en-GB" dirty="0"/>
              <a:t> </a:t>
            </a:r>
            <a:r>
              <a:rPr lang="en-GB" dirty="0" err="1"/>
              <a:t>tebyg</a:t>
            </a:r>
            <a:endParaRPr lang="en-GB" dirty="0"/>
          </a:p>
          <a:p>
            <a:r>
              <a:rPr lang="en-GB" dirty="0" err="1"/>
              <a:t>Defnyddiwr</a:t>
            </a:r>
            <a:r>
              <a:rPr lang="en-GB" dirty="0"/>
              <a:t> – </a:t>
            </a:r>
            <a:r>
              <a:rPr lang="en-GB" dirty="0" err="1"/>
              <a:t>maint</a:t>
            </a:r>
            <a:r>
              <a:rPr lang="en-GB" dirty="0"/>
              <a:t> y </a:t>
            </a:r>
            <a:r>
              <a:rPr lang="en-GB" dirty="0" err="1"/>
              <a:t>boblogaeth</a:t>
            </a:r>
            <a:endParaRPr lang="en-GB" dirty="0"/>
          </a:p>
          <a:p>
            <a:r>
              <a:rPr lang="en-GB" dirty="0" err="1"/>
              <a:t>Buddsoddwyr</a:t>
            </a:r>
            <a:r>
              <a:rPr lang="en-GB" dirty="0"/>
              <a:t> yn </a:t>
            </a:r>
            <a:r>
              <a:rPr lang="en-GB" dirty="0" err="1"/>
              <a:t>tynnu</a:t>
            </a:r>
            <a:r>
              <a:rPr lang="en-GB" dirty="0"/>
              <a:t> allan</a:t>
            </a:r>
          </a:p>
          <a:p>
            <a:r>
              <a:rPr lang="en-GB" dirty="0" err="1"/>
              <a:t>Cystadleuwyr</a:t>
            </a:r>
            <a:endParaRPr lang="en-GB" dirty="0"/>
          </a:p>
          <a:p>
            <a:r>
              <a:rPr lang="en-GB" dirty="0" err="1"/>
              <a:t>Safonau</a:t>
            </a:r>
            <a:r>
              <a:rPr lang="en-GB" dirty="0"/>
              <a:t> Iechyd a </a:t>
            </a:r>
            <a:r>
              <a:rPr lang="en-GB" dirty="0" err="1"/>
              <a:t>Diogelwch</a:t>
            </a:r>
            <a:endParaRPr lang="en-GB" dirty="0"/>
          </a:p>
        </p:txBody>
      </p:sp>
      <p:pic>
        <p:nvPicPr>
          <p:cNvPr id="4" name="Content Placeholder 4" descr="A white board with writing on it&#10;&#10;Description automatically generated">
            <a:extLst>
              <a:ext uri="{FF2B5EF4-FFF2-40B4-BE49-F238E27FC236}">
                <a16:creationId xmlns:a16="http://schemas.microsoft.com/office/drawing/2014/main" id="{BB068243-A653-E2FE-6FA1-554E2F7BC559}"/>
              </a:ext>
            </a:extLst>
          </p:cNvPr>
          <p:cNvPicPr>
            <a:picLocks noChangeAspect="1"/>
          </p:cNvPicPr>
          <p:nvPr/>
        </p:nvPicPr>
        <p:blipFill>
          <a:blip r:embed="rId2"/>
          <a:stretch>
            <a:fillRect/>
          </a:stretch>
        </p:blipFill>
        <p:spPr>
          <a:xfrm>
            <a:off x="1198313" y="1931508"/>
            <a:ext cx="4485311" cy="4455484"/>
          </a:xfrm>
          <a:prstGeom prst="rect">
            <a:avLst/>
          </a:prstGeom>
          <a:noFill/>
        </p:spPr>
      </p:pic>
    </p:spTree>
    <p:extLst>
      <p:ext uri="{BB962C8B-B14F-4D97-AF65-F5344CB8AC3E}">
        <p14:creationId xmlns:p14="http://schemas.microsoft.com/office/powerpoint/2010/main" val="7842832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The Startup Costs of Setting Up a Business | GoCardless">
            <a:extLst>
              <a:ext uri="{FF2B5EF4-FFF2-40B4-BE49-F238E27FC236}">
                <a16:creationId xmlns:a16="http://schemas.microsoft.com/office/drawing/2014/main" id="{0BCEDD18-B41F-61D8-BF03-2B3F86BB1D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5934" y="1690688"/>
            <a:ext cx="4085665" cy="481343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7990279-7AD5-BB6B-314B-6AC3EA25CCA6}"/>
              </a:ext>
            </a:extLst>
          </p:cNvPr>
          <p:cNvSpPr>
            <a:spLocks noGrp="1"/>
          </p:cNvSpPr>
          <p:nvPr>
            <p:ph idx="1"/>
          </p:nvPr>
        </p:nvSpPr>
        <p:spPr>
          <a:xfrm>
            <a:off x="6486368" y="1380564"/>
            <a:ext cx="4342997" cy="5710518"/>
          </a:xfrm>
        </p:spPr>
        <p:txBody>
          <a:bodyPr>
            <a:normAutofit/>
          </a:bodyPr>
          <a:lstStyle/>
          <a:p>
            <a:pPr marL="0" indent="0">
              <a:buNone/>
            </a:pPr>
            <a:endParaRPr lang="en-GB" dirty="0"/>
          </a:p>
          <a:p>
            <a:r>
              <a:rPr lang="en-GB" dirty="0"/>
              <a:t>Y lefel </a:t>
            </a:r>
            <a:r>
              <a:rPr lang="en-GB" dirty="0" err="1"/>
              <a:t>uchaf</a:t>
            </a:r>
            <a:r>
              <a:rPr lang="en-GB" dirty="0"/>
              <a:t> o </a:t>
            </a:r>
            <a:r>
              <a:rPr lang="en-GB" dirty="0" err="1"/>
              <a:t>ansolfedd</a:t>
            </a:r>
            <a:r>
              <a:rPr lang="en-GB" dirty="0"/>
              <a:t> </a:t>
            </a:r>
            <a:r>
              <a:rPr lang="en-GB" dirty="0" err="1"/>
              <a:t>cwmni</a:t>
            </a:r>
            <a:r>
              <a:rPr lang="en-GB" dirty="0"/>
              <a:t> </a:t>
            </a:r>
            <a:r>
              <a:rPr lang="en-GB" dirty="0" err="1"/>
              <a:t>ers</a:t>
            </a:r>
            <a:r>
              <a:rPr lang="en-GB" dirty="0"/>
              <a:t> 2009</a:t>
            </a:r>
          </a:p>
          <a:p>
            <a:r>
              <a:rPr lang="en-GB" dirty="0" err="1"/>
              <a:t>Costau</a:t>
            </a:r>
            <a:r>
              <a:rPr lang="en-GB" dirty="0"/>
              <a:t> </a:t>
            </a:r>
            <a:r>
              <a:rPr lang="en-GB" dirty="0" err="1"/>
              <a:t>ynni</a:t>
            </a:r>
            <a:r>
              <a:rPr lang="en-GB" dirty="0"/>
              <a:t> </a:t>
            </a:r>
            <a:r>
              <a:rPr lang="en-GB" dirty="0" err="1"/>
              <a:t>cynyddol</a:t>
            </a:r>
            <a:endParaRPr lang="en-GB" dirty="0"/>
          </a:p>
          <a:p>
            <a:r>
              <a:rPr lang="en-GB" dirty="0" err="1"/>
              <a:t>Prinder</a:t>
            </a:r>
            <a:r>
              <a:rPr lang="en-GB" dirty="0"/>
              <a:t> </a:t>
            </a:r>
            <a:r>
              <a:rPr lang="en-GB" dirty="0" err="1"/>
              <a:t>Llafur</a:t>
            </a:r>
            <a:endParaRPr lang="en-GB" dirty="0"/>
          </a:p>
          <a:p>
            <a:r>
              <a:rPr lang="en-GB" dirty="0" err="1"/>
              <a:t>Materion</a:t>
            </a:r>
            <a:r>
              <a:rPr lang="en-GB" dirty="0"/>
              <a:t> newid </a:t>
            </a:r>
            <a:r>
              <a:rPr lang="en-GB" dirty="0" err="1"/>
              <a:t>cyflenwad</a:t>
            </a:r>
            <a:r>
              <a:rPr lang="en-GB" dirty="0"/>
              <a:t> parhaus (</a:t>
            </a:r>
            <a:r>
              <a:rPr lang="en-GB" dirty="0" err="1"/>
              <a:t>rhyfel</a:t>
            </a:r>
            <a:r>
              <a:rPr lang="en-GB" dirty="0"/>
              <a:t>/</a:t>
            </a:r>
            <a:r>
              <a:rPr lang="en-GB" dirty="0" err="1"/>
              <a:t>economeg</a:t>
            </a:r>
            <a:r>
              <a:rPr lang="en-GB" dirty="0"/>
              <a:t>/</a:t>
            </a:r>
            <a:r>
              <a:rPr lang="en-GB" dirty="0" err="1"/>
              <a:t>cysylltiadau</a:t>
            </a:r>
            <a:r>
              <a:rPr lang="en-GB" dirty="0"/>
              <a:t> </a:t>
            </a:r>
            <a:r>
              <a:rPr lang="en-GB" dirty="0" err="1"/>
              <a:t>masnach</a:t>
            </a:r>
            <a:r>
              <a:rPr lang="en-GB" dirty="0"/>
              <a:t>)</a:t>
            </a:r>
          </a:p>
          <a:p>
            <a:pPr marL="0" indent="0">
              <a:buNone/>
            </a:pPr>
            <a:endParaRPr lang="en-GB" dirty="0"/>
          </a:p>
        </p:txBody>
      </p:sp>
      <p:sp>
        <p:nvSpPr>
          <p:cNvPr id="2" name="Title 1">
            <a:extLst>
              <a:ext uri="{FF2B5EF4-FFF2-40B4-BE49-F238E27FC236}">
                <a16:creationId xmlns:a16="http://schemas.microsoft.com/office/drawing/2014/main" id="{C865738C-9D59-E179-C757-CE05EEBCD249}"/>
              </a:ext>
            </a:extLst>
          </p:cNvPr>
          <p:cNvSpPr>
            <a:spLocks noGrp="1"/>
          </p:cNvSpPr>
          <p:nvPr>
            <p:ph type="title"/>
          </p:nvPr>
        </p:nvSpPr>
        <p:spPr/>
        <p:txBody>
          <a:bodyPr>
            <a:normAutofit fontScale="90000"/>
          </a:bodyPr>
          <a:lstStyle/>
          <a:p>
            <a:br>
              <a:rPr lang="en-GB" dirty="0"/>
            </a:br>
            <a:r>
              <a:rPr lang="en-GB" dirty="0"/>
              <a:t>Cost </a:t>
            </a:r>
            <a:r>
              <a:rPr lang="en-GB" dirty="0" err="1"/>
              <a:t>sefydlu</a:t>
            </a:r>
            <a:r>
              <a:rPr lang="en-GB" dirty="0"/>
              <a:t> busnes( Senedd, 2023)</a:t>
            </a:r>
            <a:br>
              <a:rPr lang="en-GB" dirty="0"/>
            </a:br>
            <a:endParaRPr lang="en-GB" dirty="0"/>
          </a:p>
        </p:txBody>
      </p:sp>
    </p:spTree>
    <p:extLst>
      <p:ext uri="{BB962C8B-B14F-4D97-AF65-F5344CB8AC3E}">
        <p14:creationId xmlns:p14="http://schemas.microsoft.com/office/powerpoint/2010/main" val="25751116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F046-5023-9F63-9B1B-3221A5EACA63}"/>
              </a:ext>
            </a:extLst>
          </p:cNvPr>
          <p:cNvSpPr>
            <a:spLocks noGrp="1"/>
          </p:cNvSpPr>
          <p:nvPr>
            <p:ph type="title"/>
          </p:nvPr>
        </p:nvSpPr>
        <p:spPr/>
        <p:txBody>
          <a:bodyPr/>
          <a:lstStyle/>
          <a:p>
            <a:r>
              <a:rPr lang="en-GB" dirty="0"/>
              <a:t>Cost of setting up a business</a:t>
            </a:r>
          </a:p>
        </p:txBody>
      </p:sp>
      <p:sp>
        <p:nvSpPr>
          <p:cNvPr id="3" name="Content Placeholder 2">
            <a:extLst>
              <a:ext uri="{FF2B5EF4-FFF2-40B4-BE49-F238E27FC236}">
                <a16:creationId xmlns:a16="http://schemas.microsoft.com/office/drawing/2014/main" id="{CE445C8A-EEF2-FE15-8332-F5738166F634}"/>
              </a:ext>
            </a:extLst>
          </p:cNvPr>
          <p:cNvSpPr>
            <a:spLocks noGrp="1"/>
          </p:cNvSpPr>
          <p:nvPr>
            <p:ph idx="1"/>
          </p:nvPr>
        </p:nvSpPr>
        <p:spPr>
          <a:xfrm>
            <a:off x="5848776" y="1657399"/>
            <a:ext cx="5220417" cy="4667250"/>
          </a:xfrm>
        </p:spPr>
        <p:txBody>
          <a:bodyPr>
            <a:normAutofit/>
          </a:bodyPr>
          <a:lstStyle/>
          <a:p>
            <a:pPr marL="0" indent="0">
              <a:buNone/>
            </a:pPr>
            <a:r>
              <a:rPr lang="en-GB" dirty="0">
                <a:solidFill>
                  <a:srgbClr val="0070C0"/>
                </a:solidFill>
              </a:rPr>
              <a:t>Senedd (2023)</a:t>
            </a:r>
          </a:p>
          <a:p>
            <a:pPr marL="0" indent="0">
              <a:buNone/>
            </a:pPr>
            <a:endParaRPr lang="en-GB" dirty="0">
              <a:solidFill>
                <a:srgbClr val="0070C0"/>
              </a:solidFill>
            </a:endParaRPr>
          </a:p>
          <a:p>
            <a:pPr marL="0" indent="0">
              <a:buNone/>
            </a:pPr>
            <a:r>
              <a:rPr lang="en-GB" dirty="0">
                <a:solidFill>
                  <a:srgbClr val="0070C0"/>
                </a:solidFill>
              </a:rPr>
              <a:t>Highest level of company insolvencies since 2009</a:t>
            </a:r>
          </a:p>
          <a:p>
            <a:pPr marL="0" indent="0">
              <a:buNone/>
            </a:pPr>
            <a:r>
              <a:rPr lang="en-GB" dirty="0">
                <a:solidFill>
                  <a:srgbClr val="0070C0"/>
                </a:solidFill>
              </a:rPr>
              <a:t>Escalating energy costs</a:t>
            </a:r>
          </a:p>
          <a:p>
            <a:pPr marL="0" indent="0">
              <a:buNone/>
            </a:pPr>
            <a:r>
              <a:rPr lang="en-GB" dirty="0">
                <a:solidFill>
                  <a:srgbClr val="0070C0"/>
                </a:solidFill>
              </a:rPr>
              <a:t>Labour shortages</a:t>
            </a:r>
          </a:p>
          <a:p>
            <a:pPr marL="0" indent="0">
              <a:buNone/>
            </a:pPr>
            <a:r>
              <a:rPr lang="en-GB" dirty="0">
                <a:solidFill>
                  <a:srgbClr val="0070C0"/>
                </a:solidFill>
              </a:rPr>
              <a:t>Ongoing supply change issues (war/economics/trade links</a:t>
            </a:r>
            <a:r>
              <a:rPr lang="en-GB" dirty="0"/>
              <a:t>)</a:t>
            </a:r>
          </a:p>
        </p:txBody>
      </p:sp>
      <p:pic>
        <p:nvPicPr>
          <p:cNvPr id="4" name="Picture 2" descr="The Startup Costs of Setting Up a Business | GoCardless">
            <a:extLst>
              <a:ext uri="{FF2B5EF4-FFF2-40B4-BE49-F238E27FC236}">
                <a16:creationId xmlns:a16="http://schemas.microsoft.com/office/drawing/2014/main" id="{88330321-1AFA-4F92-F680-A7529DC3AE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5934" y="1690688"/>
            <a:ext cx="4085665" cy="4813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85630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69659-0331-3299-E5BE-6AFB02A72D96}"/>
              </a:ext>
            </a:extLst>
          </p:cNvPr>
          <p:cNvSpPr>
            <a:spLocks noGrp="1"/>
          </p:cNvSpPr>
          <p:nvPr>
            <p:ph type="title"/>
          </p:nvPr>
        </p:nvSpPr>
        <p:spPr/>
        <p:txBody>
          <a:bodyPr/>
          <a:lstStyle/>
          <a:p>
            <a:r>
              <a:rPr lang="en-GB" dirty="0"/>
              <a:t>Y </a:t>
            </a:r>
            <a:r>
              <a:rPr lang="en-GB" dirty="0" err="1"/>
              <a:t>byd</a:t>
            </a:r>
            <a:r>
              <a:rPr lang="en-GB" dirty="0"/>
              <a:t> </a:t>
            </a:r>
            <a:r>
              <a:rPr lang="en-GB" dirty="0" err="1"/>
              <a:t>newidiol</a:t>
            </a:r>
            <a:r>
              <a:rPr lang="en-GB" b="1" dirty="0"/>
              <a:t> / </a:t>
            </a:r>
            <a:r>
              <a:rPr lang="en-GB" dirty="0">
                <a:solidFill>
                  <a:srgbClr val="0070C0"/>
                </a:solidFill>
              </a:rPr>
              <a:t>A changing world</a:t>
            </a:r>
          </a:p>
        </p:txBody>
      </p:sp>
      <p:sp>
        <p:nvSpPr>
          <p:cNvPr id="3" name="Content Placeholder 2">
            <a:extLst>
              <a:ext uri="{FF2B5EF4-FFF2-40B4-BE49-F238E27FC236}">
                <a16:creationId xmlns:a16="http://schemas.microsoft.com/office/drawing/2014/main" id="{12EE96AF-6F27-C567-556B-88E31D9BF675}"/>
              </a:ext>
            </a:extLst>
          </p:cNvPr>
          <p:cNvSpPr>
            <a:spLocks noGrp="1"/>
          </p:cNvSpPr>
          <p:nvPr>
            <p:ph idx="1"/>
          </p:nvPr>
        </p:nvSpPr>
        <p:spPr>
          <a:xfrm>
            <a:off x="914400" y="1825625"/>
            <a:ext cx="10821970" cy="4667250"/>
          </a:xfrm>
        </p:spPr>
        <p:txBody>
          <a:bodyPr/>
          <a:lstStyle/>
          <a:p>
            <a:pPr marL="0" indent="0">
              <a:buNone/>
            </a:pPr>
            <a:r>
              <a:rPr lang="en-GB" b="0" i="1" dirty="0">
                <a:solidFill>
                  <a:srgbClr val="222222"/>
                </a:solidFill>
                <a:effectLst/>
                <a:latin typeface="Arial" panose="020B0604020202020204" pitchFamily="34" charset="0"/>
                <a:cs typeface="Arial" panose="020B0604020202020204" pitchFamily="34" charset="0"/>
              </a:rPr>
              <a:t>Time plays a crucial role in the (re) configuration of entrepreneurial ecosystems in challenging or stimulating environments…economic crises and natural disasters can bring deep and sudden changes in entrepreneurship</a:t>
            </a:r>
          </a:p>
          <a:p>
            <a:pPr lvl="2"/>
            <a:endParaRPr lang="en-GB" dirty="0">
              <a:solidFill>
                <a:srgbClr val="222222"/>
              </a:solidFill>
              <a:latin typeface="Arial" panose="020B0604020202020204" pitchFamily="34" charset="0"/>
              <a:cs typeface="Arial" panose="020B0604020202020204" pitchFamily="34" charset="0"/>
            </a:endParaRPr>
          </a:p>
          <a:p>
            <a:pPr marL="914400" lvl="2" indent="0">
              <a:buNone/>
            </a:pPr>
            <a:r>
              <a:rPr lang="en-GB" b="0" i="0" dirty="0">
                <a:solidFill>
                  <a:srgbClr val="222222"/>
                </a:solidFill>
                <a:effectLst/>
                <a:latin typeface="Arial" panose="020B0604020202020204" pitchFamily="34" charset="0"/>
                <a:cs typeface="Arial" panose="020B0604020202020204" pitchFamily="34" charset="0"/>
              </a:rPr>
              <a:t>                                                      Guerrero, M., </a:t>
            </a:r>
            <a:r>
              <a:rPr lang="en-GB" b="0" i="0" dirty="0" err="1">
                <a:solidFill>
                  <a:srgbClr val="222222"/>
                </a:solidFill>
                <a:effectLst/>
                <a:latin typeface="Arial" panose="020B0604020202020204" pitchFamily="34" charset="0"/>
                <a:cs typeface="Arial" panose="020B0604020202020204" pitchFamily="34" charset="0"/>
              </a:rPr>
              <a:t>Liñán</a:t>
            </a:r>
            <a:r>
              <a:rPr lang="en-GB" b="0" i="0" dirty="0">
                <a:solidFill>
                  <a:srgbClr val="222222"/>
                </a:solidFill>
                <a:effectLst/>
                <a:latin typeface="Arial" panose="020B0604020202020204" pitchFamily="34" charset="0"/>
                <a:cs typeface="Arial" panose="020B0604020202020204" pitchFamily="34" charset="0"/>
              </a:rPr>
              <a:t>, F. &amp; </a:t>
            </a:r>
            <a:r>
              <a:rPr lang="en-GB" b="0" i="0" dirty="0" err="1">
                <a:solidFill>
                  <a:srgbClr val="222222"/>
                </a:solidFill>
                <a:effectLst/>
                <a:latin typeface="Arial" panose="020B0604020202020204" pitchFamily="34" charset="0"/>
                <a:cs typeface="Arial" panose="020B0604020202020204" pitchFamily="34" charset="0"/>
              </a:rPr>
              <a:t>Cáceres</a:t>
            </a:r>
            <a:r>
              <a:rPr lang="en-GB" b="0" i="0" dirty="0">
                <a:solidFill>
                  <a:srgbClr val="222222"/>
                </a:solidFill>
                <a:effectLst/>
                <a:latin typeface="Arial" panose="020B0604020202020204" pitchFamily="34" charset="0"/>
                <a:cs typeface="Arial" panose="020B0604020202020204" pitchFamily="34" charset="0"/>
              </a:rPr>
              <a:t>-Carrasco</a:t>
            </a:r>
            <a:r>
              <a:rPr lang="en-GB" dirty="0">
                <a:solidFill>
                  <a:srgbClr val="222222"/>
                </a:solidFill>
                <a:latin typeface="Arial" panose="020B0604020202020204" pitchFamily="34" charset="0"/>
                <a:cs typeface="Arial" panose="020B0604020202020204" pitchFamily="34" charset="0"/>
              </a:rPr>
              <a:t> (2021)</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06394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D7A8F-0C2A-D9CB-247D-4BF96E89AD51}"/>
              </a:ext>
            </a:extLst>
          </p:cNvPr>
          <p:cNvSpPr>
            <a:spLocks noGrp="1"/>
          </p:cNvSpPr>
          <p:nvPr>
            <p:ph type="title"/>
          </p:nvPr>
        </p:nvSpPr>
        <p:spPr/>
        <p:txBody>
          <a:bodyPr/>
          <a:lstStyle/>
          <a:p>
            <a:r>
              <a:rPr lang="en-GB" dirty="0">
                <a:solidFill>
                  <a:srgbClr val="0070C0"/>
                </a:solidFill>
              </a:rPr>
              <a:t>Greener businesses</a:t>
            </a:r>
            <a:endParaRPr lang="en-GB" dirty="0"/>
          </a:p>
        </p:txBody>
      </p:sp>
      <p:sp>
        <p:nvSpPr>
          <p:cNvPr id="3" name="Content Placeholder 2">
            <a:extLst>
              <a:ext uri="{FF2B5EF4-FFF2-40B4-BE49-F238E27FC236}">
                <a16:creationId xmlns:a16="http://schemas.microsoft.com/office/drawing/2014/main" id="{3283529F-9053-5786-B3F1-BADC7CBEC9D8}"/>
              </a:ext>
            </a:extLst>
          </p:cNvPr>
          <p:cNvSpPr>
            <a:spLocks noGrp="1"/>
          </p:cNvSpPr>
          <p:nvPr>
            <p:ph idx="1"/>
          </p:nvPr>
        </p:nvSpPr>
        <p:spPr>
          <a:xfrm>
            <a:off x="7261412" y="1825625"/>
            <a:ext cx="4474958" cy="4667250"/>
          </a:xfrm>
        </p:spPr>
        <p:txBody>
          <a:bodyPr/>
          <a:lstStyle/>
          <a:p>
            <a:r>
              <a:rPr lang="en-GB" dirty="0">
                <a:hlinkClick r:id="rId3"/>
              </a:rPr>
              <a:t>https://www.gov.uk/guidance/find-funding-to-help-your-business-become-greener</a:t>
            </a:r>
            <a:endParaRPr lang="en-GB" dirty="0"/>
          </a:p>
          <a:p>
            <a:endParaRPr lang="en-GB" dirty="0"/>
          </a:p>
          <a:p>
            <a:endParaRPr lang="en-GB" dirty="0"/>
          </a:p>
          <a:p>
            <a:r>
              <a:rPr lang="en-GB" dirty="0"/>
              <a:t>https://businesswales.gov.wales/news-and-blog/green-business-loan-scheme</a:t>
            </a:r>
          </a:p>
        </p:txBody>
      </p:sp>
      <p:pic>
        <p:nvPicPr>
          <p:cNvPr id="9" name="Picture 8" descr="Coins in a jar with coins and a plant growing from them&#10;&#10;Description automatically generated">
            <a:extLst>
              <a:ext uri="{FF2B5EF4-FFF2-40B4-BE49-F238E27FC236}">
                <a16:creationId xmlns:a16="http://schemas.microsoft.com/office/drawing/2014/main" id="{109DCFBE-57F0-D49C-3CF0-1BD8E30FC82F}"/>
              </a:ext>
            </a:extLst>
          </p:cNvPr>
          <p:cNvPicPr>
            <a:picLocks noChangeAspect="1"/>
          </p:cNvPicPr>
          <p:nvPr/>
        </p:nvPicPr>
        <p:blipFill>
          <a:blip r:embed="rId4"/>
          <a:stretch>
            <a:fillRect/>
          </a:stretch>
        </p:blipFill>
        <p:spPr>
          <a:xfrm>
            <a:off x="1662901" y="1690688"/>
            <a:ext cx="4234494" cy="4496824"/>
          </a:xfrm>
          <a:prstGeom prst="rect">
            <a:avLst/>
          </a:prstGeom>
        </p:spPr>
      </p:pic>
    </p:spTree>
    <p:extLst>
      <p:ext uri="{BB962C8B-B14F-4D97-AF65-F5344CB8AC3E}">
        <p14:creationId xmlns:p14="http://schemas.microsoft.com/office/powerpoint/2010/main" val="41758006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7708-4773-E249-FE84-7D4ACEEE5AA3}"/>
              </a:ext>
            </a:extLst>
          </p:cNvPr>
          <p:cNvSpPr>
            <a:spLocks noGrp="1"/>
          </p:cNvSpPr>
          <p:nvPr>
            <p:ph type="title"/>
          </p:nvPr>
        </p:nvSpPr>
        <p:spPr/>
        <p:txBody>
          <a:bodyPr/>
          <a:lstStyle/>
          <a:p>
            <a:r>
              <a:rPr lang="en-GB" dirty="0" err="1"/>
              <a:t>Busnesau</a:t>
            </a:r>
            <a:r>
              <a:rPr lang="en-GB" dirty="0"/>
              <a:t> </a:t>
            </a:r>
            <a:r>
              <a:rPr lang="en-GB" dirty="0" err="1"/>
              <a:t>gwyrddach</a:t>
            </a:r>
            <a:endParaRPr lang="en-GB" dirty="0">
              <a:solidFill>
                <a:srgbClr val="0070C0"/>
              </a:solidFill>
            </a:endParaRPr>
          </a:p>
        </p:txBody>
      </p:sp>
      <p:sp>
        <p:nvSpPr>
          <p:cNvPr id="3" name="Content Placeholder 2">
            <a:extLst>
              <a:ext uri="{FF2B5EF4-FFF2-40B4-BE49-F238E27FC236}">
                <a16:creationId xmlns:a16="http://schemas.microsoft.com/office/drawing/2014/main" id="{F74BD330-6D73-A9C3-B250-BC9679839E39}"/>
              </a:ext>
            </a:extLst>
          </p:cNvPr>
          <p:cNvSpPr>
            <a:spLocks noGrp="1"/>
          </p:cNvSpPr>
          <p:nvPr>
            <p:ph idx="1"/>
          </p:nvPr>
        </p:nvSpPr>
        <p:spPr>
          <a:xfrm>
            <a:off x="6251497" y="1687513"/>
            <a:ext cx="5130770" cy="4667250"/>
          </a:xfrm>
        </p:spPr>
        <p:txBody>
          <a:bodyPr/>
          <a:lstStyle/>
          <a:p>
            <a:r>
              <a:rPr lang="en-GB" dirty="0"/>
              <a:t>UK Gov help with making business greener:</a:t>
            </a:r>
          </a:p>
          <a:p>
            <a:pPr marL="0" indent="0">
              <a:buNone/>
            </a:pPr>
            <a:r>
              <a:rPr lang="en-GB" dirty="0">
                <a:hlinkClick r:id="rId3"/>
              </a:rPr>
              <a:t>https://www.gov.uk/guidance/find-funding-to-help-your-business-become-greener</a:t>
            </a:r>
            <a:endParaRPr lang="en-GB" dirty="0"/>
          </a:p>
          <a:p>
            <a:pPr marL="0" indent="0">
              <a:buNone/>
            </a:pPr>
            <a:endParaRPr lang="en-GB" dirty="0"/>
          </a:p>
          <a:p>
            <a:pPr marL="0" indent="0">
              <a:buNone/>
            </a:pPr>
            <a:r>
              <a:rPr lang="en-GB" dirty="0">
                <a:hlinkClick r:id="rId4"/>
              </a:rPr>
              <a:t>https://businesswales.gov.wales/news-and-blog/green-business-loan-scheme</a:t>
            </a:r>
            <a:endParaRPr lang="en-GB" dirty="0"/>
          </a:p>
          <a:p>
            <a:pPr marL="0" indent="0">
              <a:buNone/>
            </a:pPr>
            <a:endParaRPr lang="en-GB" dirty="0"/>
          </a:p>
        </p:txBody>
      </p:sp>
      <p:pic>
        <p:nvPicPr>
          <p:cNvPr id="4" name="Picture 3" descr="Coins in a jar with coins and a plant growing from them&#10;&#10;Description automatically generated">
            <a:extLst>
              <a:ext uri="{FF2B5EF4-FFF2-40B4-BE49-F238E27FC236}">
                <a16:creationId xmlns:a16="http://schemas.microsoft.com/office/drawing/2014/main" id="{2987CF06-839F-FD28-92A4-002987E7A2DC}"/>
              </a:ext>
            </a:extLst>
          </p:cNvPr>
          <p:cNvPicPr>
            <a:picLocks noChangeAspect="1"/>
          </p:cNvPicPr>
          <p:nvPr/>
        </p:nvPicPr>
        <p:blipFill>
          <a:blip r:embed="rId5"/>
          <a:stretch>
            <a:fillRect/>
          </a:stretch>
        </p:blipFill>
        <p:spPr>
          <a:xfrm>
            <a:off x="1465677" y="1690688"/>
            <a:ext cx="4234494" cy="4496824"/>
          </a:xfrm>
          <a:prstGeom prst="rect">
            <a:avLst/>
          </a:prstGeom>
        </p:spPr>
      </p:pic>
    </p:spTree>
    <p:extLst>
      <p:ext uri="{BB962C8B-B14F-4D97-AF65-F5344CB8AC3E}">
        <p14:creationId xmlns:p14="http://schemas.microsoft.com/office/powerpoint/2010/main" val="34777559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97AFB-63A5-43B4-FB47-3878DB71546D}"/>
              </a:ext>
            </a:extLst>
          </p:cNvPr>
          <p:cNvSpPr>
            <a:spLocks noGrp="1"/>
          </p:cNvSpPr>
          <p:nvPr>
            <p:ph type="title"/>
          </p:nvPr>
        </p:nvSpPr>
        <p:spPr/>
        <p:txBody>
          <a:bodyPr/>
          <a:lstStyle/>
          <a:p>
            <a:r>
              <a:rPr lang="en-GB" b="1" dirty="0" err="1"/>
              <a:t>Cadw</a:t>
            </a:r>
            <a:r>
              <a:rPr lang="en-GB" b="1" dirty="0"/>
              <a:t> i fyny â </a:t>
            </a:r>
            <a:r>
              <a:rPr lang="en-GB" b="1" dirty="0" err="1"/>
              <a:t>thueddiadau</a:t>
            </a:r>
            <a:r>
              <a:rPr lang="en-GB" b="1" dirty="0"/>
              <a:t> </a:t>
            </a:r>
            <a:r>
              <a:rPr lang="en-GB" b="1" dirty="0" err="1"/>
              <a:t>addysgol</a:t>
            </a:r>
            <a:r>
              <a:rPr lang="en-GB" b="1" dirty="0"/>
              <a:t> a </a:t>
            </a:r>
            <a:r>
              <a:rPr lang="en-GB" b="1" dirty="0" err="1"/>
              <a:t>chwricwlwm</a:t>
            </a:r>
            <a:endParaRPr lang="en-GB" b="1" dirty="0"/>
          </a:p>
        </p:txBody>
      </p:sp>
      <p:sp>
        <p:nvSpPr>
          <p:cNvPr id="3" name="Content Placeholder 2">
            <a:extLst>
              <a:ext uri="{FF2B5EF4-FFF2-40B4-BE49-F238E27FC236}">
                <a16:creationId xmlns:a16="http://schemas.microsoft.com/office/drawing/2014/main" id="{98F87D28-C980-AE5E-2CD1-31F61DB1624F}"/>
              </a:ext>
            </a:extLst>
          </p:cNvPr>
          <p:cNvSpPr>
            <a:spLocks noGrp="1"/>
          </p:cNvSpPr>
          <p:nvPr>
            <p:ph idx="1"/>
          </p:nvPr>
        </p:nvSpPr>
        <p:spPr>
          <a:xfrm>
            <a:off x="1111624" y="2040778"/>
            <a:ext cx="10230299" cy="4667250"/>
          </a:xfrm>
        </p:spPr>
        <p:txBody>
          <a:bodyPr/>
          <a:lstStyle/>
          <a:p>
            <a:r>
              <a:rPr lang="en-GB" dirty="0" err="1">
                <a:latin typeface="Arial" panose="020B0604020202020204" pitchFamily="34" charset="0"/>
                <a:cs typeface="Arial" panose="020B0604020202020204" pitchFamily="34" charset="0"/>
              </a:rPr>
              <a:t>Meddyliwch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yw'r </a:t>
            </a:r>
            <a:r>
              <a:rPr lang="en-GB" dirty="0" err="1">
                <a:latin typeface="Arial" panose="020B0604020202020204" pitchFamily="34" charset="0"/>
                <a:cs typeface="Arial" panose="020B0604020202020204" pitchFamily="34" charset="0"/>
              </a:rPr>
              <a:t>tueddiadau</a:t>
            </a:r>
            <a:r>
              <a:rPr lang="en-GB" dirty="0">
                <a:latin typeface="Arial" panose="020B0604020202020204" pitchFamily="34" charset="0"/>
                <a:cs typeface="Arial" panose="020B0604020202020204" pitchFamily="34" charset="0"/>
              </a:rPr>
              <a:t> mewn addysg ar hyn o </a:t>
            </a:r>
            <a:r>
              <a:rPr lang="en-GB" dirty="0" err="1">
                <a:latin typeface="Arial" panose="020B0604020202020204" pitchFamily="34" charset="0"/>
                <a:cs typeface="Arial" panose="020B0604020202020204" pitchFamily="34" charset="0"/>
              </a:rPr>
              <a:t>bryd</a:t>
            </a:r>
            <a:r>
              <a:rPr lang="en-GB" dirty="0">
                <a:latin typeface="Arial" panose="020B0604020202020204" pitchFamily="34" charset="0"/>
                <a:cs typeface="Arial" panose="020B0604020202020204" pitchFamily="34" charset="0"/>
              </a:rPr>
              <a:t>. Beth yw'r </a:t>
            </a:r>
            <a:r>
              <a:rPr lang="en-GB" dirty="0" err="1">
                <a:latin typeface="Arial" panose="020B0604020202020204" pitchFamily="34" charset="0"/>
                <a:cs typeface="Arial" panose="020B0604020202020204" pitchFamily="34" charset="0"/>
              </a:rPr>
              <a:t>problemau</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Diffyg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cyllid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Awdurdod</a:t>
            </a:r>
            <a:r>
              <a:rPr lang="en-GB" dirty="0">
                <a:latin typeface="Arial" panose="020B0604020202020204" pitchFamily="34" charset="0"/>
                <a:cs typeface="Arial" panose="020B0604020202020204" pitchFamily="34" charset="0"/>
              </a:rPr>
              <a:t> lleol</a:t>
            </a:r>
          </a:p>
          <a:p>
            <a:r>
              <a:rPr lang="en-GB" dirty="0" err="1">
                <a:latin typeface="Arial" panose="020B0604020202020204" pitchFamily="34" charset="0"/>
                <a:cs typeface="Arial" panose="020B0604020202020204" pitchFamily="34" charset="0"/>
              </a:rPr>
              <a:t>Ystyriwch</a:t>
            </a:r>
            <a:r>
              <a:rPr lang="en-GB" dirty="0">
                <a:latin typeface="Arial" panose="020B0604020202020204" pitchFamily="34" charset="0"/>
                <a:cs typeface="Arial" panose="020B0604020202020204" pitchFamily="34" charset="0"/>
              </a:rPr>
              <a:t> bob amser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sy'n digwydd ym </a:t>
            </a:r>
            <a:r>
              <a:rPr lang="en-GB" dirty="0" err="1">
                <a:latin typeface="Arial" panose="020B0604020202020204" pitchFamily="34" charset="0"/>
                <a:cs typeface="Arial" panose="020B0604020202020204" pitchFamily="34" charset="0"/>
              </a:rPr>
              <a:t>mholisi'r</a:t>
            </a:r>
            <a:r>
              <a:rPr lang="en-GB" dirty="0">
                <a:latin typeface="Arial" panose="020B0604020202020204" pitchFamily="34" charset="0"/>
                <a:cs typeface="Arial" panose="020B0604020202020204" pitchFamily="34" charset="0"/>
              </a:rPr>
              <a:t> DU a </a:t>
            </a:r>
            <a:r>
              <a:rPr lang="en-GB" dirty="0" err="1">
                <a:latin typeface="Arial" panose="020B0604020202020204" pitchFamily="34" charset="0"/>
                <a:cs typeface="Arial" panose="020B0604020202020204" pitchFamily="34" charset="0"/>
              </a:rPr>
              <a:t>Chymru</a:t>
            </a:r>
            <a:r>
              <a:rPr lang="en-GB" dirty="0">
                <a:latin typeface="Arial" panose="020B0604020202020204" pitchFamily="34" charset="0"/>
                <a:cs typeface="Arial" panose="020B0604020202020204" pitchFamily="34" charset="0"/>
              </a:rPr>
              <a:t> i </a:t>
            </a:r>
            <a:r>
              <a:rPr lang="en-GB" dirty="0" err="1">
                <a:latin typeface="Arial" panose="020B0604020202020204" pitchFamily="34" charset="0"/>
                <a:cs typeface="Arial" panose="020B0604020202020204" pitchFamily="34" charset="0"/>
              </a:rPr>
              <a:t>ddarganfod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yw'r </a:t>
            </a:r>
            <a:r>
              <a:rPr lang="en-GB" dirty="0" err="1">
                <a:latin typeface="Arial" panose="020B0604020202020204" pitchFamily="34" charset="0"/>
                <a:cs typeface="Arial" panose="020B0604020202020204" pitchFamily="34" charset="0"/>
              </a:rPr>
              <a:t>cynlluniau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rhagamcanol</a:t>
            </a:r>
            <a:r>
              <a:rPr lang="en-GB" dirty="0">
                <a:latin typeface="Arial" panose="020B0604020202020204" pitchFamily="34" charset="0"/>
                <a:cs typeface="Arial" panose="020B0604020202020204" pitchFamily="34" charset="0"/>
              </a:rPr>
              <a:t> ym maes addysg? </a:t>
            </a:r>
            <a:r>
              <a:rPr lang="en-GB" dirty="0" err="1">
                <a:latin typeface="Arial" panose="020B0604020202020204" pitchFamily="34" charset="0"/>
                <a:cs typeface="Arial" panose="020B0604020202020204" pitchFamily="34" charset="0"/>
              </a:rPr>
              <a:t>Ysgolion</a:t>
            </a:r>
            <a:r>
              <a:rPr lang="en-GB" dirty="0">
                <a:latin typeface="Arial" panose="020B0604020202020204" pitchFamily="34" charset="0"/>
                <a:cs typeface="Arial" panose="020B0604020202020204" pitchFamily="34" charset="0"/>
              </a:rPr>
              <a:t> Bro – sgiliau newydd; </a:t>
            </a:r>
            <a:r>
              <a:rPr lang="en-GB" dirty="0" err="1">
                <a:latin typeface="Arial" panose="020B0604020202020204" pitchFamily="34" charset="0"/>
                <a:cs typeface="Arial" panose="020B0604020202020204" pitchFamily="34" charset="0"/>
              </a:rPr>
              <a:t>mudo</a:t>
            </a:r>
            <a:r>
              <a:rPr lang="en-GB" dirty="0">
                <a:latin typeface="Arial" panose="020B0604020202020204" pitchFamily="34" charset="0"/>
                <a:cs typeface="Arial" panose="020B0604020202020204" pitchFamily="34" charset="0"/>
              </a:rPr>
              <a:t> ac ymarfer </a:t>
            </a:r>
            <a:r>
              <a:rPr lang="en-GB" dirty="0" err="1">
                <a:latin typeface="Arial" panose="020B0604020202020204" pitchFamily="34" charset="0"/>
                <a:cs typeface="Arial" panose="020B0604020202020204" pitchFamily="34" charset="0"/>
              </a:rPr>
              <a:t>pedagogaidd</a:t>
            </a:r>
            <a:r>
              <a:rPr lang="en-GB" dirty="0">
                <a:latin typeface="Arial" panose="020B0604020202020204" pitchFamily="34" charset="0"/>
                <a:cs typeface="Arial" panose="020B0604020202020204" pitchFamily="34" charset="0"/>
              </a:rPr>
              <a:t> – sgiliau newydd</a:t>
            </a:r>
          </a:p>
        </p:txBody>
      </p:sp>
    </p:spTree>
    <p:extLst>
      <p:ext uri="{BB962C8B-B14F-4D97-AF65-F5344CB8AC3E}">
        <p14:creationId xmlns:p14="http://schemas.microsoft.com/office/powerpoint/2010/main" val="20118107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AD532-83C0-1882-0C03-B0610FB2E33F}"/>
              </a:ext>
            </a:extLst>
          </p:cNvPr>
          <p:cNvSpPr>
            <a:spLocks noGrp="1"/>
          </p:cNvSpPr>
          <p:nvPr>
            <p:ph type="title"/>
          </p:nvPr>
        </p:nvSpPr>
        <p:spPr/>
        <p:txBody>
          <a:bodyPr>
            <a:normAutofit fontScale="90000"/>
          </a:bodyPr>
          <a:lstStyle/>
          <a:p>
            <a:r>
              <a:rPr lang="en-GB" dirty="0">
                <a:solidFill>
                  <a:srgbClr val="0070C0"/>
                </a:solidFill>
                <a:latin typeface="Arial" panose="020B0604020202020204" pitchFamily="34" charset="0"/>
                <a:cs typeface="Arial" panose="020B0604020202020204" pitchFamily="34" charset="0"/>
              </a:rPr>
              <a:t>Keeping up with educational trends and curriculum</a:t>
            </a:r>
            <a:br>
              <a:rPr lang="en-GB"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EA04356-A6FA-89C1-EA49-B8965483A740}"/>
              </a:ext>
            </a:extLst>
          </p:cNvPr>
          <p:cNvSpPr>
            <a:spLocks noGrp="1"/>
          </p:cNvSpPr>
          <p:nvPr>
            <p:ph idx="1"/>
          </p:nvPr>
        </p:nvSpPr>
        <p:spPr>
          <a:xfrm>
            <a:off x="1882588" y="1825625"/>
            <a:ext cx="9853782" cy="4667250"/>
          </a:xfrm>
        </p:spPr>
        <p:txBody>
          <a:bodyPr/>
          <a:lstStyle/>
          <a:p>
            <a:r>
              <a:rPr lang="en-GB" dirty="0">
                <a:solidFill>
                  <a:srgbClr val="0070C0"/>
                </a:solidFill>
              </a:rPr>
              <a:t>Think about what are the trends in education at present. What are the problems?</a:t>
            </a:r>
          </a:p>
          <a:p>
            <a:endParaRPr lang="en-GB" dirty="0">
              <a:solidFill>
                <a:srgbClr val="0070C0"/>
              </a:solidFill>
            </a:endParaRPr>
          </a:p>
          <a:p>
            <a:pPr marL="0" indent="0">
              <a:buNone/>
            </a:pPr>
            <a:endParaRPr lang="en-GB" dirty="0">
              <a:solidFill>
                <a:srgbClr val="0070C0"/>
              </a:solidFill>
            </a:endParaRPr>
          </a:p>
          <a:p>
            <a:r>
              <a:rPr lang="en-GB" dirty="0">
                <a:solidFill>
                  <a:srgbClr val="0070C0"/>
                </a:solidFill>
              </a:rPr>
              <a:t>Lack of LA funding</a:t>
            </a:r>
          </a:p>
          <a:p>
            <a:r>
              <a:rPr lang="en-GB" dirty="0">
                <a:solidFill>
                  <a:srgbClr val="0070C0"/>
                </a:solidFill>
              </a:rPr>
              <a:t>Always consider what is happening in policy both UK and Wales to find out what are the projected plans in education? Community Focussed schools – new skills; migration and pedagogical practice – new demands</a:t>
            </a:r>
          </a:p>
          <a:p>
            <a:pPr marL="0" indent="0">
              <a:buNone/>
            </a:pPr>
            <a:endParaRPr lang="en-GB" dirty="0"/>
          </a:p>
        </p:txBody>
      </p:sp>
    </p:spTree>
    <p:extLst>
      <p:ext uri="{BB962C8B-B14F-4D97-AF65-F5344CB8AC3E}">
        <p14:creationId xmlns:p14="http://schemas.microsoft.com/office/powerpoint/2010/main" val="42411775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4899A-D76F-F9FD-1260-AF515EB44C54}"/>
              </a:ext>
            </a:extLst>
          </p:cNvPr>
          <p:cNvSpPr>
            <a:spLocks noGrp="1"/>
          </p:cNvSpPr>
          <p:nvPr>
            <p:ph type="title"/>
          </p:nvPr>
        </p:nvSpPr>
        <p:spPr>
          <a:xfrm>
            <a:off x="2832847" y="365125"/>
            <a:ext cx="8903523" cy="1325563"/>
          </a:xfrm>
        </p:spPr>
        <p:txBody>
          <a:bodyPr>
            <a:normAutofit fontScale="90000"/>
          </a:bodyPr>
          <a:lstStyle/>
          <a:p>
            <a:r>
              <a:rPr lang="en-GB" dirty="0" err="1">
                <a:latin typeface="Arial" panose="020B0604020202020204" pitchFamily="34" charset="0"/>
                <a:cs typeface="Arial" panose="020B0604020202020204" pitchFamily="34" charset="0"/>
              </a:rPr>
              <a:t>Gormod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syniadau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tebyg</a:t>
            </a:r>
            <a:r>
              <a:rPr lang="en-GB" dirty="0">
                <a:latin typeface="Arial" panose="020B0604020202020204" pitchFamily="34" charset="0"/>
                <a:cs typeface="Arial" panose="020B0604020202020204" pitchFamily="34" charset="0"/>
              </a:rPr>
              <a:t> / </a:t>
            </a:r>
            <a:r>
              <a:rPr lang="en-GB" dirty="0">
                <a:solidFill>
                  <a:srgbClr val="0070C0"/>
                </a:solidFill>
                <a:latin typeface="Arial" panose="020B0604020202020204" pitchFamily="34" charset="0"/>
                <a:cs typeface="Arial" panose="020B0604020202020204" pitchFamily="34" charset="0"/>
              </a:rPr>
              <a:t>Too many similar ideas</a:t>
            </a:r>
            <a:br>
              <a:rPr lang="en-GB"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259A0F9-5D20-2E45-44FC-1689B8E08BA6}"/>
              </a:ext>
            </a:extLst>
          </p:cNvPr>
          <p:cNvSpPr>
            <a:spLocks noGrp="1"/>
          </p:cNvSpPr>
          <p:nvPr>
            <p:ph idx="1"/>
          </p:nvPr>
        </p:nvSpPr>
        <p:spPr>
          <a:xfrm>
            <a:off x="1198313" y="1822450"/>
            <a:ext cx="4628746" cy="4667250"/>
          </a:xfrm>
        </p:spPr>
        <p:txBody>
          <a:bodyPr/>
          <a:lstStyle/>
          <a:p>
            <a:r>
              <a:rPr lang="en-GB" dirty="0"/>
              <a:t>Beth </a:t>
            </a:r>
            <a:r>
              <a:rPr lang="en-GB" dirty="0" err="1"/>
              <a:t>yw</a:t>
            </a:r>
            <a:r>
              <a:rPr lang="en-GB" dirty="0"/>
              <a:t> </a:t>
            </a:r>
            <a:r>
              <a:rPr lang="en-GB" dirty="0" err="1"/>
              <a:t>fy</a:t>
            </a:r>
            <a:r>
              <a:rPr lang="en-GB" dirty="0"/>
              <a:t> </a:t>
            </a:r>
            <a:r>
              <a:rPr lang="en-GB" dirty="0" err="1"/>
              <a:t>mhwynt</a:t>
            </a:r>
            <a:r>
              <a:rPr lang="en-GB" dirty="0"/>
              <a:t> </a:t>
            </a:r>
            <a:r>
              <a:rPr lang="en-GB" dirty="0" err="1"/>
              <a:t>gwerthu</a:t>
            </a:r>
            <a:r>
              <a:rPr lang="en-GB" dirty="0"/>
              <a:t> unigryw? (</a:t>
            </a:r>
            <a:r>
              <a:rPr lang="en-GB" dirty="0" err="1"/>
              <a:t>MGU</a:t>
            </a:r>
            <a:r>
              <a:rPr lang="en-GB" dirty="0"/>
              <a:t>)</a:t>
            </a:r>
          </a:p>
          <a:p>
            <a:r>
              <a:rPr lang="en-GB" dirty="0"/>
              <a:t>What is my unique selling point? (USP)</a:t>
            </a:r>
          </a:p>
          <a:p>
            <a:pPr marL="0" indent="0">
              <a:buNone/>
            </a:pPr>
            <a:r>
              <a:rPr lang="en-GB" dirty="0"/>
              <a:t>https://www.independent.co.uk/travel/news-and-advice/cardiff-airport-losses-bristol-wales-b2497267.html</a:t>
            </a:r>
          </a:p>
        </p:txBody>
      </p:sp>
      <p:pic>
        <p:nvPicPr>
          <p:cNvPr id="5" name="Picture 4">
            <a:extLst>
              <a:ext uri="{FF2B5EF4-FFF2-40B4-BE49-F238E27FC236}">
                <a16:creationId xmlns:a16="http://schemas.microsoft.com/office/drawing/2014/main" id="{1E42FD55-B667-88CE-8F6D-E39A7743CC5C}"/>
              </a:ext>
            </a:extLst>
          </p:cNvPr>
          <p:cNvPicPr>
            <a:picLocks noChangeAspect="1"/>
          </p:cNvPicPr>
          <p:nvPr/>
        </p:nvPicPr>
        <p:blipFill>
          <a:blip r:embed="rId3"/>
          <a:stretch>
            <a:fillRect/>
          </a:stretch>
        </p:blipFill>
        <p:spPr>
          <a:xfrm>
            <a:off x="6364943" y="1302497"/>
            <a:ext cx="5127812" cy="5035550"/>
          </a:xfrm>
          <a:prstGeom prst="rect">
            <a:avLst/>
          </a:prstGeom>
        </p:spPr>
      </p:pic>
    </p:spTree>
    <p:extLst>
      <p:ext uri="{BB962C8B-B14F-4D97-AF65-F5344CB8AC3E}">
        <p14:creationId xmlns:p14="http://schemas.microsoft.com/office/powerpoint/2010/main" val="27076042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CCC38-FB89-5EB2-4C40-A7E96D4D08DE}"/>
              </a:ext>
            </a:extLst>
          </p:cNvPr>
          <p:cNvSpPr>
            <a:spLocks noGrp="1"/>
          </p:cNvSpPr>
          <p:nvPr>
            <p:ph type="title"/>
          </p:nvPr>
        </p:nvSpPr>
        <p:spPr>
          <a:xfrm>
            <a:off x="2616215" y="365125"/>
            <a:ext cx="7956222" cy="1325563"/>
          </a:xfrm>
        </p:spPr>
        <p:txBody>
          <a:bodyPr>
            <a:normAutofit fontScale="90000"/>
          </a:bodyPr>
          <a:lstStyle/>
          <a:p>
            <a:r>
              <a:rPr lang="en-GB" dirty="0">
                <a:solidFill>
                  <a:schemeClr val="accent1">
                    <a:lumMod val="75000"/>
                  </a:schemeClr>
                </a:solidFill>
                <a:latin typeface="Arial" panose="020B0604020202020204" pitchFamily="34" charset="0"/>
                <a:cs typeface="Arial" panose="020B0604020202020204" pitchFamily="34" charset="0"/>
              </a:rPr>
              <a:t>Consumer – size of the population</a:t>
            </a:r>
            <a:br>
              <a:rPr lang="en-GB" dirty="0">
                <a:solidFill>
                  <a:schemeClr val="accent1">
                    <a:lumMod val="75000"/>
                  </a:schemeClr>
                </a:solidFill>
                <a:latin typeface="Arial" panose="020B0604020202020204" pitchFamily="34" charset="0"/>
                <a:cs typeface="Arial" panose="020B0604020202020204" pitchFamily="34" charset="0"/>
              </a:rPr>
            </a:br>
            <a:endParaRPr lang="en-GB" dirty="0">
              <a:solidFill>
                <a:schemeClr val="accent1">
                  <a:lumMod val="75000"/>
                </a:schemeClr>
              </a:solidFill>
            </a:endParaRPr>
          </a:p>
        </p:txBody>
      </p:sp>
      <p:sp>
        <p:nvSpPr>
          <p:cNvPr id="3" name="Content Placeholder 2">
            <a:extLst>
              <a:ext uri="{FF2B5EF4-FFF2-40B4-BE49-F238E27FC236}">
                <a16:creationId xmlns:a16="http://schemas.microsoft.com/office/drawing/2014/main" id="{733AE06A-B97E-9AE9-B1E3-F79F2C0E4308}"/>
              </a:ext>
            </a:extLst>
          </p:cNvPr>
          <p:cNvSpPr>
            <a:spLocks noGrp="1"/>
          </p:cNvSpPr>
          <p:nvPr>
            <p:ph idx="1"/>
          </p:nvPr>
        </p:nvSpPr>
        <p:spPr>
          <a:xfrm>
            <a:off x="1452282" y="1825625"/>
            <a:ext cx="10284088" cy="4667250"/>
          </a:xfrm>
        </p:spPr>
        <p:txBody>
          <a:bodyPr>
            <a:normAutofit fontScale="92500"/>
          </a:bodyPr>
          <a:lstStyle/>
          <a:p>
            <a:pPr algn="l">
              <a:buFont typeface="Arial" panose="020B0604020202020204" pitchFamily="34" charset="0"/>
              <a:buChar char="•"/>
            </a:pPr>
            <a:r>
              <a:rPr lang="en-GB" b="0" i="0" dirty="0">
                <a:solidFill>
                  <a:srgbClr val="2E2E38"/>
                </a:solidFill>
                <a:effectLst/>
                <a:latin typeface="Arial" panose="020B0604020202020204" pitchFamily="34" charset="0"/>
                <a:cs typeface="Arial" panose="020B0604020202020204" pitchFamily="34" charset="0"/>
              </a:rPr>
              <a:t>Multiple drivers of change are shaping new consumption patterns as people buy less, buy better and buy in different ways.</a:t>
            </a:r>
            <a:br>
              <a:rPr lang="en-GB" b="0" i="0" dirty="0">
                <a:solidFill>
                  <a:srgbClr val="2E2E38"/>
                </a:solidFill>
                <a:effectLst/>
                <a:latin typeface="Arial" panose="020B0604020202020204" pitchFamily="34" charset="0"/>
                <a:cs typeface="Arial" panose="020B0604020202020204" pitchFamily="34" charset="0"/>
              </a:rPr>
            </a:br>
            <a:endParaRPr lang="en-GB" b="0" i="0" dirty="0">
              <a:solidFill>
                <a:srgbClr val="2E2E38"/>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dirty="0">
                <a:solidFill>
                  <a:srgbClr val="2E2E38"/>
                </a:solidFill>
                <a:effectLst/>
                <a:latin typeface="Arial" panose="020B0604020202020204" pitchFamily="34" charset="0"/>
                <a:cs typeface="Arial" panose="020B0604020202020204" pitchFamily="34" charset="0"/>
              </a:rPr>
              <a:t>Consumption is essential for economic growth, but as consumers prioritize experiences and digital products over physical goods, businesses will need to adapt.</a:t>
            </a:r>
          </a:p>
          <a:p>
            <a:pPr marL="0" indent="0" algn="l">
              <a:buNone/>
            </a:pPr>
            <a:endParaRPr lang="en-GB" b="0" i="0" dirty="0">
              <a:solidFill>
                <a:srgbClr val="2E2E38"/>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dirty="0">
                <a:solidFill>
                  <a:srgbClr val="2E2E38"/>
                </a:solidFill>
                <a:effectLst/>
                <a:latin typeface="Arial" panose="020B0604020202020204" pitchFamily="34" charset="0"/>
                <a:cs typeface="Arial" panose="020B0604020202020204" pitchFamily="34" charset="0"/>
              </a:rPr>
              <a:t>Companies must understand what’s driving change, how it will impact what they sell and do, and what success looks like in the future</a:t>
            </a:r>
          </a:p>
          <a:p>
            <a:pPr algn="l">
              <a:buFont typeface="Arial" panose="020B0604020202020204" pitchFamily="34" charset="0"/>
              <a:buChar char="•"/>
            </a:pPr>
            <a:r>
              <a:rPr lang="en-GB" dirty="0">
                <a:solidFill>
                  <a:srgbClr val="2E2E38"/>
                </a:solidFill>
                <a:latin typeface="Arial" panose="020B0604020202020204" pitchFamily="34" charset="0"/>
                <a:cs typeface="Arial" panose="020B0604020202020204" pitchFamily="34" charset="0"/>
              </a:rPr>
              <a:t>Rogers and </a:t>
            </a:r>
            <a:r>
              <a:rPr lang="en-GB" dirty="0" err="1">
                <a:solidFill>
                  <a:srgbClr val="2E2E38"/>
                </a:solidFill>
                <a:latin typeface="Arial" panose="020B0604020202020204" pitchFamily="34" charset="0"/>
                <a:cs typeface="Arial" panose="020B0604020202020204" pitchFamily="34" charset="0"/>
              </a:rPr>
              <a:t>Copeskate</a:t>
            </a:r>
            <a:r>
              <a:rPr lang="en-GB" dirty="0">
                <a:solidFill>
                  <a:srgbClr val="2E2E38"/>
                </a:solidFill>
                <a:latin typeface="Arial" panose="020B0604020202020204" pitchFamily="34" charset="0"/>
                <a:cs typeface="Arial" panose="020B0604020202020204" pitchFamily="34" charset="0"/>
              </a:rPr>
              <a:t>, (2023)</a:t>
            </a:r>
            <a:endParaRPr lang="en-GB" b="0" i="0" dirty="0">
              <a:solidFill>
                <a:srgbClr val="2E2E38"/>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0368540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54560-BBE7-D55A-701D-D6600A8A096F}"/>
              </a:ext>
            </a:extLst>
          </p:cNvPr>
          <p:cNvSpPr>
            <a:spLocks noGrp="1"/>
          </p:cNvSpPr>
          <p:nvPr>
            <p:ph type="title"/>
          </p:nvPr>
        </p:nvSpPr>
        <p:spPr/>
        <p:txBody>
          <a:bodyPr/>
          <a:lstStyle/>
          <a:p>
            <a:r>
              <a:rPr lang="en-GB" dirty="0" err="1"/>
              <a:t>Defnyddiwr</a:t>
            </a:r>
            <a:r>
              <a:rPr lang="en-GB" dirty="0"/>
              <a:t> – </a:t>
            </a:r>
            <a:r>
              <a:rPr lang="en-GB" dirty="0" err="1"/>
              <a:t>maint</a:t>
            </a:r>
            <a:r>
              <a:rPr lang="en-GB" dirty="0"/>
              <a:t> y </a:t>
            </a:r>
            <a:r>
              <a:rPr lang="en-GB" dirty="0" err="1"/>
              <a:t>boblogaeth</a:t>
            </a:r>
            <a:endParaRPr lang="en-GB" dirty="0"/>
          </a:p>
        </p:txBody>
      </p:sp>
      <p:sp>
        <p:nvSpPr>
          <p:cNvPr id="3" name="Content Placeholder 2">
            <a:extLst>
              <a:ext uri="{FF2B5EF4-FFF2-40B4-BE49-F238E27FC236}">
                <a16:creationId xmlns:a16="http://schemas.microsoft.com/office/drawing/2014/main" id="{1AD5B74B-E896-AC6B-14CB-B620DA54E8AF}"/>
              </a:ext>
            </a:extLst>
          </p:cNvPr>
          <p:cNvSpPr>
            <a:spLocks noGrp="1"/>
          </p:cNvSpPr>
          <p:nvPr>
            <p:ph idx="1"/>
          </p:nvPr>
        </p:nvSpPr>
        <p:spPr>
          <a:xfrm>
            <a:off x="1147483" y="1825625"/>
            <a:ext cx="10588888" cy="4667250"/>
          </a:xfrm>
        </p:spPr>
        <p:txBody>
          <a:bodyPr>
            <a:normAutofit fontScale="92500" lnSpcReduction="10000"/>
          </a:bodyPr>
          <a:lstStyle/>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ysgogwyr</a:t>
            </a:r>
            <a:r>
              <a:rPr lang="en-GB" dirty="0">
                <a:latin typeface="Arial" panose="020B0604020202020204" pitchFamily="34" charset="0"/>
                <a:cs typeface="Arial" panose="020B0604020202020204" pitchFamily="34" charset="0"/>
              </a:rPr>
              <a:t> newid </a:t>
            </a:r>
            <a:r>
              <a:rPr lang="en-GB" dirty="0" err="1">
                <a:latin typeface="Arial" panose="020B0604020202020204" pitchFamily="34" charset="0"/>
                <a:cs typeface="Arial" panose="020B0604020202020204" pitchFamily="34" charset="0"/>
              </a:rPr>
              <a:t>lluosog</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siapio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patrymau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defnydd</a:t>
            </a:r>
            <a:r>
              <a:rPr lang="en-GB" dirty="0">
                <a:latin typeface="Arial" panose="020B0604020202020204" pitchFamily="34" charset="0"/>
                <a:cs typeface="Arial" panose="020B0604020202020204" pitchFamily="34" charset="0"/>
              </a:rPr>
              <a:t> newydd wrth i </a:t>
            </a:r>
            <a:r>
              <a:rPr lang="en-GB" dirty="0" err="1">
                <a:latin typeface="Arial" panose="020B0604020202020204" pitchFamily="34" charset="0"/>
                <a:cs typeface="Arial" panose="020B0604020202020204" pitchFamily="34" charset="0"/>
              </a:rPr>
              <a:t>bobl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brynu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prynu'n</a:t>
            </a:r>
            <a:r>
              <a:rPr lang="en-GB" dirty="0">
                <a:latin typeface="Arial" panose="020B0604020202020204" pitchFamily="34" charset="0"/>
                <a:cs typeface="Arial" panose="020B0604020202020204" pitchFamily="34" charset="0"/>
              </a:rPr>
              <a:t> well a </a:t>
            </a:r>
            <a:r>
              <a:rPr lang="en-GB" dirty="0" err="1">
                <a:latin typeface="Arial" panose="020B0604020202020204" pitchFamily="34" charset="0"/>
                <a:cs typeface="Arial" panose="020B0604020202020204" pitchFamily="34" charset="0"/>
              </a:rPr>
              <a:t>phrynu</a:t>
            </a:r>
            <a:r>
              <a:rPr lang="en-GB" dirty="0">
                <a:latin typeface="Arial" panose="020B0604020202020204" pitchFamily="34" charset="0"/>
                <a:cs typeface="Arial" panose="020B0604020202020204" pitchFamily="34" charset="0"/>
              </a:rPr>
              <a:t> mewn gwahanol ffyrdd.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treuliant</a:t>
            </a:r>
            <a:r>
              <a:rPr lang="en-GB" dirty="0">
                <a:latin typeface="Arial" panose="020B0604020202020204" pitchFamily="34" charset="0"/>
                <a:cs typeface="Arial" panose="020B0604020202020204" pitchFamily="34" charset="0"/>
              </a:rPr>
              <a:t> yn hanfodol ar gyfer </a:t>
            </a:r>
            <a:r>
              <a:rPr lang="en-GB" dirty="0" err="1">
                <a:latin typeface="Arial" panose="020B0604020202020204" pitchFamily="34" charset="0"/>
                <a:cs typeface="Arial" panose="020B0604020202020204" pitchFamily="34" charset="0"/>
              </a:rPr>
              <a:t>twf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economaidd</a:t>
            </a:r>
            <a:r>
              <a:rPr lang="en-GB" dirty="0">
                <a:latin typeface="Arial" panose="020B0604020202020204" pitchFamily="34" charset="0"/>
                <a:cs typeface="Arial" panose="020B0604020202020204" pitchFamily="34" charset="0"/>
              </a:rPr>
              <a:t>, ond wrth i </a:t>
            </a:r>
            <a:r>
              <a:rPr lang="en-GB" dirty="0" err="1">
                <a:latin typeface="Arial" panose="020B0604020202020204" pitchFamily="34" charset="0"/>
                <a:cs typeface="Arial" panose="020B0604020202020204" pitchFamily="34" charset="0"/>
              </a:rPr>
              <a:t>ddefnyddwyr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flaenoriaethu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profiadau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chynhyrchion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digidol</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hytrach</a:t>
            </a:r>
            <a:r>
              <a:rPr lang="en-GB" dirty="0">
                <a:latin typeface="Arial" panose="020B0604020202020204" pitchFamily="34" charset="0"/>
                <a:cs typeface="Arial" panose="020B0604020202020204" pitchFamily="34" charset="0"/>
              </a:rPr>
              <a:t> na </a:t>
            </a:r>
            <a:r>
              <a:rPr lang="en-GB" dirty="0" err="1">
                <a:latin typeface="Arial" panose="020B0604020202020204" pitchFamily="34" charset="0"/>
                <a:cs typeface="Arial" panose="020B0604020202020204" pitchFamily="34" charset="0"/>
              </a:rPr>
              <a:t>nwyddau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ffisegol</a:t>
            </a:r>
            <a:r>
              <a:rPr lang="en-GB" dirty="0">
                <a:latin typeface="Arial" panose="020B0604020202020204" pitchFamily="34" charset="0"/>
                <a:cs typeface="Arial" panose="020B0604020202020204" pitchFamily="34" charset="0"/>
              </a:rPr>
              <a:t>, bydd angen i </a:t>
            </a:r>
            <a:r>
              <a:rPr lang="en-GB" dirty="0" err="1">
                <a:latin typeface="Arial" panose="020B0604020202020204" pitchFamily="34" charset="0"/>
                <a:cs typeface="Arial" panose="020B0604020202020204" pitchFamily="34" charset="0"/>
              </a:rPr>
              <a:t>fusnesau</a:t>
            </a:r>
            <a:r>
              <a:rPr lang="en-GB" dirty="0">
                <a:latin typeface="Arial" panose="020B0604020202020204" pitchFamily="34" charset="0"/>
                <a:cs typeface="Arial" panose="020B0604020202020204" pitchFamily="34" charset="0"/>
              </a:rPr>
              <a:t> addasu.</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Rhaid i </a:t>
            </a:r>
            <a:r>
              <a:rPr lang="en-GB" dirty="0" err="1">
                <a:latin typeface="Arial" panose="020B0604020202020204" pitchFamily="34" charset="0"/>
                <a:cs typeface="Arial" panose="020B0604020202020204" pitchFamily="34" charset="0"/>
              </a:rPr>
              <a:t>gwmnïau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ddeall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sy'n </a:t>
            </a:r>
            <a:r>
              <a:rPr lang="en-GB" dirty="0" err="1">
                <a:latin typeface="Arial" panose="020B0604020202020204" pitchFamily="34" charset="0"/>
                <a:cs typeface="Arial" panose="020B0604020202020204" pitchFamily="34" charset="0"/>
              </a:rPr>
              <a:t>ysgogi</a:t>
            </a:r>
            <a:r>
              <a:rPr lang="en-GB" dirty="0">
                <a:latin typeface="Arial" panose="020B0604020202020204" pitchFamily="34" charset="0"/>
                <a:cs typeface="Arial" panose="020B0604020202020204" pitchFamily="34" charset="0"/>
              </a:rPr>
              <a:t> newid, sut y bydd yn </a:t>
            </a:r>
            <a:r>
              <a:rPr lang="en-GB" dirty="0" err="1">
                <a:latin typeface="Arial" panose="020B0604020202020204" pitchFamily="34" charset="0"/>
                <a:cs typeface="Arial" panose="020B0604020202020204" pitchFamily="34" charset="0"/>
              </a:rPr>
              <a:t>effeithio</a:t>
            </a:r>
            <a:r>
              <a:rPr lang="en-GB" dirty="0">
                <a:latin typeface="Arial" panose="020B0604020202020204" pitchFamily="34" charset="0"/>
                <a:cs typeface="Arial" panose="020B0604020202020204" pitchFamily="34" charset="0"/>
              </a:rPr>
              <a:t> ar yr hyn y </a:t>
            </a:r>
            <a:r>
              <a:rPr lang="en-GB" dirty="0" err="1">
                <a:latin typeface="Arial" panose="020B0604020202020204" pitchFamily="34" charset="0"/>
                <a:cs typeface="Arial" panose="020B0604020202020204" pitchFamily="34" charset="0"/>
              </a:rPr>
              <a:t>maent</a:t>
            </a:r>
            <a:r>
              <a:rPr lang="en-GB" dirty="0">
                <a:latin typeface="Arial" panose="020B0604020202020204" pitchFamily="34" charset="0"/>
                <a:cs typeface="Arial" panose="020B0604020202020204" pitchFamily="34" charset="0"/>
              </a:rPr>
              <a:t> yn ei </a:t>
            </a:r>
            <a:r>
              <a:rPr lang="en-GB" dirty="0" err="1">
                <a:latin typeface="Arial" panose="020B0604020202020204" pitchFamily="34" charset="0"/>
                <a:cs typeface="Arial" panose="020B0604020202020204" pitchFamily="34" charset="0"/>
              </a:rPr>
              <a:t>werthu</a:t>
            </a:r>
            <a:r>
              <a:rPr lang="en-GB" dirty="0">
                <a:latin typeface="Arial" panose="020B0604020202020204" pitchFamily="34" charset="0"/>
                <a:cs typeface="Arial" panose="020B0604020202020204" pitchFamily="34" charset="0"/>
              </a:rPr>
              <a:t> ac yn ei wneud, a sut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llwyddiant</a:t>
            </a:r>
            <a:r>
              <a:rPr lang="en-GB" dirty="0">
                <a:latin typeface="Arial" panose="020B0604020202020204" pitchFamily="34" charset="0"/>
                <a:cs typeface="Arial" panose="020B0604020202020204" pitchFamily="34" charset="0"/>
              </a:rPr>
              <a:t> yn y </a:t>
            </a:r>
            <a:r>
              <a:rPr lang="en-GB" dirty="0" err="1">
                <a:latin typeface="Arial" panose="020B0604020202020204" pitchFamily="34" charset="0"/>
                <a:cs typeface="Arial" panose="020B0604020202020204" pitchFamily="34" charset="0"/>
              </a:rPr>
              <a:t>dyfodol</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lvl="2"/>
            <a:r>
              <a:rPr lang="en-GB" dirty="0">
                <a:solidFill>
                  <a:srgbClr val="2E2E38"/>
                </a:solidFill>
                <a:latin typeface="Arial" panose="020B0604020202020204" pitchFamily="34" charset="0"/>
                <a:cs typeface="Arial" panose="020B0604020202020204" pitchFamily="34" charset="0"/>
              </a:rPr>
              <a:t>Rogers and </a:t>
            </a:r>
            <a:r>
              <a:rPr lang="en-GB" dirty="0" err="1">
                <a:solidFill>
                  <a:srgbClr val="2E2E38"/>
                </a:solidFill>
                <a:latin typeface="Arial" panose="020B0604020202020204" pitchFamily="34" charset="0"/>
                <a:cs typeface="Arial" panose="020B0604020202020204" pitchFamily="34" charset="0"/>
              </a:rPr>
              <a:t>Copeskate</a:t>
            </a:r>
            <a:r>
              <a:rPr lang="en-GB" dirty="0">
                <a:solidFill>
                  <a:srgbClr val="2E2E38"/>
                </a:solidFill>
                <a:latin typeface="Arial" panose="020B0604020202020204" pitchFamily="34" charset="0"/>
                <a:cs typeface="Arial" panose="020B0604020202020204" pitchFamily="34" charset="0"/>
              </a:rPr>
              <a:t>, (2023)</a:t>
            </a:r>
            <a:endParaRPr lang="en-GB" b="0" i="0" dirty="0">
              <a:solidFill>
                <a:srgbClr val="2E2E38"/>
              </a:solidFill>
              <a:effectLst/>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62202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F2DDF-5FFC-D9AE-B14D-A2014BECAF4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Investors pulling out</a:t>
            </a:r>
            <a:br>
              <a:rPr lang="en-GB"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63501C90-0F1E-4DB1-9BC8-6235E588C986}"/>
              </a:ext>
            </a:extLst>
          </p:cNvPr>
          <p:cNvSpPr>
            <a:spLocks noGrp="1"/>
          </p:cNvSpPr>
          <p:nvPr>
            <p:ph idx="1"/>
          </p:nvPr>
        </p:nvSpPr>
        <p:spPr>
          <a:xfrm>
            <a:off x="1308847" y="1825625"/>
            <a:ext cx="10427523" cy="4667250"/>
          </a:xfrm>
        </p:spPr>
        <p:txBody>
          <a:bodyPr>
            <a:normAutofit fontScale="92500" lnSpcReduction="10000"/>
          </a:bodyPr>
          <a:lstStyle/>
          <a:p>
            <a:r>
              <a:rPr lang="en-GB" dirty="0"/>
              <a:t>New ways that consumers are spending their money – more technological influences, lack of footfall in town centres, Covid, constrained customer spending</a:t>
            </a:r>
          </a:p>
          <a:p>
            <a:r>
              <a:rPr lang="en-GB" dirty="0">
                <a:hlinkClick r:id="rId2"/>
              </a:rPr>
              <a:t>Welsh Government pulls out of vital business rate relief (2024)</a:t>
            </a:r>
            <a:r>
              <a:rPr lang="en-GB" dirty="0"/>
              <a:t>  (</a:t>
            </a:r>
            <a:r>
              <a:rPr lang="en-GB" dirty="0" err="1"/>
              <a:t>Sweatman</a:t>
            </a:r>
            <a:r>
              <a:rPr lang="en-GB" dirty="0"/>
              <a:t>, 2024)</a:t>
            </a:r>
          </a:p>
          <a:p>
            <a:r>
              <a:rPr lang="en-GB" dirty="0">
                <a:hlinkClick r:id="rId3"/>
              </a:rPr>
              <a:t>Social enterprises – UK funds for levelling up – Wales receiving less than before. (Senedd, 2024)</a:t>
            </a:r>
            <a:endParaRPr lang="en-GB" dirty="0"/>
          </a:p>
          <a:p>
            <a:r>
              <a:rPr lang="en-GB" dirty="0"/>
              <a:t>Consider looking at the Development Bank for Wales website for more details of funding</a:t>
            </a:r>
          </a:p>
          <a:p>
            <a:r>
              <a:rPr lang="en-GB" dirty="0">
                <a:hlinkClick r:id="rId4"/>
              </a:rPr>
              <a:t>https://developmentbank.wales/PPC-2-business-loan-Wales?gad_source=1&amp;gclid=CjwKCAiA8sauBhB3EiwAruTRJky0TakCH2svDWv51wa5yqsCLm__y0VyVjDtsH1w2FNUXl24HY3a9BoC38sQAvD_BwE</a:t>
            </a:r>
            <a:endParaRPr lang="en-GB" dirty="0"/>
          </a:p>
          <a:p>
            <a:pPr marL="0" indent="0">
              <a:buNone/>
            </a:pPr>
            <a:endParaRPr lang="en-GB" dirty="0"/>
          </a:p>
        </p:txBody>
      </p:sp>
    </p:spTree>
    <p:extLst>
      <p:ext uri="{BB962C8B-B14F-4D97-AF65-F5344CB8AC3E}">
        <p14:creationId xmlns:p14="http://schemas.microsoft.com/office/powerpoint/2010/main" val="17308314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CA98D-5F55-DA91-3099-9F9539C9C852}"/>
              </a:ext>
            </a:extLst>
          </p:cNvPr>
          <p:cNvSpPr>
            <a:spLocks noGrp="1"/>
          </p:cNvSpPr>
          <p:nvPr>
            <p:ph type="title"/>
          </p:nvPr>
        </p:nvSpPr>
        <p:spPr/>
        <p:txBody>
          <a:bodyPr/>
          <a:lstStyle/>
          <a:p>
            <a:r>
              <a:rPr lang="en-GB" dirty="0" err="1"/>
              <a:t>Buddsoddwyr</a:t>
            </a:r>
            <a:r>
              <a:rPr lang="en-GB" dirty="0"/>
              <a:t> yn </a:t>
            </a:r>
            <a:r>
              <a:rPr lang="en-GB" dirty="0" err="1"/>
              <a:t>tynnu</a:t>
            </a:r>
            <a:r>
              <a:rPr lang="en-GB" dirty="0"/>
              <a:t> allan</a:t>
            </a:r>
          </a:p>
        </p:txBody>
      </p:sp>
      <p:sp>
        <p:nvSpPr>
          <p:cNvPr id="3" name="Content Placeholder 2">
            <a:extLst>
              <a:ext uri="{FF2B5EF4-FFF2-40B4-BE49-F238E27FC236}">
                <a16:creationId xmlns:a16="http://schemas.microsoft.com/office/drawing/2014/main" id="{0FED453F-B11A-9AEA-EFDD-B47182B08A8D}"/>
              </a:ext>
            </a:extLst>
          </p:cNvPr>
          <p:cNvSpPr>
            <a:spLocks noGrp="1"/>
          </p:cNvSpPr>
          <p:nvPr>
            <p:ph idx="1"/>
          </p:nvPr>
        </p:nvSpPr>
        <p:spPr>
          <a:xfrm>
            <a:off x="1506071" y="1825625"/>
            <a:ext cx="10230299" cy="4667250"/>
          </a:xfrm>
        </p:spPr>
        <p:txBody>
          <a:bodyPr>
            <a:normAutofit fontScale="92500" lnSpcReduction="10000"/>
          </a:bodyPr>
          <a:lstStyle/>
          <a:p>
            <a:r>
              <a:rPr lang="en-GB" dirty="0"/>
              <a:t>Ffyrdd newydd y mae </a:t>
            </a:r>
            <a:r>
              <a:rPr lang="en-GB" dirty="0" err="1"/>
              <a:t>defnyddwyr</a:t>
            </a:r>
            <a:r>
              <a:rPr lang="en-GB" dirty="0"/>
              <a:t> yn </a:t>
            </a:r>
            <a:r>
              <a:rPr lang="en-GB" dirty="0" err="1"/>
              <a:t>gwario</a:t>
            </a:r>
            <a:r>
              <a:rPr lang="en-GB" dirty="0"/>
              <a:t> eu </a:t>
            </a:r>
            <a:r>
              <a:rPr lang="en-GB" dirty="0" err="1"/>
              <a:t>harian</a:t>
            </a:r>
            <a:r>
              <a:rPr lang="en-GB" dirty="0"/>
              <a:t> – mwy o </a:t>
            </a:r>
            <a:r>
              <a:rPr lang="en-GB" dirty="0" err="1"/>
              <a:t>ddylanwadau</a:t>
            </a:r>
            <a:r>
              <a:rPr lang="en-GB" dirty="0"/>
              <a:t> </a:t>
            </a:r>
            <a:r>
              <a:rPr lang="en-GB" dirty="0" err="1"/>
              <a:t>technolegol</a:t>
            </a:r>
            <a:r>
              <a:rPr lang="en-GB" dirty="0"/>
              <a:t>, </a:t>
            </a:r>
            <a:r>
              <a:rPr lang="en-GB" dirty="0" err="1"/>
              <a:t>diffyg</a:t>
            </a:r>
            <a:r>
              <a:rPr lang="en-GB" dirty="0"/>
              <a:t> </a:t>
            </a:r>
            <a:r>
              <a:rPr lang="en-GB" dirty="0" err="1"/>
              <a:t>ymwelwyr</a:t>
            </a:r>
            <a:r>
              <a:rPr lang="en-GB" dirty="0"/>
              <a:t> </a:t>
            </a:r>
            <a:r>
              <a:rPr lang="en-GB" dirty="0" err="1"/>
              <a:t>yng</a:t>
            </a:r>
            <a:r>
              <a:rPr lang="en-GB" dirty="0"/>
              <a:t> </a:t>
            </a:r>
            <a:r>
              <a:rPr lang="en-GB" dirty="0" err="1"/>
              <a:t>nghanol</a:t>
            </a:r>
            <a:r>
              <a:rPr lang="en-GB" dirty="0"/>
              <a:t> trefi, Covid, </a:t>
            </a:r>
            <a:r>
              <a:rPr lang="en-GB" dirty="0" err="1"/>
              <a:t>gwariant</a:t>
            </a:r>
            <a:r>
              <a:rPr lang="en-GB" dirty="0"/>
              <a:t> </a:t>
            </a:r>
            <a:r>
              <a:rPr lang="en-GB" dirty="0" err="1"/>
              <a:t>cyfyngedig</a:t>
            </a:r>
            <a:r>
              <a:rPr lang="en-GB" dirty="0"/>
              <a:t> </a:t>
            </a:r>
            <a:r>
              <a:rPr lang="en-GB" dirty="0" err="1"/>
              <a:t>cwsmeriaid</a:t>
            </a:r>
            <a:endParaRPr lang="en-GB" dirty="0"/>
          </a:p>
          <a:p>
            <a:r>
              <a:rPr lang="en-GB" dirty="0" err="1">
                <a:hlinkClick r:id="rId2"/>
              </a:rPr>
              <a:t>Llywodraeth</a:t>
            </a:r>
            <a:r>
              <a:rPr lang="en-GB" dirty="0">
                <a:hlinkClick r:id="rId2"/>
              </a:rPr>
              <a:t> Cymru yn </a:t>
            </a:r>
            <a:r>
              <a:rPr lang="en-GB" dirty="0" err="1">
                <a:hlinkClick r:id="rId2"/>
              </a:rPr>
              <a:t>tynnu</a:t>
            </a:r>
            <a:r>
              <a:rPr lang="en-GB" dirty="0">
                <a:hlinkClick r:id="rId2"/>
              </a:rPr>
              <a:t> allan o </a:t>
            </a:r>
            <a:r>
              <a:rPr lang="en-GB" dirty="0" err="1">
                <a:hlinkClick r:id="rId2"/>
              </a:rPr>
              <a:t>ryddhad</a:t>
            </a:r>
            <a:r>
              <a:rPr lang="en-GB" dirty="0">
                <a:hlinkClick r:id="rId2"/>
              </a:rPr>
              <a:t> </a:t>
            </a:r>
            <a:r>
              <a:rPr lang="en-GB" dirty="0" err="1">
                <a:hlinkClick r:id="rId2"/>
              </a:rPr>
              <a:t>ardrethi</a:t>
            </a:r>
            <a:r>
              <a:rPr lang="en-GB" dirty="0">
                <a:hlinkClick r:id="rId2"/>
              </a:rPr>
              <a:t> busnes hanfodol (2024)</a:t>
            </a:r>
            <a:r>
              <a:rPr lang="en-GB" dirty="0"/>
              <a:t> (</a:t>
            </a:r>
            <a:r>
              <a:rPr lang="en-GB" dirty="0" err="1"/>
              <a:t>Sweatman</a:t>
            </a:r>
            <a:r>
              <a:rPr lang="en-GB" dirty="0"/>
              <a:t>, 2024)</a:t>
            </a:r>
          </a:p>
          <a:p>
            <a:r>
              <a:rPr lang="en-GB" dirty="0" err="1">
                <a:hlinkClick r:id="rId3"/>
              </a:rPr>
              <a:t>Mentrau</a:t>
            </a:r>
            <a:r>
              <a:rPr lang="en-GB" dirty="0">
                <a:hlinkClick r:id="rId3"/>
              </a:rPr>
              <a:t> cymdeithasol – </a:t>
            </a:r>
            <a:r>
              <a:rPr lang="en-GB" dirty="0" err="1">
                <a:hlinkClick r:id="rId3"/>
              </a:rPr>
              <a:t>arian</a:t>
            </a:r>
            <a:r>
              <a:rPr lang="en-GB" dirty="0">
                <a:hlinkClick r:id="rId3"/>
              </a:rPr>
              <a:t> y DU ar gyfer </a:t>
            </a:r>
            <a:r>
              <a:rPr lang="en-GB" dirty="0" err="1">
                <a:hlinkClick r:id="rId3"/>
              </a:rPr>
              <a:t>lefelu</a:t>
            </a:r>
            <a:r>
              <a:rPr lang="en-GB" dirty="0">
                <a:hlinkClick r:id="rId3"/>
              </a:rPr>
              <a:t> – </a:t>
            </a:r>
            <a:r>
              <a:rPr lang="en-GB" dirty="0" err="1">
                <a:hlinkClick r:id="rId3"/>
              </a:rPr>
              <a:t>Cymru’n</a:t>
            </a:r>
            <a:r>
              <a:rPr lang="en-GB" dirty="0">
                <a:hlinkClick r:id="rId3"/>
              </a:rPr>
              <a:t> derbyn </a:t>
            </a:r>
            <a:r>
              <a:rPr lang="en-GB" dirty="0" err="1">
                <a:hlinkClick r:id="rId3"/>
              </a:rPr>
              <a:t>llai</a:t>
            </a:r>
            <a:r>
              <a:rPr lang="en-GB" dirty="0">
                <a:hlinkClick r:id="rId3"/>
              </a:rPr>
              <a:t> nag o’r </a:t>
            </a:r>
            <a:r>
              <a:rPr lang="en-GB" dirty="0" err="1">
                <a:hlinkClick r:id="rId3"/>
              </a:rPr>
              <a:t>blaen</a:t>
            </a:r>
            <a:r>
              <a:rPr lang="en-GB" dirty="0"/>
              <a:t>. (Senedd, 2024)</a:t>
            </a:r>
          </a:p>
          <a:p>
            <a:r>
              <a:rPr lang="en-GB" dirty="0" err="1"/>
              <a:t>Ystyriwch</a:t>
            </a:r>
            <a:r>
              <a:rPr lang="en-GB" dirty="0"/>
              <a:t> edrych ar </a:t>
            </a:r>
            <a:r>
              <a:rPr lang="en-GB" dirty="0" err="1"/>
              <a:t>wefan</a:t>
            </a:r>
            <a:r>
              <a:rPr lang="en-GB" dirty="0"/>
              <a:t> Banc </a:t>
            </a:r>
            <a:r>
              <a:rPr lang="en-GB" dirty="0" err="1"/>
              <a:t>Datblygu</a:t>
            </a:r>
            <a:r>
              <a:rPr lang="en-GB" dirty="0"/>
              <a:t> Cymru am </a:t>
            </a:r>
            <a:r>
              <a:rPr lang="en-GB" dirty="0" err="1"/>
              <a:t>ragor</a:t>
            </a:r>
            <a:r>
              <a:rPr lang="en-GB" dirty="0"/>
              <a:t> o </a:t>
            </a:r>
            <a:r>
              <a:rPr lang="en-GB" dirty="0" err="1"/>
              <a:t>fanylion</a:t>
            </a:r>
            <a:r>
              <a:rPr lang="en-GB" dirty="0"/>
              <a:t> am </a:t>
            </a:r>
            <a:r>
              <a:rPr lang="en-GB" dirty="0" err="1"/>
              <a:t>gyllid</a:t>
            </a:r>
            <a:endParaRPr lang="en-GB" dirty="0"/>
          </a:p>
          <a:p>
            <a:r>
              <a:rPr lang="en-GB" dirty="0">
                <a:hlinkClick r:id="rId4"/>
              </a:rPr>
              <a:t>https://developmentbank.wales/PPC-2-business-loan-Wales?gad_source=1&amp;gclid=CjwKCAiA8sauBhB3EiwAruTRJky0TakCH2svDWv51wa5yqsCLm__y0VyVjDtsH1w2FNUXl24HY3a9ABC38DWs</a:t>
            </a:r>
            <a:endParaRPr lang="en-GB" dirty="0"/>
          </a:p>
          <a:p>
            <a:endParaRPr lang="en-GB" dirty="0"/>
          </a:p>
        </p:txBody>
      </p:sp>
    </p:spTree>
    <p:extLst>
      <p:ext uri="{BB962C8B-B14F-4D97-AF65-F5344CB8AC3E}">
        <p14:creationId xmlns:p14="http://schemas.microsoft.com/office/powerpoint/2010/main" val="12947082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66796-3E18-BE51-4C62-AE8D1E556AA5}"/>
              </a:ext>
            </a:extLst>
          </p:cNvPr>
          <p:cNvSpPr>
            <a:spLocks noGrp="1"/>
          </p:cNvSpPr>
          <p:nvPr>
            <p:ph type="title"/>
          </p:nvPr>
        </p:nvSpPr>
        <p:spPr>
          <a:xfrm>
            <a:off x="3357237" y="335803"/>
            <a:ext cx="7956222" cy="1325563"/>
          </a:xfrm>
        </p:spPr>
        <p:txBody>
          <a:bodyPr>
            <a:normAutofit fontScale="90000"/>
          </a:bodyPr>
          <a:lstStyle/>
          <a:p>
            <a:r>
              <a:rPr lang="en-GB" sz="2200" dirty="0" err="1">
                <a:latin typeface="Arial" panose="020B0604020202020204" pitchFamily="34" charset="0"/>
                <a:cs typeface="Arial" panose="020B0604020202020204" pitchFamily="34" charset="0"/>
              </a:rPr>
              <a:t>Cystadleuwyr</a:t>
            </a:r>
            <a:r>
              <a:rPr lang="en-GB" sz="2200" dirty="0">
                <a:latin typeface="Arial" panose="020B0604020202020204" pitchFamily="34" charset="0"/>
                <a:cs typeface="Arial" panose="020B0604020202020204" pitchFamily="34" charset="0"/>
              </a:rPr>
              <a:t> - </a:t>
            </a:r>
            <a:r>
              <a:rPr lang="en-GB" sz="2200" dirty="0" err="1">
                <a:latin typeface="Arial" panose="020B0604020202020204" pitchFamily="34" charset="0"/>
                <a:cs typeface="Arial" panose="020B0604020202020204" pitchFamily="34" charset="0"/>
              </a:rPr>
              <a:t>Damcaniaeth</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Mantais</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Gystadleuol</a:t>
            </a:r>
            <a:r>
              <a:rPr lang="en-GB" sz="2200" dirty="0">
                <a:latin typeface="Arial" panose="020B0604020202020204" pitchFamily="34" charset="0"/>
                <a:cs typeface="Arial" panose="020B0604020202020204" pitchFamily="34" charset="0"/>
              </a:rPr>
              <a:t> 1985 Porter</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Competitors – Porter’s 1985 Theory of Competitive Advantage</a:t>
            </a:r>
            <a:br>
              <a:rPr lang="en-GB" dirty="0">
                <a:latin typeface="Arial" panose="020B0604020202020204" pitchFamily="34" charset="0"/>
                <a:cs typeface="Arial" panose="020B0604020202020204" pitchFamily="34" charset="0"/>
              </a:rPr>
            </a:br>
            <a:endParaRPr lang="en-GB" dirty="0"/>
          </a:p>
        </p:txBody>
      </p:sp>
      <p:pic>
        <p:nvPicPr>
          <p:cNvPr id="5124" name="Picture 4" descr="Competitive Advantage | Reference Library | Business | tutor2u">
            <a:extLst>
              <a:ext uri="{FF2B5EF4-FFF2-40B4-BE49-F238E27FC236}">
                <a16:creationId xmlns:a16="http://schemas.microsoft.com/office/drawing/2014/main" id="{00D36CAF-9702-87CC-B840-BB814915224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573091" y="1045229"/>
            <a:ext cx="9740368" cy="5812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68516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D80C0-827B-CF68-312A-602710EA15D0}"/>
              </a:ext>
            </a:extLst>
          </p:cNvPr>
          <p:cNvSpPr>
            <a:spLocks noGrp="1"/>
          </p:cNvSpPr>
          <p:nvPr>
            <p:ph type="title"/>
          </p:nvPr>
        </p:nvSpPr>
        <p:spPr/>
        <p:txBody>
          <a:bodyPr/>
          <a:lstStyle/>
          <a:p>
            <a:r>
              <a:rPr lang="en-GB" dirty="0" err="1"/>
              <a:t>Safonau</a:t>
            </a:r>
            <a:r>
              <a:rPr lang="en-GB" dirty="0"/>
              <a:t> Iechyd a </a:t>
            </a:r>
            <a:r>
              <a:rPr lang="en-GB" dirty="0" err="1"/>
              <a:t>Diogelwch</a:t>
            </a:r>
            <a:endParaRPr lang="en-GB" dirty="0"/>
          </a:p>
        </p:txBody>
      </p:sp>
      <p:sp>
        <p:nvSpPr>
          <p:cNvPr id="3" name="Content Placeholder 2">
            <a:extLst>
              <a:ext uri="{FF2B5EF4-FFF2-40B4-BE49-F238E27FC236}">
                <a16:creationId xmlns:a16="http://schemas.microsoft.com/office/drawing/2014/main" id="{5234BB25-DEAC-318B-8501-02FAC4BB0872}"/>
              </a:ext>
            </a:extLst>
          </p:cNvPr>
          <p:cNvSpPr>
            <a:spLocks noGrp="1"/>
          </p:cNvSpPr>
          <p:nvPr>
            <p:ph idx="1"/>
          </p:nvPr>
        </p:nvSpPr>
        <p:spPr>
          <a:xfrm>
            <a:off x="1449325" y="1690688"/>
            <a:ext cx="6367899" cy="4667250"/>
          </a:xfrm>
        </p:spPr>
        <p:txBody>
          <a:bodyPr>
            <a:normAutofit fontScale="85000" lnSpcReduction="10000"/>
          </a:bodyPr>
          <a:lstStyle/>
          <a:p>
            <a:r>
              <a:rPr lang="en-GB" dirty="0">
                <a:latin typeface="Arial" panose="020B0604020202020204" pitchFamily="34" charset="0"/>
                <a:cs typeface="Arial" panose="020B0604020202020204" pitchFamily="34" charset="0"/>
              </a:rPr>
              <a:t>Mae'r </a:t>
            </a:r>
            <a:r>
              <a:rPr lang="en-GB" dirty="0" err="1">
                <a:latin typeface="Arial" panose="020B0604020202020204" pitchFamily="34" charset="0"/>
                <a:cs typeface="Arial" panose="020B0604020202020204" pitchFamily="34" charset="0"/>
              </a:rPr>
              <a:t>gyfraith</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dweud</a:t>
            </a:r>
            <a:r>
              <a:rPr lang="en-GB" dirty="0">
                <a:latin typeface="Arial" panose="020B0604020202020204" pitchFamily="34" charset="0"/>
                <a:cs typeface="Arial" panose="020B0604020202020204" pitchFamily="34" charset="0"/>
              </a:rPr>
              <a:t> bod yn rhaid i bob busnes gael polisi ar gyfer </a:t>
            </a:r>
            <a:r>
              <a:rPr lang="en-GB" dirty="0" err="1">
                <a:latin typeface="Arial" panose="020B0604020202020204" pitchFamily="34" charset="0"/>
                <a:cs typeface="Arial" panose="020B0604020202020204" pitchFamily="34" charset="0"/>
              </a:rPr>
              <a:t>rheoli</a:t>
            </a:r>
            <a:r>
              <a:rPr lang="en-GB" dirty="0">
                <a:latin typeface="Arial" panose="020B0604020202020204" pitchFamily="34" charset="0"/>
                <a:cs typeface="Arial" panose="020B0604020202020204" pitchFamily="34" charset="0"/>
              </a:rPr>
              <a:t> iechyd a </a:t>
            </a:r>
            <a:r>
              <a:rPr lang="en-GB" dirty="0" err="1">
                <a:latin typeface="Arial" panose="020B0604020202020204" pitchFamily="34" charset="0"/>
                <a:cs typeface="Arial" panose="020B0604020202020204" pitchFamily="34" charset="0"/>
              </a:rPr>
              <a:t>diogelwch</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Mae polisi iechyd a </a:t>
            </a:r>
            <a:r>
              <a:rPr lang="en-GB" dirty="0" err="1">
                <a:latin typeface="Arial" panose="020B0604020202020204" pitchFamily="34" charset="0"/>
                <a:cs typeface="Arial" panose="020B0604020202020204" pitchFamily="34" charset="0"/>
              </a:rPr>
              <a:t>diogelwch</a:t>
            </a:r>
            <a:r>
              <a:rPr lang="en-GB" dirty="0">
                <a:latin typeface="Arial" panose="020B0604020202020204" pitchFamily="34" charset="0"/>
                <a:cs typeface="Arial" panose="020B0604020202020204" pitchFamily="34" charset="0"/>
              </a:rPr>
              <a:t> yn nodi eich agwedd gyffredinol at iechyd a </a:t>
            </a:r>
            <a:r>
              <a:rPr lang="en-GB" dirty="0" err="1">
                <a:latin typeface="Arial" panose="020B0604020202020204" pitchFamily="34" charset="0"/>
                <a:cs typeface="Arial" panose="020B0604020202020204" pitchFamily="34" charset="0"/>
              </a:rPr>
              <a:t>diogelwch</a:t>
            </a:r>
            <a:r>
              <a:rPr lang="en-GB" dirty="0">
                <a:latin typeface="Arial" panose="020B0604020202020204" pitchFamily="34" charset="0"/>
                <a:cs typeface="Arial" panose="020B0604020202020204" pitchFamily="34" charset="0"/>
              </a:rPr>
              <a:t>. Mae'n </a:t>
            </a:r>
            <a:r>
              <a:rPr lang="en-GB" dirty="0" err="1">
                <a:latin typeface="Arial" panose="020B0604020202020204" pitchFamily="34" charset="0"/>
                <a:cs typeface="Arial" panose="020B0604020202020204" pitchFamily="34" charset="0"/>
              </a:rPr>
              <a:t>esbonio</a:t>
            </a:r>
            <a:r>
              <a:rPr lang="en-GB" dirty="0">
                <a:latin typeface="Arial" panose="020B0604020202020204" pitchFamily="34" charset="0"/>
                <a:cs typeface="Arial" panose="020B0604020202020204" pitchFamily="34" charset="0"/>
              </a:rPr>
              <a:t> sut y </a:t>
            </a:r>
            <a:r>
              <a:rPr lang="en-GB" dirty="0" err="1">
                <a:latin typeface="Arial" panose="020B0604020202020204" pitchFamily="34" charset="0"/>
                <a:cs typeface="Arial" panose="020B0604020202020204" pitchFamily="34" charset="0"/>
              </a:rPr>
              <a:t>byddwch</a:t>
            </a:r>
            <a:r>
              <a:rPr lang="en-GB" dirty="0">
                <a:latin typeface="Arial" panose="020B0604020202020204" pitchFamily="34" charset="0"/>
                <a:cs typeface="Arial" panose="020B0604020202020204" pitchFamily="34" charset="0"/>
              </a:rPr>
              <a:t> chi, fel </a:t>
            </a:r>
            <a:r>
              <a:rPr lang="en-GB" dirty="0" err="1">
                <a:latin typeface="Arial" panose="020B0604020202020204" pitchFamily="34" charset="0"/>
                <a:cs typeface="Arial" panose="020B0604020202020204" pitchFamily="34" charset="0"/>
              </a:rPr>
              <a:t>cyflogwr</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rheoli</a:t>
            </a:r>
            <a:r>
              <a:rPr lang="en-GB" dirty="0">
                <a:latin typeface="Arial" panose="020B0604020202020204" pitchFamily="34" charset="0"/>
                <a:cs typeface="Arial" panose="020B0604020202020204" pitchFamily="34" charset="0"/>
              </a:rPr>
              <a:t> iechyd a </a:t>
            </a:r>
            <a:r>
              <a:rPr lang="en-GB" dirty="0" err="1">
                <a:latin typeface="Arial" panose="020B0604020202020204" pitchFamily="34" charset="0"/>
                <a:cs typeface="Arial" panose="020B0604020202020204" pitchFamily="34" charset="0"/>
              </a:rPr>
              <a:t>diogelwch</a:t>
            </a:r>
            <a:r>
              <a:rPr lang="en-GB" dirty="0">
                <a:latin typeface="Arial" panose="020B0604020202020204" pitchFamily="34" charset="0"/>
                <a:cs typeface="Arial" panose="020B0604020202020204" pitchFamily="34" charset="0"/>
              </a:rPr>
              <a:t> yn eich busnes. Dylai </a:t>
            </a:r>
            <a:r>
              <a:rPr lang="en-GB" dirty="0" err="1">
                <a:latin typeface="Arial" panose="020B0604020202020204" pitchFamily="34" charset="0"/>
                <a:cs typeface="Arial" panose="020B0604020202020204" pitchFamily="34" charset="0"/>
              </a:rPr>
              <a:t>ddweud</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glir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pwy</a:t>
            </a:r>
            <a:r>
              <a:rPr lang="en-GB" dirty="0">
                <a:latin typeface="Arial" panose="020B0604020202020204" pitchFamily="34" charset="0"/>
                <a:cs typeface="Arial" panose="020B0604020202020204" pitchFamily="34" charset="0"/>
              </a:rPr>
              <a:t> sy'n gwneud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pryd</a:t>
            </a:r>
            <a:r>
              <a:rPr lang="en-GB" dirty="0">
                <a:latin typeface="Arial" panose="020B0604020202020204" pitchFamily="34" charset="0"/>
                <a:cs typeface="Arial" panose="020B0604020202020204" pitchFamily="34" charset="0"/>
              </a:rPr>
              <a:t> a sut.</a:t>
            </a:r>
          </a:p>
          <a:p>
            <a:r>
              <a:rPr lang="en-GB" dirty="0" err="1">
                <a:latin typeface="Arial" panose="020B0604020202020204" pitchFamily="34" charset="0"/>
                <a:cs typeface="Arial" panose="020B0604020202020204" pitchFamily="34" charset="0"/>
              </a:rPr>
              <a:t>Os</a:t>
            </a:r>
            <a:r>
              <a:rPr lang="en-GB" dirty="0">
                <a:latin typeface="Arial" panose="020B0604020202020204" pitchFamily="34" charset="0"/>
                <a:cs typeface="Arial" panose="020B0604020202020204" pitchFamily="34" charset="0"/>
              </a:rPr>
              <a:t> oes </a:t>
            </a:r>
            <a:r>
              <a:rPr lang="en-GB" dirty="0" err="1">
                <a:latin typeface="Arial" panose="020B0604020202020204" pitchFamily="34" charset="0"/>
                <a:cs typeface="Arial" panose="020B0604020202020204" pitchFamily="34" charset="0"/>
              </a:rPr>
              <a:t>gennych</a:t>
            </a:r>
            <a:r>
              <a:rPr lang="en-GB" dirty="0">
                <a:latin typeface="Arial" panose="020B0604020202020204" pitchFamily="34" charset="0"/>
                <a:cs typeface="Arial" panose="020B0604020202020204" pitchFamily="34" charset="0"/>
              </a:rPr>
              <a:t> bump neu fwy o </a:t>
            </a:r>
            <a:r>
              <a:rPr lang="en-GB" dirty="0" err="1">
                <a:latin typeface="Arial" panose="020B0604020202020204" pitchFamily="34" charset="0"/>
                <a:cs typeface="Arial" panose="020B0604020202020204" pitchFamily="34" charset="0"/>
              </a:rPr>
              <a:t>weithwyr</a:t>
            </a:r>
            <a:r>
              <a:rPr lang="en-GB" dirty="0">
                <a:latin typeface="Arial" panose="020B0604020202020204" pitchFamily="34" charset="0"/>
                <a:cs typeface="Arial" panose="020B0604020202020204" pitchFamily="34" charset="0"/>
              </a:rPr>
              <a:t>, rhaid i chi </a:t>
            </a:r>
            <a:r>
              <a:rPr lang="en-GB" dirty="0" err="1">
                <a:latin typeface="Arial" panose="020B0604020202020204" pitchFamily="34" charset="0"/>
                <a:cs typeface="Arial" panose="020B0604020202020204" pitchFamily="34" charset="0"/>
              </a:rPr>
              <a:t>ysgrifennu</a:t>
            </a:r>
            <a:r>
              <a:rPr lang="en-GB" dirty="0">
                <a:latin typeface="Arial" panose="020B0604020202020204" pitchFamily="34" charset="0"/>
                <a:cs typeface="Arial" panose="020B0604020202020204" pitchFamily="34" charset="0"/>
              </a:rPr>
              <a:t> eich polisi. </a:t>
            </a:r>
            <a:r>
              <a:rPr lang="en-GB" dirty="0" err="1">
                <a:latin typeface="Arial" panose="020B0604020202020204" pitchFamily="34" charset="0"/>
                <a:cs typeface="Arial" panose="020B0604020202020204" pitchFamily="34" charset="0"/>
              </a:rPr>
              <a:t>Os</a:t>
            </a:r>
            <a:r>
              <a:rPr lang="en-GB" dirty="0">
                <a:latin typeface="Arial" panose="020B0604020202020204" pitchFamily="34" charset="0"/>
                <a:cs typeface="Arial" panose="020B0604020202020204" pitchFamily="34" charset="0"/>
              </a:rPr>
              <a:t> oes </a:t>
            </a:r>
            <a:r>
              <a:rPr lang="en-GB" dirty="0" err="1">
                <a:latin typeface="Arial" panose="020B0604020202020204" pitchFamily="34" charset="0"/>
                <a:cs typeface="Arial" panose="020B0604020202020204" pitchFamily="34" charset="0"/>
              </a:rPr>
              <a:t>gennych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lai</a:t>
            </a:r>
            <a:r>
              <a:rPr lang="en-GB" dirty="0">
                <a:latin typeface="Arial" panose="020B0604020202020204" pitchFamily="34" charset="0"/>
                <a:cs typeface="Arial" panose="020B0604020202020204" pitchFamily="34" charset="0"/>
              </a:rPr>
              <a:t> na </a:t>
            </a:r>
            <a:r>
              <a:rPr lang="en-GB" dirty="0" err="1">
                <a:latin typeface="Arial" panose="020B0604020202020204" pitchFamily="34" charset="0"/>
                <a:cs typeface="Arial" panose="020B0604020202020204" pitchFamily="34" charset="0"/>
              </a:rPr>
              <a:t>phump</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weithwyr</a:t>
            </a:r>
            <a:r>
              <a:rPr lang="en-GB" dirty="0">
                <a:latin typeface="Arial" panose="020B0604020202020204" pitchFamily="34" charset="0"/>
                <a:cs typeface="Arial" panose="020B0604020202020204" pitchFamily="34" charset="0"/>
              </a:rPr>
              <a:t> nid oes rhaid i chi </a:t>
            </a:r>
            <a:r>
              <a:rPr lang="en-GB" dirty="0" err="1">
                <a:latin typeface="Arial" panose="020B0604020202020204" pitchFamily="34" charset="0"/>
                <a:cs typeface="Arial" panose="020B0604020202020204" pitchFamily="34" charset="0"/>
              </a:rPr>
              <a:t>ysgrifennu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unrhyw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 ond mae'n </a:t>
            </a:r>
            <a:r>
              <a:rPr lang="en-GB" dirty="0" err="1">
                <a:latin typeface="Arial" panose="020B0604020202020204" pitchFamily="34" charset="0"/>
                <a:cs typeface="Arial" panose="020B0604020202020204" pitchFamily="34" charset="0"/>
              </a:rPr>
              <a:t>ddefnyddiol</a:t>
            </a:r>
            <a:r>
              <a:rPr lang="en-GB" dirty="0">
                <a:latin typeface="Arial" panose="020B0604020202020204" pitchFamily="34" charset="0"/>
                <a:cs typeface="Arial" panose="020B0604020202020204" pitchFamily="34" charset="0"/>
              </a:rPr>
              <a:t> gwneud hynny.</a:t>
            </a:r>
          </a:p>
        </p:txBody>
      </p:sp>
      <p:pic>
        <p:nvPicPr>
          <p:cNvPr id="5" name="Picture 4">
            <a:hlinkClick r:id="rId2"/>
            <a:extLst>
              <a:ext uri="{FF2B5EF4-FFF2-40B4-BE49-F238E27FC236}">
                <a16:creationId xmlns:a16="http://schemas.microsoft.com/office/drawing/2014/main" id="{99C08CCA-C497-21FD-E848-30D254A7FE3F}"/>
              </a:ext>
            </a:extLst>
          </p:cNvPr>
          <p:cNvPicPr>
            <a:picLocks noChangeAspect="1"/>
          </p:cNvPicPr>
          <p:nvPr/>
        </p:nvPicPr>
        <p:blipFill>
          <a:blip r:embed="rId3"/>
          <a:stretch>
            <a:fillRect/>
          </a:stretch>
        </p:blipFill>
        <p:spPr>
          <a:xfrm>
            <a:off x="8175840" y="1652588"/>
            <a:ext cx="3320023" cy="2638425"/>
          </a:xfrm>
          <a:prstGeom prst="rect">
            <a:avLst/>
          </a:prstGeom>
        </p:spPr>
      </p:pic>
    </p:spTree>
    <p:extLst>
      <p:ext uri="{BB962C8B-B14F-4D97-AF65-F5344CB8AC3E}">
        <p14:creationId xmlns:p14="http://schemas.microsoft.com/office/powerpoint/2010/main" val="25173278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6698C-A8BD-27D0-AEAB-12937B929D5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Health and Safety Standards</a:t>
            </a:r>
            <a:br>
              <a:rPr lang="en-GB"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C80EA4FC-3B07-9793-15E7-425DF682338F}"/>
              </a:ext>
            </a:extLst>
          </p:cNvPr>
          <p:cNvSpPr>
            <a:spLocks noGrp="1"/>
          </p:cNvSpPr>
          <p:nvPr>
            <p:ph idx="1"/>
          </p:nvPr>
        </p:nvSpPr>
        <p:spPr>
          <a:xfrm>
            <a:off x="1789983" y="1669584"/>
            <a:ext cx="6063099" cy="4667250"/>
          </a:xfrm>
        </p:spPr>
        <p:txBody>
          <a:bodyPr>
            <a:normAutofit fontScale="92500" lnSpcReduction="20000"/>
          </a:bodyPr>
          <a:lstStyle/>
          <a:p>
            <a:pPr algn="l"/>
            <a:r>
              <a:rPr lang="en-GB" b="0" i="0" dirty="0">
                <a:solidFill>
                  <a:srgbClr val="111111"/>
                </a:solidFill>
                <a:effectLst/>
                <a:latin typeface="Arial" panose="020B0604020202020204" pitchFamily="34" charset="0"/>
              </a:rPr>
              <a:t>The law says that every business must have a policy for managing health and safety.</a:t>
            </a:r>
          </a:p>
          <a:p>
            <a:pPr algn="l"/>
            <a:r>
              <a:rPr lang="en-GB" b="0" i="0" dirty="0">
                <a:solidFill>
                  <a:srgbClr val="111111"/>
                </a:solidFill>
                <a:effectLst/>
                <a:latin typeface="Arial" panose="020B0604020202020204" pitchFamily="34" charset="0"/>
              </a:rPr>
              <a:t>A health and safety policy sets out your general approach to health and safety. It explains how you, as an employer, will manage health and safety in your business. It should clearly say who does what, when and how.</a:t>
            </a:r>
          </a:p>
          <a:p>
            <a:pPr algn="l"/>
            <a:r>
              <a:rPr lang="en-GB" b="0" i="0" dirty="0">
                <a:solidFill>
                  <a:srgbClr val="111111"/>
                </a:solidFill>
                <a:effectLst/>
                <a:latin typeface="Arial" panose="020B0604020202020204" pitchFamily="34" charset="0"/>
              </a:rPr>
              <a:t>If you have five or more employees, you must write your policy down. If you have fewer than five employees you do not have to write anything down, but it is useful to do so.</a:t>
            </a:r>
          </a:p>
          <a:p>
            <a:endParaRPr lang="en-GB" dirty="0"/>
          </a:p>
        </p:txBody>
      </p:sp>
      <p:pic>
        <p:nvPicPr>
          <p:cNvPr id="4" name="Picture 3">
            <a:hlinkClick r:id="rId2"/>
            <a:extLst>
              <a:ext uri="{FF2B5EF4-FFF2-40B4-BE49-F238E27FC236}">
                <a16:creationId xmlns:a16="http://schemas.microsoft.com/office/drawing/2014/main" id="{0C57836C-C5DD-6D3B-7C11-9D5B0DEAA99C}"/>
              </a:ext>
            </a:extLst>
          </p:cNvPr>
          <p:cNvPicPr>
            <a:picLocks noChangeAspect="1"/>
          </p:cNvPicPr>
          <p:nvPr/>
        </p:nvPicPr>
        <p:blipFill>
          <a:blip r:embed="rId3"/>
          <a:stretch>
            <a:fillRect/>
          </a:stretch>
        </p:blipFill>
        <p:spPr>
          <a:xfrm>
            <a:off x="8175840" y="1652588"/>
            <a:ext cx="3320023" cy="2638425"/>
          </a:xfrm>
          <a:prstGeom prst="rect">
            <a:avLst/>
          </a:prstGeom>
        </p:spPr>
      </p:pic>
    </p:spTree>
    <p:extLst>
      <p:ext uri="{BB962C8B-B14F-4D97-AF65-F5344CB8AC3E}">
        <p14:creationId xmlns:p14="http://schemas.microsoft.com/office/powerpoint/2010/main" val="12348606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6EFDB-7524-F1B9-6A8D-695CBE0224E6}"/>
              </a:ext>
            </a:extLst>
          </p:cNvPr>
          <p:cNvSpPr>
            <a:spLocks noGrp="1"/>
          </p:cNvSpPr>
          <p:nvPr>
            <p:ph type="title"/>
          </p:nvPr>
        </p:nvSpPr>
        <p:spPr/>
        <p:txBody>
          <a:bodyPr/>
          <a:lstStyle/>
          <a:p>
            <a:r>
              <a:rPr lang="en-GB" dirty="0" err="1"/>
              <a:t>Dylunio</a:t>
            </a:r>
            <a:r>
              <a:rPr lang="en-GB" dirty="0"/>
              <a:t> </a:t>
            </a:r>
            <a:r>
              <a:rPr lang="en-GB" dirty="0" err="1"/>
              <a:t>cynhyrchion</a:t>
            </a:r>
            <a:r>
              <a:rPr lang="en-GB" dirty="0"/>
              <a:t> a ddefnyddir </a:t>
            </a:r>
            <a:r>
              <a:rPr lang="en-GB" dirty="0" err="1"/>
              <a:t>datblygiad</a:t>
            </a:r>
            <a:r>
              <a:rPr lang="en-GB" dirty="0"/>
              <a:t> plant</a:t>
            </a:r>
          </a:p>
        </p:txBody>
      </p:sp>
      <p:sp>
        <p:nvSpPr>
          <p:cNvPr id="3" name="Content Placeholder 2">
            <a:extLst>
              <a:ext uri="{FF2B5EF4-FFF2-40B4-BE49-F238E27FC236}">
                <a16:creationId xmlns:a16="http://schemas.microsoft.com/office/drawing/2014/main" id="{D17D068E-7AAB-4DE1-AD7C-D665FE08CE83}"/>
              </a:ext>
            </a:extLst>
          </p:cNvPr>
          <p:cNvSpPr>
            <a:spLocks noGrp="1"/>
          </p:cNvSpPr>
          <p:nvPr>
            <p:ph idx="1"/>
          </p:nvPr>
        </p:nvSpPr>
        <p:spPr>
          <a:xfrm>
            <a:off x="1610690" y="1825625"/>
            <a:ext cx="10125680" cy="4667250"/>
          </a:xfrm>
        </p:spPr>
        <p:txBody>
          <a:bodyPr>
            <a:normAutofit fontScale="92500" lnSpcReduction="20000"/>
          </a:bodyPr>
          <a:lstStyle/>
          <a:p>
            <a:r>
              <a:rPr lang="en-GB" b="1" dirty="0" err="1">
                <a:latin typeface="Arial" panose="020B0604020202020204" pitchFamily="34" charset="0"/>
                <a:cs typeface="Arial" panose="020B0604020202020204" pitchFamily="34" charset="0"/>
              </a:rPr>
              <a:t>Asesiad</a:t>
            </a:r>
            <a:r>
              <a:rPr lang="en-GB" b="1" dirty="0">
                <a:latin typeface="Arial" panose="020B0604020202020204" pitchFamily="34" charset="0"/>
                <a:cs typeface="Arial" panose="020B0604020202020204" pitchFamily="34" charset="0"/>
              </a:rPr>
              <a:t> o </a:t>
            </a:r>
            <a:r>
              <a:rPr lang="en-GB" b="1" dirty="0" err="1">
                <a:latin typeface="Arial" panose="020B0604020202020204" pitchFamily="34" charset="0"/>
                <a:cs typeface="Arial" panose="020B0604020202020204" pitchFamily="34" charset="0"/>
              </a:rPr>
              <a:t>Risg</a:t>
            </a:r>
            <a:r>
              <a:rPr lang="en-GB" dirty="0">
                <a:latin typeface="Arial" panose="020B0604020202020204" pitchFamily="34" charset="0"/>
                <a:cs typeface="Arial" panose="020B0604020202020204" pitchFamily="34" charset="0"/>
              </a:rPr>
              <a:t>: Mae </a:t>
            </a:r>
            <a:r>
              <a:rPr lang="en-GB" dirty="0" err="1">
                <a:latin typeface="Arial" panose="020B0604020202020204" pitchFamily="34" charset="0"/>
                <a:cs typeface="Arial" panose="020B0604020202020204" pitchFamily="34" charset="0"/>
              </a:rPr>
              <a:t>cynnal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asesiadau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risg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trylwyr</a:t>
            </a:r>
            <a:r>
              <a:rPr lang="en-GB" dirty="0">
                <a:latin typeface="Arial" panose="020B0604020202020204" pitchFamily="34" charset="0"/>
                <a:cs typeface="Arial" panose="020B0604020202020204" pitchFamily="34" charset="0"/>
              </a:rPr>
              <a:t> trwy </a:t>
            </a:r>
            <a:r>
              <a:rPr lang="en-GB" dirty="0" err="1">
                <a:latin typeface="Arial" panose="020B0604020202020204" pitchFamily="34" charset="0"/>
                <a:cs typeface="Arial" panose="020B0604020202020204" pitchFamily="34" charset="0"/>
              </a:rPr>
              <a:t>gydol</a:t>
            </a:r>
            <a:r>
              <a:rPr lang="en-GB" dirty="0">
                <a:latin typeface="Arial" panose="020B0604020202020204" pitchFamily="34" charset="0"/>
                <a:cs typeface="Arial" panose="020B0604020202020204" pitchFamily="34" charset="0"/>
              </a:rPr>
              <a:t> y broses ddylunio yn hanfodol. Mae hyn yn cynnwys nodi </a:t>
            </a:r>
            <a:r>
              <a:rPr lang="en-GB" dirty="0" err="1">
                <a:latin typeface="Arial" panose="020B0604020202020204" pitchFamily="34" charset="0"/>
                <a:cs typeface="Arial" panose="020B0604020202020204" pitchFamily="34" charset="0"/>
              </a:rPr>
              <a:t>peryglon</a:t>
            </a:r>
            <a:r>
              <a:rPr lang="en-GB" dirty="0">
                <a:latin typeface="Arial" panose="020B0604020202020204" pitchFamily="34" charset="0"/>
                <a:cs typeface="Arial" panose="020B0604020202020204" pitchFamily="34" charset="0"/>
              </a:rPr>
              <a:t> posibl sy'n </a:t>
            </a:r>
            <a:r>
              <a:rPr lang="en-GB" dirty="0" err="1">
                <a:latin typeface="Arial" panose="020B0604020202020204" pitchFamily="34" charset="0"/>
                <a:cs typeface="Arial" panose="020B0604020202020204" pitchFamily="34" charset="0"/>
              </a:rPr>
              <a:t>gysylltiedig</a:t>
            </a:r>
            <a:r>
              <a:rPr lang="en-GB" dirty="0">
                <a:latin typeface="Arial" panose="020B0604020202020204" pitchFamily="34" charset="0"/>
                <a:cs typeface="Arial" panose="020B0604020202020204" pitchFamily="34" charset="0"/>
              </a:rPr>
              <a:t> â'r syniad a rhoi </a:t>
            </a:r>
            <a:r>
              <a:rPr lang="en-GB" dirty="0" err="1">
                <a:latin typeface="Arial" panose="020B0604020202020204" pitchFamily="34" charset="0"/>
                <a:cs typeface="Arial" panose="020B0604020202020204" pitchFamily="34" charset="0"/>
              </a:rPr>
              <a:t>mesurau</a:t>
            </a:r>
            <a:r>
              <a:rPr lang="en-GB" dirty="0">
                <a:latin typeface="Arial" panose="020B0604020202020204" pitchFamily="34" charset="0"/>
                <a:cs typeface="Arial" panose="020B0604020202020204" pitchFamily="34" charset="0"/>
              </a:rPr>
              <a:t> ar waith i </a:t>
            </a:r>
            <a:r>
              <a:rPr lang="en-GB" dirty="0" err="1">
                <a:latin typeface="Arial" panose="020B0604020202020204" pitchFamily="34" charset="0"/>
                <a:cs typeface="Arial" panose="020B0604020202020204" pitchFamily="34" charset="0"/>
              </a:rPr>
              <a:t>liniaru'r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risgiau</a:t>
            </a:r>
            <a:r>
              <a:rPr lang="en-GB" dirty="0">
                <a:latin typeface="Arial" panose="020B0604020202020204" pitchFamily="34" charset="0"/>
                <a:cs typeface="Arial" panose="020B0604020202020204" pitchFamily="34" charset="0"/>
              </a:rPr>
              <a:t> hyn.</a:t>
            </a:r>
          </a:p>
          <a:p>
            <a:r>
              <a:rPr lang="en-GB" b="1" dirty="0">
                <a:latin typeface="Arial" panose="020B0604020202020204" pitchFamily="34" charset="0"/>
                <a:cs typeface="Arial" panose="020B0604020202020204" pitchFamily="34" charset="0"/>
              </a:rPr>
              <a:t>Rheoliadau </a:t>
            </a:r>
            <a:r>
              <a:rPr lang="en-GB" b="1" dirty="0" err="1">
                <a:latin typeface="Arial" panose="020B0604020202020204" pitchFamily="34" charset="0"/>
                <a:cs typeface="Arial" panose="020B0604020202020204" pitchFamily="34" charset="0"/>
              </a:rPr>
              <a:t>Teganau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Diogelwch</a:t>
            </a:r>
            <a:r>
              <a:rPr lang="en-GB" b="1" dirty="0">
                <a:latin typeface="Arial" panose="020B0604020202020204" pitchFamily="34" charset="0"/>
                <a:cs typeface="Arial" panose="020B0604020202020204" pitchFamily="34" charset="0"/>
              </a:rPr>
              <a:t>) 2011 </a:t>
            </a:r>
            <a:r>
              <a:rPr lang="en-GB" dirty="0" err="1">
                <a:latin typeface="Arial" panose="020B0604020202020204" pitchFamily="34" charset="0"/>
                <a:cs typeface="Arial" panose="020B0604020202020204" pitchFamily="34" charset="0"/>
              </a:rPr>
              <a:t>teganau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ddyluniwyd</a:t>
            </a:r>
            <a:r>
              <a:rPr lang="en-GB" dirty="0">
                <a:latin typeface="Arial" panose="020B0604020202020204" pitchFamily="34" charset="0"/>
                <a:cs typeface="Arial" panose="020B0604020202020204" pitchFamily="34" charset="0"/>
              </a:rPr>
              <a:t> neu a </a:t>
            </a:r>
            <a:r>
              <a:rPr lang="en-GB" dirty="0" err="1">
                <a:latin typeface="Arial" panose="020B0604020202020204" pitchFamily="34" charset="0"/>
                <a:cs typeface="Arial" panose="020B0604020202020204" pitchFamily="34" charset="0"/>
              </a:rPr>
              <a:t>fwriedir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boed</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gyfyngedig</a:t>
            </a:r>
            <a:r>
              <a:rPr lang="en-GB" dirty="0">
                <a:latin typeface="Arial" panose="020B0604020202020204" pitchFamily="34" charset="0"/>
                <a:cs typeface="Arial" panose="020B0604020202020204" pitchFamily="34" charset="0"/>
              </a:rPr>
              <a:t> ai </a:t>
            </a:r>
            <a:r>
              <a:rPr lang="en-GB" dirty="0" err="1">
                <a:latin typeface="Arial" panose="020B0604020202020204" pitchFamily="34" charset="0"/>
                <a:cs typeface="Arial" panose="020B0604020202020204" pitchFamily="34" charset="0"/>
              </a:rPr>
              <a:t>peidio</a:t>
            </a:r>
            <a:r>
              <a:rPr lang="en-GB" dirty="0">
                <a:latin typeface="Arial" panose="020B0604020202020204" pitchFamily="34" charset="0"/>
                <a:cs typeface="Arial" panose="020B0604020202020204" pitchFamily="34" charset="0"/>
              </a:rPr>
              <a:t>) i'w </a:t>
            </a:r>
            <a:r>
              <a:rPr lang="en-GB" dirty="0" err="1">
                <a:latin typeface="Arial" panose="020B0604020202020204" pitchFamily="34" charset="0"/>
                <a:cs typeface="Arial" panose="020B0604020202020204" pitchFamily="34" charset="0"/>
              </a:rPr>
              <a:t>defnyddio</a:t>
            </a:r>
            <a:r>
              <a:rPr lang="en-GB" dirty="0">
                <a:latin typeface="Arial" panose="020B0604020202020204" pitchFamily="34" charset="0"/>
                <a:cs typeface="Arial" panose="020B0604020202020204" pitchFamily="34" charset="0"/>
              </a:rPr>
              <a:t> mewn </a:t>
            </a:r>
            <a:r>
              <a:rPr lang="en-GB" dirty="0" err="1">
                <a:latin typeface="Arial" panose="020B0604020202020204" pitchFamily="34" charset="0"/>
                <a:cs typeface="Arial" panose="020B0604020202020204" pitchFamily="34" charset="0"/>
              </a:rPr>
              <a:t>chwarae</a:t>
            </a:r>
            <a:r>
              <a:rPr lang="en-GB" dirty="0">
                <a:latin typeface="Arial" panose="020B0604020202020204" pitchFamily="34" charset="0"/>
                <a:cs typeface="Arial" panose="020B0604020202020204" pitchFamily="34" charset="0"/>
              </a:rPr>
              <a:t> gan blant o dan 14 </a:t>
            </a:r>
            <a:r>
              <a:rPr lang="en-GB" dirty="0" err="1">
                <a:latin typeface="Arial" panose="020B0604020202020204" pitchFamily="34" charset="0"/>
                <a:cs typeface="Arial" panose="020B0604020202020204" pitchFamily="34" charset="0"/>
              </a:rPr>
              <a:t>oed</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Gwahanol </a:t>
            </a:r>
            <a:r>
              <a:rPr lang="en-GB" b="1" dirty="0" err="1">
                <a:latin typeface="Arial" panose="020B0604020202020204" pitchFamily="34" charset="0"/>
                <a:cs typeface="Arial" panose="020B0604020202020204" pitchFamily="34" charset="0"/>
              </a:rPr>
              <a:t>rifau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cyfresol</a:t>
            </a:r>
            <a:r>
              <a:rPr lang="en-GB" b="1" dirty="0">
                <a:latin typeface="Arial" panose="020B0604020202020204" pitchFamily="34" charset="0"/>
                <a:cs typeface="Arial" panose="020B0604020202020204" pitchFamily="34" charset="0"/>
              </a:rPr>
              <a:t> yn </a:t>
            </a:r>
            <a:r>
              <a:rPr lang="en-GB" b="1" dirty="0" err="1">
                <a:latin typeface="Arial" panose="020B0604020202020204" pitchFamily="34" charset="0"/>
                <a:cs typeface="Arial" panose="020B0604020202020204" pitchFamily="34" charset="0"/>
              </a:rPr>
              <a:t>dibynnu</a:t>
            </a:r>
            <a:r>
              <a:rPr lang="en-GB" b="1" dirty="0">
                <a:latin typeface="Arial" panose="020B0604020202020204" pitchFamily="34" charset="0"/>
                <a:cs typeface="Arial" panose="020B0604020202020204" pitchFamily="34" charset="0"/>
              </a:rPr>
              <a:t> ar y cynnyrch </a:t>
            </a:r>
            <a:r>
              <a:rPr lang="en-GB" dirty="0" err="1">
                <a:latin typeface="Arial" panose="020B0604020202020204" pitchFamily="34" charset="0"/>
                <a:cs typeface="Arial" panose="020B0604020202020204" pitchFamily="34" charset="0"/>
              </a:rPr>
              <a:t>e.e.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Prydeinig</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Rhyngwladol</a:t>
            </a:r>
            <a:r>
              <a:rPr lang="en-GB" dirty="0">
                <a:latin typeface="Arial" panose="020B0604020202020204" pitchFamily="34" charset="0"/>
                <a:cs typeface="Arial" panose="020B0604020202020204" pitchFamily="34" charset="0"/>
              </a:rPr>
              <a:t> ar gyfer offer ‘</a:t>
            </a:r>
            <a:r>
              <a:rPr lang="en-GB" dirty="0" err="1">
                <a:latin typeface="Arial" panose="020B0604020202020204" pitchFamily="34" charset="0"/>
                <a:cs typeface="Arial" panose="020B0604020202020204" pitchFamily="34" charset="0"/>
              </a:rPr>
              <a:t>meddygol</a:t>
            </a:r>
            <a:r>
              <a:rPr lang="en-GB" dirty="0">
                <a:latin typeface="Arial" panose="020B0604020202020204" pitchFamily="34" charset="0"/>
                <a:cs typeface="Arial" panose="020B0604020202020204" pitchFamily="34" charset="0"/>
              </a:rPr>
              <a:t>’ er enghraifft </a:t>
            </a:r>
            <a:r>
              <a:rPr lang="en-GB" dirty="0" err="1">
                <a:latin typeface="Arial" panose="020B0604020202020204" pitchFamily="34" charset="0"/>
                <a:cs typeface="Arial" panose="020B0604020202020204" pitchFamily="34" charset="0"/>
              </a:rPr>
              <a:t>Cyfres</a:t>
            </a:r>
            <a:r>
              <a:rPr lang="en-GB" dirty="0">
                <a:latin typeface="Arial" panose="020B0604020202020204" pitchFamily="34" charset="0"/>
                <a:cs typeface="Arial" panose="020B0604020202020204" pitchFamily="34" charset="0"/>
              </a:rPr>
              <a:t> ISO 7176/BS EN 12183:2009 a BS EN 12184:2014</a:t>
            </a:r>
          </a:p>
          <a:p>
            <a:r>
              <a:rPr lang="en-GB" b="1" dirty="0" err="1">
                <a:latin typeface="Arial" panose="020B0604020202020204" pitchFamily="34" charset="0"/>
                <a:cs typeface="Arial" panose="020B0604020202020204" pitchFamily="34" charset="0"/>
              </a:rPr>
              <a:t>Llawlyfrau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Cyfarwyddiadau</a:t>
            </a:r>
            <a:r>
              <a:rPr lang="en-GB" b="1" dirty="0">
                <a:latin typeface="Arial" panose="020B0604020202020204" pitchFamily="34" charset="0"/>
                <a:cs typeface="Arial" panose="020B0604020202020204" pitchFamily="34" charset="0"/>
              </a:rPr>
              <a:t> a </a:t>
            </a:r>
            <a:r>
              <a:rPr lang="en-GB" b="1" dirty="0" err="1">
                <a:latin typeface="Arial" panose="020B0604020202020204" pitchFamily="34" charset="0"/>
                <a:cs typeface="Arial" panose="020B0604020202020204" pitchFamily="34" charset="0"/>
              </a:rPr>
              <a:t>Hyfforddiant</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Defnyddwyr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Darparu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llawlyfrau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cyfarwyddiadau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clir</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chynhwysfawr</a:t>
            </a:r>
            <a:r>
              <a:rPr lang="en-GB" dirty="0">
                <a:latin typeface="Arial" panose="020B0604020202020204" pitchFamily="34" charset="0"/>
                <a:cs typeface="Arial" panose="020B0604020202020204" pitchFamily="34" charset="0"/>
              </a:rPr>
              <a:t> i </a:t>
            </a:r>
            <a:r>
              <a:rPr lang="en-GB" dirty="0" err="1">
                <a:latin typeface="Arial" panose="020B0604020202020204" pitchFamily="34" charset="0"/>
                <a:cs typeface="Arial" panose="020B0604020202020204" pitchFamily="34" charset="0"/>
              </a:rPr>
              <a:t>ddefnyddwyr</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gofalwyr</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ogystal</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chynnig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hyfforddiant</a:t>
            </a:r>
            <a:r>
              <a:rPr lang="en-GB" dirty="0">
                <a:latin typeface="Arial" panose="020B0604020202020204" pitchFamily="34" charset="0"/>
                <a:cs typeface="Arial" panose="020B0604020202020204" pitchFamily="34" charset="0"/>
              </a:rPr>
              <a:t> ar </a:t>
            </a:r>
            <a:r>
              <a:rPr lang="en-GB" dirty="0" err="1">
                <a:latin typeface="Arial" panose="020B0604020202020204" pitchFamily="34" charset="0"/>
                <a:cs typeface="Arial" panose="020B0604020202020204" pitchFamily="34" charset="0"/>
              </a:rPr>
              <a:t>ddefnydd</a:t>
            </a:r>
            <a:r>
              <a:rPr lang="en-GB" dirty="0">
                <a:latin typeface="Arial" panose="020B0604020202020204" pitchFamily="34" charset="0"/>
                <a:cs typeface="Arial" panose="020B0604020202020204" pitchFamily="34" charset="0"/>
              </a:rPr>
              <a:t> diogel a </a:t>
            </a:r>
            <a:r>
              <a:rPr lang="en-GB" dirty="0" err="1">
                <a:latin typeface="Arial" panose="020B0604020202020204" pitchFamily="34" charset="0"/>
                <a:cs typeface="Arial" panose="020B0604020202020204" pitchFamily="34" charset="0"/>
              </a:rPr>
              <a:t>phriodol</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48373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F8CB2-95F5-9BCE-5B10-A0CAB47D58B2}"/>
              </a:ext>
            </a:extLst>
          </p:cNvPr>
          <p:cNvSpPr>
            <a:spLocks noGrp="1"/>
          </p:cNvSpPr>
          <p:nvPr>
            <p:ph type="title"/>
          </p:nvPr>
        </p:nvSpPr>
        <p:spPr/>
        <p:txBody>
          <a:bodyPr/>
          <a:lstStyle/>
          <a:p>
            <a:r>
              <a:rPr lang="en-GB" dirty="0">
                <a:solidFill>
                  <a:schemeClr val="accent1">
                    <a:lumMod val="75000"/>
                  </a:schemeClr>
                </a:solidFill>
              </a:rPr>
              <a:t>Designing products used child development</a:t>
            </a:r>
          </a:p>
        </p:txBody>
      </p:sp>
      <p:sp>
        <p:nvSpPr>
          <p:cNvPr id="3" name="Content Placeholder 2">
            <a:extLst>
              <a:ext uri="{FF2B5EF4-FFF2-40B4-BE49-F238E27FC236}">
                <a16:creationId xmlns:a16="http://schemas.microsoft.com/office/drawing/2014/main" id="{CADB0E2F-7FFF-DD6D-EAA5-06123D88E876}"/>
              </a:ext>
            </a:extLst>
          </p:cNvPr>
          <p:cNvSpPr>
            <a:spLocks noGrp="1"/>
          </p:cNvSpPr>
          <p:nvPr>
            <p:ph idx="1"/>
          </p:nvPr>
        </p:nvSpPr>
        <p:spPr>
          <a:xfrm>
            <a:off x="1255059" y="1825625"/>
            <a:ext cx="10481311" cy="4667250"/>
          </a:xfrm>
        </p:spPr>
        <p:txBody>
          <a:bodyPr>
            <a:normAutofit fontScale="92500" lnSpcReduction="20000"/>
          </a:bodyPr>
          <a:lstStyle/>
          <a:p>
            <a:r>
              <a:rPr lang="en-GB" b="1" i="0" dirty="0">
                <a:solidFill>
                  <a:srgbClr val="0D0D0D"/>
                </a:solidFill>
                <a:effectLst/>
                <a:latin typeface="Arial" panose="020B0604020202020204" pitchFamily="34" charset="0"/>
                <a:cs typeface="Arial" panose="020B0604020202020204" pitchFamily="34" charset="0"/>
              </a:rPr>
              <a:t>Risk Assessment</a:t>
            </a:r>
            <a:r>
              <a:rPr lang="en-GB" b="0" i="0" dirty="0">
                <a:solidFill>
                  <a:srgbClr val="0D0D0D"/>
                </a:solidFill>
                <a:effectLst/>
                <a:latin typeface="Arial" panose="020B0604020202020204" pitchFamily="34" charset="0"/>
                <a:cs typeface="Arial" panose="020B0604020202020204" pitchFamily="34" charset="0"/>
              </a:rPr>
              <a:t>: Conducting thorough risk assessments throughout the design process is crucial. This involves identifying potential hazards associated with the idea and implementing measures to mitigate these risks.</a:t>
            </a:r>
          </a:p>
          <a:p>
            <a:r>
              <a:rPr lang="en-GB" b="1" dirty="0">
                <a:solidFill>
                  <a:srgbClr val="0B0C0C"/>
                </a:solidFill>
                <a:latin typeface="Arial" panose="020B0604020202020204" pitchFamily="34" charset="0"/>
                <a:cs typeface="Arial" panose="020B0604020202020204" pitchFamily="34" charset="0"/>
              </a:rPr>
              <a:t>Toys (Safety) Regulations</a:t>
            </a:r>
            <a:r>
              <a:rPr lang="en-GB" b="1" i="0" dirty="0">
                <a:solidFill>
                  <a:srgbClr val="0B0C0C"/>
                </a:solidFill>
                <a:effectLst/>
                <a:latin typeface="Arial" panose="020B0604020202020204" pitchFamily="34" charset="0"/>
                <a:cs typeface="Arial" panose="020B0604020202020204" pitchFamily="34" charset="0"/>
              </a:rPr>
              <a:t> 2011 </a:t>
            </a:r>
            <a:r>
              <a:rPr lang="en-GB" b="0" i="0" dirty="0">
                <a:solidFill>
                  <a:srgbClr val="0B0C0C"/>
                </a:solidFill>
                <a:effectLst/>
                <a:latin typeface="Arial" panose="020B0604020202020204" pitchFamily="34" charset="0"/>
                <a:cs typeface="Arial" panose="020B0604020202020204" pitchFamily="34" charset="0"/>
              </a:rPr>
              <a:t>toys designed or intended (whether or not exclusively) for use in play by children under 14 years old. </a:t>
            </a:r>
            <a:endParaRPr lang="en-GB" dirty="0">
              <a:solidFill>
                <a:srgbClr val="0D0D0D"/>
              </a:solidFill>
              <a:latin typeface="Arial" panose="020B0604020202020204" pitchFamily="34" charset="0"/>
              <a:cs typeface="Arial" panose="020B0604020202020204" pitchFamily="34" charset="0"/>
            </a:endParaRPr>
          </a:p>
          <a:p>
            <a:r>
              <a:rPr lang="en-GB" dirty="0">
                <a:solidFill>
                  <a:srgbClr val="0D0D0D"/>
                </a:solidFill>
                <a:latin typeface="Arial" panose="020B0604020202020204" pitchFamily="34" charset="0"/>
                <a:cs typeface="Arial" panose="020B0604020202020204" pitchFamily="34" charset="0"/>
              </a:rPr>
              <a:t>Different serial numbers depending on product e.g. British and International standards for ‘medical’ equipment for example </a:t>
            </a:r>
            <a:r>
              <a:rPr lang="en-GB" b="1" i="0" dirty="0">
                <a:solidFill>
                  <a:srgbClr val="0D0D0D"/>
                </a:solidFill>
                <a:effectLst/>
                <a:latin typeface="Arial" panose="020B0604020202020204" pitchFamily="34" charset="0"/>
                <a:cs typeface="Arial" panose="020B0604020202020204" pitchFamily="34" charset="0"/>
              </a:rPr>
              <a:t>ISO 7176 Series</a:t>
            </a:r>
            <a:r>
              <a:rPr lang="en-GB" dirty="0">
                <a:solidFill>
                  <a:srgbClr val="0D0D0D"/>
                </a:solidFill>
                <a:latin typeface="Arial" panose="020B0604020202020204" pitchFamily="34" charset="0"/>
                <a:cs typeface="Arial" panose="020B0604020202020204" pitchFamily="34" charset="0"/>
              </a:rPr>
              <a:t>/  </a:t>
            </a:r>
            <a:r>
              <a:rPr lang="en-GB" b="1" i="0" dirty="0">
                <a:solidFill>
                  <a:srgbClr val="0D0D0D"/>
                </a:solidFill>
                <a:effectLst/>
                <a:latin typeface="Arial" panose="020B0604020202020204" pitchFamily="34" charset="0"/>
                <a:cs typeface="Arial" panose="020B0604020202020204" pitchFamily="34" charset="0"/>
              </a:rPr>
              <a:t>BS EN 12183:2009 and BS EN 12184:2014</a:t>
            </a:r>
          </a:p>
          <a:p>
            <a:r>
              <a:rPr lang="en-GB" b="1" i="0" dirty="0">
                <a:solidFill>
                  <a:srgbClr val="0D0D0D"/>
                </a:solidFill>
                <a:effectLst/>
                <a:latin typeface="Arial" panose="020B0604020202020204" pitchFamily="34" charset="0"/>
                <a:cs typeface="Arial" panose="020B0604020202020204" pitchFamily="34" charset="0"/>
              </a:rPr>
              <a:t>Instruction Manuals and User Training</a:t>
            </a:r>
            <a:r>
              <a:rPr lang="en-GB" b="0" i="0" dirty="0">
                <a:solidFill>
                  <a:srgbClr val="0D0D0D"/>
                </a:solidFill>
                <a:effectLst/>
                <a:latin typeface="Arial" panose="020B0604020202020204" pitchFamily="34" charset="0"/>
                <a:cs typeface="Arial" panose="020B0604020202020204" pitchFamily="34" charset="0"/>
              </a:rPr>
              <a:t>: Providing clear and comprehensive instruction manuals for users and caregivers, as well as offering training on safe and proper</a:t>
            </a:r>
            <a:r>
              <a:rPr lang="en-GB" b="1" dirty="0">
                <a:solidFill>
                  <a:srgbClr val="0D0D0D"/>
                </a:solidFill>
                <a:latin typeface="Arial" panose="020B0604020202020204" pitchFamily="34" charset="0"/>
                <a:cs typeface="Arial" panose="020B0604020202020204" pitchFamily="34" charset="0"/>
              </a:rPr>
              <a:t> use</a:t>
            </a:r>
          </a:p>
          <a:p>
            <a:r>
              <a:rPr lang="en-GB" b="1" dirty="0">
                <a:solidFill>
                  <a:srgbClr val="0D0D0D"/>
                </a:solidFill>
                <a:latin typeface="Arial" panose="020B0604020202020204" pitchFamily="34" charset="0"/>
                <a:cs typeface="Arial" panose="020B0604020202020204" pitchFamily="34" charset="0"/>
              </a:rPr>
              <a:t>Food / allergy/ product regulations</a:t>
            </a:r>
          </a:p>
          <a:p>
            <a:endParaRPr lang="en-GB" b="1" dirty="0">
              <a:solidFill>
                <a:srgbClr val="0D0D0D"/>
              </a:solidFill>
              <a:latin typeface="Söhne"/>
            </a:endParaRPr>
          </a:p>
          <a:p>
            <a:endParaRPr lang="en-GB" dirty="0"/>
          </a:p>
        </p:txBody>
      </p:sp>
    </p:spTree>
    <p:extLst>
      <p:ext uri="{BB962C8B-B14F-4D97-AF65-F5344CB8AC3E}">
        <p14:creationId xmlns:p14="http://schemas.microsoft.com/office/powerpoint/2010/main" val="6673314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EAC150-C9D6-6467-8EE7-2CF703C61E62}"/>
              </a:ext>
            </a:extLst>
          </p:cNvPr>
          <p:cNvSpPr>
            <a:spLocks noGrp="1"/>
          </p:cNvSpPr>
          <p:nvPr>
            <p:ph idx="1"/>
          </p:nvPr>
        </p:nvSpPr>
        <p:spPr>
          <a:xfrm>
            <a:off x="918097" y="1512000"/>
            <a:ext cx="10355805" cy="4667250"/>
          </a:xfrm>
        </p:spPr>
        <p:txBody>
          <a:bodyPr>
            <a:noAutofit/>
          </a:bodyPr>
          <a:lstStyle/>
          <a:p>
            <a:r>
              <a:rPr lang="en-GB" sz="2400" b="1" dirty="0" err="1">
                <a:latin typeface="Arial" panose="020B0604020202020204" pitchFamily="34" charset="0"/>
                <a:cs typeface="Arial" panose="020B0604020202020204" pitchFamily="34" charset="0"/>
              </a:rPr>
              <a:t>Rheoliadau</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Diogelwch</a:t>
            </a:r>
            <a:r>
              <a:rPr lang="en-GB" sz="2400" b="1" dirty="0">
                <a:latin typeface="Arial" panose="020B0604020202020204" pitchFamily="34" charset="0"/>
                <a:cs typeface="Arial" panose="020B0604020202020204" pitchFamily="34" charset="0"/>
              </a:rPr>
              <a:t> Cynnyrch</a:t>
            </a:r>
            <a:r>
              <a:rPr lang="en-GB" sz="2400" dirty="0">
                <a:latin typeface="Arial" panose="020B0604020202020204" pitchFamily="34" charset="0"/>
                <a:cs typeface="Arial" panose="020B0604020202020204" pitchFamily="34" charset="0"/>
              </a:rPr>
              <a:t>: Rhaid i </a:t>
            </a:r>
            <a:r>
              <a:rPr lang="en-GB" sz="2400" dirty="0" err="1">
                <a:latin typeface="Arial" panose="020B0604020202020204" pitchFamily="34" charset="0"/>
                <a:cs typeface="Arial" panose="020B0604020202020204" pitchFamily="34" charset="0"/>
              </a:rPr>
              <a:t>unrhyw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eitem</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ddillad</a:t>
            </a:r>
            <a:r>
              <a:rPr lang="en-GB" sz="2400" dirty="0">
                <a:latin typeface="Arial" panose="020B0604020202020204" pitchFamily="34" charset="0"/>
                <a:cs typeface="Arial" panose="020B0604020202020204" pitchFamily="34" charset="0"/>
              </a:rPr>
              <a:t>, gan gynnwys </a:t>
            </a:r>
            <a:r>
              <a:rPr lang="en-GB" sz="2400" dirty="0" err="1">
                <a:latin typeface="Arial" panose="020B0604020202020204" pitchFamily="34" charset="0"/>
                <a:cs typeface="Arial" panose="020B0604020202020204" pitchFamily="34" charset="0"/>
              </a:rPr>
              <a:t>cotiau</a:t>
            </a:r>
            <a:r>
              <a:rPr lang="en-GB" sz="2400" dirty="0">
                <a:latin typeface="Arial" panose="020B0604020202020204" pitchFamily="34" charset="0"/>
                <a:cs typeface="Arial" panose="020B0604020202020204" pitchFamily="34" charset="0"/>
              </a:rPr>
              <a:t> i blant, </a:t>
            </a:r>
            <a:r>
              <a:rPr lang="en-GB" sz="2400" dirty="0" err="1">
                <a:latin typeface="Arial" panose="020B0604020202020204" pitchFamily="34" charset="0"/>
                <a:cs typeface="Arial" panose="020B0604020202020204" pitchFamily="34" charset="0"/>
              </a:rPr>
              <a:t>gydymffurfio</a:t>
            </a:r>
            <a:r>
              <a:rPr lang="en-GB" sz="2400" dirty="0">
                <a:latin typeface="Arial" panose="020B0604020202020204" pitchFamily="34" charset="0"/>
                <a:cs typeface="Arial" panose="020B0604020202020204" pitchFamily="34" charset="0"/>
              </a:rPr>
              <a:t> â </a:t>
            </a:r>
            <a:r>
              <a:rPr lang="en-GB" sz="2400" dirty="0" err="1">
                <a:latin typeface="Arial" panose="020B0604020202020204" pitchFamily="34" charset="0"/>
                <a:cs typeface="Arial" panose="020B0604020202020204" pitchFamily="34" charset="0"/>
              </a:rPr>
              <a:t>rheoliadau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diogelwch</a:t>
            </a:r>
            <a:r>
              <a:rPr lang="en-GB" sz="2400" dirty="0">
                <a:latin typeface="Arial" panose="020B0604020202020204" pitchFamily="34" charset="0"/>
                <a:cs typeface="Arial" panose="020B0604020202020204" pitchFamily="34" charset="0"/>
              </a:rPr>
              <a:t> cynnyrch </a:t>
            </a:r>
            <a:r>
              <a:rPr lang="en-GB" sz="2400" dirty="0" err="1">
                <a:latin typeface="Arial" panose="020B0604020202020204" pitchFamily="34" charset="0"/>
                <a:cs typeface="Arial" panose="020B0604020202020204" pitchFamily="34" charset="0"/>
              </a:rPr>
              <a:t>perthnasol</a:t>
            </a:r>
            <a:r>
              <a:rPr lang="en-GB" sz="2400" dirty="0">
                <a:latin typeface="Arial" panose="020B0604020202020204" pitchFamily="34" charset="0"/>
                <a:cs typeface="Arial" panose="020B0604020202020204" pitchFamily="34" charset="0"/>
              </a:rPr>
              <a:t> yn y DU. Gall hyn gynnwys </a:t>
            </a:r>
            <a:r>
              <a:rPr lang="en-GB" sz="2400" dirty="0" err="1">
                <a:latin typeface="Arial" panose="020B0604020202020204" pitchFamily="34" charset="0"/>
                <a:cs typeface="Arial" panose="020B0604020202020204" pitchFamily="34" charset="0"/>
              </a:rPr>
              <a:t>Rheoliadau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Diogelwch</a:t>
            </a:r>
            <a:r>
              <a:rPr lang="en-GB" sz="2400" dirty="0">
                <a:latin typeface="Arial" panose="020B0604020202020204" pitchFamily="34" charset="0"/>
                <a:cs typeface="Arial" panose="020B0604020202020204" pitchFamily="34" charset="0"/>
              </a:rPr>
              <a:t> Cynnyrch Cyffredinol 2005, sy'n ei gwneud yn </a:t>
            </a:r>
            <a:r>
              <a:rPr lang="en-GB" sz="2400" dirty="0" err="1">
                <a:latin typeface="Arial" panose="020B0604020202020204" pitchFamily="34" charset="0"/>
                <a:cs typeface="Arial" panose="020B0604020202020204" pitchFamily="34" charset="0"/>
              </a:rPr>
              <a:t>ofynnol</a:t>
            </a:r>
            <a:r>
              <a:rPr lang="en-GB" sz="2400" dirty="0">
                <a:latin typeface="Arial" panose="020B0604020202020204" pitchFamily="34" charset="0"/>
                <a:cs typeface="Arial" panose="020B0604020202020204" pitchFamily="34" charset="0"/>
              </a:rPr>
              <a:t> i </a:t>
            </a:r>
            <a:r>
              <a:rPr lang="en-GB" sz="2400" dirty="0" err="1">
                <a:latin typeface="Arial" panose="020B0604020202020204" pitchFamily="34" charset="0"/>
                <a:cs typeface="Arial" panose="020B0604020202020204" pitchFamily="34" charset="0"/>
              </a:rPr>
              <a:t>gynhyrchion</a:t>
            </a:r>
            <a:r>
              <a:rPr lang="en-GB" sz="2400" dirty="0">
                <a:latin typeface="Arial" panose="020B0604020202020204" pitchFamily="34" charset="0"/>
                <a:cs typeface="Arial" panose="020B0604020202020204" pitchFamily="34" charset="0"/>
              </a:rPr>
              <a:t> fod yn </a:t>
            </a:r>
            <a:r>
              <a:rPr lang="en-GB" sz="2400" dirty="0" err="1">
                <a:latin typeface="Arial" panose="020B0604020202020204" pitchFamily="34" charset="0"/>
                <a:cs typeface="Arial" panose="020B0604020202020204" pitchFamily="34" charset="0"/>
              </a:rPr>
              <a:t>ddiogel</a:t>
            </a:r>
            <a:r>
              <a:rPr lang="en-GB" sz="2400" dirty="0">
                <a:latin typeface="Arial" panose="020B0604020202020204" pitchFamily="34" charset="0"/>
                <a:cs typeface="Arial" panose="020B0604020202020204" pitchFamily="34" charset="0"/>
              </a:rPr>
              <a:t> i'w </a:t>
            </a:r>
            <a:r>
              <a:rPr lang="en-GB" sz="2400" dirty="0" err="1">
                <a:latin typeface="Arial" panose="020B0604020202020204" pitchFamily="34" charset="0"/>
                <a:cs typeface="Arial" panose="020B0604020202020204" pitchFamily="34" charset="0"/>
              </a:rPr>
              <a:t>defnyddio</a:t>
            </a:r>
            <a:r>
              <a:rPr lang="en-GB" sz="2400" dirty="0">
                <a:latin typeface="Arial" panose="020B0604020202020204" pitchFamily="34" charset="0"/>
                <a:cs typeface="Arial" panose="020B0604020202020204" pitchFamily="34" charset="0"/>
              </a:rPr>
              <a:t>.</a:t>
            </a:r>
          </a:p>
          <a:p>
            <a:r>
              <a:rPr lang="en-GB" sz="2400" b="1" dirty="0" err="1">
                <a:latin typeface="Arial" panose="020B0604020202020204" pitchFamily="34" charset="0"/>
                <a:cs typeface="Arial" panose="020B0604020202020204" pitchFamily="34" charset="0"/>
              </a:rPr>
              <a:t>Rheoliadau</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Tecstilau</a:t>
            </a:r>
            <a:r>
              <a:rPr lang="en-GB" sz="2400" dirty="0">
                <a:latin typeface="Arial" panose="020B0604020202020204" pitchFamily="34" charset="0"/>
                <a:cs typeface="Arial" panose="020B0604020202020204" pitchFamily="34" charset="0"/>
              </a:rPr>
              <a:t>: Rhaid i </a:t>
            </a:r>
            <a:r>
              <a:rPr lang="en-GB" sz="2400" dirty="0" err="1">
                <a:latin typeface="Arial" panose="020B0604020202020204" pitchFamily="34" charset="0"/>
                <a:cs typeface="Arial" panose="020B0604020202020204" pitchFamily="34" charset="0"/>
              </a:rPr>
              <a:t>ddillad</a:t>
            </a:r>
            <a:r>
              <a:rPr lang="en-GB" sz="2400" dirty="0">
                <a:latin typeface="Arial" panose="020B0604020202020204" pitchFamily="34" charset="0"/>
                <a:cs typeface="Arial" panose="020B0604020202020204" pitchFamily="34" charset="0"/>
              </a:rPr>
              <a:t>, gan gynnwys </a:t>
            </a:r>
            <a:r>
              <a:rPr lang="en-GB" sz="2400" dirty="0" err="1">
                <a:latin typeface="Arial" panose="020B0604020202020204" pitchFamily="34" charset="0"/>
                <a:cs typeface="Arial" panose="020B0604020202020204" pitchFamily="34" charset="0"/>
              </a:rPr>
              <a:t>cotiau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fodloni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safonau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diogelwch</a:t>
            </a:r>
            <a:r>
              <a:rPr lang="en-GB" sz="2400" dirty="0">
                <a:latin typeface="Arial" panose="020B0604020202020204" pitchFamily="34" charset="0"/>
                <a:cs typeface="Arial" panose="020B0604020202020204" pitchFamily="34" charset="0"/>
              </a:rPr>
              <a:t> penodol a </a:t>
            </a:r>
            <a:r>
              <a:rPr lang="en-GB" sz="2400" dirty="0" err="1">
                <a:latin typeface="Arial" panose="020B0604020202020204" pitchFamily="34" charset="0"/>
                <a:cs typeface="Arial" panose="020B0604020202020204" pitchFamily="34" charset="0"/>
              </a:rPr>
              <a:t>osodwyd</a:t>
            </a:r>
            <a:r>
              <a:rPr lang="en-GB" sz="2400" dirty="0">
                <a:latin typeface="Arial" panose="020B0604020202020204" pitchFamily="34" charset="0"/>
                <a:cs typeface="Arial" panose="020B0604020202020204" pitchFamily="34" charset="0"/>
              </a:rPr>
              <a:t> ar gyfer </a:t>
            </a:r>
            <a:r>
              <a:rPr lang="en-GB" sz="2400" dirty="0" err="1">
                <a:latin typeface="Arial" panose="020B0604020202020204" pitchFamily="34" charset="0"/>
                <a:cs typeface="Arial" panose="020B0604020202020204" pitchFamily="34" charset="0"/>
              </a:rPr>
              <a:t>tecstilau</a:t>
            </a:r>
            <a:r>
              <a:rPr lang="en-GB" sz="2400" dirty="0">
                <a:latin typeface="Arial" panose="020B0604020202020204" pitchFamily="34" charset="0"/>
                <a:cs typeface="Arial" panose="020B0604020202020204" pitchFamily="34" charset="0"/>
              </a:rPr>
              <a:t>. Gall y </a:t>
            </a:r>
            <a:r>
              <a:rPr lang="en-GB" sz="2400" dirty="0" err="1">
                <a:latin typeface="Arial" panose="020B0604020202020204" pitchFamily="34" charset="0"/>
                <a:cs typeface="Arial" panose="020B0604020202020204" pitchFamily="34" charset="0"/>
              </a:rPr>
              <a:t>safonau</a:t>
            </a:r>
            <a:r>
              <a:rPr lang="en-GB" sz="2400" dirty="0">
                <a:latin typeface="Arial" panose="020B0604020202020204" pitchFamily="34" charset="0"/>
                <a:cs typeface="Arial" panose="020B0604020202020204" pitchFamily="34" charset="0"/>
              </a:rPr>
              <a:t> hyn gynnwys </a:t>
            </a:r>
            <a:r>
              <a:rPr lang="en-GB" sz="2400" dirty="0" err="1">
                <a:latin typeface="Arial" panose="020B0604020202020204" pitchFamily="34" charset="0"/>
                <a:cs typeface="Arial" panose="020B0604020202020204" pitchFamily="34" charset="0"/>
              </a:rPr>
              <a:t>rheoliadau</a:t>
            </a:r>
            <a:r>
              <a:rPr lang="en-GB" sz="2400" dirty="0">
                <a:latin typeface="Arial" panose="020B0604020202020204" pitchFamily="34" charset="0"/>
                <a:cs typeface="Arial" panose="020B0604020202020204" pitchFamily="34" charset="0"/>
              </a:rPr>
              <a:t> ynghylch </a:t>
            </a:r>
            <a:r>
              <a:rPr lang="en-GB" sz="2400" dirty="0" err="1">
                <a:latin typeface="Arial" panose="020B0604020202020204" pitchFamily="34" charset="0"/>
                <a:cs typeface="Arial" panose="020B0604020202020204" pitchFamily="34" charset="0"/>
              </a:rPr>
              <a:t>fflamadwyedd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ffabrig</a:t>
            </a:r>
            <a:r>
              <a:rPr lang="en-GB" sz="2400" dirty="0">
                <a:latin typeface="Arial" panose="020B0604020202020204" pitchFamily="34" charset="0"/>
                <a:cs typeface="Arial" panose="020B0604020202020204" pitchFamily="34" charset="0"/>
              </a:rPr>
              <a:t>, cynnwys </a:t>
            </a:r>
            <a:r>
              <a:rPr lang="en-GB" sz="2400" dirty="0" err="1">
                <a:latin typeface="Arial" panose="020B0604020202020204" pitchFamily="34" charset="0"/>
                <a:cs typeface="Arial" panose="020B0604020202020204" pitchFamily="34" charset="0"/>
              </a:rPr>
              <a:t>cemegol</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gofynion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labelu</a:t>
            </a:r>
            <a:r>
              <a:rPr lang="en-GB" sz="2400" dirty="0">
                <a:latin typeface="Arial" panose="020B0604020202020204" pitchFamily="34" charset="0"/>
                <a:cs typeface="Arial" panose="020B0604020202020204" pitchFamily="34" charset="0"/>
              </a:rPr>
              <a:t>.</a:t>
            </a:r>
          </a:p>
          <a:p>
            <a:r>
              <a:rPr lang="en-GB" sz="2400" b="1" dirty="0" err="1">
                <a:latin typeface="Arial" panose="020B0604020202020204" pitchFamily="34" charset="0"/>
                <a:cs typeface="Arial" panose="020B0604020202020204" pitchFamily="34" charset="0"/>
              </a:rPr>
              <a:t>Safonau</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Hygyrchedd</a:t>
            </a:r>
            <a:r>
              <a:rPr lang="en-GB" sz="2400" b="1" dirty="0">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Mae </a:t>
            </a:r>
            <a:r>
              <a:rPr lang="en-GB" sz="2400" dirty="0" err="1">
                <a:latin typeface="Arial" panose="020B0604020202020204" pitchFamily="34" charset="0"/>
                <a:cs typeface="Arial" panose="020B0604020202020204" pitchFamily="34" charset="0"/>
              </a:rPr>
              <a:t>cadw</a:t>
            </a:r>
            <a:r>
              <a:rPr lang="en-GB" sz="2400" dirty="0">
                <a:latin typeface="Arial" panose="020B0604020202020204" pitchFamily="34" charset="0"/>
                <a:cs typeface="Arial" panose="020B0604020202020204" pitchFamily="34" charset="0"/>
              </a:rPr>
              <a:t> at </a:t>
            </a:r>
            <a:r>
              <a:rPr lang="en-GB" sz="2400" dirty="0" err="1">
                <a:latin typeface="Arial" panose="020B0604020202020204" pitchFamily="34" charset="0"/>
                <a:cs typeface="Arial" panose="020B0604020202020204" pitchFamily="34" charset="0"/>
              </a:rPr>
              <a:t>egwyddorion</a:t>
            </a:r>
            <a:r>
              <a:rPr lang="en-GB" sz="2400" dirty="0">
                <a:latin typeface="Arial" panose="020B0604020202020204" pitchFamily="34" charset="0"/>
                <a:cs typeface="Arial" panose="020B0604020202020204" pitchFamily="34" charset="0"/>
              </a:rPr>
              <a:t> cynwysoldeb a </a:t>
            </a:r>
            <a:r>
              <a:rPr lang="en-GB" sz="2400" dirty="0" err="1">
                <a:latin typeface="Arial" panose="020B0604020202020204" pitchFamily="34" charset="0"/>
                <a:cs typeface="Arial" panose="020B0604020202020204" pitchFamily="34" charset="0"/>
              </a:rPr>
              <a:t>hygyrchedd</a:t>
            </a:r>
            <a:r>
              <a:rPr lang="en-GB" sz="2400" dirty="0">
                <a:latin typeface="Arial" panose="020B0604020202020204" pitchFamily="34" charset="0"/>
                <a:cs typeface="Arial" panose="020B0604020202020204" pitchFamily="34" charset="0"/>
              </a:rPr>
              <a:t> yn </a:t>
            </a:r>
            <a:r>
              <a:rPr lang="en-GB" sz="2400" dirty="0" err="1">
                <a:latin typeface="Arial" panose="020B0604020202020204" pitchFamily="34" charset="0"/>
                <a:cs typeface="Arial" panose="020B0604020202020204" pitchFamily="34" charset="0"/>
              </a:rPr>
              <a:t>bwysig</a:t>
            </a:r>
            <a:r>
              <a:rPr lang="en-GB" sz="2400" dirty="0">
                <a:latin typeface="Arial" panose="020B0604020202020204" pitchFamily="34" charset="0"/>
                <a:cs typeface="Arial" panose="020B0604020202020204" pitchFamily="34" charset="0"/>
              </a:rPr>
              <a:t>.</a:t>
            </a:r>
          </a:p>
          <a:p>
            <a:r>
              <a:rPr lang="en-GB" sz="2400" b="1" dirty="0">
                <a:latin typeface="Arial" panose="020B0604020202020204" pitchFamily="34" charset="0"/>
                <a:cs typeface="Arial" panose="020B0604020202020204" pitchFamily="34" charset="0"/>
              </a:rPr>
              <a:t>Rheoliadau </a:t>
            </a:r>
            <a:r>
              <a:rPr lang="en-GB" sz="2400" b="1" dirty="0" err="1">
                <a:latin typeface="Arial" panose="020B0604020202020204" pitchFamily="34" charset="0"/>
                <a:cs typeface="Arial" panose="020B0604020202020204" pitchFamily="34" charset="0"/>
              </a:rPr>
              <a:t>bwyd</a:t>
            </a:r>
            <a:r>
              <a:rPr lang="en-GB" sz="2400" b="1" dirty="0">
                <a:latin typeface="Arial" panose="020B0604020202020204" pitchFamily="34" charset="0"/>
                <a:cs typeface="Arial" panose="020B0604020202020204" pitchFamily="34" charset="0"/>
              </a:rPr>
              <a:t> / </a:t>
            </a:r>
            <a:r>
              <a:rPr lang="en-GB" sz="2400" b="1" dirty="0" err="1">
                <a:latin typeface="Arial" panose="020B0604020202020204" pitchFamily="34" charset="0"/>
                <a:cs typeface="Arial" panose="020B0604020202020204" pitchFamily="34" charset="0"/>
              </a:rPr>
              <a:t>alergedd</a:t>
            </a:r>
            <a:r>
              <a:rPr lang="en-GB" sz="2400" b="1" dirty="0">
                <a:latin typeface="Arial" panose="020B0604020202020204" pitchFamily="34" charset="0"/>
                <a:cs typeface="Arial" panose="020B0604020202020204" pitchFamily="34" charset="0"/>
              </a:rPr>
              <a:t> / cynnyrch</a:t>
            </a:r>
          </a:p>
        </p:txBody>
      </p:sp>
      <p:sp>
        <p:nvSpPr>
          <p:cNvPr id="4" name="TextBox 3">
            <a:extLst>
              <a:ext uri="{FF2B5EF4-FFF2-40B4-BE49-F238E27FC236}">
                <a16:creationId xmlns:a16="http://schemas.microsoft.com/office/drawing/2014/main" id="{C204851A-1976-814A-2BA1-90CA2D4751BE}"/>
              </a:ext>
            </a:extLst>
          </p:cNvPr>
          <p:cNvSpPr txBox="1"/>
          <p:nvPr/>
        </p:nvSpPr>
        <p:spPr>
          <a:xfrm>
            <a:off x="3048000" y="0"/>
            <a:ext cx="8731624" cy="878541"/>
          </a:xfrm>
          <a:prstGeom prst="rect">
            <a:avLst/>
          </a:prstGeom>
          <a:noFill/>
        </p:spPr>
        <p:txBody>
          <a:bodyPr wrap="square" rtlCol="0">
            <a:spAutoFit/>
          </a:bodyPr>
          <a:lstStyle/>
          <a:p>
            <a:endParaRPr lang="en-GB" dirty="0"/>
          </a:p>
        </p:txBody>
      </p:sp>
      <p:sp>
        <p:nvSpPr>
          <p:cNvPr id="6" name="Title 6">
            <a:extLst>
              <a:ext uri="{FF2B5EF4-FFF2-40B4-BE49-F238E27FC236}">
                <a16:creationId xmlns:a16="http://schemas.microsoft.com/office/drawing/2014/main" id="{313ED2AB-07FE-56CB-517A-464E1150D964}"/>
              </a:ext>
            </a:extLst>
          </p:cNvPr>
          <p:cNvSpPr>
            <a:spLocks noGrp="1"/>
          </p:cNvSpPr>
          <p:nvPr>
            <p:ph type="title"/>
          </p:nvPr>
        </p:nvSpPr>
        <p:spPr>
          <a:xfrm>
            <a:off x="2581835" y="365125"/>
            <a:ext cx="9154535" cy="1325563"/>
          </a:xfrm>
        </p:spPr>
        <p:txBody>
          <a:bodyPr>
            <a:normAutofit/>
          </a:bodyPr>
          <a:lstStyle/>
          <a:p>
            <a:r>
              <a:rPr lang="en-GB" sz="3200" dirty="0" err="1"/>
              <a:t>Dylunio</a:t>
            </a:r>
            <a:r>
              <a:rPr lang="en-GB" sz="3200" dirty="0"/>
              <a:t> cynnyrch – dillad plant a </a:t>
            </a:r>
            <a:r>
              <a:rPr lang="en-GB" sz="3200" dirty="0" err="1"/>
              <a:t>diogelwch</a:t>
            </a:r>
            <a:endParaRPr lang="en-GB" sz="3200" dirty="0"/>
          </a:p>
        </p:txBody>
      </p:sp>
    </p:spTree>
    <p:extLst>
      <p:ext uri="{BB962C8B-B14F-4D97-AF65-F5344CB8AC3E}">
        <p14:creationId xmlns:p14="http://schemas.microsoft.com/office/powerpoint/2010/main" val="14943372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8D1D69-8F77-29AD-05BC-4C91610869EB}"/>
              </a:ext>
            </a:extLst>
          </p:cNvPr>
          <p:cNvSpPr>
            <a:spLocks noGrp="1"/>
          </p:cNvSpPr>
          <p:nvPr>
            <p:ph idx="1"/>
          </p:nvPr>
        </p:nvSpPr>
        <p:spPr>
          <a:xfrm>
            <a:off x="1075765" y="1075764"/>
            <a:ext cx="10660605" cy="5524687"/>
          </a:xfrm>
        </p:spPr>
        <p:txBody>
          <a:bodyPr>
            <a:normAutofit fontScale="77500" lnSpcReduction="20000"/>
          </a:bodyPr>
          <a:lstStyle/>
          <a:p>
            <a:r>
              <a:rPr lang="en-GB" sz="2800" b="1" dirty="0">
                <a:latin typeface="Arial" panose="020B0604020202020204" pitchFamily="34" charset="0"/>
                <a:cs typeface="Arial" panose="020B0604020202020204" pitchFamily="34" charset="0"/>
              </a:rPr>
              <a:t>Deddf Iechyd a </a:t>
            </a:r>
            <a:r>
              <a:rPr lang="en-GB" sz="2800" b="1" dirty="0" err="1">
                <a:latin typeface="Arial" panose="020B0604020202020204" pitchFamily="34" charset="0"/>
                <a:cs typeface="Arial" panose="020B0604020202020204" pitchFamily="34" charset="0"/>
              </a:rPr>
              <a:t>Diogelwch</a:t>
            </a:r>
            <a:r>
              <a:rPr lang="en-GB" sz="2800" b="1" dirty="0">
                <a:latin typeface="Arial" panose="020B0604020202020204" pitchFamily="34" charset="0"/>
                <a:cs typeface="Arial" panose="020B0604020202020204" pitchFamily="34" charset="0"/>
              </a:rPr>
              <a:t> yn y Gwaith 1974</a:t>
            </a:r>
            <a:r>
              <a:rPr lang="en-GB" sz="2800" dirty="0">
                <a:latin typeface="Arial" panose="020B0604020202020204" pitchFamily="34" charset="0"/>
                <a:cs typeface="Arial" panose="020B0604020202020204" pitchFamily="34" charset="0"/>
              </a:rPr>
              <a:t>: mae’r </a:t>
            </a:r>
            <a:r>
              <a:rPr lang="en-GB" sz="2800" dirty="0" err="1">
                <a:latin typeface="Arial" panose="020B0604020202020204" pitchFamily="34" charset="0"/>
                <a:cs typeface="Arial" panose="020B0604020202020204" pitchFamily="34" charset="0"/>
              </a:rPr>
              <a:t>ddeddf</a:t>
            </a:r>
            <a:r>
              <a:rPr lang="en-GB" sz="2800" dirty="0">
                <a:latin typeface="Arial" panose="020B0604020202020204" pitchFamily="34" charset="0"/>
                <a:cs typeface="Arial" panose="020B0604020202020204" pitchFamily="34" charset="0"/>
              </a:rPr>
              <a:t> hon yn nodi </a:t>
            </a:r>
            <a:r>
              <a:rPr lang="en-GB" sz="2800" dirty="0" err="1">
                <a:latin typeface="Arial" panose="020B0604020202020204" pitchFamily="34" charset="0"/>
                <a:cs typeface="Arial" panose="020B0604020202020204" pitchFamily="34" charset="0"/>
              </a:rPr>
              <a:t>dyletswyddau</a:t>
            </a:r>
            <a:r>
              <a:rPr lang="en-GB" sz="2800" dirty="0">
                <a:latin typeface="Arial" panose="020B0604020202020204" pitchFamily="34" charset="0"/>
                <a:cs typeface="Arial" panose="020B0604020202020204" pitchFamily="34" charset="0"/>
              </a:rPr>
              <a:t> cyffredinol i sicrhau iechyd, </a:t>
            </a:r>
            <a:r>
              <a:rPr lang="en-GB" sz="2800" dirty="0" err="1">
                <a:latin typeface="Arial" panose="020B0604020202020204" pitchFamily="34" charset="0"/>
                <a:cs typeface="Arial" panose="020B0604020202020204" pitchFamily="34" charset="0"/>
              </a:rPr>
              <a:t>diogelwch</a:t>
            </a:r>
            <a:r>
              <a:rPr lang="en-GB" sz="2800" dirty="0">
                <a:latin typeface="Arial" panose="020B0604020202020204" pitchFamily="34" charset="0"/>
                <a:cs typeface="Arial" panose="020B0604020202020204" pitchFamily="34" charset="0"/>
              </a:rPr>
              <a:t> a </a:t>
            </a:r>
            <a:r>
              <a:rPr lang="en-GB" sz="2800" dirty="0" err="1">
                <a:latin typeface="Arial" panose="020B0604020202020204" pitchFamily="34" charset="0"/>
                <a:cs typeface="Arial" panose="020B0604020202020204" pitchFamily="34" charset="0"/>
              </a:rPr>
              <a:t>lles</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cyflogeion</a:t>
            </a:r>
            <a:r>
              <a:rPr lang="en-GB" sz="2800" dirty="0">
                <a:latin typeface="Arial" panose="020B0604020202020204" pitchFamily="34" charset="0"/>
                <a:cs typeface="Arial" panose="020B0604020202020204" pitchFamily="34" charset="0"/>
              </a:rPr>
              <a:t> a’r rhai nad ydynt yn </a:t>
            </a:r>
            <a:r>
              <a:rPr lang="en-GB" sz="2800" dirty="0" err="1">
                <a:latin typeface="Arial" panose="020B0604020202020204" pitchFamily="34" charset="0"/>
                <a:cs typeface="Arial" panose="020B0604020202020204" pitchFamily="34" charset="0"/>
              </a:rPr>
              <a:t>gyflogeion</a:t>
            </a:r>
            <a:r>
              <a:rPr lang="en-GB" sz="2800" dirty="0">
                <a:latin typeface="Arial" panose="020B0604020202020204" pitchFamily="34" charset="0"/>
                <a:cs typeface="Arial" panose="020B0604020202020204" pitchFamily="34" charset="0"/>
              </a:rPr>
              <a:t>, a allai fod yn </a:t>
            </a:r>
            <a:r>
              <a:rPr lang="en-GB" sz="2800" dirty="0" err="1">
                <a:latin typeface="Arial" panose="020B0604020202020204" pitchFamily="34" charset="0"/>
                <a:cs typeface="Arial" panose="020B0604020202020204" pitchFamily="34" charset="0"/>
              </a:rPr>
              <a:t>gymwys</a:t>
            </a:r>
            <a:r>
              <a:rPr lang="en-GB" sz="2800" dirty="0">
                <a:latin typeface="Arial" panose="020B0604020202020204" pitchFamily="34" charset="0"/>
                <a:cs typeface="Arial" panose="020B0604020202020204" pitchFamily="34" charset="0"/>
              </a:rPr>
              <a:t> yn </a:t>
            </a:r>
            <a:r>
              <a:rPr lang="en-GB" sz="2800" dirty="0" err="1">
                <a:latin typeface="Arial" panose="020B0604020202020204" pitchFamily="34" charset="0"/>
                <a:cs typeface="Arial" panose="020B0604020202020204" pitchFamily="34" charset="0"/>
              </a:rPr>
              <a:t>anuniongyrchol</a:t>
            </a:r>
            <a:r>
              <a:rPr lang="en-GB" sz="2800" dirty="0">
                <a:latin typeface="Arial" panose="020B0604020202020204" pitchFamily="34" charset="0"/>
                <a:cs typeface="Arial" panose="020B0604020202020204" pitchFamily="34" charset="0"/>
              </a:rPr>
              <a:t> i’r broses ddylunio.</a:t>
            </a:r>
          </a:p>
          <a:p>
            <a:pPr marL="0" indent="0">
              <a:buNone/>
            </a:pPr>
            <a:endParaRPr lang="en-GB" sz="28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Deddf </a:t>
            </a:r>
            <a:r>
              <a:rPr lang="en-GB" sz="2800" b="1" dirty="0" err="1">
                <a:latin typeface="Arial" panose="020B0604020202020204" pitchFamily="34" charset="0"/>
                <a:cs typeface="Arial" panose="020B0604020202020204" pitchFamily="34" charset="0"/>
              </a:rPr>
              <a:t>Cydraddoldeb</a:t>
            </a:r>
            <a:r>
              <a:rPr lang="en-GB" sz="2800" b="1" dirty="0">
                <a:latin typeface="Arial" panose="020B0604020202020204" pitchFamily="34" charset="0"/>
                <a:cs typeface="Arial" panose="020B0604020202020204" pitchFamily="34" charset="0"/>
              </a:rPr>
              <a:t> 2010</a:t>
            </a:r>
            <a:r>
              <a:rPr lang="en-GB" sz="2800" dirty="0">
                <a:latin typeface="Arial" panose="020B0604020202020204" pitchFamily="34" charset="0"/>
                <a:cs typeface="Arial" panose="020B0604020202020204" pitchFamily="34" charset="0"/>
              </a:rPr>
              <a:t>:. Gall </a:t>
            </a:r>
            <a:r>
              <a:rPr lang="en-GB" sz="2800" dirty="0" err="1">
                <a:latin typeface="Arial" panose="020B0604020202020204" pitchFamily="34" charset="0"/>
                <a:cs typeface="Arial" panose="020B0604020202020204" pitchFamily="34" charset="0"/>
              </a:rPr>
              <a:t>dylunio</a:t>
            </a:r>
            <a:r>
              <a:rPr lang="en-GB" sz="2800" dirty="0">
                <a:latin typeface="Arial" panose="020B0604020202020204" pitchFamily="34" charset="0"/>
                <a:cs typeface="Arial" panose="020B0604020202020204" pitchFamily="34" charset="0"/>
              </a:rPr>
              <a:t> dillad sy'n </a:t>
            </a:r>
            <a:r>
              <a:rPr lang="en-GB" sz="2800" dirty="0" err="1">
                <a:latin typeface="Arial" panose="020B0604020202020204" pitchFamily="34" charset="0"/>
                <a:cs typeface="Arial" panose="020B0604020202020204" pitchFamily="34" charset="0"/>
              </a:rPr>
              <a:t>darparu</a:t>
            </a:r>
            <a:r>
              <a:rPr lang="en-GB" sz="2800" dirty="0">
                <a:latin typeface="Arial" panose="020B0604020202020204" pitchFamily="34" charset="0"/>
                <a:cs typeface="Arial" panose="020B0604020202020204" pitchFamily="34" charset="0"/>
              </a:rPr>
              <a:t> ar gyfer anghenion plant ag </a:t>
            </a:r>
            <a:r>
              <a:rPr lang="en-GB" sz="2800" dirty="0" err="1">
                <a:latin typeface="Arial" panose="020B0604020202020204" pitchFamily="34" charset="0"/>
                <a:cs typeface="Arial" panose="020B0604020202020204" pitchFamily="34" charset="0"/>
              </a:rPr>
              <a:t>e.e.</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awtistiaeth</a:t>
            </a:r>
            <a:r>
              <a:rPr lang="en-GB" sz="2800" dirty="0">
                <a:latin typeface="Arial" panose="020B0604020202020204" pitchFamily="34" charset="0"/>
                <a:cs typeface="Arial" panose="020B0604020202020204" pitchFamily="34" charset="0"/>
              </a:rPr>
              <a:t> ddod o dan </a:t>
            </a:r>
            <a:r>
              <a:rPr lang="en-GB" sz="2800" dirty="0" err="1">
                <a:latin typeface="Arial" panose="020B0604020202020204" pitchFamily="34" charset="0"/>
                <a:cs typeface="Arial" panose="020B0604020202020204" pitchFamily="34" charset="0"/>
              </a:rPr>
              <a:t>ddarpariaethau'r</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ddeddf</a:t>
            </a:r>
            <a:r>
              <a:rPr lang="en-GB" sz="2800" dirty="0">
                <a:latin typeface="Arial" panose="020B0604020202020204" pitchFamily="34" charset="0"/>
                <a:cs typeface="Arial" panose="020B0604020202020204" pitchFamily="34" charset="0"/>
              </a:rPr>
              <a:t> hon.</a:t>
            </a:r>
          </a:p>
          <a:p>
            <a:pPr marL="0" indent="0">
              <a:buNone/>
            </a:pPr>
            <a:endParaRPr lang="en-GB" sz="2800" dirty="0">
              <a:latin typeface="Arial" panose="020B0604020202020204" pitchFamily="34" charset="0"/>
              <a:cs typeface="Arial" panose="020B0604020202020204" pitchFamily="34" charset="0"/>
            </a:endParaRPr>
          </a:p>
          <a:p>
            <a:r>
              <a:rPr lang="en-GB" sz="2800" b="1" dirty="0" err="1">
                <a:latin typeface="Arial" panose="020B0604020202020204" pitchFamily="34" charset="0"/>
                <a:cs typeface="Arial" panose="020B0604020202020204" pitchFamily="34" charset="0"/>
              </a:rPr>
              <a:t>Ystyriaethau</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Moesegol</a:t>
            </a:r>
            <a:r>
              <a:rPr lang="en-GB" sz="2800" b="1" dirty="0">
                <a:latin typeface="Arial" panose="020B0604020202020204" pitchFamily="34" charset="0"/>
                <a:cs typeface="Arial" panose="020B0604020202020204" pitchFamily="34" charset="0"/>
              </a:rPr>
              <a:t> ac </a:t>
            </a:r>
            <a:r>
              <a:rPr lang="en-GB" sz="2800" b="1" dirty="0" err="1">
                <a:latin typeface="Arial" panose="020B0604020202020204" pitchFamily="34" charset="0"/>
                <a:cs typeface="Arial" panose="020B0604020202020204" pitchFamily="34" charset="0"/>
              </a:rPr>
              <a:t>Amgylcheddol</a:t>
            </a:r>
            <a:r>
              <a:rPr lang="en-GB" sz="2800" dirty="0">
                <a:latin typeface="Arial" panose="020B0604020202020204" pitchFamily="34" charset="0"/>
                <a:cs typeface="Arial" panose="020B0604020202020204" pitchFamily="34" charset="0"/>
              </a:rPr>
              <a:t>: Er nad yw'n </a:t>
            </a:r>
            <a:r>
              <a:rPr lang="en-GB" sz="2800" dirty="0" err="1">
                <a:latin typeface="Arial" panose="020B0604020202020204" pitchFamily="34" charset="0"/>
                <a:cs typeface="Arial" panose="020B0604020202020204" pitchFamily="34" charset="0"/>
              </a:rPr>
              <a:t>bolisïau</a:t>
            </a:r>
            <a:r>
              <a:rPr lang="en-GB" sz="2800" dirty="0">
                <a:latin typeface="Arial" panose="020B0604020202020204" pitchFamily="34" charset="0"/>
                <a:cs typeface="Arial" panose="020B0604020202020204" pitchFamily="34" charset="0"/>
              </a:rPr>
              <a:t> iechyd a </a:t>
            </a:r>
            <a:r>
              <a:rPr lang="en-GB" sz="2800" dirty="0" err="1">
                <a:latin typeface="Arial" panose="020B0604020202020204" pitchFamily="34" charset="0"/>
                <a:cs typeface="Arial" panose="020B0604020202020204" pitchFamily="34" charset="0"/>
              </a:rPr>
              <a:t>diogelwch</a:t>
            </a:r>
            <a:r>
              <a:rPr lang="en-GB" sz="2800" dirty="0">
                <a:latin typeface="Arial" panose="020B0604020202020204" pitchFamily="34" charset="0"/>
                <a:cs typeface="Arial" panose="020B0604020202020204" pitchFamily="34" charset="0"/>
              </a:rPr>
              <a:t> mewn </a:t>
            </a:r>
            <a:r>
              <a:rPr lang="en-GB" sz="2800" dirty="0" err="1">
                <a:latin typeface="Arial" panose="020B0604020202020204" pitchFamily="34" charset="0"/>
                <a:cs typeface="Arial" panose="020B0604020202020204" pitchFamily="34" charset="0"/>
              </a:rPr>
              <a:t>gwirionedd</a:t>
            </a:r>
            <a:r>
              <a:rPr lang="en-GB" sz="2800" dirty="0">
                <a:latin typeface="Arial" panose="020B0604020202020204" pitchFamily="34" charset="0"/>
                <a:cs typeface="Arial" panose="020B0604020202020204" pitchFamily="34" charset="0"/>
              </a:rPr>
              <a:t>, mae dod o </a:t>
            </a:r>
            <a:r>
              <a:rPr lang="en-GB" sz="2800" dirty="0" err="1">
                <a:latin typeface="Arial" panose="020B0604020202020204" pitchFamily="34" charset="0"/>
                <a:cs typeface="Arial" panose="020B0604020202020204" pitchFamily="34" charset="0"/>
              </a:rPr>
              <a:t>hyd</a:t>
            </a:r>
            <a:r>
              <a:rPr lang="en-GB" sz="2800" dirty="0">
                <a:latin typeface="Arial" panose="020B0604020202020204" pitchFamily="34" charset="0"/>
                <a:cs typeface="Arial" panose="020B0604020202020204" pitchFamily="34" charset="0"/>
              </a:rPr>
              <a:t> i </a:t>
            </a:r>
            <a:r>
              <a:rPr lang="en-GB" sz="2800" dirty="0" err="1">
                <a:latin typeface="Arial" panose="020B0604020202020204" pitchFamily="34" charset="0"/>
                <a:cs typeface="Arial" panose="020B0604020202020204" pitchFamily="34" charset="0"/>
              </a:rPr>
              <a:t>ddeunyddiau</a:t>
            </a:r>
            <a:r>
              <a:rPr lang="en-GB" sz="2800" dirty="0">
                <a:latin typeface="Arial" panose="020B0604020202020204" pitchFamily="34" charset="0"/>
                <a:cs typeface="Arial" panose="020B0604020202020204" pitchFamily="34" charset="0"/>
              </a:rPr>
              <a:t> yn </a:t>
            </a:r>
            <a:r>
              <a:rPr lang="en-GB" sz="2800" dirty="0" err="1">
                <a:latin typeface="Arial" panose="020B0604020202020204" pitchFamily="34" charset="0"/>
                <a:cs typeface="Arial" panose="020B0604020202020204" pitchFamily="34" charset="0"/>
              </a:rPr>
              <a:t>foesegol</a:t>
            </a:r>
            <a:r>
              <a:rPr lang="en-GB" sz="2800" dirty="0">
                <a:latin typeface="Arial" panose="020B0604020202020204" pitchFamily="34" charset="0"/>
                <a:cs typeface="Arial" panose="020B0604020202020204" pitchFamily="34" charset="0"/>
              </a:rPr>
              <a:t> a </a:t>
            </a:r>
            <a:r>
              <a:rPr lang="en-GB" sz="2800" dirty="0" err="1">
                <a:latin typeface="Arial" panose="020B0604020202020204" pitchFamily="34" charset="0"/>
                <a:cs typeface="Arial" panose="020B0604020202020204" pitchFamily="34" charset="0"/>
              </a:rPr>
              <a:t>phrosesau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gweithgynhyrchu</a:t>
            </a:r>
            <a:r>
              <a:rPr lang="en-GB" sz="2800" dirty="0">
                <a:latin typeface="Arial" panose="020B0604020202020204" pitchFamily="34" charset="0"/>
                <a:cs typeface="Arial" panose="020B0604020202020204" pitchFamily="34" charset="0"/>
              </a:rPr>
              <a:t> sy'n </a:t>
            </a:r>
            <a:r>
              <a:rPr lang="en-GB" sz="2800" dirty="0" err="1">
                <a:latin typeface="Arial" panose="020B0604020202020204" pitchFamily="34" charset="0"/>
                <a:cs typeface="Arial" panose="020B0604020202020204" pitchFamily="34" charset="0"/>
              </a:rPr>
              <a:t>amgylcheddol</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gynaliadwy</a:t>
            </a:r>
            <a:r>
              <a:rPr lang="en-GB" sz="2800" dirty="0">
                <a:latin typeface="Arial" panose="020B0604020202020204" pitchFamily="34" charset="0"/>
                <a:cs typeface="Arial" panose="020B0604020202020204" pitchFamily="34" charset="0"/>
              </a:rPr>
              <a:t> yn </a:t>
            </a:r>
            <a:r>
              <a:rPr lang="en-GB" sz="2800" dirty="0" err="1">
                <a:latin typeface="Arial" panose="020B0604020202020204" pitchFamily="34" charset="0"/>
                <a:cs typeface="Arial" panose="020B0604020202020204" pitchFamily="34" charset="0"/>
              </a:rPr>
              <a:t>ystyriaethau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cynyddol</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bwysig</a:t>
            </a:r>
            <a:r>
              <a:rPr lang="en-GB" sz="2800" dirty="0">
                <a:latin typeface="Arial" panose="020B0604020202020204" pitchFamily="34" charset="0"/>
                <a:cs typeface="Arial" panose="020B0604020202020204" pitchFamily="34" charset="0"/>
              </a:rPr>
              <a:t> wrth ddylunio cynnyrch.</a:t>
            </a:r>
          </a:p>
          <a:p>
            <a:pPr marL="0" indent="0">
              <a:buNone/>
            </a:pPr>
            <a:endParaRPr lang="en-GB" sz="2800" dirty="0">
              <a:latin typeface="Arial" panose="020B0604020202020204" pitchFamily="34" charset="0"/>
              <a:cs typeface="Arial" panose="020B0604020202020204" pitchFamily="34" charset="0"/>
            </a:endParaRPr>
          </a:p>
          <a:p>
            <a:r>
              <a:rPr lang="en-GB" sz="2800" b="1" dirty="0" err="1">
                <a:latin typeface="Arial" panose="020B0604020202020204" pitchFamily="34" charset="0"/>
                <a:cs typeface="Arial" panose="020B0604020202020204" pitchFamily="34" charset="0"/>
              </a:rPr>
              <a:t>Canllawiau</a:t>
            </a:r>
            <a:r>
              <a:rPr lang="en-GB" sz="2800" b="1" dirty="0">
                <a:latin typeface="Arial" panose="020B0604020202020204" pitchFamily="34" charset="0"/>
                <a:cs typeface="Arial" panose="020B0604020202020204" pitchFamily="34" charset="0"/>
              </a:rPr>
              <a:t> ar gyfer </a:t>
            </a:r>
            <a:r>
              <a:rPr lang="en-GB" sz="2800" b="1" dirty="0" err="1">
                <a:latin typeface="Arial" panose="020B0604020202020204" pitchFamily="34" charset="0"/>
                <a:cs typeface="Arial" panose="020B0604020202020204" pitchFamily="34" charset="0"/>
              </a:rPr>
              <a:t>Cynhyrchion</a:t>
            </a:r>
            <a:r>
              <a:rPr lang="en-GB" sz="2800" b="1" dirty="0">
                <a:latin typeface="Arial" panose="020B0604020202020204" pitchFamily="34" charset="0"/>
                <a:cs typeface="Arial" panose="020B0604020202020204" pitchFamily="34" charset="0"/>
              </a:rPr>
              <a:t> Anghenion Arbennig</a:t>
            </a:r>
            <a:r>
              <a:rPr lang="en-GB" sz="2800" dirty="0">
                <a:latin typeface="Arial" panose="020B0604020202020204" pitchFamily="34" charset="0"/>
                <a:cs typeface="Arial" panose="020B0604020202020204" pitchFamily="34" charset="0"/>
              </a:rPr>
              <a:t>: Er nad ydynt o </a:t>
            </a:r>
            <a:r>
              <a:rPr lang="en-GB" sz="2800" dirty="0" err="1">
                <a:latin typeface="Arial" panose="020B0604020202020204" pitchFamily="34" charset="0"/>
                <a:cs typeface="Arial" panose="020B0604020202020204" pitchFamily="34" charset="0"/>
              </a:rPr>
              <a:t>reidrwydd</a:t>
            </a:r>
            <a:r>
              <a:rPr lang="en-GB" sz="2800" dirty="0">
                <a:latin typeface="Arial" panose="020B0604020202020204" pitchFamily="34" charset="0"/>
                <a:cs typeface="Arial" panose="020B0604020202020204" pitchFamily="34" charset="0"/>
              </a:rPr>
              <a:t> yn cael eu </a:t>
            </a:r>
            <a:r>
              <a:rPr lang="en-GB" sz="2800" dirty="0" err="1">
                <a:latin typeface="Arial" panose="020B0604020202020204" pitchFamily="34" charset="0"/>
                <a:cs typeface="Arial" panose="020B0604020202020204" pitchFamily="34" charset="0"/>
              </a:rPr>
              <a:t>gorfodi</a:t>
            </a:r>
            <a:r>
              <a:rPr lang="en-GB" sz="2800" dirty="0">
                <a:latin typeface="Arial" panose="020B0604020202020204" pitchFamily="34" charset="0"/>
                <a:cs typeface="Arial" panose="020B0604020202020204" pitchFamily="34" charset="0"/>
              </a:rPr>
              <a:t> gan y </a:t>
            </a:r>
            <a:r>
              <a:rPr lang="en-GB" sz="2800" dirty="0" err="1">
                <a:latin typeface="Arial" panose="020B0604020202020204" pitchFamily="34" charset="0"/>
                <a:cs typeface="Arial" panose="020B0604020202020204" pitchFamily="34" charset="0"/>
              </a:rPr>
              <a:t>gyfraith</a:t>
            </a:r>
            <a:r>
              <a:rPr lang="en-GB" sz="2800" dirty="0">
                <a:latin typeface="Arial" panose="020B0604020202020204" pitchFamily="34" charset="0"/>
                <a:cs typeface="Arial" panose="020B0604020202020204" pitchFamily="34" charset="0"/>
              </a:rPr>
              <a:t>, gall fod </a:t>
            </a:r>
            <a:r>
              <a:rPr lang="en-GB" sz="2800" dirty="0" err="1">
                <a:latin typeface="Arial" panose="020B0604020202020204" pitchFamily="34" charset="0"/>
                <a:cs typeface="Arial" panose="020B0604020202020204" pitchFamily="34" charset="0"/>
              </a:rPr>
              <a:t>canllawiau</a:t>
            </a:r>
            <a:r>
              <a:rPr lang="en-GB" sz="2800" dirty="0">
                <a:latin typeface="Arial" panose="020B0604020202020204" pitchFamily="34" charset="0"/>
                <a:cs typeface="Arial" panose="020B0604020202020204" pitchFamily="34" charset="0"/>
              </a:rPr>
              <a:t> neu arferion gorau a </a:t>
            </a:r>
            <a:r>
              <a:rPr lang="en-GB" sz="2800" dirty="0" err="1">
                <a:latin typeface="Arial" panose="020B0604020202020204" pitchFamily="34" charset="0"/>
                <a:cs typeface="Arial" panose="020B0604020202020204" pitchFamily="34" charset="0"/>
              </a:rPr>
              <a:t>ddarperir</a:t>
            </a:r>
            <a:r>
              <a:rPr lang="en-GB" sz="2800" dirty="0">
                <a:latin typeface="Arial" panose="020B0604020202020204" pitchFamily="34" charset="0"/>
                <a:cs typeface="Arial" panose="020B0604020202020204" pitchFamily="34" charset="0"/>
              </a:rPr>
              <a:t> gan </a:t>
            </a:r>
            <a:r>
              <a:rPr lang="en-GB" sz="2800" dirty="0" err="1">
                <a:latin typeface="Arial" panose="020B0604020202020204" pitchFamily="34" charset="0"/>
                <a:cs typeface="Arial" panose="020B0604020202020204" pitchFamily="34" charset="0"/>
              </a:rPr>
              <a:t>sefydliadau</a:t>
            </a:r>
            <a:r>
              <a:rPr lang="en-GB" sz="2800" dirty="0">
                <a:latin typeface="Arial" panose="020B0604020202020204" pitchFamily="34" charset="0"/>
                <a:cs typeface="Arial" panose="020B0604020202020204" pitchFamily="34" charset="0"/>
              </a:rPr>
              <a:t> neu </a:t>
            </a:r>
            <a:r>
              <a:rPr lang="en-GB" sz="2800" dirty="0" err="1">
                <a:latin typeface="Arial" panose="020B0604020202020204" pitchFamily="34" charset="0"/>
                <a:cs typeface="Arial" panose="020B0604020202020204" pitchFamily="34" charset="0"/>
              </a:rPr>
              <a:t>elusennau</a:t>
            </a:r>
            <a:r>
              <a:rPr lang="en-GB" sz="2800" dirty="0">
                <a:latin typeface="Arial" panose="020B0604020202020204" pitchFamily="34" charset="0"/>
                <a:cs typeface="Arial" panose="020B0604020202020204" pitchFamily="34" charset="0"/>
              </a:rPr>
              <a:t> sy’n canolbwyntio ar </a:t>
            </a:r>
            <a:r>
              <a:rPr lang="en-GB" sz="2800" dirty="0" err="1">
                <a:latin typeface="Arial" panose="020B0604020202020204" pitchFamily="34" charset="0"/>
                <a:cs typeface="Arial" panose="020B0604020202020204" pitchFamily="34" charset="0"/>
              </a:rPr>
              <a:t>awtistiaeth</a:t>
            </a:r>
            <a:r>
              <a:rPr lang="en-GB" sz="2800" dirty="0">
                <a:latin typeface="Arial" panose="020B0604020202020204" pitchFamily="34" charset="0"/>
                <a:cs typeface="Arial" panose="020B0604020202020204" pitchFamily="34" charset="0"/>
              </a:rPr>
              <a:t> neu anghenion </a:t>
            </a:r>
            <a:r>
              <a:rPr lang="en-GB" sz="2800" dirty="0" err="1">
                <a:latin typeface="Arial" panose="020B0604020202020204" pitchFamily="34" charset="0"/>
                <a:cs typeface="Arial" panose="020B0604020202020204" pitchFamily="34" charset="0"/>
              </a:rPr>
              <a:t>arbennig</a:t>
            </a:r>
            <a:r>
              <a:rPr lang="en-GB" sz="2800" dirty="0">
                <a:latin typeface="Arial" panose="020B0604020202020204" pitchFamily="34" charset="0"/>
                <a:cs typeface="Arial" panose="020B0604020202020204" pitchFamily="34" charset="0"/>
              </a:rPr>
              <a:t>, a allai </a:t>
            </a:r>
            <a:r>
              <a:rPr lang="en-GB" sz="2800" dirty="0" err="1">
                <a:latin typeface="Arial" panose="020B0604020202020204" pitchFamily="34" charset="0"/>
                <a:cs typeface="Arial" panose="020B0604020202020204" pitchFamily="34" charset="0"/>
              </a:rPr>
              <a:t>lywio’r</a:t>
            </a:r>
            <a:r>
              <a:rPr lang="en-GB" sz="2800" dirty="0">
                <a:latin typeface="Arial" panose="020B0604020202020204" pitchFamily="34" charset="0"/>
                <a:cs typeface="Arial" panose="020B0604020202020204" pitchFamily="34" charset="0"/>
              </a:rPr>
              <a:t> broses ddylunio a sicrhau bod y </a:t>
            </a:r>
            <a:r>
              <a:rPr lang="en-GB" sz="2800" dirty="0" err="1">
                <a:latin typeface="Arial" panose="020B0604020202020204" pitchFamily="34" charset="0"/>
                <a:cs typeface="Arial" panose="020B0604020202020204" pitchFamily="34" charset="0"/>
              </a:rPr>
              <a:t>gôt</a:t>
            </a:r>
            <a:r>
              <a:rPr lang="en-GB" sz="2800" dirty="0">
                <a:latin typeface="Arial" panose="020B0604020202020204" pitchFamily="34" charset="0"/>
                <a:cs typeface="Arial" panose="020B0604020202020204" pitchFamily="34" charset="0"/>
              </a:rPr>
              <a:t> yn </a:t>
            </a:r>
            <a:r>
              <a:rPr lang="en-GB" sz="2800" dirty="0" err="1">
                <a:latin typeface="Arial" panose="020B0604020202020204" pitchFamily="34" charset="0"/>
                <a:cs typeface="Arial" panose="020B0604020202020204" pitchFamily="34" charset="0"/>
              </a:rPr>
              <a:t>bodloni</a:t>
            </a:r>
            <a:r>
              <a:rPr lang="en-GB" sz="2800" dirty="0">
                <a:latin typeface="Arial" panose="020B0604020202020204" pitchFamily="34" charset="0"/>
                <a:cs typeface="Arial" panose="020B0604020202020204" pitchFamily="34" charset="0"/>
              </a:rPr>
              <a:t> anghenion ei </a:t>
            </a:r>
            <a:r>
              <a:rPr lang="en-GB" sz="2800" dirty="0" err="1">
                <a:latin typeface="Arial" panose="020B0604020202020204" pitchFamily="34" charset="0"/>
                <a:cs typeface="Arial" panose="020B0604020202020204" pitchFamily="34" charset="0"/>
              </a:rPr>
              <a:t>defnyddwyr</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arfaethedig</a:t>
            </a:r>
            <a:r>
              <a:rPr lang="en-GB" sz="2800" dirty="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33528754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A4A59D1-7A73-033D-37ED-DAB9CEFFEF03}"/>
              </a:ext>
            </a:extLst>
          </p:cNvPr>
          <p:cNvSpPr>
            <a:spLocks noGrp="1"/>
          </p:cNvSpPr>
          <p:nvPr>
            <p:ph idx="1"/>
          </p:nvPr>
        </p:nvSpPr>
        <p:spPr>
          <a:xfrm>
            <a:off x="911442" y="758824"/>
            <a:ext cx="10079288" cy="5417857"/>
          </a:xfrm>
        </p:spPr>
        <p:txBody>
          <a:bodyPr>
            <a:normAutofit fontScale="40000" lnSpcReduction="20000"/>
          </a:bodyPr>
          <a:lstStyle/>
          <a:p>
            <a:pPr algn="l">
              <a:lnSpc>
                <a:spcPct val="170000"/>
              </a:lnSpc>
              <a:buFont typeface="+mj-lt"/>
              <a:buAutoNum type="arabicPeriod"/>
            </a:pPr>
            <a:r>
              <a:rPr lang="en-GB" sz="5500" b="1" i="0" dirty="0">
                <a:solidFill>
                  <a:schemeClr val="accent1">
                    <a:lumMod val="75000"/>
                  </a:schemeClr>
                </a:solidFill>
                <a:effectLst/>
                <a:latin typeface="Arial" panose="020B0604020202020204" pitchFamily="34" charset="0"/>
                <a:cs typeface="Arial" panose="020B0604020202020204" pitchFamily="34" charset="0"/>
              </a:rPr>
              <a:t>Product Safety Regulations</a:t>
            </a:r>
            <a:r>
              <a:rPr lang="en-GB" sz="5500" b="0" i="0" dirty="0">
                <a:solidFill>
                  <a:schemeClr val="accent1">
                    <a:lumMod val="75000"/>
                  </a:schemeClr>
                </a:solidFill>
                <a:effectLst/>
                <a:latin typeface="Arial" panose="020B0604020202020204" pitchFamily="34" charset="0"/>
                <a:cs typeface="Arial" panose="020B0604020202020204" pitchFamily="34" charset="0"/>
              </a:rPr>
              <a:t>: Any clothing item, including coats for children, must comply with relevant product safety regulations in the UK. This may include the General Product Safety Regulations 2005, which require products to be safe for use.</a:t>
            </a:r>
          </a:p>
          <a:p>
            <a:pPr algn="l">
              <a:lnSpc>
                <a:spcPct val="170000"/>
              </a:lnSpc>
              <a:buFont typeface="+mj-lt"/>
              <a:buAutoNum type="arabicPeriod"/>
            </a:pPr>
            <a:r>
              <a:rPr lang="en-GB" sz="5500" b="1" i="0" dirty="0">
                <a:solidFill>
                  <a:schemeClr val="accent1">
                    <a:lumMod val="75000"/>
                  </a:schemeClr>
                </a:solidFill>
                <a:effectLst/>
                <a:latin typeface="Arial" panose="020B0604020202020204" pitchFamily="34" charset="0"/>
                <a:cs typeface="Arial" panose="020B0604020202020204" pitchFamily="34" charset="0"/>
              </a:rPr>
              <a:t>Textile Regulations</a:t>
            </a:r>
            <a:r>
              <a:rPr lang="en-GB" sz="5500" b="0" i="0" dirty="0">
                <a:solidFill>
                  <a:schemeClr val="accent1">
                    <a:lumMod val="75000"/>
                  </a:schemeClr>
                </a:solidFill>
                <a:effectLst/>
                <a:latin typeface="Arial" panose="020B0604020202020204" pitchFamily="34" charset="0"/>
                <a:cs typeface="Arial" panose="020B0604020202020204" pitchFamily="34" charset="0"/>
              </a:rPr>
              <a:t>: Clothing, including coats, must meet specific safety standards set for textiles. These standards may include regulations regarding fabric flammability, chemical content, and labelling requirements.</a:t>
            </a:r>
          </a:p>
          <a:p>
            <a:pPr algn="l">
              <a:lnSpc>
                <a:spcPct val="170000"/>
              </a:lnSpc>
              <a:buFont typeface="+mj-lt"/>
              <a:buAutoNum type="arabicPeriod"/>
            </a:pPr>
            <a:r>
              <a:rPr lang="en-GB" sz="5500" b="1" i="0" dirty="0">
                <a:solidFill>
                  <a:schemeClr val="accent1">
                    <a:lumMod val="75000"/>
                  </a:schemeClr>
                </a:solidFill>
                <a:effectLst/>
                <a:latin typeface="Arial" panose="020B0604020202020204" pitchFamily="34" charset="0"/>
                <a:cs typeface="Arial" panose="020B0604020202020204" pitchFamily="34" charset="0"/>
              </a:rPr>
              <a:t>Accessibility Standards</a:t>
            </a:r>
            <a:r>
              <a:rPr lang="en-GB" sz="5500" b="0" i="0" dirty="0">
                <a:solidFill>
                  <a:schemeClr val="accent1">
                    <a:lumMod val="75000"/>
                  </a:schemeClr>
                </a:solidFill>
                <a:effectLst/>
                <a:latin typeface="Arial" panose="020B0604020202020204" pitchFamily="34" charset="0"/>
                <a:cs typeface="Arial" panose="020B0604020202020204" pitchFamily="34" charset="0"/>
              </a:rPr>
              <a:t>: Designing clothing for children may involve considerations for accessibility. While there may not be specific regulations for this, adhering to principles of inclusivity and accessibility is important.</a:t>
            </a:r>
          </a:p>
        </p:txBody>
      </p:sp>
      <p:sp>
        <p:nvSpPr>
          <p:cNvPr id="7" name="Title 6">
            <a:extLst>
              <a:ext uri="{FF2B5EF4-FFF2-40B4-BE49-F238E27FC236}">
                <a16:creationId xmlns:a16="http://schemas.microsoft.com/office/drawing/2014/main" id="{BAEB588B-90F2-B1AC-D21A-651A32CC1CB7}"/>
              </a:ext>
            </a:extLst>
          </p:cNvPr>
          <p:cNvSpPr>
            <a:spLocks noGrp="1"/>
          </p:cNvSpPr>
          <p:nvPr>
            <p:ph type="title"/>
          </p:nvPr>
        </p:nvSpPr>
        <p:spPr>
          <a:xfrm>
            <a:off x="4013230" y="-154828"/>
            <a:ext cx="7956222" cy="1325563"/>
          </a:xfrm>
        </p:spPr>
        <p:txBody>
          <a:bodyPr/>
          <a:lstStyle/>
          <a:p>
            <a:r>
              <a:rPr lang="en-GB" dirty="0"/>
              <a:t>Product design – </a:t>
            </a:r>
            <a:r>
              <a:rPr lang="en-GB" dirty="0" err="1"/>
              <a:t>H&amp;S</a:t>
            </a:r>
            <a:r>
              <a:rPr lang="en-GB" dirty="0"/>
              <a:t> clothing</a:t>
            </a:r>
          </a:p>
        </p:txBody>
      </p:sp>
    </p:spTree>
    <p:extLst>
      <p:ext uri="{BB962C8B-B14F-4D97-AF65-F5344CB8AC3E}">
        <p14:creationId xmlns:p14="http://schemas.microsoft.com/office/powerpoint/2010/main" val="27459497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23C6C7-1C0F-B1DD-8B80-B7F71A3AEC89}"/>
              </a:ext>
            </a:extLst>
          </p:cNvPr>
          <p:cNvSpPr>
            <a:spLocks noGrp="1"/>
          </p:cNvSpPr>
          <p:nvPr>
            <p:ph idx="1"/>
          </p:nvPr>
        </p:nvSpPr>
        <p:spPr>
          <a:xfrm>
            <a:off x="1057835" y="860612"/>
            <a:ext cx="10678535" cy="5811557"/>
          </a:xfrm>
        </p:spPr>
        <p:txBody>
          <a:bodyPr>
            <a:normAutofit fontScale="70000" lnSpcReduction="20000"/>
          </a:bodyPr>
          <a:lstStyle/>
          <a:p>
            <a:pPr algn="l">
              <a:lnSpc>
                <a:spcPct val="170000"/>
              </a:lnSpc>
              <a:buFont typeface="+mj-lt"/>
              <a:buAutoNum type="arabicPeriod"/>
            </a:pPr>
            <a:r>
              <a:rPr lang="en-GB" sz="2800" b="1" i="0" dirty="0">
                <a:solidFill>
                  <a:schemeClr val="accent1">
                    <a:lumMod val="75000"/>
                  </a:schemeClr>
                </a:solidFill>
                <a:effectLst/>
                <a:latin typeface="Arial" panose="020B0604020202020204" pitchFamily="34" charset="0"/>
                <a:cs typeface="Arial" panose="020B0604020202020204" pitchFamily="34" charset="0"/>
              </a:rPr>
              <a:t>Health and Safety at Work Act 1974</a:t>
            </a:r>
            <a:r>
              <a:rPr lang="en-GB" sz="2800" b="0" i="0" dirty="0">
                <a:solidFill>
                  <a:schemeClr val="accent1">
                    <a:lumMod val="75000"/>
                  </a:schemeClr>
                </a:solidFill>
                <a:effectLst/>
                <a:latin typeface="Arial" panose="020B0604020202020204" pitchFamily="34" charset="0"/>
                <a:cs typeface="Arial" panose="020B0604020202020204" pitchFamily="34" charset="0"/>
              </a:rPr>
              <a:t>: Although primarily focused on workplace health and safety, this act sets out general duties to ensure the health, safety, and welfare of employees and non-employees, which could indirectly apply to the design process.</a:t>
            </a:r>
          </a:p>
          <a:p>
            <a:pPr algn="l">
              <a:lnSpc>
                <a:spcPct val="170000"/>
              </a:lnSpc>
              <a:buFont typeface="+mj-lt"/>
              <a:buAutoNum type="arabicPeriod"/>
            </a:pPr>
            <a:r>
              <a:rPr lang="en-GB" sz="2800" b="1" i="0" dirty="0">
                <a:solidFill>
                  <a:schemeClr val="accent1">
                    <a:lumMod val="75000"/>
                  </a:schemeClr>
                </a:solidFill>
                <a:effectLst/>
                <a:latin typeface="Arial" panose="020B0604020202020204" pitchFamily="34" charset="0"/>
                <a:cs typeface="Arial" panose="020B0604020202020204" pitchFamily="34" charset="0"/>
              </a:rPr>
              <a:t>Equality Act 2010</a:t>
            </a:r>
            <a:r>
              <a:rPr lang="en-GB" sz="2800" b="0" i="0" dirty="0">
                <a:solidFill>
                  <a:schemeClr val="accent1">
                    <a:lumMod val="75000"/>
                  </a:schemeClr>
                </a:solidFill>
                <a:effectLst/>
                <a:latin typeface="Arial" panose="020B0604020202020204" pitchFamily="34" charset="0"/>
                <a:cs typeface="Arial" panose="020B0604020202020204" pitchFamily="34" charset="0"/>
              </a:rPr>
              <a:t>: This legislation prohibits discrimination against individuals with disabilities,. Designing clothing that accommodates the needs of children with autism may fall under the provisions of this act.</a:t>
            </a:r>
          </a:p>
          <a:p>
            <a:pPr algn="l">
              <a:lnSpc>
                <a:spcPct val="170000"/>
              </a:lnSpc>
              <a:buFont typeface="+mj-lt"/>
              <a:buAutoNum type="arabicPeriod"/>
            </a:pPr>
            <a:r>
              <a:rPr lang="en-GB" sz="2800" b="1" i="0" dirty="0">
                <a:solidFill>
                  <a:schemeClr val="accent1">
                    <a:lumMod val="75000"/>
                  </a:schemeClr>
                </a:solidFill>
                <a:effectLst/>
                <a:latin typeface="Arial" panose="020B0604020202020204" pitchFamily="34" charset="0"/>
                <a:cs typeface="Arial" panose="020B0604020202020204" pitchFamily="34" charset="0"/>
              </a:rPr>
              <a:t>Ethical and Environmental Considerations</a:t>
            </a:r>
            <a:r>
              <a:rPr lang="en-GB" sz="2800" b="0" i="0" dirty="0">
                <a:solidFill>
                  <a:schemeClr val="accent1">
                    <a:lumMod val="75000"/>
                  </a:schemeClr>
                </a:solidFill>
                <a:effectLst/>
                <a:latin typeface="Arial" panose="020B0604020202020204" pitchFamily="34" charset="0"/>
                <a:cs typeface="Arial" panose="020B0604020202020204" pitchFamily="34" charset="0"/>
              </a:rPr>
              <a:t>: While not strictly health and safety policies, ethical sourcing of materials and environmentally sustainable manufacturing processes are increasingly important.</a:t>
            </a:r>
          </a:p>
          <a:p>
            <a:pPr algn="l">
              <a:lnSpc>
                <a:spcPct val="170000"/>
              </a:lnSpc>
              <a:buFont typeface="+mj-lt"/>
              <a:buAutoNum type="arabicPeriod"/>
            </a:pPr>
            <a:r>
              <a:rPr lang="en-GB" sz="2800" b="1" i="0" dirty="0">
                <a:solidFill>
                  <a:schemeClr val="accent1">
                    <a:lumMod val="75000"/>
                  </a:schemeClr>
                </a:solidFill>
                <a:effectLst/>
                <a:latin typeface="Arial" panose="020B0604020202020204" pitchFamily="34" charset="0"/>
                <a:cs typeface="Arial" panose="020B0604020202020204" pitchFamily="34" charset="0"/>
              </a:rPr>
              <a:t>Guidelines for Special Needs Products</a:t>
            </a:r>
            <a:r>
              <a:rPr lang="en-GB" sz="2800" b="0" i="0" dirty="0">
                <a:solidFill>
                  <a:schemeClr val="accent1">
                    <a:lumMod val="75000"/>
                  </a:schemeClr>
                </a:solidFill>
                <a:effectLst/>
                <a:latin typeface="Arial" panose="020B0604020202020204" pitchFamily="34" charset="0"/>
                <a:cs typeface="Arial" panose="020B0604020202020204" pitchFamily="34" charset="0"/>
              </a:rPr>
              <a:t>: While not necessarily enforced by law, there may be guidelines or best practices provided by organizations or charities</a:t>
            </a:r>
            <a:endParaRPr lang="en-GB" dirty="0">
              <a:solidFill>
                <a:schemeClr val="accent1">
                  <a:lumMod val="75000"/>
                </a:schemeClr>
              </a:solidFill>
            </a:endParaRPr>
          </a:p>
          <a:p>
            <a:endParaRPr lang="en-GB" dirty="0"/>
          </a:p>
        </p:txBody>
      </p:sp>
    </p:spTree>
    <p:extLst>
      <p:ext uri="{BB962C8B-B14F-4D97-AF65-F5344CB8AC3E}">
        <p14:creationId xmlns:p14="http://schemas.microsoft.com/office/powerpoint/2010/main" val="13966216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17708-AD0B-0535-A887-60B8CED7E51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A18B95F-4C37-CE9C-1FDD-708060B097B4}"/>
              </a:ext>
            </a:extLst>
          </p:cNvPr>
          <p:cNvSpPr>
            <a:spLocks noGrp="1"/>
          </p:cNvSpPr>
          <p:nvPr>
            <p:ph idx="1"/>
          </p:nvPr>
        </p:nvSpPr>
        <p:spPr>
          <a:xfrm>
            <a:off x="1201271" y="1825625"/>
            <a:ext cx="10535099" cy="4667250"/>
          </a:xfrm>
        </p:spPr>
        <p:txBody>
          <a:bodyPr>
            <a:normAutofit/>
          </a:bodyPr>
          <a:lstStyle/>
          <a:p>
            <a:r>
              <a:rPr lang="en-GB" sz="2400" b="0" i="0" dirty="0">
                <a:solidFill>
                  <a:srgbClr val="222222"/>
                </a:solidFill>
                <a:effectLst/>
                <a:latin typeface="Arial" panose="020B0604020202020204" pitchFamily="34" charset="0"/>
                <a:cs typeface="Arial" panose="020B0604020202020204" pitchFamily="34" charset="0"/>
              </a:rPr>
              <a:t>Guerrero, M., </a:t>
            </a:r>
            <a:r>
              <a:rPr lang="en-GB" sz="2400" b="0" i="0" dirty="0" err="1">
                <a:solidFill>
                  <a:srgbClr val="222222"/>
                </a:solidFill>
                <a:effectLst/>
                <a:latin typeface="Arial" panose="020B0604020202020204" pitchFamily="34" charset="0"/>
                <a:cs typeface="Arial" panose="020B0604020202020204" pitchFamily="34" charset="0"/>
              </a:rPr>
              <a:t>Liñán</a:t>
            </a:r>
            <a:r>
              <a:rPr lang="en-GB" sz="2400" b="0" i="0" dirty="0">
                <a:solidFill>
                  <a:srgbClr val="222222"/>
                </a:solidFill>
                <a:effectLst/>
                <a:latin typeface="Arial" panose="020B0604020202020204" pitchFamily="34" charset="0"/>
                <a:cs typeface="Arial" panose="020B0604020202020204" pitchFamily="34" charset="0"/>
              </a:rPr>
              <a:t>, F. &amp; </a:t>
            </a:r>
            <a:r>
              <a:rPr lang="en-GB" sz="2400" b="0" i="0" dirty="0" err="1">
                <a:solidFill>
                  <a:srgbClr val="222222"/>
                </a:solidFill>
                <a:effectLst/>
                <a:latin typeface="Arial" panose="020B0604020202020204" pitchFamily="34" charset="0"/>
                <a:cs typeface="Arial" panose="020B0604020202020204" pitchFamily="34" charset="0"/>
              </a:rPr>
              <a:t>Cáceres</a:t>
            </a:r>
            <a:r>
              <a:rPr lang="en-GB" sz="2400" b="0" i="0" dirty="0">
                <a:solidFill>
                  <a:srgbClr val="222222"/>
                </a:solidFill>
                <a:effectLst/>
                <a:latin typeface="Arial" panose="020B0604020202020204" pitchFamily="34" charset="0"/>
                <a:cs typeface="Arial" panose="020B0604020202020204" pitchFamily="34" charset="0"/>
              </a:rPr>
              <a:t>-Carrasco, </a:t>
            </a:r>
            <a:r>
              <a:rPr lang="en-GB" sz="2400" b="0" i="0" dirty="0" err="1">
                <a:solidFill>
                  <a:srgbClr val="222222"/>
                </a:solidFill>
                <a:effectLst/>
                <a:latin typeface="Arial" panose="020B0604020202020204" pitchFamily="34" charset="0"/>
                <a:cs typeface="Arial" panose="020B0604020202020204" pitchFamily="34" charset="0"/>
              </a:rPr>
              <a:t>F.R</a:t>
            </a:r>
            <a:r>
              <a:rPr lang="en-GB" sz="2400" b="0" i="0" dirty="0">
                <a:solidFill>
                  <a:srgbClr val="222222"/>
                </a:solidFill>
                <a:effectLst/>
                <a:latin typeface="Arial" panose="020B0604020202020204" pitchFamily="34" charset="0"/>
                <a:cs typeface="Arial" panose="020B0604020202020204" pitchFamily="34" charset="0"/>
              </a:rPr>
              <a:t>. (2021) The influence of ecosystems on the entrepreneurship process: a comparison across developed and developing economies. </a:t>
            </a:r>
            <a:r>
              <a:rPr lang="en-GB" sz="2400" b="0" i="1" dirty="0">
                <a:solidFill>
                  <a:srgbClr val="222222"/>
                </a:solidFill>
                <a:effectLst/>
                <a:latin typeface="Arial" panose="020B0604020202020204" pitchFamily="34" charset="0"/>
                <a:cs typeface="Arial" panose="020B0604020202020204" pitchFamily="34" charset="0"/>
              </a:rPr>
              <a:t>Small Bus Econ</a:t>
            </a:r>
            <a:r>
              <a:rPr lang="en-GB" sz="2400" b="0" i="0" dirty="0">
                <a:solidFill>
                  <a:srgbClr val="222222"/>
                </a:solidFill>
                <a:effectLst/>
                <a:latin typeface="Arial" panose="020B0604020202020204" pitchFamily="34" charset="0"/>
                <a:cs typeface="Arial" panose="020B0604020202020204" pitchFamily="34" charset="0"/>
              </a:rPr>
              <a:t> </a:t>
            </a:r>
            <a:r>
              <a:rPr lang="en-GB" sz="2400" b="1" i="0" dirty="0">
                <a:solidFill>
                  <a:srgbClr val="222222"/>
                </a:solidFill>
                <a:effectLst/>
                <a:latin typeface="Arial" panose="020B0604020202020204" pitchFamily="34" charset="0"/>
                <a:cs typeface="Arial" panose="020B0604020202020204" pitchFamily="34" charset="0"/>
              </a:rPr>
              <a:t>57</a:t>
            </a:r>
            <a:r>
              <a:rPr lang="en-GB" sz="2400" b="0" i="0" dirty="0">
                <a:solidFill>
                  <a:srgbClr val="222222"/>
                </a:solidFill>
                <a:effectLst/>
                <a:latin typeface="Arial" panose="020B0604020202020204" pitchFamily="34" charset="0"/>
                <a:cs typeface="Arial" panose="020B0604020202020204" pitchFamily="34" charset="0"/>
              </a:rPr>
              <a:t>, pp 1733–1759 </a:t>
            </a:r>
            <a:r>
              <a:rPr lang="en-GB" sz="2400" b="0" i="0" dirty="0">
                <a:solidFill>
                  <a:srgbClr val="222222"/>
                </a:solidFill>
                <a:effectLst/>
                <a:latin typeface="Arial" panose="020B0604020202020204" pitchFamily="34" charset="0"/>
                <a:cs typeface="Arial" panose="020B0604020202020204" pitchFamily="34" charset="0"/>
                <a:hlinkClick r:id="rId2"/>
              </a:rPr>
              <a:t>https://doi.org/10.1007/s11187-020-00392-2</a:t>
            </a:r>
            <a:endParaRPr lang="en-GB" sz="2400" b="0" i="0" dirty="0">
              <a:solidFill>
                <a:srgbClr val="222222"/>
              </a:solidFill>
              <a:effectLst/>
              <a:latin typeface="Arial" panose="020B0604020202020204" pitchFamily="34" charset="0"/>
              <a:cs typeface="Arial" panose="020B0604020202020204" pitchFamily="34" charset="0"/>
            </a:endParaRPr>
          </a:p>
          <a:p>
            <a:endParaRPr lang="en-GB" sz="2400" dirty="0">
              <a:solidFill>
                <a:srgbClr val="222222"/>
              </a:solidFill>
              <a:latin typeface="Arial" panose="020B0604020202020204" pitchFamily="34" charset="0"/>
              <a:cs typeface="Arial" panose="020B0604020202020204" pitchFamily="34" charset="0"/>
            </a:endParaRPr>
          </a:p>
          <a:p>
            <a:r>
              <a:rPr lang="en-GB" sz="2400" b="0" i="0" dirty="0">
                <a:solidFill>
                  <a:srgbClr val="333333"/>
                </a:solidFill>
                <a:effectLst/>
                <a:latin typeface="Arial" panose="020B0604020202020204" pitchFamily="34" charset="0"/>
                <a:cs typeface="Arial" panose="020B0604020202020204" pitchFamily="34" charset="0"/>
              </a:rPr>
              <a:t>Islami, X., Mustafa, N. &amp; </a:t>
            </a:r>
            <a:r>
              <a:rPr lang="en-GB" sz="2400" b="0" i="0" dirty="0" err="1">
                <a:solidFill>
                  <a:srgbClr val="333333"/>
                </a:solidFill>
                <a:effectLst/>
                <a:latin typeface="Arial" panose="020B0604020202020204" pitchFamily="34" charset="0"/>
                <a:cs typeface="Arial" panose="020B0604020202020204" pitchFamily="34" charset="0"/>
              </a:rPr>
              <a:t>Topuzovska</a:t>
            </a:r>
            <a:r>
              <a:rPr lang="en-GB" sz="2400" b="0" i="0" dirty="0">
                <a:solidFill>
                  <a:srgbClr val="333333"/>
                </a:solidFill>
                <a:effectLst/>
                <a:latin typeface="Arial" panose="020B0604020202020204" pitchFamily="34" charset="0"/>
                <a:cs typeface="Arial" panose="020B0604020202020204" pitchFamily="34" charset="0"/>
              </a:rPr>
              <a:t> </a:t>
            </a:r>
            <a:r>
              <a:rPr lang="en-GB" sz="2400" b="0" i="0" dirty="0" err="1">
                <a:solidFill>
                  <a:srgbClr val="333333"/>
                </a:solidFill>
                <a:effectLst/>
                <a:latin typeface="Arial" panose="020B0604020202020204" pitchFamily="34" charset="0"/>
                <a:cs typeface="Arial" panose="020B0604020202020204" pitchFamily="34" charset="0"/>
              </a:rPr>
              <a:t>Latkovikj</a:t>
            </a:r>
            <a:r>
              <a:rPr lang="en-GB" sz="2400" b="0" i="0" dirty="0">
                <a:solidFill>
                  <a:srgbClr val="333333"/>
                </a:solidFill>
                <a:effectLst/>
                <a:latin typeface="Arial" panose="020B0604020202020204" pitchFamily="34" charset="0"/>
                <a:cs typeface="Arial" panose="020B0604020202020204" pitchFamily="34" charset="0"/>
              </a:rPr>
              <a:t>, M. (2020) Linking Porter’s generic strategies to firm performance. </a:t>
            </a:r>
            <a:r>
              <a:rPr lang="en-GB" sz="2400" b="0" i="1" dirty="0" err="1">
                <a:solidFill>
                  <a:srgbClr val="333333"/>
                </a:solidFill>
                <a:effectLst/>
                <a:latin typeface="Arial" panose="020B0604020202020204" pitchFamily="34" charset="0"/>
                <a:cs typeface="Arial" panose="020B0604020202020204" pitchFamily="34" charset="0"/>
              </a:rPr>
              <a:t>Futur</a:t>
            </a:r>
            <a:r>
              <a:rPr lang="en-GB" sz="2400" b="0" i="1" dirty="0">
                <a:solidFill>
                  <a:srgbClr val="333333"/>
                </a:solidFill>
                <a:effectLst/>
                <a:latin typeface="Arial" panose="020B0604020202020204" pitchFamily="34" charset="0"/>
                <a:cs typeface="Arial" panose="020B0604020202020204" pitchFamily="34" charset="0"/>
              </a:rPr>
              <a:t> Bus J</a:t>
            </a:r>
            <a:r>
              <a:rPr lang="en-GB" sz="2400" b="0" i="0" dirty="0">
                <a:solidFill>
                  <a:srgbClr val="333333"/>
                </a:solidFill>
                <a:effectLst/>
                <a:latin typeface="Arial" panose="020B0604020202020204" pitchFamily="34" charset="0"/>
                <a:cs typeface="Arial" panose="020B0604020202020204" pitchFamily="34" charset="0"/>
              </a:rPr>
              <a:t> </a:t>
            </a:r>
            <a:r>
              <a:rPr lang="en-GB" sz="2400" b="1" i="0" dirty="0">
                <a:solidFill>
                  <a:srgbClr val="333333"/>
                </a:solidFill>
                <a:effectLst/>
                <a:latin typeface="Arial" panose="020B0604020202020204" pitchFamily="34" charset="0"/>
                <a:cs typeface="Arial" panose="020B0604020202020204" pitchFamily="34" charset="0"/>
              </a:rPr>
              <a:t>6</a:t>
            </a:r>
            <a:r>
              <a:rPr lang="en-GB" sz="2400" b="0" i="0" dirty="0">
                <a:solidFill>
                  <a:srgbClr val="333333"/>
                </a:solidFill>
                <a:effectLst/>
                <a:latin typeface="Arial" panose="020B0604020202020204" pitchFamily="34" charset="0"/>
                <a:cs typeface="Arial" panose="020B0604020202020204" pitchFamily="34" charset="0"/>
              </a:rPr>
              <a:t>, 3 </a:t>
            </a:r>
            <a:r>
              <a:rPr lang="en-GB" sz="2400" b="0" i="0" dirty="0">
                <a:solidFill>
                  <a:srgbClr val="333333"/>
                </a:solidFill>
                <a:effectLst/>
                <a:latin typeface="Arial" panose="020B0604020202020204" pitchFamily="34" charset="0"/>
                <a:cs typeface="Arial" panose="020B0604020202020204" pitchFamily="34" charset="0"/>
                <a:hlinkClick r:id="rId3"/>
              </a:rPr>
              <a:t>https://doi.org/10.1186/s43093-020-0009-1</a:t>
            </a:r>
            <a:endParaRPr lang="en-GB" sz="2400" b="0" i="0" dirty="0">
              <a:solidFill>
                <a:srgbClr val="333333"/>
              </a:solidFill>
              <a:effectLst/>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43966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DCBF3-7C9D-4F33-233C-28BAE8C15964}"/>
              </a:ext>
            </a:extLst>
          </p:cNvPr>
          <p:cNvSpPr>
            <a:spLocks noGrp="1"/>
          </p:cNvSpPr>
          <p:nvPr>
            <p:ph type="title"/>
          </p:nvPr>
        </p:nvSpPr>
        <p:spPr/>
        <p:txBody>
          <a:bodyPr/>
          <a:lstStyle/>
          <a:p>
            <a:r>
              <a:rPr lang="en-GB" dirty="0" err="1"/>
              <a:t>Rhestr</a:t>
            </a:r>
            <a:r>
              <a:rPr lang="en-GB" dirty="0"/>
              <a:t> </a:t>
            </a:r>
            <a:r>
              <a:rPr lang="en-GB" dirty="0" err="1"/>
              <a:t>cofnodi</a:t>
            </a:r>
            <a:r>
              <a:rPr lang="en-GB" dirty="0"/>
              <a:t> /</a:t>
            </a:r>
            <a:r>
              <a:rPr lang="en-GB" dirty="0">
                <a:solidFill>
                  <a:srgbClr val="0070C0"/>
                </a:solidFill>
              </a:rPr>
              <a:t>Reference list </a:t>
            </a:r>
          </a:p>
        </p:txBody>
      </p:sp>
      <p:sp>
        <p:nvSpPr>
          <p:cNvPr id="3" name="Content Placeholder 2">
            <a:extLst>
              <a:ext uri="{FF2B5EF4-FFF2-40B4-BE49-F238E27FC236}">
                <a16:creationId xmlns:a16="http://schemas.microsoft.com/office/drawing/2014/main" id="{BA9F0A28-1C02-62A3-3382-C68799FFFBDC}"/>
              </a:ext>
            </a:extLst>
          </p:cNvPr>
          <p:cNvSpPr>
            <a:spLocks noGrp="1"/>
          </p:cNvSpPr>
          <p:nvPr>
            <p:ph idx="1"/>
          </p:nvPr>
        </p:nvSpPr>
        <p:spPr>
          <a:xfrm>
            <a:off x="1201272" y="1651654"/>
            <a:ext cx="10685928" cy="4667250"/>
          </a:xfrm>
        </p:spPr>
        <p:txBody>
          <a:bodyPr>
            <a:normAutofit lnSpcReduction="10000"/>
          </a:bodyPr>
          <a:lstStyle/>
          <a:p>
            <a:pPr marL="0" indent="0">
              <a:buNone/>
            </a:pPr>
            <a:r>
              <a:rPr lang="en-GB" sz="2600" dirty="0">
                <a:latin typeface="Arial" panose="020B0604020202020204" pitchFamily="34" charset="0"/>
                <a:cs typeface="Arial" panose="020B0604020202020204" pitchFamily="34" charset="0"/>
              </a:rPr>
              <a:t>Senedd (2023) </a:t>
            </a:r>
            <a:r>
              <a:rPr lang="en-GB" sz="2600" i="1" dirty="0">
                <a:latin typeface="Arial" panose="020B0604020202020204" pitchFamily="34" charset="0"/>
                <a:cs typeface="Arial" panose="020B0604020202020204" pitchFamily="34" charset="0"/>
              </a:rPr>
              <a:t>The rising cost of doing business: What are the issues and what support is available?</a:t>
            </a:r>
          </a:p>
          <a:p>
            <a:pPr marL="0" indent="0">
              <a:buNone/>
            </a:pPr>
            <a:r>
              <a:rPr lang="en-GB" sz="2600" dirty="0">
                <a:latin typeface="Arial" panose="020B0604020202020204" pitchFamily="34" charset="0"/>
                <a:cs typeface="Arial" panose="020B0604020202020204" pitchFamily="34" charset="0"/>
              </a:rPr>
              <a:t>Available at: </a:t>
            </a:r>
            <a:r>
              <a:rPr lang="en-GB" sz="2600" dirty="0">
                <a:latin typeface="Arial" panose="020B0604020202020204" pitchFamily="34" charset="0"/>
                <a:cs typeface="Arial" panose="020B0604020202020204" pitchFamily="34" charset="0"/>
                <a:hlinkClick r:id="rId2"/>
              </a:rPr>
              <a:t>https://research.senedd.wales/research-articles/the-rising-cost-of-doing-business-what-are-the-issues-and-what-support-is-available/</a:t>
            </a:r>
            <a:r>
              <a:rPr lang="en-GB" sz="2600" dirty="0">
                <a:latin typeface="Arial" panose="020B0604020202020204" pitchFamily="34" charset="0"/>
                <a:cs typeface="Arial" panose="020B0604020202020204" pitchFamily="34" charset="0"/>
              </a:rPr>
              <a:t> </a:t>
            </a:r>
          </a:p>
          <a:p>
            <a:pPr marL="0" indent="0">
              <a:buNone/>
            </a:pPr>
            <a:endParaRPr lang="en-GB" sz="26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CYM</a:t>
            </a:r>
            <a:r>
              <a:rPr lang="en-GB" sz="2600" dirty="0">
                <a:latin typeface="Arial" panose="020B0604020202020204" pitchFamily="34" charset="0"/>
                <a:cs typeface="Arial" panose="020B0604020202020204" pitchFamily="34" charset="0"/>
              </a:rPr>
              <a:t>: </a:t>
            </a:r>
          </a:p>
          <a:p>
            <a:pPr marL="0" indent="0">
              <a:buNone/>
            </a:pPr>
            <a:r>
              <a:rPr lang="en-GB" sz="2600" dirty="0">
                <a:latin typeface="Arial" panose="020B0604020202020204" pitchFamily="34" charset="0"/>
                <a:cs typeface="Arial" panose="020B0604020202020204" pitchFamily="34" charset="0"/>
              </a:rPr>
              <a:t>Senedd (2023) </a:t>
            </a:r>
            <a:r>
              <a:rPr lang="en-GB" sz="2600" i="1" dirty="0">
                <a:solidFill>
                  <a:srgbClr val="3C3C3B"/>
                </a:solidFill>
                <a:effectLst/>
                <a:latin typeface="Arial" panose="020B0604020202020204" pitchFamily="34" charset="0"/>
                <a:cs typeface="Arial" panose="020B0604020202020204" pitchFamily="34" charset="0"/>
              </a:rPr>
              <a:t>Y </a:t>
            </a:r>
            <a:r>
              <a:rPr lang="en-GB" sz="2600" i="1" dirty="0" err="1">
                <a:solidFill>
                  <a:srgbClr val="3C3C3B"/>
                </a:solidFill>
                <a:effectLst/>
                <a:latin typeface="Arial" panose="020B0604020202020204" pitchFamily="34" charset="0"/>
                <a:cs typeface="Arial" panose="020B0604020202020204" pitchFamily="34" charset="0"/>
              </a:rPr>
              <a:t>gost</a:t>
            </a:r>
            <a:r>
              <a:rPr lang="en-GB" sz="2600" i="1" dirty="0">
                <a:solidFill>
                  <a:srgbClr val="3C3C3B"/>
                </a:solidFill>
                <a:effectLst/>
                <a:latin typeface="Arial" panose="020B0604020202020204" pitchFamily="34" charset="0"/>
                <a:cs typeface="Arial" panose="020B0604020202020204" pitchFamily="34" charset="0"/>
              </a:rPr>
              <a:t> </a:t>
            </a:r>
            <a:r>
              <a:rPr lang="en-GB" sz="2600" i="1" dirty="0" err="1">
                <a:solidFill>
                  <a:srgbClr val="3C3C3B"/>
                </a:solidFill>
                <a:effectLst/>
                <a:latin typeface="Arial" panose="020B0604020202020204" pitchFamily="34" charset="0"/>
                <a:cs typeface="Arial" panose="020B0604020202020204" pitchFamily="34" charset="0"/>
              </a:rPr>
              <a:t>gynyddol</a:t>
            </a:r>
            <a:r>
              <a:rPr lang="en-GB" sz="2600" i="1" dirty="0">
                <a:solidFill>
                  <a:srgbClr val="3C3C3B"/>
                </a:solidFill>
                <a:effectLst/>
                <a:latin typeface="Arial" panose="020B0604020202020204" pitchFamily="34" charset="0"/>
                <a:cs typeface="Arial" panose="020B0604020202020204" pitchFamily="34" charset="0"/>
              </a:rPr>
              <a:t> o wneud busnes: Beth yw’r </a:t>
            </a:r>
            <a:r>
              <a:rPr lang="en-GB" sz="2600" i="1" dirty="0" err="1">
                <a:solidFill>
                  <a:srgbClr val="3C3C3B"/>
                </a:solidFill>
                <a:effectLst/>
                <a:latin typeface="Arial" panose="020B0604020202020204" pitchFamily="34" charset="0"/>
                <a:cs typeface="Arial" panose="020B0604020202020204" pitchFamily="34" charset="0"/>
              </a:rPr>
              <a:t>materion</a:t>
            </a:r>
            <a:r>
              <a:rPr lang="en-GB" sz="2600" i="1" dirty="0">
                <a:solidFill>
                  <a:srgbClr val="3C3C3B"/>
                </a:solidFill>
                <a:effectLst/>
                <a:latin typeface="Arial" panose="020B0604020202020204" pitchFamily="34" charset="0"/>
                <a:cs typeface="Arial" panose="020B0604020202020204" pitchFamily="34" charset="0"/>
              </a:rPr>
              <a:t> a pha </a:t>
            </a:r>
            <a:r>
              <a:rPr lang="en-GB" sz="2600" i="1" dirty="0" err="1">
                <a:solidFill>
                  <a:srgbClr val="3C3C3B"/>
                </a:solidFill>
                <a:effectLst/>
                <a:latin typeface="Arial" panose="020B0604020202020204" pitchFamily="34" charset="0"/>
                <a:cs typeface="Arial" panose="020B0604020202020204" pitchFamily="34" charset="0"/>
              </a:rPr>
              <a:t>gymorth</a:t>
            </a:r>
            <a:r>
              <a:rPr lang="en-GB" sz="2600" i="1" dirty="0">
                <a:solidFill>
                  <a:srgbClr val="3C3C3B"/>
                </a:solidFill>
                <a:effectLst/>
                <a:latin typeface="Arial" panose="020B0604020202020204" pitchFamily="34" charset="0"/>
                <a:cs typeface="Arial" panose="020B0604020202020204" pitchFamily="34" charset="0"/>
              </a:rPr>
              <a:t> sydd ar gael?</a:t>
            </a:r>
          </a:p>
          <a:p>
            <a:pPr marL="0" indent="0">
              <a:buNone/>
            </a:pPr>
            <a:r>
              <a:rPr lang="en-GB" sz="2600" dirty="0">
                <a:latin typeface="Arial" panose="020B0604020202020204" pitchFamily="34" charset="0"/>
                <a:cs typeface="Arial" panose="020B0604020202020204" pitchFamily="34" charset="0"/>
              </a:rPr>
              <a:t>Ar gael: https://ymchwil.senedd.cymru/erthyglau-ymchwil/y-gost-gynyddol-o-wneud-busnes-beth-yw-r-materion-a-pha-gymorth-sydd-ar-gael/</a:t>
            </a:r>
          </a:p>
          <a:p>
            <a:endParaRPr lang="en-GB" dirty="0"/>
          </a:p>
        </p:txBody>
      </p:sp>
    </p:spTree>
    <p:extLst>
      <p:ext uri="{BB962C8B-B14F-4D97-AF65-F5344CB8AC3E}">
        <p14:creationId xmlns:p14="http://schemas.microsoft.com/office/powerpoint/2010/main" val="2109697632"/>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E678F450-47C8-40CF-8B41-293B8E2D006B}"/>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C735E098-1248-4426-9F2F-65BE53762A4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247B417A-D413-4778-BC45-EAFD7A44FFA7}"/>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61DB5F1D-2D6E-403C-928C-1D00115A7471}"/>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88242936-58F1-4238-BBF1-F32E8026874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7E59E3A6-E676-4842-9B22-64BC31617157}"/>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297F3436-95C2-4BE0-A087-88191CF420C7}"/>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 (1)</Template>
  <TotalTime>438</TotalTime>
  <Words>7025</Words>
  <Application>Microsoft Office PowerPoint</Application>
  <PresentationFormat>Widescreen</PresentationFormat>
  <Paragraphs>488</Paragraphs>
  <Slides>44</Slides>
  <Notes>21</Notes>
  <HiddenSlides>0</HiddenSlides>
  <MMClips>0</MMClips>
  <ScaleCrop>false</ScaleCrop>
  <HeadingPairs>
    <vt:vector size="6" baseType="variant">
      <vt:variant>
        <vt:lpstr>Fonts Used</vt:lpstr>
      </vt:variant>
      <vt:variant>
        <vt:i4>10</vt:i4>
      </vt:variant>
      <vt:variant>
        <vt:lpstr>Theme</vt:lpstr>
      </vt:variant>
      <vt:variant>
        <vt:i4>7</vt:i4>
      </vt:variant>
      <vt:variant>
        <vt:lpstr>Slide Titles</vt:lpstr>
      </vt:variant>
      <vt:variant>
        <vt:i4>44</vt:i4>
      </vt:variant>
    </vt:vector>
  </HeadingPairs>
  <TitlesOfParts>
    <vt:vector size="61" baseType="lpstr">
      <vt:lpstr>-apple-system</vt:lpstr>
      <vt:lpstr>ClearSans</vt:lpstr>
      <vt:lpstr>inherit</vt:lpstr>
      <vt:lpstr>Söhne</vt:lpstr>
      <vt:lpstr>Arial</vt:lpstr>
      <vt:lpstr>Calibri</vt:lpstr>
      <vt:lpstr>Calibri Light</vt:lpstr>
      <vt:lpstr>Georgia</vt:lpstr>
      <vt:lpstr>Montserrat</vt:lpstr>
      <vt:lpstr>Open Sans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Sesiwn olaf / Final Session</vt:lpstr>
      <vt:lpstr>Financing your idea. What for?</vt:lpstr>
      <vt:lpstr>Ariannu eich syniad: beth ydych chi angen?</vt:lpstr>
      <vt:lpstr>Ydych chi dal angen amser i feddwl?</vt:lpstr>
      <vt:lpstr>Do you still need time to think?</vt:lpstr>
      <vt:lpstr>Byddwch yn garedig i chi'ch hun/Be kind to yourself</vt:lpstr>
      <vt:lpstr>Ariannu busnes / Financing a business</vt:lpstr>
      <vt:lpstr>Busnes Cymru - Defnyddiwch y lleolwr cyllid/ Business Wales - Use the finance locator </vt:lpstr>
      <vt:lpstr>Mathau o gyllid a sut i wneud cais Types of finance and how to apply</vt:lpstr>
      <vt:lpstr>Financial considerations</vt:lpstr>
      <vt:lpstr>Ystyriaethau ariannol  </vt:lpstr>
      <vt:lpstr>PowerPoint Presentation</vt:lpstr>
      <vt:lpstr>Dadansoddiad PESTLE Analaysis</vt:lpstr>
      <vt:lpstr>How much will it cost?</vt:lpstr>
      <vt:lpstr>Faint fydd yn ei gostio?  </vt:lpstr>
      <vt:lpstr>Rhagolwg arianol / Financial forecast</vt:lpstr>
      <vt:lpstr>Rhagolwg llif arian: Ymarfer gan Busnes Cymru 2024:</vt:lpstr>
      <vt:lpstr>Cashflow forecast: Exercise from Business Wales 2024:</vt:lpstr>
      <vt:lpstr>General challenges from class discussions</vt:lpstr>
      <vt:lpstr>Heriau cyffredinol o drafodaethau dosbarth</vt:lpstr>
      <vt:lpstr> Cost sefydlu busnes( Senedd, 2023) </vt:lpstr>
      <vt:lpstr>Cost of setting up a business</vt:lpstr>
      <vt:lpstr>Y byd newidiol / A changing world</vt:lpstr>
      <vt:lpstr>Greener businesses</vt:lpstr>
      <vt:lpstr>Busnesau gwyrddach</vt:lpstr>
      <vt:lpstr>Cadw i fyny â thueddiadau addysgol a chwricwlwm</vt:lpstr>
      <vt:lpstr>Keeping up with educational trends and curriculum </vt:lpstr>
      <vt:lpstr>Gormod o syniadau tebyg / Too many similar ideas </vt:lpstr>
      <vt:lpstr>Consumer – size of the population </vt:lpstr>
      <vt:lpstr>Defnyddiwr – maint y boblogaeth</vt:lpstr>
      <vt:lpstr>Investors pulling out </vt:lpstr>
      <vt:lpstr>Buddsoddwyr yn tynnu allan</vt:lpstr>
      <vt:lpstr>Cystadleuwyr - Damcaniaeth Mantais Gystadleuol 1985 Porter Competitors – Porter’s 1985 Theory of Competitive Advantage </vt:lpstr>
      <vt:lpstr>Safonau Iechyd a Diogelwch</vt:lpstr>
      <vt:lpstr>Health and Safety Standards </vt:lpstr>
      <vt:lpstr>Dylunio cynhyrchion a ddefnyddir datblygiad plant</vt:lpstr>
      <vt:lpstr>Designing products used child development</vt:lpstr>
      <vt:lpstr>Dylunio cynnyrch – dillad plant a diogelwch</vt:lpstr>
      <vt:lpstr>PowerPoint Presentation</vt:lpstr>
      <vt:lpstr>Product design – H&amp;S clothing</vt:lpstr>
      <vt:lpstr>PowerPoint Presentation</vt:lpstr>
      <vt:lpstr>PowerPoint Presentation</vt:lpstr>
      <vt:lpstr>Rhestr cofnodi /Reference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anon reviewer</cp:lastModifiedBy>
  <cp:revision>6</cp:revision>
  <dcterms:created xsi:type="dcterms:W3CDTF">2024-02-18T09:39:21Z</dcterms:created>
  <dcterms:modified xsi:type="dcterms:W3CDTF">2025-01-21T21:41:36Z</dcterms:modified>
</cp:coreProperties>
</file>