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B8A4F1-8597-4D98-BEC2-B1447BC17BAD}" v="15" dt="2022-11-27T21:09:16.8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62" d="100"/>
          <a:sy n="162" d="100"/>
        </p:scale>
        <p:origin x="18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7A025B-526E-4C40-9AE3-2B9D44EA9A90}"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1788367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7A025B-526E-4C40-9AE3-2B9D44EA9A90}"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3808308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7A025B-526E-4C40-9AE3-2B9D44EA9A90}"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725620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17A025B-526E-4C40-9AE3-2B9D44EA9A90}"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21349006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17A025B-526E-4C40-9AE3-2B9D44EA9A90}" type="datetimeFigureOut">
              <a:rPr lang="en-GB" smtClean="0"/>
              <a:t>09/12/2022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2938507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17A025B-526E-4C40-9AE3-2B9D44EA9A90}" type="datetimeFigureOut">
              <a:rPr lang="en-GB" smtClean="0"/>
              <a:t>09/12/2022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12034164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7A025B-526E-4C40-9AE3-2B9D44EA9A90}" type="datetimeFigureOut">
              <a:rPr lang="en-GB" smtClean="0"/>
              <a:t>09/12/2022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3219350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7A025B-526E-4C40-9AE3-2B9D44EA9A90}"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864550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7A025B-526E-4C40-9AE3-2B9D44EA9A90}"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2213411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7A025B-526E-4C40-9AE3-2B9D44EA9A90}"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38300534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7A025B-526E-4C40-9AE3-2B9D44EA9A90}"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1162298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7A025B-526E-4C40-9AE3-2B9D44EA9A90}"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6D44A9-8FF0-4E57-B282-B2CCEA68867D}"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36353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7A025B-526E-4C40-9AE3-2B9D44EA9A90}" type="datetimeFigureOut">
              <a:rPr lang="en-GB" smtClean="0"/>
              <a:t>09/12/2022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3300418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17A025B-526E-4C40-9AE3-2B9D44EA9A90}" type="datetimeFigureOut">
              <a:rPr lang="en-GB" smtClean="0"/>
              <a:t>09/12/2022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17489635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17A025B-526E-4C40-9AE3-2B9D44EA9A90}" type="datetimeFigureOut">
              <a:rPr lang="en-GB" smtClean="0"/>
              <a:t>09/12/2022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3476254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7A025B-526E-4C40-9AE3-2B9D44EA9A90}"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23616676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7A025B-526E-4C40-9AE3-2B9D44EA9A90}" type="datetimeFigureOut">
              <a:rPr lang="en-GB" smtClean="0"/>
              <a:t>09/12/2022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6D44A9-8FF0-4E57-B282-B2CCEA68867D}" type="slidenum">
              <a:rPr lang="en-GB" smtClean="0"/>
              <a:t>‹#›</a:t>
            </a:fld>
            <a:endParaRPr lang="en-GB"/>
          </a:p>
        </p:txBody>
      </p:sp>
    </p:spTree>
    <p:extLst>
      <p:ext uri="{BB962C8B-B14F-4D97-AF65-F5344CB8AC3E}">
        <p14:creationId xmlns:p14="http://schemas.microsoft.com/office/powerpoint/2010/main" val="629433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D17A025B-526E-4C40-9AE3-2B9D44EA9A90}" type="datetimeFigureOut">
              <a:rPr lang="en-GB" smtClean="0"/>
              <a:t>09/12/2022</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2B6D44A9-8FF0-4E57-B282-B2CCEA68867D}" type="slidenum">
              <a:rPr lang="en-GB" smtClean="0"/>
              <a:t>‹#›</a:t>
            </a:fld>
            <a:endParaRPr lang="en-GB"/>
          </a:p>
        </p:txBody>
      </p:sp>
    </p:spTree>
    <p:extLst>
      <p:ext uri="{BB962C8B-B14F-4D97-AF65-F5344CB8AC3E}">
        <p14:creationId xmlns:p14="http://schemas.microsoft.com/office/powerpoint/2010/main" val="63894597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3C1AF75-A06D-F90B-33D7-22305FFA43EB}"/>
              </a:ext>
            </a:extLst>
          </p:cNvPr>
          <p:cNvPicPr>
            <a:picLocks noChangeAspect="1"/>
          </p:cNvPicPr>
          <p:nvPr/>
        </p:nvPicPr>
        <p:blipFill>
          <a:blip r:embed="rId4">
            <a:clrChange>
              <a:clrFrom>
                <a:srgbClr val="F1FFFF"/>
              </a:clrFrom>
              <a:clrTo>
                <a:srgbClr val="F1FFFF">
                  <a:alpha val="0"/>
                </a:srgbClr>
              </a:clrTo>
            </a:clrChange>
            <a:alphaModFix amt="35000"/>
            <a:extLst>
              <a:ext uri="{28A0092B-C50C-407E-A947-70E740481C1C}">
                <a14:useLocalDpi xmlns:a14="http://schemas.microsoft.com/office/drawing/2010/main" val="0"/>
              </a:ext>
            </a:extLst>
          </a:blip>
          <a:stretch>
            <a:fillRect/>
          </a:stretch>
        </p:blipFill>
        <p:spPr>
          <a:xfrm>
            <a:off x="574508" y="125809"/>
            <a:ext cx="10600632" cy="6190769"/>
          </a:xfrm>
          <a:prstGeom prst="rect">
            <a:avLst/>
          </a:prstGeom>
        </p:spPr>
      </p:pic>
      <p:sp>
        <p:nvSpPr>
          <p:cNvPr id="2" name="Title 1">
            <a:extLst>
              <a:ext uri="{FF2B5EF4-FFF2-40B4-BE49-F238E27FC236}">
                <a16:creationId xmlns:a16="http://schemas.microsoft.com/office/drawing/2014/main" id="{40DA7D7E-C2C4-09D2-653D-475B26E08B0C}"/>
              </a:ext>
            </a:extLst>
          </p:cNvPr>
          <p:cNvSpPr>
            <a:spLocks noGrp="1"/>
          </p:cNvSpPr>
          <p:nvPr>
            <p:ph type="ctrTitle"/>
          </p:nvPr>
        </p:nvSpPr>
        <p:spPr/>
        <p:txBody>
          <a:bodyPr/>
          <a:lstStyle/>
          <a:p>
            <a:r>
              <a:rPr lang="en-GB" dirty="0"/>
              <a:t>Rhys Bowen – Games Design</a:t>
            </a:r>
          </a:p>
        </p:txBody>
      </p:sp>
      <p:sp>
        <p:nvSpPr>
          <p:cNvPr id="3" name="Subtitle 2">
            <a:extLst>
              <a:ext uri="{FF2B5EF4-FFF2-40B4-BE49-F238E27FC236}">
                <a16:creationId xmlns:a16="http://schemas.microsoft.com/office/drawing/2014/main" id="{169E0F68-4081-DA1E-FE4D-64C25496E7ED}"/>
              </a:ext>
            </a:extLst>
          </p:cNvPr>
          <p:cNvSpPr>
            <a:spLocks noGrp="1"/>
          </p:cNvSpPr>
          <p:nvPr>
            <p:ph type="subTitle" idx="1"/>
          </p:nvPr>
        </p:nvSpPr>
        <p:spPr/>
        <p:txBody>
          <a:bodyPr/>
          <a:lstStyle/>
          <a:p>
            <a:r>
              <a:rPr lang="en-GB" dirty="0"/>
              <a:t>Here is an evaluation of what I need and will improve on during my time at university.</a:t>
            </a:r>
          </a:p>
        </p:txBody>
      </p:sp>
      <p:pic>
        <p:nvPicPr>
          <p:cNvPr id="29" name="Audio 28">
            <a:hlinkClick r:id="" action="ppaction://media"/>
            <a:extLst>
              <a:ext uri="{FF2B5EF4-FFF2-40B4-BE49-F238E27FC236}">
                <a16:creationId xmlns:a16="http://schemas.microsoft.com/office/drawing/2014/main" id="{1AE457CC-C422-C44E-08B8-97EA158087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78065111"/>
      </p:ext>
    </p:extLst>
  </p:cSld>
  <p:clrMapOvr>
    <a:masterClrMapping/>
  </p:clrMapOvr>
  <mc:AlternateContent xmlns:mc="http://schemas.openxmlformats.org/markup-compatibility/2006" xmlns:p14="http://schemas.microsoft.com/office/powerpoint/2010/main">
    <mc:Choice Requires="p14">
      <p:transition spd="slow" p14:dur="2000" advTm="15907"/>
    </mc:Choice>
    <mc:Fallback xmlns="">
      <p:transition spd="slow" advTm="15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Text, letter">
            <a:extLst>
              <a:ext uri="{FF2B5EF4-FFF2-40B4-BE49-F238E27FC236}">
                <a16:creationId xmlns:a16="http://schemas.microsoft.com/office/drawing/2014/main" id="{B2E26C4F-EA09-8C39-350A-61014398988E}"/>
              </a:ext>
            </a:extLst>
          </p:cNvPr>
          <p:cNvPicPr>
            <a:picLocks noChangeAspect="1"/>
          </p:cNvPicPr>
          <p:nvPr/>
        </p:nvPicPr>
        <p:blipFill>
          <a:blip r:embed="rId4">
            <a:alphaModFix amt="5000"/>
            <a:extLst>
              <a:ext uri="{28A0092B-C50C-407E-A947-70E740481C1C}">
                <a14:useLocalDpi xmlns:a14="http://schemas.microsoft.com/office/drawing/2010/main" val="0"/>
              </a:ext>
            </a:extLst>
          </a:blip>
          <a:stretch>
            <a:fillRect/>
          </a:stretch>
        </p:blipFill>
        <p:spPr>
          <a:xfrm>
            <a:off x="-746502" y="-1209217"/>
            <a:ext cx="12938502" cy="8620277"/>
          </a:xfrm>
          <a:prstGeom prst="rect">
            <a:avLst/>
          </a:prstGeom>
        </p:spPr>
      </p:pic>
      <p:sp>
        <p:nvSpPr>
          <p:cNvPr id="2" name="Title 1">
            <a:extLst>
              <a:ext uri="{FF2B5EF4-FFF2-40B4-BE49-F238E27FC236}">
                <a16:creationId xmlns:a16="http://schemas.microsoft.com/office/drawing/2014/main" id="{83F8EE81-D00A-3AE5-4665-7F2ACADD0012}"/>
              </a:ext>
            </a:extLst>
          </p:cNvPr>
          <p:cNvSpPr>
            <a:spLocks noGrp="1"/>
          </p:cNvSpPr>
          <p:nvPr>
            <p:ph type="title"/>
          </p:nvPr>
        </p:nvSpPr>
        <p:spPr/>
        <p:txBody>
          <a:bodyPr/>
          <a:lstStyle/>
          <a:p>
            <a:r>
              <a:rPr lang="en-GB" dirty="0"/>
              <a:t>Self Evaluation</a:t>
            </a:r>
          </a:p>
        </p:txBody>
      </p:sp>
      <p:sp>
        <p:nvSpPr>
          <p:cNvPr id="3" name="Content Placeholder 2">
            <a:extLst>
              <a:ext uri="{FF2B5EF4-FFF2-40B4-BE49-F238E27FC236}">
                <a16:creationId xmlns:a16="http://schemas.microsoft.com/office/drawing/2014/main" id="{22E9794A-F2FF-AD84-6606-D905C173C6A2}"/>
              </a:ext>
            </a:extLst>
          </p:cNvPr>
          <p:cNvSpPr>
            <a:spLocks noGrp="1"/>
          </p:cNvSpPr>
          <p:nvPr>
            <p:ph idx="1"/>
          </p:nvPr>
        </p:nvSpPr>
        <p:spPr/>
        <p:txBody>
          <a:bodyPr/>
          <a:lstStyle/>
          <a:p>
            <a:r>
              <a:rPr lang="en-GB" dirty="0"/>
              <a:t>I have many things to improve on for myself that will benefit me in personal life and in professional life towards the Game Design community. I need to do a few things to improve on self skills, such as communication, concentration, mental health issues and researching.</a:t>
            </a:r>
          </a:p>
          <a:p>
            <a:endParaRPr lang="en-GB" dirty="0"/>
          </a:p>
          <a:p>
            <a:r>
              <a:rPr lang="en-GB" dirty="0"/>
              <a:t>I have a plan on the next slide that shows how I will do these things.</a:t>
            </a:r>
          </a:p>
        </p:txBody>
      </p:sp>
      <p:pic>
        <p:nvPicPr>
          <p:cNvPr id="11" name="Audio 10">
            <a:hlinkClick r:id="" action="ppaction://media"/>
            <a:extLst>
              <a:ext uri="{FF2B5EF4-FFF2-40B4-BE49-F238E27FC236}">
                <a16:creationId xmlns:a16="http://schemas.microsoft.com/office/drawing/2014/main" id="{3849A3AC-2D96-7AE2-868E-57F5853AA3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53428404"/>
      </p:ext>
    </p:extLst>
  </p:cSld>
  <p:clrMapOvr>
    <a:masterClrMapping/>
  </p:clrMapOvr>
  <mc:AlternateContent xmlns:mc="http://schemas.openxmlformats.org/markup-compatibility/2006" xmlns:p14="http://schemas.microsoft.com/office/powerpoint/2010/main">
    <mc:Choice Requires="p14">
      <p:transition spd="slow" p14:dur="2000" advTm="24982"/>
    </mc:Choice>
    <mc:Fallback xmlns="">
      <p:transition spd="slow" advTm="249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agram">
            <a:extLst>
              <a:ext uri="{FF2B5EF4-FFF2-40B4-BE49-F238E27FC236}">
                <a16:creationId xmlns:a16="http://schemas.microsoft.com/office/drawing/2014/main" id="{2F6AE09C-2DBF-AB0C-7999-337C10118B61}"/>
              </a:ext>
            </a:extLst>
          </p:cNvPr>
          <p:cNvPicPr>
            <a:picLocks noChangeAspect="1"/>
          </p:cNvPicPr>
          <p:nvPr/>
        </p:nvPicPr>
        <p:blipFill>
          <a:blip r:embed="rId4">
            <a:clrChange>
              <a:clrFrom>
                <a:srgbClr val="FBFAFA"/>
              </a:clrFrom>
              <a:clrTo>
                <a:srgbClr val="FBFAFA">
                  <a:alpha val="0"/>
                </a:srgbClr>
              </a:clrTo>
            </a:clrChange>
            <a:alphaModFix amt="5000"/>
            <a:extLst>
              <a:ext uri="{28A0092B-C50C-407E-A947-70E740481C1C}">
                <a14:useLocalDpi xmlns:a14="http://schemas.microsoft.com/office/drawing/2010/main" val="0"/>
              </a:ext>
            </a:extLst>
          </a:blip>
          <a:stretch>
            <a:fillRect/>
          </a:stretch>
        </p:blipFill>
        <p:spPr>
          <a:xfrm>
            <a:off x="533400" y="0"/>
            <a:ext cx="11430000" cy="7620000"/>
          </a:xfrm>
          <a:prstGeom prst="rect">
            <a:avLst/>
          </a:prstGeom>
        </p:spPr>
      </p:pic>
      <p:sp>
        <p:nvSpPr>
          <p:cNvPr id="2" name="Title 1">
            <a:extLst>
              <a:ext uri="{FF2B5EF4-FFF2-40B4-BE49-F238E27FC236}">
                <a16:creationId xmlns:a16="http://schemas.microsoft.com/office/drawing/2014/main" id="{7EBC87BD-AC1D-B826-3832-760BDDB25C13}"/>
              </a:ext>
            </a:extLst>
          </p:cNvPr>
          <p:cNvSpPr>
            <a:spLocks noGrp="1"/>
          </p:cNvSpPr>
          <p:nvPr>
            <p:ph type="title"/>
          </p:nvPr>
        </p:nvSpPr>
        <p:spPr>
          <a:xfrm>
            <a:off x="919119" y="346068"/>
            <a:ext cx="10353761" cy="1326321"/>
          </a:xfrm>
        </p:spPr>
        <p:txBody>
          <a:bodyPr/>
          <a:lstStyle/>
          <a:p>
            <a:pPr algn="ctr"/>
            <a:r>
              <a:rPr lang="en-GB" dirty="0"/>
              <a:t>Self-Improvement Table</a:t>
            </a:r>
          </a:p>
        </p:txBody>
      </p:sp>
      <p:graphicFrame>
        <p:nvGraphicFramePr>
          <p:cNvPr id="4" name="Content Placeholder 3">
            <a:extLst>
              <a:ext uri="{FF2B5EF4-FFF2-40B4-BE49-F238E27FC236}">
                <a16:creationId xmlns:a16="http://schemas.microsoft.com/office/drawing/2014/main" id="{9729F908-9887-61A2-23D4-8C536CCAE52E}"/>
              </a:ext>
            </a:extLst>
          </p:cNvPr>
          <p:cNvGraphicFramePr>
            <a:graphicFrameLocks noGrp="1"/>
          </p:cNvGraphicFramePr>
          <p:nvPr>
            <p:ph idx="1"/>
            <p:extLst>
              <p:ext uri="{D42A27DB-BD31-4B8C-83A1-F6EECF244321}">
                <p14:modId xmlns:p14="http://schemas.microsoft.com/office/powerpoint/2010/main" val="1002951686"/>
              </p:ext>
            </p:extLst>
          </p:nvPr>
        </p:nvGraphicFramePr>
        <p:xfrm>
          <a:off x="637674" y="1672389"/>
          <a:ext cx="11020925" cy="4680286"/>
        </p:xfrm>
        <a:graphic>
          <a:graphicData uri="http://schemas.openxmlformats.org/drawingml/2006/table">
            <a:tbl>
              <a:tblPr>
                <a:tableStyleId>{5C22544A-7EE6-4342-B048-85BDC9FD1C3A}</a:tableStyleId>
              </a:tblPr>
              <a:tblGrid>
                <a:gridCol w="2204185">
                  <a:extLst>
                    <a:ext uri="{9D8B030D-6E8A-4147-A177-3AD203B41FA5}">
                      <a16:colId xmlns:a16="http://schemas.microsoft.com/office/drawing/2014/main" val="3498684519"/>
                    </a:ext>
                  </a:extLst>
                </a:gridCol>
                <a:gridCol w="2204185">
                  <a:extLst>
                    <a:ext uri="{9D8B030D-6E8A-4147-A177-3AD203B41FA5}">
                      <a16:colId xmlns:a16="http://schemas.microsoft.com/office/drawing/2014/main" val="3119643345"/>
                    </a:ext>
                  </a:extLst>
                </a:gridCol>
                <a:gridCol w="2204185">
                  <a:extLst>
                    <a:ext uri="{9D8B030D-6E8A-4147-A177-3AD203B41FA5}">
                      <a16:colId xmlns:a16="http://schemas.microsoft.com/office/drawing/2014/main" val="4127188403"/>
                    </a:ext>
                  </a:extLst>
                </a:gridCol>
                <a:gridCol w="2204185">
                  <a:extLst>
                    <a:ext uri="{9D8B030D-6E8A-4147-A177-3AD203B41FA5}">
                      <a16:colId xmlns:a16="http://schemas.microsoft.com/office/drawing/2014/main" val="1518044662"/>
                    </a:ext>
                  </a:extLst>
                </a:gridCol>
                <a:gridCol w="2204185">
                  <a:extLst>
                    <a:ext uri="{9D8B030D-6E8A-4147-A177-3AD203B41FA5}">
                      <a16:colId xmlns:a16="http://schemas.microsoft.com/office/drawing/2014/main" val="1668024377"/>
                    </a:ext>
                  </a:extLst>
                </a:gridCol>
              </a:tblGrid>
              <a:tr h="780048">
                <a:tc>
                  <a:txBody>
                    <a:bodyPr/>
                    <a:lstStyle/>
                    <a:p>
                      <a:pPr algn="ctr"/>
                      <a:r>
                        <a:rPr lang="en-GB" sz="1200">
                          <a:effectLst/>
                        </a:rPr>
                        <a:t>What do I want/need to learn or develop?</a:t>
                      </a:r>
                    </a:p>
                    <a:p>
                      <a:pPr algn="ctr"/>
                      <a:r>
                        <a:rPr lang="en-GB" sz="1200">
                          <a:effectLst/>
                        </a:rPr>
                        <a:t> </a:t>
                      </a:r>
                    </a:p>
                    <a:p>
                      <a:pPr algn="ctr"/>
                      <a:r>
                        <a:rPr lang="en-GB" sz="1200">
                          <a:effectLst/>
                        </a:rPr>
                        <a:t>(Specific &amp; Relevant)</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What will I do to achieve this?</a:t>
                      </a:r>
                    </a:p>
                    <a:p>
                      <a:pPr algn="ctr"/>
                      <a:r>
                        <a:rPr lang="en-GB" sz="1200">
                          <a:effectLst/>
                        </a:rPr>
                        <a:t> </a:t>
                      </a:r>
                    </a:p>
                    <a:p>
                      <a:pPr algn="ctr"/>
                      <a:r>
                        <a:rPr lang="en-GB" sz="1200">
                          <a:effectLst/>
                        </a:rPr>
                        <a:t>(Specific)</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What resources or support will I need?</a:t>
                      </a:r>
                    </a:p>
                    <a:p>
                      <a:pPr algn="ctr"/>
                      <a:r>
                        <a:rPr lang="en-GB" sz="1200">
                          <a:effectLst/>
                        </a:rPr>
                        <a:t> </a:t>
                      </a:r>
                    </a:p>
                    <a:p>
                      <a:pPr algn="ctr"/>
                      <a:r>
                        <a:rPr lang="en-GB" sz="1200">
                          <a:effectLst/>
                        </a:rPr>
                        <a:t>(Achievable)</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What will my success criteria be?</a:t>
                      </a:r>
                    </a:p>
                    <a:p>
                      <a:pPr algn="ctr"/>
                      <a:r>
                        <a:rPr lang="en-GB" sz="1200">
                          <a:effectLst/>
                        </a:rPr>
                        <a:t> </a:t>
                      </a:r>
                    </a:p>
                    <a:p>
                      <a:pPr algn="ctr"/>
                      <a:r>
                        <a:rPr lang="en-GB" sz="1200">
                          <a:effectLst/>
                        </a:rPr>
                        <a:t>(Measurable)</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Target dates for review and completion</a:t>
                      </a:r>
                    </a:p>
                    <a:p>
                      <a:pPr algn="ctr"/>
                      <a:r>
                        <a:rPr lang="en-GB" sz="1200">
                          <a:effectLst/>
                        </a:rPr>
                        <a:t> </a:t>
                      </a:r>
                    </a:p>
                    <a:p>
                      <a:pPr algn="ctr"/>
                      <a:r>
                        <a:rPr lang="en-GB" sz="1200">
                          <a:effectLst/>
                        </a:rPr>
                        <a:t>(Timebound)</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493687588"/>
                  </a:ext>
                </a:extLst>
              </a:tr>
              <a:tr h="1365083">
                <a:tc>
                  <a:txBody>
                    <a:bodyPr/>
                    <a:lstStyle/>
                    <a:p>
                      <a:pPr algn="ctr"/>
                      <a:r>
                        <a:rPr lang="en-GB" sz="1200">
                          <a:effectLst/>
                        </a:rPr>
                        <a:t> </a:t>
                      </a:r>
                    </a:p>
                    <a:p>
                      <a:pPr algn="ctr"/>
                      <a:r>
                        <a:rPr lang="en-GB" sz="1200">
                          <a:effectLst/>
                        </a:rPr>
                        <a:t>Use of game design tools, such as UE5, Maya, Zbrush etc…</a:t>
                      </a:r>
                    </a:p>
                    <a:p>
                      <a:pPr algn="ctr"/>
                      <a:r>
                        <a:rPr lang="en-GB" sz="1200">
                          <a:effectLst/>
                        </a:rPr>
                        <a:t> </a:t>
                      </a:r>
                    </a:p>
                    <a:p>
                      <a:pPr algn="ctr"/>
                      <a:r>
                        <a:rPr lang="en-GB" sz="1200">
                          <a:effectLst/>
                        </a:rPr>
                        <a:t> </a:t>
                      </a:r>
                    </a:p>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 </a:t>
                      </a:r>
                    </a:p>
                    <a:p>
                      <a:pPr algn="ctr"/>
                      <a:r>
                        <a:rPr lang="en-GB" sz="1200">
                          <a:effectLst/>
                        </a:rPr>
                        <a:t>Learn and work to provide the intelligence of said tools.</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 </a:t>
                      </a:r>
                    </a:p>
                    <a:p>
                      <a:pPr algn="ctr"/>
                      <a:r>
                        <a:rPr lang="en-GB" sz="1200">
                          <a:effectLst/>
                        </a:rPr>
                        <a:t>Tutors in university, youtube, library.</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 </a:t>
                      </a:r>
                    </a:p>
                    <a:p>
                      <a:pPr algn="ctr"/>
                      <a:r>
                        <a:rPr lang="en-GB" sz="1200">
                          <a:effectLst/>
                        </a:rPr>
                        <a:t>I will be able to design my own games, models, structures and hopefully animation.</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 </a:t>
                      </a:r>
                    </a:p>
                    <a:p>
                      <a:pPr algn="ctr"/>
                      <a:r>
                        <a:rPr lang="en-GB" sz="1200">
                          <a:effectLst/>
                        </a:rPr>
                        <a:t>I would give myself the tuition timeline of 3 years.</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909226208"/>
                  </a:ext>
                </a:extLst>
              </a:tr>
              <a:tr h="1365083">
                <a:tc>
                  <a:txBody>
                    <a:bodyPr/>
                    <a:lstStyle/>
                    <a:p>
                      <a:pPr algn="ctr"/>
                      <a:r>
                        <a:rPr lang="en-GB" sz="1200">
                          <a:effectLst/>
                        </a:rPr>
                        <a:t> </a:t>
                      </a:r>
                    </a:p>
                    <a:p>
                      <a:pPr algn="ctr"/>
                      <a:r>
                        <a:rPr lang="en-GB" sz="1200">
                          <a:effectLst/>
                        </a:rPr>
                        <a:t>Learn the IEEE referencing system and tools.</a:t>
                      </a:r>
                    </a:p>
                    <a:p>
                      <a:pPr algn="ctr"/>
                      <a:r>
                        <a:rPr lang="en-GB" sz="1200">
                          <a:effectLst/>
                        </a:rPr>
                        <a:t> </a:t>
                      </a:r>
                    </a:p>
                    <a:p>
                      <a:pPr algn="ctr"/>
                      <a:r>
                        <a:rPr lang="en-GB" sz="1200">
                          <a:effectLst/>
                        </a:rPr>
                        <a:t> </a:t>
                      </a:r>
                    </a:p>
                    <a:p>
                      <a:pPr algn="ctr"/>
                      <a:r>
                        <a:rPr lang="en-GB" sz="1200">
                          <a:effectLst/>
                        </a:rPr>
                        <a:t> </a:t>
                      </a:r>
                    </a:p>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 </a:t>
                      </a:r>
                    </a:p>
                    <a:p>
                      <a:pPr algn="ctr"/>
                      <a:r>
                        <a:rPr lang="en-GB" sz="1200">
                          <a:effectLst/>
                        </a:rPr>
                        <a:t>Learn and work with other students and tutors.</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dirty="0">
                          <a:effectLst/>
                        </a:rPr>
                        <a:t> </a:t>
                      </a:r>
                    </a:p>
                    <a:p>
                      <a:pPr algn="ctr"/>
                      <a:r>
                        <a:rPr lang="en-GB" sz="1200" dirty="0">
                          <a:effectLst/>
                        </a:rPr>
                        <a:t>Library, Moodle, Tutor.</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 </a:t>
                      </a:r>
                    </a:p>
                    <a:p>
                      <a:pPr algn="ctr"/>
                      <a:r>
                        <a:rPr lang="en-GB" sz="1200">
                          <a:effectLst/>
                        </a:rPr>
                        <a:t>I will be able to write my assignments on my own.</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 </a:t>
                      </a:r>
                    </a:p>
                    <a:p>
                      <a:pPr algn="ctr"/>
                      <a:r>
                        <a:rPr lang="en-GB" sz="1200">
                          <a:effectLst/>
                        </a:rPr>
                        <a:t>I would give myself the first term year, 1 year.</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245733496"/>
                  </a:ext>
                </a:extLst>
              </a:tr>
              <a:tr h="1170072">
                <a:tc>
                  <a:txBody>
                    <a:bodyPr/>
                    <a:lstStyle/>
                    <a:p>
                      <a:pPr algn="ctr"/>
                      <a:r>
                        <a:rPr lang="en-GB" sz="1200">
                          <a:effectLst/>
                        </a:rPr>
                        <a:t> </a:t>
                      </a:r>
                    </a:p>
                    <a:p>
                      <a:pPr algn="ctr"/>
                      <a:r>
                        <a:rPr lang="en-GB" sz="1200">
                          <a:effectLst/>
                        </a:rPr>
                        <a:t>Scheduling and Timeframe.</a:t>
                      </a:r>
                    </a:p>
                    <a:p>
                      <a:pPr algn="ctr"/>
                      <a:r>
                        <a:rPr lang="en-GB" sz="1200">
                          <a:effectLst/>
                        </a:rPr>
                        <a:t> </a:t>
                      </a:r>
                    </a:p>
                    <a:p>
                      <a:pPr algn="ctr"/>
                      <a:r>
                        <a:rPr lang="en-GB" sz="1200">
                          <a:effectLst/>
                        </a:rPr>
                        <a:t> </a:t>
                      </a:r>
                    </a:p>
                    <a:p>
                      <a:pPr algn="ctr"/>
                      <a:r>
                        <a:rPr lang="en-GB" sz="1200">
                          <a:effectLst/>
                        </a:rPr>
                        <a:t> </a:t>
                      </a:r>
                    </a:p>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 </a:t>
                      </a:r>
                    </a:p>
                    <a:p>
                      <a:pPr algn="ctr"/>
                      <a:r>
                        <a:rPr lang="en-GB" sz="1200">
                          <a:effectLst/>
                        </a:rPr>
                        <a:t>I would like to learn to schedule my work and timeframe with time it will take to achieve this.</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 </a:t>
                      </a:r>
                    </a:p>
                    <a:p>
                      <a:pPr algn="ctr"/>
                      <a:r>
                        <a:rPr lang="en-GB" sz="1200">
                          <a:effectLst/>
                        </a:rPr>
                        <a:t>Moodle, Tutors, YouTube.</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 </a:t>
                      </a:r>
                    </a:p>
                    <a:p>
                      <a:pPr algn="ctr"/>
                      <a:r>
                        <a:rPr lang="en-GB" sz="1200">
                          <a:effectLst/>
                        </a:rPr>
                        <a:t>It will help me with organization skills and more.</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dirty="0">
                          <a:effectLst/>
                        </a:rPr>
                        <a:t> </a:t>
                      </a:r>
                    </a:p>
                    <a:p>
                      <a:pPr algn="ctr"/>
                      <a:r>
                        <a:rPr lang="en-GB" sz="1200" dirty="0">
                          <a:effectLst/>
                        </a:rPr>
                        <a:t>1 year.</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251631974"/>
                  </a:ext>
                </a:extLst>
              </a:tr>
            </a:tbl>
          </a:graphicData>
        </a:graphic>
      </p:graphicFrame>
      <p:pic>
        <p:nvPicPr>
          <p:cNvPr id="9" name="Audio 8">
            <a:hlinkClick r:id="" action="ppaction://media"/>
            <a:extLst>
              <a:ext uri="{FF2B5EF4-FFF2-40B4-BE49-F238E27FC236}">
                <a16:creationId xmlns:a16="http://schemas.microsoft.com/office/drawing/2014/main" id="{28F85A97-DAC0-4D79-AD94-BD386FA4BB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00076202"/>
      </p:ext>
    </p:extLst>
  </p:cSld>
  <p:clrMapOvr>
    <a:masterClrMapping/>
  </p:clrMapOvr>
  <mc:AlternateContent xmlns:mc="http://schemas.openxmlformats.org/markup-compatibility/2006" xmlns:p14="http://schemas.microsoft.com/office/powerpoint/2010/main">
    <mc:Choice Requires="p14">
      <p:transition spd="slow" p14:dur="2000" advTm="74886"/>
    </mc:Choice>
    <mc:Fallback xmlns="">
      <p:transition spd="slow" advTm="74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0700E-208E-DC81-752E-CE244FCC1694}"/>
              </a:ext>
            </a:extLst>
          </p:cNvPr>
          <p:cNvSpPr>
            <a:spLocks noGrp="1"/>
          </p:cNvSpPr>
          <p:nvPr>
            <p:ph type="title"/>
          </p:nvPr>
        </p:nvSpPr>
        <p:spPr>
          <a:xfrm>
            <a:off x="108488" y="287633"/>
            <a:ext cx="10515600" cy="1325563"/>
          </a:xfrm>
        </p:spPr>
        <p:txBody>
          <a:bodyPr/>
          <a:lstStyle/>
          <a:p>
            <a:r>
              <a:rPr lang="en-GB" dirty="0"/>
              <a:t>Unit 4 – Topic 2 – Bouncing Forward</a:t>
            </a:r>
          </a:p>
        </p:txBody>
      </p:sp>
      <p:sp>
        <p:nvSpPr>
          <p:cNvPr id="3" name="Content Placeholder 2">
            <a:extLst>
              <a:ext uri="{FF2B5EF4-FFF2-40B4-BE49-F238E27FC236}">
                <a16:creationId xmlns:a16="http://schemas.microsoft.com/office/drawing/2014/main" id="{03BBFE7C-560D-DC78-FCD2-0BDCFC294B82}"/>
              </a:ext>
            </a:extLst>
          </p:cNvPr>
          <p:cNvSpPr>
            <a:spLocks noGrp="1"/>
          </p:cNvSpPr>
          <p:nvPr>
            <p:ph idx="1"/>
          </p:nvPr>
        </p:nvSpPr>
        <p:spPr>
          <a:xfrm>
            <a:off x="108488" y="2337068"/>
            <a:ext cx="10515600" cy="4351338"/>
          </a:xfrm>
        </p:spPr>
        <p:txBody>
          <a:bodyPr/>
          <a:lstStyle/>
          <a:p>
            <a:r>
              <a:rPr lang="en-GB" dirty="0"/>
              <a:t>The first point in this topic is right at the start for those/myself on how to deal with stress or anxiety. </a:t>
            </a:r>
          </a:p>
          <a:p>
            <a:r>
              <a:rPr lang="en-GB" dirty="0"/>
              <a:t>“Make a list of times you have felt stressed and/or anxious and what you think caused this occurrence. We will come back to this list later in the session.”</a:t>
            </a:r>
          </a:p>
          <a:p>
            <a:endParaRPr lang="en-GB" dirty="0"/>
          </a:p>
          <a:p>
            <a:r>
              <a:rPr lang="en-GB" dirty="0"/>
              <a:t>I feel this would be a great way to start, I haven’t done it yet, but I will surely start soon.</a:t>
            </a:r>
          </a:p>
        </p:txBody>
      </p:sp>
      <p:pic>
        <p:nvPicPr>
          <p:cNvPr id="5" name="Picture 4" descr="A picture containing sky, outdoor&#10;&#10;Description automatically generated">
            <a:extLst>
              <a:ext uri="{FF2B5EF4-FFF2-40B4-BE49-F238E27FC236}">
                <a16:creationId xmlns:a16="http://schemas.microsoft.com/office/drawing/2014/main" id="{59366E53-0029-3950-4F22-5135B0DC60CE}"/>
              </a:ext>
            </a:extLst>
          </p:cNvPr>
          <p:cNvPicPr>
            <a:picLocks noChangeAspect="1"/>
          </p:cNvPicPr>
          <p:nvPr/>
        </p:nvPicPr>
        <p:blipFill>
          <a:blip r:embed="rId4">
            <a:alphaModFix amt="20000"/>
            <a:extLst>
              <a:ext uri="{28A0092B-C50C-407E-A947-70E740481C1C}">
                <a14:useLocalDpi xmlns:a14="http://schemas.microsoft.com/office/drawing/2010/main" val="0"/>
              </a:ext>
            </a:extLst>
          </a:blip>
          <a:stretch>
            <a:fillRect/>
          </a:stretch>
        </p:blipFill>
        <p:spPr>
          <a:xfrm>
            <a:off x="0" y="0"/>
            <a:ext cx="12192000" cy="8128000"/>
          </a:xfrm>
          <a:prstGeom prst="rect">
            <a:avLst/>
          </a:prstGeom>
        </p:spPr>
      </p:pic>
      <p:pic>
        <p:nvPicPr>
          <p:cNvPr id="9" name="Audio 8">
            <a:hlinkClick r:id="" action="ppaction://media"/>
            <a:extLst>
              <a:ext uri="{FF2B5EF4-FFF2-40B4-BE49-F238E27FC236}">
                <a16:creationId xmlns:a16="http://schemas.microsoft.com/office/drawing/2014/main" id="{AA46E652-600E-FF8D-8BCA-54AA3985DBB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38735439"/>
      </p:ext>
    </p:extLst>
  </p:cSld>
  <p:clrMapOvr>
    <a:masterClrMapping/>
  </p:clrMapOvr>
  <mc:AlternateContent xmlns:mc="http://schemas.openxmlformats.org/markup-compatibility/2006" xmlns:p14="http://schemas.microsoft.com/office/powerpoint/2010/main">
    <mc:Choice Requires="p14">
      <p:transition spd="slow" p14:dur="2000" advTm="51510"/>
    </mc:Choice>
    <mc:Fallback xmlns="">
      <p:transition spd="slow" advTm="51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8FBA9-6665-0CF0-A89E-9FA7C740AA30}"/>
              </a:ext>
            </a:extLst>
          </p:cNvPr>
          <p:cNvSpPr>
            <a:spLocks noGrp="1"/>
          </p:cNvSpPr>
          <p:nvPr>
            <p:ph type="title"/>
          </p:nvPr>
        </p:nvSpPr>
        <p:spPr>
          <a:xfrm>
            <a:off x="156274" y="369135"/>
            <a:ext cx="10515600" cy="1325563"/>
          </a:xfrm>
        </p:spPr>
        <p:txBody>
          <a:bodyPr/>
          <a:lstStyle/>
          <a:p>
            <a:r>
              <a:rPr lang="en-GB" dirty="0"/>
              <a:t>Reflect</a:t>
            </a:r>
          </a:p>
        </p:txBody>
      </p:sp>
      <p:sp>
        <p:nvSpPr>
          <p:cNvPr id="3" name="Content Placeholder 2">
            <a:extLst>
              <a:ext uri="{FF2B5EF4-FFF2-40B4-BE49-F238E27FC236}">
                <a16:creationId xmlns:a16="http://schemas.microsoft.com/office/drawing/2014/main" id="{567FC017-8E9C-27E7-3700-FF1350CFCF03}"/>
              </a:ext>
            </a:extLst>
          </p:cNvPr>
          <p:cNvSpPr>
            <a:spLocks noGrp="1"/>
          </p:cNvSpPr>
          <p:nvPr>
            <p:ph idx="1"/>
          </p:nvPr>
        </p:nvSpPr>
        <p:spPr>
          <a:xfrm>
            <a:off x="156274" y="2593343"/>
            <a:ext cx="10515600" cy="4351338"/>
          </a:xfrm>
        </p:spPr>
        <p:txBody>
          <a:bodyPr/>
          <a:lstStyle/>
          <a:p>
            <a:r>
              <a:rPr lang="en-GB" dirty="0"/>
              <a:t>Another point in this topic is to reflect, making notes on these things:</a:t>
            </a:r>
          </a:p>
          <a:p>
            <a:endParaRPr lang="en-GB" dirty="0"/>
          </a:p>
          <a:p>
            <a:r>
              <a:rPr lang="en-GB" dirty="0"/>
              <a:t>“What are the sources of stress in your life?”</a:t>
            </a:r>
          </a:p>
          <a:p>
            <a:r>
              <a:rPr lang="en-GB" dirty="0"/>
              <a:t>“What physical, behavioural and emotional symptoms do you have when you are stressed?”</a:t>
            </a:r>
          </a:p>
          <a:p>
            <a:r>
              <a:rPr lang="en-GB" dirty="0"/>
              <a:t>“What techniques do you sue to reduce stress levels?”</a:t>
            </a:r>
          </a:p>
          <a:p>
            <a:r>
              <a:rPr lang="en-GB" dirty="0"/>
              <a:t>“Rate your current stress level from 1 to 10.” (mine is mainly at 7)</a:t>
            </a:r>
          </a:p>
        </p:txBody>
      </p:sp>
      <p:pic>
        <p:nvPicPr>
          <p:cNvPr id="5" name="Picture 4" descr="A picture containing text, clipart&#10;&#10;Description automatically generated">
            <a:extLst>
              <a:ext uri="{FF2B5EF4-FFF2-40B4-BE49-F238E27FC236}">
                <a16:creationId xmlns:a16="http://schemas.microsoft.com/office/drawing/2014/main" id="{92F7763E-04DD-798B-A9CD-65FEED657067}"/>
              </a:ext>
            </a:extLst>
          </p:cNvPr>
          <p:cNvPicPr>
            <a:picLocks noChangeAspect="1"/>
          </p:cNvPicPr>
          <p:nvPr/>
        </p:nvPicPr>
        <p:blipFill>
          <a:blip r:embed="rId4">
            <a:alphaModFix amt="20000"/>
            <a:extLst>
              <a:ext uri="{28A0092B-C50C-407E-A947-70E740481C1C}">
                <a14:useLocalDpi xmlns:a14="http://schemas.microsoft.com/office/drawing/2010/main" val="0"/>
              </a:ext>
            </a:extLst>
          </a:blip>
          <a:stretch>
            <a:fillRect/>
          </a:stretch>
        </p:blipFill>
        <p:spPr>
          <a:xfrm>
            <a:off x="-388668" y="-43948"/>
            <a:ext cx="13272415" cy="6945896"/>
          </a:xfrm>
          <a:prstGeom prst="rect">
            <a:avLst/>
          </a:prstGeom>
        </p:spPr>
      </p:pic>
      <p:pic>
        <p:nvPicPr>
          <p:cNvPr id="7" name="Audio 6">
            <a:hlinkClick r:id="" action="ppaction://media"/>
            <a:extLst>
              <a:ext uri="{FF2B5EF4-FFF2-40B4-BE49-F238E27FC236}">
                <a16:creationId xmlns:a16="http://schemas.microsoft.com/office/drawing/2014/main" id="{CF362BAF-8295-752C-D9C5-9B3466E7C8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43600153"/>
      </p:ext>
    </p:extLst>
  </p:cSld>
  <p:clrMapOvr>
    <a:masterClrMapping/>
  </p:clrMapOvr>
  <mc:AlternateContent xmlns:mc="http://schemas.openxmlformats.org/markup-compatibility/2006" xmlns:p14="http://schemas.microsoft.com/office/powerpoint/2010/main">
    <mc:Choice Requires="p14">
      <p:transition spd="slow" p14:dur="2000" advTm="48986"/>
    </mc:Choice>
    <mc:Fallback xmlns="">
      <p:transition spd="slow" advTm="48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1F697-3FBD-C1D7-8AAA-E59E43F54BAE}"/>
              </a:ext>
            </a:extLst>
          </p:cNvPr>
          <p:cNvSpPr>
            <a:spLocks noGrp="1"/>
          </p:cNvSpPr>
          <p:nvPr>
            <p:ph type="title"/>
          </p:nvPr>
        </p:nvSpPr>
        <p:spPr>
          <a:xfrm>
            <a:off x="264764" y="517240"/>
            <a:ext cx="10515600" cy="1009651"/>
          </a:xfrm>
        </p:spPr>
        <p:txBody>
          <a:bodyPr/>
          <a:lstStyle/>
          <a:p>
            <a:r>
              <a:rPr lang="en-GB" dirty="0"/>
              <a:t>The main cause of fear</a:t>
            </a:r>
          </a:p>
        </p:txBody>
      </p:sp>
      <p:sp>
        <p:nvSpPr>
          <p:cNvPr id="3" name="Content Placeholder 2">
            <a:extLst>
              <a:ext uri="{FF2B5EF4-FFF2-40B4-BE49-F238E27FC236}">
                <a16:creationId xmlns:a16="http://schemas.microsoft.com/office/drawing/2014/main" id="{A4532E8C-C678-BE16-3781-3CE1366339A9}"/>
              </a:ext>
            </a:extLst>
          </p:cNvPr>
          <p:cNvSpPr>
            <a:spLocks noGrp="1"/>
          </p:cNvSpPr>
          <p:nvPr>
            <p:ph idx="1"/>
          </p:nvPr>
        </p:nvSpPr>
        <p:spPr>
          <a:xfrm>
            <a:off x="264764" y="2124826"/>
            <a:ext cx="10515600" cy="4733174"/>
          </a:xfrm>
        </p:spPr>
        <p:txBody>
          <a:bodyPr/>
          <a:lstStyle/>
          <a:p>
            <a:pPr marL="0" indent="0">
              <a:buNone/>
            </a:pPr>
            <a:r>
              <a:rPr lang="en-GB" dirty="0"/>
              <a:t>“The fear of change can have a huge impact on resilience and the process of change is one of the biggest stressors in modern day life.</a:t>
            </a:r>
          </a:p>
          <a:p>
            <a:pPr marL="0" indent="0">
              <a:buNone/>
            </a:pPr>
            <a:r>
              <a:rPr lang="en-GB" dirty="0"/>
              <a:t>When we experience change, we go through a number of emotions as identified in Fisher’s Personal Transition Curve (2012)”</a:t>
            </a:r>
          </a:p>
          <a:p>
            <a:pPr marL="0" indent="0">
              <a:buNone/>
            </a:pPr>
            <a:endParaRPr lang="en-GB" dirty="0"/>
          </a:p>
          <a:p>
            <a:pPr marL="0" indent="0">
              <a:buNone/>
            </a:pPr>
            <a:r>
              <a:rPr lang="en-GB" dirty="0"/>
              <a:t>Fear is a great force to reckon with, once you deal with your fear, your stress and anxiety will soon disappear, writing this right now for me, I’m feeling nervous and sick for no reason what so ever, but deep down I have many fears that I keep in a closed box and my mental health does not help with this one bit.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71684C44-B8A2-66C1-3E8C-80C17D3CBE58}"/>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0" y="-632804"/>
            <a:ext cx="12192000" cy="8123608"/>
          </a:xfrm>
          <a:prstGeom prst="rect">
            <a:avLst/>
          </a:prstGeom>
        </p:spPr>
      </p:pic>
    </p:spTree>
    <p:extLst>
      <p:ext uri="{BB962C8B-B14F-4D97-AF65-F5344CB8AC3E}">
        <p14:creationId xmlns:p14="http://schemas.microsoft.com/office/powerpoint/2010/main" val="249415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DD17E-9ED9-EF33-0027-C5AA821E9BD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4C97BF00-FB74-B4E7-E522-D1AEC4E1665E}"/>
              </a:ext>
            </a:extLst>
          </p:cNvPr>
          <p:cNvSpPr>
            <a:spLocks noGrp="1"/>
          </p:cNvSpPr>
          <p:nvPr>
            <p:ph idx="1"/>
          </p:nvPr>
        </p:nvSpPr>
        <p:spPr/>
        <p:txBody>
          <a:bodyPr/>
          <a:lstStyle/>
          <a:p>
            <a:r>
              <a:rPr lang="en-GB" dirty="0"/>
              <a:t>As you will see with the slides, I have noted what my issues are and how I will be dealing with them in the near and distant future through hard work and dedication with University and self-discipline.</a:t>
            </a:r>
          </a:p>
          <a:p>
            <a:pPr marL="0" indent="0">
              <a:buNone/>
            </a:pPr>
            <a:endParaRPr lang="en-GB" dirty="0"/>
          </a:p>
        </p:txBody>
      </p:sp>
      <p:pic>
        <p:nvPicPr>
          <p:cNvPr id="6" name="Audio 5">
            <a:hlinkClick r:id="" action="ppaction://media"/>
            <a:extLst>
              <a:ext uri="{FF2B5EF4-FFF2-40B4-BE49-F238E27FC236}">
                <a16:creationId xmlns:a16="http://schemas.microsoft.com/office/drawing/2014/main" id="{12FB8D05-50F8-A431-DF45-BDADE962857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03207050"/>
      </p:ext>
    </p:extLst>
  </p:cSld>
  <p:clrMapOvr>
    <a:masterClrMapping/>
  </p:clrMapOvr>
  <mc:AlternateContent xmlns:mc="http://schemas.openxmlformats.org/markup-compatibility/2006" xmlns:p14="http://schemas.microsoft.com/office/powerpoint/2010/main">
    <mc:Choice Requires="p14">
      <p:transition spd="slow" p14:dur="2000" advTm="29276"/>
    </mc:Choice>
    <mc:Fallback xmlns="">
      <p:transition spd="slow" advTm="29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9" ma:contentTypeDescription="Create a new document." ma:contentTypeScope="" ma:versionID="81aedc387737366febfce77650e7ba5a">
  <xsd:schema xmlns:xsd="http://www.w3.org/2001/XMLSchema" xmlns:xs="http://www.w3.org/2001/XMLSchema" xmlns:p="http://schemas.microsoft.com/office/2006/metadata/properties" xmlns:ns3="da3f2772-8f1e-4acb-bd98-3a0ee892f48a" targetNamespace="http://schemas.microsoft.com/office/2006/metadata/properties" ma:root="true" ma:fieldsID="8bb6e019ed06b9baa21589653876e617" ns3:_="">
    <xsd:import namespace="da3f2772-8f1e-4acb-bd98-3a0ee892f48a"/>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OCR" minOccurs="0"/>
                <xsd:element ref="ns3:MediaServiceSearchProperties"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0BD160-DBFD-4CD6-AAD9-C657910EEC45}">
  <ds:schemaRefs>
    <ds:schemaRef ds:uri="http://schemas.microsoft.com/sharepoint/v3/contenttype/forms"/>
  </ds:schemaRefs>
</ds:datastoreItem>
</file>

<file path=customXml/itemProps2.xml><?xml version="1.0" encoding="utf-8"?>
<ds:datastoreItem xmlns:ds="http://schemas.openxmlformats.org/officeDocument/2006/customXml" ds:itemID="{EA50FFC1-71C8-488E-B134-F26CC53585F1}">
  <ds:schemaRefs>
    <ds:schemaRef ds:uri="http://schemas.microsoft.com/office/2006/metadata/properties"/>
    <ds:schemaRef ds:uri="http://purl.org/dc/terms/"/>
    <ds:schemaRef ds:uri="http://schemas.microsoft.com/office/2006/documentManagement/types"/>
    <ds:schemaRef ds:uri="http://purl.org/dc/elements/1.1/"/>
    <ds:schemaRef ds:uri="da3f2772-8f1e-4acb-bd98-3a0ee892f48a"/>
    <ds:schemaRef ds:uri="http://purl.org/dc/dcmitype/"/>
    <ds:schemaRef ds:uri="http://schemas.openxmlformats.org/package/2006/metadata/core-propertie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C43363C5-7C93-4406-9952-97F8477B6B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TM04033921[[fn=Damask]]</Template>
  <TotalTime>70</TotalTime>
  <Words>661</Words>
  <Application>Microsoft Office PowerPoint</Application>
  <PresentationFormat>Widescreen</PresentationFormat>
  <Paragraphs>97</Paragraphs>
  <Slides>7</Slides>
  <Notes>0</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Bookman Old Style</vt:lpstr>
      <vt:lpstr>Rockwell</vt:lpstr>
      <vt:lpstr>Times New Roman</vt:lpstr>
      <vt:lpstr>Damask</vt:lpstr>
      <vt:lpstr>Rhys Bowen – Games Design</vt:lpstr>
      <vt:lpstr>Self Evaluation</vt:lpstr>
      <vt:lpstr>Self-Improvement Table</vt:lpstr>
      <vt:lpstr>Unit 4 – Topic 2 – Bouncing Forward</vt:lpstr>
      <vt:lpstr>Reflect</vt:lpstr>
      <vt:lpstr>The main cause of fear</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Rhys Bowen – Games Design</dc:title>
  <dc:creator>Griffith Bowen (2214266)</dc:creator>
  <cp:lastModifiedBy>Griffith Bowen (2214266)</cp:lastModifiedBy>
  <cp:revision>2</cp:revision>
  <dcterms:created xsi:type="dcterms:W3CDTF">2022-11-21T13:14:49Z</dcterms:created>
  <dcterms:modified xsi:type="dcterms:W3CDTF">2022-12-09T13:02:26Z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