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Lst>
  <p:sldSz cx="18288000" cy="10287000"/>
  <p:notesSz cx="6858000" cy="9144000"/>
  <p:embeddedFontLst>
    <p:embeddedFont>
      <p:font typeface="Anton" charset="1" panose="00000500000000000000"/>
      <p:regular r:id="rId17"/>
    </p:embeddedFont>
    <p:embeddedFont>
      <p:font typeface="Arial Unicode" charset="1" panose="020B0604020202020204"/>
      <p:regular r:id="rId18"/>
    </p:embeddedFont>
    <p:embeddedFont>
      <p:font typeface="Arial Unicode Bold" charset="1" panose="020B0704020202020204"/>
      <p:regular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fonts/font17.fntdata" Type="http://schemas.openxmlformats.org/officeDocument/2006/relationships/font"/><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slide1.xml><?xml version="1.0" encoding="utf-8"?>
<p:sld xmlns:p="http://schemas.openxmlformats.org/presentationml/2006/main" xmlns:a="http://schemas.openxmlformats.org/drawingml/2006/main">
  <p:cSld>
    <p:bg>
      <p:bgPr>
        <a:solidFill>
          <a:srgbClr val="70020F"/>
        </a:solidFill>
      </p:bgPr>
    </p:bg>
    <p:spTree>
      <p:nvGrpSpPr>
        <p:cNvPr id="1" name=""/>
        <p:cNvGrpSpPr/>
        <p:nvPr/>
      </p:nvGrpSpPr>
      <p:grpSpPr>
        <a:xfrm>
          <a:off x="0" y="0"/>
          <a:ext cx="0" cy="0"/>
          <a:chOff x="0" y="0"/>
          <a:chExt cx="0" cy="0"/>
        </a:xfrm>
      </p:grpSpPr>
      <p:sp>
        <p:nvSpPr>
          <p:cNvPr name="TextBox 2" id="2"/>
          <p:cNvSpPr txBox="true"/>
          <p:nvPr/>
        </p:nvSpPr>
        <p:spPr>
          <a:xfrm rot="0">
            <a:off x="891903" y="1402622"/>
            <a:ext cx="9873631" cy="3530578"/>
          </a:xfrm>
          <a:prstGeom prst="rect">
            <a:avLst/>
          </a:prstGeom>
        </p:spPr>
        <p:txBody>
          <a:bodyPr anchor="t" rtlCol="false" tIns="0" lIns="0" bIns="0" rIns="0">
            <a:spAutoFit/>
          </a:bodyPr>
          <a:lstStyle/>
          <a:p>
            <a:pPr algn="l">
              <a:lnSpc>
                <a:spcPts val="25256"/>
              </a:lnSpc>
            </a:pPr>
            <a:r>
              <a:rPr lang="en-US" sz="29713" spc="-1455">
                <a:solidFill>
                  <a:srgbClr val="FEDEE1"/>
                </a:solidFill>
                <a:latin typeface="Anton"/>
                <a:ea typeface="Anton"/>
                <a:cs typeface="Anton"/>
                <a:sym typeface="Anton"/>
              </a:rPr>
              <a:t>BEYOND</a:t>
            </a:r>
          </a:p>
        </p:txBody>
      </p:sp>
      <p:sp>
        <p:nvSpPr>
          <p:cNvPr name="TextBox 3" id="3"/>
          <p:cNvSpPr txBox="true"/>
          <p:nvPr/>
        </p:nvSpPr>
        <p:spPr>
          <a:xfrm rot="0">
            <a:off x="1028700" y="4649066"/>
            <a:ext cx="17064942" cy="6566758"/>
          </a:xfrm>
          <a:prstGeom prst="rect">
            <a:avLst/>
          </a:prstGeom>
        </p:spPr>
        <p:txBody>
          <a:bodyPr anchor="t" rtlCol="false" tIns="0" lIns="0" bIns="0" rIns="0">
            <a:spAutoFit/>
          </a:bodyPr>
          <a:lstStyle/>
          <a:p>
            <a:pPr algn="l">
              <a:lnSpc>
                <a:spcPts val="24666"/>
              </a:lnSpc>
            </a:pPr>
            <a:r>
              <a:rPr lang="en-US" sz="29019" spc="-1421">
                <a:solidFill>
                  <a:srgbClr val="000000">
                    <a:alpha val="14902"/>
                  </a:srgbClr>
                </a:solidFill>
                <a:latin typeface="Anton"/>
                <a:ea typeface="Anton"/>
                <a:cs typeface="Anton"/>
                <a:sym typeface="Anton"/>
              </a:rPr>
              <a:t>THE CAMPFIRE</a:t>
            </a:r>
          </a:p>
        </p:txBody>
      </p:sp>
      <p:sp>
        <p:nvSpPr>
          <p:cNvPr name="TextBox 4" id="4"/>
          <p:cNvSpPr txBox="true"/>
          <p:nvPr/>
        </p:nvSpPr>
        <p:spPr>
          <a:xfrm rot="0">
            <a:off x="0" y="9881057"/>
            <a:ext cx="5291729" cy="405943"/>
          </a:xfrm>
          <a:prstGeom prst="rect">
            <a:avLst/>
          </a:prstGeom>
        </p:spPr>
        <p:txBody>
          <a:bodyPr anchor="t" rtlCol="false" tIns="0" lIns="0" bIns="0" rIns="0">
            <a:spAutoFit/>
          </a:bodyPr>
          <a:lstStyle/>
          <a:p>
            <a:pPr algn="l">
              <a:lnSpc>
                <a:spcPts val="3007"/>
              </a:lnSpc>
            </a:pPr>
            <a:r>
              <a:rPr lang="en-US" sz="2919" spc="116">
                <a:solidFill>
                  <a:srgbClr val="FFFFFF"/>
                </a:solidFill>
                <a:latin typeface="Arial Unicode"/>
                <a:ea typeface="Arial Unicode"/>
                <a:cs typeface="Arial Unicode"/>
                <a:sym typeface="Arial Unicode"/>
              </a:rPr>
              <a:t>2026</a:t>
            </a:r>
          </a:p>
        </p:txBody>
      </p:sp>
      <p:sp>
        <p:nvSpPr>
          <p:cNvPr name="TextBox 5" id="5"/>
          <p:cNvSpPr txBox="true"/>
          <p:nvPr/>
        </p:nvSpPr>
        <p:spPr>
          <a:xfrm rot="0">
            <a:off x="6002230" y="4637926"/>
            <a:ext cx="1734807" cy="295275"/>
          </a:xfrm>
          <a:prstGeom prst="rect">
            <a:avLst/>
          </a:prstGeom>
        </p:spPr>
        <p:txBody>
          <a:bodyPr anchor="t" rtlCol="false" tIns="0" lIns="0" bIns="0" rIns="0">
            <a:spAutoFit/>
          </a:bodyPr>
          <a:lstStyle/>
          <a:p>
            <a:pPr algn="l">
              <a:lnSpc>
                <a:spcPts val="2399"/>
              </a:lnSpc>
            </a:pPr>
            <a:r>
              <a:rPr lang="en-US" sz="1999" spc="-19">
                <a:solidFill>
                  <a:srgbClr val="FEDEE1"/>
                </a:solidFill>
                <a:latin typeface="Anton"/>
                <a:ea typeface="Anton"/>
                <a:cs typeface="Anton"/>
                <a:sym typeface="Anton"/>
              </a:rPr>
              <a:t>PRESENTED BY :</a:t>
            </a:r>
          </a:p>
        </p:txBody>
      </p:sp>
      <p:sp>
        <p:nvSpPr>
          <p:cNvPr name="TextBox 6" id="6"/>
          <p:cNvSpPr txBox="true"/>
          <p:nvPr/>
        </p:nvSpPr>
        <p:spPr>
          <a:xfrm rot="0">
            <a:off x="6002230" y="5029200"/>
            <a:ext cx="1734807" cy="457200"/>
          </a:xfrm>
          <a:prstGeom prst="rect">
            <a:avLst/>
          </a:prstGeom>
        </p:spPr>
        <p:txBody>
          <a:bodyPr anchor="t" rtlCol="false" tIns="0" lIns="0" bIns="0" rIns="0">
            <a:spAutoFit/>
          </a:bodyPr>
          <a:lstStyle/>
          <a:p>
            <a:pPr algn="l">
              <a:lnSpc>
                <a:spcPts val="1800"/>
              </a:lnSpc>
            </a:pPr>
            <a:r>
              <a:rPr lang="en-US" sz="1500" spc="-15">
                <a:solidFill>
                  <a:srgbClr val="FFFFFF"/>
                </a:solidFill>
                <a:latin typeface="Arial Unicode"/>
                <a:ea typeface="Arial Unicode"/>
                <a:cs typeface="Arial Unicode"/>
                <a:sym typeface="Arial Unicode"/>
              </a:rPr>
              <a:t>Charlotte Palmer 2404336</a:t>
            </a:r>
          </a:p>
        </p:txBody>
      </p:sp>
    </p:spTree>
  </p:cSld>
  <p:clrMapOvr>
    <a:masterClrMapping/>
  </p:clrMapOvr>
</p:sld>
</file>

<file path=ppt/slides/slide2.xml><?xml version="1.0" encoding="utf-8"?>
<p:sld xmlns:p="http://schemas.openxmlformats.org/presentationml/2006/main" xmlns:a="http://schemas.openxmlformats.org/drawingml/2006/main">
  <p:cSld>
    <p:bg>
      <p:bgPr>
        <a:solidFill>
          <a:srgbClr val="70020F"/>
        </a:solidFill>
      </p:bgPr>
    </p:bg>
    <p:spTree>
      <p:nvGrpSpPr>
        <p:cNvPr id="1" name=""/>
        <p:cNvGrpSpPr/>
        <p:nvPr/>
      </p:nvGrpSpPr>
      <p:grpSpPr>
        <a:xfrm>
          <a:off x="0" y="0"/>
          <a:ext cx="0" cy="0"/>
          <a:chOff x="0" y="0"/>
          <a:chExt cx="0" cy="0"/>
        </a:xfrm>
      </p:grpSpPr>
      <p:grpSp>
        <p:nvGrpSpPr>
          <p:cNvPr name="Group 2" id="2"/>
          <p:cNvGrpSpPr/>
          <p:nvPr/>
        </p:nvGrpSpPr>
        <p:grpSpPr>
          <a:xfrm rot="0">
            <a:off x="1028700" y="6463031"/>
            <a:ext cx="564591" cy="564591"/>
            <a:chOff x="0" y="0"/>
            <a:chExt cx="148699" cy="148699"/>
          </a:xfrm>
        </p:grpSpPr>
        <p:sp>
          <p:nvSpPr>
            <p:cNvPr name="Freeform 3" id="3"/>
            <p:cNvSpPr/>
            <p:nvPr/>
          </p:nvSpPr>
          <p:spPr>
            <a:xfrm flipH="false" flipV="false" rot="0">
              <a:off x="0" y="0"/>
              <a:ext cx="148699" cy="148699"/>
            </a:xfrm>
            <a:custGeom>
              <a:avLst/>
              <a:gdLst/>
              <a:ahLst/>
              <a:cxnLst/>
              <a:rect r="r" b="b" t="t" l="l"/>
              <a:pathLst>
                <a:path h="148699" w="148699">
                  <a:moveTo>
                    <a:pt x="0" y="0"/>
                  </a:moveTo>
                  <a:lnTo>
                    <a:pt x="148699" y="0"/>
                  </a:lnTo>
                  <a:lnTo>
                    <a:pt x="148699" y="148699"/>
                  </a:lnTo>
                  <a:lnTo>
                    <a:pt x="0" y="148699"/>
                  </a:lnTo>
                  <a:close/>
                </a:path>
              </a:pathLst>
            </a:custGeom>
            <a:solidFill>
              <a:srgbClr val="FEDEE1"/>
            </a:solidFill>
          </p:spPr>
        </p:sp>
        <p:sp>
          <p:nvSpPr>
            <p:cNvPr name="TextBox 4" id="4"/>
            <p:cNvSpPr txBox="true"/>
            <p:nvPr/>
          </p:nvSpPr>
          <p:spPr>
            <a:xfrm>
              <a:off x="0" y="0"/>
              <a:ext cx="148699" cy="148699"/>
            </a:xfrm>
            <a:prstGeom prst="rect">
              <a:avLst/>
            </a:prstGeom>
          </p:spPr>
          <p:txBody>
            <a:bodyPr anchor="ctr" rtlCol="false" tIns="50800" lIns="50800" bIns="50800" rIns="50800"/>
            <a:lstStyle/>
            <a:p>
              <a:pPr algn="ctr">
                <a:lnSpc>
                  <a:spcPts val="2399"/>
                </a:lnSpc>
              </a:pPr>
            </a:p>
          </p:txBody>
        </p:sp>
      </p:grpSp>
      <p:sp>
        <p:nvSpPr>
          <p:cNvPr name="TextBox 5" id="5"/>
          <p:cNvSpPr txBox="true"/>
          <p:nvPr/>
        </p:nvSpPr>
        <p:spPr>
          <a:xfrm rot="0">
            <a:off x="891903" y="1069247"/>
            <a:ext cx="16367397" cy="2384492"/>
          </a:xfrm>
          <a:prstGeom prst="rect">
            <a:avLst/>
          </a:prstGeom>
        </p:spPr>
        <p:txBody>
          <a:bodyPr anchor="t" rtlCol="false" tIns="0" lIns="0" bIns="0" rIns="0">
            <a:spAutoFit/>
          </a:bodyPr>
          <a:lstStyle/>
          <a:p>
            <a:pPr algn="l">
              <a:lnSpc>
                <a:spcPts val="17000"/>
              </a:lnSpc>
            </a:pPr>
            <a:r>
              <a:rPr lang="en-US" sz="20000" spc="-980">
                <a:solidFill>
                  <a:srgbClr val="FEDEE1"/>
                </a:solidFill>
                <a:latin typeface="Anton"/>
                <a:ea typeface="Anton"/>
                <a:cs typeface="Anton"/>
                <a:sym typeface="Anton"/>
              </a:rPr>
              <a:t>PROBLEM</a:t>
            </a:r>
          </a:p>
        </p:txBody>
      </p:sp>
      <p:sp>
        <p:nvSpPr>
          <p:cNvPr name="TextBox 6" id="6"/>
          <p:cNvSpPr txBox="true"/>
          <p:nvPr/>
        </p:nvSpPr>
        <p:spPr>
          <a:xfrm rot="0">
            <a:off x="1028700" y="7189547"/>
            <a:ext cx="2767916"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HIGH COSTS LOW CHOICE </a:t>
            </a:r>
          </a:p>
        </p:txBody>
      </p:sp>
      <p:sp>
        <p:nvSpPr>
          <p:cNvPr name="TextBox 7" id="7"/>
          <p:cNvSpPr txBox="true"/>
          <p:nvPr/>
        </p:nvSpPr>
        <p:spPr>
          <a:xfrm rot="0">
            <a:off x="1023838" y="7646700"/>
            <a:ext cx="4765582" cy="108585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With camp America there are options to book onto after camp travels however, theses spaces are very limited and are set trips at set prices. These prices tend to be high cost for little experience. They tend to stay within one to two states and allow  lots of free time, but this can often create too much freedom and sometimes indiviudals are left not knowing what to do. (Camp America, 2025)</a:t>
            </a:r>
          </a:p>
        </p:txBody>
      </p:sp>
      <p:sp>
        <p:nvSpPr>
          <p:cNvPr name="TextBox 8" id="8"/>
          <p:cNvSpPr txBox="true"/>
          <p:nvPr/>
        </p:nvSpPr>
        <p:spPr>
          <a:xfrm rot="0">
            <a:off x="6761209" y="7189547"/>
            <a:ext cx="2743041"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NO AFTER CAMP TRAVEL</a:t>
            </a:r>
          </a:p>
        </p:txBody>
      </p:sp>
      <p:sp>
        <p:nvSpPr>
          <p:cNvPr name="TextBox 9" id="9"/>
          <p:cNvSpPr txBox="true"/>
          <p:nvPr/>
        </p:nvSpPr>
        <p:spPr>
          <a:xfrm rot="0">
            <a:off x="12493718" y="7189547"/>
            <a:ext cx="2912059"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NOT UK BASED </a:t>
            </a:r>
          </a:p>
        </p:txBody>
      </p:sp>
      <p:sp>
        <p:nvSpPr>
          <p:cNvPr name="TextBox 10" id="10"/>
          <p:cNvSpPr txBox="true"/>
          <p:nvPr/>
        </p:nvSpPr>
        <p:spPr>
          <a:xfrm rot="0">
            <a:off x="6761209" y="7646700"/>
            <a:ext cx="4765582" cy="72390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Camp Leaders are another agency that book and organise camps within America for individuals all over the world to book onto. However, there is no designated section to be able to book for after camp excursions/ trips. (Campleaders.com, 2024)</a:t>
            </a:r>
          </a:p>
        </p:txBody>
      </p:sp>
      <p:sp>
        <p:nvSpPr>
          <p:cNvPr name="TextBox 11" id="11"/>
          <p:cNvSpPr txBox="true"/>
          <p:nvPr/>
        </p:nvSpPr>
        <p:spPr>
          <a:xfrm rot="0">
            <a:off x="12493718" y="7646700"/>
            <a:ext cx="4765582" cy="904875"/>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Trek America is a brand based in the US and was designed for individuals or groups to be able to book onto pre-planed trips. However, these costs were far too high for after camp travellers and as a result is no longer running trips around the US for after camp travellers (Exodus, 2025).</a:t>
            </a:r>
          </a:p>
        </p:txBody>
      </p:sp>
      <p:grpSp>
        <p:nvGrpSpPr>
          <p:cNvPr name="Group 12" id="12"/>
          <p:cNvGrpSpPr/>
          <p:nvPr/>
        </p:nvGrpSpPr>
        <p:grpSpPr>
          <a:xfrm rot="0">
            <a:off x="6761209" y="6463031"/>
            <a:ext cx="564591" cy="564591"/>
            <a:chOff x="0" y="0"/>
            <a:chExt cx="148699" cy="148699"/>
          </a:xfrm>
        </p:grpSpPr>
        <p:sp>
          <p:nvSpPr>
            <p:cNvPr name="Freeform 13" id="13"/>
            <p:cNvSpPr/>
            <p:nvPr/>
          </p:nvSpPr>
          <p:spPr>
            <a:xfrm flipH="false" flipV="false" rot="0">
              <a:off x="0" y="0"/>
              <a:ext cx="148699" cy="148699"/>
            </a:xfrm>
            <a:custGeom>
              <a:avLst/>
              <a:gdLst/>
              <a:ahLst/>
              <a:cxnLst/>
              <a:rect r="r" b="b" t="t" l="l"/>
              <a:pathLst>
                <a:path h="148699" w="148699">
                  <a:moveTo>
                    <a:pt x="0" y="0"/>
                  </a:moveTo>
                  <a:lnTo>
                    <a:pt x="148699" y="0"/>
                  </a:lnTo>
                  <a:lnTo>
                    <a:pt x="148699" y="148699"/>
                  </a:lnTo>
                  <a:lnTo>
                    <a:pt x="0" y="148699"/>
                  </a:lnTo>
                  <a:close/>
                </a:path>
              </a:pathLst>
            </a:custGeom>
            <a:solidFill>
              <a:srgbClr val="FEDEE1"/>
            </a:solidFill>
          </p:spPr>
        </p:sp>
        <p:sp>
          <p:nvSpPr>
            <p:cNvPr name="TextBox 14" id="14"/>
            <p:cNvSpPr txBox="true"/>
            <p:nvPr/>
          </p:nvSpPr>
          <p:spPr>
            <a:xfrm>
              <a:off x="0" y="0"/>
              <a:ext cx="148699" cy="148699"/>
            </a:xfrm>
            <a:prstGeom prst="rect">
              <a:avLst/>
            </a:prstGeom>
          </p:spPr>
          <p:txBody>
            <a:bodyPr anchor="ctr" rtlCol="false" tIns="50800" lIns="50800" bIns="50800" rIns="50800"/>
            <a:lstStyle/>
            <a:p>
              <a:pPr algn="ctr">
                <a:lnSpc>
                  <a:spcPts val="2399"/>
                </a:lnSpc>
              </a:pPr>
            </a:p>
          </p:txBody>
        </p:sp>
      </p:grpSp>
      <p:grpSp>
        <p:nvGrpSpPr>
          <p:cNvPr name="Group 15" id="15"/>
          <p:cNvGrpSpPr/>
          <p:nvPr/>
        </p:nvGrpSpPr>
        <p:grpSpPr>
          <a:xfrm rot="0">
            <a:off x="12493718" y="6463031"/>
            <a:ext cx="564591" cy="564591"/>
            <a:chOff x="0" y="0"/>
            <a:chExt cx="148699" cy="148699"/>
          </a:xfrm>
        </p:grpSpPr>
        <p:sp>
          <p:nvSpPr>
            <p:cNvPr name="Freeform 16" id="16"/>
            <p:cNvSpPr/>
            <p:nvPr/>
          </p:nvSpPr>
          <p:spPr>
            <a:xfrm flipH="false" flipV="false" rot="0">
              <a:off x="0" y="0"/>
              <a:ext cx="148699" cy="148699"/>
            </a:xfrm>
            <a:custGeom>
              <a:avLst/>
              <a:gdLst/>
              <a:ahLst/>
              <a:cxnLst/>
              <a:rect r="r" b="b" t="t" l="l"/>
              <a:pathLst>
                <a:path h="148699" w="148699">
                  <a:moveTo>
                    <a:pt x="0" y="0"/>
                  </a:moveTo>
                  <a:lnTo>
                    <a:pt x="148699" y="0"/>
                  </a:lnTo>
                  <a:lnTo>
                    <a:pt x="148699" y="148699"/>
                  </a:lnTo>
                  <a:lnTo>
                    <a:pt x="0" y="148699"/>
                  </a:lnTo>
                  <a:close/>
                </a:path>
              </a:pathLst>
            </a:custGeom>
            <a:solidFill>
              <a:srgbClr val="FEDEE1"/>
            </a:solidFill>
          </p:spPr>
        </p:sp>
        <p:sp>
          <p:nvSpPr>
            <p:cNvPr name="TextBox 17" id="17"/>
            <p:cNvSpPr txBox="true"/>
            <p:nvPr/>
          </p:nvSpPr>
          <p:spPr>
            <a:xfrm>
              <a:off x="0" y="0"/>
              <a:ext cx="148699" cy="148699"/>
            </a:xfrm>
            <a:prstGeom prst="rect">
              <a:avLst/>
            </a:prstGeom>
          </p:spPr>
          <p:txBody>
            <a:bodyPr anchor="ctr" rtlCol="false" tIns="50800" lIns="50800" bIns="50800" rIns="50800"/>
            <a:lstStyle/>
            <a:p>
              <a:pPr algn="ctr">
                <a:lnSpc>
                  <a:spcPts val="2399"/>
                </a:lnSpc>
              </a:pPr>
            </a:p>
          </p:txBody>
        </p:sp>
      </p:grpSp>
      <p:sp>
        <p:nvSpPr>
          <p:cNvPr name="TextBox 18" id="18"/>
          <p:cNvSpPr txBox="true"/>
          <p:nvPr/>
        </p:nvSpPr>
        <p:spPr>
          <a:xfrm rot="0">
            <a:off x="1146108" y="6559605"/>
            <a:ext cx="329776" cy="361917"/>
          </a:xfrm>
          <a:prstGeom prst="rect">
            <a:avLst/>
          </a:prstGeom>
        </p:spPr>
        <p:txBody>
          <a:bodyPr anchor="t" rtlCol="false" tIns="0" lIns="0" bIns="0" rIns="0">
            <a:spAutoFit/>
          </a:bodyPr>
          <a:lstStyle/>
          <a:p>
            <a:pPr algn="ctr">
              <a:lnSpc>
                <a:spcPts val="2818"/>
              </a:lnSpc>
            </a:pPr>
            <a:r>
              <a:rPr lang="en-US" sz="2348" spc="-23">
                <a:solidFill>
                  <a:srgbClr val="70020F"/>
                </a:solidFill>
                <a:latin typeface="Anton"/>
                <a:ea typeface="Anton"/>
                <a:cs typeface="Anton"/>
                <a:sym typeface="Anton"/>
              </a:rPr>
              <a:t>1.</a:t>
            </a:r>
          </a:p>
        </p:txBody>
      </p:sp>
      <p:sp>
        <p:nvSpPr>
          <p:cNvPr name="TextBox 19" id="19"/>
          <p:cNvSpPr txBox="true"/>
          <p:nvPr/>
        </p:nvSpPr>
        <p:spPr>
          <a:xfrm rot="0">
            <a:off x="6878617" y="6559605"/>
            <a:ext cx="329776" cy="361917"/>
          </a:xfrm>
          <a:prstGeom prst="rect">
            <a:avLst/>
          </a:prstGeom>
        </p:spPr>
        <p:txBody>
          <a:bodyPr anchor="t" rtlCol="false" tIns="0" lIns="0" bIns="0" rIns="0">
            <a:spAutoFit/>
          </a:bodyPr>
          <a:lstStyle/>
          <a:p>
            <a:pPr algn="ctr">
              <a:lnSpc>
                <a:spcPts val="2818"/>
              </a:lnSpc>
            </a:pPr>
            <a:r>
              <a:rPr lang="en-US" sz="2348" spc="-23">
                <a:solidFill>
                  <a:srgbClr val="70020F"/>
                </a:solidFill>
                <a:latin typeface="Anton"/>
                <a:ea typeface="Anton"/>
                <a:cs typeface="Anton"/>
                <a:sym typeface="Anton"/>
              </a:rPr>
              <a:t>2.</a:t>
            </a:r>
          </a:p>
        </p:txBody>
      </p:sp>
      <p:sp>
        <p:nvSpPr>
          <p:cNvPr name="TextBox 20" id="20"/>
          <p:cNvSpPr txBox="true"/>
          <p:nvPr/>
        </p:nvSpPr>
        <p:spPr>
          <a:xfrm rot="0">
            <a:off x="12611126" y="6559605"/>
            <a:ext cx="329776" cy="361917"/>
          </a:xfrm>
          <a:prstGeom prst="rect">
            <a:avLst/>
          </a:prstGeom>
        </p:spPr>
        <p:txBody>
          <a:bodyPr anchor="t" rtlCol="false" tIns="0" lIns="0" bIns="0" rIns="0">
            <a:spAutoFit/>
          </a:bodyPr>
          <a:lstStyle/>
          <a:p>
            <a:pPr algn="ctr">
              <a:lnSpc>
                <a:spcPts val="2818"/>
              </a:lnSpc>
            </a:pPr>
            <a:r>
              <a:rPr lang="en-US" sz="2348" spc="-23">
                <a:solidFill>
                  <a:srgbClr val="70020F"/>
                </a:solidFill>
                <a:latin typeface="Anton"/>
                <a:ea typeface="Anton"/>
                <a:cs typeface="Anton"/>
                <a:sym typeface="Anton"/>
              </a:rPr>
              <a:t>3.</a:t>
            </a:r>
          </a:p>
        </p:txBody>
      </p:sp>
      <p:sp>
        <p:nvSpPr>
          <p:cNvPr name="TextBox 21" id="21"/>
          <p:cNvSpPr txBox="true"/>
          <p:nvPr/>
        </p:nvSpPr>
        <p:spPr>
          <a:xfrm rot="0">
            <a:off x="1023838" y="6001862"/>
            <a:ext cx="2387652"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CAMP AMERICA</a:t>
            </a:r>
          </a:p>
        </p:txBody>
      </p:sp>
      <p:sp>
        <p:nvSpPr>
          <p:cNvPr name="TextBox 22" id="22"/>
          <p:cNvSpPr txBox="true"/>
          <p:nvPr/>
        </p:nvSpPr>
        <p:spPr>
          <a:xfrm rot="0">
            <a:off x="6687949" y="6001862"/>
            <a:ext cx="2387652"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CAMP LEADERS </a:t>
            </a:r>
          </a:p>
        </p:txBody>
      </p:sp>
      <p:sp>
        <p:nvSpPr>
          <p:cNvPr name="TextBox 23" id="23"/>
          <p:cNvSpPr txBox="true"/>
          <p:nvPr/>
        </p:nvSpPr>
        <p:spPr>
          <a:xfrm rot="0">
            <a:off x="12488857" y="5935265"/>
            <a:ext cx="2387652"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TRK AMERICA  </a:t>
            </a:r>
          </a:p>
        </p:txBody>
      </p:sp>
    </p:spTree>
  </p:cSld>
  <p:clrMapOvr>
    <a:masterClrMapping/>
  </p:clrMapOvr>
</p:sld>
</file>

<file path=ppt/slides/slide3.xml><?xml version="1.0" encoding="utf-8"?>
<p:sld xmlns:p="http://schemas.openxmlformats.org/presentationml/2006/main" xmlns:a="http://schemas.openxmlformats.org/drawingml/2006/main">
  <p:cSld>
    <p:bg>
      <p:bgPr>
        <a:solidFill>
          <a:srgbClr val="70020F"/>
        </a:solidFill>
      </p:bgPr>
    </p:bg>
    <p:spTree>
      <p:nvGrpSpPr>
        <p:cNvPr id="1" name=""/>
        <p:cNvGrpSpPr/>
        <p:nvPr/>
      </p:nvGrpSpPr>
      <p:grpSpPr>
        <a:xfrm>
          <a:off x="0" y="0"/>
          <a:ext cx="0" cy="0"/>
          <a:chOff x="0" y="0"/>
          <a:chExt cx="0" cy="0"/>
        </a:xfrm>
      </p:grpSpPr>
      <p:sp>
        <p:nvSpPr>
          <p:cNvPr name="TextBox 2" id="2"/>
          <p:cNvSpPr txBox="true"/>
          <p:nvPr/>
        </p:nvSpPr>
        <p:spPr>
          <a:xfrm rot="0">
            <a:off x="891903" y="1069247"/>
            <a:ext cx="7745463" cy="4537209"/>
          </a:xfrm>
          <a:prstGeom prst="rect">
            <a:avLst/>
          </a:prstGeom>
        </p:spPr>
        <p:txBody>
          <a:bodyPr anchor="t" rtlCol="false" tIns="0" lIns="0" bIns="0" rIns="0">
            <a:spAutoFit/>
          </a:bodyPr>
          <a:lstStyle/>
          <a:p>
            <a:pPr algn="l">
              <a:lnSpc>
                <a:spcPts val="17000"/>
              </a:lnSpc>
            </a:pPr>
            <a:r>
              <a:rPr lang="en-US" sz="20000" spc="-980">
                <a:solidFill>
                  <a:srgbClr val="FEDEE1"/>
                </a:solidFill>
                <a:latin typeface="Anton"/>
                <a:ea typeface="Anton"/>
                <a:cs typeface="Anton"/>
                <a:sym typeface="Anton"/>
              </a:rPr>
              <a:t>OU</a:t>
            </a:r>
            <a:r>
              <a:rPr lang="en-US" sz="20000" spc="-980">
                <a:solidFill>
                  <a:srgbClr val="FEDEE1"/>
                </a:solidFill>
                <a:latin typeface="Anton"/>
                <a:ea typeface="Anton"/>
                <a:cs typeface="Anton"/>
                <a:sym typeface="Anton"/>
              </a:rPr>
              <a:t>R SOLUTION</a:t>
            </a:r>
          </a:p>
        </p:txBody>
      </p:sp>
      <p:sp>
        <p:nvSpPr>
          <p:cNvPr name="TextBox 3" id="3"/>
          <p:cNvSpPr txBox="true"/>
          <p:nvPr/>
        </p:nvSpPr>
        <p:spPr>
          <a:xfrm rot="0">
            <a:off x="12285502" y="2260250"/>
            <a:ext cx="2486899"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UK BASED </a:t>
            </a:r>
          </a:p>
        </p:txBody>
      </p:sp>
      <p:sp>
        <p:nvSpPr>
          <p:cNvPr name="TextBox 4" id="4"/>
          <p:cNvSpPr txBox="true"/>
          <p:nvPr/>
        </p:nvSpPr>
        <p:spPr>
          <a:xfrm rot="0">
            <a:off x="12285502" y="2717403"/>
            <a:ext cx="4973798" cy="904875"/>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By being based within the UK allows no confusion with timezones and allows meeting to be able to occure in person but also online. By woking from the UK can create a comfort feeling as individuals are abel to relate and are more inclined to book it after knoing that this has been done before from first hand experience. This creates a big trust element. </a:t>
            </a:r>
          </a:p>
        </p:txBody>
      </p:sp>
      <p:sp>
        <p:nvSpPr>
          <p:cNvPr name="TextBox 5" id="5"/>
          <p:cNvSpPr txBox="true"/>
          <p:nvPr/>
        </p:nvSpPr>
        <p:spPr>
          <a:xfrm rot="0">
            <a:off x="12285502" y="4983956"/>
            <a:ext cx="3686781"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PARENT AND GAURDENT PORTAL</a:t>
            </a:r>
          </a:p>
        </p:txBody>
      </p:sp>
      <p:sp>
        <p:nvSpPr>
          <p:cNvPr name="AutoShape 6" id="6"/>
          <p:cNvSpPr/>
          <p:nvPr/>
        </p:nvSpPr>
        <p:spPr>
          <a:xfrm>
            <a:off x="12285502" y="4398168"/>
            <a:ext cx="4973798" cy="0"/>
          </a:xfrm>
          <a:prstGeom prst="line">
            <a:avLst/>
          </a:prstGeom>
          <a:ln cap="rnd" w="9525">
            <a:solidFill>
              <a:srgbClr val="FFFFFF"/>
            </a:solidFill>
            <a:prstDash val="solid"/>
            <a:headEnd type="none" len="sm" w="sm"/>
            <a:tailEnd type="none" len="sm" w="sm"/>
          </a:ln>
        </p:spPr>
      </p:sp>
      <p:sp>
        <p:nvSpPr>
          <p:cNvPr name="TextBox 7" id="7"/>
          <p:cNvSpPr txBox="true"/>
          <p:nvPr/>
        </p:nvSpPr>
        <p:spPr>
          <a:xfrm rot="0">
            <a:off x="12285502" y="5445125"/>
            <a:ext cx="4973798" cy="904875"/>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By creating a portal where parents and guardians are able to check in to see where their loved once are without having to asked creates a sence of independence for the individual. By simply being able to check to see if they have been able to ‘check in’ to their flight, hotel or even excusion will allow a greater sence of security and confidence within them. </a:t>
            </a:r>
          </a:p>
        </p:txBody>
      </p:sp>
      <p:sp>
        <p:nvSpPr>
          <p:cNvPr name="TextBox 8" id="8"/>
          <p:cNvSpPr txBox="true"/>
          <p:nvPr/>
        </p:nvSpPr>
        <p:spPr>
          <a:xfrm rot="0">
            <a:off x="12285502" y="7711678"/>
            <a:ext cx="2906240"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CHOICE AND FLEXABILITY</a:t>
            </a:r>
          </a:p>
        </p:txBody>
      </p:sp>
      <p:sp>
        <p:nvSpPr>
          <p:cNvPr name="AutoShape 9" id="9"/>
          <p:cNvSpPr/>
          <p:nvPr/>
        </p:nvSpPr>
        <p:spPr>
          <a:xfrm>
            <a:off x="12285502" y="7125890"/>
            <a:ext cx="4973798" cy="0"/>
          </a:xfrm>
          <a:prstGeom prst="line">
            <a:avLst/>
          </a:prstGeom>
          <a:ln cap="rnd" w="9525">
            <a:solidFill>
              <a:srgbClr val="FFFFFF"/>
            </a:solidFill>
            <a:prstDash val="solid"/>
            <a:headEnd type="none" len="sm" w="sm"/>
            <a:tailEnd type="none" len="sm" w="sm"/>
          </a:ln>
        </p:spPr>
      </p:sp>
      <p:sp>
        <p:nvSpPr>
          <p:cNvPr name="TextBox 10" id="10"/>
          <p:cNvSpPr txBox="true"/>
          <p:nvPr/>
        </p:nvSpPr>
        <p:spPr>
          <a:xfrm rot="0">
            <a:off x="12285502" y="8172847"/>
            <a:ext cx="4973798" cy="72390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By having so many different options like booking onto pre-planed trips or creating a cuwstom trip from scratch will allow for more felxability and choice over what the indiviudal is looking for and what they would like to get out of it. No two people are the same, neither are their travels!</a:t>
            </a:r>
          </a:p>
        </p:txBody>
      </p:sp>
    </p:spTree>
  </p:cSld>
  <p:clrMapOvr>
    <a:masterClrMapping/>
  </p:clrMapOvr>
</p:sld>
</file>

<file path=ppt/slides/slide4.xml><?xml version="1.0" encoding="utf-8"?>
<p:sld xmlns:p="http://schemas.openxmlformats.org/presentationml/2006/main" xmlns:a="http://schemas.openxmlformats.org/drawingml/2006/main">
  <p:cSld>
    <p:bg>
      <p:bgPr>
        <a:solidFill>
          <a:srgbClr val="70020F"/>
        </a:solidFill>
      </p:bgPr>
    </p:bg>
    <p:spTree>
      <p:nvGrpSpPr>
        <p:cNvPr id="1" name=""/>
        <p:cNvGrpSpPr/>
        <p:nvPr/>
      </p:nvGrpSpPr>
      <p:grpSpPr>
        <a:xfrm>
          <a:off x="0" y="0"/>
          <a:ext cx="0" cy="0"/>
          <a:chOff x="0" y="0"/>
          <a:chExt cx="0" cy="0"/>
        </a:xfrm>
      </p:grpSpPr>
      <p:grpSp>
        <p:nvGrpSpPr>
          <p:cNvPr name="Group 2" id="2"/>
          <p:cNvGrpSpPr/>
          <p:nvPr/>
        </p:nvGrpSpPr>
        <p:grpSpPr>
          <a:xfrm rot="0">
            <a:off x="8101335" y="7011117"/>
            <a:ext cx="2206113" cy="2206113"/>
            <a:chOff x="0" y="0"/>
            <a:chExt cx="581034" cy="581034"/>
          </a:xfrm>
        </p:grpSpPr>
        <p:sp>
          <p:nvSpPr>
            <p:cNvPr name="Freeform 3" id="3"/>
            <p:cNvSpPr/>
            <p:nvPr/>
          </p:nvSpPr>
          <p:spPr>
            <a:xfrm flipH="false" flipV="false" rot="0">
              <a:off x="0" y="0"/>
              <a:ext cx="581034" cy="581034"/>
            </a:xfrm>
            <a:custGeom>
              <a:avLst/>
              <a:gdLst/>
              <a:ahLst/>
              <a:cxnLst/>
              <a:rect r="r" b="b" t="t" l="l"/>
              <a:pathLst>
                <a:path h="581034" w="581034">
                  <a:moveTo>
                    <a:pt x="0" y="0"/>
                  </a:moveTo>
                  <a:lnTo>
                    <a:pt x="581034" y="0"/>
                  </a:lnTo>
                  <a:lnTo>
                    <a:pt x="581034" y="581034"/>
                  </a:lnTo>
                  <a:lnTo>
                    <a:pt x="0" y="581034"/>
                  </a:lnTo>
                  <a:close/>
                </a:path>
              </a:pathLst>
            </a:custGeom>
            <a:ln w="19050" cap="sq">
              <a:solidFill>
                <a:srgbClr val="FEDEE1"/>
              </a:solidFill>
              <a:prstDash val="solid"/>
              <a:miter/>
            </a:ln>
          </p:spPr>
        </p:sp>
        <p:sp>
          <p:nvSpPr>
            <p:cNvPr name="TextBox 4" id="4"/>
            <p:cNvSpPr txBox="true"/>
            <p:nvPr/>
          </p:nvSpPr>
          <p:spPr>
            <a:xfrm>
              <a:off x="0" y="-9525"/>
              <a:ext cx="581034" cy="590559"/>
            </a:xfrm>
            <a:prstGeom prst="rect">
              <a:avLst/>
            </a:prstGeom>
          </p:spPr>
          <p:txBody>
            <a:bodyPr anchor="ctr" rtlCol="false" tIns="50800" lIns="50800" bIns="50800" rIns="50800"/>
            <a:lstStyle/>
            <a:p>
              <a:pPr algn="ctr">
                <a:lnSpc>
                  <a:spcPts val="2818"/>
                </a:lnSpc>
              </a:pPr>
            </a:p>
          </p:txBody>
        </p:sp>
      </p:grpSp>
      <p:sp>
        <p:nvSpPr>
          <p:cNvPr name="TextBox 5" id="5"/>
          <p:cNvSpPr txBox="true"/>
          <p:nvPr/>
        </p:nvSpPr>
        <p:spPr>
          <a:xfrm rot="0">
            <a:off x="891903" y="1069247"/>
            <a:ext cx="11393599" cy="4537209"/>
          </a:xfrm>
          <a:prstGeom prst="rect">
            <a:avLst/>
          </a:prstGeom>
        </p:spPr>
        <p:txBody>
          <a:bodyPr anchor="t" rtlCol="false" tIns="0" lIns="0" bIns="0" rIns="0">
            <a:spAutoFit/>
          </a:bodyPr>
          <a:lstStyle/>
          <a:p>
            <a:pPr algn="l">
              <a:lnSpc>
                <a:spcPts val="17000"/>
              </a:lnSpc>
            </a:pPr>
            <a:r>
              <a:rPr lang="en-US" sz="20000" spc="-980">
                <a:solidFill>
                  <a:srgbClr val="FEDEE1"/>
                </a:solidFill>
                <a:latin typeface="Anton"/>
                <a:ea typeface="Anton"/>
                <a:cs typeface="Anton"/>
                <a:sym typeface="Anton"/>
              </a:rPr>
              <a:t>MA</a:t>
            </a:r>
            <a:r>
              <a:rPr lang="en-US" sz="20000" spc="-980">
                <a:solidFill>
                  <a:srgbClr val="FEDEE1"/>
                </a:solidFill>
                <a:latin typeface="Anton"/>
                <a:ea typeface="Anton"/>
                <a:cs typeface="Anton"/>
                <a:sym typeface="Anton"/>
              </a:rPr>
              <a:t>RKET OPPORTUNITY</a:t>
            </a:r>
          </a:p>
        </p:txBody>
      </p:sp>
      <p:sp>
        <p:nvSpPr>
          <p:cNvPr name="TextBox 6" id="6"/>
          <p:cNvSpPr txBox="true"/>
          <p:nvPr/>
        </p:nvSpPr>
        <p:spPr>
          <a:xfrm rot="0">
            <a:off x="12285502" y="5133975"/>
            <a:ext cx="2623095"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NICHE TARGET MARKET </a:t>
            </a:r>
          </a:p>
        </p:txBody>
      </p:sp>
      <p:sp>
        <p:nvSpPr>
          <p:cNvPr name="TextBox 7" id="7"/>
          <p:cNvSpPr txBox="true"/>
          <p:nvPr/>
        </p:nvSpPr>
        <p:spPr>
          <a:xfrm rot="0">
            <a:off x="12285502" y="7124497"/>
            <a:ext cx="3138738" cy="703107"/>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VISA AND TRAVEL DOCUMENTS ASSISTANCE </a:t>
            </a:r>
          </a:p>
        </p:txBody>
      </p:sp>
      <p:sp>
        <p:nvSpPr>
          <p:cNvPr name="TextBox 8" id="8"/>
          <p:cNvSpPr txBox="true"/>
          <p:nvPr/>
        </p:nvSpPr>
        <p:spPr>
          <a:xfrm rot="0">
            <a:off x="12285502" y="7941904"/>
            <a:ext cx="4973798" cy="904875"/>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For some individuals the thought of travel visas and documentation is a scay process, not knowing what is needed, not being able to find the right documentation etc. However, by having a company that is able to explain what is needed and for why will be able to calm individuals nerves and can attract more indiviudals to this opportunity. </a:t>
            </a:r>
          </a:p>
        </p:txBody>
      </p:sp>
      <p:sp>
        <p:nvSpPr>
          <p:cNvPr name="TextBox 9" id="9"/>
          <p:cNvSpPr txBox="true"/>
          <p:nvPr/>
        </p:nvSpPr>
        <p:spPr>
          <a:xfrm rot="0">
            <a:off x="891903" y="7264913"/>
            <a:ext cx="7586944" cy="2384426"/>
          </a:xfrm>
          <a:prstGeom prst="rect">
            <a:avLst/>
          </a:prstGeom>
        </p:spPr>
        <p:txBody>
          <a:bodyPr anchor="t" rtlCol="false" tIns="0" lIns="0" bIns="0" rIns="0">
            <a:spAutoFit/>
          </a:bodyPr>
          <a:lstStyle/>
          <a:p>
            <a:pPr algn="l">
              <a:lnSpc>
                <a:spcPts val="17000"/>
              </a:lnSpc>
            </a:pPr>
            <a:r>
              <a:rPr lang="en-US" sz="20000">
                <a:solidFill>
                  <a:srgbClr val="FEDEE1"/>
                </a:solidFill>
                <a:latin typeface="Anton"/>
                <a:ea typeface="Anton"/>
                <a:cs typeface="Anton"/>
                <a:sym typeface="Anton"/>
              </a:rPr>
              <a:t>30,000</a:t>
            </a:r>
          </a:p>
        </p:txBody>
      </p:sp>
      <p:sp>
        <p:nvSpPr>
          <p:cNvPr name="TextBox 10" id="10"/>
          <p:cNvSpPr txBox="true"/>
          <p:nvPr/>
        </p:nvSpPr>
        <p:spPr>
          <a:xfrm rot="0">
            <a:off x="8411456" y="7475999"/>
            <a:ext cx="1585870" cy="1285875"/>
          </a:xfrm>
          <a:prstGeom prst="rect">
            <a:avLst/>
          </a:prstGeom>
        </p:spPr>
        <p:txBody>
          <a:bodyPr anchor="t" rtlCol="false" tIns="0" lIns="0" bIns="0" rIns="0">
            <a:spAutoFit/>
          </a:bodyPr>
          <a:lstStyle/>
          <a:p>
            <a:pPr algn="l">
              <a:lnSpc>
                <a:spcPts val="2578"/>
              </a:lnSpc>
            </a:pPr>
            <a:r>
              <a:rPr lang="en-US" sz="2148" spc="-21">
                <a:solidFill>
                  <a:srgbClr val="FEDEE1"/>
                </a:solidFill>
                <a:latin typeface="Anton"/>
                <a:ea typeface="Anton"/>
                <a:cs typeface="Anton"/>
                <a:sym typeface="Anton"/>
              </a:rPr>
              <a:t>30,000 ATTEND CAMPS ACROSS AMERICA ANUALY </a:t>
            </a:r>
          </a:p>
        </p:txBody>
      </p:sp>
      <p:sp>
        <p:nvSpPr>
          <p:cNvPr name="TextBox 11" id="11"/>
          <p:cNvSpPr txBox="true"/>
          <p:nvPr/>
        </p:nvSpPr>
        <p:spPr>
          <a:xfrm rot="0">
            <a:off x="12285502" y="5606456"/>
            <a:ext cx="4973798" cy="108585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My target audience is a niche marget yet hits a wide audience. With approximately 30000 each year (American Camp Association, 2024b) attending camps within America and over 20% traveling after camp (WifiTalents, 2026). This creates a gap in the market and a potential to open up to a wiider group of individuals who may feel that they need a safty net to fall bock on in order to step out of their comfort zone.</a:t>
            </a:r>
          </a:p>
        </p:txBody>
      </p:sp>
    </p:spTree>
  </p:cSld>
  <p:clrMapOvr>
    <a:masterClrMapping/>
  </p:clrMapOvr>
</p:sld>
</file>

<file path=ppt/slides/slide5.xml><?xml version="1.0" encoding="utf-8"?>
<p:sld xmlns:p="http://schemas.openxmlformats.org/presentationml/2006/main" xmlns:a="http://schemas.openxmlformats.org/drawingml/2006/main">
  <p:cSld>
    <p:bg>
      <p:bgPr>
        <a:solidFill>
          <a:srgbClr val="FEDEE1"/>
        </a:solidFill>
      </p:bgPr>
    </p:bg>
    <p:spTree>
      <p:nvGrpSpPr>
        <p:cNvPr id="1" name=""/>
        <p:cNvGrpSpPr/>
        <p:nvPr/>
      </p:nvGrpSpPr>
      <p:grpSpPr>
        <a:xfrm>
          <a:off x="0" y="0"/>
          <a:ext cx="0" cy="0"/>
          <a:chOff x="0" y="0"/>
          <a:chExt cx="0" cy="0"/>
        </a:xfrm>
      </p:grpSpPr>
      <p:grpSp>
        <p:nvGrpSpPr>
          <p:cNvPr name="Group 2" id="2"/>
          <p:cNvGrpSpPr/>
          <p:nvPr/>
        </p:nvGrpSpPr>
        <p:grpSpPr>
          <a:xfrm rot="0">
            <a:off x="18025110" y="7427069"/>
            <a:ext cx="262890" cy="1831231"/>
            <a:chOff x="0" y="0"/>
            <a:chExt cx="69239" cy="482299"/>
          </a:xfrm>
        </p:grpSpPr>
        <p:sp>
          <p:nvSpPr>
            <p:cNvPr name="Freeform 3" id="3"/>
            <p:cNvSpPr/>
            <p:nvPr/>
          </p:nvSpPr>
          <p:spPr>
            <a:xfrm flipH="false" flipV="false" rot="0">
              <a:off x="0" y="0"/>
              <a:ext cx="69239" cy="482299"/>
            </a:xfrm>
            <a:custGeom>
              <a:avLst/>
              <a:gdLst/>
              <a:ahLst/>
              <a:cxnLst/>
              <a:rect r="r" b="b" t="t" l="l"/>
              <a:pathLst>
                <a:path h="482299" w="69239">
                  <a:moveTo>
                    <a:pt x="0" y="0"/>
                  </a:moveTo>
                  <a:lnTo>
                    <a:pt x="69239" y="0"/>
                  </a:lnTo>
                  <a:lnTo>
                    <a:pt x="69239" y="482299"/>
                  </a:lnTo>
                  <a:lnTo>
                    <a:pt x="0" y="482299"/>
                  </a:lnTo>
                  <a:close/>
                </a:path>
              </a:pathLst>
            </a:custGeom>
            <a:solidFill>
              <a:srgbClr val="70020F"/>
            </a:solidFill>
          </p:spPr>
        </p:sp>
        <p:sp>
          <p:nvSpPr>
            <p:cNvPr name="TextBox 4" id="4"/>
            <p:cNvSpPr txBox="true"/>
            <p:nvPr/>
          </p:nvSpPr>
          <p:spPr>
            <a:xfrm>
              <a:off x="0" y="-9525"/>
              <a:ext cx="69239" cy="491824"/>
            </a:xfrm>
            <a:prstGeom prst="rect">
              <a:avLst/>
            </a:prstGeom>
          </p:spPr>
          <p:txBody>
            <a:bodyPr anchor="ctr" rtlCol="false" tIns="50800" lIns="50800" bIns="50800" rIns="50800"/>
            <a:lstStyle/>
            <a:p>
              <a:pPr algn="ctr">
                <a:lnSpc>
                  <a:spcPts val="2818"/>
                </a:lnSpc>
              </a:pPr>
            </a:p>
          </p:txBody>
        </p:sp>
      </p:grpSp>
      <p:sp>
        <p:nvSpPr>
          <p:cNvPr name="TextBox 5" id="5"/>
          <p:cNvSpPr txBox="true"/>
          <p:nvPr/>
        </p:nvSpPr>
        <p:spPr>
          <a:xfrm rot="0">
            <a:off x="891903" y="1069247"/>
            <a:ext cx="11393599" cy="4537076"/>
          </a:xfrm>
          <a:prstGeom prst="rect">
            <a:avLst/>
          </a:prstGeom>
        </p:spPr>
        <p:txBody>
          <a:bodyPr anchor="t" rtlCol="false" tIns="0" lIns="0" bIns="0" rIns="0">
            <a:spAutoFit/>
          </a:bodyPr>
          <a:lstStyle/>
          <a:p>
            <a:pPr algn="l">
              <a:lnSpc>
                <a:spcPts val="17000"/>
              </a:lnSpc>
            </a:pPr>
            <a:r>
              <a:rPr lang="en-US" sz="20000" spc="-980">
                <a:solidFill>
                  <a:srgbClr val="70020F"/>
                </a:solidFill>
                <a:latin typeface="Anton"/>
                <a:ea typeface="Anton"/>
                <a:cs typeface="Anton"/>
                <a:sym typeface="Anton"/>
              </a:rPr>
              <a:t>BUSIN</a:t>
            </a:r>
            <a:r>
              <a:rPr lang="en-US" sz="20000" spc="-980">
                <a:solidFill>
                  <a:srgbClr val="70020F"/>
                </a:solidFill>
                <a:latin typeface="Anton"/>
                <a:ea typeface="Anton"/>
                <a:cs typeface="Anton"/>
                <a:sym typeface="Anton"/>
              </a:rPr>
              <a:t>ESS MODEL</a:t>
            </a:r>
          </a:p>
        </p:txBody>
      </p:sp>
      <p:sp>
        <p:nvSpPr>
          <p:cNvPr name="TextBox 6" id="6"/>
          <p:cNvSpPr txBox="true"/>
          <p:nvPr/>
        </p:nvSpPr>
        <p:spPr>
          <a:xfrm rot="0">
            <a:off x="1028700" y="7417544"/>
            <a:ext cx="2623095" cy="356316"/>
          </a:xfrm>
          <a:prstGeom prst="rect">
            <a:avLst/>
          </a:prstGeom>
        </p:spPr>
        <p:txBody>
          <a:bodyPr anchor="t" rtlCol="false" tIns="0" lIns="0" bIns="0" rIns="0">
            <a:spAutoFit/>
          </a:bodyPr>
          <a:lstStyle/>
          <a:p>
            <a:pPr algn="l">
              <a:lnSpc>
                <a:spcPts val="2818"/>
              </a:lnSpc>
            </a:pPr>
            <a:r>
              <a:rPr lang="en-US" sz="2348" spc="-23">
                <a:solidFill>
                  <a:srgbClr val="70020F"/>
                </a:solidFill>
                <a:latin typeface="Anton"/>
                <a:ea typeface="Anton"/>
                <a:cs typeface="Anton"/>
                <a:sym typeface="Anton"/>
              </a:rPr>
              <a:t>REV</a:t>
            </a:r>
            <a:r>
              <a:rPr lang="en-US" sz="2348" spc="-23">
                <a:solidFill>
                  <a:srgbClr val="70020F"/>
                </a:solidFill>
                <a:latin typeface="Anton"/>
                <a:ea typeface="Anton"/>
                <a:cs typeface="Anton"/>
                <a:sym typeface="Anton"/>
              </a:rPr>
              <a:t>ENUE STREAMS</a:t>
            </a:r>
          </a:p>
        </p:txBody>
      </p:sp>
      <p:sp>
        <p:nvSpPr>
          <p:cNvPr name="TextBox 7" id="7"/>
          <p:cNvSpPr txBox="true"/>
          <p:nvPr/>
        </p:nvSpPr>
        <p:spPr>
          <a:xfrm rot="0">
            <a:off x="1028700" y="7799405"/>
            <a:ext cx="4973798" cy="180975"/>
          </a:xfrm>
          <a:prstGeom prst="rect">
            <a:avLst/>
          </a:prstGeom>
        </p:spPr>
        <p:txBody>
          <a:bodyPr anchor="t" rtlCol="false" tIns="0" lIns="0" bIns="0" rIns="0">
            <a:spAutoFit/>
          </a:bodyPr>
          <a:lstStyle/>
          <a:p>
            <a:pPr algn="l">
              <a:lnSpc>
                <a:spcPts val="1439"/>
              </a:lnSpc>
            </a:pPr>
            <a:r>
              <a:rPr lang="en-US" b="true" sz="1200" spc="-12">
                <a:solidFill>
                  <a:srgbClr val="000000"/>
                </a:solidFill>
                <a:latin typeface="Arial Unicode Bold"/>
                <a:ea typeface="Arial Unicode Bold"/>
                <a:cs typeface="Arial Unicode Bold"/>
                <a:sym typeface="Arial Unicode Bold"/>
              </a:rPr>
              <a:t>Low upfront costs </a:t>
            </a:r>
          </a:p>
        </p:txBody>
      </p:sp>
      <p:sp>
        <p:nvSpPr>
          <p:cNvPr name="TextBox 8" id="8"/>
          <p:cNvSpPr txBox="true"/>
          <p:nvPr/>
        </p:nvSpPr>
        <p:spPr>
          <a:xfrm rot="0">
            <a:off x="1028700" y="8172847"/>
            <a:ext cx="4973798" cy="723900"/>
          </a:xfrm>
          <a:prstGeom prst="rect">
            <a:avLst/>
          </a:prstGeom>
        </p:spPr>
        <p:txBody>
          <a:bodyPr anchor="t" rtlCol="false" tIns="0" lIns="0" bIns="0" rIns="0">
            <a:spAutoFit/>
          </a:bodyPr>
          <a:lstStyle/>
          <a:p>
            <a:pPr algn="just">
              <a:lnSpc>
                <a:spcPts val="1439"/>
              </a:lnSpc>
            </a:pPr>
            <a:r>
              <a:rPr lang="en-US" sz="1200" spc="-12">
                <a:solidFill>
                  <a:srgbClr val="000000"/>
                </a:solidFill>
                <a:latin typeface="Arial Unicode"/>
                <a:ea typeface="Arial Unicode"/>
                <a:cs typeface="Arial Unicode"/>
                <a:sym typeface="Arial Unicode"/>
              </a:rPr>
              <a:t>By having a low upfront cost will attract more indiviudals as they will see it that they could potentially do it themselves but for a small extra fee they could pay another person to do it. This will attract our target market and individuals wiit little time eg. students and full time workers. </a:t>
            </a:r>
          </a:p>
        </p:txBody>
      </p:sp>
      <p:sp>
        <p:nvSpPr>
          <p:cNvPr name="TextBox 9" id="9"/>
          <p:cNvSpPr txBox="true"/>
          <p:nvPr/>
        </p:nvSpPr>
        <p:spPr>
          <a:xfrm rot="0">
            <a:off x="6657101" y="7799405"/>
            <a:ext cx="4973798" cy="180975"/>
          </a:xfrm>
          <a:prstGeom prst="rect">
            <a:avLst/>
          </a:prstGeom>
        </p:spPr>
        <p:txBody>
          <a:bodyPr anchor="t" rtlCol="false" tIns="0" lIns="0" bIns="0" rIns="0">
            <a:spAutoFit/>
          </a:bodyPr>
          <a:lstStyle/>
          <a:p>
            <a:pPr algn="l">
              <a:lnSpc>
                <a:spcPts val="1439"/>
              </a:lnSpc>
            </a:pPr>
            <a:r>
              <a:rPr lang="en-US" b="true" sz="1200" spc="-12">
                <a:solidFill>
                  <a:srgbClr val="000000"/>
                </a:solidFill>
                <a:latin typeface="Arial Unicode Bold"/>
                <a:ea typeface="Arial Unicode Bold"/>
                <a:cs typeface="Arial Unicode Bold"/>
                <a:sym typeface="Arial Unicode Bold"/>
              </a:rPr>
              <a:t>Commisison basis with brands </a:t>
            </a:r>
          </a:p>
        </p:txBody>
      </p:sp>
      <p:sp>
        <p:nvSpPr>
          <p:cNvPr name="TextBox 10" id="10"/>
          <p:cNvSpPr txBox="true"/>
          <p:nvPr/>
        </p:nvSpPr>
        <p:spPr>
          <a:xfrm rot="0">
            <a:off x="6657101" y="8172847"/>
            <a:ext cx="4973798" cy="723900"/>
          </a:xfrm>
          <a:prstGeom prst="rect">
            <a:avLst/>
          </a:prstGeom>
        </p:spPr>
        <p:txBody>
          <a:bodyPr anchor="t" rtlCol="false" tIns="0" lIns="0" bIns="0" rIns="0">
            <a:spAutoFit/>
          </a:bodyPr>
          <a:lstStyle/>
          <a:p>
            <a:pPr algn="just">
              <a:lnSpc>
                <a:spcPts val="1439"/>
              </a:lnSpc>
            </a:pPr>
            <a:r>
              <a:rPr lang="en-US" sz="1200" spc="-12">
                <a:solidFill>
                  <a:srgbClr val="000000"/>
                </a:solidFill>
                <a:latin typeface="Arial Unicode"/>
                <a:ea typeface="Arial Unicode"/>
                <a:cs typeface="Arial Unicode"/>
                <a:sym typeface="Arial Unicode"/>
              </a:rPr>
              <a:t>By working on a commision basis with brands can create brand loyalty and can help to keep costs for the customer down lower. By nugosiating a comision of 10-20% can help to bring more money in through the brands but keep costs down low for customers. </a:t>
            </a:r>
          </a:p>
        </p:txBody>
      </p:sp>
      <p:sp>
        <p:nvSpPr>
          <p:cNvPr name="TextBox 11" id="11"/>
          <p:cNvSpPr txBox="true"/>
          <p:nvPr/>
        </p:nvSpPr>
        <p:spPr>
          <a:xfrm rot="0">
            <a:off x="12285502" y="7799405"/>
            <a:ext cx="4973798" cy="180975"/>
          </a:xfrm>
          <a:prstGeom prst="rect">
            <a:avLst/>
          </a:prstGeom>
        </p:spPr>
        <p:txBody>
          <a:bodyPr anchor="t" rtlCol="false" tIns="0" lIns="0" bIns="0" rIns="0">
            <a:spAutoFit/>
          </a:bodyPr>
          <a:lstStyle/>
          <a:p>
            <a:pPr algn="l">
              <a:lnSpc>
                <a:spcPts val="1439"/>
              </a:lnSpc>
            </a:pPr>
            <a:r>
              <a:rPr lang="en-US" b="true" sz="1200" spc="-12">
                <a:solidFill>
                  <a:srgbClr val="000000"/>
                </a:solidFill>
                <a:latin typeface="Arial Unicode Bold"/>
                <a:ea typeface="Arial Unicode Bold"/>
                <a:cs typeface="Arial Unicode Bold"/>
                <a:sym typeface="Arial Unicode Bold"/>
              </a:rPr>
              <a:t>Getting links from camp america </a:t>
            </a:r>
          </a:p>
        </p:txBody>
      </p:sp>
      <p:sp>
        <p:nvSpPr>
          <p:cNvPr name="TextBox 12" id="12"/>
          <p:cNvSpPr txBox="true"/>
          <p:nvPr/>
        </p:nvSpPr>
        <p:spPr>
          <a:xfrm rot="0">
            <a:off x="12285502" y="8172847"/>
            <a:ext cx="4973798" cy="723900"/>
          </a:xfrm>
          <a:prstGeom prst="rect">
            <a:avLst/>
          </a:prstGeom>
        </p:spPr>
        <p:txBody>
          <a:bodyPr anchor="t" rtlCol="false" tIns="0" lIns="0" bIns="0" rIns="0">
            <a:spAutoFit/>
          </a:bodyPr>
          <a:lstStyle/>
          <a:p>
            <a:pPr algn="just">
              <a:lnSpc>
                <a:spcPts val="1439"/>
              </a:lnSpc>
            </a:pPr>
            <a:r>
              <a:rPr lang="en-US" sz="1200" spc="-12">
                <a:solidFill>
                  <a:srgbClr val="000000"/>
                </a:solidFill>
                <a:latin typeface="Arial Unicode"/>
                <a:ea typeface="Arial Unicode"/>
                <a:cs typeface="Arial Unicode"/>
                <a:sym typeface="Arial Unicode"/>
              </a:rPr>
              <a:t>Working alongside camp america can help to promote them but also can help to potentially bring in more customers for the brand. By attending open day events with them at universities, camp hiring fairs and embassy days can help to bring in more customers and boost the Camp America image. </a:t>
            </a:r>
          </a:p>
        </p:txBody>
      </p:sp>
    </p:spTree>
  </p:cSld>
  <p:clrMapOvr>
    <a:masterClrMapping/>
  </p:clrMapOvr>
</p:sld>
</file>

<file path=ppt/slides/slide6.xml><?xml version="1.0" encoding="utf-8"?>
<p:sld xmlns:p="http://schemas.openxmlformats.org/presentationml/2006/main" xmlns:a="http://schemas.openxmlformats.org/drawingml/2006/main">
  <p:cSld>
    <p:bg>
      <p:bgPr>
        <a:solidFill>
          <a:srgbClr val="FEDEE1"/>
        </a:solidFill>
      </p:bgPr>
    </p:bg>
    <p:spTree>
      <p:nvGrpSpPr>
        <p:cNvPr id="1" name=""/>
        <p:cNvGrpSpPr/>
        <p:nvPr/>
      </p:nvGrpSpPr>
      <p:grpSpPr>
        <a:xfrm>
          <a:off x="0" y="0"/>
          <a:ext cx="0" cy="0"/>
          <a:chOff x="0" y="0"/>
          <a:chExt cx="0" cy="0"/>
        </a:xfrm>
      </p:grpSpPr>
      <p:sp>
        <p:nvSpPr>
          <p:cNvPr name="TextBox 2" id="2"/>
          <p:cNvSpPr txBox="true"/>
          <p:nvPr/>
        </p:nvSpPr>
        <p:spPr>
          <a:xfrm rot="0">
            <a:off x="14861304" y="4846160"/>
            <a:ext cx="2397996" cy="2384426"/>
          </a:xfrm>
          <a:prstGeom prst="rect">
            <a:avLst/>
          </a:prstGeom>
        </p:spPr>
        <p:txBody>
          <a:bodyPr anchor="t" rtlCol="false" tIns="0" lIns="0" bIns="0" rIns="0">
            <a:spAutoFit/>
          </a:bodyPr>
          <a:lstStyle/>
          <a:p>
            <a:pPr algn="r">
              <a:lnSpc>
                <a:spcPts val="17000"/>
              </a:lnSpc>
            </a:pPr>
            <a:r>
              <a:rPr lang="en-US" sz="20000">
                <a:solidFill>
                  <a:srgbClr val="70020F"/>
                </a:solidFill>
                <a:latin typeface="Anton"/>
                <a:ea typeface="Anton"/>
                <a:cs typeface="Anton"/>
                <a:sym typeface="Anton"/>
              </a:rPr>
              <a:t>2.</a:t>
            </a:r>
          </a:p>
        </p:txBody>
      </p:sp>
      <p:sp>
        <p:nvSpPr>
          <p:cNvPr name="TextBox 3" id="3"/>
          <p:cNvSpPr txBox="true"/>
          <p:nvPr/>
        </p:nvSpPr>
        <p:spPr>
          <a:xfrm rot="0">
            <a:off x="891903" y="1069247"/>
            <a:ext cx="10774509" cy="4537076"/>
          </a:xfrm>
          <a:prstGeom prst="rect">
            <a:avLst/>
          </a:prstGeom>
        </p:spPr>
        <p:txBody>
          <a:bodyPr anchor="t" rtlCol="false" tIns="0" lIns="0" bIns="0" rIns="0">
            <a:spAutoFit/>
          </a:bodyPr>
          <a:lstStyle/>
          <a:p>
            <a:pPr algn="l">
              <a:lnSpc>
                <a:spcPts val="17000"/>
              </a:lnSpc>
            </a:pPr>
            <a:r>
              <a:rPr lang="en-US" sz="20000" spc="-980">
                <a:solidFill>
                  <a:srgbClr val="70020F"/>
                </a:solidFill>
                <a:latin typeface="Anton"/>
                <a:ea typeface="Anton"/>
                <a:cs typeface="Anton"/>
                <a:sym typeface="Anton"/>
              </a:rPr>
              <a:t>COMPETITIVE ANALYSIS</a:t>
            </a:r>
          </a:p>
        </p:txBody>
      </p:sp>
      <p:grpSp>
        <p:nvGrpSpPr>
          <p:cNvPr name="Group 4" id="4"/>
          <p:cNvGrpSpPr/>
          <p:nvPr/>
        </p:nvGrpSpPr>
        <p:grpSpPr>
          <a:xfrm rot="0">
            <a:off x="4477839" y="6664326"/>
            <a:ext cx="3872357" cy="2552905"/>
            <a:chOff x="0" y="0"/>
            <a:chExt cx="1019880" cy="672370"/>
          </a:xfrm>
        </p:grpSpPr>
        <p:sp>
          <p:nvSpPr>
            <p:cNvPr name="Freeform 5" id="5"/>
            <p:cNvSpPr/>
            <p:nvPr/>
          </p:nvSpPr>
          <p:spPr>
            <a:xfrm flipH="false" flipV="false" rot="0">
              <a:off x="0" y="0"/>
              <a:ext cx="1019880" cy="672370"/>
            </a:xfrm>
            <a:custGeom>
              <a:avLst/>
              <a:gdLst/>
              <a:ahLst/>
              <a:cxnLst/>
              <a:rect r="r" b="b" t="t" l="l"/>
              <a:pathLst>
                <a:path h="672370" w="1019880">
                  <a:moveTo>
                    <a:pt x="0" y="0"/>
                  </a:moveTo>
                  <a:lnTo>
                    <a:pt x="1019880" y="0"/>
                  </a:lnTo>
                  <a:lnTo>
                    <a:pt x="1019880" y="672370"/>
                  </a:lnTo>
                  <a:lnTo>
                    <a:pt x="0" y="672370"/>
                  </a:lnTo>
                  <a:close/>
                </a:path>
              </a:pathLst>
            </a:custGeom>
            <a:ln w="19050" cap="sq">
              <a:solidFill>
                <a:srgbClr val="70020F"/>
              </a:solidFill>
              <a:prstDash val="solid"/>
              <a:miter/>
            </a:ln>
          </p:spPr>
        </p:sp>
        <p:sp>
          <p:nvSpPr>
            <p:cNvPr name="TextBox 6" id="6"/>
            <p:cNvSpPr txBox="true"/>
            <p:nvPr/>
          </p:nvSpPr>
          <p:spPr>
            <a:xfrm>
              <a:off x="0" y="-9525"/>
              <a:ext cx="1019880" cy="681895"/>
            </a:xfrm>
            <a:prstGeom prst="rect">
              <a:avLst/>
            </a:prstGeom>
          </p:spPr>
          <p:txBody>
            <a:bodyPr anchor="ctr" rtlCol="false" tIns="50800" lIns="50800" bIns="50800" rIns="50800"/>
            <a:lstStyle/>
            <a:p>
              <a:pPr algn="ctr">
                <a:lnSpc>
                  <a:spcPts val="2818"/>
                </a:lnSpc>
              </a:pPr>
            </a:p>
          </p:txBody>
        </p:sp>
      </p:grpSp>
      <p:sp>
        <p:nvSpPr>
          <p:cNvPr name="TextBox 7" id="7"/>
          <p:cNvSpPr txBox="true"/>
          <p:nvPr/>
        </p:nvSpPr>
        <p:spPr>
          <a:xfrm rot="0">
            <a:off x="2461807" y="7321551"/>
            <a:ext cx="3490686" cy="2384426"/>
          </a:xfrm>
          <a:prstGeom prst="rect">
            <a:avLst/>
          </a:prstGeom>
        </p:spPr>
        <p:txBody>
          <a:bodyPr anchor="t" rtlCol="false" tIns="0" lIns="0" bIns="0" rIns="0">
            <a:spAutoFit/>
          </a:bodyPr>
          <a:lstStyle/>
          <a:p>
            <a:pPr algn="l">
              <a:lnSpc>
                <a:spcPts val="17000"/>
              </a:lnSpc>
            </a:pPr>
            <a:r>
              <a:rPr lang="en-US" sz="20000">
                <a:solidFill>
                  <a:srgbClr val="70020F"/>
                </a:solidFill>
                <a:latin typeface="Anton"/>
                <a:ea typeface="Anton"/>
                <a:cs typeface="Anton"/>
                <a:sym typeface="Anton"/>
              </a:rPr>
              <a:t>3.</a:t>
            </a:r>
          </a:p>
        </p:txBody>
      </p:sp>
      <p:sp>
        <p:nvSpPr>
          <p:cNvPr name="TextBox 8" id="8"/>
          <p:cNvSpPr txBox="true"/>
          <p:nvPr/>
        </p:nvSpPr>
        <p:spPr>
          <a:xfrm rot="0">
            <a:off x="5062376" y="7037677"/>
            <a:ext cx="2703284" cy="1771650"/>
          </a:xfrm>
          <a:prstGeom prst="rect">
            <a:avLst/>
          </a:prstGeom>
        </p:spPr>
        <p:txBody>
          <a:bodyPr anchor="t" rtlCol="false" tIns="0" lIns="0" bIns="0" rIns="0">
            <a:spAutoFit/>
          </a:bodyPr>
          <a:lstStyle/>
          <a:p>
            <a:pPr algn="ctr">
              <a:lnSpc>
                <a:spcPts val="2818"/>
              </a:lnSpc>
            </a:pPr>
            <a:r>
              <a:rPr lang="en-US" sz="2348" spc="-23">
                <a:solidFill>
                  <a:srgbClr val="70020F"/>
                </a:solidFill>
                <a:latin typeface="Anton"/>
                <a:ea typeface="Anton"/>
                <a:cs typeface="Anton"/>
                <a:sym typeface="Anton"/>
              </a:rPr>
              <a:t>WORKING WITH CUSTOMERS ALL OVER THE UK AND REMAINING IN CONTACT WHILE THEY ARE AWAY</a:t>
            </a:r>
          </a:p>
        </p:txBody>
      </p:sp>
      <p:grpSp>
        <p:nvGrpSpPr>
          <p:cNvPr name="Group 9" id="9"/>
          <p:cNvGrpSpPr/>
          <p:nvPr/>
        </p:nvGrpSpPr>
        <p:grpSpPr>
          <a:xfrm rot="0">
            <a:off x="13386943" y="7047202"/>
            <a:ext cx="3872357" cy="2658774"/>
            <a:chOff x="0" y="0"/>
            <a:chExt cx="1019880" cy="700253"/>
          </a:xfrm>
        </p:grpSpPr>
        <p:sp>
          <p:nvSpPr>
            <p:cNvPr name="Freeform 10" id="10"/>
            <p:cNvSpPr/>
            <p:nvPr/>
          </p:nvSpPr>
          <p:spPr>
            <a:xfrm flipH="false" flipV="false" rot="0">
              <a:off x="0" y="0"/>
              <a:ext cx="1019880" cy="700253"/>
            </a:xfrm>
            <a:custGeom>
              <a:avLst/>
              <a:gdLst/>
              <a:ahLst/>
              <a:cxnLst/>
              <a:rect r="r" b="b" t="t" l="l"/>
              <a:pathLst>
                <a:path h="700253" w="1019880">
                  <a:moveTo>
                    <a:pt x="0" y="0"/>
                  </a:moveTo>
                  <a:lnTo>
                    <a:pt x="1019880" y="0"/>
                  </a:lnTo>
                  <a:lnTo>
                    <a:pt x="1019880" y="700253"/>
                  </a:lnTo>
                  <a:lnTo>
                    <a:pt x="0" y="700253"/>
                  </a:lnTo>
                  <a:close/>
                </a:path>
              </a:pathLst>
            </a:custGeom>
            <a:ln w="19050" cap="sq">
              <a:solidFill>
                <a:srgbClr val="70020F"/>
              </a:solidFill>
              <a:prstDash val="solid"/>
              <a:miter/>
            </a:ln>
          </p:spPr>
        </p:sp>
        <p:sp>
          <p:nvSpPr>
            <p:cNvPr name="TextBox 11" id="11"/>
            <p:cNvSpPr txBox="true"/>
            <p:nvPr/>
          </p:nvSpPr>
          <p:spPr>
            <a:xfrm>
              <a:off x="0" y="-9525"/>
              <a:ext cx="1019880" cy="709778"/>
            </a:xfrm>
            <a:prstGeom prst="rect">
              <a:avLst/>
            </a:prstGeom>
          </p:spPr>
          <p:txBody>
            <a:bodyPr anchor="ctr" rtlCol="false" tIns="50800" lIns="50800" bIns="50800" rIns="50800"/>
            <a:lstStyle/>
            <a:p>
              <a:pPr algn="ctr">
                <a:lnSpc>
                  <a:spcPts val="2818"/>
                </a:lnSpc>
              </a:pPr>
            </a:p>
          </p:txBody>
        </p:sp>
      </p:grpSp>
      <p:sp>
        <p:nvSpPr>
          <p:cNvPr name="TextBox 12" id="12"/>
          <p:cNvSpPr txBox="true"/>
          <p:nvPr/>
        </p:nvSpPr>
        <p:spPr>
          <a:xfrm rot="0">
            <a:off x="13967097" y="7486650"/>
            <a:ext cx="2703284" cy="1771650"/>
          </a:xfrm>
          <a:prstGeom prst="rect">
            <a:avLst/>
          </a:prstGeom>
        </p:spPr>
        <p:txBody>
          <a:bodyPr anchor="t" rtlCol="false" tIns="0" lIns="0" bIns="0" rIns="0">
            <a:spAutoFit/>
          </a:bodyPr>
          <a:lstStyle/>
          <a:p>
            <a:pPr algn="ctr">
              <a:lnSpc>
                <a:spcPts val="2818"/>
              </a:lnSpc>
            </a:pPr>
            <a:r>
              <a:rPr lang="en-US" sz="2348" spc="-23">
                <a:solidFill>
                  <a:srgbClr val="70020F"/>
                </a:solidFill>
                <a:latin typeface="Anton"/>
                <a:ea typeface="Anton"/>
                <a:cs typeface="Anton"/>
                <a:sym typeface="Anton"/>
              </a:rPr>
              <a:t>WORKING CLOSELY WITH THE CUSTOMER AND WHAT THEIR WANTS AND NEEDS ARE MAKING IT MORE PERSONALISED </a:t>
            </a:r>
          </a:p>
        </p:txBody>
      </p:sp>
      <p:grpSp>
        <p:nvGrpSpPr>
          <p:cNvPr name="Group 13" id="13"/>
          <p:cNvGrpSpPr/>
          <p:nvPr/>
        </p:nvGrpSpPr>
        <p:grpSpPr>
          <a:xfrm rot="0">
            <a:off x="13386943" y="1221495"/>
            <a:ext cx="3872357" cy="2186848"/>
            <a:chOff x="0" y="0"/>
            <a:chExt cx="1019880" cy="575960"/>
          </a:xfrm>
        </p:grpSpPr>
        <p:sp>
          <p:nvSpPr>
            <p:cNvPr name="Freeform 14" id="14"/>
            <p:cNvSpPr/>
            <p:nvPr/>
          </p:nvSpPr>
          <p:spPr>
            <a:xfrm flipH="false" flipV="false" rot="0">
              <a:off x="0" y="0"/>
              <a:ext cx="1019880" cy="575960"/>
            </a:xfrm>
            <a:custGeom>
              <a:avLst/>
              <a:gdLst/>
              <a:ahLst/>
              <a:cxnLst/>
              <a:rect r="r" b="b" t="t" l="l"/>
              <a:pathLst>
                <a:path h="575960" w="1019880">
                  <a:moveTo>
                    <a:pt x="0" y="0"/>
                  </a:moveTo>
                  <a:lnTo>
                    <a:pt x="1019880" y="0"/>
                  </a:lnTo>
                  <a:lnTo>
                    <a:pt x="1019880" y="575960"/>
                  </a:lnTo>
                  <a:lnTo>
                    <a:pt x="0" y="575960"/>
                  </a:lnTo>
                  <a:close/>
                </a:path>
              </a:pathLst>
            </a:custGeom>
            <a:ln w="19050" cap="sq">
              <a:solidFill>
                <a:srgbClr val="70020F"/>
              </a:solidFill>
              <a:prstDash val="solid"/>
              <a:miter/>
            </a:ln>
          </p:spPr>
        </p:sp>
        <p:sp>
          <p:nvSpPr>
            <p:cNvPr name="TextBox 15" id="15"/>
            <p:cNvSpPr txBox="true"/>
            <p:nvPr/>
          </p:nvSpPr>
          <p:spPr>
            <a:xfrm>
              <a:off x="0" y="-9525"/>
              <a:ext cx="1019880" cy="585485"/>
            </a:xfrm>
            <a:prstGeom prst="rect">
              <a:avLst/>
            </a:prstGeom>
          </p:spPr>
          <p:txBody>
            <a:bodyPr anchor="ctr" rtlCol="false" tIns="50800" lIns="50800" bIns="50800" rIns="50800"/>
            <a:lstStyle/>
            <a:p>
              <a:pPr algn="ctr">
                <a:lnSpc>
                  <a:spcPts val="2818"/>
                </a:lnSpc>
              </a:pPr>
            </a:p>
          </p:txBody>
        </p:sp>
      </p:grpSp>
      <p:sp>
        <p:nvSpPr>
          <p:cNvPr name="TextBox 16" id="16"/>
          <p:cNvSpPr txBox="true"/>
          <p:nvPr/>
        </p:nvSpPr>
        <p:spPr>
          <a:xfrm rot="0">
            <a:off x="13967097" y="1589948"/>
            <a:ext cx="2703284" cy="1419225"/>
          </a:xfrm>
          <a:prstGeom prst="rect">
            <a:avLst/>
          </a:prstGeom>
        </p:spPr>
        <p:txBody>
          <a:bodyPr anchor="t" rtlCol="false" tIns="0" lIns="0" bIns="0" rIns="0">
            <a:spAutoFit/>
          </a:bodyPr>
          <a:lstStyle/>
          <a:p>
            <a:pPr algn="ctr">
              <a:lnSpc>
                <a:spcPts val="2818"/>
              </a:lnSpc>
            </a:pPr>
            <a:r>
              <a:rPr lang="en-US" sz="2348" spc="-23">
                <a:solidFill>
                  <a:srgbClr val="70020F"/>
                </a:solidFill>
                <a:latin typeface="Anton"/>
                <a:ea typeface="Anton"/>
                <a:cs typeface="Anton"/>
                <a:sym typeface="Anton"/>
              </a:rPr>
              <a:t>USING REPUTABLE AND WELL KNOWN BRANDS LIKE ABTA AND ATOL PROTECTIVE </a:t>
            </a:r>
          </a:p>
        </p:txBody>
      </p:sp>
      <p:sp>
        <p:nvSpPr>
          <p:cNvPr name="TextBox 17" id="17"/>
          <p:cNvSpPr txBox="true"/>
          <p:nvPr/>
        </p:nvSpPr>
        <p:spPr>
          <a:xfrm rot="0">
            <a:off x="11800034" y="1533945"/>
            <a:ext cx="1453288" cy="2384426"/>
          </a:xfrm>
          <a:prstGeom prst="rect">
            <a:avLst/>
          </a:prstGeom>
        </p:spPr>
        <p:txBody>
          <a:bodyPr anchor="t" rtlCol="false" tIns="0" lIns="0" bIns="0" rIns="0">
            <a:spAutoFit/>
          </a:bodyPr>
          <a:lstStyle/>
          <a:p>
            <a:pPr algn="l">
              <a:lnSpc>
                <a:spcPts val="17000"/>
              </a:lnSpc>
            </a:pPr>
            <a:r>
              <a:rPr lang="en-US" sz="20000">
                <a:solidFill>
                  <a:srgbClr val="70020F"/>
                </a:solidFill>
                <a:latin typeface="Anton"/>
                <a:ea typeface="Anton"/>
                <a:cs typeface="Anton"/>
                <a:sym typeface="Anton"/>
              </a:rPr>
              <a:t>1.</a:t>
            </a:r>
          </a:p>
        </p:txBody>
      </p:sp>
    </p:spTree>
  </p:cSld>
  <p:clrMapOvr>
    <a:masterClrMapping/>
  </p:clrMapOvr>
</p:sld>
</file>

<file path=ppt/slides/slide7.xml><?xml version="1.0" encoding="utf-8"?>
<p:sld xmlns:p="http://schemas.openxmlformats.org/presentationml/2006/main" xmlns:a="http://schemas.openxmlformats.org/drawingml/2006/main">
  <p:cSld>
    <p:bg>
      <p:bgPr>
        <a:solidFill>
          <a:srgbClr val="FEDEE1"/>
        </a:solidFill>
      </p:bgPr>
    </p:bg>
    <p:spTree>
      <p:nvGrpSpPr>
        <p:cNvPr id="1" name=""/>
        <p:cNvGrpSpPr/>
        <p:nvPr/>
      </p:nvGrpSpPr>
      <p:grpSpPr>
        <a:xfrm>
          <a:off x="0" y="0"/>
          <a:ext cx="0" cy="0"/>
          <a:chOff x="0" y="0"/>
          <a:chExt cx="0" cy="0"/>
        </a:xfrm>
      </p:grpSpPr>
      <p:sp>
        <p:nvSpPr>
          <p:cNvPr name="TextBox 2" id="2"/>
          <p:cNvSpPr txBox="true"/>
          <p:nvPr/>
        </p:nvSpPr>
        <p:spPr>
          <a:xfrm rot="0">
            <a:off x="891903" y="1069247"/>
            <a:ext cx="9782991" cy="4537076"/>
          </a:xfrm>
          <a:prstGeom prst="rect">
            <a:avLst/>
          </a:prstGeom>
        </p:spPr>
        <p:txBody>
          <a:bodyPr anchor="t" rtlCol="false" tIns="0" lIns="0" bIns="0" rIns="0">
            <a:spAutoFit/>
          </a:bodyPr>
          <a:lstStyle/>
          <a:p>
            <a:pPr algn="l">
              <a:lnSpc>
                <a:spcPts val="17000"/>
              </a:lnSpc>
            </a:pPr>
            <a:r>
              <a:rPr lang="en-US" sz="20000" spc="-980">
                <a:solidFill>
                  <a:srgbClr val="70020F"/>
                </a:solidFill>
                <a:latin typeface="Anton"/>
                <a:ea typeface="Anton"/>
                <a:cs typeface="Anton"/>
                <a:sym typeface="Anton"/>
              </a:rPr>
              <a:t>MARK</a:t>
            </a:r>
            <a:r>
              <a:rPr lang="en-US" sz="20000" spc="-980">
                <a:solidFill>
                  <a:srgbClr val="70020F"/>
                </a:solidFill>
                <a:latin typeface="Anton"/>
                <a:ea typeface="Anton"/>
                <a:cs typeface="Anton"/>
                <a:sym typeface="Anton"/>
              </a:rPr>
              <a:t>ET STRATEGY</a:t>
            </a:r>
          </a:p>
        </p:txBody>
      </p:sp>
      <p:sp>
        <p:nvSpPr>
          <p:cNvPr name="TextBox 3" id="3"/>
          <p:cNvSpPr txBox="true"/>
          <p:nvPr/>
        </p:nvSpPr>
        <p:spPr>
          <a:xfrm rot="0">
            <a:off x="1028700" y="7278855"/>
            <a:ext cx="2841449" cy="356316"/>
          </a:xfrm>
          <a:prstGeom prst="rect">
            <a:avLst/>
          </a:prstGeom>
        </p:spPr>
        <p:txBody>
          <a:bodyPr anchor="t" rtlCol="false" tIns="0" lIns="0" bIns="0" rIns="0">
            <a:spAutoFit/>
          </a:bodyPr>
          <a:lstStyle/>
          <a:p>
            <a:pPr algn="l">
              <a:lnSpc>
                <a:spcPts val="2818"/>
              </a:lnSpc>
            </a:pPr>
            <a:r>
              <a:rPr lang="en-US" sz="2348" spc="-23">
                <a:solidFill>
                  <a:srgbClr val="70020F"/>
                </a:solidFill>
                <a:latin typeface="Anton"/>
                <a:ea typeface="Anton"/>
                <a:cs typeface="Anton"/>
                <a:sym typeface="Anton"/>
              </a:rPr>
              <a:t>SOCIAL MEDIA PLATFORMS</a:t>
            </a:r>
          </a:p>
        </p:txBody>
      </p:sp>
      <p:sp>
        <p:nvSpPr>
          <p:cNvPr name="TextBox 4" id="4"/>
          <p:cNvSpPr txBox="true"/>
          <p:nvPr/>
        </p:nvSpPr>
        <p:spPr>
          <a:xfrm rot="0">
            <a:off x="1028700" y="8172847"/>
            <a:ext cx="4973798" cy="1085850"/>
          </a:xfrm>
          <a:prstGeom prst="rect">
            <a:avLst/>
          </a:prstGeom>
        </p:spPr>
        <p:txBody>
          <a:bodyPr anchor="t" rtlCol="false" tIns="0" lIns="0" bIns="0" rIns="0">
            <a:spAutoFit/>
          </a:bodyPr>
          <a:lstStyle/>
          <a:p>
            <a:pPr algn="just">
              <a:lnSpc>
                <a:spcPts val="1439"/>
              </a:lnSpc>
            </a:pPr>
            <a:r>
              <a:rPr lang="en-US" sz="1200" spc="-12">
                <a:solidFill>
                  <a:srgbClr val="000000"/>
                </a:solidFill>
                <a:latin typeface="Arial Unicode"/>
                <a:ea typeface="Arial Unicode"/>
                <a:cs typeface="Arial Unicode"/>
                <a:sym typeface="Arial Unicode"/>
              </a:rPr>
              <a:t>Social media will be a way of bringing more clientel to the brand. If customers can see first hand what individuals are doing and that it is easy for them to do the same thing it will create a need and desire to want to do the same. It will also naturally create a trust element as individuals will be able to see from other who they trust what they are achieving and how reputable the brand is.</a:t>
            </a:r>
          </a:p>
        </p:txBody>
      </p:sp>
      <p:sp>
        <p:nvSpPr>
          <p:cNvPr name="TextBox 5" id="5"/>
          <p:cNvSpPr txBox="true"/>
          <p:nvPr/>
        </p:nvSpPr>
        <p:spPr>
          <a:xfrm rot="0">
            <a:off x="6657101" y="8172847"/>
            <a:ext cx="4973798" cy="1266825"/>
          </a:xfrm>
          <a:prstGeom prst="rect">
            <a:avLst/>
          </a:prstGeom>
        </p:spPr>
        <p:txBody>
          <a:bodyPr anchor="t" rtlCol="false" tIns="0" lIns="0" bIns="0" rIns="0">
            <a:spAutoFit/>
          </a:bodyPr>
          <a:lstStyle/>
          <a:p>
            <a:pPr algn="just">
              <a:lnSpc>
                <a:spcPts val="1439"/>
              </a:lnSpc>
            </a:pPr>
            <a:r>
              <a:rPr lang="en-US" sz="1200" spc="-12">
                <a:solidFill>
                  <a:srgbClr val="000000"/>
                </a:solidFill>
                <a:latin typeface="Arial Unicode"/>
                <a:ea typeface="Arial Unicode"/>
                <a:cs typeface="Arial Unicode"/>
                <a:sym typeface="Arial Unicode"/>
              </a:rPr>
              <a:t>A camp open day is a greate way of showing off the brand and to take one on one and in person to lots of different individuals at once. It allows individuals to see in person what this brand is about and to sk any questions they may have there and then. They will then be able to take this information home and decide their next steps. By attending events like this will allow this brand to become more well know and will create a greater footfall to the online company. </a:t>
            </a:r>
          </a:p>
        </p:txBody>
      </p:sp>
      <p:sp>
        <p:nvSpPr>
          <p:cNvPr name="TextBox 6" id="6"/>
          <p:cNvSpPr txBox="true"/>
          <p:nvPr/>
        </p:nvSpPr>
        <p:spPr>
          <a:xfrm rot="0">
            <a:off x="12285502" y="8172847"/>
            <a:ext cx="4973798" cy="542925"/>
          </a:xfrm>
          <a:prstGeom prst="rect">
            <a:avLst/>
          </a:prstGeom>
        </p:spPr>
        <p:txBody>
          <a:bodyPr anchor="t" rtlCol="false" tIns="0" lIns="0" bIns="0" rIns="0">
            <a:spAutoFit/>
          </a:bodyPr>
          <a:lstStyle/>
          <a:p>
            <a:pPr algn="just">
              <a:lnSpc>
                <a:spcPts val="1439"/>
              </a:lnSpc>
            </a:pPr>
            <a:r>
              <a:rPr lang="en-US" sz="1200" spc="-12">
                <a:solidFill>
                  <a:srgbClr val="000000"/>
                </a:solidFill>
                <a:latin typeface="Arial Unicode"/>
                <a:ea typeface="Arial Unicode"/>
                <a:cs typeface="Arial Unicode"/>
                <a:sym typeface="Arial Unicode"/>
              </a:rPr>
              <a:t>University event days are a great way of attracting more customers, events like ITT are great ways of showing individuals of my target audience what is available to them and how they are able to access this.  </a:t>
            </a:r>
          </a:p>
        </p:txBody>
      </p:sp>
      <p:sp>
        <p:nvSpPr>
          <p:cNvPr name="TextBox 7" id="7"/>
          <p:cNvSpPr txBox="true"/>
          <p:nvPr/>
        </p:nvSpPr>
        <p:spPr>
          <a:xfrm rot="0">
            <a:off x="6657101" y="7278855"/>
            <a:ext cx="2841449" cy="703107"/>
          </a:xfrm>
          <a:prstGeom prst="rect">
            <a:avLst/>
          </a:prstGeom>
        </p:spPr>
        <p:txBody>
          <a:bodyPr anchor="t" rtlCol="false" tIns="0" lIns="0" bIns="0" rIns="0">
            <a:spAutoFit/>
          </a:bodyPr>
          <a:lstStyle/>
          <a:p>
            <a:pPr algn="l">
              <a:lnSpc>
                <a:spcPts val="2818"/>
              </a:lnSpc>
            </a:pPr>
            <a:r>
              <a:rPr lang="en-US" sz="2348" spc="-23">
                <a:solidFill>
                  <a:srgbClr val="70020F"/>
                </a:solidFill>
                <a:latin typeface="Anton"/>
                <a:ea typeface="Anton"/>
                <a:cs typeface="Anton"/>
                <a:sym typeface="Anton"/>
              </a:rPr>
              <a:t>CAMP AMERICA SEPECIALISED DAYS  </a:t>
            </a:r>
          </a:p>
        </p:txBody>
      </p:sp>
      <p:sp>
        <p:nvSpPr>
          <p:cNvPr name="TextBox 8" id="8"/>
          <p:cNvSpPr txBox="true"/>
          <p:nvPr/>
        </p:nvSpPr>
        <p:spPr>
          <a:xfrm rot="0">
            <a:off x="12285502" y="7278855"/>
            <a:ext cx="3865430" cy="356316"/>
          </a:xfrm>
          <a:prstGeom prst="rect">
            <a:avLst/>
          </a:prstGeom>
        </p:spPr>
        <p:txBody>
          <a:bodyPr anchor="t" rtlCol="false" tIns="0" lIns="0" bIns="0" rIns="0">
            <a:spAutoFit/>
          </a:bodyPr>
          <a:lstStyle/>
          <a:p>
            <a:pPr algn="l">
              <a:lnSpc>
                <a:spcPts val="2818"/>
              </a:lnSpc>
            </a:pPr>
            <a:r>
              <a:rPr lang="en-US" sz="2348" spc="-23">
                <a:solidFill>
                  <a:srgbClr val="70020F"/>
                </a:solidFill>
                <a:latin typeface="Anton"/>
                <a:ea typeface="Anton"/>
                <a:cs typeface="Anton"/>
                <a:sym typeface="Anton"/>
              </a:rPr>
              <a:t>UNIVERSITY EVENT DAYS  </a:t>
            </a:r>
          </a:p>
        </p:txBody>
      </p:sp>
    </p:spTree>
  </p:cSld>
  <p:clrMapOvr>
    <a:masterClrMapping/>
  </p:clrMapOvr>
</p:sld>
</file>

<file path=ppt/slides/slide8.xml><?xml version="1.0" encoding="utf-8"?>
<p:sld xmlns:p="http://schemas.openxmlformats.org/presentationml/2006/main" xmlns:a="http://schemas.openxmlformats.org/drawingml/2006/main">
  <p:cSld>
    <p:bg>
      <p:bgPr>
        <a:solidFill>
          <a:srgbClr val="70020F"/>
        </a:solidFill>
      </p:bgPr>
    </p:bg>
    <p:spTree>
      <p:nvGrpSpPr>
        <p:cNvPr id="1" name=""/>
        <p:cNvGrpSpPr/>
        <p:nvPr/>
      </p:nvGrpSpPr>
      <p:grpSpPr>
        <a:xfrm>
          <a:off x="0" y="0"/>
          <a:ext cx="0" cy="0"/>
          <a:chOff x="0" y="0"/>
          <a:chExt cx="0" cy="0"/>
        </a:xfrm>
      </p:grpSpPr>
      <p:sp>
        <p:nvSpPr>
          <p:cNvPr name="TextBox 2" id="2"/>
          <p:cNvSpPr txBox="true"/>
          <p:nvPr/>
        </p:nvSpPr>
        <p:spPr>
          <a:xfrm rot="0">
            <a:off x="891903" y="1069247"/>
            <a:ext cx="10153383" cy="2384426"/>
          </a:xfrm>
          <a:prstGeom prst="rect">
            <a:avLst/>
          </a:prstGeom>
        </p:spPr>
        <p:txBody>
          <a:bodyPr anchor="t" rtlCol="false" tIns="0" lIns="0" bIns="0" rIns="0">
            <a:spAutoFit/>
          </a:bodyPr>
          <a:lstStyle/>
          <a:p>
            <a:pPr algn="l">
              <a:lnSpc>
                <a:spcPts val="17000"/>
              </a:lnSpc>
            </a:pPr>
            <a:r>
              <a:rPr lang="en-US" sz="20000" spc="-980">
                <a:solidFill>
                  <a:srgbClr val="FEDEE1"/>
                </a:solidFill>
                <a:latin typeface="Anton"/>
                <a:ea typeface="Anton"/>
                <a:cs typeface="Anton"/>
                <a:sym typeface="Anton"/>
              </a:rPr>
              <a:t>F</a:t>
            </a:r>
            <a:r>
              <a:rPr lang="en-US" sz="20000" spc="-980">
                <a:solidFill>
                  <a:srgbClr val="FEDEE1"/>
                </a:solidFill>
                <a:latin typeface="Anton"/>
                <a:ea typeface="Anton"/>
                <a:cs typeface="Anton"/>
                <a:sym typeface="Anton"/>
              </a:rPr>
              <a:t>INANCIALS</a:t>
            </a:r>
          </a:p>
        </p:txBody>
      </p:sp>
      <p:sp>
        <p:nvSpPr>
          <p:cNvPr name="TextBox 3" id="3"/>
          <p:cNvSpPr txBox="true"/>
          <p:nvPr/>
        </p:nvSpPr>
        <p:spPr>
          <a:xfrm rot="0">
            <a:off x="2860285" y="3189587"/>
            <a:ext cx="2486899" cy="703107"/>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KEY FINANTIAL METRICS</a:t>
            </a:r>
          </a:p>
        </p:txBody>
      </p:sp>
      <p:sp>
        <p:nvSpPr>
          <p:cNvPr name="TextBox 4" id="4"/>
          <p:cNvSpPr txBox="true"/>
          <p:nvPr/>
        </p:nvSpPr>
        <p:spPr>
          <a:xfrm rot="0">
            <a:off x="7065492" y="7697507"/>
            <a:ext cx="1825490"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REVENUE MODEL</a:t>
            </a:r>
          </a:p>
        </p:txBody>
      </p:sp>
      <p:sp>
        <p:nvSpPr>
          <p:cNvPr name="AutoShape 5" id="5"/>
          <p:cNvSpPr/>
          <p:nvPr/>
        </p:nvSpPr>
        <p:spPr>
          <a:xfrm flipV="true">
            <a:off x="11962794" y="5387987"/>
            <a:ext cx="0" cy="1195216"/>
          </a:xfrm>
          <a:prstGeom prst="line">
            <a:avLst/>
          </a:prstGeom>
          <a:ln cap="rnd" w="9525">
            <a:solidFill>
              <a:srgbClr val="FFFFFF"/>
            </a:solidFill>
            <a:prstDash val="solid"/>
            <a:headEnd type="none" len="sm" w="sm"/>
            <a:tailEnd type="none" len="sm" w="sm"/>
          </a:ln>
        </p:spPr>
      </p:sp>
      <p:sp>
        <p:nvSpPr>
          <p:cNvPr name="TextBox 6" id="6"/>
          <p:cNvSpPr txBox="true"/>
          <p:nvPr/>
        </p:nvSpPr>
        <p:spPr>
          <a:xfrm rot="0">
            <a:off x="2860285" y="4006994"/>
            <a:ext cx="4404275" cy="72390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Gross Booking Value - the total value of trips booked </a:t>
            </a:r>
          </a:p>
          <a:p>
            <a:pPr algn="just">
              <a:lnSpc>
                <a:spcPts val="1439"/>
              </a:lnSpc>
            </a:pPr>
            <a:r>
              <a:rPr lang="en-US" sz="1200" spc="-12">
                <a:solidFill>
                  <a:srgbClr val="FFFFFF"/>
                </a:solidFill>
                <a:latin typeface="Arial Unicode"/>
                <a:ea typeface="Arial Unicode"/>
                <a:cs typeface="Arial Unicode"/>
                <a:sym typeface="Arial Unicode"/>
              </a:rPr>
              <a:t>Commission Rate - dependent on hotels, airlines and tours </a:t>
            </a:r>
          </a:p>
          <a:p>
            <a:pPr algn="just">
              <a:lnSpc>
                <a:spcPts val="1439"/>
              </a:lnSpc>
            </a:pPr>
            <a:r>
              <a:rPr lang="en-US" sz="1200" spc="-12">
                <a:solidFill>
                  <a:srgbClr val="FFFFFF"/>
                </a:solidFill>
                <a:latin typeface="Arial Unicode"/>
                <a:ea typeface="Arial Unicode"/>
                <a:cs typeface="Arial Unicode"/>
                <a:sym typeface="Arial Unicode"/>
              </a:rPr>
              <a:t>NetRevenue - the income from commission </a:t>
            </a:r>
          </a:p>
          <a:p>
            <a:pPr algn="just">
              <a:lnSpc>
                <a:spcPts val="1439"/>
              </a:lnSpc>
            </a:pPr>
            <a:r>
              <a:rPr lang="en-US" sz="1200" spc="-12">
                <a:solidFill>
                  <a:srgbClr val="FFFFFF"/>
                </a:solidFill>
                <a:latin typeface="Arial Unicode"/>
                <a:ea typeface="Arial Unicode"/>
                <a:cs typeface="Arial Unicode"/>
                <a:sym typeface="Arial Unicode"/>
              </a:rPr>
              <a:t>Average booking value  </a:t>
            </a:r>
          </a:p>
        </p:txBody>
      </p:sp>
      <p:sp>
        <p:nvSpPr>
          <p:cNvPr name="AutoShape 7" id="7"/>
          <p:cNvSpPr/>
          <p:nvPr/>
        </p:nvSpPr>
        <p:spPr>
          <a:xfrm flipV="true">
            <a:off x="994798" y="6582965"/>
            <a:ext cx="16230600" cy="0"/>
          </a:xfrm>
          <a:prstGeom prst="line">
            <a:avLst/>
          </a:prstGeom>
          <a:ln cap="rnd" w="9525">
            <a:solidFill>
              <a:srgbClr val="FFFFFF"/>
            </a:solidFill>
            <a:prstDash val="solid"/>
            <a:headEnd type="none" len="sm" w="sm"/>
            <a:tailEnd type="none" len="sm" w="sm"/>
          </a:ln>
        </p:spPr>
      </p:sp>
      <p:sp>
        <p:nvSpPr>
          <p:cNvPr name="AutoShape 8" id="8"/>
          <p:cNvSpPr/>
          <p:nvPr/>
        </p:nvSpPr>
        <p:spPr>
          <a:xfrm flipV="true">
            <a:off x="3512344" y="5387749"/>
            <a:ext cx="6510" cy="1142802"/>
          </a:xfrm>
          <a:prstGeom prst="line">
            <a:avLst/>
          </a:prstGeom>
          <a:ln cap="rnd" w="9525">
            <a:solidFill>
              <a:srgbClr val="FFFFFF"/>
            </a:solidFill>
            <a:prstDash val="solid"/>
            <a:headEnd type="none" len="sm" w="sm"/>
            <a:tailEnd type="none" len="sm" w="sm"/>
          </a:ln>
        </p:spPr>
      </p:sp>
      <p:sp>
        <p:nvSpPr>
          <p:cNvPr name="AutoShape 9" id="9"/>
          <p:cNvSpPr/>
          <p:nvPr/>
        </p:nvSpPr>
        <p:spPr>
          <a:xfrm flipH="true" flipV="true">
            <a:off x="7978237" y="6583203"/>
            <a:ext cx="4763" cy="994370"/>
          </a:xfrm>
          <a:prstGeom prst="line">
            <a:avLst/>
          </a:prstGeom>
          <a:ln cap="rnd" w="9525">
            <a:solidFill>
              <a:srgbClr val="FFFFFF"/>
            </a:solidFill>
            <a:prstDash val="solid"/>
            <a:headEnd type="none" len="sm" w="sm"/>
            <a:tailEnd type="none" len="sm" w="sm"/>
          </a:ln>
        </p:spPr>
      </p:sp>
      <p:sp>
        <p:nvSpPr>
          <p:cNvPr name="TextBox 10" id="10"/>
          <p:cNvSpPr txBox="true"/>
          <p:nvPr/>
        </p:nvSpPr>
        <p:spPr>
          <a:xfrm rot="0">
            <a:off x="10807175" y="3444149"/>
            <a:ext cx="2202138" cy="356316"/>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FINANCIAL FORCAST </a:t>
            </a:r>
          </a:p>
        </p:txBody>
      </p:sp>
      <p:sp>
        <p:nvSpPr>
          <p:cNvPr name="AutoShape 11" id="11"/>
          <p:cNvSpPr/>
          <p:nvPr/>
        </p:nvSpPr>
        <p:spPr>
          <a:xfrm flipV="true">
            <a:off x="983525" y="6011857"/>
            <a:ext cx="6510" cy="1142802"/>
          </a:xfrm>
          <a:prstGeom prst="line">
            <a:avLst/>
          </a:prstGeom>
          <a:ln cap="rnd" w="9525">
            <a:solidFill>
              <a:srgbClr val="FFFFFF"/>
            </a:solidFill>
            <a:prstDash val="solid"/>
            <a:headEnd type="none" len="sm" w="sm"/>
            <a:tailEnd type="none" len="sm" w="sm"/>
          </a:ln>
        </p:spPr>
      </p:sp>
      <p:sp>
        <p:nvSpPr>
          <p:cNvPr name="AutoShape 12" id="12"/>
          <p:cNvSpPr/>
          <p:nvPr/>
        </p:nvSpPr>
        <p:spPr>
          <a:xfrm flipV="true">
            <a:off x="17264062" y="6011829"/>
            <a:ext cx="6510" cy="1142802"/>
          </a:xfrm>
          <a:prstGeom prst="line">
            <a:avLst/>
          </a:prstGeom>
          <a:ln cap="rnd" w="9525">
            <a:solidFill>
              <a:srgbClr val="FFFFFF"/>
            </a:solidFill>
            <a:prstDash val="solid"/>
            <a:headEnd type="none" len="sm" w="sm"/>
            <a:tailEnd type="none" len="sm" w="sm"/>
          </a:ln>
        </p:spPr>
      </p:sp>
      <p:sp>
        <p:nvSpPr>
          <p:cNvPr name="TextBox 13" id="13"/>
          <p:cNvSpPr txBox="true"/>
          <p:nvPr/>
        </p:nvSpPr>
        <p:spPr>
          <a:xfrm rot="0">
            <a:off x="7065492" y="8187174"/>
            <a:ext cx="4404275" cy="72390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How I”ll make money:</a:t>
            </a:r>
          </a:p>
          <a:p>
            <a:pPr algn="l" marL="259080" indent="-129540" lvl="1">
              <a:lnSpc>
                <a:spcPts val="1439"/>
              </a:lnSpc>
              <a:buFont typeface="Arial"/>
              <a:buChar char="•"/>
            </a:pPr>
            <a:r>
              <a:rPr lang="en-US" sz="1200" spc="-12">
                <a:solidFill>
                  <a:srgbClr val="FFFFFF"/>
                </a:solidFill>
                <a:latin typeface="Arial Unicode"/>
                <a:ea typeface="Arial Unicode"/>
                <a:cs typeface="Arial Unicode"/>
                <a:sym typeface="Arial Unicode"/>
              </a:rPr>
              <a:t>Small upfrount cost </a:t>
            </a:r>
          </a:p>
          <a:p>
            <a:pPr algn="l" marL="259080" indent="-129540" lvl="1">
              <a:lnSpc>
                <a:spcPts val="1439"/>
              </a:lnSpc>
              <a:buFont typeface="Arial"/>
              <a:buChar char="•"/>
            </a:pPr>
            <a:r>
              <a:rPr lang="en-US" sz="1200" spc="-12">
                <a:solidFill>
                  <a:srgbClr val="FFFFFF"/>
                </a:solidFill>
                <a:latin typeface="Arial Unicode"/>
                <a:ea typeface="Arial Unicode"/>
                <a:cs typeface="Arial Unicode"/>
                <a:sym typeface="Arial Unicode"/>
              </a:rPr>
              <a:t>Supplier Commission</a:t>
            </a:r>
          </a:p>
          <a:p>
            <a:pPr algn="l" marL="259080" indent="-129540" lvl="1">
              <a:lnSpc>
                <a:spcPts val="1439"/>
              </a:lnSpc>
              <a:buFont typeface="Arial"/>
              <a:buChar char="•"/>
            </a:pPr>
            <a:r>
              <a:rPr lang="en-US" sz="1200" spc="-12">
                <a:solidFill>
                  <a:srgbClr val="FFFFFF"/>
                </a:solidFill>
                <a:latin typeface="Arial Unicode"/>
                <a:ea typeface="Arial Unicode"/>
                <a:cs typeface="Arial Unicode"/>
                <a:sym typeface="Arial Unicode"/>
              </a:rPr>
              <a:t>Markups on packages </a:t>
            </a:r>
            <a:r>
              <a:rPr lang="en-US" sz="1200" spc="-12">
                <a:solidFill>
                  <a:srgbClr val="FFFFFF"/>
                </a:solidFill>
                <a:latin typeface="Arial Unicode"/>
                <a:ea typeface="Arial Unicode"/>
                <a:cs typeface="Arial Unicode"/>
                <a:sym typeface="Arial Unicode"/>
              </a:rPr>
              <a:t> </a:t>
            </a:r>
          </a:p>
        </p:txBody>
      </p:sp>
      <p:sp>
        <p:nvSpPr>
          <p:cNvPr name="TextBox 14" id="14"/>
          <p:cNvSpPr txBox="true"/>
          <p:nvPr/>
        </p:nvSpPr>
        <p:spPr>
          <a:xfrm rot="0">
            <a:off x="10807175" y="3892694"/>
            <a:ext cx="4404275" cy="144780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When I start to make moeny I can calculate my financial forcast for the year by working out:</a:t>
            </a:r>
          </a:p>
          <a:p>
            <a:pPr algn="l" marL="259080" indent="-129540" lvl="1">
              <a:lnSpc>
                <a:spcPts val="1439"/>
              </a:lnSpc>
              <a:buFont typeface="Arial"/>
              <a:buChar char="•"/>
            </a:pPr>
            <a:r>
              <a:rPr lang="en-US" sz="1200" spc="-12">
                <a:solidFill>
                  <a:srgbClr val="FFFFFF"/>
                </a:solidFill>
                <a:latin typeface="Arial Unicode"/>
                <a:ea typeface="Arial Unicode"/>
                <a:cs typeface="Arial Unicode"/>
                <a:sym typeface="Arial Unicode"/>
              </a:rPr>
              <a:t>average trip value</a:t>
            </a:r>
          </a:p>
          <a:p>
            <a:pPr algn="l" marL="259080" indent="-129540" lvl="1">
              <a:lnSpc>
                <a:spcPts val="1439"/>
              </a:lnSpc>
              <a:buFont typeface="Arial"/>
              <a:buChar char="•"/>
            </a:pPr>
            <a:r>
              <a:rPr lang="en-US" sz="1200" spc="-12">
                <a:solidFill>
                  <a:srgbClr val="FFFFFF"/>
                </a:solidFill>
                <a:latin typeface="Arial Unicode"/>
                <a:ea typeface="Arial Unicode"/>
                <a:cs typeface="Arial Unicode"/>
                <a:sym typeface="Arial Unicode"/>
              </a:rPr>
              <a:t>average commission</a:t>
            </a:r>
          </a:p>
          <a:p>
            <a:pPr algn="l" marL="259080" indent="-129540" lvl="1">
              <a:lnSpc>
                <a:spcPts val="1439"/>
              </a:lnSpc>
              <a:buFont typeface="Arial"/>
              <a:buChar char="•"/>
            </a:pPr>
            <a:r>
              <a:rPr lang="en-US" sz="1200" spc="-12">
                <a:solidFill>
                  <a:srgbClr val="FFFFFF"/>
                </a:solidFill>
                <a:latin typeface="Arial Unicode"/>
                <a:ea typeface="Arial Unicode"/>
                <a:cs typeface="Arial Unicode"/>
                <a:sym typeface="Arial Unicode"/>
              </a:rPr>
              <a:t>net income per booking </a:t>
            </a:r>
          </a:p>
          <a:p>
            <a:pPr algn="l" marL="259080" indent="-129540" lvl="1">
              <a:lnSpc>
                <a:spcPts val="1439"/>
              </a:lnSpc>
              <a:buFont typeface="Arial"/>
              <a:buChar char="•"/>
            </a:pPr>
            <a:r>
              <a:rPr lang="en-US" sz="1200" spc="-12">
                <a:solidFill>
                  <a:srgbClr val="FFFFFF"/>
                </a:solidFill>
                <a:latin typeface="Arial Unicode"/>
                <a:ea typeface="Arial Unicode"/>
                <a:cs typeface="Arial Unicode"/>
                <a:sym typeface="Arial Unicode"/>
              </a:rPr>
              <a:t>how many bookings per month </a:t>
            </a:r>
          </a:p>
          <a:p>
            <a:pPr algn="l">
              <a:lnSpc>
                <a:spcPts val="1439"/>
              </a:lnSpc>
            </a:pPr>
            <a:r>
              <a:rPr lang="en-US" sz="1200" spc="-12">
                <a:solidFill>
                  <a:srgbClr val="FFFFFF"/>
                </a:solidFill>
                <a:latin typeface="Arial Unicode"/>
                <a:ea typeface="Arial Unicode"/>
                <a:cs typeface="Arial Unicode"/>
                <a:sym typeface="Arial Unicode"/>
              </a:rPr>
              <a:t>from here I’ll multiply the number of bookings by the net income per booking multiplied by the number of months within the year.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70020F"/>
        </a:solidFill>
      </p:bgPr>
    </p:bg>
    <p:spTree>
      <p:nvGrpSpPr>
        <p:cNvPr id="1" name=""/>
        <p:cNvGrpSpPr/>
        <p:nvPr/>
      </p:nvGrpSpPr>
      <p:grpSpPr>
        <a:xfrm>
          <a:off x="0" y="0"/>
          <a:ext cx="0" cy="0"/>
          <a:chOff x="0" y="0"/>
          <a:chExt cx="0" cy="0"/>
        </a:xfrm>
      </p:grpSpPr>
      <p:grpSp>
        <p:nvGrpSpPr>
          <p:cNvPr name="Group 2" id="2"/>
          <p:cNvGrpSpPr/>
          <p:nvPr/>
        </p:nvGrpSpPr>
        <p:grpSpPr>
          <a:xfrm rot="0">
            <a:off x="1028700" y="6541218"/>
            <a:ext cx="3082732" cy="1827365"/>
            <a:chOff x="0" y="0"/>
            <a:chExt cx="811913" cy="481281"/>
          </a:xfrm>
        </p:grpSpPr>
        <p:sp>
          <p:nvSpPr>
            <p:cNvPr name="Freeform 3" id="3"/>
            <p:cNvSpPr/>
            <p:nvPr/>
          </p:nvSpPr>
          <p:spPr>
            <a:xfrm flipH="false" flipV="false" rot="0">
              <a:off x="0" y="0"/>
              <a:ext cx="811913" cy="481281"/>
            </a:xfrm>
            <a:custGeom>
              <a:avLst/>
              <a:gdLst/>
              <a:ahLst/>
              <a:cxnLst/>
              <a:rect r="r" b="b" t="t" l="l"/>
              <a:pathLst>
                <a:path h="481281" w="811913">
                  <a:moveTo>
                    <a:pt x="0" y="0"/>
                  </a:moveTo>
                  <a:lnTo>
                    <a:pt x="811913" y="0"/>
                  </a:lnTo>
                  <a:lnTo>
                    <a:pt x="811913" y="481281"/>
                  </a:lnTo>
                  <a:lnTo>
                    <a:pt x="0" y="481281"/>
                  </a:lnTo>
                  <a:close/>
                </a:path>
              </a:pathLst>
            </a:custGeom>
            <a:ln w="19050" cap="sq">
              <a:solidFill>
                <a:srgbClr val="FEDEE1"/>
              </a:solidFill>
              <a:prstDash val="solid"/>
              <a:miter/>
            </a:ln>
          </p:spPr>
        </p:sp>
        <p:sp>
          <p:nvSpPr>
            <p:cNvPr name="TextBox 4" id="4"/>
            <p:cNvSpPr txBox="true"/>
            <p:nvPr/>
          </p:nvSpPr>
          <p:spPr>
            <a:xfrm>
              <a:off x="0" y="-9525"/>
              <a:ext cx="811913" cy="490806"/>
            </a:xfrm>
            <a:prstGeom prst="rect">
              <a:avLst/>
            </a:prstGeom>
          </p:spPr>
          <p:txBody>
            <a:bodyPr anchor="ctr" rtlCol="false" tIns="50800" lIns="50800" bIns="50800" rIns="50800"/>
            <a:lstStyle/>
            <a:p>
              <a:pPr algn="ctr">
                <a:lnSpc>
                  <a:spcPts val="2818"/>
                </a:lnSpc>
              </a:pPr>
            </a:p>
          </p:txBody>
        </p:sp>
      </p:grpSp>
      <p:grpSp>
        <p:nvGrpSpPr>
          <p:cNvPr name="Group 5" id="5"/>
          <p:cNvGrpSpPr/>
          <p:nvPr/>
        </p:nvGrpSpPr>
        <p:grpSpPr>
          <a:xfrm rot="0">
            <a:off x="7818844" y="6569793"/>
            <a:ext cx="3082732" cy="1827365"/>
            <a:chOff x="0" y="0"/>
            <a:chExt cx="811913" cy="481281"/>
          </a:xfrm>
        </p:grpSpPr>
        <p:sp>
          <p:nvSpPr>
            <p:cNvPr name="Freeform 6" id="6"/>
            <p:cNvSpPr/>
            <p:nvPr/>
          </p:nvSpPr>
          <p:spPr>
            <a:xfrm flipH="false" flipV="false" rot="0">
              <a:off x="0" y="0"/>
              <a:ext cx="811913" cy="481281"/>
            </a:xfrm>
            <a:custGeom>
              <a:avLst/>
              <a:gdLst/>
              <a:ahLst/>
              <a:cxnLst/>
              <a:rect r="r" b="b" t="t" l="l"/>
              <a:pathLst>
                <a:path h="481281" w="811913">
                  <a:moveTo>
                    <a:pt x="0" y="0"/>
                  </a:moveTo>
                  <a:lnTo>
                    <a:pt x="811913" y="0"/>
                  </a:lnTo>
                  <a:lnTo>
                    <a:pt x="811913" y="481281"/>
                  </a:lnTo>
                  <a:lnTo>
                    <a:pt x="0" y="481281"/>
                  </a:lnTo>
                  <a:close/>
                </a:path>
              </a:pathLst>
            </a:custGeom>
            <a:ln w="19050" cap="sq">
              <a:solidFill>
                <a:srgbClr val="FEDEE1"/>
              </a:solidFill>
              <a:prstDash val="solid"/>
              <a:miter/>
            </a:ln>
          </p:spPr>
        </p:sp>
        <p:sp>
          <p:nvSpPr>
            <p:cNvPr name="TextBox 7" id="7"/>
            <p:cNvSpPr txBox="true"/>
            <p:nvPr/>
          </p:nvSpPr>
          <p:spPr>
            <a:xfrm>
              <a:off x="0" y="-9525"/>
              <a:ext cx="811913" cy="490806"/>
            </a:xfrm>
            <a:prstGeom prst="rect">
              <a:avLst/>
            </a:prstGeom>
          </p:spPr>
          <p:txBody>
            <a:bodyPr anchor="ctr" rtlCol="false" tIns="50800" lIns="50800" bIns="50800" rIns="50800"/>
            <a:lstStyle/>
            <a:p>
              <a:pPr algn="ctr">
                <a:lnSpc>
                  <a:spcPts val="2818"/>
                </a:lnSpc>
              </a:pPr>
            </a:p>
          </p:txBody>
        </p:sp>
      </p:grpSp>
      <p:grpSp>
        <p:nvGrpSpPr>
          <p:cNvPr name="Group 8" id="8"/>
          <p:cNvGrpSpPr/>
          <p:nvPr/>
        </p:nvGrpSpPr>
        <p:grpSpPr>
          <a:xfrm rot="0">
            <a:off x="14176568" y="6569793"/>
            <a:ext cx="3082732" cy="1798790"/>
            <a:chOff x="0" y="0"/>
            <a:chExt cx="811913" cy="473756"/>
          </a:xfrm>
        </p:grpSpPr>
        <p:sp>
          <p:nvSpPr>
            <p:cNvPr name="Freeform 9" id="9"/>
            <p:cNvSpPr/>
            <p:nvPr/>
          </p:nvSpPr>
          <p:spPr>
            <a:xfrm flipH="false" flipV="false" rot="0">
              <a:off x="0" y="0"/>
              <a:ext cx="811913" cy="473755"/>
            </a:xfrm>
            <a:custGeom>
              <a:avLst/>
              <a:gdLst/>
              <a:ahLst/>
              <a:cxnLst/>
              <a:rect r="r" b="b" t="t" l="l"/>
              <a:pathLst>
                <a:path h="473755" w="811913">
                  <a:moveTo>
                    <a:pt x="0" y="0"/>
                  </a:moveTo>
                  <a:lnTo>
                    <a:pt x="811913" y="0"/>
                  </a:lnTo>
                  <a:lnTo>
                    <a:pt x="811913" y="473755"/>
                  </a:lnTo>
                  <a:lnTo>
                    <a:pt x="0" y="473755"/>
                  </a:lnTo>
                  <a:close/>
                </a:path>
              </a:pathLst>
            </a:custGeom>
            <a:ln w="19050" cap="sq">
              <a:solidFill>
                <a:srgbClr val="FEDEE1"/>
              </a:solidFill>
              <a:prstDash val="solid"/>
              <a:miter/>
            </a:ln>
          </p:spPr>
        </p:sp>
        <p:sp>
          <p:nvSpPr>
            <p:cNvPr name="TextBox 10" id="10"/>
            <p:cNvSpPr txBox="true"/>
            <p:nvPr/>
          </p:nvSpPr>
          <p:spPr>
            <a:xfrm>
              <a:off x="0" y="-9525"/>
              <a:ext cx="811913" cy="483281"/>
            </a:xfrm>
            <a:prstGeom prst="rect">
              <a:avLst/>
            </a:prstGeom>
          </p:spPr>
          <p:txBody>
            <a:bodyPr anchor="ctr" rtlCol="false" tIns="50800" lIns="50800" bIns="50800" rIns="50800"/>
            <a:lstStyle/>
            <a:p>
              <a:pPr algn="ctr">
                <a:lnSpc>
                  <a:spcPts val="2818"/>
                </a:lnSpc>
              </a:pPr>
            </a:p>
          </p:txBody>
        </p:sp>
      </p:grpSp>
      <p:grpSp>
        <p:nvGrpSpPr>
          <p:cNvPr name="Group 11" id="11"/>
          <p:cNvGrpSpPr/>
          <p:nvPr/>
        </p:nvGrpSpPr>
        <p:grpSpPr>
          <a:xfrm rot="0">
            <a:off x="1380142" y="4742428"/>
            <a:ext cx="2379848" cy="3597581"/>
            <a:chOff x="0" y="0"/>
            <a:chExt cx="368701" cy="557359"/>
          </a:xfrm>
        </p:grpSpPr>
        <p:sp>
          <p:nvSpPr>
            <p:cNvPr name="Freeform 12" id="12"/>
            <p:cNvSpPr/>
            <p:nvPr/>
          </p:nvSpPr>
          <p:spPr>
            <a:xfrm flipH="false" flipV="false" rot="0">
              <a:off x="0" y="0"/>
              <a:ext cx="368701" cy="557359"/>
            </a:xfrm>
            <a:custGeom>
              <a:avLst/>
              <a:gdLst/>
              <a:ahLst/>
              <a:cxnLst/>
              <a:rect r="r" b="b" t="t" l="l"/>
              <a:pathLst>
                <a:path h="557359" w="368701">
                  <a:moveTo>
                    <a:pt x="0" y="0"/>
                  </a:moveTo>
                  <a:lnTo>
                    <a:pt x="368701" y="0"/>
                  </a:lnTo>
                  <a:lnTo>
                    <a:pt x="368701" y="557359"/>
                  </a:lnTo>
                  <a:lnTo>
                    <a:pt x="0" y="557359"/>
                  </a:lnTo>
                  <a:close/>
                </a:path>
              </a:pathLst>
            </a:custGeom>
            <a:blipFill>
              <a:blip r:embed="rId2"/>
              <a:stretch>
                <a:fillRect l="-8586" t="0" r="-13052" b="-20589"/>
              </a:stretch>
            </a:blipFill>
          </p:spPr>
        </p:sp>
      </p:grpSp>
      <p:grpSp>
        <p:nvGrpSpPr>
          <p:cNvPr name="Group 13" id="13"/>
          <p:cNvGrpSpPr/>
          <p:nvPr/>
        </p:nvGrpSpPr>
        <p:grpSpPr>
          <a:xfrm rot="0">
            <a:off x="14528010" y="4742428"/>
            <a:ext cx="2379848" cy="3597581"/>
            <a:chOff x="0" y="0"/>
            <a:chExt cx="368701" cy="557359"/>
          </a:xfrm>
        </p:grpSpPr>
        <p:sp>
          <p:nvSpPr>
            <p:cNvPr name="Freeform 14" id="14"/>
            <p:cNvSpPr/>
            <p:nvPr/>
          </p:nvSpPr>
          <p:spPr>
            <a:xfrm flipH="false" flipV="false" rot="0">
              <a:off x="0" y="0"/>
              <a:ext cx="368701" cy="557359"/>
            </a:xfrm>
            <a:custGeom>
              <a:avLst/>
              <a:gdLst/>
              <a:ahLst/>
              <a:cxnLst/>
              <a:rect r="r" b="b" t="t" l="l"/>
              <a:pathLst>
                <a:path h="557359" w="368701">
                  <a:moveTo>
                    <a:pt x="0" y="0"/>
                  </a:moveTo>
                  <a:lnTo>
                    <a:pt x="368701" y="0"/>
                  </a:lnTo>
                  <a:lnTo>
                    <a:pt x="368701" y="557359"/>
                  </a:lnTo>
                  <a:lnTo>
                    <a:pt x="0" y="557359"/>
                  </a:lnTo>
                  <a:close/>
                </a:path>
              </a:pathLst>
            </a:custGeom>
            <a:blipFill>
              <a:blip r:embed="rId3"/>
              <a:stretch>
                <a:fillRect l="-50620" t="-2695" r="-46265" b="-92791"/>
              </a:stretch>
            </a:blipFill>
          </p:spPr>
        </p:sp>
      </p:grpSp>
      <p:grpSp>
        <p:nvGrpSpPr>
          <p:cNvPr name="Group 15" id="15"/>
          <p:cNvGrpSpPr/>
          <p:nvPr/>
        </p:nvGrpSpPr>
        <p:grpSpPr>
          <a:xfrm rot="0">
            <a:off x="8170287" y="4771003"/>
            <a:ext cx="2379848" cy="3597581"/>
            <a:chOff x="0" y="0"/>
            <a:chExt cx="368701" cy="557359"/>
          </a:xfrm>
        </p:grpSpPr>
        <p:sp>
          <p:nvSpPr>
            <p:cNvPr name="Freeform 16" id="16"/>
            <p:cNvSpPr/>
            <p:nvPr/>
          </p:nvSpPr>
          <p:spPr>
            <a:xfrm flipH="false" flipV="false" rot="0">
              <a:off x="0" y="0"/>
              <a:ext cx="368701" cy="557359"/>
            </a:xfrm>
            <a:custGeom>
              <a:avLst/>
              <a:gdLst/>
              <a:ahLst/>
              <a:cxnLst/>
              <a:rect r="r" b="b" t="t" l="l"/>
              <a:pathLst>
                <a:path h="557359" w="368701">
                  <a:moveTo>
                    <a:pt x="0" y="0"/>
                  </a:moveTo>
                  <a:lnTo>
                    <a:pt x="368701" y="0"/>
                  </a:lnTo>
                  <a:lnTo>
                    <a:pt x="368701" y="557359"/>
                  </a:lnTo>
                  <a:lnTo>
                    <a:pt x="0" y="557359"/>
                  </a:lnTo>
                  <a:close/>
                </a:path>
              </a:pathLst>
            </a:custGeom>
            <a:blipFill>
              <a:blip r:embed="rId4"/>
              <a:stretch>
                <a:fillRect l="-84104" t="-30619" r="-88388" b="-139521"/>
              </a:stretch>
            </a:blipFill>
          </p:spPr>
        </p:sp>
      </p:grpSp>
      <p:sp>
        <p:nvSpPr>
          <p:cNvPr name="TextBox 17" id="17"/>
          <p:cNvSpPr txBox="true"/>
          <p:nvPr/>
        </p:nvSpPr>
        <p:spPr>
          <a:xfrm rot="0">
            <a:off x="891903" y="1069247"/>
            <a:ext cx="11393599" cy="2384426"/>
          </a:xfrm>
          <a:prstGeom prst="rect">
            <a:avLst/>
          </a:prstGeom>
        </p:spPr>
        <p:txBody>
          <a:bodyPr anchor="t" rtlCol="false" tIns="0" lIns="0" bIns="0" rIns="0">
            <a:spAutoFit/>
          </a:bodyPr>
          <a:lstStyle/>
          <a:p>
            <a:pPr algn="l">
              <a:lnSpc>
                <a:spcPts val="17000"/>
              </a:lnSpc>
            </a:pPr>
            <a:r>
              <a:rPr lang="en-US" sz="20000" spc="-980">
                <a:solidFill>
                  <a:srgbClr val="FEDEE1"/>
                </a:solidFill>
                <a:latin typeface="Anton"/>
                <a:ea typeface="Anton"/>
                <a:cs typeface="Anton"/>
                <a:sym typeface="Anton"/>
              </a:rPr>
              <a:t>T</a:t>
            </a:r>
            <a:r>
              <a:rPr lang="en-US" sz="20000" spc="-980">
                <a:solidFill>
                  <a:srgbClr val="FEDEE1"/>
                </a:solidFill>
                <a:latin typeface="Anton"/>
                <a:ea typeface="Anton"/>
                <a:cs typeface="Anton"/>
                <a:sym typeface="Anton"/>
              </a:rPr>
              <a:t>EAM</a:t>
            </a:r>
          </a:p>
        </p:txBody>
      </p:sp>
      <p:sp>
        <p:nvSpPr>
          <p:cNvPr name="TextBox 18" id="18"/>
          <p:cNvSpPr txBox="true"/>
          <p:nvPr/>
        </p:nvSpPr>
        <p:spPr>
          <a:xfrm rot="0">
            <a:off x="1028700" y="4039321"/>
            <a:ext cx="2623095" cy="703107"/>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 WEBSITE DESIGNER (HIRE)</a:t>
            </a:r>
          </a:p>
        </p:txBody>
      </p:sp>
      <p:sp>
        <p:nvSpPr>
          <p:cNvPr name="TextBox 19" id="19"/>
          <p:cNvSpPr txBox="true"/>
          <p:nvPr/>
        </p:nvSpPr>
        <p:spPr>
          <a:xfrm rot="0">
            <a:off x="1028700" y="8534400"/>
            <a:ext cx="3082732" cy="1266825"/>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By hiring a web-designer as a one off occasion will allow me to save money where possible brands like Toptal allow low cost web-desigener to be able to work alongside the busines at an affordable cost and have worked with repratable brands like calm (Toptal, 2025) </a:t>
            </a:r>
          </a:p>
        </p:txBody>
      </p:sp>
      <p:sp>
        <p:nvSpPr>
          <p:cNvPr name="TextBox 20" id="20"/>
          <p:cNvSpPr txBox="true"/>
          <p:nvPr/>
        </p:nvSpPr>
        <p:spPr>
          <a:xfrm rot="0">
            <a:off x="8048663" y="4039321"/>
            <a:ext cx="2623095" cy="703107"/>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FINANTCHAL ADVISOR (HIRE)</a:t>
            </a:r>
          </a:p>
        </p:txBody>
      </p:sp>
      <p:sp>
        <p:nvSpPr>
          <p:cNvPr name="TextBox 21" id="21"/>
          <p:cNvSpPr txBox="true"/>
          <p:nvPr/>
        </p:nvSpPr>
        <p:spPr>
          <a:xfrm rot="0">
            <a:off x="7818844" y="8624887"/>
            <a:ext cx="3082732" cy="904875"/>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Hiring a financial advisor would be able to help with the long term sustainability, growth and drive of the business making sure everything is payed and in the right departments (Free, 2019).</a:t>
            </a:r>
          </a:p>
        </p:txBody>
      </p:sp>
      <p:sp>
        <p:nvSpPr>
          <p:cNvPr name="TextBox 22" id="22"/>
          <p:cNvSpPr txBox="true"/>
          <p:nvPr/>
        </p:nvSpPr>
        <p:spPr>
          <a:xfrm rot="0">
            <a:off x="14176568" y="4039321"/>
            <a:ext cx="2623095" cy="703107"/>
          </a:xfrm>
          <a:prstGeom prst="rect">
            <a:avLst/>
          </a:prstGeom>
        </p:spPr>
        <p:txBody>
          <a:bodyPr anchor="t" rtlCol="false" tIns="0" lIns="0" bIns="0" rIns="0">
            <a:spAutoFit/>
          </a:bodyPr>
          <a:lstStyle/>
          <a:p>
            <a:pPr algn="l">
              <a:lnSpc>
                <a:spcPts val="2818"/>
              </a:lnSpc>
            </a:pPr>
            <a:r>
              <a:rPr lang="en-US" sz="2348" spc="-23">
                <a:solidFill>
                  <a:srgbClr val="FEDEE1"/>
                </a:solidFill>
                <a:latin typeface="Anton"/>
                <a:ea typeface="Anton"/>
                <a:cs typeface="Anton"/>
                <a:sym typeface="Anton"/>
              </a:rPr>
              <a:t>MARKETING EXPERT (EMPLOY)</a:t>
            </a:r>
          </a:p>
        </p:txBody>
      </p:sp>
      <p:sp>
        <p:nvSpPr>
          <p:cNvPr name="TextBox 23" id="23"/>
          <p:cNvSpPr txBox="true"/>
          <p:nvPr/>
        </p:nvSpPr>
        <p:spPr>
          <a:xfrm rot="0">
            <a:off x="14176568" y="8624887"/>
            <a:ext cx="3082732" cy="1085850"/>
          </a:xfrm>
          <a:prstGeom prst="rect">
            <a:avLst/>
          </a:prstGeom>
        </p:spPr>
        <p:txBody>
          <a:bodyPr anchor="t" rtlCol="false" tIns="0" lIns="0" bIns="0" rIns="0">
            <a:spAutoFit/>
          </a:bodyPr>
          <a:lstStyle/>
          <a:p>
            <a:pPr algn="just">
              <a:lnSpc>
                <a:spcPts val="1439"/>
              </a:lnSpc>
            </a:pPr>
            <a:r>
              <a:rPr lang="en-US" sz="1200" spc="-12">
                <a:solidFill>
                  <a:srgbClr val="FFFFFF"/>
                </a:solidFill>
                <a:latin typeface="Arial Unicode"/>
                <a:ea typeface="Arial Unicode"/>
                <a:cs typeface="Arial Unicode"/>
                <a:sym typeface="Arial Unicode"/>
              </a:rPr>
              <a:t>Marketing experts can help to grow and expand brand visibility while also promoting the company creating a loyal and sustainable feel. By employing them will allow for this standards to constantly be held maintaining the brand loyalty (Katiebullon.com, 2025).</a:t>
            </a:r>
          </a:p>
        </p:txBody>
      </p:sp>
    </p:spTree>
  </p:cSld>
  <p:clrMapOvr>
    <a:masterClrMapping/>
  </p:clrMapOvr>
</p:sld>
</file>

<file path=ppt/slides/slide10.xml><?xml version="1.0" encoding="utf-8"?>
<p:sld xmlns:p="http://schemas.openxmlformats.org/presentationml/2006/main" xmlns:a="http://schemas.openxmlformats.org/drawingml/2006/main">
  <p:cSld>
    <p:bg>
      <p:bgPr>
        <a:solidFill>
          <a:srgbClr val="70020F"/>
        </a:solidFill>
      </p:bgPr>
    </p:bg>
    <p:spTree>
      <p:nvGrpSpPr>
        <p:cNvPr id="1" name=""/>
        <p:cNvGrpSpPr/>
        <p:nvPr/>
      </p:nvGrpSpPr>
      <p:grpSpPr>
        <a:xfrm>
          <a:off x="0" y="0"/>
          <a:ext cx="0" cy="0"/>
          <a:chOff x="0" y="0"/>
          <a:chExt cx="0" cy="0"/>
        </a:xfrm>
      </p:grpSpPr>
      <p:sp>
        <p:nvSpPr>
          <p:cNvPr name="TextBox 2" id="2"/>
          <p:cNvSpPr txBox="true"/>
          <p:nvPr/>
        </p:nvSpPr>
        <p:spPr>
          <a:xfrm rot="0">
            <a:off x="-1418007" y="3579522"/>
            <a:ext cx="16230600" cy="3530578"/>
          </a:xfrm>
          <a:prstGeom prst="rect">
            <a:avLst/>
          </a:prstGeom>
        </p:spPr>
        <p:txBody>
          <a:bodyPr anchor="t" rtlCol="false" tIns="0" lIns="0" bIns="0" rIns="0">
            <a:spAutoFit/>
          </a:bodyPr>
          <a:lstStyle/>
          <a:p>
            <a:pPr algn="ctr">
              <a:lnSpc>
                <a:spcPts val="25256"/>
              </a:lnSpc>
            </a:pPr>
            <a:r>
              <a:rPr lang="en-US" sz="29713" spc="-1455">
                <a:solidFill>
                  <a:srgbClr val="000000">
                    <a:alpha val="14902"/>
                  </a:srgbClr>
                </a:solidFill>
                <a:latin typeface="Anton"/>
                <a:ea typeface="Anton"/>
                <a:cs typeface="Anton"/>
                <a:sym typeface="Anton"/>
              </a:rPr>
              <a:t>THANK YOU</a:t>
            </a:r>
          </a:p>
        </p:txBody>
      </p:sp>
      <p:sp>
        <p:nvSpPr>
          <p:cNvPr name="TextBox 3" id="3"/>
          <p:cNvSpPr txBox="true"/>
          <p:nvPr/>
        </p:nvSpPr>
        <p:spPr>
          <a:xfrm rot="0">
            <a:off x="-1418007" y="351445"/>
            <a:ext cx="16230600" cy="3530578"/>
          </a:xfrm>
          <a:prstGeom prst="rect">
            <a:avLst/>
          </a:prstGeom>
        </p:spPr>
        <p:txBody>
          <a:bodyPr anchor="t" rtlCol="false" tIns="0" lIns="0" bIns="0" rIns="0">
            <a:spAutoFit/>
          </a:bodyPr>
          <a:lstStyle/>
          <a:p>
            <a:pPr algn="ctr">
              <a:lnSpc>
                <a:spcPts val="25256"/>
              </a:lnSpc>
            </a:pPr>
            <a:r>
              <a:rPr lang="en-US" sz="29713" spc="-1455">
                <a:solidFill>
                  <a:srgbClr val="FEDEE1"/>
                </a:solidFill>
                <a:latin typeface="Anton"/>
                <a:ea typeface="Anton"/>
                <a:cs typeface="Anton"/>
                <a:sym typeface="Anton"/>
              </a:rPr>
              <a:t>THANK YOU</a:t>
            </a:r>
          </a:p>
        </p:txBody>
      </p:sp>
      <p:sp>
        <p:nvSpPr>
          <p:cNvPr name="TextBox 4" id="4"/>
          <p:cNvSpPr txBox="true"/>
          <p:nvPr/>
        </p:nvSpPr>
        <p:spPr>
          <a:xfrm rot="0">
            <a:off x="10610888" y="8439084"/>
            <a:ext cx="1734807" cy="590550"/>
          </a:xfrm>
          <a:prstGeom prst="rect">
            <a:avLst/>
          </a:prstGeom>
        </p:spPr>
        <p:txBody>
          <a:bodyPr anchor="t" rtlCol="false" tIns="0" lIns="0" bIns="0" rIns="0">
            <a:spAutoFit/>
          </a:bodyPr>
          <a:lstStyle/>
          <a:p>
            <a:pPr algn="l">
              <a:lnSpc>
                <a:spcPts val="2399"/>
              </a:lnSpc>
            </a:pPr>
            <a:r>
              <a:rPr lang="en-US" sz="1999" spc="-19">
                <a:solidFill>
                  <a:srgbClr val="FEDEE1"/>
                </a:solidFill>
                <a:latin typeface="Anton"/>
                <a:ea typeface="Anton"/>
                <a:cs typeface="Anton"/>
                <a:sym typeface="Anton"/>
              </a:rPr>
              <a:t>CHARLOTTE PALMER 2404336</a:t>
            </a:r>
          </a:p>
        </p:txBody>
      </p:sp>
      <p:sp>
        <p:nvSpPr>
          <p:cNvPr name="TextBox 5" id="5"/>
          <p:cNvSpPr txBox="true"/>
          <p:nvPr/>
        </p:nvSpPr>
        <p:spPr>
          <a:xfrm rot="0">
            <a:off x="12562865" y="8439084"/>
            <a:ext cx="1734807" cy="590550"/>
          </a:xfrm>
          <a:prstGeom prst="rect">
            <a:avLst/>
          </a:prstGeom>
        </p:spPr>
        <p:txBody>
          <a:bodyPr anchor="t" rtlCol="false" tIns="0" lIns="0" bIns="0" rIns="0">
            <a:spAutoFit/>
          </a:bodyPr>
          <a:lstStyle/>
          <a:p>
            <a:pPr algn="l">
              <a:lnSpc>
                <a:spcPts val="2399"/>
              </a:lnSpc>
            </a:pPr>
            <a:r>
              <a:rPr lang="en-US" sz="1999" spc="-19">
                <a:solidFill>
                  <a:srgbClr val="FEDEE1"/>
                </a:solidFill>
                <a:latin typeface="Anton"/>
                <a:ea typeface="Anton"/>
                <a:cs typeface="Anton"/>
                <a:sym typeface="Anton"/>
              </a:rPr>
              <a:t>ENTERPRISE PROJECT </a:t>
            </a:r>
          </a:p>
        </p:txBody>
      </p:sp>
      <p:sp>
        <p:nvSpPr>
          <p:cNvPr name="TextBox 6" id="6"/>
          <p:cNvSpPr txBox="true"/>
          <p:nvPr/>
        </p:nvSpPr>
        <p:spPr>
          <a:xfrm rot="0">
            <a:off x="12562865" y="9029700"/>
            <a:ext cx="2169147" cy="228600"/>
          </a:xfrm>
          <a:prstGeom prst="rect">
            <a:avLst/>
          </a:prstGeom>
        </p:spPr>
        <p:txBody>
          <a:bodyPr anchor="t" rtlCol="false" tIns="0" lIns="0" bIns="0" rIns="0">
            <a:spAutoFit/>
          </a:bodyPr>
          <a:lstStyle/>
          <a:p>
            <a:pPr algn="l">
              <a:lnSpc>
                <a:spcPts val="1800"/>
              </a:lnSpc>
            </a:pPr>
            <a:r>
              <a:rPr lang="en-US" sz="1500" spc="-15">
                <a:solidFill>
                  <a:srgbClr val="FFFFFF"/>
                </a:solidFill>
                <a:latin typeface="Arial Unicode"/>
                <a:ea typeface="Arial Unicode"/>
                <a:cs typeface="Arial Unicode"/>
                <a:sym typeface="Arial Unicode"/>
              </a:rPr>
              <a:t>BMTP5020 </a:t>
            </a:r>
          </a:p>
        </p:txBody>
      </p:sp>
      <p:sp>
        <p:nvSpPr>
          <p:cNvPr name="TextBox 7" id="7"/>
          <p:cNvSpPr txBox="true"/>
          <p:nvPr/>
        </p:nvSpPr>
        <p:spPr>
          <a:xfrm rot="0">
            <a:off x="13945190" y="8439084"/>
            <a:ext cx="1734807" cy="295275"/>
          </a:xfrm>
          <a:prstGeom prst="rect">
            <a:avLst/>
          </a:prstGeom>
        </p:spPr>
        <p:txBody>
          <a:bodyPr anchor="t" rtlCol="false" tIns="0" lIns="0" bIns="0" rIns="0">
            <a:spAutoFit/>
          </a:bodyPr>
          <a:lstStyle/>
          <a:p>
            <a:pPr algn="l">
              <a:lnSpc>
                <a:spcPts val="2399"/>
              </a:lnSpc>
            </a:pPr>
            <a:r>
              <a:rPr lang="en-US" sz="1999" spc="-19">
                <a:solidFill>
                  <a:srgbClr val="FEDEE1"/>
                </a:solidFill>
                <a:latin typeface="Anton"/>
                <a:ea typeface="Anton"/>
                <a:cs typeface="Anton"/>
                <a:sym typeface="Anton"/>
              </a:rPr>
              <a:t>NEIL DYER</a:t>
            </a:r>
          </a:p>
        </p:txBody>
      </p:sp>
      <p:sp>
        <p:nvSpPr>
          <p:cNvPr name="TextBox 8" id="8"/>
          <p:cNvSpPr txBox="true"/>
          <p:nvPr/>
        </p:nvSpPr>
        <p:spPr>
          <a:xfrm rot="0">
            <a:off x="1028700" y="8927127"/>
            <a:ext cx="5291729" cy="405943"/>
          </a:xfrm>
          <a:prstGeom prst="rect">
            <a:avLst/>
          </a:prstGeom>
        </p:spPr>
        <p:txBody>
          <a:bodyPr anchor="t" rtlCol="false" tIns="0" lIns="0" bIns="0" rIns="0">
            <a:spAutoFit/>
          </a:bodyPr>
          <a:lstStyle/>
          <a:p>
            <a:pPr algn="l">
              <a:lnSpc>
                <a:spcPts val="3007"/>
              </a:lnSpc>
            </a:pPr>
            <a:r>
              <a:rPr lang="en-US" sz="2919" spc="116">
                <a:solidFill>
                  <a:srgbClr val="FFFFFF"/>
                </a:solidFill>
                <a:latin typeface="Arial Unicode"/>
                <a:ea typeface="Arial Unicode"/>
                <a:cs typeface="Arial Unicode"/>
                <a:sym typeface="Arial Unicode"/>
              </a:rPr>
              <a:t>2026</a:t>
            </a:r>
          </a:p>
        </p:txBody>
      </p:sp>
    </p:spTree>
  </p:cSld>
  <p:clrMapOvr>
    <a:masterClrMapping/>
  </p:clrMapOvr>
</p:sld>
</file>

<file path=ppt/slides/slide11.xml><?xml version="1.0" encoding="utf-8"?>
<p:sld xmlns:p="http://schemas.openxmlformats.org/presentationml/2006/main" xmlns:a="http://schemas.openxmlformats.org/drawingml/2006/main">
  <p:cSld>
    <p:bg>
      <p:bgPr>
        <a:solidFill>
          <a:srgbClr val="70020F"/>
        </a:solidFill>
      </p:bgPr>
    </p:bg>
    <p:spTree>
      <p:nvGrpSpPr>
        <p:cNvPr id="1" name=""/>
        <p:cNvGrpSpPr/>
        <p:nvPr/>
      </p:nvGrpSpPr>
      <p:grpSpPr>
        <a:xfrm>
          <a:off x="0" y="0"/>
          <a:ext cx="0" cy="0"/>
          <a:chOff x="0" y="0"/>
          <a:chExt cx="0" cy="0"/>
        </a:xfrm>
      </p:grpSpPr>
      <p:sp>
        <p:nvSpPr>
          <p:cNvPr name="TextBox 2" id="2"/>
          <p:cNvSpPr txBox="true"/>
          <p:nvPr/>
        </p:nvSpPr>
        <p:spPr>
          <a:xfrm rot="0">
            <a:off x="3357219" y="606424"/>
            <a:ext cx="11573562" cy="4537076"/>
          </a:xfrm>
          <a:prstGeom prst="rect">
            <a:avLst/>
          </a:prstGeom>
        </p:spPr>
        <p:txBody>
          <a:bodyPr anchor="t" rtlCol="false" tIns="0" lIns="0" bIns="0" rIns="0">
            <a:spAutoFit/>
          </a:bodyPr>
          <a:lstStyle/>
          <a:p>
            <a:pPr algn="l">
              <a:lnSpc>
                <a:spcPts val="17000"/>
              </a:lnSpc>
            </a:pPr>
            <a:r>
              <a:rPr lang="en-US" sz="20000">
                <a:solidFill>
                  <a:srgbClr val="FEDEE1"/>
                </a:solidFill>
                <a:latin typeface="Anton"/>
                <a:ea typeface="Anton"/>
                <a:cs typeface="Anton"/>
                <a:sym typeface="Anton"/>
              </a:rPr>
              <a:t>REFERENCES </a:t>
            </a:r>
          </a:p>
        </p:txBody>
      </p:sp>
      <p:sp>
        <p:nvSpPr>
          <p:cNvPr name="TextBox 3" id="3"/>
          <p:cNvSpPr txBox="true"/>
          <p:nvPr/>
        </p:nvSpPr>
        <p:spPr>
          <a:xfrm rot="0">
            <a:off x="148394" y="2581778"/>
            <a:ext cx="18139606" cy="7715250"/>
          </a:xfrm>
          <a:prstGeom prst="rect">
            <a:avLst/>
          </a:prstGeom>
        </p:spPr>
        <p:txBody>
          <a:bodyPr anchor="t" rtlCol="false" tIns="0" lIns="0" bIns="0" rIns="0">
            <a:spAutoFit/>
          </a:bodyPr>
          <a:lstStyle/>
          <a:p>
            <a:pPr algn="ctr">
              <a:lnSpc>
                <a:spcPts val="2321"/>
              </a:lnSpc>
              <a:spcBef>
                <a:spcPct val="0"/>
              </a:spcBef>
            </a:pPr>
            <a:r>
              <a:rPr lang="en-US" sz="1934" spc="-19">
                <a:solidFill>
                  <a:srgbClr val="FEDEE1"/>
                </a:solidFill>
                <a:latin typeface="Arial Unicode"/>
                <a:ea typeface="Arial Unicode"/>
                <a:cs typeface="Arial Unicode"/>
                <a:sym typeface="Arial Unicode"/>
              </a:rPr>
              <a:t>AMERICAN CAMP ASSOCIATION. (2024). INTERNATIONAL STAFF. [ONLINE] AVAILABLE AT: HTTPS://WWW.ACACAMPS.ORG/TOPICS/INTERNATIONAL-STAFF.</a:t>
            </a:r>
          </a:p>
          <a:p>
            <a:pPr algn="ctr">
              <a:lnSpc>
                <a:spcPts val="2321"/>
              </a:lnSpc>
              <a:spcBef>
                <a:spcPct val="0"/>
              </a:spcBef>
            </a:pPr>
            <a:r>
              <a:rPr lang="en-US" sz="1934" spc="-19">
                <a:solidFill>
                  <a:srgbClr val="FEDEE1"/>
                </a:solidFill>
                <a:latin typeface="Arial Unicode"/>
                <a:ea typeface="Arial Unicode"/>
                <a:cs typeface="Arial Unicode"/>
                <a:sym typeface="Arial Unicode"/>
              </a:rPr>
              <a:t>CAMP AMERICA. (2025). CAMP AMERICA® USA SUMMER JOBS IN AMERICA SINCE 1969. [ONLINE] AVAILABLE AT: HTTPS://WWW.CAMPAMERICA.CO.UK.</a:t>
            </a:r>
          </a:p>
          <a:p>
            <a:pPr algn="ctr">
              <a:lnSpc>
                <a:spcPts val="2321"/>
              </a:lnSpc>
              <a:spcBef>
                <a:spcPct val="0"/>
              </a:spcBef>
            </a:pPr>
            <a:r>
              <a:rPr lang="en-US" sz="1934" spc="-19">
                <a:solidFill>
                  <a:srgbClr val="FEDEE1"/>
                </a:solidFill>
                <a:latin typeface="Arial Unicode"/>
                <a:ea typeface="Arial Unicode"/>
                <a:cs typeface="Arial Unicode"/>
                <a:sym typeface="Arial Unicode"/>
              </a:rPr>
              <a:t>CAMPLEADERS.COM. (2024). CAMP LEADERS: SUMMER CAMP IN AMERICA 2025. [ONLINE] AVAILABLE AT: HTTPS://WWW.CAMPLEADERS.COM/UK.</a:t>
            </a:r>
          </a:p>
          <a:p>
            <a:pPr algn="ctr">
              <a:lnSpc>
                <a:spcPts val="2321"/>
              </a:lnSpc>
              <a:spcBef>
                <a:spcPct val="0"/>
              </a:spcBef>
            </a:pPr>
            <a:r>
              <a:rPr lang="en-US" sz="1934" spc="-19">
                <a:solidFill>
                  <a:srgbClr val="FEDEE1"/>
                </a:solidFill>
                <a:latin typeface="Arial Unicode"/>
                <a:ea typeface="Arial Unicode"/>
                <a:cs typeface="Arial Unicode"/>
                <a:sym typeface="Arial Unicode"/>
              </a:rPr>
              <a:t>EXODUS. (2025). TREKAMERICA &amp; EXODUS TRAVELS. [ONLINE] AVAILABLE AT: HTTPS://WWW.EXODUS.CO.UK/DESTINATIONS/NORTH-AMERICA-HOLIDAYS/INFO/TREKAMERICA [ACCESSED 1 MAR. 2026].</a:t>
            </a:r>
          </a:p>
          <a:p>
            <a:pPr algn="ctr">
              <a:lnSpc>
                <a:spcPts val="2321"/>
              </a:lnSpc>
              <a:spcBef>
                <a:spcPct val="0"/>
              </a:spcBef>
            </a:pPr>
            <a:r>
              <a:rPr lang="en-US" sz="1934" spc="-19">
                <a:solidFill>
                  <a:srgbClr val="FEDEE1"/>
                </a:solidFill>
                <a:latin typeface="Arial Unicode"/>
                <a:ea typeface="Arial Unicode"/>
                <a:cs typeface="Arial Unicode"/>
                <a:sym typeface="Arial Unicode"/>
              </a:rPr>
              <a:t>FREE, Y. (2019). IFA CONNECT. [ONLINE] IFA CONNECT. AVAILABLE AT: HTTPS://WWW.IFACONNECT.CO.UK/FIND-YOUR-LOCAL-IFA?GAD_SOURCE=1&amp;GAD_CAMPAIGNID=22754832709&amp;GBRAID=0AAAAA_CMFPS7BPOTGNDQVTEM9VFVDCUO2&amp;GCLID=CJWKCAIAH5XNBHAAEIWA_BU8FQF23EWO7IKBNISEFYBVEAZ4JG9SDTYVUO7BPIGYA1BXQK5-UFUJUROCQCAQAVD_BWE [ACCESSED 2 MAR. 2026].</a:t>
            </a:r>
          </a:p>
          <a:p>
            <a:pPr algn="ctr">
              <a:lnSpc>
                <a:spcPts val="2321"/>
              </a:lnSpc>
              <a:spcBef>
                <a:spcPct val="0"/>
              </a:spcBef>
            </a:pPr>
            <a:r>
              <a:rPr lang="en-US" sz="1934" spc="-19">
                <a:solidFill>
                  <a:srgbClr val="FEDEE1"/>
                </a:solidFill>
                <a:latin typeface="Arial Unicode"/>
                <a:ea typeface="Arial Unicode"/>
                <a:cs typeface="Arial Unicode"/>
                <a:sym typeface="Arial Unicode"/>
              </a:rPr>
              <a:t>KATIEBULLON.COM. (2025). WHY UK MARKETING EXPERTS ARE ESSENTIAL FOR SMALL BUSINESS SUCCESS. [ONLINE] AVAILABLE AT: HTTPS://WWW.KATIEBULLON.COM/WHY-A-MARKETING-EXPERT-IS-KEY-FOR-SMALL-BUSINESSES/ [ACCESSED 2 MAR. 2026].</a:t>
            </a:r>
          </a:p>
          <a:p>
            <a:pPr algn="ctr">
              <a:lnSpc>
                <a:spcPts val="2321"/>
              </a:lnSpc>
              <a:spcBef>
                <a:spcPct val="0"/>
              </a:spcBef>
            </a:pPr>
            <a:r>
              <a:rPr lang="en-US" sz="1934" spc="-19">
                <a:solidFill>
                  <a:srgbClr val="FEDEE1"/>
                </a:solidFill>
                <a:latin typeface="Arial Unicode"/>
                <a:ea typeface="Arial Unicode"/>
                <a:cs typeface="Arial Unicode"/>
                <a:sym typeface="Arial Unicode"/>
              </a:rPr>
              <a:t><![CDATA[TOPTAL (2025). HTTPS://WWW.TOPTAL.COM/DESIGNERS/HIRE-WEB-DESIGNERS?ADNETWORK=SEARCH&KEYWORD=HIRE%20WEB%20DESIGNERS&CREATIVE=725654663004&CAMPAIGNID=22027640136&ADGROUPID=179058703824&MATCHTYPE=E&NETWORK=G&DEVICE=C&DEVICEMODEL=&ADPOSITION=&NOUN=&UTM_TERM=HIRE%20WEB%20DESIGNERS&UTM_CAMPAIGN=&UTM_SOURCE=ADWORDS&UTM_MEDIUM=PPC&HSA_ACC=3970072741&HSA_CAM=22027640136&HSA_GRP=179058703824&HSA_AD=725654663004&HSA_SRC=G&HSA_TGT=KWD-2338895371199&HSA_KW=HIRE%20WEB%20DESIGNERS&HSA_MT=E&HSA_NET=ADWORDS&HSA_VER=3&GAD_SOURCE=1&GAD_CAMPAIGNID=22027640136&GBRAID=0AAAAADIPO5GWEPPNNHXYGISCOV_HGPRB4&GCLID=CJWKCAIAH5XNBHAAEIWA_BU8FUKLL1W4OXYEQHV9DCOBU4KLMZUN6R_WPUEBIWD6O9P09C_DDBKYZHOCY4WQAVD_BWE. [ONLINE] AVAILABLE AT: HTTPS://WWW.TOPTAL.COM/DESIGNERS/HIRE-WEB-DESIGNERS?ADNETWORK=SEARCH&KEYWORD=HIRE%20WEB%20DESIGNERS&CREATIVE=725654663004&CAMPAIGNID=22027640136&ADGROUPID=179058703824&MATCHTYPE=E&NETWORK=G&DEVICE=C&DEVICEMODEL=&ADPOSITION=&NOUN=&UTM_TERM=HIRE%20WEB%20DESIGNERS&UTM_CAMPAIGN=&UTM_SOURCE=ADWORDS&UTM_MEDIUM=PPC&HSA_ACC=3970072741&HSA_CAM=22027640136&HSA_GRP=179058703824&HSA_AD=725654663004&HSA_SRC=G&HSA_TGT=KWD-2338895371199&HSA_KW=HIRE%20WEB%20DESIGNERS&HSA_MT=E&HSA_NET=ADWORDS&HSA_VER=3&GAD_SOURCE=1&GAD_CAMPAIGNID=22027640136&GBRAID=0AAAAADIPO5GWEPPNNHXYGISCOV_HGPRB4&GCLID=CJWKCAIAH5XNBHAAEIWA_BU8FUKLL1W4OXYEQHV9DCOBU4KLMZUN6R_WPUEBIWD6O9P09C_DDBKYZHOCY4WQAVD_BWE.]]></a:t>
            </a:r>
          </a:p>
          <a:p>
            <a:pPr algn="ctr">
              <a:lnSpc>
                <a:spcPts val="2321"/>
              </a:lnSpc>
              <a:spcBef>
                <a:spcPct val="0"/>
              </a:spcBef>
            </a:pPr>
            <a:r>
              <a:rPr lang="en-US" sz="1934" spc="-19">
                <a:solidFill>
                  <a:srgbClr val="FEDEE1"/>
                </a:solidFill>
                <a:latin typeface="Arial Unicode"/>
                <a:ea typeface="Arial Unicode"/>
                <a:cs typeface="Arial Unicode"/>
                <a:sym typeface="Arial Unicode"/>
              </a:rPr>
              <a:t>WIFITALENTS. (2026). CAMP INDUSTRY: DATA REPORTS 2026. [ONLINE] AVAILABLE AT: HTTPS://WIFITALENTS.COM/CAMP-INDUSTRY-STATISTICS/ [ACCESSED 26 APRIL. 2026].</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DAHCaSyoKn0</dc:identifier>
  <dcterms:modified xsi:type="dcterms:W3CDTF">2011-08-01T06:04:30Z</dcterms:modified>
  <cp:revision>1</cp:revision>
  <dc:title>Red and Pink Bold Pitch Deck Presentation</dc:title>
</cp:coreProperties>
</file>