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x="18288000" cy="10287000"/>
  <p:notesSz cx="6858000" cy="9144000"/>
  <p:embeddedFontLst>
    <p:embeddedFont>
      <p:font typeface="Lato Bold Italics" charset="1" panose="020F0502020204030203"/>
      <p:regular r:id="rId15"/>
    </p:embeddedFont>
    <p:embeddedFont>
      <p:font typeface="Canva Sans Bold" charset="1" panose="020B0803030501040103"/>
      <p:regular r:id="rId16"/>
    </p:embeddedFont>
    <p:embeddedFont>
      <p:font typeface="Canva Sans" charset="1" panose="020B0503030501040103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fonts/font15.fntdata" Type="http://schemas.openxmlformats.org/officeDocument/2006/relationships/font"/><Relationship Id="rId16" Target="fonts/font16.fntdata" Type="http://schemas.openxmlformats.org/officeDocument/2006/relationships/font"/><Relationship Id="rId17" Target="fonts/font17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8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187295" y="2208507"/>
            <a:ext cx="5072005" cy="5869986"/>
          </a:xfrm>
          <a:custGeom>
            <a:avLst/>
            <a:gdLst/>
            <a:ahLst/>
            <a:cxnLst/>
            <a:rect r="r" b="b" t="t" l="l"/>
            <a:pathLst>
              <a:path h="5869986" w="5072005">
                <a:moveTo>
                  <a:pt x="0" y="0"/>
                </a:moveTo>
                <a:lnTo>
                  <a:pt x="5072005" y="0"/>
                </a:lnTo>
                <a:lnTo>
                  <a:pt x="5072005" y="5869986"/>
                </a:lnTo>
                <a:lnTo>
                  <a:pt x="0" y="586998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43" t="0" r="-343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765517" y="1444561"/>
            <a:ext cx="9924194" cy="33030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54"/>
              </a:lnSpc>
            </a:pPr>
            <a:r>
              <a:rPr lang="en-US" b="true" sz="5867" i="true" spc="252">
                <a:solidFill>
                  <a:srgbClr val="000000"/>
                </a:solidFill>
                <a:latin typeface="Lato Bold Italics"/>
                <a:ea typeface="Lato Bold Italics"/>
                <a:cs typeface="Lato Bold Italics"/>
                <a:sym typeface="Lato Bold Italics"/>
              </a:rPr>
              <a:t>UNDERSTANDING ADULT LEARNERS: BENEFITS AND BARRIERS IN HIGHER EDUCATION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615989" y="508693"/>
            <a:ext cx="11377494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Aims and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704750" y="2839116"/>
            <a:ext cx="11199971" cy="60725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28374" indent="-464187" lvl="1">
              <a:lnSpc>
                <a:spcPts val="6020"/>
              </a:lnSpc>
              <a:buFont typeface="Arial"/>
              <a:buChar char="•"/>
            </a:pPr>
            <a:r>
              <a:rPr lang="en-US" b="true" sz="43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Identifiy atleast three benefits and three barriers adult learners experiance in HE</a:t>
            </a:r>
          </a:p>
          <a:p>
            <a:pPr algn="l" marL="928374" indent="-464187" lvl="1">
              <a:lnSpc>
                <a:spcPts val="6020"/>
              </a:lnSpc>
              <a:buFont typeface="Arial"/>
              <a:buChar char="•"/>
            </a:pPr>
            <a:r>
              <a:rPr lang="en-US" b="true" sz="43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Link these findings to a relevant theory</a:t>
            </a:r>
          </a:p>
          <a:p>
            <a:pPr algn="l" marL="928374" indent="-464187" lvl="1">
              <a:lnSpc>
                <a:spcPts val="6020"/>
              </a:lnSpc>
              <a:buFont typeface="Arial"/>
              <a:buChar char="•"/>
            </a:pPr>
            <a:r>
              <a:rPr lang="en-US" b="true" sz="43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Suggest one practical classroom strategy that responds to a specific barrier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634390" y="1726247"/>
            <a:ext cx="5884164" cy="8229600"/>
          </a:xfrm>
          <a:custGeom>
            <a:avLst/>
            <a:gdLst/>
            <a:ahLst/>
            <a:cxnLst/>
            <a:rect r="r" b="b" t="t" l="l"/>
            <a:pathLst>
              <a:path h="8229600" w="5884164">
                <a:moveTo>
                  <a:pt x="0" y="0"/>
                </a:moveTo>
                <a:lnTo>
                  <a:pt x="5884164" y="0"/>
                </a:lnTo>
                <a:lnTo>
                  <a:pt x="588416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2632132" y="857250"/>
            <a:ext cx="5334358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Benefits</a:t>
            </a:r>
            <a:r>
              <a:rPr lang="en-US" b="true" sz="92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3149817" y="6707096"/>
            <a:ext cx="2665690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Purpose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587349" y="3524971"/>
            <a:ext cx="7281103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Career opportunities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2632132" y="5048250"/>
            <a:ext cx="4066388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Confidence 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525129" y="2666649"/>
            <a:ext cx="6734171" cy="6942445"/>
          </a:xfrm>
          <a:custGeom>
            <a:avLst/>
            <a:gdLst/>
            <a:ahLst/>
            <a:cxnLst/>
            <a:rect r="r" b="b" t="t" l="l"/>
            <a:pathLst>
              <a:path h="6942445" w="6734171">
                <a:moveTo>
                  <a:pt x="0" y="0"/>
                </a:moveTo>
                <a:lnTo>
                  <a:pt x="6734171" y="0"/>
                </a:lnTo>
                <a:lnTo>
                  <a:pt x="6734171" y="6942445"/>
                </a:lnTo>
                <a:lnTo>
                  <a:pt x="0" y="694244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6862584" y="857250"/>
            <a:ext cx="4562832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Barriers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786379" y="2918153"/>
            <a:ext cx="6086713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Lack of confidence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786379" y="4652327"/>
            <a:ext cx="5341620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Rigid Structures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786379" y="6591512"/>
            <a:ext cx="5389602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Time constraints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769820" y="3412076"/>
            <a:ext cx="6286023" cy="5468840"/>
          </a:xfrm>
          <a:custGeom>
            <a:avLst/>
            <a:gdLst/>
            <a:ahLst/>
            <a:cxnLst/>
            <a:rect r="r" b="b" t="t" l="l"/>
            <a:pathLst>
              <a:path h="5468840" w="6286023">
                <a:moveTo>
                  <a:pt x="0" y="0"/>
                </a:moveTo>
                <a:lnTo>
                  <a:pt x="6286022" y="0"/>
                </a:lnTo>
                <a:lnTo>
                  <a:pt x="6286022" y="5468840"/>
                </a:lnTo>
                <a:lnTo>
                  <a:pt x="0" y="54688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4760467" y="857250"/>
            <a:ext cx="8304729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Group Activity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55084" y="857250"/>
            <a:ext cx="12177832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How it links to theory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802493" y="2559713"/>
            <a:ext cx="11994713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Knowles - Andragogy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224566" y="6126386"/>
            <a:ext cx="10378203" cy="17805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34059" indent="-367030" lvl="1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Its relevant to their life goals</a:t>
            </a:r>
          </a:p>
          <a:p>
            <a:pPr algn="l" marL="734059" indent="-367030" lvl="1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They can be self-directed (not told what to do)</a:t>
            </a:r>
          </a:p>
          <a:p>
            <a:pPr algn="l" marL="734059" indent="-367030" lvl="1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Their past experience is valued and used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294263" y="3760470"/>
            <a:ext cx="17699474" cy="1180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theory of how adults learn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Adults learn best when its relevant, self-directed and builds on their own experiences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055084" y="159703"/>
            <a:ext cx="12177832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How it links to theory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515201" y="1993883"/>
            <a:ext cx="11143179" cy="887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Mazirow - Transformative Learning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436959" y="3176254"/>
            <a:ext cx="16836390" cy="11804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theory of how adults change through reflection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Deep reflection on experiance can shift how adults see themselves and the world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253462" y="5542371"/>
            <a:ext cx="11659857" cy="23806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34059" indent="-367030" lvl="1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Adults reflect deeply on their experiances</a:t>
            </a:r>
          </a:p>
          <a:p>
            <a:pPr algn="l" marL="734059" indent="-367030" lvl="1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This can shift how they see themselves and the world</a:t>
            </a:r>
          </a:p>
          <a:p>
            <a:pPr algn="l" marL="734059" indent="-367030" lvl="1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Learning isn’t just facts - it can be transformation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929312" y="3086100"/>
            <a:ext cx="6429375" cy="4114800"/>
          </a:xfrm>
          <a:custGeom>
            <a:avLst/>
            <a:gdLst/>
            <a:ahLst/>
            <a:cxnLst/>
            <a:rect r="r" b="b" t="t" l="l"/>
            <a:pathLst>
              <a:path h="4114800" w="6429375">
                <a:moveTo>
                  <a:pt x="0" y="0"/>
                </a:moveTo>
                <a:lnTo>
                  <a:pt x="6429376" y="0"/>
                </a:lnTo>
                <a:lnTo>
                  <a:pt x="642937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956331" y="442519"/>
            <a:ext cx="13256813" cy="8815781"/>
          </a:xfrm>
          <a:custGeom>
            <a:avLst/>
            <a:gdLst/>
            <a:ahLst/>
            <a:cxnLst/>
            <a:rect r="r" b="b" t="t" l="l"/>
            <a:pathLst>
              <a:path h="8815781" w="13256813">
                <a:moveTo>
                  <a:pt x="0" y="0"/>
                </a:moveTo>
                <a:lnTo>
                  <a:pt x="13256813" y="0"/>
                </a:lnTo>
                <a:lnTo>
                  <a:pt x="13256813" y="8815781"/>
                </a:lnTo>
                <a:lnTo>
                  <a:pt x="0" y="88157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807252" y="857250"/>
            <a:ext cx="8169593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2880"/>
              </a:lnSpc>
              <a:spcBef>
                <a:spcPct val="0"/>
              </a:spcBef>
            </a:pPr>
            <a:r>
              <a:rPr lang="en-US" b="true" sz="92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 List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0" y="2816288"/>
            <a:ext cx="18288000" cy="57899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20"/>
              </a:lnSpc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Hoggan, C. and Hoggan-Kloubert, T. (2022) “Critiques and evolutions of transformative learning theory,” </a:t>
            </a: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International journal of lifelong education, 41(6), pp. 666–673. Available at: https://doi.org/10.1080/02601370.2022.2164434.</a:t>
            </a:r>
          </a:p>
          <a:p>
            <a:pPr algn="ctr">
              <a:lnSpc>
                <a:spcPts val="3220"/>
              </a:lnSpc>
            </a:pPr>
          </a:p>
          <a:p>
            <a:pPr algn="ctr">
              <a:lnSpc>
                <a:spcPts val="3220"/>
              </a:lnSpc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Hyde, B. (2021) “Critical discourse and critical reflection in mezirow’s theory of transformative learning: a dialectic between ontology and epistemology (and a subtext of reflexivity mirroring my own onto-epistemological movement),” Adult education quarterly (American Association for Adult and Continuing Education), 71(4), pp. 373–388. Available at: https://doi.org/10.1177/07417136211003612.</a:t>
            </a:r>
          </a:p>
          <a:p>
            <a:pPr algn="ctr">
              <a:lnSpc>
                <a:spcPts val="4759"/>
              </a:lnSpc>
            </a:pPr>
          </a:p>
          <a:p>
            <a:pPr algn="ctr">
              <a:lnSpc>
                <a:spcPts val="3220"/>
              </a:lnSpc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Moll, I. (2024) “A Psychological Critique of Knowles’ Andragogy as a Theory of Learning,” AS. Andragoška spoznanja, 30(1), pp. 151–170. Available at: https://doi.org/10.4312/as/16396.</a:t>
            </a:r>
          </a:p>
          <a:p>
            <a:pPr algn="ctr">
              <a:lnSpc>
                <a:spcPts val="3220"/>
              </a:lnSpc>
            </a:pPr>
          </a:p>
          <a:p>
            <a:pPr algn="ctr">
              <a:lnSpc>
                <a:spcPts val="3220"/>
              </a:lnSpc>
            </a:pPr>
            <a:r>
              <a:rPr lang="en-US" sz="23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Tedford, K. and Kitchenham, A.D. (2021) “Using the Graphic Narrative to Stimulate Mezirow’s Transformative Learning Theory in Learners,” Journal of transformative education, 19(4), pp. 445–458. Available at: https://doi.org/10.1177/15413446211045174.</a:t>
            </a:r>
          </a:p>
          <a:p>
            <a:pPr algn="ctr">
              <a:lnSpc>
                <a:spcPts val="3220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DAHVi-j20Eo</dc:identifier>
  <dcterms:modified xsi:type="dcterms:W3CDTF">2011-08-01T06:04:30Z</dcterms:modified>
  <cp:revision>1</cp:revision>
  <dc:title>micro teach presentation</dc:title>
</cp:coreProperties>
</file>