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7" r:id="rId4"/>
  </p:sldMasterIdLst>
  <p:notesMasterIdLst>
    <p:notesMasterId r:id="rId18"/>
  </p:notesMasterIdLst>
  <p:handoutMasterIdLst>
    <p:handoutMasterId r:id="rId19"/>
  </p:handoutMasterIdLst>
  <p:sldIdLst>
    <p:sldId id="312" r:id="rId5"/>
    <p:sldId id="322" r:id="rId6"/>
    <p:sldId id="261" r:id="rId7"/>
    <p:sldId id="318" r:id="rId8"/>
    <p:sldId id="313" r:id="rId9"/>
    <p:sldId id="314" r:id="rId10"/>
    <p:sldId id="315" r:id="rId11"/>
    <p:sldId id="316" r:id="rId12"/>
    <p:sldId id="317" r:id="rId13"/>
    <p:sldId id="321" r:id="rId14"/>
    <p:sldId id="319" r:id="rId15"/>
    <p:sldId id="320" r:id="rId16"/>
    <p:sldId id="31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BA55003-BCC9-4D18-A4AA-2A334FA1AF44}" v="191" dt="2024-08-10T13:46:49.8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76" autoAdjust="0"/>
    <p:restoredTop sz="94639" autoAdjust="0"/>
  </p:normalViewPr>
  <p:slideViewPr>
    <p:cSldViewPr snapToGrid="0">
      <p:cViewPr varScale="1">
        <p:scale>
          <a:sx n="83" d="100"/>
          <a:sy n="83" d="100"/>
        </p:scale>
        <p:origin x="634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50" d="100"/>
          <a:sy n="50" d="100"/>
        </p:scale>
        <p:origin x="3403" y="33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E8263B-0275-4672-8C63-170C3AEF7583}" type="doc">
      <dgm:prSet loTypeId="urn:microsoft.com/office/officeart/2005/8/layout/list1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7478D08E-81C4-48B8-AFD2-94EF3BD331D8}">
      <dgm:prSet phldrT="[Text]" custT="1"/>
      <dgm:spPr/>
      <dgm:t>
        <a:bodyPr/>
        <a:lstStyle/>
        <a:p>
          <a:r>
            <a:rPr lang="en-US" sz="1600" dirty="0"/>
            <a:t>Increased hospitalizations and emergency room visits</a:t>
          </a:r>
        </a:p>
      </dgm:t>
    </dgm:pt>
    <dgm:pt modelId="{CB75F222-D5F5-432F-B0DE-97962EDADA83}" type="parTrans" cxnId="{FA947136-4713-42E0-BFEF-B315C19665B1}">
      <dgm:prSet/>
      <dgm:spPr/>
      <dgm:t>
        <a:bodyPr/>
        <a:lstStyle/>
        <a:p>
          <a:endParaRPr lang="en-US"/>
        </a:p>
      </dgm:t>
    </dgm:pt>
    <dgm:pt modelId="{D5599C6E-3A07-4B8D-B2EE-2E3D87B1EC8A}" type="sibTrans" cxnId="{FA947136-4713-42E0-BFEF-B315C19665B1}">
      <dgm:prSet/>
      <dgm:spPr/>
      <dgm:t>
        <a:bodyPr/>
        <a:lstStyle/>
        <a:p>
          <a:endParaRPr lang="en-US"/>
        </a:p>
      </dgm:t>
    </dgm:pt>
    <dgm:pt modelId="{EE07B208-E1E8-4B5C-94ED-6259D4928A28}">
      <dgm:prSet phldrT="[Text]" custT="1"/>
      <dgm:spPr/>
      <dgm:t>
        <a:bodyPr/>
        <a:lstStyle/>
        <a:p>
          <a:r>
            <a:rPr lang="en-US" sz="1600" dirty="0"/>
            <a:t>Reduced school attendance and academic performance</a:t>
          </a:r>
        </a:p>
      </dgm:t>
    </dgm:pt>
    <dgm:pt modelId="{28AA7705-6333-46F9-871C-E9E72792EA4A}" type="parTrans" cxnId="{B4C4264F-3857-41A0-891D-D769EE622EC5}">
      <dgm:prSet/>
      <dgm:spPr/>
      <dgm:t>
        <a:bodyPr/>
        <a:lstStyle/>
        <a:p>
          <a:endParaRPr lang="en-US"/>
        </a:p>
      </dgm:t>
    </dgm:pt>
    <dgm:pt modelId="{E5FC8F53-D107-49E7-9535-6C56A850484D}" type="sibTrans" cxnId="{B4C4264F-3857-41A0-891D-D769EE622EC5}">
      <dgm:prSet/>
      <dgm:spPr/>
      <dgm:t>
        <a:bodyPr/>
        <a:lstStyle/>
        <a:p>
          <a:endParaRPr lang="en-US"/>
        </a:p>
      </dgm:t>
    </dgm:pt>
    <dgm:pt modelId="{58888F9B-FBEF-44D7-9D4B-69C4567ACEE4}">
      <dgm:prSet phldrT="[Text]" custT="1"/>
      <dgm:spPr/>
      <dgm:t>
        <a:bodyPr/>
        <a:lstStyle/>
        <a:p>
          <a:r>
            <a:rPr lang="en-US" sz="1600" dirty="0"/>
            <a:t>Long-term respiratory issues extending into adulthood</a:t>
          </a:r>
        </a:p>
      </dgm:t>
    </dgm:pt>
    <dgm:pt modelId="{E9A9BC65-F938-439E-8461-A12DFBD27FAF}" type="parTrans" cxnId="{3B3C36CE-C930-4796-8F8D-B6F93D52A44A}">
      <dgm:prSet/>
      <dgm:spPr/>
      <dgm:t>
        <a:bodyPr/>
        <a:lstStyle/>
        <a:p>
          <a:endParaRPr lang="en-US"/>
        </a:p>
      </dgm:t>
    </dgm:pt>
    <dgm:pt modelId="{33B0CF55-5013-4916-8680-C2978BB3BA94}" type="sibTrans" cxnId="{3B3C36CE-C930-4796-8F8D-B6F93D52A44A}">
      <dgm:prSet/>
      <dgm:spPr/>
      <dgm:t>
        <a:bodyPr/>
        <a:lstStyle/>
        <a:p>
          <a:endParaRPr lang="en-US"/>
        </a:p>
      </dgm:t>
    </dgm:pt>
    <dgm:pt modelId="{2D3093D7-F97E-41A0-884D-87A21EAE5341}">
      <dgm:prSet phldrT="[Text]" custT="1"/>
      <dgm:spPr/>
      <dgm:t>
        <a:bodyPr/>
        <a:lstStyle/>
        <a:p>
          <a:r>
            <a:rPr lang="en-US" sz="1600" dirty="0"/>
            <a:t>Significant economic burden on healthcare systems and families</a:t>
          </a:r>
        </a:p>
      </dgm:t>
    </dgm:pt>
    <dgm:pt modelId="{9E065A42-F72D-44A4-84C8-6DCEE3E42B12}" type="parTrans" cxnId="{413D6F0D-8956-4AA2-887A-3E44CA52A816}">
      <dgm:prSet/>
      <dgm:spPr/>
      <dgm:t>
        <a:bodyPr/>
        <a:lstStyle/>
        <a:p>
          <a:endParaRPr lang="en-US"/>
        </a:p>
      </dgm:t>
    </dgm:pt>
    <dgm:pt modelId="{5FE831AD-FC94-4228-A2CF-9DD5CF0222AF}" type="sibTrans" cxnId="{413D6F0D-8956-4AA2-887A-3E44CA52A816}">
      <dgm:prSet/>
      <dgm:spPr/>
      <dgm:t>
        <a:bodyPr/>
        <a:lstStyle/>
        <a:p>
          <a:endParaRPr lang="en-US"/>
        </a:p>
      </dgm:t>
    </dgm:pt>
    <dgm:pt modelId="{2B2533EB-0501-4A01-BC7E-50222E22542C}" type="pres">
      <dgm:prSet presAssocID="{56E8263B-0275-4672-8C63-170C3AEF7583}" presName="linear" presStyleCnt="0">
        <dgm:presLayoutVars>
          <dgm:dir/>
          <dgm:animLvl val="lvl"/>
          <dgm:resizeHandles val="exact"/>
        </dgm:presLayoutVars>
      </dgm:prSet>
      <dgm:spPr/>
    </dgm:pt>
    <dgm:pt modelId="{021DEDC2-A85E-43ED-B552-8C4B6A48A673}" type="pres">
      <dgm:prSet presAssocID="{7478D08E-81C4-48B8-AFD2-94EF3BD331D8}" presName="parentLin" presStyleCnt="0"/>
      <dgm:spPr/>
    </dgm:pt>
    <dgm:pt modelId="{928D50CF-D668-47B3-A870-EC7A1E439E6E}" type="pres">
      <dgm:prSet presAssocID="{7478D08E-81C4-48B8-AFD2-94EF3BD331D8}" presName="parentLeftMargin" presStyleLbl="node1" presStyleIdx="0" presStyleCnt="4"/>
      <dgm:spPr/>
    </dgm:pt>
    <dgm:pt modelId="{AC6580F0-E202-40EE-A7CB-A02640E737C7}" type="pres">
      <dgm:prSet presAssocID="{7478D08E-81C4-48B8-AFD2-94EF3BD331D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521217C-8718-4264-BB8E-55385F3CB034}" type="pres">
      <dgm:prSet presAssocID="{7478D08E-81C4-48B8-AFD2-94EF3BD331D8}" presName="negativeSpace" presStyleCnt="0"/>
      <dgm:spPr/>
    </dgm:pt>
    <dgm:pt modelId="{C5E96AE9-0C3D-4B32-8CFD-3B7FA08002ED}" type="pres">
      <dgm:prSet presAssocID="{7478D08E-81C4-48B8-AFD2-94EF3BD331D8}" presName="childText" presStyleLbl="conFgAcc1" presStyleIdx="0" presStyleCnt="4">
        <dgm:presLayoutVars>
          <dgm:bulletEnabled val="1"/>
        </dgm:presLayoutVars>
      </dgm:prSet>
      <dgm:spPr/>
    </dgm:pt>
    <dgm:pt modelId="{981B618F-8C44-4F00-B719-C7362C4D56EA}" type="pres">
      <dgm:prSet presAssocID="{D5599C6E-3A07-4B8D-B2EE-2E3D87B1EC8A}" presName="spaceBetweenRectangles" presStyleCnt="0"/>
      <dgm:spPr/>
    </dgm:pt>
    <dgm:pt modelId="{F4D69E6F-0EED-49BD-904A-25CC298AE0D7}" type="pres">
      <dgm:prSet presAssocID="{EE07B208-E1E8-4B5C-94ED-6259D4928A28}" presName="parentLin" presStyleCnt="0"/>
      <dgm:spPr/>
    </dgm:pt>
    <dgm:pt modelId="{497A343D-DBA5-468C-9ABE-97D5F0D68F01}" type="pres">
      <dgm:prSet presAssocID="{EE07B208-E1E8-4B5C-94ED-6259D4928A28}" presName="parentLeftMargin" presStyleLbl="node1" presStyleIdx="0" presStyleCnt="4"/>
      <dgm:spPr/>
    </dgm:pt>
    <dgm:pt modelId="{48850810-0561-454B-9865-E4246F311002}" type="pres">
      <dgm:prSet presAssocID="{EE07B208-E1E8-4B5C-94ED-6259D4928A2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ACEB36D-B96E-4710-A89C-9948F995D143}" type="pres">
      <dgm:prSet presAssocID="{EE07B208-E1E8-4B5C-94ED-6259D4928A28}" presName="negativeSpace" presStyleCnt="0"/>
      <dgm:spPr/>
    </dgm:pt>
    <dgm:pt modelId="{88BDDE06-C429-44CA-8963-0E1DEC701F2F}" type="pres">
      <dgm:prSet presAssocID="{EE07B208-E1E8-4B5C-94ED-6259D4928A28}" presName="childText" presStyleLbl="conFgAcc1" presStyleIdx="1" presStyleCnt="4">
        <dgm:presLayoutVars>
          <dgm:bulletEnabled val="1"/>
        </dgm:presLayoutVars>
      </dgm:prSet>
      <dgm:spPr/>
    </dgm:pt>
    <dgm:pt modelId="{D347F7E7-FEC1-4FC2-AE55-D765858CD94D}" type="pres">
      <dgm:prSet presAssocID="{E5FC8F53-D107-49E7-9535-6C56A850484D}" presName="spaceBetweenRectangles" presStyleCnt="0"/>
      <dgm:spPr/>
    </dgm:pt>
    <dgm:pt modelId="{E1BCF434-AE62-4941-A89A-D21A3395FEFC}" type="pres">
      <dgm:prSet presAssocID="{58888F9B-FBEF-44D7-9D4B-69C4567ACEE4}" presName="parentLin" presStyleCnt="0"/>
      <dgm:spPr/>
    </dgm:pt>
    <dgm:pt modelId="{6D75D70B-2F8C-4CAF-8F14-2F598F5324AF}" type="pres">
      <dgm:prSet presAssocID="{58888F9B-FBEF-44D7-9D4B-69C4567ACEE4}" presName="parentLeftMargin" presStyleLbl="node1" presStyleIdx="1" presStyleCnt="4"/>
      <dgm:spPr/>
    </dgm:pt>
    <dgm:pt modelId="{A63A5E2A-4F61-4F42-B26C-3C49DE76F643}" type="pres">
      <dgm:prSet presAssocID="{58888F9B-FBEF-44D7-9D4B-69C4567ACEE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FD0ECBC-82F9-4F26-96D5-FF326202ED4C}" type="pres">
      <dgm:prSet presAssocID="{58888F9B-FBEF-44D7-9D4B-69C4567ACEE4}" presName="negativeSpace" presStyleCnt="0"/>
      <dgm:spPr/>
    </dgm:pt>
    <dgm:pt modelId="{88272728-E8C8-4951-9D58-00431B4388A6}" type="pres">
      <dgm:prSet presAssocID="{58888F9B-FBEF-44D7-9D4B-69C4567ACEE4}" presName="childText" presStyleLbl="conFgAcc1" presStyleIdx="2" presStyleCnt="4">
        <dgm:presLayoutVars>
          <dgm:bulletEnabled val="1"/>
        </dgm:presLayoutVars>
      </dgm:prSet>
      <dgm:spPr/>
    </dgm:pt>
    <dgm:pt modelId="{A1286D64-9E46-4B07-A81A-27A23CB2BDF6}" type="pres">
      <dgm:prSet presAssocID="{33B0CF55-5013-4916-8680-C2978BB3BA94}" presName="spaceBetweenRectangles" presStyleCnt="0"/>
      <dgm:spPr/>
    </dgm:pt>
    <dgm:pt modelId="{4715E29E-BA0E-4A73-8E02-48BAADA6D4E8}" type="pres">
      <dgm:prSet presAssocID="{2D3093D7-F97E-41A0-884D-87A21EAE5341}" presName="parentLin" presStyleCnt="0"/>
      <dgm:spPr/>
    </dgm:pt>
    <dgm:pt modelId="{626E3360-C090-46CE-BF85-AB7E0946FA82}" type="pres">
      <dgm:prSet presAssocID="{2D3093D7-F97E-41A0-884D-87A21EAE5341}" presName="parentLeftMargin" presStyleLbl="node1" presStyleIdx="2" presStyleCnt="4"/>
      <dgm:spPr/>
    </dgm:pt>
    <dgm:pt modelId="{B861D226-0647-49FC-A5AF-2FC29CEDFD9C}" type="pres">
      <dgm:prSet presAssocID="{2D3093D7-F97E-41A0-884D-87A21EAE5341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7A8A2631-EFD1-4366-BF8A-D915974C9F23}" type="pres">
      <dgm:prSet presAssocID="{2D3093D7-F97E-41A0-884D-87A21EAE5341}" presName="negativeSpace" presStyleCnt="0"/>
      <dgm:spPr/>
    </dgm:pt>
    <dgm:pt modelId="{F9168E8E-B9F3-4E74-B722-BC0B07FDC83D}" type="pres">
      <dgm:prSet presAssocID="{2D3093D7-F97E-41A0-884D-87A21EAE5341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0655A804-9FC3-4C1A-9B0F-22AB487AA9D9}" type="presOf" srcId="{58888F9B-FBEF-44D7-9D4B-69C4567ACEE4}" destId="{6D75D70B-2F8C-4CAF-8F14-2F598F5324AF}" srcOrd="0" destOrd="0" presId="urn:microsoft.com/office/officeart/2005/8/layout/list1"/>
    <dgm:cxn modelId="{413D6F0D-8956-4AA2-887A-3E44CA52A816}" srcId="{56E8263B-0275-4672-8C63-170C3AEF7583}" destId="{2D3093D7-F97E-41A0-884D-87A21EAE5341}" srcOrd="3" destOrd="0" parTransId="{9E065A42-F72D-44A4-84C8-6DCEE3E42B12}" sibTransId="{5FE831AD-FC94-4228-A2CF-9DD5CF0222AF}"/>
    <dgm:cxn modelId="{FA947136-4713-42E0-BFEF-B315C19665B1}" srcId="{56E8263B-0275-4672-8C63-170C3AEF7583}" destId="{7478D08E-81C4-48B8-AFD2-94EF3BD331D8}" srcOrd="0" destOrd="0" parTransId="{CB75F222-D5F5-432F-B0DE-97962EDADA83}" sibTransId="{D5599C6E-3A07-4B8D-B2EE-2E3D87B1EC8A}"/>
    <dgm:cxn modelId="{CF9EB95D-0E38-4ECE-BE14-D74CB8AC3662}" type="presOf" srcId="{7478D08E-81C4-48B8-AFD2-94EF3BD331D8}" destId="{928D50CF-D668-47B3-A870-EC7A1E439E6E}" srcOrd="0" destOrd="0" presId="urn:microsoft.com/office/officeart/2005/8/layout/list1"/>
    <dgm:cxn modelId="{894F7961-B01A-4432-B0B4-F22357B57A82}" type="presOf" srcId="{2D3093D7-F97E-41A0-884D-87A21EAE5341}" destId="{626E3360-C090-46CE-BF85-AB7E0946FA82}" srcOrd="0" destOrd="0" presId="urn:microsoft.com/office/officeart/2005/8/layout/list1"/>
    <dgm:cxn modelId="{C3BF156B-4383-4CE4-B6D9-E43D68A320BE}" type="presOf" srcId="{58888F9B-FBEF-44D7-9D4B-69C4567ACEE4}" destId="{A63A5E2A-4F61-4F42-B26C-3C49DE76F643}" srcOrd="1" destOrd="0" presId="urn:microsoft.com/office/officeart/2005/8/layout/list1"/>
    <dgm:cxn modelId="{B4C4264F-3857-41A0-891D-D769EE622EC5}" srcId="{56E8263B-0275-4672-8C63-170C3AEF7583}" destId="{EE07B208-E1E8-4B5C-94ED-6259D4928A28}" srcOrd="1" destOrd="0" parTransId="{28AA7705-6333-46F9-871C-E9E72792EA4A}" sibTransId="{E5FC8F53-D107-49E7-9535-6C56A850484D}"/>
    <dgm:cxn modelId="{C9F9CD73-E43D-472B-9072-3F2CF784F21D}" type="presOf" srcId="{7478D08E-81C4-48B8-AFD2-94EF3BD331D8}" destId="{AC6580F0-E202-40EE-A7CB-A02640E737C7}" srcOrd="1" destOrd="0" presId="urn:microsoft.com/office/officeart/2005/8/layout/list1"/>
    <dgm:cxn modelId="{7B80F382-D379-4C38-9CAC-3B86A7FA5D22}" type="presOf" srcId="{EE07B208-E1E8-4B5C-94ED-6259D4928A28}" destId="{497A343D-DBA5-468C-9ABE-97D5F0D68F01}" srcOrd="0" destOrd="0" presId="urn:microsoft.com/office/officeart/2005/8/layout/list1"/>
    <dgm:cxn modelId="{3B3C36CE-C930-4796-8F8D-B6F93D52A44A}" srcId="{56E8263B-0275-4672-8C63-170C3AEF7583}" destId="{58888F9B-FBEF-44D7-9D4B-69C4567ACEE4}" srcOrd="2" destOrd="0" parTransId="{E9A9BC65-F938-439E-8461-A12DFBD27FAF}" sibTransId="{33B0CF55-5013-4916-8680-C2978BB3BA94}"/>
    <dgm:cxn modelId="{54D25BD1-C559-4A16-9F74-601BB99F3BC5}" type="presOf" srcId="{56E8263B-0275-4672-8C63-170C3AEF7583}" destId="{2B2533EB-0501-4A01-BC7E-50222E22542C}" srcOrd="0" destOrd="0" presId="urn:microsoft.com/office/officeart/2005/8/layout/list1"/>
    <dgm:cxn modelId="{054E99D2-EEE3-43AC-8B38-B47BE1299513}" type="presOf" srcId="{2D3093D7-F97E-41A0-884D-87A21EAE5341}" destId="{B861D226-0647-49FC-A5AF-2FC29CEDFD9C}" srcOrd="1" destOrd="0" presId="urn:microsoft.com/office/officeart/2005/8/layout/list1"/>
    <dgm:cxn modelId="{17868EFD-8F87-412D-B710-C0EC2635FC9D}" type="presOf" srcId="{EE07B208-E1E8-4B5C-94ED-6259D4928A28}" destId="{48850810-0561-454B-9865-E4246F311002}" srcOrd="1" destOrd="0" presId="urn:microsoft.com/office/officeart/2005/8/layout/list1"/>
    <dgm:cxn modelId="{1D518C4C-B9B2-4A81-A26E-5904D5CC470D}" type="presParOf" srcId="{2B2533EB-0501-4A01-BC7E-50222E22542C}" destId="{021DEDC2-A85E-43ED-B552-8C4B6A48A673}" srcOrd="0" destOrd="0" presId="urn:microsoft.com/office/officeart/2005/8/layout/list1"/>
    <dgm:cxn modelId="{06F48C6A-EC9B-4968-80EF-116FAA9ABFE5}" type="presParOf" srcId="{021DEDC2-A85E-43ED-B552-8C4B6A48A673}" destId="{928D50CF-D668-47B3-A870-EC7A1E439E6E}" srcOrd="0" destOrd="0" presId="urn:microsoft.com/office/officeart/2005/8/layout/list1"/>
    <dgm:cxn modelId="{00F4ECBF-3406-44C8-B9D0-9EE29BC0748C}" type="presParOf" srcId="{021DEDC2-A85E-43ED-B552-8C4B6A48A673}" destId="{AC6580F0-E202-40EE-A7CB-A02640E737C7}" srcOrd="1" destOrd="0" presId="urn:microsoft.com/office/officeart/2005/8/layout/list1"/>
    <dgm:cxn modelId="{51E2CFE6-E815-4926-B5EA-FC27D3F94F8A}" type="presParOf" srcId="{2B2533EB-0501-4A01-BC7E-50222E22542C}" destId="{3521217C-8718-4264-BB8E-55385F3CB034}" srcOrd="1" destOrd="0" presId="urn:microsoft.com/office/officeart/2005/8/layout/list1"/>
    <dgm:cxn modelId="{43509B60-384E-430E-B734-0FDE6846746F}" type="presParOf" srcId="{2B2533EB-0501-4A01-BC7E-50222E22542C}" destId="{C5E96AE9-0C3D-4B32-8CFD-3B7FA08002ED}" srcOrd="2" destOrd="0" presId="urn:microsoft.com/office/officeart/2005/8/layout/list1"/>
    <dgm:cxn modelId="{68D83385-CED2-4C00-9C54-B7AC288948B6}" type="presParOf" srcId="{2B2533EB-0501-4A01-BC7E-50222E22542C}" destId="{981B618F-8C44-4F00-B719-C7362C4D56EA}" srcOrd="3" destOrd="0" presId="urn:microsoft.com/office/officeart/2005/8/layout/list1"/>
    <dgm:cxn modelId="{31A8CC3D-66B6-404F-A737-BB56F17B3B4F}" type="presParOf" srcId="{2B2533EB-0501-4A01-BC7E-50222E22542C}" destId="{F4D69E6F-0EED-49BD-904A-25CC298AE0D7}" srcOrd="4" destOrd="0" presId="urn:microsoft.com/office/officeart/2005/8/layout/list1"/>
    <dgm:cxn modelId="{D69C2164-CF4B-4B6B-853A-ED4DCF3C6E4E}" type="presParOf" srcId="{F4D69E6F-0EED-49BD-904A-25CC298AE0D7}" destId="{497A343D-DBA5-468C-9ABE-97D5F0D68F01}" srcOrd="0" destOrd="0" presId="urn:microsoft.com/office/officeart/2005/8/layout/list1"/>
    <dgm:cxn modelId="{63E9E82F-66F7-41AE-986E-28A05288664A}" type="presParOf" srcId="{F4D69E6F-0EED-49BD-904A-25CC298AE0D7}" destId="{48850810-0561-454B-9865-E4246F311002}" srcOrd="1" destOrd="0" presId="urn:microsoft.com/office/officeart/2005/8/layout/list1"/>
    <dgm:cxn modelId="{2BA228FD-2FCE-4F45-88DC-69E540E3B71D}" type="presParOf" srcId="{2B2533EB-0501-4A01-BC7E-50222E22542C}" destId="{8ACEB36D-B96E-4710-A89C-9948F995D143}" srcOrd="5" destOrd="0" presId="urn:microsoft.com/office/officeart/2005/8/layout/list1"/>
    <dgm:cxn modelId="{5EC26768-DD53-4A2F-BC6A-839C7C4AA9FB}" type="presParOf" srcId="{2B2533EB-0501-4A01-BC7E-50222E22542C}" destId="{88BDDE06-C429-44CA-8963-0E1DEC701F2F}" srcOrd="6" destOrd="0" presId="urn:microsoft.com/office/officeart/2005/8/layout/list1"/>
    <dgm:cxn modelId="{C20B0EDA-4845-44E6-934A-86E86365B80F}" type="presParOf" srcId="{2B2533EB-0501-4A01-BC7E-50222E22542C}" destId="{D347F7E7-FEC1-4FC2-AE55-D765858CD94D}" srcOrd="7" destOrd="0" presId="urn:microsoft.com/office/officeart/2005/8/layout/list1"/>
    <dgm:cxn modelId="{BABE339D-4B90-4DF4-9032-19B70E1CD9F2}" type="presParOf" srcId="{2B2533EB-0501-4A01-BC7E-50222E22542C}" destId="{E1BCF434-AE62-4941-A89A-D21A3395FEFC}" srcOrd="8" destOrd="0" presId="urn:microsoft.com/office/officeart/2005/8/layout/list1"/>
    <dgm:cxn modelId="{AE0DF34F-DA26-4EF0-8A0C-B2C4C6CA1AEB}" type="presParOf" srcId="{E1BCF434-AE62-4941-A89A-D21A3395FEFC}" destId="{6D75D70B-2F8C-4CAF-8F14-2F598F5324AF}" srcOrd="0" destOrd="0" presId="urn:microsoft.com/office/officeart/2005/8/layout/list1"/>
    <dgm:cxn modelId="{573696E7-BDAE-449E-8B28-6C5050F87F46}" type="presParOf" srcId="{E1BCF434-AE62-4941-A89A-D21A3395FEFC}" destId="{A63A5E2A-4F61-4F42-B26C-3C49DE76F643}" srcOrd="1" destOrd="0" presId="urn:microsoft.com/office/officeart/2005/8/layout/list1"/>
    <dgm:cxn modelId="{FDE647E1-AF84-44A5-A156-366FED3EA041}" type="presParOf" srcId="{2B2533EB-0501-4A01-BC7E-50222E22542C}" destId="{FFD0ECBC-82F9-4F26-96D5-FF326202ED4C}" srcOrd="9" destOrd="0" presId="urn:microsoft.com/office/officeart/2005/8/layout/list1"/>
    <dgm:cxn modelId="{38794387-B101-456D-9E72-A396B5C9856E}" type="presParOf" srcId="{2B2533EB-0501-4A01-BC7E-50222E22542C}" destId="{88272728-E8C8-4951-9D58-00431B4388A6}" srcOrd="10" destOrd="0" presId="urn:microsoft.com/office/officeart/2005/8/layout/list1"/>
    <dgm:cxn modelId="{0BFDD764-EE6B-43ED-AF30-3049D6596C85}" type="presParOf" srcId="{2B2533EB-0501-4A01-BC7E-50222E22542C}" destId="{A1286D64-9E46-4B07-A81A-27A23CB2BDF6}" srcOrd="11" destOrd="0" presId="urn:microsoft.com/office/officeart/2005/8/layout/list1"/>
    <dgm:cxn modelId="{A31A98F5-BBF8-47ED-A617-A099883A02CF}" type="presParOf" srcId="{2B2533EB-0501-4A01-BC7E-50222E22542C}" destId="{4715E29E-BA0E-4A73-8E02-48BAADA6D4E8}" srcOrd="12" destOrd="0" presId="urn:microsoft.com/office/officeart/2005/8/layout/list1"/>
    <dgm:cxn modelId="{9358D22E-75C9-4AEB-8BDD-ED7C87DC44D3}" type="presParOf" srcId="{4715E29E-BA0E-4A73-8E02-48BAADA6D4E8}" destId="{626E3360-C090-46CE-BF85-AB7E0946FA82}" srcOrd="0" destOrd="0" presId="urn:microsoft.com/office/officeart/2005/8/layout/list1"/>
    <dgm:cxn modelId="{74D6EBF1-E29F-4F74-9B46-0EFEFF044CC5}" type="presParOf" srcId="{4715E29E-BA0E-4A73-8E02-48BAADA6D4E8}" destId="{B861D226-0647-49FC-A5AF-2FC29CEDFD9C}" srcOrd="1" destOrd="0" presId="urn:microsoft.com/office/officeart/2005/8/layout/list1"/>
    <dgm:cxn modelId="{D90AF36A-F628-41D7-BEF2-F194727EE21A}" type="presParOf" srcId="{2B2533EB-0501-4A01-BC7E-50222E22542C}" destId="{7A8A2631-EFD1-4366-BF8A-D915974C9F23}" srcOrd="13" destOrd="0" presId="urn:microsoft.com/office/officeart/2005/8/layout/list1"/>
    <dgm:cxn modelId="{256EE8A5-8214-49A8-A4A8-C75837BEA973}" type="presParOf" srcId="{2B2533EB-0501-4A01-BC7E-50222E22542C}" destId="{F9168E8E-B9F3-4E74-B722-BC0B07FDC83D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6FB9396-1979-4462-A01F-37436C3637DC}" type="doc">
      <dgm:prSet loTypeId="urn:microsoft.com/office/officeart/2005/8/layout/list1" loCatId="list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30A02A2E-0CB3-4C3E-A173-8A1C8E7B8A15}">
      <dgm:prSet phldrT="[Text]" custT="1"/>
      <dgm:spPr/>
      <dgm:t>
        <a:bodyPr/>
        <a:lstStyle/>
        <a:p>
          <a:r>
            <a:rPr lang="en-US" sz="1600" b="1" dirty="0"/>
            <a:t>Higher exposure to air pollutants (traffic, industrial emissions)</a:t>
          </a:r>
        </a:p>
      </dgm:t>
    </dgm:pt>
    <dgm:pt modelId="{9BC40798-2CB3-4E6C-BFE4-9EAE0220561F}" type="parTrans" cxnId="{7B73A01C-6A10-45D4-85EF-528538472715}">
      <dgm:prSet/>
      <dgm:spPr/>
      <dgm:t>
        <a:bodyPr/>
        <a:lstStyle/>
        <a:p>
          <a:endParaRPr lang="en-US" b="1"/>
        </a:p>
      </dgm:t>
    </dgm:pt>
    <dgm:pt modelId="{F9B50C5B-F2EA-4773-B21E-04A0C51BE037}" type="sibTrans" cxnId="{7B73A01C-6A10-45D4-85EF-528538472715}">
      <dgm:prSet/>
      <dgm:spPr/>
      <dgm:t>
        <a:bodyPr/>
        <a:lstStyle/>
        <a:p>
          <a:endParaRPr lang="en-US" b="1"/>
        </a:p>
      </dgm:t>
    </dgm:pt>
    <dgm:pt modelId="{5548E087-1747-4287-9884-3CE16290BA81}">
      <dgm:prSet phldrT="[Text]" custT="1"/>
      <dgm:spPr/>
      <dgm:t>
        <a:bodyPr/>
        <a:lstStyle/>
        <a:p>
          <a:r>
            <a:rPr lang="en-US" sz="1800" b="1" dirty="0"/>
            <a:t>Limited access to green spaces</a:t>
          </a:r>
        </a:p>
      </dgm:t>
    </dgm:pt>
    <dgm:pt modelId="{0A2DE6B7-09C4-4541-8371-FB238C477041}" type="parTrans" cxnId="{9A06FCCB-4F91-428E-B674-8A63D766AF38}">
      <dgm:prSet/>
      <dgm:spPr/>
      <dgm:t>
        <a:bodyPr/>
        <a:lstStyle/>
        <a:p>
          <a:endParaRPr lang="en-US" b="1"/>
        </a:p>
      </dgm:t>
    </dgm:pt>
    <dgm:pt modelId="{B2CE681B-0A1A-4179-B531-C24DAD2C7414}" type="sibTrans" cxnId="{9A06FCCB-4F91-428E-B674-8A63D766AF38}">
      <dgm:prSet/>
      <dgm:spPr/>
      <dgm:t>
        <a:bodyPr/>
        <a:lstStyle/>
        <a:p>
          <a:endParaRPr lang="en-US" b="1"/>
        </a:p>
      </dgm:t>
    </dgm:pt>
    <dgm:pt modelId="{01B2D1F4-62AA-4A45-A889-4862D452E49E}">
      <dgm:prSet phldrT="[Text]" custT="1"/>
      <dgm:spPr/>
      <dgm:t>
        <a:bodyPr/>
        <a:lstStyle/>
        <a:p>
          <a:r>
            <a:rPr lang="en-US" sz="1600" b="1" dirty="0"/>
            <a:t>Increased allergen exposure in densely populated areas</a:t>
          </a:r>
        </a:p>
      </dgm:t>
    </dgm:pt>
    <dgm:pt modelId="{2F22DFA4-1ECD-4F3D-A9B5-01EC24A8D7C3}" type="parTrans" cxnId="{7EA5BBCC-C9D6-47C4-B84C-7307D25294A5}">
      <dgm:prSet/>
      <dgm:spPr/>
      <dgm:t>
        <a:bodyPr/>
        <a:lstStyle/>
        <a:p>
          <a:endParaRPr lang="en-US" b="1"/>
        </a:p>
      </dgm:t>
    </dgm:pt>
    <dgm:pt modelId="{DF6200FF-F827-4616-AD3B-C99A79CECB60}" type="sibTrans" cxnId="{7EA5BBCC-C9D6-47C4-B84C-7307D25294A5}">
      <dgm:prSet/>
      <dgm:spPr/>
      <dgm:t>
        <a:bodyPr/>
        <a:lstStyle/>
        <a:p>
          <a:endParaRPr lang="en-US" b="1"/>
        </a:p>
      </dgm:t>
    </dgm:pt>
    <dgm:pt modelId="{E9846634-6DA5-46CC-B1E9-3220E16F73A2}">
      <dgm:prSet phldrT="[Text]" custT="1"/>
      <dgm:spPr/>
      <dgm:t>
        <a:bodyPr/>
        <a:lstStyle/>
        <a:p>
          <a:r>
            <a:rPr lang="en-US" sz="1600" b="1" dirty="0"/>
            <a:t>Higher stress levels affecting immune responses</a:t>
          </a:r>
        </a:p>
      </dgm:t>
    </dgm:pt>
    <dgm:pt modelId="{EF3A2E75-D630-4E08-9327-C2DE69031A5E}" type="parTrans" cxnId="{8FE22A5F-F311-4D3C-A4EE-15D24115CFB0}">
      <dgm:prSet/>
      <dgm:spPr/>
      <dgm:t>
        <a:bodyPr/>
        <a:lstStyle/>
        <a:p>
          <a:endParaRPr lang="en-US" b="1"/>
        </a:p>
      </dgm:t>
    </dgm:pt>
    <dgm:pt modelId="{58E8738D-2B3E-48A9-8D79-2D1E042EB14D}" type="sibTrans" cxnId="{8FE22A5F-F311-4D3C-A4EE-15D24115CFB0}">
      <dgm:prSet/>
      <dgm:spPr/>
      <dgm:t>
        <a:bodyPr/>
        <a:lstStyle/>
        <a:p>
          <a:endParaRPr lang="en-US" b="1"/>
        </a:p>
      </dgm:t>
    </dgm:pt>
    <dgm:pt modelId="{0239C557-3478-4800-B70A-AEC25ED76D95}" type="pres">
      <dgm:prSet presAssocID="{F6FB9396-1979-4462-A01F-37436C3637DC}" presName="linear" presStyleCnt="0">
        <dgm:presLayoutVars>
          <dgm:dir/>
          <dgm:animLvl val="lvl"/>
          <dgm:resizeHandles val="exact"/>
        </dgm:presLayoutVars>
      </dgm:prSet>
      <dgm:spPr/>
    </dgm:pt>
    <dgm:pt modelId="{1EFB010E-2D45-4FBE-9B7D-00E4A0ED72CA}" type="pres">
      <dgm:prSet presAssocID="{30A02A2E-0CB3-4C3E-A173-8A1C8E7B8A15}" presName="parentLin" presStyleCnt="0"/>
      <dgm:spPr/>
    </dgm:pt>
    <dgm:pt modelId="{79415ADE-33FF-4B5C-8766-12DE1C696058}" type="pres">
      <dgm:prSet presAssocID="{30A02A2E-0CB3-4C3E-A173-8A1C8E7B8A15}" presName="parentLeftMargin" presStyleLbl="node1" presStyleIdx="0" presStyleCnt="4"/>
      <dgm:spPr/>
    </dgm:pt>
    <dgm:pt modelId="{7C1D7D43-F531-41D0-B3A2-CB36223A2191}" type="pres">
      <dgm:prSet presAssocID="{30A02A2E-0CB3-4C3E-A173-8A1C8E7B8A1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68139BB-0893-4D99-87E1-40709D6C0F71}" type="pres">
      <dgm:prSet presAssocID="{30A02A2E-0CB3-4C3E-A173-8A1C8E7B8A15}" presName="negativeSpace" presStyleCnt="0"/>
      <dgm:spPr/>
    </dgm:pt>
    <dgm:pt modelId="{9B3E5612-9C82-4524-9135-CB9C813CD78A}" type="pres">
      <dgm:prSet presAssocID="{30A02A2E-0CB3-4C3E-A173-8A1C8E7B8A15}" presName="childText" presStyleLbl="conFgAcc1" presStyleIdx="0" presStyleCnt="4">
        <dgm:presLayoutVars>
          <dgm:bulletEnabled val="1"/>
        </dgm:presLayoutVars>
      </dgm:prSet>
      <dgm:spPr/>
    </dgm:pt>
    <dgm:pt modelId="{9CB99017-6D83-4AF0-918B-1678EC34FDC1}" type="pres">
      <dgm:prSet presAssocID="{F9B50C5B-F2EA-4773-B21E-04A0C51BE037}" presName="spaceBetweenRectangles" presStyleCnt="0"/>
      <dgm:spPr/>
    </dgm:pt>
    <dgm:pt modelId="{FA33A528-D8D5-4883-86C3-2B7644FFBE54}" type="pres">
      <dgm:prSet presAssocID="{5548E087-1747-4287-9884-3CE16290BA81}" presName="parentLin" presStyleCnt="0"/>
      <dgm:spPr/>
    </dgm:pt>
    <dgm:pt modelId="{4D5D615F-E43D-4C8C-A9E3-6612247B47E3}" type="pres">
      <dgm:prSet presAssocID="{5548E087-1747-4287-9884-3CE16290BA81}" presName="parentLeftMargin" presStyleLbl="node1" presStyleIdx="0" presStyleCnt="4"/>
      <dgm:spPr/>
    </dgm:pt>
    <dgm:pt modelId="{6133DF9A-9041-4971-96FA-827F3E95FF6E}" type="pres">
      <dgm:prSet presAssocID="{5548E087-1747-4287-9884-3CE16290BA8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1CCAD39-2955-4712-B6C6-9667A6733452}" type="pres">
      <dgm:prSet presAssocID="{5548E087-1747-4287-9884-3CE16290BA81}" presName="negativeSpace" presStyleCnt="0"/>
      <dgm:spPr/>
    </dgm:pt>
    <dgm:pt modelId="{E5F639BF-7836-4AC6-AD7C-8CB7AEDD8E62}" type="pres">
      <dgm:prSet presAssocID="{5548E087-1747-4287-9884-3CE16290BA81}" presName="childText" presStyleLbl="conFgAcc1" presStyleIdx="1" presStyleCnt="4">
        <dgm:presLayoutVars>
          <dgm:bulletEnabled val="1"/>
        </dgm:presLayoutVars>
      </dgm:prSet>
      <dgm:spPr/>
    </dgm:pt>
    <dgm:pt modelId="{CE7A9DBA-83B7-402E-BBA1-D115769B929E}" type="pres">
      <dgm:prSet presAssocID="{B2CE681B-0A1A-4179-B531-C24DAD2C7414}" presName="spaceBetweenRectangles" presStyleCnt="0"/>
      <dgm:spPr/>
    </dgm:pt>
    <dgm:pt modelId="{F1BC7C86-29A9-4C84-B55E-E0D8CDA52061}" type="pres">
      <dgm:prSet presAssocID="{01B2D1F4-62AA-4A45-A889-4862D452E49E}" presName="parentLin" presStyleCnt="0"/>
      <dgm:spPr/>
    </dgm:pt>
    <dgm:pt modelId="{926EABAC-CABF-4574-9BD2-CC7389FC0053}" type="pres">
      <dgm:prSet presAssocID="{01B2D1F4-62AA-4A45-A889-4862D452E49E}" presName="parentLeftMargin" presStyleLbl="node1" presStyleIdx="1" presStyleCnt="4"/>
      <dgm:spPr/>
    </dgm:pt>
    <dgm:pt modelId="{7C53789D-8935-4CC1-BDE6-89AB39FC00F2}" type="pres">
      <dgm:prSet presAssocID="{01B2D1F4-62AA-4A45-A889-4862D452E49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9DA4548-E98E-4EDB-87CF-05E0AE66DB63}" type="pres">
      <dgm:prSet presAssocID="{01B2D1F4-62AA-4A45-A889-4862D452E49E}" presName="negativeSpace" presStyleCnt="0"/>
      <dgm:spPr/>
    </dgm:pt>
    <dgm:pt modelId="{80CECA0C-A1D6-4344-A221-805254142724}" type="pres">
      <dgm:prSet presAssocID="{01B2D1F4-62AA-4A45-A889-4862D452E49E}" presName="childText" presStyleLbl="conFgAcc1" presStyleIdx="2" presStyleCnt="4">
        <dgm:presLayoutVars>
          <dgm:bulletEnabled val="1"/>
        </dgm:presLayoutVars>
      </dgm:prSet>
      <dgm:spPr/>
    </dgm:pt>
    <dgm:pt modelId="{439F2CD6-CC04-47EA-AB27-794FA0C033DD}" type="pres">
      <dgm:prSet presAssocID="{DF6200FF-F827-4616-AD3B-C99A79CECB60}" presName="spaceBetweenRectangles" presStyleCnt="0"/>
      <dgm:spPr/>
    </dgm:pt>
    <dgm:pt modelId="{F0EA0FA4-5339-494A-A6B3-89B34BFB141B}" type="pres">
      <dgm:prSet presAssocID="{E9846634-6DA5-46CC-B1E9-3220E16F73A2}" presName="parentLin" presStyleCnt="0"/>
      <dgm:spPr/>
    </dgm:pt>
    <dgm:pt modelId="{92A36527-DC3D-4422-86F2-5F9A07C4CB4D}" type="pres">
      <dgm:prSet presAssocID="{E9846634-6DA5-46CC-B1E9-3220E16F73A2}" presName="parentLeftMargin" presStyleLbl="node1" presStyleIdx="2" presStyleCnt="4"/>
      <dgm:spPr/>
    </dgm:pt>
    <dgm:pt modelId="{9C3FD820-200A-4F34-93AD-2D7B2DFB196A}" type="pres">
      <dgm:prSet presAssocID="{E9846634-6DA5-46CC-B1E9-3220E16F73A2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85AB01DC-E5EC-4761-834E-BD503E189735}" type="pres">
      <dgm:prSet presAssocID="{E9846634-6DA5-46CC-B1E9-3220E16F73A2}" presName="negativeSpace" presStyleCnt="0"/>
      <dgm:spPr/>
    </dgm:pt>
    <dgm:pt modelId="{6C55D75F-8BDB-42AE-8947-EF9259D0594F}" type="pres">
      <dgm:prSet presAssocID="{E9846634-6DA5-46CC-B1E9-3220E16F73A2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7B73A01C-6A10-45D4-85EF-528538472715}" srcId="{F6FB9396-1979-4462-A01F-37436C3637DC}" destId="{30A02A2E-0CB3-4C3E-A173-8A1C8E7B8A15}" srcOrd="0" destOrd="0" parTransId="{9BC40798-2CB3-4E6C-BFE4-9EAE0220561F}" sibTransId="{F9B50C5B-F2EA-4773-B21E-04A0C51BE037}"/>
    <dgm:cxn modelId="{385AE53A-F7B5-4789-B3E8-93AE2045DCA7}" type="presOf" srcId="{01B2D1F4-62AA-4A45-A889-4862D452E49E}" destId="{926EABAC-CABF-4574-9BD2-CC7389FC0053}" srcOrd="0" destOrd="0" presId="urn:microsoft.com/office/officeart/2005/8/layout/list1"/>
    <dgm:cxn modelId="{8FE22A5F-F311-4D3C-A4EE-15D24115CFB0}" srcId="{F6FB9396-1979-4462-A01F-37436C3637DC}" destId="{E9846634-6DA5-46CC-B1E9-3220E16F73A2}" srcOrd="3" destOrd="0" parTransId="{EF3A2E75-D630-4E08-9327-C2DE69031A5E}" sibTransId="{58E8738D-2B3E-48A9-8D79-2D1E042EB14D}"/>
    <dgm:cxn modelId="{677E6167-043A-4B83-923D-ACD55FAA9865}" type="presOf" srcId="{F6FB9396-1979-4462-A01F-37436C3637DC}" destId="{0239C557-3478-4800-B70A-AEC25ED76D95}" srcOrd="0" destOrd="0" presId="urn:microsoft.com/office/officeart/2005/8/layout/list1"/>
    <dgm:cxn modelId="{6115A747-49C2-4EB2-AEAD-4D098B67B4C8}" type="presOf" srcId="{30A02A2E-0CB3-4C3E-A173-8A1C8E7B8A15}" destId="{7C1D7D43-F531-41D0-B3A2-CB36223A2191}" srcOrd="1" destOrd="0" presId="urn:microsoft.com/office/officeart/2005/8/layout/list1"/>
    <dgm:cxn modelId="{D340B749-5DAE-43DC-8415-FF09AA8513DF}" type="presOf" srcId="{5548E087-1747-4287-9884-3CE16290BA81}" destId="{6133DF9A-9041-4971-96FA-827F3E95FF6E}" srcOrd="1" destOrd="0" presId="urn:microsoft.com/office/officeart/2005/8/layout/list1"/>
    <dgm:cxn modelId="{E2BA2398-1C2D-4E75-AD0D-6B790DA43276}" type="presOf" srcId="{E9846634-6DA5-46CC-B1E9-3220E16F73A2}" destId="{9C3FD820-200A-4F34-93AD-2D7B2DFB196A}" srcOrd="1" destOrd="0" presId="urn:microsoft.com/office/officeart/2005/8/layout/list1"/>
    <dgm:cxn modelId="{312A0EA3-F29F-4B14-B2EB-462160F0DD9C}" type="presOf" srcId="{30A02A2E-0CB3-4C3E-A173-8A1C8E7B8A15}" destId="{79415ADE-33FF-4B5C-8766-12DE1C696058}" srcOrd="0" destOrd="0" presId="urn:microsoft.com/office/officeart/2005/8/layout/list1"/>
    <dgm:cxn modelId="{0E655DA3-D7CD-49A2-A459-BA89EE85D623}" type="presOf" srcId="{5548E087-1747-4287-9884-3CE16290BA81}" destId="{4D5D615F-E43D-4C8C-A9E3-6612247B47E3}" srcOrd="0" destOrd="0" presId="urn:microsoft.com/office/officeart/2005/8/layout/list1"/>
    <dgm:cxn modelId="{551F10B2-19FC-4224-BA53-C87672FD3AB8}" type="presOf" srcId="{E9846634-6DA5-46CC-B1E9-3220E16F73A2}" destId="{92A36527-DC3D-4422-86F2-5F9A07C4CB4D}" srcOrd="0" destOrd="0" presId="urn:microsoft.com/office/officeart/2005/8/layout/list1"/>
    <dgm:cxn modelId="{9A06FCCB-4F91-428E-B674-8A63D766AF38}" srcId="{F6FB9396-1979-4462-A01F-37436C3637DC}" destId="{5548E087-1747-4287-9884-3CE16290BA81}" srcOrd="1" destOrd="0" parTransId="{0A2DE6B7-09C4-4541-8371-FB238C477041}" sibTransId="{B2CE681B-0A1A-4179-B531-C24DAD2C7414}"/>
    <dgm:cxn modelId="{7EA5BBCC-C9D6-47C4-B84C-7307D25294A5}" srcId="{F6FB9396-1979-4462-A01F-37436C3637DC}" destId="{01B2D1F4-62AA-4A45-A889-4862D452E49E}" srcOrd="2" destOrd="0" parTransId="{2F22DFA4-1ECD-4F3D-A9B5-01EC24A8D7C3}" sibTransId="{DF6200FF-F827-4616-AD3B-C99A79CECB60}"/>
    <dgm:cxn modelId="{33178FD2-0A80-4019-839F-8251FA6964C0}" type="presOf" srcId="{01B2D1F4-62AA-4A45-A889-4862D452E49E}" destId="{7C53789D-8935-4CC1-BDE6-89AB39FC00F2}" srcOrd="1" destOrd="0" presId="urn:microsoft.com/office/officeart/2005/8/layout/list1"/>
    <dgm:cxn modelId="{C2E54D8F-4969-4965-9E57-3BA74E1826DE}" type="presParOf" srcId="{0239C557-3478-4800-B70A-AEC25ED76D95}" destId="{1EFB010E-2D45-4FBE-9B7D-00E4A0ED72CA}" srcOrd="0" destOrd="0" presId="urn:microsoft.com/office/officeart/2005/8/layout/list1"/>
    <dgm:cxn modelId="{A79A8FF0-2158-4006-9CD9-122AF787C3D6}" type="presParOf" srcId="{1EFB010E-2D45-4FBE-9B7D-00E4A0ED72CA}" destId="{79415ADE-33FF-4B5C-8766-12DE1C696058}" srcOrd="0" destOrd="0" presId="urn:microsoft.com/office/officeart/2005/8/layout/list1"/>
    <dgm:cxn modelId="{03E4B057-39CA-4FED-9807-A5F2A49AC0FD}" type="presParOf" srcId="{1EFB010E-2D45-4FBE-9B7D-00E4A0ED72CA}" destId="{7C1D7D43-F531-41D0-B3A2-CB36223A2191}" srcOrd="1" destOrd="0" presId="urn:microsoft.com/office/officeart/2005/8/layout/list1"/>
    <dgm:cxn modelId="{6F92ED2C-9B60-4D4B-B164-85B8B6DEBAC8}" type="presParOf" srcId="{0239C557-3478-4800-B70A-AEC25ED76D95}" destId="{268139BB-0893-4D99-87E1-40709D6C0F71}" srcOrd="1" destOrd="0" presId="urn:microsoft.com/office/officeart/2005/8/layout/list1"/>
    <dgm:cxn modelId="{391E12ED-B6D2-4EA3-9D07-346BDD1B7FBF}" type="presParOf" srcId="{0239C557-3478-4800-B70A-AEC25ED76D95}" destId="{9B3E5612-9C82-4524-9135-CB9C813CD78A}" srcOrd="2" destOrd="0" presId="urn:microsoft.com/office/officeart/2005/8/layout/list1"/>
    <dgm:cxn modelId="{687E0436-463B-4F50-90B3-E9C515523219}" type="presParOf" srcId="{0239C557-3478-4800-B70A-AEC25ED76D95}" destId="{9CB99017-6D83-4AF0-918B-1678EC34FDC1}" srcOrd="3" destOrd="0" presId="urn:microsoft.com/office/officeart/2005/8/layout/list1"/>
    <dgm:cxn modelId="{CA6E70FC-44AC-4434-B9F8-906BC8395133}" type="presParOf" srcId="{0239C557-3478-4800-B70A-AEC25ED76D95}" destId="{FA33A528-D8D5-4883-86C3-2B7644FFBE54}" srcOrd="4" destOrd="0" presId="urn:microsoft.com/office/officeart/2005/8/layout/list1"/>
    <dgm:cxn modelId="{E72F73B2-1ACE-4E01-A1CA-C21B94E83C5B}" type="presParOf" srcId="{FA33A528-D8D5-4883-86C3-2B7644FFBE54}" destId="{4D5D615F-E43D-4C8C-A9E3-6612247B47E3}" srcOrd="0" destOrd="0" presId="urn:microsoft.com/office/officeart/2005/8/layout/list1"/>
    <dgm:cxn modelId="{06F26FE4-8CBE-4F5B-A018-91F836523384}" type="presParOf" srcId="{FA33A528-D8D5-4883-86C3-2B7644FFBE54}" destId="{6133DF9A-9041-4971-96FA-827F3E95FF6E}" srcOrd="1" destOrd="0" presId="urn:microsoft.com/office/officeart/2005/8/layout/list1"/>
    <dgm:cxn modelId="{92334C00-6650-4FE7-B14C-9DF58CEBC6F1}" type="presParOf" srcId="{0239C557-3478-4800-B70A-AEC25ED76D95}" destId="{51CCAD39-2955-4712-B6C6-9667A6733452}" srcOrd="5" destOrd="0" presId="urn:microsoft.com/office/officeart/2005/8/layout/list1"/>
    <dgm:cxn modelId="{79289000-DDD2-4105-A776-9FA450BF8F0A}" type="presParOf" srcId="{0239C557-3478-4800-B70A-AEC25ED76D95}" destId="{E5F639BF-7836-4AC6-AD7C-8CB7AEDD8E62}" srcOrd="6" destOrd="0" presId="urn:microsoft.com/office/officeart/2005/8/layout/list1"/>
    <dgm:cxn modelId="{3650E7F4-3555-422F-86DF-9BCF6DBA8F76}" type="presParOf" srcId="{0239C557-3478-4800-B70A-AEC25ED76D95}" destId="{CE7A9DBA-83B7-402E-BBA1-D115769B929E}" srcOrd="7" destOrd="0" presId="urn:microsoft.com/office/officeart/2005/8/layout/list1"/>
    <dgm:cxn modelId="{D5724202-851B-4D75-A510-E4D80ED41143}" type="presParOf" srcId="{0239C557-3478-4800-B70A-AEC25ED76D95}" destId="{F1BC7C86-29A9-4C84-B55E-E0D8CDA52061}" srcOrd="8" destOrd="0" presId="urn:microsoft.com/office/officeart/2005/8/layout/list1"/>
    <dgm:cxn modelId="{41E29E34-4070-411B-8A51-84DFE5FEE77D}" type="presParOf" srcId="{F1BC7C86-29A9-4C84-B55E-E0D8CDA52061}" destId="{926EABAC-CABF-4574-9BD2-CC7389FC0053}" srcOrd="0" destOrd="0" presId="urn:microsoft.com/office/officeart/2005/8/layout/list1"/>
    <dgm:cxn modelId="{BD881205-2B3A-49BD-894C-8801F06CF124}" type="presParOf" srcId="{F1BC7C86-29A9-4C84-B55E-E0D8CDA52061}" destId="{7C53789D-8935-4CC1-BDE6-89AB39FC00F2}" srcOrd="1" destOrd="0" presId="urn:microsoft.com/office/officeart/2005/8/layout/list1"/>
    <dgm:cxn modelId="{DB7BBCDC-2703-47C0-B4EB-EDDF28FE4DF3}" type="presParOf" srcId="{0239C557-3478-4800-B70A-AEC25ED76D95}" destId="{89DA4548-E98E-4EDB-87CF-05E0AE66DB63}" srcOrd="9" destOrd="0" presId="urn:microsoft.com/office/officeart/2005/8/layout/list1"/>
    <dgm:cxn modelId="{30C1F59E-9134-4A81-BB0E-D6152C25905B}" type="presParOf" srcId="{0239C557-3478-4800-B70A-AEC25ED76D95}" destId="{80CECA0C-A1D6-4344-A221-805254142724}" srcOrd="10" destOrd="0" presId="urn:microsoft.com/office/officeart/2005/8/layout/list1"/>
    <dgm:cxn modelId="{042A5E58-A6F4-4646-85B0-C8127A66B0BE}" type="presParOf" srcId="{0239C557-3478-4800-B70A-AEC25ED76D95}" destId="{439F2CD6-CC04-47EA-AB27-794FA0C033DD}" srcOrd="11" destOrd="0" presId="urn:microsoft.com/office/officeart/2005/8/layout/list1"/>
    <dgm:cxn modelId="{1E92234B-39CE-44D3-B5A9-584EC366C0E4}" type="presParOf" srcId="{0239C557-3478-4800-B70A-AEC25ED76D95}" destId="{F0EA0FA4-5339-494A-A6B3-89B34BFB141B}" srcOrd="12" destOrd="0" presId="urn:microsoft.com/office/officeart/2005/8/layout/list1"/>
    <dgm:cxn modelId="{619E6179-CB14-4DA5-B935-777C56B32D2A}" type="presParOf" srcId="{F0EA0FA4-5339-494A-A6B3-89B34BFB141B}" destId="{92A36527-DC3D-4422-86F2-5F9A07C4CB4D}" srcOrd="0" destOrd="0" presId="urn:microsoft.com/office/officeart/2005/8/layout/list1"/>
    <dgm:cxn modelId="{D64EBCCC-24AD-495E-ABFE-B7B5AE2585FE}" type="presParOf" srcId="{F0EA0FA4-5339-494A-A6B3-89B34BFB141B}" destId="{9C3FD820-200A-4F34-93AD-2D7B2DFB196A}" srcOrd="1" destOrd="0" presId="urn:microsoft.com/office/officeart/2005/8/layout/list1"/>
    <dgm:cxn modelId="{A309FD56-A074-4271-93EC-3B541503E46A}" type="presParOf" srcId="{0239C557-3478-4800-B70A-AEC25ED76D95}" destId="{85AB01DC-E5EC-4761-834E-BD503E189735}" srcOrd="13" destOrd="0" presId="urn:microsoft.com/office/officeart/2005/8/layout/list1"/>
    <dgm:cxn modelId="{F9288C19-9E4C-412B-B9B9-285E3CBE86E2}" type="presParOf" srcId="{0239C557-3478-4800-B70A-AEC25ED76D95}" destId="{6C55D75F-8BDB-42AE-8947-EF9259D0594F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9A66687-A587-468A-9072-C4255A27E422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40801CC-06E7-44BC-9D72-D1E908F70F53}">
      <dgm:prSet phldrT="[Text]" custT="1"/>
      <dgm:spPr/>
      <dgm:t>
        <a:bodyPr/>
        <a:lstStyle/>
        <a:p>
          <a:r>
            <a:rPr lang="en-US" sz="1400" b="1" dirty="0"/>
            <a:t>High smartphone penetration among urban youth (95% ownership rate for ages 13-18, Pew Research 2023)</a:t>
          </a:r>
        </a:p>
      </dgm:t>
    </dgm:pt>
    <dgm:pt modelId="{589421B3-C7A4-4BB8-BC7F-10E11FBA31B7}" type="parTrans" cxnId="{7E81E84B-8CBD-4198-BD20-6A6F9C14984D}">
      <dgm:prSet/>
      <dgm:spPr/>
      <dgm:t>
        <a:bodyPr/>
        <a:lstStyle/>
        <a:p>
          <a:endParaRPr lang="en-US" sz="2400" b="1"/>
        </a:p>
      </dgm:t>
    </dgm:pt>
    <dgm:pt modelId="{D5C04BD5-7432-4623-8AA6-5FA50505F0D2}" type="sibTrans" cxnId="{7E81E84B-8CBD-4198-BD20-6A6F9C14984D}">
      <dgm:prSet/>
      <dgm:spPr/>
      <dgm:t>
        <a:bodyPr/>
        <a:lstStyle/>
        <a:p>
          <a:endParaRPr lang="en-US" sz="2400" b="1"/>
        </a:p>
      </dgm:t>
    </dgm:pt>
    <dgm:pt modelId="{CE9A6191-6AD2-46E9-B47E-1D978A9F8554}">
      <dgm:prSet phldrT="[Text]" custT="1"/>
      <dgm:spPr/>
      <dgm:t>
        <a:bodyPr/>
        <a:lstStyle/>
        <a:p>
          <a:r>
            <a:rPr lang="en-US" sz="1800" b="1" dirty="0"/>
            <a:t>Increased engagement through gamification and interactive content</a:t>
          </a:r>
        </a:p>
      </dgm:t>
    </dgm:pt>
    <dgm:pt modelId="{F1794E02-B86E-4275-95A9-B90B5D77ED18}" type="parTrans" cxnId="{5F678A65-285A-431C-B956-A13591EC7589}">
      <dgm:prSet/>
      <dgm:spPr/>
      <dgm:t>
        <a:bodyPr/>
        <a:lstStyle/>
        <a:p>
          <a:endParaRPr lang="en-US" sz="2400" b="1"/>
        </a:p>
      </dgm:t>
    </dgm:pt>
    <dgm:pt modelId="{8DBFF156-FD81-47DB-A977-9210BA93E6CB}" type="sibTrans" cxnId="{5F678A65-285A-431C-B956-A13591EC7589}">
      <dgm:prSet/>
      <dgm:spPr/>
      <dgm:t>
        <a:bodyPr/>
        <a:lstStyle/>
        <a:p>
          <a:endParaRPr lang="en-US" sz="2400" b="1"/>
        </a:p>
      </dgm:t>
    </dgm:pt>
    <dgm:pt modelId="{7D1E2D59-9133-49A0-9A6E-BFE95DBD15B8}">
      <dgm:prSet phldrT="[Text]" custT="1"/>
      <dgm:spPr/>
      <dgm:t>
        <a:bodyPr/>
        <a:lstStyle/>
        <a:p>
          <a:r>
            <a:rPr lang="en-US" sz="1800" b="1" dirty="0"/>
            <a:t>Real-time air quality monitoring and personalized alerts</a:t>
          </a:r>
        </a:p>
      </dgm:t>
    </dgm:pt>
    <dgm:pt modelId="{F1A1B593-E7DF-4BEC-B450-FFED6217D7E4}" type="parTrans" cxnId="{6DDB5BCD-E883-47F0-AF1B-9368627B5E6A}">
      <dgm:prSet/>
      <dgm:spPr/>
      <dgm:t>
        <a:bodyPr/>
        <a:lstStyle/>
        <a:p>
          <a:endParaRPr lang="en-US" sz="2400" b="1"/>
        </a:p>
      </dgm:t>
    </dgm:pt>
    <dgm:pt modelId="{ABDB7CB6-9659-47CB-95A5-18EE324CCE74}" type="sibTrans" cxnId="{6DDB5BCD-E883-47F0-AF1B-9368627B5E6A}">
      <dgm:prSet/>
      <dgm:spPr/>
      <dgm:t>
        <a:bodyPr/>
        <a:lstStyle/>
        <a:p>
          <a:endParaRPr lang="en-US" sz="2400" b="1"/>
        </a:p>
      </dgm:t>
    </dgm:pt>
    <dgm:pt modelId="{D8DAC623-B925-40F3-8CE2-91A30EEDE58E}">
      <dgm:prSet phldrT="[Text]" custT="1"/>
      <dgm:spPr/>
      <dgm:t>
        <a:bodyPr/>
        <a:lstStyle/>
        <a:p>
          <a:r>
            <a:rPr lang="en-US" sz="1800" b="1" dirty="0"/>
            <a:t>Remote access to health education and support</a:t>
          </a:r>
        </a:p>
      </dgm:t>
    </dgm:pt>
    <dgm:pt modelId="{9914E2E5-E3D5-4F1A-B8CA-3F81AC9D3BCC}" type="parTrans" cxnId="{50BC23DE-6449-4287-A290-62374B054E34}">
      <dgm:prSet/>
      <dgm:spPr/>
      <dgm:t>
        <a:bodyPr/>
        <a:lstStyle/>
        <a:p>
          <a:endParaRPr lang="en-US" sz="2400" b="1"/>
        </a:p>
      </dgm:t>
    </dgm:pt>
    <dgm:pt modelId="{EA92AD16-0EDE-48A2-9C35-CB0307BE3539}" type="sibTrans" cxnId="{50BC23DE-6449-4287-A290-62374B054E34}">
      <dgm:prSet/>
      <dgm:spPr/>
      <dgm:t>
        <a:bodyPr/>
        <a:lstStyle/>
        <a:p>
          <a:endParaRPr lang="en-US" sz="2400" b="1"/>
        </a:p>
      </dgm:t>
    </dgm:pt>
    <dgm:pt modelId="{D028CB5E-B1A9-4349-92E3-99F643A459AB}" type="pres">
      <dgm:prSet presAssocID="{B9A66687-A587-468A-9072-C4255A27E422}" presName="diagram" presStyleCnt="0">
        <dgm:presLayoutVars>
          <dgm:dir/>
          <dgm:resizeHandles val="exact"/>
        </dgm:presLayoutVars>
      </dgm:prSet>
      <dgm:spPr/>
    </dgm:pt>
    <dgm:pt modelId="{ED5F1D78-AEB5-4ABE-927A-A1D121E7A9E2}" type="pres">
      <dgm:prSet presAssocID="{340801CC-06E7-44BC-9D72-D1E908F70F53}" presName="node" presStyleLbl="node1" presStyleIdx="0" presStyleCnt="4">
        <dgm:presLayoutVars>
          <dgm:bulletEnabled val="1"/>
        </dgm:presLayoutVars>
      </dgm:prSet>
      <dgm:spPr/>
    </dgm:pt>
    <dgm:pt modelId="{7F0A9317-78E1-46AD-B1E0-F8AAC1758C33}" type="pres">
      <dgm:prSet presAssocID="{D5C04BD5-7432-4623-8AA6-5FA50505F0D2}" presName="sibTrans" presStyleCnt="0"/>
      <dgm:spPr/>
    </dgm:pt>
    <dgm:pt modelId="{E31AD3A9-15B0-4748-9E5E-253FE2172E10}" type="pres">
      <dgm:prSet presAssocID="{CE9A6191-6AD2-46E9-B47E-1D978A9F8554}" presName="node" presStyleLbl="node1" presStyleIdx="1" presStyleCnt="4">
        <dgm:presLayoutVars>
          <dgm:bulletEnabled val="1"/>
        </dgm:presLayoutVars>
      </dgm:prSet>
      <dgm:spPr/>
    </dgm:pt>
    <dgm:pt modelId="{4441CE30-EA3A-423E-BA9B-8CD44593D6A4}" type="pres">
      <dgm:prSet presAssocID="{8DBFF156-FD81-47DB-A977-9210BA93E6CB}" presName="sibTrans" presStyleCnt="0"/>
      <dgm:spPr/>
    </dgm:pt>
    <dgm:pt modelId="{172AD1CC-D560-4CDB-8496-984F6F2944A0}" type="pres">
      <dgm:prSet presAssocID="{7D1E2D59-9133-49A0-9A6E-BFE95DBD15B8}" presName="node" presStyleLbl="node1" presStyleIdx="2" presStyleCnt="4">
        <dgm:presLayoutVars>
          <dgm:bulletEnabled val="1"/>
        </dgm:presLayoutVars>
      </dgm:prSet>
      <dgm:spPr/>
    </dgm:pt>
    <dgm:pt modelId="{B3BDB661-AF7A-4E86-A944-941729B54794}" type="pres">
      <dgm:prSet presAssocID="{ABDB7CB6-9659-47CB-95A5-18EE324CCE74}" presName="sibTrans" presStyleCnt="0"/>
      <dgm:spPr/>
    </dgm:pt>
    <dgm:pt modelId="{DFA8DE6A-39A3-4D2F-84E5-C99A345B15F5}" type="pres">
      <dgm:prSet presAssocID="{D8DAC623-B925-40F3-8CE2-91A30EEDE58E}" presName="node" presStyleLbl="node1" presStyleIdx="3" presStyleCnt="4" custAng="0">
        <dgm:presLayoutVars>
          <dgm:bulletEnabled val="1"/>
        </dgm:presLayoutVars>
      </dgm:prSet>
      <dgm:spPr/>
    </dgm:pt>
  </dgm:ptLst>
  <dgm:cxnLst>
    <dgm:cxn modelId="{5F678A65-285A-431C-B956-A13591EC7589}" srcId="{B9A66687-A587-468A-9072-C4255A27E422}" destId="{CE9A6191-6AD2-46E9-B47E-1D978A9F8554}" srcOrd="1" destOrd="0" parTransId="{F1794E02-B86E-4275-95A9-B90B5D77ED18}" sibTransId="{8DBFF156-FD81-47DB-A977-9210BA93E6CB}"/>
    <dgm:cxn modelId="{7E81E84B-8CBD-4198-BD20-6A6F9C14984D}" srcId="{B9A66687-A587-468A-9072-C4255A27E422}" destId="{340801CC-06E7-44BC-9D72-D1E908F70F53}" srcOrd="0" destOrd="0" parTransId="{589421B3-C7A4-4BB8-BC7F-10E11FBA31B7}" sibTransId="{D5C04BD5-7432-4623-8AA6-5FA50505F0D2}"/>
    <dgm:cxn modelId="{2E7A325A-89B8-49DD-ADBF-70DB0395C12A}" type="presOf" srcId="{CE9A6191-6AD2-46E9-B47E-1D978A9F8554}" destId="{E31AD3A9-15B0-4748-9E5E-253FE2172E10}" srcOrd="0" destOrd="0" presId="urn:microsoft.com/office/officeart/2005/8/layout/default"/>
    <dgm:cxn modelId="{F1398C8B-DBA7-4FB6-B170-8D5E892AF512}" type="presOf" srcId="{340801CC-06E7-44BC-9D72-D1E908F70F53}" destId="{ED5F1D78-AEB5-4ABE-927A-A1D121E7A9E2}" srcOrd="0" destOrd="0" presId="urn:microsoft.com/office/officeart/2005/8/layout/default"/>
    <dgm:cxn modelId="{78EA1FBE-6BE4-4050-8E22-425684B12ED0}" type="presOf" srcId="{D8DAC623-B925-40F3-8CE2-91A30EEDE58E}" destId="{DFA8DE6A-39A3-4D2F-84E5-C99A345B15F5}" srcOrd="0" destOrd="0" presId="urn:microsoft.com/office/officeart/2005/8/layout/default"/>
    <dgm:cxn modelId="{6DDB5BCD-E883-47F0-AF1B-9368627B5E6A}" srcId="{B9A66687-A587-468A-9072-C4255A27E422}" destId="{7D1E2D59-9133-49A0-9A6E-BFE95DBD15B8}" srcOrd="2" destOrd="0" parTransId="{F1A1B593-E7DF-4BEC-B450-FFED6217D7E4}" sibTransId="{ABDB7CB6-9659-47CB-95A5-18EE324CCE74}"/>
    <dgm:cxn modelId="{50BC23DE-6449-4287-A290-62374B054E34}" srcId="{B9A66687-A587-468A-9072-C4255A27E422}" destId="{D8DAC623-B925-40F3-8CE2-91A30EEDE58E}" srcOrd="3" destOrd="0" parTransId="{9914E2E5-E3D5-4F1A-B8CA-3F81AC9D3BCC}" sibTransId="{EA92AD16-0EDE-48A2-9C35-CB0307BE3539}"/>
    <dgm:cxn modelId="{780D3BE6-95BD-49DF-AAE4-A9DB3036B477}" type="presOf" srcId="{B9A66687-A587-468A-9072-C4255A27E422}" destId="{D028CB5E-B1A9-4349-92E3-99F643A459AB}" srcOrd="0" destOrd="0" presId="urn:microsoft.com/office/officeart/2005/8/layout/default"/>
    <dgm:cxn modelId="{7E12C7F8-D272-4F23-B56F-DAD4719A2B75}" type="presOf" srcId="{7D1E2D59-9133-49A0-9A6E-BFE95DBD15B8}" destId="{172AD1CC-D560-4CDB-8496-984F6F2944A0}" srcOrd="0" destOrd="0" presId="urn:microsoft.com/office/officeart/2005/8/layout/default"/>
    <dgm:cxn modelId="{D4403D7F-5314-4AD7-9F4E-87DDF181A917}" type="presParOf" srcId="{D028CB5E-B1A9-4349-92E3-99F643A459AB}" destId="{ED5F1D78-AEB5-4ABE-927A-A1D121E7A9E2}" srcOrd="0" destOrd="0" presId="urn:microsoft.com/office/officeart/2005/8/layout/default"/>
    <dgm:cxn modelId="{EEDB5878-02AC-4EA0-809C-D555A6C3C800}" type="presParOf" srcId="{D028CB5E-B1A9-4349-92E3-99F643A459AB}" destId="{7F0A9317-78E1-46AD-B1E0-F8AAC1758C33}" srcOrd="1" destOrd="0" presId="urn:microsoft.com/office/officeart/2005/8/layout/default"/>
    <dgm:cxn modelId="{BF919A98-C9E0-48A0-8B7F-FEDA53027244}" type="presParOf" srcId="{D028CB5E-B1A9-4349-92E3-99F643A459AB}" destId="{E31AD3A9-15B0-4748-9E5E-253FE2172E10}" srcOrd="2" destOrd="0" presId="urn:microsoft.com/office/officeart/2005/8/layout/default"/>
    <dgm:cxn modelId="{4541D1C9-741F-450A-81A9-3D9D8D86CCBC}" type="presParOf" srcId="{D028CB5E-B1A9-4349-92E3-99F643A459AB}" destId="{4441CE30-EA3A-423E-BA9B-8CD44593D6A4}" srcOrd="3" destOrd="0" presId="urn:microsoft.com/office/officeart/2005/8/layout/default"/>
    <dgm:cxn modelId="{139FAA19-3DD0-4704-AC53-0B3E04F5BEF4}" type="presParOf" srcId="{D028CB5E-B1A9-4349-92E3-99F643A459AB}" destId="{172AD1CC-D560-4CDB-8496-984F6F2944A0}" srcOrd="4" destOrd="0" presId="urn:microsoft.com/office/officeart/2005/8/layout/default"/>
    <dgm:cxn modelId="{14B670BA-390A-4737-B8A9-E4C2A2F6980E}" type="presParOf" srcId="{D028CB5E-B1A9-4349-92E3-99F643A459AB}" destId="{B3BDB661-AF7A-4E86-A944-941729B54794}" srcOrd="5" destOrd="0" presId="urn:microsoft.com/office/officeart/2005/8/layout/default"/>
    <dgm:cxn modelId="{7D756ECB-0D12-4905-B54D-0C658365814E}" type="presParOf" srcId="{D028CB5E-B1A9-4349-92E3-99F643A459AB}" destId="{DFA8DE6A-39A3-4D2F-84E5-C99A345B15F5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57F0000-C66D-46CE-A55B-0863467C4316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AED1254-99FF-4154-B5F8-6A876E8D1338}">
      <dgm:prSet phldrT="[Text]"/>
      <dgm:spPr/>
      <dgm:t>
        <a:bodyPr/>
        <a:lstStyle/>
        <a:p>
          <a:r>
            <a:rPr lang="en-US" dirty="0"/>
            <a:t>National Institute for Health and Care Excellence (NICE) Guidelines</a:t>
          </a:r>
        </a:p>
      </dgm:t>
    </dgm:pt>
    <dgm:pt modelId="{0C376539-0391-4E46-A8B1-28543B192858}" type="parTrans" cxnId="{68EB35B7-F322-432A-8137-43A306B8C96A}">
      <dgm:prSet/>
      <dgm:spPr/>
      <dgm:t>
        <a:bodyPr/>
        <a:lstStyle/>
        <a:p>
          <a:endParaRPr lang="en-US"/>
        </a:p>
      </dgm:t>
    </dgm:pt>
    <dgm:pt modelId="{0358FAC5-E5F4-4F19-8D60-D8BEB9254442}" type="sibTrans" cxnId="{68EB35B7-F322-432A-8137-43A306B8C96A}">
      <dgm:prSet/>
      <dgm:spPr/>
      <dgm:t>
        <a:bodyPr/>
        <a:lstStyle/>
        <a:p>
          <a:endParaRPr lang="en-US"/>
        </a:p>
      </dgm:t>
    </dgm:pt>
    <dgm:pt modelId="{E7DFD2D0-827E-43B1-AF20-15C7670A76C0}">
      <dgm:prSet phldrT="[Text]"/>
      <dgm:spPr/>
      <dgm:t>
        <a:bodyPr/>
        <a:lstStyle/>
        <a:p>
          <a:r>
            <a:rPr lang="en-US" b="1" dirty="0"/>
            <a:t>Asthma</a:t>
          </a:r>
        </a:p>
      </dgm:t>
    </dgm:pt>
    <dgm:pt modelId="{B423B117-D3B3-4C00-9D52-166A9B0BA44B}" type="parTrans" cxnId="{5E23F4B5-659A-4FD7-9456-648D92ABF644}">
      <dgm:prSet/>
      <dgm:spPr/>
      <dgm:t>
        <a:bodyPr/>
        <a:lstStyle/>
        <a:p>
          <a:endParaRPr lang="en-US"/>
        </a:p>
      </dgm:t>
    </dgm:pt>
    <dgm:pt modelId="{498B0E53-998F-4845-8490-7F2E848B7165}" type="sibTrans" cxnId="{5E23F4B5-659A-4FD7-9456-648D92ABF644}">
      <dgm:prSet/>
      <dgm:spPr/>
      <dgm:t>
        <a:bodyPr/>
        <a:lstStyle/>
        <a:p>
          <a:endParaRPr lang="en-US"/>
        </a:p>
      </dgm:t>
    </dgm:pt>
    <dgm:pt modelId="{5C2F1A05-6272-4380-B346-27FB3287FF95}">
      <dgm:prSet phldrT="[Text]"/>
      <dgm:spPr/>
      <dgm:t>
        <a:bodyPr/>
        <a:lstStyle/>
        <a:p>
          <a:r>
            <a:rPr lang="en-US" dirty="0"/>
            <a:t>NHS Long Term Plan (2019)</a:t>
          </a:r>
        </a:p>
      </dgm:t>
    </dgm:pt>
    <dgm:pt modelId="{A7478109-0031-4417-8E30-93FAEC81D0F7}" type="parTrans" cxnId="{0FF3DA92-F143-413A-A4D5-C4CCE7CFE411}">
      <dgm:prSet/>
      <dgm:spPr/>
      <dgm:t>
        <a:bodyPr/>
        <a:lstStyle/>
        <a:p>
          <a:endParaRPr lang="en-US"/>
        </a:p>
      </dgm:t>
    </dgm:pt>
    <dgm:pt modelId="{3EACECA5-3385-411E-AA0D-C7D79439DA07}" type="sibTrans" cxnId="{0FF3DA92-F143-413A-A4D5-C4CCE7CFE411}">
      <dgm:prSet/>
      <dgm:spPr/>
      <dgm:t>
        <a:bodyPr/>
        <a:lstStyle/>
        <a:p>
          <a:endParaRPr lang="en-US"/>
        </a:p>
      </dgm:t>
    </dgm:pt>
    <dgm:pt modelId="{C3A4C7D1-3FDD-46DB-A272-6D2FD8566FCA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/>
            <a:t>Recommendations for local authorities to improve air quality</a:t>
          </a:r>
        </a:p>
      </dgm:t>
    </dgm:pt>
    <dgm:pt modelId="{436C8779-F678-4B57-95BE-426C96E48B62}" type="parTrans" cxnId="{007FC4F2-FC84-4C67-A35F-49BC255B4BE1}">
      <dgm:prSet/>
      <dgm:spPr/>
      <dgm:t>
        <a:bodyPr/>
        <a:lstStyle/>
        <a:p>
          <a:endParaRPr lang="en-US"/>
        </a:p>
      </dgm:t>
    </dgm:pt>
    <dgm:pt modelId="{F870C42C-B065-4817-9708-800B646358FD}" type="sibTrans" cxnId="{007FC4F2-FC84-4C67-A35F-49BC255B4BE1}">
      <dgm:prSet/>
      <dgm:spPr/>
      <dgm:t>
        <a:bodyPr/>
        <a:lstStyle/>
        <a:p>
          <a:endParaRPr lang="en-US"/>
        </a:p>
      </dgm:t>
    </dgm:pt>
    <dgm:pt modelId="{BE4AC832-3CC7-4941-A73B-063753192BE8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/>
            <a:t>Emphasis on raising public awareness about air pollution</a:t>
          </a:r>
        </a:p>
      </dgm:t>
    </dgm:pt>
    <dgm:pt modelId="{AA767889-5BB1-41DB-B52A-02297FD1ECE8}" type="parTrans" cxnId="{2DE0AED4-9B56-41F7-BB7C-7356C2453C84}">
      <dgm:prSet/>
      <dgm:spPr/>
      <dgm:t>
        <a:bodyPr/>
        <a:lstStyle/>
        <a:p>
          <a:endParaRPr lang="en-US"/>
        </a:p>
      </dgm:t>
    </dgm:pt>
    <dgm:pt modelId="{5F5C85BD-A2E4-4B15-A19D-A2BE25ACB009}" type="sibTrans" cxnId="{2DE0AED4-9B56-41F7-BB7C-7356C2453C84}">
      <dgm:prSet/>
      <dgm:spPr/>
      <dgm:t>
        <a:bodyPr/>
        <a:lstStyle/>
        <a:p>
          <a:endParaRPr lang="en-US"/>
        </a:p>
      </dgm:t>
    </dgm:pt>
    <dgm:pt modelId="{0510A642-9526-4977-A9DA-E4FF0B2DEEA3}">
      <dgm:prSet phldrT="[Text]"/>
      <dgm:spPr/>
      <dgm:t>
        <a:bodyPr/>
        <a:lstStyle/>
        <a:p>
          <a:r>
            <a:rPr lang="en-US" dirty="0"/>
            <a:t>Commitment to improving outcomes for children with respiratory conditions
Focus on digital solutions to support self-management</a:t>
          </a:r>
        </a:p>
      </dgm:t>
    </dgm:pt>
    <dgm:pt modelId="{9B64FE7F-99A4-4A19-964A-CE85FA295530}" type="parTrans" cxnId="{D1C73EF3-8282-4319-9986-EA09DD9BACA8}">
      <dgm:prSet/>
      <dgm:spPr/>
      <dgm:t>
        <a:bodyPr/>
        <a:lstStyle/>
        <a:p>
          <a:endParaRPr lang="en-US"/>
        </a:p>
      </dgm:t>
    </dgm:pt>
    <dgm:pt modelId="{D4A76F03-508C-49AD-A8AF-21ED81A79720}" type="sibTrans" cxnId="{D1C73EF3-8282-4319-9986-EA09DD9BACA8}">
      <dgm:prSet/>
      <dgm:spPr/>
      <dgm:t>
        <a:bodyPr/>
        <a:lstStyle/>
        <a:p>
          <a:endParaRPr lang="en-US"/>
        </a:p>
      </dgm:t>
    </dgm:pt>
    <dgm:pt modelId="{92BAAF16-4207-4925-8D7D-D5A821602707}">
      <dgm:prSet phldrT="[Text]"/>
      <dgm:spPr/>
      <dgm:t>
        <a:bodyPr/>
        <a:lstStyle/>
        <a:p>
          <a:r>
            <a:rPr lang="en-US" dirty="0"/>
            <a:t>Public Health England (PHE) - now UK Health Security Agency:</a:t>
          </a:r>
        </a:p>
      </dgm:t>
    </dgm:pt>
    <dgm:pt modelId="{652E323C-A5B4-4B2E-8C4D-B94BB3A8953D}" type="parTrans" cxnId="{1174913E-48EE-4ABF-AB79-48D66B4B8FF7}">
      <dgm:prSet/>
      <dgm:spPr/>
      <dgm:t>
        <a:bodyPr/>
        <a:lstStyle/>
        <a:p>
          <a:endParaRPr lang="en-US"/>
        </a:p>
      </dgm:t>
    </dgm:pt>
    <dgm:pt modelId="{5FB09A44-D837-43D2-A378-77F1EE5B96CF}" type="sibTrans" cxnId="{1174913E-48EE-4ABF-AB79-48D66B4B8FF7}">
      <dgm:prSet/>
      <dgm:spPr/>
      <dgm:t>
        <a:bodyPr/>
        <a:lstStyle/>
        <a:p>
          <a:endParaRPr lang="en-US"/>
        </a:p>
      </dgm:t>
    </dgm:pt>
    <dgm:pt modelId="{9E665EEA-A74A-42FD-88CF-29161B1FDD9F}">
      <dgm:prSet phldrT="[Text]"/>
      <dgm:spPr/>
      <dgm:t>
        <a:bodyPr/>
        <a:lstStyle/>
        <a:p>
          <a:r>
            <a:rPr lang="en-US" dirty="0"/>
            <a:t>Health Matters: Air pollution guidance for health professionals
Emphasis on reducing exposure to air pollution, especially in vulnerable groups</a:t>
          </a:r>
        </a:p>
      </dgm:t>
    </dgm:pt>
    <dgm:pt modelId="{3ECEF9DF-FE47-4DD9-8BDD-757191075254}" type="parTrans" cxnId="{CFE83951-E7D0-40FC-AB99-7B7E16276315}">
      <dgm:prSet/>
      <dgm:spPr/>
      <dgm:t>
        <a:bodyPr/>
        <a:lstStyle/>
        <a:p>
          <a:endParaRPr lang="en-US"/>
        </a:p>
      </dgm:t>
    </dgm:pt>
    <dgm:pt modelId="{66BEE78D-54F2-4D69-ACCF-763C2FAD1086}" type="sibTrans" cxnId="{CFE83951-E7D0-40FC-AB99-7B7E16276315}">
      <dgm:prSet/>
      <dgm:spPr/>
      <dgm:t>
        <a:bodyPr/>
        <a:lstStyle/>
        <a:p>
          <a:endParaRPr lang="en-US"/>
        </a:p>
      </dgm:t>
    </dgm:pt>
    <dgm:pt modelId="{2404AEA6-1FF6-481B-940C-3FD8721AA42A}">
      <dgm:prSet phldrT="[Text]"/>
      <dgm:spPr/>
      <dgm:t>
        <a:bodyPr/>
        <a:lstStyle/>
        <a:p>
          <a:r>
            <a:rPr lang="en-US" dirty="0"/>
            <a:t>British Thoracic Society (BTS) Guidelines</a:t>
          </a:r>
        </a:p>
      </dgm:t>
    </dgm:pt>
    <dgm:pt modelId="{FCAC567C-0F02-4E1F-98C0-27B6BF111A78}" type="parTrans" cxnId="{FAC35018-9DDD-4669-BCC2-13A0DAFBA06F}">
      <dgm:prSet/>
      <dgm:spPr/>
      <dgm:t>
        <a:bodyPr/>
        <a:lstStyle/>
        <a:p>
          <a:endParaRPr lang="en-US"/>
        </a:p>
      </dgm:t>
    </dgm:pt>
    <dgm:pt modelId="{7B7E15AF-C0C9-4449-A77D-7D44560DDE93}" type="sibTrans" cxnId="{FAC35018-9DDD-4669-BCC2-13A0DAFBA06F}">
      <dgm:prSet/>
      <dgm:spPr/>
      <dgm:t>
        <a:bodyPr/>
        <a:lstStyle/>
        <a:p>
          <a:endParaRPr lang="en-US"/>
        </a:p>
      </dgm:t>
    </dgm:pt>
    <dgm:pt modelId="{BA563BD3-C142-4D64-931A-507D42AFC319}">
      <dgm:prSet phldrT="[Text]"/>
      <dgm:spPr/>
      <dgm:t>
        <a:bodyPr/>
        <a:lstStyle/>
        <a:p>
          <a:r>
            <a:rPr lang="en-US" dirty="0"/>
            <a:t>British Guideline on the Management of Asthma
Recommendations for asthma management in children and young people</a:t>
          </a:r>
        </a:p>
      </dgm:t>
    </dgm:pt>
    <dgm:pt modelId="{E6B55392-EF0E-44DD-AA82-6EE1907B931B}" type="parTrans" cxnId="{A6573394-E2DD-463D-BE7A-2D698BD424EA}">
      <dgm:prSet/>
      <dgm:spPr/>
      <dgm:t>
        <a:bodyPr/>
        <a:lstStyle/>
        <a:p>
          <a:endParaRPr lang="en-US"/>
        </a:p>
      </dgm:t>
    </dgm:pt>
    <dgm:pt modelId="{AA6138A0-8445-4AFB-8BF9-7377F9AEC8FC}" type="sibTrans" cxnId="{A6573394-E2DD-463D-BE7A-2D698BD424EA}">
      <dgm:prSet/>
      <dgm:spPr/>
      <dgm:t>
        <a:bodyPr/>
        <a:lstStyle/>
        <a:p>
          <a:endParaRPr lang="en-US"/>
        </a:p>
      </dgm:t>
    </dgm:pt>
    <dgm:pt modelId="{9EEA69D2-ECF6-49FC-9113-69D72B98705D}">
      <dgm:prSet phldrT="[Text]"/>
      <dgm:spPr/>
      <dgm:t>
        <a:bodyPr/>
        <a:lstStyle/>
        <a:p>
          <a:r>
            <a:rPr lang="en-US" b="1" dirty="0"/>
            <a:t>Air Pollution </a:t>
          </a:r>
        </a:p>
      </dgm:t>
    </dgm:pt>
    <dgm:pt modelId="{7C3CE668-8DEE-4885-931B-A1365C266685}" type="parTrans" cxnId="{7077E637-7548-4129-938F-0E0E34ECF163}">
      <dgm:prSet/>
      <dgm:spPr/>
      <dgm:t>
        <a:bodyPr/>
        <a:lstStyle/>
        <a:p>
          <a:endParaRPr lang="en-US"/>
        </a:p>
      </dgm:t>
    </dgm:pt>
    <dgm:pt modelId="{38B16A39-72AB-426B-83BB-2085A2301CB8}" type="sibTrans" cxnId="{7077E637-7548-4129-938F-0E0E34ECF163}">
      <dgm:prSet/>
      <dgm:spPr/>
      <dgm:t>
        <a:bodyPr/>
        <a:lstStyle/>
        <a:p>
          <a:endParaRPr lang="en-US"/>
        </a:p>
      </dgm:t>
    </dgm:pt>
    <dgm:pt modelId="{9333DC69-A8B6-4B27-B0B4-62E4FC53BC84}">
      <dgm:prSet phldrT="[Text]"/>
      <dgm:spPr/>
      <dgm:t>
        <a:bodyPr/>
        <a:lstStyle/>
        <a:p>
          <a:r>
            <a:rPr lang="en-US" dirty="0"/>
            <a:t>Diagnosis, monitoring and chronic asthma management (NG80)
Regular monitoring and review, Education on self-management</a:t>
          </a:r>
        </a:p>
      </dgm:t>
    </dgm:pt>
    <dgm:pt modelId="{4F3A414B-D5BF-434A-982A-EB41E6F5F509}" type="parTrans" cxnId="{8AFF2899-C2C8-46E2-8347-DB4D35F55D79}">
      <dgm:prSet/>
      <dgm:spPr/>
      <dgm:t>
        <a:bodyPr/>
        <a:lstStyle/>
        <a:p>
          <a:endParaRPr lang="en-US"/>
        </a:p>
      </dgm:t>
    </dgm:pt>
    <dgm:pt modelId="{B1CA546E-C568-42CB-B33E-195EB14B46FD}" type="sibTrans" cxnId="{8AFF2899-C2C8-46E2-8347-DB4D35F55D79}">
      <dgm:prSet/>
      <dgm:spPr/>
      <dgm:t>
        <a:bodyPr/>
        <a:lstStyle/>
        <a:p>
          <a:endParaRPr lang="en-US"/>
        </a:p>
      </dgm:t>
    </dgm:pt>
    <dgm:pt modelId="{43FDEA7A-5F4F-4441-9285-2408C2677EEB}" type="pres">
      <dgm:prSet presAssocID="{B57F0000-C66D-46CE-A55B-0863467C4316}" presName="linear" presStyleCnt="0">
        <dgm:presLayoutVars>
          <dgm:animLvl val="lvl"/>
          <dgm:resizeHandles val="exact"/>
        </dgm:presLayoutVars>
      </dgm:prSet>
      <dgm:spPr/>
    </dgm:pt>
    <dgm:pt modelId="{1989C98F-7A8F-4272-8FBD-ECA7FEB6E7FB}" type="pres">
      <dgm:prSet presAssocID="{6AED1254-99FF-4154-B5F8-6A876E8D133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FFD2D8F-69DB-4D2A-B773-F3F8BE6654FB}" type="pres">
      <dgm:prSet presAssocID="{6AED1254-99FF-4154-B5F8-6A876E8D1338}" presName="childText" presStyleLbl="revTx" presStyleIdx="0" presStyleCnt="4">
        <dgm:presLayoutVars>
          <dgm:bulletEnabled val="1"/>
        </dgm:presLayoutVars>
      </dgm:prSet>
      <dgm:spPr/>
    </dgm:pt>
    <dgm:pt modelId="{E1480C49-B87A-4953-889E-80C3EF0414FF}" type="pres">
      <dgm:prSet presAssocID="{5C2F1A05-6272-4380-B346-27FB3287FF9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C11984C-0867-4B42-915C-614C3EABCA18}" type="pres">
      <dgm:prSet presAssocID="{5C2F1A05-6272-4380-B346-27FB3287FF95}" presName="childText" presStyleLbl="revTx" presStyleIdx="1" presStyleCnt="4">
        <dgm:presLayoutVars>
          <dgm:bulletEnabled val="1"/>
        </dgm:presLayoutVars>
      </dgm:prSet>
      <dgm:spPr/>
    </dgm:pt>
    <dgm:pt modelId="{44BE7D06-C262-444D-8C01-B837BE117E98}" type="pres">
      <dgm:prSet presAssocID="{92BAAF16-4207-4925-8D7D-D5A82160270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CA13BDC-20C9-4C73-86DE-621DDD1AFCAC}" type="pres">
      <dgm:prSet presAssocID="{92BAAF16-4207-4925-8D7D-D5A821602707}" presName="childText" presStyleLbl="revTx" presStyleIdx="2" presStyleCnt="4">
        <dgm:presLayoutVars>
          <dgm:bulletEnabled val="1"/>
        </dgm:presLayoutVars>
      </dgm:prSet>
      <dgm:spPr/>
    </dgm:pt>
    <dgm:pt modelId="{3102D242-1490-4BB6-A9A8-7F1F4EA74285}" type="pres">
      <dgm:prSet presAssocID="{2404AEA6-1FF6-481B-940C-3FD8721AA42A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0A3C8DC3-C101-421C-8A00-1DD8B9B9DE20}" type="pres">
      <dgm:prSet presAssocID="{2404AEA6-1FF6-481B-940C-3FD8721AA42A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6336B306-A443-45DE-A4EF-64803B0C24D6}" type="presOf" srcId="{0510A642-9526-4977-A9DA-E4FF0B2DEEA3}" destId="{6C11984C-0867-4B42-915C-614C3EABCA18}" srcOrd="0" destOrd="0" presId="urn:microsoft.com/office/officeart/2005/8/layout/vList2"/>
    <dgm:cxn modelId="{FAC35018-9DDD-4669-BCC2-13A0DAFBA06F}" srcId="{B57F0000-C66D-46CE-A55B-0863467C4316}" destId="{2404AEA6-1FF6-481B-940C-3FD8721AA42A}" srcOrd="3" destOrd="0" parTransId="{FCAC567C-0F02-4E1F-98C0-27B6BF111A78}" sibTransId="{7B7E15AF-C0C9-4449-A77D-7D44560DDE93}"/>
    <dgm:cxn modelId="{366CA331-D5CC-4397-9294-E4CC761A3FC8}" type="presOf" srcId="{9EEA69D2-ECF6-49FC-9113-69D72B98705D}" destId="{9FFD2D8F-69DB-4D2A-B773-F3F8BE6654FB}" srcOrd="0" destOrd="2" presId="urn:microsoft.com/office/officeart/2005/8/layout/vList2"/>
    <dgm:cxn modelId="{7077E637-7548-4129-938F-0E0E34ECF163}" srcId="{6AED1254-99FF-4154-B5F8-6A876E8D1338}" destId="{9EEA69D2-ECF6-49FC-9113-69D72B98705D}" srcOrd="2" destOrd="0" parTransId="{7C3CE668-8DEE-4885-931B-A1365C266685}" sibTransId="{38B16A39-72AB-426B-83BB-2085A2301CB8}"/>
    <dgm:cxn modelId="{1174913E-48EE-4ABF-AB79-48D66B4B8FF7}" srcId="{B57F0000-C66D-46CE-A55B-0863467C4316}" destId="{92BAAF16-4207-4925-8D7D-D5A821602707}" srcOrd="2" destOrd="0" parTransId="{652E323C-A5B4-4B2E-8C4D-B94BB3A8953D}" sibTransId="{5FB09A44-D837-43D2-A378-77F1EE5B96CF}"/>
    <dgm:cxn modelId="{CFE83951-E7D0-40FC-AB99-7B7E16276315}" srcId="{92BAAF16-4207-4925-8D7D-D5A821602707}" destId="{9E665EEA-A74A-42FD-88CF-29161B1FDD9F}" srcOrd="0" destOrd="0" parTransId="{3ECEF9DF-FE47-4DD9-8BDD-757191075254}" sibTransId="{66BEE78D-54F2-4D69-ACCF-763C2FAD1086}"/>
    <dgm:cxn modelId="{012F2472-87C1-415D-93C4-4F7F9FD6813A}" type="presOf" srcId="{C3A4C7D1-3FDD-46DB-A272-6D2FD8566FCA}" destId="{9FFD2D8F-69DB-4D2A-B773-F3F8BE6654FB}" srcOrd="0" destOrd="3" presId="urn:microsoft.com/office/officeart/2005/8/layout/vList2"/>
    <dgm:cxn modelId="{47EA258C-C4C7-4746-AAAF-3403F8845798}" type="presOf" srcId="{6AED1254-99FF-4154-B5F8-6A876E8D1338}" destId="{1989C98F-7A8F-4272-8FBD-ECA7FEB6E7FB}" srcOrd="0" destOrd="0" presId="urn:microsoft.com/office/officeart/2005/8/layout/vList2"/>
    <dgm:cxn modelId="{C4166F90-EF70-4ECD-A526-83E0DB9CE43A}" type="presOf" srcId="{9E665EEA-A74A-42FD-88CF-29161B1FDD9F}" destId="{DCA13BDC-20C9-4C73-86DE-621DDD1AFCAC}" srcOrd="0" destOrd="0" presId="urn:microsoft.com/office/officeart/2005/8/layout/vList2"/>
    <dgm:cxn modelId="{0FF3DA92-F143-413A-A4D5-C4CCE7CFE411}" srcId="{B57F0000-C66D-46CE-A55B-0863467C4316}" destId="{5C2F1A05-6272-4380-B346-27FB3287FF95}" srcOrd="1" destOrd="0" parTransId="{A7478109-0031-4417-8E30-93FAEC81D0F7}" sibTransId="{3EACECA5-3385-411E-AA0D-C7D79439DA07}"/>
    <dgm:cxn modelId="{A6573394-E2DD-463D-BE7A-2D698BD424EA}" srcId="{2404AEA6-1FF6-481B-940C-3FD8721AA42A}" destId="{BA563BD3-C142-4D64-931A-507D42AFC319}" srcOrd="0" destOrd="0" parTransId="{E6B55392-EF0E-44DD-AA82-6EE1907B931B}" sibTransId="{AA6138A0-8445-4AFB-8BF9-7377F9AEC8FC}"/>
    <dgm:cxn modelId="{8AFF2899-C2C8-46E2-8347-DB4D35F55D79}" srcId="{6AED1254-99FF-4154-B5F8-6A876E8D1338}" destId="{9333DC69-A8B6-4B27-B0B4-62E4FC53BC84}" srcOrd="1" destOrd="0" parTransId="{4F3A414B-D5BF-434A-982A-EB41E6F5F509}" sibTransId="{B1CA546E-C568-42CB-B33E-195EB14B46FD}"/>
    <dgm:cxn modelId="{132C3BA8-130F-476F-92C4-60C3E311B79F}" type="presOf" srcId="{BE4AC832-3CC7-4941-A73B-063753192BE8}" destId="{9FFD2D8F-69DB-4D2A-B773-F3F8BE6654FB}" srcOrd="0" destOrd="4" presId="urn:microsoft.com/office/officeart/2005/8/layout/vList2"/>
    <dgm:cxn modelId="{0E4BF5B0-3827-4753-B83C-C938980B5181}" type="presOf" srcId="{9333DC69-A8B6-4B27-B0B4-62E4FC53BC84}" destId="{9FFD2D8F-69DB-4D2A-B773-F3F8BE6654FB}" srcOrd="0" destOrd="1" presId="urn:microsoft.com/office/officeart/2005/8/layout/vList2"/>
    <dgm:cxn modelId="{32D81FB2-6317-4B01-A4BA-6072CD11D387}" type="presOf" srcId="{92BAAF16-4207-4925-8D7D-D5A821602707}" destId="{44BE7D06-C262-444D-8C01-B837BE117E98}" srcOrd="0" destOrd="0" presId="urn:microsoft.com/office/officeart/2005/8/layout/vList2"/>
    <dgm:cxn modelId="{5E23F4B5-659A-4FD7-9456-648D92ABF644}" srcId="{6AED1254-99FF-4154-B5F8-6A876E8D1338}" destId="{E7DFD2D0-827E-43B1-AF20-15C7670A76C0}" srcOrd="0" destOrd="0" parTransId="{B423B117-D3B3-4C00-9D52-166A9B0BA44B}" sibTransId="{498B0E53-998F-4845-8490-7F2E848B7165}"/>
    <dgm:cxn modelId="{68EB35B7-F322-432A-8137-43A306B8C96A}" srcId="{B57F0000-C66D-46CE-A55B-0863467C4316}" destId="{6AED1254-99FF-4154-B5F8-6A876E8D1338}" srcOrd="0" destOrd="0" parTransId="{0C376539-0391-4E46-A8B1-28543B192858}" sibTransId="{0358FAC5-E5F4-4F19-8D60-D8BEB9254442}"/>
    <dgm:cxn modelId="{DD4F84B8-DE8F-4A0B-9D07-E40E274C256F}" type="presOf" srcId="{E7DFD2D0-827E-43B1-AF20-15C7670A76C0}" destId="{9FFD2D8F-69DB-4D2A-B773-F3F8BE6654FB}" srcOrd="0" destOrd="0" presId="urn:microsoft.com/office/officeart/2005/8/layout/vList2"/>
    <dgm:cxn modelId="{86CB04D0-7015-4900-89D6-06C59F10DA79}" type="presOf" srcId="{B57F0000-C66D-46CE-A55B-0863467C4316}" destId="{43FDEA7A-5F4F-4441-9285-2408C2677EEB}" srcOrd="0" destOrd="0" presId="urn:microsoft.com/office/officeart/2005/8/layout/vList2"/>
    <dgm:cxn modelId="{2DE0AED4-9B56-41F7-BB7C-7356C2453C84}" srcId="{6AED1254-99FF-4154-B5F8-6A876E8D1338}" destId="{BE4AC832-3CC7-4941-A73B-063753192BE8}" srcOrd="4" destOrd="0" parTransId="{AA767889-5BB1-41DB-B52A-02297FD1ECE8}" sibTransId="{5F5C85BD-A2E4-4B15-A19D-A2BE25ACB009}"/>
    <dgm:cxn modelId="{D0D34BEC-CD48-4CFE-AF7C-DC05B078B1A5}" type="presOf" srcId="{2404AEA6-1FF6-481B-940C-3FD8721AA42A}" destId="{3102D242-1490-4BB6-A9A8-7F1F4EA74285}" srcOrd="0" destOrd="0" presId="urn:microsoft.com/office/officeart/2005/8/layout/vList2"/>
    <dgm:cxn modelId="{007FC4F2-FC84-4C67-A35F-49BC255B4BE1}" srcId="{6AED1254-99FF-4154-B5F8-6A876E8D1338}" destId="{C3A4C7D1-3FDD-46DB-A272-6D2FD8566FCA}" srcOrd="3" destOrd="0" parTransId="{436C8779-F678-4B57-95BE-426C96E48B62}" sibTransId="{F870C42C-B065-4817-9708-800B646358FD}"/>
    <dgm:cxn modelId="{D1C73EF3-8282-4319-9986-EA09DD9BACA8}" srcId="{5C2F1A05-6272-4380-B346-27FB3287FF95}" destId="{0510A642-9526-4977-A9DA-E4FF0B2DEEA3}" srcOrd="0" destOrd="0" parTransId="{9B64FE7F-99A4-4A19-964A-CE85FA295530}" sibTransId="{D4A76F03-508C-49AD-A8AF-21ED81A79720}"/>
    <dgm:cxn modelId="{1B1C04F6-44F3-4DDD-956D-59DC8771550B}" type="presOf" srcId="{BA563BD3-C142-4D64-931A-507D42AFC319}" destId="{0A3C8DC3-C101-421C-8A00-1DD8B9B9DE20}" srcOrd="0" destOrd="0" presId="urn:microsoft.com/office/officeart/2005/8/layout/vList2"/>
    <dgm:cxn modelId="{48884AFB-A335-48E4-8D53-36182D25288C}" type="presOf" srcId="{5C2F1A05-6272-4380-B346-27FB3287FF95}" destId="{E1480C49-B87A-4953-889E-80C3EF0414FF}" srcOrd="0" destOrd="0" presId="urn:microsoft.com/office/officeart/2005/8/layout/vList2"/>
    <dgm:cxn modelId="{FE232F92-146D-4734-BF29-F1657ACD80F6}" type="presParOf" srcId="{43FDEA7A-5F4F-4441-9285-2408C2677EEB}" destId="{1989C98F-7A8F-4272-8FBD-ECA7FEB6E7FB}" srcOrd="0" destOrd="0" presId="urn:microsoft.com/office/officeart/2005/8/layout/vList2"/>
    <dgm:cxn modelId="{B8A8AB15-B10F-4A0B-AC1E-FDD84EA5B47A}" type="presParOf" srcId="{43FDEA7A-5F4F-4441-9285-2408C2677EEB}" destId="{9FFD2D8F-69DB-4D2A-B773-F3F8BE6654FB}" srcOrd="1" destOrd="0" presId="urn:microsoft.com/office/officeart/2005/8/layout/vList2"/>
    <dgm:cxn modelId="{65D0804C-6427-42BC-AEFC-634344865833}" type="presParOf" srcId="{43FDEA7A-5F4F-4441-9285-2408C2677EEB}" destId="{E1480C49-B87A-4953-889E-80C3EF0414FF}" srcOrd="2" destOrd="0" presId="urn:microsoft.com/office/officeart/2005/8/layout/vList2"/>
    <dgm:cxn modelId="{5D5EC9C7-1710-4DCC-97EB-DEA7D5B704F0}" type="presParOf" srcId="{43FDEA7A-5F4F-4441-9285-2408C2677EEB}" destId="{6C11984C-0867-4B42-915C-614C3EABCA18}" srcOrd="3" destOrd="0" presId="urn:microsoft.com/office/officeart/2005/8/layout/vList2"/>
    <dgm:cxn modelId="{10DCB8B6-B9EA-4E3E-A4AE-0BAC5CB12CA8}" type="presParOf" srcId="{43FDEA7A-5F4F-4441-9285-2408C2677EEB}" destId="{44BE7D06-C262-444D-8C01-B837BE117E98}" srcOrd="4" destOrd="0" presId="urn:microsoft.com/office/officeart/2005/8/layout/vList2"/>
    <dgm:cxn modelId="{BACB47BA-37C3-4F96-A090-54D4AC7EEEB7}" type="presParOf" srcId="{43FDEA7A-5F4F-4441-9285-2408C2677EEB}" destId="{DCA13BDC-20C9-4C73-86DE-621DDD1AFCAC}" srcOrd="5" destOrd="0" presId="urn:microsoft.com/office/officeart/2005/8/layout/vList2"/>
    <dgm:cxn modelId="{162A706C-F150-4B8E-8BC0-5913434FFDC6}" type="presParOf" srcId="{43FDEA7A-5F4F-4441-9285-2408C2677EEB}" destId="{3102D242-1490-4BB6-A9A8-7F1F4EA74285}" srcOrd="6" destOrd="0" presId="urn:microsoft.com/office/officeart/2005/8/layout/vList2"/>
    <dgm:cxn modelId="{C366ED11-EBA0-419F-9793-8EA636A47443}" type="presParOf" srcId="{43FDEA7A-5F4F-4441-9285-2408C2677EEB}" destId="{0A3C8DC3-C101-421C-8A00-1DD8B9B9DE20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A15F3FD-C470-45CE-8134-A7E4A77CDEC4}" type="doc">
      <dgm:prSet loTypeId="urn:microsoft.com/office/officeart/2005/8/layout/pyramid2" loCatId="pyramid" qsTypeId="urn:microsoft.com/office/officeart/2005/8/quickstyle/simple5" qsCatId="simple" csTypeId="urn:microsoft.com/office/officeart/2005/8/colors/accent2_4" csCatId="accent2" phldr="1"/>
      <dgm:spPr/>
    </dgm:pt>
    <dgm:pt modelId="{9DCD0C1F-6809-44E5-B194-D500C547CFD8}">
      <dgm:prSet phldrT="[Text]"/>
      <dgm:spPr/>
      <dgm:t>
        <a:bodyPr/>
        <a:lstStyle/>
        <a:p>
          <a:r>
            <a:rPr lang="en-US" dirty="0"/>
            <a:t>Culturally tailored education materials</a:t>
          </a:r>
        </a:p>
      </dgm:t>
    </dgm:pt>
    <dgm:pt modelId="{9EF907F5-8CA0-43A5-BDEF-967DD8D0FD2F}" type="parTrans" cxnId="{3A47304D-093C-461F-9A07-94C4556622AA}">
      <dgm:prSet/>
      <dgm:spPr/>
      <dgm:t>
        <a:bodyPr/>
        <a:lstStyle/>
        <a:p>
          <a:endParaRPr lang="en-US"/>
        </a:p>
      </dgm:t>
    </dgm:pt>
    <dgm:pt modelId="{0A8128F5-52BF-4FEE-9A8B-CAEFD296320C}" type="sibTrans" cxnId="{3A47304D-093C-461F-9A07-94C4556622AA}">
      <dgm:prSet/>
      <dgm:spPr/>
      <dgm:t>
        <a:bodyPr/>
        <a:lstStyle/>
        <a:p>
          <a:endParaRPr lang="en-US"/>
        </a:p>
      </dgm:t>
    </dgm:pt>
    <dgm:pt modelId="{46D061BD-E8B9-44F6-8950-C8F2BF0A55E2}">
      <dgm:prSet phldrT="[Text]"/>
      <dgm:spPr/>
      <dgm:t>
        <a:bodyPr/>
        <a:lstStyle/>
        <a:p>
          <a:r>
            <a:rPr lang="en-US" dirty="0"/>
            <a:t>Collaboration with community leaders and organizations</a:t>
          </a:r>
        </a:p>
      </dgm:t>
    </dgm:pt>
    <dgm:pt modelId="{BBB92143-ADDA-4CD4-8A0B-00AFC49F7164}" type="parTrans" cxnId="{1B8601C6-BCB0-42EC-B663-EF053935BC8D}">
      <dgm:prSet/>
      <dgm:spPr/>
      <dgm:t>
        <a:bodyPr/>
        <a:lstStyle/>
        <a:p>
          <a:endParaRPr lang="en-US"/>
        </a:p>
      </dgm:t>
    </dgm:pt>
    <dgm:pt modelId="{6CBBDEF0-DF52-4DAD-B827-B102F95A8AB2}" type="sibTrans" cxnId="{1B8601C6-BCB0-42EC-B663-EF053935BC8D}">
      <dgm:prSet/>
      <dgm:spPr/>
      <dgm:t>
        <a:bodyPr/>
        <a:lstStyle/>
        <a:p>
          <a:endParaRPr lang="en-US"/>
        </a:p>
      </dgm:t>
    </dgm:pt>
    <dgm:pt modelId="{8F4B3AA3-40D2-4D20-ABD5-2CCAF12D775E}">
      <dgm:prSet phldrT="[Text]"/>
      <dgm:spPr/>
      <dgm:t>
        <a:bodyPr/>
        <a:lstStyle/>
        <a:p>
          <a:r>
            <a:rPr lang="en-US" dirty="0"/>
            <a:t>Multilingual content to serve diverse urban populations</a:t>
          </a:r>
        </a:p>
      </dgm:t>
    </dgm:pt>
    <dgm:pt modelId="{E2439CD5-B286-4719-BFC0-CA5B8C43E96D}" type="parTrans" cxnId="{C3B319E0-6761-42E2-8A70-57A05C918E65}">
      <dgm:prSet/>
      <dgm:spPr/>
      <dgm:t>
        <a:bodyPr/>
        <a:lstStyle/>
        <a:p>
          <a:endParaRPr lang="en-US"/>
        </a:p>
      </dgm:t>
    </dgm:pt>
    <dgm:pt modelId="{9CC5E90F-B2A0-4F2E-9693-FA05511331B4}" type="sibTrans" cxnId="{C3B319E0-6761-42E2-8A70-57A05C918E65}">
      <dgm:prSet/>
      <dgm:spPr/>
      <dgm:t>
        <a:bodyPr/>
        <a:lstStyle/>
        <a:p>
          <a:endParaRPr lang="en-US"/>
        </a:p>
      </dgm:t>
    </dgm:pt>
    <dgm:pt modelId="{05878EF6-5723-47DC-A217-708686FFAAA6}" type="pres">
      <dgm:prSet presAssocID="{FA15F3FD-C470-45CE-8134-A7E4A77CDEC4}" presName="compositeShape" presStyleCnt="0">
        <dgm:presLayoutVars>
          <dgm:dir/>
          <dgm:resizeHandles/>
        </dgm:presLayoutVars>
      </dgm:prSet>
      <dgm:spPr/>
    </dgm:pt>
    <dgm:pt modelId="{279AAD31-8D7E-4799-8262-297AD3659D04}" type="pres">
      <dgm:prSet presAssocID="{FA15F3FD-C470-45CE-8134-A7E4A77CDEC4}" presName="pyramid" presStyleLbl="node1" presStyleIdx="0" presStyleCnt="1" custLinFactNeighborX="12" custLinFactNeighborY="3"/>
      <dgm:spPr/>
    </dgm:pt>
    <dgm:pt modelId="{BB1DED72-8754-47C7-8137-B92CF62E4769}" type="pres">
      <dgm:prSet presAssocID="{FA15F3FD-C470-45CE-8134-A7E4A77CDEC4}" presName="theList" presStyleCnt="0"/>
      <dgm:spPr/>
    </dgm:pt>
    <dgm:pt modelId="{D064AFA2-AF48-4BC6-BBFC-26A887350CF5}" type="pres">
      <dgm:prSet presAssocID="{9DCD0C1F-6809-44E5-B194-D500C547CFD8}" presName="aNode" presStyleLbl="fgAcc1" presStyleIdx="0" presStyleCnt="3">
        <dgm:presLayoutVars>
          <dgm:bulletEnabled val="1"/>
        </dgm:presLayoutVars>
      </dgm:prSet>
      <dgm:spPr/>
    </dgm:pt>
    <dgm:pt modelId="{B74CC833-192A-4D82-A2A8-C02F3BF682E3}" type="pres">
      <dgm:prSet presAssocID="{9DCD0C1F-6809-44E5-B194-D500C547CFD8}" presName="aSpace" presStyleCnt="0"/>
      <dgm:spPr/>
    </dgm:pt>
    <dgm:pt modelId="{2D7773A4-7F35-4E99-8E7C-7984A95856E6}" type="pres">
      <dgm:prSet presAssocID="{46D061BD-E8B9-44F6-8950-C8F2BF0A55E2}" presName="aNode" presStyleLbl="fgAcc1" presStyleIdx="1" presStyleCnt="3">
        <dgm:presLayoutVars>
          <dgm:bulletEnabled val="1"/>
        </dgm:presLayoutVars>
      </dgm:prSet>
      <dgm:spPr/>
    </dgm:pt>
    <dgm:pt modelId="{9A224E47-779D-462B-9FAD-D2C1C6EAFFA5}" type="pres">
      <dgm:prSet presAssocID="{46D061BD-E8B9-44F6-8950-C8F2BF0A55E2}" presName="aSpace" presStyleCnt="0"/>
      <dgm:spPr/>
    </dgm:pt>
    <dgm:pt modelId="{108E4045-EBB2-4F57-9B36-26CFADA9C85F}" type="pres">
      <dgm:prSet presAssocID="{8F4B3AA3-40D2-4D20-ABD5-2CCAF12D775E}" presName="aNode" presStyleLbl="fgAcc1" presStyleIdx="2" presStyleCnt="3">
        <dgm:presLayoutVars>
          <dgm:bulletEnabled val="1"/>
        </dgm:presLayoutVars>
      </dgm:prSet>
      <dgm:spPr/>
    </dgm:pt>
    <dgm:pt modelId="{9657C82E-9F29-4C15-AC0F-E4708B18AB80}" type="pres">
      <dgm:prSet presAssocID="{8F4B3AA3-40D2-4D20-ABD5-2CCAF12D775E}" presName="aSpace" presStyleCnt="0"/>
      <dgm:spPr/>
    </dgm:pt>
  </dgm:ptLst>
  <dgm:cxnLst>
    <dgm:cxn modelId="{915D7E06-5100-4694-B31B-15AA5BAD4961}" type="presOf" srcId="{8F4B3AA3-40D2-4D20-ABD5-2CCAF12D775E}" destId="{108E4045-EBB2-4F57-9B36-26CFADA9C85F}" srcOrd="0" destOrd="0" presId="urn:microsoft.com/office/officeart/2005/8/layout/pyramid2"/>
    <dgm:cxn modelId="{59106011-D228-426D-AF3C-65B224BE63DB}" type="presOf" srcId="{46D061BD-E8B9-44F6-8950-C8F2BF0A55E2}" destId="{2D7773A4-7F35-4E99-8E7C-7984A95856E6}" srcOrd="0" destOrd="0" presId="urn:microsoft.com/office/officeart/2005/8/layout/pyramid2"/>
    <dgm:cxn modelId="{37820212-5765-4E6C-B451-D1CC3F26C39C}" type="presOf" srcId="{FA15F3FD-C470-45CE-8134-A7E4A77CDEC4}" destId="{05878EF6-5723-47DC-A217-708686FFAAA6}" srcOrd="0" destOrd="0" presId="urn:microsoft.com/office/officeart/2005/8/layout/pyramid2"/>
    <dgm:cxn modelId="{1C7BBE2D-553D-4192-BB3A-9F3FDADDD325}" type="presOf" srcId="{9DCD0C1F-6809-44E5-B194-D500C547CFD8}" destId="{D064AFA2-AF48-4BC6-BBFC-26A887350CF5}" srcOrd="0" destOrd="0" presId="urn:microsoft.com/office/officeart/2005/8/layout/pyramid2"/>
    <dgm:cxn modelId="{3A47304D-093C-461F-9A07-94C4556622AA}" srcId="{FA15F3FD-C470-45CE-8134-A7E4A77CDEC4}" destId="{9DCD0C1F-6809-44E5-B194-D500C547CFD8}" srcOrd="0" destOrd="0" parTransId="{9EF907F5-8CA0-43A5-BDEF-967DD8D0FD2F}" sibTransId="{0A8128F5-52BF-4FEE-9A8B-CAEFD296320C}"/>
    <dgm:cxn modelId="{1B8601C6-BCB0-42EC-B663-EF053935BC8D}" srcId="{FA15F3FD-C470-45CE-8134-A7E4A77CDEC4}" destId="{46D061BD-E8B9-44F6-8950-C8F2BF0A55E2}" srcOrd="1" destOrd="0" parTransId="{BBB92143-ADDA-4CD4-8A0B-00AFC49F7164}" sibTransId="{6CBBDEF0-DF52-4DAD-B827-B102F95A8AB2}"/>
    <dgm:cxn modelId="{C3B319E0-6761-42E2-8A70-57A05C918E65}" srcId="{FA15F3FD-C470-45CE-8134-A7E4A77CDEC4}" destId="{8F4B3AA3-40D2-4D20-ABD5-2CCAF12D775E}" srcOrd="2" destOrd="0" parTransId="{E2439CD5-B286-4719-BFC0-CA5B8C43E96D}" sibTransId="{9CC5E90F-B2A0-4F2E-9693-FA05511331B4}"/>
    <dgm:cxn modelId="{6EDF8BD4-FAE7-4E29-AB6A-19B448C253FE}" type="presParOf" srcId="{05878EF6-5723-47DC-A217-708686FFAAA6}" destId="{279AAD31-8D7E-4799-8262-297AD3659D04}" srcOrd="0" destOrd="0" presId="urn:microsoft.com/office/officeart/2005/8/layout/pyramid2"/>
    <dgm:cxn modelId="{D73EBDB9-8426-40A8-ABF5-4AE228A7B0BC}" type="presParOf" srcId="{05878EF6-5723-47DC-A217-708686FFAAA6}" destId="{BB1DED72-8754-47C7-8137-B92CF62E4769}" srcOrd="1" destOrd="0" presId="urn:microsoft.com/office/officeart/2005/8/layout/pyramid2"/>
    <dgm:cxn modelId="{539DED16-2653-4979-A283-10F17863BC0C}" type="presParOf" srcId="{BB1DED72-8754-47C7-8137-B92CF62E4769}" destId="{D064AFA2-AF48-4BC6-BBFC-26A887350CF5}" srcOrd="0" destOrd="0" presId="urn:microsoft.com/office/officeart/2005/8/layout/pyramid2"/>
    <dgm:cxn modelId="{5B07D9C0-24CE-42AF-A7B8-EDB153078276}" type="presParOf" srcId="{BB1DED72-8754-47C7-8137-B92CF62E4769}" destId="{B74CC833-192A-4D82-A2A8-C02F3BF682E3}" srcOrd="1" destOrd="0" presId="urn:microsoft.com/office/officeart/2005/8/layout/pyramid2"/>
    <dgm:cxn modelId="{5027EE9A-AA37-4C78-81BC-FDF6891AA1FD}" type="presParOf" srcId="{BB1DED72-8754-47C7-8137-B92CF62E4769}" destId="{2D7773A4-7F35-4E99-8E7C-7984A95856E6}" srcOrd="2" destOrd="0" presId="urn:microsoft.com/office/officeart/2005/8/layout/pyramid2"/>
    <dgm:cxn modelId="{FF979E4C-EBD3-4872-B372-AC3961051F41}" type="presParOf" srcId="{BB1DED72-8754-47C7-8137-B92CF62E4769}" destId="{9A224E47-779D-462B-9FAD-D2C1C6EAFFA5}" srcOrd="3" destOrd="0" presId="urn:microsoft.com/office/officeart/2005/8/layout/pyramid2"/>
    <dgm:cxn modelId="{CE849A95-8463-40E3-9E41-B789C82F6363}" type="presParOf" srcId="{BB1DED72-8754-47C7-8137-B92CF62E4769}" destId="{108E4045-EBB2-4F57-9B36-26CFADA9C85F}" srcOrd="4" destOrd="0" presId="urn:microsoft.com/office/officeart/2005/8/layout/pyramid2"/>
    <dgm:cxn modelId="{3BB21A46-238C-4782-AFCB-C786DA396709}" type="presParOf" srcId="{BB1DED72-8754-47C7-8137-B92CF62E4769}" destId="{9657C82E-9F29-4C15-AC0F-E4708B18AB80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47E4114-FBAA-4FE1-91C7-82BD5870AE7A}" type="doc">
      <dgm:prSet loTypeId="urn:microsoft.com/office/officeart/2005/8/layout/list1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7DA7D65-3CC1-4FF9-9B05-9C0FE59FFD97}">
      <dgm:prSet phldrT="[Text]"/>
      <dgm:spPr/>
      <dgm:t>
        <a:bodyPr/>
        <a:lstStyle/>
        <a:p>
          <a:r>
            <a:rPr lang="en-US" dirty="0"/>
            <a:t>Key Takeaways</a:t>
          </a:r>
        </a:p>
      </dgm:t>
    </dgm:pt>
    <dgm:pt modelId="{2D2F1F83-0BCE-4696-81D3-C6BF10FE8CDC}" type="parTrans" cxnId="{F8A9E4B5-AC49-4CDB-BA00-153513B9D41B}">
      <dgm:prSet/>
      <dgm:spPr/>
      <dgm:t>
        <a:bodyPr/>
        <a:lstStyle/>
        <a:p>
          <a:endParaRPr lang="en-US"/>
        </a:p>
      </dgm:t>
    </dgm:pt>
    <dgm:pt modelId="{56C11192-9982-49F7-8624-0F4FCA24D75E}" type="sibTrans" cxnId="{F8A9E4B5-AC49-4CDB-BA00-153513B9D41B}">
      <dgm:prSet/>
      <dgm:spPr/>
      <dgm:t>
        <a:bodyPr/>
        <a:lstStyle/>
        <a:p>
          <a:endParaRPr lang="en-US"/>
        </a:p>
      </dgm:t>
    </dgm:pt>
    <dgm:pt modelId="{557E2190-8229-4754-8042-B55AAE0D9527}">
      <dgm:prSet phldrT="[Text]"/>
      <dgm:spPr/>
      <dgm:t>
        <a:bodyPr/>
        <a:lstStyle/>
        <a:p>
          <a:r>
            <a:rPr lang="en-US" dirty="0"/>
            <a:t>Urban youth face disproportionate respiratory health risks. </a:t>
          </a:r>
        </a:p>
      </dgm:t>
    </dgm:pt>
    <dgm:pt modelId="{7DB6FF16-B8C6-4F3E-B052-ADD3509E6AE2}" type="parTrans" cxnId="{90E4A006-C926-4A8D-A197-4DD65FB71511}">
      <dgm:prSet/>
      <dgm:spPr/>
      <dgm:t>
        <a:bodyPr/>
        <a:lstStyle/>
        <a:p>
          <a:endParaRPr lang="en-US"/>
        </a:p>
      </dgm:t>
    </dgm:pt>
    <dgm:pt modelId="{DBD01F1B-CE4C-44EF-9758-8F0A0D952932}" type="sibTrans" cxnId="{90E4A006-C926-4A8D-A197-4DD65FB71511}">
      <dgm:prSet/>
      <dgm:spPr/>
      <dgm:t>
        <a:bodyPr/>
        <a:lstStyle/>
        <a:p>
          <a:endParaRPr lang="en-US"/>
        </a:p>
      </dgm:t>
    </dgm:pt>
    <dgm:pt modelId="{DE7EC96A-5B56-44CD-9B78-9ADE7B2D5660}">
      <dgm:prSet phldrT="[Text]"/>
      <dgm:spPr/>
      <dgm:t>
        <a:bodyPr/>
        <a:lstStyle/>
        <a:p>
          <a:r>
            <a:rPr lang="en-US" dirty="0"/>
            <a:t>Call to Action</a:t>
          </a:r>
        </a:p>
      </dgm:t>
    </dgm:pt>
    <dgm:pt modelId="{21CB7E77-AF7B-43FA-89FA-2370B90B1936}" type="parTrans" cxnId="{7C77F1F0-1DE0-4A83-9EEF-554CC1D6DA20}">
      <dgm:prSet/>
      <dgm:spPr/>
      <dgm:t>
        <a:bodyPr/>
        <a:lstStyle/>
        <a:p>
          <a:endParaRPr lang="en-US"/>
        </a:p>
      </dgm:t>
    </dgm:pt>
    <dgm:pt modelId="{F3081D98-A1D4-4027-B1D2-4DE2713BEE49}" type="sibTrans" cxnId="{7C77F1F0-1DE0-4A83-9EEF-554CC1D6DA20}">
      <dgm:prSet/>
      <dgm:spPr/>
      <dgm:t>
        <a:bodyPr/>
        <a:lstStyle/>
        <a:p>
          <a:endParaRPr lang="en-US"/>
        </a:p>
      </dgm:t>
    </dgm:pt>
    <dgm:pt modelId="{14BBFC4F-57DA-4C05-8118-90BFFBCF7753}">
      <dgm:prSet phldrT="[Text]"/>
      <dgm:spPr/>
      <dgm:t>
        <a:bodyPr/>
        <a:lstStyle/>
        <a:p>
          <a:r>
            <a:rPr lang="en-US" dirty="0"/>
            <a:t>Invest in digital health promotion for long-term public health benefits</a:t>
          </a:r>
        </a:p>
      </dgm:t>
    </dgm:pt>
    <dgm:pt modelId="{075A7C67-5BA6-4F2B-A14D-6678B816B825}" type="parTrans" cxnId="{B6928F55-E8A8-457F-B460-277CC12BE026}">
      <dgm:prSet/>
      <dgm:spPr/>
      <dgm:t>
        <a:bodyPr/>
        <a:lstStyle/>
        <a:p>
          <a:endParaRPr lang="en-US"/>
        </a:p>
      </dgm:t>
    </dgm:pt>
    <dgm:pt modelId="{637B9F6E-AED1-46F4-AF50-32D11F504290}" type="sibTrans" cxnId="{B6928F55-E8A8-457F-B460-277CC12BE026}">
      <dgm:prSet/>
      <dgm:spPr/>
      <dgm:t>
        <a:bodyPr/>
        <a:lstStyle/>
        <a:p>
          <a:endParaRPr lang="en-US"/>
        </a:p>
      </dgm:t>
    </dgm:pt>
    <dgm:pt modelId="{BC7F3E82-2E0B-4D66-9C66-5CA0563430FD}">
      <dgm:prSet/>
      <dgm:spPr/>
      <dgm:t>
        <a:bodyPr/>
        <a:lstStyle/>
        <a:p>
          <a:r>
            <a:rPr lang="en-US"/>
            <a:t>Collaborate across sectors: healthcare, education, technology, and community</a:t>
          </a:r>
          <a:endParaRPr lang="en-US" dirty="0"/>
        </a:p>
      </dgm:t>
    </dgm:pt>
    <dgm:pt modelId="{BFEA626E-B157-45FB-B5D6-291C38BD9DB7}" type="parTrans" cxnId="{A22DE5BF-ED32-4604-9F93-8705DF485FEC}">
      <dgm:prSet/>
      <dgm:spPr/>
      <dgm:t>
        <a:bodyPr/>
        <a:lstStyle/>
        <a:p>
          <a:endParaRPr lang="en-US"/>
        </a:p>
      </dgm:t>
    </dgm:pt>
    <dgm:pt modelId="{AA88E33A-E764-475E-B82E-E089AEFF9EBE}" type="sibTrans" cxnId="{A22DE5BF-ED32-4604-9F93-8705DF485FEC}">
      <dgm:prSet/>
      <dgm:spPr/>
      <dgm:t>
        <a:bodyPr/>
        <a:lstStyle/>
        <a:p>
          <a:endParaRPr lang="en-US"/>
        </a:p>
      </dgm:t>
    </dgm:pt>
    <dgm:pt modelId="{C28F4C6F-B375-48E3-8A64-096401CECC9D}">
      <dgm:prSet/>
      <dgm:spPr/>
      <dgm:t>
        <a:bodyPr/>
        <a:lstStyle/>
        <a:p>
          <a:r>
            <a:rPr lang="en-US" dirty="0"/>
            <a:t>Empower urban youth to take control of their respiratory health</a:t>
          </a:r>
        </a:p>
      </dgm:t>
    </dgm:pt>
    <dgm:pt modelId="{FEE1964F-5771-4967-8654-B9DDF6989323}" type="parTrans" cxnId="{E19B4ABB-AC75-4D7A-8539-2138CE4C700D}">
      <dgm:prSet/>
      <dgm:spPr/>
      <dgm:t>
        <a:bodyPr/>
        <a:lstStyle/>
        <a:p>
          <a:endParaRPr lang="en-US"/>
        </a:p>
      </dgm:t>
    </dgm:pt>
    <dgm:pt modelId="{7EC1FB7F-02F0-4603-81F0-C4406EE8F3BA}" type="sibTrans" cxnId="{E19B4ABB-AC75-4D7A-8539-2138CE4C700D}">
      <dgm:prSet/>
      <dgm:spPr/>
      <dgm:t>
        <a:bodyPr/>
        <a:lstStyle/>
        <a:p>
          <a:endParaRPr lang="en-US"/>
        </a:p>
      </dgm:t>
    </dgm:pt>
    <dgm:pt modelId="{6EAE15F1-3EFF-4D57-99E2-5E06AD7F30FB}">
      <dgm:prSet phldrT="[Text]"/>
      <dgm:spPr/>
      <dgm:t>
        <a:bodyPr/>
        <a:lstStyle/>
        <a:p>
          <a:r>
            <a:rPr lang="en-US" dirty="0"/>
            <a:t>Digital interventions offer unique advantages for this demographic. </a:t>
          </a:r>
        </a:p>
      </dgm:t>
    </dgm:pt>
    <dgm:pt modelId="{FE4714A3-C95C-4809-868C-55CE98A21323}" type="parTrans" cxnId="{DE6FD98B-DCE3-4DA0-B69C-12C1CCC3F5CB}">
      <dgm:prSet/>
      <dgm:spPr/>
      <dgm:t>
        <a:bodyPr/>
        <a:lstStyle/>
        <a:p>
          <a:endParaRPr lang="en-US"/>
        </a:p>
      </dgm:t>
    </dgm:pt>
    <dgm:pt modelId="{565F6613-A568-4CD5-B317-97A50DC751C2}" type="sibTrans" cxnId="{DE6FD98B-DCE3-4DA0-B69C-12C1CCC3F5CB}">
      <dgm:prSet/>
      <dgm:spPr/>
      <dgm:t>
        <a:bodyPr/>
        <a:lstStyle/>
        <a:p>
          <a:endParaRPr lang="en-US"/>
        </a:p>
      </dgm:t>
    </dgm:pt>
    <dgm:pt modelId="{19C36608-0FBF-4254-800D-ABFA634F40A6}">
      <dgm:prSet phldrT="[Text]"/>
      <dgm:spPr/>
      <dgm:t>
        <a:bodyPr/>
        <a:lstStyle/>
        <a:p>
          <a:endParaRPr lang="en-US" dirty="0"/>
        </a:p>
      </dgm:t>
    </dgm:pt>
    <dgm:pt modelId="{B6741B60-8FB6-4BB5-A238-EFD39B4088D4}" type="parTrans" cxnId="{3ADE6726-0597-4077-80A5-EBC261406250}">
      <dgm:prSet/>
      <dgm:spPr/>
      <dgm:t>
        <a:bodyPr/>
        <a:lstStyle/>
        <a:p>
          <a:endParaRPr lang="en-US"/>
        </a:p>
      </dgm:t>
    </dgm:pt>
    <dgm:pt modelId="{1519DA4E-1764-4611-8A01-03F4F7EEA1EA}" type="sibTrans" cxnId="{3ADE6726-0597-4077-80A5-EBC261406250}">
      <dgm:prSet/>
      <dgm:spPr/>
      <dgm:t>
        <a:bodyPr/>
        <a:lstStyle/>
        <a:p>
          <a:endParaRPr lang="en-US"/>
        </a:p>
      </dgm:t>
    </dgm:pt>
    <dgm:pt modelId="{4026F359-6186-480B-A02F-2F5A44F8D16A}">
      <dgm:prSet phldrT="[Text]"/>
      <dgm:spPr/>
      <dgm:t>
        <a:bodyPr/>
        <a:lstStyle/>
        <a:p>
          <a:r>
            <a:rPr lang="en-US" dirty="0"/>
            <a:t>The development of a digital tool know as </a:t>
          </a:r>
          <a:r>
            <a:rPr lang="en-US" b="1" dirty="0"/>
            <a:t>“</a:t>
          </a:r>
          <a:r>
            <a:rPr lang="en-US" b="1" dirty="0" err="1"/>
            <a:t>BreatheBuddy</a:t>
          </a:r>
          <a:r>
            <a:rPr lang="en-US" b="1" dirty="0"/>
            <a:t>” </a:t>
          </a:r>
          <a:r>
            <a:rPr lang="en-US" b="0" dirty="0"/>
            <a:t>as a solution to the problem </a:t>
          </a:r>
        </a:p>
      </dgm:t>
    </dgm:pt>
    <dgm:pt modelId="{28A3078E-3967-4024-A480-024B75079160}" type="parTrans" cxnId="{475A8828-AC2D-4E63-A4FE-6389D71CBE0B}">
      <dgm:prSet/>
      <dgm:spPr/>
    </dgm:pt>
    <dgm:pt modelId="{3E44FDAA-6AB0-4AC9-ABFF-1719C8B62AFD}" type="sibTrans" cxnId="{475A8828-AC2D-4E63-A4FE-6389D71CBE0B}">
      <dgm:prSet/>
      <dgm:spPr/>
    </dgm:pt>
    <dgm:pt modelId="{752EAF6E-5FB5-45F4-B869-7D55978691E2}" type="pres">
      <dgm:prSet presAssocID="{947E4114-FBAA-4FE1-91C7-82BD5870AE7A}" presName="linear" presStyleCnt="0">
        <dgm:presLayoutVars>
          <dgm:dir/>
          <dgm:animLvl val="lvl"/>
          <dgm:resizeHandles val="exact"/>
        </dgm:presLayoutVars>
      </dgm:prSet>
      <dgm:spPr/>
    </dgm:pt>
    <dgm:pt modelId="{8A51A296-F13F-4E13-B549-F32BB6767971}" type="pres">
      <dgm:prSet presAssocID="{47DA7D65-3CC1-4FF9-9B05-9C0FE59FFD97}" presName="parentLin" presStyleCnt="0"/>
      <dgm:spPr/>
    </dgm:pt>
    <dgm:pt modelId="{C74D48E8-C864-4AB7-AAB4-831F41FB24A4}" type="pres">
      <dgm:prSet presAssocID="{47DA7D65-3CC1-4FF9-9B05-9C0FE59FFD97}" presName="parentLeftMargin" presStyleLbl="node1" presStyleIdx="0" presStyleCnt="2"/>
      <dgm:spPr/>
    </dgm:pt>
    <dgm:pt modelId="{364EEAD1-8616-408A-8BFA-5914C3657DF7}" type="pres">
      <dgm:prSet presAssocID="{47DA7D65-3CC1-4FF9-9B05-9C0FE59FFD9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D178DCA-8CCE-4414-A8AF-B2DEA5D25693}" type="pres">
      <dgm:prSet presAssocID="{47DA7D65-3CC1-4FF9-9B05-9C0FE59FFD97}" presName="negativeSpace" presStyleCnt="0"/>
      <dgm:spPr/>
    </dgm:pt>
    <dgm:pt modelId="{8A272D2E-15AB-4FC1-9985-9A3D4DD8024B}" type="pres">
      <dgm:prSet presAssocID="{47DA7D65-3CC1-4FF9-9B05-9C0FE59FFD97}" presName="childText" presStyleLbl="conFgAcc1" presStyleIdx="0" presStyleCnt="2">
        <dgm:presLayoutVars>
          <dgm:bulletEnabled val="1"/>
        </dgm:presLayoutVars>
      </dgm:prSet>
      <dgm:spPr/>
    </dgm:pt>
    <dgm:pt modelId="{674FE649-D582-411B-B72B-6BEAD7B57733}" type="pres">
      <dgm:prSet presAssocID="{56C11192-9982-49F7-8624-0F4FCA24D75E}" presName="spaceBetweenRectangles" presStyleCnt="0"/>
      <dgm:spPr/>
    </dgm:pt>
    <dgm:pt modelId="{006F7A4B-3A28-4A83-B13F-E8602368A22D}" type="pres">
      <dgm:prSet presAssocID="{DE7EC96A-5B56-44CD-9B78-9ADE7B2D5660}" presName="parentLin" presStyleCnt="0"/>
      <dgm:spPr/>
    </dgm:pt>
    <dgm:pt modelId="{CD736B40-BBD8-4AD2-BF00-C90DAF958AA1}" type="pres">
      <dgm:prSet presAssocID="{DE7EC96A-5B56-44CD-9B78-9ADE7B2D5660}" presName="parentLeftMargin" presStyleLbl="node1" presStyleIdx="0" presStyleCnt="2"/>
      <dgm:spPr/>
    </dgm:pt>
    <dgm:pt modelId="{FC602D45-118B-45AE-864A-085070BF70C8}" type="pres">
      <dgm:prSet presAssocID="{DE7EC96A-5B56-44CD-9B78-9ADE7B2D5660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2418FAF6-3F69-4AFB-BE88-90FE176EF3D3}" type="pres">
      <dgm:prSet presAssocID="{DE7EC96A-5B56-44CD-9B78-9ADE7B2D5660}" presName="negativeSpace" presStyleCnt="0"/>
      <dgm:spPr/>
    </dgm:pt>
    <dgm:pt modelId="{D280B04E-FE3D-4AB9-ABBF-8FF10FBF9B2F}" type="pres">
      <dgm:prSet presAssocID="{DE7EC96A-5B56-44CD-9B78-9ADE7B2D5660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4C2A1205-C204-4DFE-89FD-446FEBC603FC}" type="presOf" srcId="{47DA7D65-3CC1-4FF9-9B05-9C0FE59FFD97}" destId="{C74D48E8-C864-4AB7-AAB4-831F41FB24A4}" srcOrd="0" destOrd="0" presId="urn:microsoft.com/office/officeart/2005/8/layout/list1"/>
    <dgm:cxn modelId="{90E4A006-C926-4A8D-A197-4DD65FB71511}" srcId="{47DA7D65-3CC1-4FF9-9B05-9C0FE59FFD97}" destId="{557E2190-8229-4754-8042-B55AAE0D9527}" srcOrd="0" destOrd="0" parTransId="{7DB6FF16-B8C6-4F3E-B052-ADD3509E6AE2}" sibTransId="{DBD01F1B-CE4C-44EF-9758-8F0A0D952932}"/>
    <dgm:cxn modelId="{863AB30A-A9FD-4382-A33F-5AD91C331FE2}" type="presOf" srcId="{6EAE15F1-3EFF-4D57-99E2-5E06AD7F30FB}" destId="{8A272D2E-15AB-4FC1-9985-9A3D4DD8024B}" srcOrd="0" destOrd="1" presId="urn:microsoft.com/office/officeart/2005/8/layout/list1"/>
    <dgm:cxn modelId="{3ADE6726-0597-4077-80A5-EBC261406250}" srcId="{47DA7D65-3CC1-4FF9-9B05-9C0FE59FFD97}" destId="{19C36608-0FBF-4254-800D-ABFA634F40A6}" srcOrd="3" destOrd="0" parTransId="{B6741B60-8FB6-4BB5-A238-EFD39B4088D4}" sibTransId="{1519DA4E-1764-4611-8A01-03F4F7EEA1EA}"/>
    <dgm:cxn modelId="{475A8828-AC2D-4E63-A4FE-6389D71CBE0B}" srcId="{47DA7D65-3CC1-4FF9-9B05-9C0FE59FFD97}" destId="{4026F359-6186-480B-A02F-2F5A44F8D16A}" srcOrd="2" destOrd="0" parTransId="{28A3078E-3967-4024-A480-024B75079160}" sibTransId="{3E44FDAA-6AB0-4AC9-ABFF-1719C8B62AFD}"/>
    <dgm:cxn modelId="{20243338-A34C-4728-9F16-573CB5482D5C}" type="presOf" srcId="{DE7EC96A-5B56-44CD-9B78-9ADE7B2D5660}" destId="{FC602D45-118B-45AE-864A-085070BF70C8}" srcOrd="1" destOrd="0" presId="urn:microsoft.com/office/officeart/2005/8/layout/list1"/>
    <dgm:cxn modelId="{6B9A0039-37DA-4141-A899-ADDF1D877B73}" type="presOf" srcId="{47DA7D65-3CC1-4FF9-9B05-9C0FE59FFD97}" destId="{364EEAD1-8616-408A-8BFA-5914C3657DF7}" srcOrd="1" destOrd="0" presId="urn:microsoft.com/office/officeart/2005/8/layout/list1"/>
    <dgm:cxn modelId="{E054723F-337F-4A7E-A7F7-AAD0D140CD02}" type="presOf" srcId="{14BBFC4F-57DA-4C05-8118-90BFFBCF7753}" destId="{D280B04E-FE3D-4AB9-ABBF-8FF10FBF9B2F}" srcOrd="0" destOrd="0" presId="urn:microsoft.com/office/officeart/2005/8/layout/list1"/>
    <dgm:cxn modelId="{6F8E6A5B-2410-4126-BAA4-FE15A79057FC}" type="presOf" srcId="{557E2190-8229-4754-8042-B55AAE0D9527}" destId="{8A272D2E-15AB-4FC1-9985-9A3D4DD8024B}" srcOrd="0" destOrd="0" presId="urn:microsoft.com/office/officeart/2005/8/layout/list1"/>
    <dgm:cxn modelId="{7FAA904E-C716-4B23-A7D9-711E5286B366}" type="presOf" srcId="{19C36608-0FBF-4254-800D-ABFA634F40A6}" destId="{8A272D2E-15AB-4FC1-9985-9A3D4DD8024B}" srcOrd="0" destOrd="3" presId="urn:microsoft.com/office/officeart/2005/8/layout/list1"/>
    <dgm:cxn modelId="{9160D250-9FE1-4EBE-B379-509FB0FCA44A}" type="presOf" srcId="{BC7F3E82-2E0B-4D66-9C66-5CA0563430FD}" destId="{D280B04E-FE3D-4AB9-ABBF-8FF10FBF9B2F}" srcOrd="0" destOrd="1" presId="urn:microsoft.com/office/officeart/2005/8/layout/list1"/>
    <dgm:cxn modelId="{DC3C1A55-F636-4003-95AB-8814A86FDE90}" type="presOf" srcId="{C28F4C6F-B375-48E3-8A64-096401CECC9D}" destId="{D280B04E-FE3D-4AB9-ABBF-8FF10FBF9B2F}" srcOrd="0" destOrd="2" presId="urn:microsoft.com/office/officeart/2005/8/layout/list1"/>
    <dgm:cxn modelId="{B6928F55-E8A8-457F-B460-277CC12BE026}" srcId="{DE7EC96A-5B56-44CD-9B78-9ADE7B2D5660}" destId="{14BBFC4F-57DA-4C05-8118-90BFFBCF7753}" srcOrd="0" destOrd="0" parTransId="{075A7C67-5BA6-4F2B-A14D-6678B816B825}" sibTransId="{637B9F6E-AED1-46F4-AF50-32D11F504290}"/>
    <dgm:cxn modelId="{C8760B7A-27CF-462D-83F7-9A7CF7DE923C}" type="presOf" srcId="{947E4114-FBAA-4FE1-91C7-82BD5870AE7A}" destId="{752EAF6E-5FB5-45F4-B869-7D55978691E2}" srcOrd="0" destOrd="0" presId="urn:microsoft.com/office/officeart/2005/8/layout/list1"/>
    <dgm:cxn modelId="{DE6FD98B-DCE3-4DA0-B69C-12C1CCC3F5CB}" srcId="{47DA7D65-3CC1-4FF9-9B05-9C0FE59FFD97}" destId="{6EAE15F1-3EFF-4D57-99E2-5E06AD7F30FB}" srcOrd="1" destOrd="0" parTransId="{FE4714A3-C95C-4809-868C-55CE98A21323}" sibTransId="{565F6613-A568-4CD5-B317-97A50DC751C2}"/>
    <dgm:cxn modelId="{9ED0D9AF-1113-462F-BD96-16205978ECAB}" type="presOf" srcId="{DE7EC96A-5B56-44CD-9B78-9ADE7B2D5660}" destId="{CD736B40-BBD8-4AD2-BF00-C90DAF958AA1}" srcOrd="0" destOrd="0" presId="urn:microsoft.com/office/officeart/2005/8/layout/list1"/>
    <dgm:cxn modelId="{F8A9E4B5-AC49-4CDB-BA00-153513B9D41B}" srcId="{947E4114-FBAA-4FE1-91C7-82BD5870AE7A}" destId="{47DA7D65-3CC1-4FF9-9B05-9C0FE59FFD97}" srcOrd="0" destOrd="0" parTransId="{2D2F1F83-0BCE-4696-81D3-C6BF10FE8CDC}" sibTransId="{56C11192-9982-49F7-8624-0F4FCA24D75E}"/>
    <dgm:cxn modelId="{E19B4ABB-AC75-4D7A-8539-2138CE4C700D}" srcId="{DE7EC96A-5B56-44CD-9B78-9ADE7B2D5660}" destId="{C28F4C6F-B375-48E3-8A64-096401CECC9D}" srcOrd="2" destOrd="0" parTransId="{FEE1964F-5771-4967-8654-B9DDF6989323}" sibTransId="{7EC1FB7F-02F0-4603-81F0-C4406EE8F3BA}"/>
    <dgm:cxn modelId="{A22DE5BF-ED32-4604-9F93-8705DF485FEC}" srcId="{DE7EC96A-5B56-44CD-9B78-9ADE7B2D5660}" destId="{BC7F3E82-2E0B-4D66-9C66-5CA0563430FD}" srcOrd="1" destOrd="0" parTransId="{BFEA626E-B157-45FB-B5D6-291C38BD9DB7}" sibTransId="{AA88E33A-E764-475E-B82E-E089AEFF9EBE}"/>
    <dgm:cxn modelId="{F1B7A5EF-759E-4663-917A-7341C44CC058}" type="presOf" srcId="{4026F359-6186-480B-A02F-2F5A44F8D16A}" destId="{8A272D2E-15AB-4FC1-9985-9A3D4DD8024B}" srcOrd="0" destOrd="2" presId="urn:microsoft.com/office/officeart/2005/8/layout/list1"/>
    <dgm:cxn modelId="{7C77F1F0-1DE0-4A83-9EEF-554CC1D6DA20}" srcId="{947E4114-FBAA-4FE1-91C7-82BD5870AE7A}" destId="{DE7EC96A-5B56-44CD-9B78-9ADE7B2D5660}" srcOrd="1" destOrd="0" parTransId="{21CB7E77-AF7B-43FA-89FA-2370B90B1936}" sibTransId="{F3081D98-A1D4-4027-B1D2-4DE2713BEE49}"/>
    <dgm:cxn modelId="{2923B1F5-5E0C-4673-A888-91E1AD4AB73E}" type="presParOf" srcId="{752EAF6E-5FB5-45F4-B869-7D55978691E2}" destId="{8A51A296-F13F-4E13-B549-F32BB6767971}" srcOrd="0" destOrd="0" presId="urn:microsoft.com/office/officeart/2005/8/layout/list1"/>
    <dgm:cxn modelId="{67AC925F-986A-449B-92DC-7F9F39D210B6}" type="presParOf" srcId="{8A51A296-F13F-4E13-B549-F32BB6767971}" destId="{C74D48E8-C864-4AB7-AAB4-831F41FB24A4}" srcOrd="0" destOrd="0" presId="urn:microsoft.com/office/officeart/2005/8/layout/list1"/>
    <dgm:cxn modelId="{30AC0098-B2E6-4D3D-94E9-7692093CDF66}" type="presParOf" srcId="{8A51A296-F13F-4E13-B549-F32BB6767971}" destId="{364EEAD1-8616-408A-8BFA-5914C3657DF7}" srcOrd="1" destOrd="0" presId="urn:microsoft.com/office/officeart/2005/8/layout/list1"/>
    <dgm:cxn modelId="{477E966E-B9B2-42C2-B49B-FB41FBD528C4}" type="presParOf" srcId="{752EAF6E-5FB5-45F4-B869-7D55978691E2}" destId="{0D178DCA-8CCE-4414-A8AF-B2DEA5D25693}" srcOrd="1" destOrd="0" presId="urn:microsoft.com/office/officeart/2005/8/layout/list1"/>
    <dgm:cxn modelId="{FFDBC291-DE06-4CA2-A76D-961221962FD3}" type="presParOf" srcId="{752EAF6E-5FB5-45F4-B869-7D55978691E2}" destId="{8A272D2E-15AB-4FC1-9985-9A3D4DD8024B}" srcOrd="2" destOrd="0" presId="urn:microsoft.com/office/officeart/2005/8/layout/list1"/>
    <dgm:cxn modelId="{0FD7CDFA-B485-4DD1-8C9A-75F568524A54}" type="presParOf" srcId="{752EAF6E-5FB5-45F4-B869-7D55978691E2}" destId="{674FE649-D582-411B-B72B-6BEAD7B57733}" srcOrd="3" destOrd="0" presId="urn:microsoft.com/office/officeart/2005/8/layout/list1"/>
    <dgm:cxn modelId="{5BD14D42-9CC3-48FA-AA27-F589443EFD16}" type="presParOf" srcId="{752EAF6E-5FB5-45F4-B869-7D55978691E2}" destId="{006F7A4B-3A28-4A83-B13F-E8602368A22D}" srcOrd="4" destOrd="0" presId="urn:microsoft.com/office/officeart/2005/8/layout/list1"/>
    <dgm:cxn modelId="{72AB6947-3EF6-4166-85B1-C92334539A09}" type="presParOf" srcId="{006F7A4B-3A28-4A83-B13F-E8602368A22D}" destId="{CD736B40-BBD8-4AD2-BF00-C90DAF958AA1}" srcOrd="0" destOrd="0" presId="urn:microsoft.com/office/officeart/2005/8/layout/list1"/>
    <dgm:cxn modelId="{4BB1DB51-6C42-4D8E-9683-48C21F02568F}" type="presParOf" srcId="{006F7A4B-3A28-4A83-B13F-E8602368A22D}" destId="{FC602D45-118B-45AE-864A-085070BF70C8}" srcOrd="1" destOrd="0" presId="urn:microsoft.com/office/officeart/2005/8/layout/list1"/>
    <dgm:cxn modelId="{EDC779E8-55E9-406D-90B9-649629B69325}" type="presParOf" srcId="{752EAF6E-5FB5-45F4-B869-7D55978691E2}" destId="{2418FAF6-3F69-4AFB-BE88-90FE176EF3D3}" srcOrd="5" destOrd="0" presId="urn:microsoft.com/office/officeart/2005/8/layout/list1"/>
    <dgm:cxn modelId="{ABF444BD-EFD6-4458-BCE3-8D26A8CD8A34}" type="presParOf" srcId="{752EAF6E-5FB5-45F4-B869-7D55978691E2}" destId="{D280B04E-FE3D-4AB9-ABBF-8FF10FBF9B2F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E96AE9-0C3D-4B32-8CFD-3B7FA08002ED}">
      <dsp:nvSpPr>
        <dsp:cNvPr id="0" name=""/>
        <dsp:cNvSpPr/>
      </dsp:nvSpPr>
      <dsp:spPr>
        <a:xfrm>
          <a:off x="0" y="283577"/>
          <a:ext cx="4640262" cy="4032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6580F0-E202-40EE-A7CB-A02640E737C7}">
      <dsp:nvSpPr>
        <dsp:cNvPr id="0" name=""/>
        <dsp:cNvSpPr/>
      </dsp:nvSpPr>
      <dsp:spPr>
        <a:xfrm>
          <a:off x="232013" y="47417"/>
          <a:ext cx="3248183" cy="4723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774" tIns="0" rIns="122774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Increased hospitalizations and emergency room visits</a:t>
          </a:r>
        </a:p>
      </dsp:txBody>
      <dsp:txXfrm>
        <a:off x="255070" y="70474"/>
        <a:ext cx="3202069" cy="426206"/>
      </dsp:txXfrm>
    </dsp:sp>
    <dsp:sp modelId="{88BDDE06-C429-44CA-8963-0E1DEC701F2F}">
      <dsp:nvSpPr>
        <dsp:cNvPr id="0" name=""/>
        <dsp:cNvSpPr/>
      </dsp:nvSpPr>
      <dsp:spPr>
        <a:xfrm>
          <a:off x="0" y="1009337"/>
          <a:ext cx="4640262" cy="4032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850810-0561-454B-9865-E4246F311002}">
      <dsp:nvSpPr>
        <dsp:cNvPr id="0" name=""/>
        <dsp:cNvSpPr/>
      </dsp:nvSpPr>
      <dsp:spPr>
        <a:xfrm>
          <a:off x="232013" y="773177"/>
          <a:ext cx="3248183" cy="4723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774" tIns="0" rIns="122774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Reduced school attendance and academic performance</a:t>
          </a:r>
        </a:p>
      </dsp:txBody>
      <dsp:txXfrm>
        <a:off x="255070" y="796234"/>
        <a:ext cx="3202069" cy="426206"/>
      </dsp:txXfrm>
    </dsp:sp>
    <dsp:sp modelId="{88272728-E8C8-4951-9D58-00431B4388A6}">
      <dsp:nvSpPr>
        <dsp:cNvPr id="0" name=""/>
        <dsp:cNvSpPr/>
      </dsp:nvSpPr>
      <dsp:spPr>
        <a:xfrm>
          <a:off x="0" y="1735097"/>
          <a:ext cx="4640262" cy="4032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3A5E2A-4F61-4F42-B26C-3C49DE76F643}">
      <dsp:nvSpPr>
        <dsp:cNvPr id="0" name=""/>
        <dsp:cNvSpPr/>
      </dsp:nvSpPr>
      <dsp:spPr>
        <a:xfrm>
          <a:off x="232013" y="1498937"/>
          <a:ext cx="3248183" cy="4723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774" tIns="0" rIns="122774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Long-term respiratory issues extending into adulthood</a:t>
          </a:r>
        </a:p>
      </dsp:txBody>
      <dsp:txXfrm>
        <a:off x="255070" y="1521994"/>
        <a:ext cx="3202069" cy="426206"/>
      </dsp:txXfrm>
    </dsp:sp>
    <dsp:sp modelId="{F9168E8E-B9F3-4E74-B722-BC0B07FDC83D}">
      <dsp:nvSpPr>
        <dsp:cNvPr id="0" name=""/>
        <dsp:cNvSpPr/>
      </dsp:nvSpPr>
      <dsp:spPr>
        <a:xfrm>
          <a:off x="0" y="2460857"/>
          <a:ext cx="4640262" cy="4032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61D226-0647-49FC-A5AF-2FC29CEDFD9C}">
      <dsp:nvSpPr>
        <dsp:cNvPr id="0" name=""/>
        <dsp:cNvSpPr/>
      </dsp:nvSpPr>
      <dsp:spPr>
        <a:xfrm>
          <a:off x="232013" y="2224697"/>
          <a:ext cx="3248183" cy="4723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774" tIns="0" rIns="122774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Significant economic burden on healthcare systems and families</a:t>
          </a:r>
        </a:p>
      </dsp:txBody>
      <dsp:txXfrm>
        <a:off x="255070" y="2247754"/>
        <a:ext cx="3202069" cy="4262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3E5612-9C82-4524-9135-CB9C813CD78A}">
      <dsp:nvSpPr>
        <dsp:cNvPr id="0" name=""/>
        <dsp:cNvSpPr/>
      </dsp:nvSpPr>
      <dsp:spPr>
        <a:xfrm>
          <a:off x="0" y="291549"/>
          <a:ext cx="4638675" cy="4788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1D7D43-F531-41D0-B3A2-CB36223A2191}">
      <dsp:nvSpPr>
        <dsp:cNvPr id="0" name=""/>
        <dsp:cNvSpPr/>
      </dsp:nvSpPr>
      <dsp:spPr>
        <a:xfrm>
          <a:off x="231933" y="11109"/>
          <a:ext cx="3247072" cy="5608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732" tIns="0" rIns="122732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Higher exposure to air pollutants (traffic, industrial emissions)</a:t>
          </a:r>
        </a:p>
      </dsp:txBody>
      <dsp:txXfrm>
        <a:off x="259313" y="38489"/>
        <a:ext cx="3192312" cy="506120"/>
      </dsp:txXfrm>
    </dsp:sp>
    <dsp:sp modelId="{E5F639BF-7836-4AC6-AD7C-8CB7AEDD8E62}">
      <dsp:nvSpPr>
        <dsp:cNvPr id="0" name=""/>
        <dsp:cNvSpPr/>
      </dsp:nvSpPr>
      <dsp:spPr>
        <a:xfrm>
          <a:off x="0" y="1153390"/>
          <a:ext cx="4638675" cy="4788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33DF9A-9041-4971-96FA-827F3E95FF6E}">
      <dsp:nvSpPr>
        <dsp:cNvPr id="0" name=""/>
        <dsp:cNvSpPr/>
      </dsp:nvSpPr>
      <dsp:spPr>
        <a:xfrm>
          <a:off x="231933" y="872950"/>
          <a:ext cx="3247072" cy="5608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732" tIns="0" rIns="122732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Limited access to green spaces</a:t>
          </a:r>
        </a:p>
      </dsp:txBody>
      <dsp:txXfrm>
        <a:off x="259313" y="900330"/>
        <a:ext cx="3192312" cy="506120"/>
      </dsp:txXfrm>
    </dsp:sp>
    <dsp:sp modelId="{80CECA0C-A1D6-4344-A221-805254142724}">
      <dsp:nvSpPr>
        <dsp:cNvPr id="0" name=""/>
        <dsp:cNvSpPr/>
      </dsp:nvSpPr>
      <dsp:spPr>
        <a:xfrm>
          <a:off x="0" y="2015230"/>
          <a:ext cx="4638675" cy="4788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53789D-8935-4CC1-BDE6-89AB39FC00F2}">
      <dsp:nvSpPr>
        <dsp:cNvPr id="0" name=""/>
        <dsp:cNvSpPr/>
      </dsp:nvSpPr>
      <dsp:spPr>
        <a:xfrm>
          <a:off x="231933" y="1734790"/>
          <a:ext cx="3247072" cy="5608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732" tIns="0" rIns="122732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Increased allergen exposure in densely populated areas</a:t>
          </a:r>
        </a:p>
      </dsp:txBody>
      <dsp:txXfrm>
        <a:off x="259313" y="1762170"/>
        <a:ext cx="3192312" cy="506120"/>
      </dsp:txXfrm>
    </dsp:sp>
    <dsp:sp modelId="{6C55D75F-8BDB-42AE-8947-EF9259D0594F}">
      <dsp:nvSpPr>
        <dsp:cNvPr id="0" name=""/>
        <dsp:cNvSpPr/>
      </dsp:nvSpPr>
      <dsp:spPr>
        <a:xfrm>
          <a:off x="0" y="2877070"/>
          <a:ext cx="4638675" cy="4788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3FD820-200A-4F34-93AD-2D7B2DFB196A}">
      <dsp:nvSpPr>
        <dsp:cNvPr id="0" name=""/>
        <dsp:cNvSpPr/>
      </dsp:nvSpPr>
      <dsp:spPr>
        <a:xfrm>
          <a:off x="231933" y="2596630"/>
          <a:ext cx="3247072" cy="5608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732" tIns="0" rIns="122732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Higher stress levels affecting immune responses</a:t>
          </a:r>
        </a:p>
      </dsp:txBody>
      <dsp:txXfrm>
        <a:off x="259313" y="2624010"/>
        <a:ext cx="3192312" cy="5061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5F1D78-AEB5-4ABE-927A-A1D121E7A9E2}">
      <dsp:nvSpPr>
        <dsp:cNvPr id="0" name=""/>
        <dsp:cNvSpPr/>
      </dsp:nvSpPr>
      <dsp:spPr>
        <a:xfrm>
          <a:off x="566" y="20307"/>
          <a:ext cx="2208353" cy="132501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High smartphone penetration among urban youth (95% ownership rate for ages 13-18, Pew Research 2023)</a:t>
          </a:r>
        </a:p>
      </dsp:txBody>
      <dsp:txXfrm>
        <a:off x="566" y="20307"/>
        <a:ext cx="2208353" cy="1325012"/>
      </dsp:txXfrm>
    </dsp:sp>
    <dsp:sp modelId="{E31AD3A9-15B0-4748-9E5E-253FE2172E10}">
      <dsp:nvSpPr>
        <dsp:cNvPr id="0" name=""/>
        <dsp:cNvSpPr/>
      </dsp:nvSpPr>
      <dsp:spPr>
        <a:xfrm>
          <a:off x="2429755" y="20307"/>
          <a:ext cx="2208353" cy="1325012"/>
        </a:xfrm>
        <a:prstGeom prst="rect">
          <a:avLst/>
        </a:prstGeom>
        <a:gradFill rotWithShape="0">
          <a:gsLst>
            <a:gs pos="0">
              <a:schemeClr val="accent2">
                <a:hueOff val="-443941"/>
                <a:satOff val="-195"/>
                <a:lumOff val="523"/>
                <a:alphaOff val="0"/>
                <a:shade val="85000"/>
                <a:satMod val="130000"/>
              </a:schemeClr>
            </a:gs>
            <a:gs pos="34000">
              <a:schemeClr val="accent2">
                <a:hueOff val="-443941"/>
                <a:satOff val="-195"/>
                <a:lumOff val="523"/>
                <a:alphaOff val="0"/>
                <a:shade val="87000"/>
                <a:satMod val="125000"/>
              </a:schemeClr>
            </a:gs>
            <a:gs pos="70000">
              <a:schemeClr val="accent2">
                <a:hueOff val="-443941"/>
                <a:satOff val="-195"/>
                <a:lumOff val="523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-443941"/>
                <a:satOff val="-195"/>
                <a:lumOff val="523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Increased engagement through gamification and interactive content</a:t>
          </a:r>
        </a:p>
      </dsp:txBody>
      <dsp:txXfrm>
        <a:off x="2429755" y="20307"/>
        <a:ext cx="2208353" cy="1325012"/>
      </dsp:txXfrm>
    </dsp:sp>
    <dsp:sp modelId="{172AD1CC-D560-4CDB-8496-984F6F2944A0}">
      <dsp:nvSpPr>
        <dsp:cNvPr id="0" name=""/>
        <dsp:cNvSpPr/>
      </dsp:nvSpPr>
      <dsp:spPr>
        <a:xfrm>
          <a:off x="566" y="1566155"/>
          <a:ext cx="2208353" cy="1325012"/>
        </a:xfrm>
        <a:prstGeom prst="rect">
          <a:avLst/>
        </a:prstGeom>
        <a:gradFill rotWithShape="0">
          <a:gsLst>
            <a:gs pos="0">
              <a:schemeClr val="accent2">
                <a:hueOff val="-887883"/>
                <a:satOff val="-391"/>
                <a:lumOff val="1046"/>
                <a:alphaOff val="0"/>
                <a:shade val="85000"/>
                <a:satMod val="130000"/>
              </a:schemeClr>
            </a:gs>
            <a:gs pos="34000">
              <a:schemeClr val="accent2">
                <a:hueOff val="-887883"/>
                <a:satOff val="-391"/>
                <a:lumOff val="1046"/>
                <a:alphaOff val="0"/>
                <a:shade val="87000"/>
                <a:satMod val="125000"/>
              </a:schemeClr>
            </a:gs>
            <a:gs pos="70000">
              <a:schemeClr val="accent2">
                <a:hueOff val="-887883"/>
                <a:satOff val="-391"/>
                <a:lumOff val="1046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-887883"/>
                <a:satOff val="-391"/>
                <a:lumOff val="1046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Real-time air quality monitoring and personalized alerts</a:t>
          </a:r>
        </a:p>
      </dsp:txBody>
      <dsp:txXfrm>
        <a:off x="566" y="1566155"/>
        <a:ext cx="2208353" cy="1325012"/>
      </dsp:txXfrm>
    </dsp:sp>
    <dsp:sp modelId="{DFA8DE6A-39A3-4D2F-84E5-C99A345B15F5}">
      <dsp:nvSpPr>
        <dsp:cNvPr id="0" name=""/>
        <dsp:cNvSpPr/>
      </dsp:nvSpPr>
      <dsp:spPr>
        <a:xfrm>
          <a:off x="2429755" y="1566155"/>
          <a:ext cx="2208353" cy="1325012"/>
        </a:xfrm>
        <a:prstGeom prst="rect">
          <a:avLst/>
        </a:prstGeom>
        <a:gradFill rotWithShape="0">
          <a:gsLst>
            <a:gs pos="0">
              <a:schemeClr val="accent2">
                <a:hueOff val="-1331824"/>
                <a:satOff val="-586"/>
                <a:lumOff val="1569"/>
                <a:alphaOff val="0"/>
                <a:shade val="85000"/>
                <a:satMod val="130000"/>
              </a:schemeClr>
            </a:gs>
            <a:gs pos="34000">
              <a:schemeClr val="accent2">
                <a:hueOff val="-1331824"/>
                <a:satOff val="-586"/>
                <a:lumOff val="1569"/>
                <a:alphaOff val="0"/>
                <a:shade val="87000"/>
                <a:satMod val="125000"/>
              </a:schemeClr>
            </a:gs>
            <a:gs pos="70000">
              <a:schemeClr val="accent2">
                <a:hueOff val="-1331824"/>
                <a:satOff val="-586"/>
                <a:lumOff val="1569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-1331824"/>
                <a:satOff val="-586"/>
                <a:lumOff val="1569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Remote access to health education and support</a:t>
          </a:r>
        </a:p>
      </dsp:txBody>
      <dsp:txXfrm>
        <a:off x="2429755" y="1566155"/>
        <a:ext cx="2208353" cy="13250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89C98F-7A8F-4272-8FBD-ECA7FEB6E7FB}">
      <dsp:nvSpPr>
        <dsp:cNvPr id="0" name=""/>
        <dsp:cNvSpPr/>
      </dsp:nvSpPr>
      <dsp:spPr>
        <a:xfrm>
          <a:off x="0" y="100417"/>
          <a:ext cx="10336893" cy="43173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National Institute for Health and Care Excellence (NICE) Guidelines</a:t>
          </a:r>
        </a:p>
      </dsp:txBody>
      <dsp:txXfrm>
        <a:off x="21075" y="121492"/>
        <a:ext cx="10294743" cy="389580"/>
      </dsp:txXfrm>
    </dsp:sp>
    <dsp:sp modelId="{9FFD2D8F-69DB-4D2A-B773-F3F8BE6654FB}">
      <dsp:nvSpPr>
        <dsp:cNvPr id="0" name=""/>
        <dsp:cNvSpPr/>
      </dsp:nvSpPr>
      <dsp:spPr>
        <a:xfrm>
          <a:off x="0" y="532147"/>
          <a:ext cx="10336893" cy="1453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8196" tIns="22860" rIns="128016" bIns="2286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b="1" kern="1200" dirty="0"/>
            <a:t>Asthma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/>
            <a:t>Diagnosis, monitoring and chronic asthma management (NG80)
Regular monitoring and review, Education on self-management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b="1" kern="1200" dirty="0"/>
            <a:t>Air Pollution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1400" kern="1200" dirty="0"/>
            <a:t>Recommendations for local authorities to improve air quality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1400" kern="1200"/>
            <a:t>Emphasis on raising public awareness about air pollution</a:t>
          </a:r>
        </a:p>
      </dsp:txBody>
      <dsp:txXfrm>
        <a:off x="0" y="532147"/>
        <a:ext cx="10336893" cy="1453140"/>
      </dsp:txXfrm>
    </dsp:sp>
    <dsp:sp modelId="{E1480C49-B87A-4953-889E-80C3EF0414FF}">
      <dsp:nvSpPr>
        <dsp:cNvPr id="0" name=""/>
        <dsp:cNvSpPr/>
      </dsp:nvSpPr>
      <dsp:spPr>
        <a:xfrm>
          <a:off x="0" y="1985288"/>
          <a:ext cx="10336893" cy="43173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NHS Long Term Plan (2019)</a:t>
          </a:r>
        </a:p>
      </dsp:txBody>
      <dsp:txXfrm>
        <a:off x="21075" y="2006363"/>
        <a:ext cx="10294743" cy="389580"/>
      </dsp:txXfrm>
    </dsp:sp>
    <dsp:sp modelId="{6C11984C-0867-4B42-915C-614C3EABCA18}">
      <dsp:nvSpPr>
        <dsp:cNvPr id="0" name=""/>
        <dsp:cNvSpPr/>
      </dsp:nvSpPr>
      <dsp:spPr>
        <a:xfrm>
          <a:off x="0" y="2417018"/>
          <a:ext cx="10336893" cy="4843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8196" tIns="22860" rIns="128016" bIns="2286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/>
            <a:t>Commitment to improving outcomes for children with respiratory conditions
Focus on digital solutions to support self-management</a:t>
          </a:r>
        </a:p>
      </dsp:txBody>
      <dsp:txXfrm>
        <a:off x="0" y="2417018"/>
        <a:ext cx="10336893" cy="484380"/>
      </dsp:txXfrm>
    </dsp:sp>
    <dsp:sp modelId="{44BE7D06-C262-444D-8C01-B837BE117E98}">
      <dsp:nvSpPr>
        <dsp:cNvPr id="0" name=""/>
        <dsp:cNvSpPr/>
      </dsp:nvSpPr>
      <dsp:spPr>
        <a:xfrm>
          <a:off x="0" y="2901398"/>
          <a:ext cx="10336893" cy="43173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4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4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Public Health England (PHE) - now UK Health Security Agency:</a:t>
          </a:r>
        </a:p>
      </dsp:txBody>
      <dsp:txXfrm>
        <a:off x="21075" y="2922473"/>
        <a:ext cx="10294743" cy="389580"/>
      </dsp:txXfrm>
    </dsp:sp>
    <dsp:sp modelId="{DCA13BDC-20C9-4C73-86DE-621DDD1AFCAC}">
      <dsp:nvSpPr>
        <dsp:cNvPr id="0" name=""/>
        <dsp:cNvSpPr/>
      </dsp:nvSpPr>
      <dsp:spPr>
        <a:xfrm>
          <a:off x="0" y="3333128"/>
          <a:ext cx="10336893" cy="4843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8196" tIns="22860" rIns="128016" bIns="2286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/>
            <a:t>Health Matters: Air pollution guidance for health professionals
Emphasis on reducing exposure to air pollution, especially in vulnerable groups</a:t>
          </a:r>
        </a:p>
      </dsp:txBody>
      <dsp:txXfrm>
        <a:off x="0" y="3333128"/>
        <a:ext cx="10336893" cy="484380"/>
      </dsp:txXfrm>
    </dsp:sp>
    <dsp:sp modelId="{3102D242-1490-4BB6-A9A8-7F1F4EA74285}">
      <dsp:nvSpPr>
        <dsp:cNvPr id="0" name=""/>
        <dsp:cNvSpPr/>
      </dsp:nvSpPr>
      <dsp:spPr>
        <a:xfrm>
          <a:off x="0" y="3817508"/>
          <a:ext cx="10336893" cy="43173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5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5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British Thoracic Society (BTS) Guidelines</a:t>
          </a:r>
        </a:p>
      </dsp:txBody>
      <dsp:txXfrm>
        <a:off x="21075" y="3838583"/>
        <a:ext cx="10294743" cy="389580"/>
      </dsp:txXfrm>
    </dsp:sp>
    <dsp:sp modelId="{0A3C8DC3-C101-421C-8A00-1DD8B9B9DE20}">
      <dsp:nvSpPr>
        <dsp:cNvPr id="0" name=""/>
        <dsp:cNvSpPr/>
      </dsp:nvSpPr>
      <dsp:spPr>
        <a:xfrm>
          <a:off x="0" y="4249238"/>
          <a:ext cx="10336893" cy="4843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8196" tIns="22860" rIns="128016" bIns="2286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/>
            <a:t>British Guideline on the Management of Asthma
Recommendations for asthma management in children and young people</a:t>
          </a:r>
        </a:p>
      </dsp:txBody>
      <dsp:txXfrm>
        <a:off x="0" y="4249238"/>
        <a:ext cx="10336893" cy="4843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9AAD31-8D7E-4799-8262-297AD3659D04}">
      <dsp:nvSpPr>
        <dsp:cNvPr id="0" name=""/>
        <dsp:cNvSpPr/>
      </dsp:nvSpPr>
      <dsp:spPr>
        <a:xfrm>
          <a:off x="617049" y="0"/>
          <a:ext cx="3075306" cy="3075306"/>
        </a:xfrm>
        <a:prstGeom prst="triangle">
          <a:avLst/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2">
                <a:shade val="5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2">
                <a:shade val="5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64AFA2-AF48-4BC6-BBFC-26A887350CF5}">
      <dsp:nvSpPr>
        <dsp:cNvPr id="0" name=""/>
        <dsp:cNvSpPr/>
      </dsp:nvSpPr>
      <dsp:spPr>
        <a:xfrm>
          <a:off x="2154333" y="309182"/>
          <a:ext cx="1998948" cy="72798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Culturally tailored education materials</a:t>
          </a:r>
        </a:p>
      </dsp:txBody>
      <dsp:txXfrm>
        <a:off x="2189870" y="344719"/>
        <a:ext cx="1927874" cy="656908"/>
      </dsp:txXfrm>
    </dsp:sp>
    <dsp:sp modelId="{2D7773A4-7F35-4E99-8E7C-7984A95856E6}">
      <dsp:nvSpPr>
        <dsp:cNvPr id="0" name=""/>
        <dsp:cNvSpPr/>
      </dsp:nvSpPr>
      <dsp:spPr>
        <a:xfrm>
          <a:off x="2154333" y="1128162"/>
          <a:ext cx="1998948" cy="72798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50000"/>
              <a:hueOff val="396830"/>
              <a:satOff val="-17848"/>
              <a:lumOff val="3098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Collaboration with community leaders and organizations</a:t>
          </a:r>
        </a:p>
      </dsp:txBody>
      <dsp:txXfrm>
        <a:off x="2189870" y="1163699"/>
        <a:ext cx="1927874" cy="656908"/>
      </dsp:txXfrm>
    </dsp:sp>
    <dsp:sp modelId="{108E4045-EBB2-4F57-9B36-26CFADA9C85F}">
      <dsp:nvSpPr>
        <dsp:cNvPr id="0" name=""/>
        <dsp:cNvSpPr/>
      </dsp:nvSpPr>
      <dsp:spPr>
        <a:xfrm>
          <a:off x="2154333" y="1947143"/>
          <a:ext cx="1998948" cy="72798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50000"/>
              <a:hueOff val="396830"/>
              <a:satOff val="-17848"/>
              <a:lumOff val="3098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Multilingual content to serve diverse urban populations</a:t>
          </a:r>
        </a:p>
      </dsp:txBody>
      <dsp:txXfrm>
        <a:off x="2189870" y="1982680"/>
        <a:ext cx="1927874" cy="65690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272D2E-15AB-4FC1-9985-9A3D4DD8024B}">
      <dsp:nvSpPr>
        <dsp:cNvPr id="0" name=""/>
        <dsp:cNvSpPr/>
      </dsp:nvSpPr>
      <dsp:spPr>
        <a:xfrm>
          <a:off x="0" y="329243"/>
          <a:ext cx="10058399" cy="1644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80644" tIns="374904" rIns="780644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Urban youth face disproportionate respiratory health risks.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Digital interventions offer unique advantages for this demographic.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The development of a digital tool know as </a:t>
          </a:r>
          <a:r>
            <a:rPr lang="en-US" sz="1800" b="1" kern="1200" dirty="0"/>
            <a:t>“</a:t>
          </a:r>
          <a:r>
            <a:rPr lang="en-US" sz="1800" b="1" kern="1200" dirty="0" err="1"/>
            <a:t>BreatheBuddy</a:t>
          </a:r>
          <a:r>
            <a:rPr lang="en-US" sz="1800" b="1" kern="1200" dirty="0"/>
            <a:t>” </a:t>
          </a:r>
          <a:r>
            <a:rPr lang="en-US" sz="1800" b="0" kern="1200" dirty="0"/>
            <a:t>as a solution to the problem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800" kern="1200" dirty="0"/>
        </a:p>
      </dsp:txBody>
      <dsp:txXfrm>
        <a:off x="0" y="329243"/>
        <a:ext cx="10058399" cy="1644300"/>
      </dsp:txXfrm>
    </dsp:sp>
    <dsp:sp modelId="{364EEAD1-8616-408A-8BFA-5914C3657DF7}">
      <dsp:nvSpPr>
        <dsp:cNvPr id="0" name=""/>
        <dsp:cNvSpPr/>
      </dsp:nvSpPr>
      <dsp:spPr>
        <a:xfrm>
          <a:off x="502920" y="63563"/>
          <a:ext cx="7040880" cy="5313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Key Takeaways</a:t>
          </a:r>
        </a:p>
      </dsp:txBody>
      <dsp:txXfrm>
        <a:off x="528859" y="89502"/>
        <a:ext cx="6989002" cy="479482"/>
      </dsp:txXfrm>
    </dsp:sp>
    <dsp:sp modelId="{D280B04E-FE3D-4AB9-ABBF-8FF10FBF9B2F}">
      <dsp:nvSpPr>
        <dsp:cNvPr id="0" name=""/>
        <dsp:cNvSpPr/>
      </dsp:nvSpPr>
      <dsp:spPr>
        <a:xfrm>
          <a:off x="0" y="2336424"/>
          <a:ext cx="10058399" cy="136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331824"/>
              <a:satOff val="-586"/>
              <a:lumOff val="1569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80644" tIns="374904" rIns="780644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Invest in digital health promotion for long-term public health benefits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Collaborate across sectors: healthcare, education, technology, and community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Empower urban youth to take control of their respiratory health</a:t>
          </a:r>
        </a:p>
      </dsp:txBody>
      <dsp:txXfrm>
        <a:off x="0" y="2336424"/>
        <a:ext cx="10058399" cy="1360800"/>
      </dsp:txXfrm>
    </dsp:sp>
    <dsp:sp modelId="{FC602D45-118B-45AE-864A-085070BF70C8}">
      <dsp:nvSpPr>
        <dsp:cNvPr id="0" name=""/>
        <dsp:cNvSpPr/>
      </dsp:nvSpPr>
      <dsp:spPr>
        <a:xfrm>
          <a:off x="502920" y="2070744"/>
          <a:ext cx="7040880" cy="531360"/>
        </a:xfrm>
        <a:prstGeom prst="roundRect">
          <a:avLst/>
        </a:prstGeom>
        <a:gradFill rotWithShape="0">
          <a:gsLst>
            <a:gs pos="0">
              <a:schemeClr val="accent2">
                <a:hueOff val="-1331824"/>
                <a:satOff val="-586"/>
                <a:lumOff val="1569"/>
                <a:alphaOff val="0"/>
                <a:shade val="85000"/>
                <a:satMod val="130000"/>
              </a:schemeClr>
            </a:gs>
            <a:gs pos="34000">
              <a:schemeClr val="accent2">
                <a:hueOff val="-1331824"/>
                <a:satOff val="-586"/>
                <a:lumOff val="1569"/>
                <a:alphaOff val="0"/>
                <a:shade val="87000"/>
                <a:satMod val="125000"/>
              </a:schemeClr>
            </a:gs>
            <a:gs pos="70000">
              <a:schemeClr val="accent2">
                <a:hueOff val="-1331824"/>
                <a:satOff val="-586"/>
                <a:lumOff val="1569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-1331824"/>
                <a:satOff val="-586"/>
                <a:lumOff val="1569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Call to Action</a:t>
          </a:r>
        </a:p>
      </dsp:txBody>
      <dsp:txXfrm>
        <a:off x="528859" y="2096683"/>
        <a:ext cx="6989002" cy="4794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23AA0E9-8CD0-4A6E-A65E-A06028B83FE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E2408B-C9AB-4665-AC99-B057BD0A43D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48E1AF-6343-46AA-8AEF-4C12F4118850}" type="datetimeFigureOut">
              <a:rPr lang="en-US" smtClean="0"/>
              <a:t>8/11/2024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D1B215-531B-4869-BD98-BD3B1390B1C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B53F21-4D67-455D-8074-E9E6EC26FAC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2858E0-3D38-47B7-97D4-4FE08D90D35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14433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9D2517-63AA-420A-887D-BE60360A8F4D}" type="datetimeFigureOut">
              <a:rPr lang="en-US" noProof="0" smtClean="0"/>
              <a:t>8/11/2024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4ECAD9-32EE-4091-BDA5-6BD15ACC5E58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06618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7232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553338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D1D313A2-A4D4-40DF-A0C2-C29F641685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en-US" noProof="0" dirty="0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EFB0D-6DB6-450D-981E-DB5B064ABC8F}" type="datetime1">
              <a:rPr lang="en-US" noProof="0" smtClean="0"/>
              <a:t>8/11/2024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2850" y="4508500"/>
            <a:ext cx="5118100" cy="1279652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2850" y="2057400"/>
            <a:ext cx="5118100" cy="1929066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5400" b="1" spc="-5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72700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arallélogramme 14">
            <a:extLst>
              <a:ext uri="{FF2B5EF4-FFF2-40B4-BE49-F238E27FC236}">
                <a16:creationId xmlns:a16="http://schemas.microsoft.com/office/drawing/2014/main" id="{F5AA8A10-E19C-430B-9D5D-8D12F92BFEC5}"/>
              </a:ext>
            </a:extLst>
          </p:cNvPr>
          <p:cNvSpPr/>
          <p:nvPr userDrawn="1"/>
        </p:nvSpPr>
        <p:spPr>
          <a:xfrm>
            <a:off x="7972121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C93D4F-3003-4D58-9AFB-356A0F800F42}"/>
              </a:ext>
            </a:extLst>
          </p:cNvPr>
          <p:cNvSpPr/>
          <p:nvPr userDrawn="1"/>
        </p:nvSpPr>
        <p:spPr>
          <a:xfrm>
            <a:off x="6394450" y="0"/>
            <a:ext cx="153926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C8650-8C82-4FB0-9266-0148B376A8CE}" type="datetime1">
              <a:rPr lang="en-US" noProof="0" smtClean="0"/>
              <a:t>8/11/2024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6028FDE-6655-4B55-B3B4-5B366034E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311900" cy="6858000"/>
          </a:xfrm>
        </p:spPr>
        <p:txBody>
          <a:bodyPr/>
          <a:lstStyle/>
          <a:p>
            <a:r>
              <a:rPr lang="en-US" noProof="0" dirty="0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29400" y="758952"/>
            <a:ext cx="4526280" cy="3227514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6000" b="1" spc="-5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32171" y="4508500"/>
            <a:ext cx="4526280" cy="1279652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3E1BBA-670B-4CAE-B839-50ADB23DDBC6}"/>
              </a:ext>
            </a:extLst>
          </p:cNvPr>
          <p:cNvSpPr/>
          <p:nvPr userDrawn="1"/>
        </p:nvSpPr>
        <p:spPr>
          <a:xfrm>
            <a:off x="6311900" y="0"/>
            <a:ext cx="15392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6393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9DE01-3159-42E8-9946-B3F7564EBC72}" type="datetime1">
              <a:rPr lang="en-US" smtClean="0"/>
              <a:t>8/11/2024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8278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arallélogramme 14">
            <a:extLst>
              <a:ext uri="{FF2B5EF4-FFF2-40B4-BE49-F238E27FC236}">
                <a16:creationId xmlns:a16="http://schemas.microsoft.com/office/drawing/2014/main" id="{98B82A56-7790-48EC-983D-AB8F703699B2}"/>
              </a:ext>
            </a:extLst>
          </p:cNvPr>
          <p:cNvSpPr/>
          <p:nvPr userDrawn="1"/>
        </p:nvSpPr>
        <p:spPr>
          <a:xfrm>
            <a:off x="7972121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A1FC6A6-F894-471F-8AA4-AE4112290279}" type="datetime1">
              <a:rPr lang="en-US" noProof="0" smtClean="0"/>
              <a:t>8/11/2024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E76B772A-7600-4ECE-B5A2-34827D4C710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311900" cy="6858000"/>
          </a:xfrm>
        </p:spPr>
        <p:txBody>
          <a:bodyPr/>
          <a:lstStyle/>
          <a:p>
            <a:r>
              <a:rPr lang="en-US" noProof="0" dirty="0"/>
              <a:t>Click icon to add picture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820398-8D1F-4543-ABA0-7A67C38769B3}"/>
              </a:ext>
            </a:extLst>
          </p:cNvPr>
          <p:cNvSpPr/>
          <p:nvPr userDrawn="1"/>
        </p:nvSpPr>
        <p:spPr>
          <a:xfrm>
            <a:off x="2451099" y="3568700"/>
            <a:ext cx="8721725" cy="23082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en-US" sz="1400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41599" y="3746500"/>
            <a:ext cx="8331202" cy="1308100"/>
          </a:xfrm>
        </p:spPr>
        <p:txBody>
          <a:bodyPr anchor="b" anchorCtr="0">
            <a:noAutofit/>
          </a:bodyPr>
          <a:lstStyle>
            <a:lvl1pPr>
              <a:lnSpc>
                <a:spcPct val="90000"/>
              </a:lnSpc>
              <a:defRPr sz="48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41600" y="5219700"/>
            <a:ext cx="8331201" cy="58674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5757C57-BBBA-44C6-9A4D-12F5D1E400AA}"/>
              </a:ext>
            </a:extLst>
          </p:cNvPr>
          <p:cNvSpPr/>
          <p:nvPr userDrawn="1"/>
        </p:nvSpPr>
        <p:spPr>
          <a:xfrm>
            <a:off x="3752850" y="3469101"/>
            <a:ext cx="511810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96984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03D98FD-B63D-46E0-B974-EC5BBAC02E27}" type="datetime1">
              <a:rPr lang="en-US" noProof="0" smtClean="0"/>
              <a:t>8/11/2024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E76B772A-7600-4ECE-B5A2-34827D4C710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en-US" noProof="0" dirty="0"/>
              <a:t>Click icon to add picture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820398-8D1F-4543-ABA0-7A67C38769B3}"/>
              </a:ext>
            </a:extLst>
          </p:cNvPr>
          <p:cNvSpPr/>
          <p:nvPr userDrawn="1"/>
        </p:nvSpPr>
        <p:spPr>
          <a:xfrm>
            <a:off x="1735138" y="3568700"/>
            <a:ext cx="8721725" cy="23082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en-US" sz="1400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30399" y="3746500"/>
            <a:ext cx="8331202" cy="1308100"/>
          </a:xfrm>
        </p:spPr>
        <p:txBody>
          <a:bodyPr anchor="b" anchorCtr="0">
            <a:noAutofit/>
          </a:bodyPr>
          <a:lstStyle>
            <a:lvl1pPr algn="ctr">
              <a:lnSpc>
                <a:spcPct val="90000"/>
              </a:lnSpc>
              <a:defRPr sz="48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30400" y="5219700"/>
            <a:ext cx="8331201" cy="586740"/>
          </a:xfrm>
        </p:spPr>
        <p:txBody>
          <a:bodyPr lIns="91440" rIns="91440" anchor="t" anchorCtr="0">
            <a:normAutofit/>
          </a:bodyPr>
          <a:lstStyle>
            <a:lvl1pPr marL="0" indent="0" algn="ctr">
              <a:buNone/>
              <a:defRPr sz="24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5757C57-BBBA-44C6-9A4D-12F5D1E400AA}"/>
              </a:ext>
            </a:extLst>
          </p:cNvPr>
          <p:cNvSpPr/>
          <p:nvPr userDrawn="1"/>
        </p:nvSpPr>
        <p:spPr>
          <a:xfrm>
            <a:off x="3536950" y="3469101"/>
            <a:ext cx="511810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66489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4ECCD-A9BB-4C40-8999-9FDE0B2AF02D}" type="datetime1">
              <a:rPr lang="en-US" smtClean="0"/>
              <a:t>8/11/2024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7972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Autofit/>
          </a:bodyPr>
          <a:lstStyle>
            <a:lvl1pPr marL="0" indent="0" algn="l">
              <a:buNone/>
              <a:defRPr sz="24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6731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24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395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11315-80A2-4A6F-99BC-2337EDBA509A}" type="datetime1">
              <a:rPr lang="en-US" smtClean="0"/>
              <a:t>8/11/2024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594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3FCEE-D38D-4315-8661-B8B16CE6B114}" type="datetime1">
              <a:rPr lang="en-US" smtClean="0"/>
              <a:t>8/11/2024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0013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arallélogramme 14">
            <a:extLst>
              <a:ext uri="{FF2B5EF4-FFF2-40B4-BE49-F238E27FC236}">
                <a16:creationId xmlns:a16="http://schemas.microsoft.com/office/drawing/2014/main" id="{AF082EE3-41AA-4817-A1CC-C33DDB8F675F}"/>
              </a:ext>
            </a:extLst>
          </p:cNvPr>
          <p:cNvSpPr/>
          <p:nvPr userDrawn="1"/>
        </p:nvSpPr>
        <p:spPr>
          <a:xfrm>
            <a:off x="46672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7909053-E1DD-4959-BC7A-C98D3D2614DC}" type="datetime1">
              <a:rPr lang="en-US" noProof="0" smtClean="0"/>
              <a:t>8/11/2024</a:t>
            </a:fld>
            <a:endParaRPr lang="en-US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10507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786383"/>
            <a:ext cx="3068833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800"/>
            <a:ext cx="5713841" cy="4868609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2200" y="3043050"/>
            <a:ext cx="3068832" cy="2638359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DC51BA7-A5A7-4A7F-A707-DBBDEA7705F3}"/>
              </a:ext>
            </a:extLst>
          </p:cNvPr>
          <p:cNvSpPr/>
          <p:nvPr userDrawn="1"/>
        </p:nvSpPr>
        <p:spPr>
          <a:xfrm>
            <a:off x="0" y="1397000"/>
            <a:ext cx="1036320" cy="132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3174BA-29D0-4C1A-95C9-5A86FD25E47A}"/>
              </a:ext>
            </a:extLst>
          </p:cNvPr>
          <p:cNvSpPr/>
          <p:nvPr userDrawn="1"/>
        </p:nvSpPr>
        <p:spPr>
          <a:xfrm>
            <a:off x="5458983" y="624142"/>
            <a:ext cx="571384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B9C849-F1D8-4230-9F2F-9250D675BB2A}" type="datetime1">
              <a:rPr lang="en-US" noProof="0" smtClean="0"/>
              <a:t>8/11/2024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5" name="Connecteur droit 19">
            <a:extLst>
              <a:ext uri="{FF2B5EF4-FFF2-40B4-BE49-F238E27FC236}">
                <a16:creationId xmlns:a16="http://schemas.microsoft.com/office/drawing/2014/main" id="{D84C14C5-D99C-45CD-8001-AC745F4FB49B}"/>
              </a:ext>
            </a:extLst>
          </p:cNvPr>
          <p:cNvCxnSpPr>
            <a:cxnSpLocks/>
          </p:cNvCxnSpPr>
          <p:nvPr userDrawn="1"/>
        </p:nvCxnSpPr>
        <p:spPr>
          <a:xfrm flipH="1">
            <a:off x="1092200" y="6446838"/>
            <a:ext cx="1643438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eur droit 19">
            <a:extLst>
              <a:ext uri="{FF2B5EF4-FFF2-40B4-BE49-F238E27FC236}">
                <a16:creationId xmlns:a16="http://schemas.microsoft.com/office/drawing/2014/main" id="{019842DD-D0AB-4E35-9AB2-7DBB6E266120}"/>
              </a:ext>
            </a:extLst>
          </p:cNvPr>
          <p:cNvCxnSpPr>
            <a:cxnSpLocks/>
          </p:cNvCxnSpPr>
          <p:nvPr userDrawn="1"/>
        </p:nvCxnSpPr>
        <p:spPr>
          <a:xfrm flipH="1">
            <a:off x="8420100" y="6429376"/>
            <a:ext cx="1000462" cy="0"/>
          </a:xfrm>
          <a:prstGeom prst="line">
            <a:avLst/>
          </a:prstGeom>
          <a:ln w="285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eur droit 19">
            <a:extLst>
              <a:ext uri="{FF2B5EF4-FFF2-40B4-BE49-F238E27FC236}">
                <a16:creationId xmlns:a16="http://schemas.microsoft.com/office/drawing/2014/main" id="{832851A7-B301-4616-9843-9A0D06646DF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765675" y="6446838"/>
            <a:ext cx="407258" cy="6350"/>
          </a:xfrm>
          <a:prstGeom prst="line">
            <a:avLst/>
          </a:prstGeom>
          <a:ln w="285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9208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B7022-84E8-42F0-8AEA-ADED76AFD446}" type="datetime1">
              <a:rPr lang="en-US" smtClean="0"/>
              <a:t>8/11/2024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0827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497808"/>
            <a:ext cx="5713841" cy="4868609"/>
          </a:xfrm>
        </p:spPr>
        <p:txBody>
          <a:bodyPr anchor="ctr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DC51BA7-A5A7-4A7F-A707-DBBDEA7705F3}"/>
              </a:ext>
            </a:extLst>
          </p:cNvPr>
          <p:cNvSpPr/>
          <p:nvPr userDrawn="1"/>
        </p:nvSpPr>
        <p:spPr>
          <a:xfrm>
            <a:off x="0" y="2003424"/>
            <a:ext cx="1036320" cy="185737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3174BA-29D0-4C1A-95C9-5A86FD25E47A}"/>
              </a:ext>
            </a:extLst>
          </p:cNvPr>
          <p:cNvSpPr/>
          <p:nvPr userDrawn="1"/>
        </p:nvSpPr>
        <p:spPr>
          <a:xfrm>
            <a:off x="5458983" y="377398"/>
            <a:ext cx="571384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D4C0741-442A-4788-81DA-4F081D559C5A}" type="datetime1">
              <a:rPr lang="en-US" noProof="0" smtClean="0"/>
              <a:t>8/11/2024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BC7DA98-7B92-4F45-80F8-1AEF72A601CF}"/>
              </a:ext>
            </a:extLst>
          </p:cNvPr>
          <p:cNvSpPr/>
          <p:nvPr userDrawn="1"/>
        </p:nvSpPr>
        <p:spPr>
          <a:xfrm>
            <a:off x="1078230" y="2003423"/>
            <a:ext cx="3576082" cy="1857378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314700" cy="2093975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defRPr sz="4400" b="1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F96815B-4256-4CE0-9FCF-3A2967CF5792}"/>
              </a:ext>
            </a:extLst>
          </p:cNvPr>
          <p:cNvSpPr/>
          <p:nvPr userDrawn="1"/>
        </p:nvSpPr>
        <p:spPr>
          <a:xfrm>
            <a:off x="1092200" y="993775"/>
            <a:ext cx="1036320" cy="936626"/>
          </a:xfrm>
          <a:prstGeom prst="rect">
            <a:avLst/>
          </a:prstGeom>
          <a:solidFill>
            <a:schemeClr val="tx2">
              <a:lumMod val="20000"/>
              <a:lumOff val="80000"/>
              <a:alpha val="2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812829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icture Placeholder 9">
            <a:extLst>
              <a:ext uri="{FF2B5EF4-FFF2-40B4-BE49-F238E27FC236}">
                <a16:creationId xmlns:a16="http://schemas.microsoft.com/office/drawing/2014/main" id="{4F173117-1383-4956-B947-1EA7A51D0D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654296" cy="58642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Click icon to add picture</a:t>
            </a:r>
          </a:p>
        </p:txBody>
      </p:sp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497808"/>
            <a:ext cx="5713841" cy="4868609"/>
          </a:xfrm>
        </p:spPr>
        <p:txBody>
          <a:bodyPr anchor="ctr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70BDB9F-6784-464D-8ED7-29E60E2B21A9}" type="datetime1">
              <a:rPr lang="en-US" noProof="0" smtClean="0"/>
              <a:t>8/11/2024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068833" cy="2093975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defRPr sz="4400" b="1" i="0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543055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22" y="548355"/>
            <a:ext cx="6054846" cy="634336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3600" b="1" i="0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0833" y="1611313"/>
            <a:ext cx="6072099" cy="3755104"/>
          </a:xfrm>
        </p:spPr>
        <p:txBody>
          <a:bodyPr anchor="t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A3ABBD-A00D-4624-9D57-736F5DDBFABC}" type="datetime1">
              <a:rPr lang="en-US" noProof="0" smtClean="0"/>
              <a:t>8/11/2024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8" name="Picture Placeholder 9">
            <a:extLst>
              <a:ext uri="{FF2B5EF4-FFF2-40B4-BE49-F238E27FC236}">
                <a16:creationId xmlns:a16="http://schemas.microsoft.com/office/drawing/2014/main" id="{4F173117-1383-4956-B947-1EA7A51D0D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654296" cy="58642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510465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7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icture Placeholder 9">
            <a:extLst>
              <a:ext uri="{FF2B5EF4-FFF2-40B4-BE49-F238E27FC236}">
                <a16:creationId xmlns:a16="http://schemas.microsoft.com/office/drawing/2014/main" id="{4F173117-1383-4956-B947-1EA7A51D0D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541486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Click icon to add picture</a:t>
            </a:r>
          </a:p>
        </p:txBody>
      </p:sp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8577" y="880375"/>
            <a:ext cx="6054846" cy="634336"/>
          </a:xfrm>
        </p:spPr>
        <p:txBody>
          <a:bodyPr anchor="ctr">
            <a:noAutofit/>
          </a:bodyPr>
          <a:lstStyle>
            <a:lvl1pPr algn="ctr">
              <a:lnSpc>
                <a:spcPct val="90000"/>
              </a:lnSpc>
              <a:defRPr sz="3600" b="1" i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6BF20AA-C418-460A-B9CF-8F3DD94C436D}" type="datetime1">
              <a:rPr lang="en-US" noProof="0" smtClean="0"/>
              <a:t>8/11/2024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F446475-024F-4C71-99D3-501468ACAD11}"/>
              </a:ext>
            </a:extLst>
          </p:cNvPr>
          <p:cNvSpPr/>
          <p:nvPr userDrawn="1"/>
        </p:nvSpPr>
        <p:spPr>
          <a:xfrm>
            <a:off x="5577840" y="0"/>
            <a:ext cx="1036320" cy="6858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676028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48F6D61-9E88-4632-A0A8-CB2E0CC5DEAF}"/>
              </a:ext>
            </a:extLst>
          </p:cNvPr>
          <p:cNvSpPr/>
          <p:nvPr userDrawn="1"/>
        </p:nvSpPr>
        <p:spPr>
          <a:xfrm>
            <a:off x="4654312" y="507333"/>
            <a:ext cx="7537688" cy="484955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068833" cy="2093975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defRPr sz="4400" b="1" i="0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3373" y="943430"/>
            <a:ext cx="4699452" cy="3977366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63F5CE0-F8B8-4EAA-822E-6451047E7D5F}" type="datetime1">
              <a:rPr lang="en-US" noProof="0" smtClean="0"/>
              <a:t>8/11/2024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F73BF96-A07C-4AAA-A37F-65151BD22A70}"/>
              </a:ext>
            </a:extLst>
          </p:cNvPr>
          <p:cNvSpPr/>
          <p:nvPr userDrawn="1"/>
        </p:nvSpPr>
        <p:spPr>
          <a:xfrm>
            <a:off x="4370251" y="2322780"/>
            <a:ext cx="1348378" cy="12186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127715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48F6D61-9E88-4632-A0A8-CB2E0CC5DEAF}"/>
              </a:ext>
            </a:extLst>
          </p:cNvPr>
          <p:cNvSpPr/>
          <p:nvPr userDrawn="1"/>
        </p:nvSpPr>
        <p:spPr>
          <a:xfrm>
            <a:off x="4654312" y="507333"/>
            <a:ext cx="7537688" cy="48495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 userDrawn="1"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068833" cy="2093975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defRPr sz="4400" b="1" i="0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18529" y="943430"/>
            <a:ext cx="4654296" cy="3977366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1F8AE65-7CE3-49A8-B2CC-A5A64E5730FA}" type="datetime1">
              <a:rPr lang="en-US" noProof="0" smtClean="0"/>
              <a:t>8/11/2024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127F28F-6C7B-471B-9839-EF88426C1976}"/>
              </a:ext>
            </a:extLst>
          </p:cNvPr>
          <p:cNvSpPr/>
          <p:nvPr userDrawn="1"/>
        </p:nvSpPr>
        <p:spPr>
          <a:xfrm>
            <a:off x="4370251" y="2322780"/>
            <a:ext cx="1348378" cy="121866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986162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/>
          </a:solidFill>
        </p:spPr>
        <p:txBody>
          <a:bodyPr lIns="457200" tIns="457200"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dirty="0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 algn="ctr">
              <a:defRPr sz="4400" b="1">
                <a:solidFill>
                  <a:srgbClr val="FFFFFF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046700-360D-4474-9946-7580E8968658}" type="datetime1">
              <a:rPr lang="en-US" noProof="0" smtClean="0"/>
              <a:t>8/11/2024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4A4DE4A-F8EF-47D5-8C37-A9021C2BB6A3}"/>
              </a:ext>
            </a:extLst>
          </p:cNvPr>
          <p:cNvSpPr/>
          <p:nvPr userDrawn="1"/>
        </p:nvSpPr>
        <p:spPr>
          <a:xfrm>
            <a:off x="3536950" y="4535901"/>
            <a:ext cx="5118100" cy="1256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986956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667F3-A942-43B7-9681-6435F4941075}" type="datetime1">
              <a:rPr lang="en-US" smtClean="0"/>
              <a:t>8/11/2024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0409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1346200"/>
            <a:ext cx="2448033" cy="4530725"/>
          </a:xfrm>
        </p:spPr>
        <p:txBody>
          <a:bodyPr vert="eaVert"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92200" y="1346200"/>
            <a:ext cx="7480300" cy="4530723"/>
          </a:xfrm>
        </p:spPr>
        <p:txBody>
          <a:bodyPr vert="eaVert" lIns="45720" tIns="0" rIns="45720" bIns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76BB9-001A-4B59-8C51-603E71AE3226}" type="datetime1">
              <a:rPr lang="en-US" noProof="0" smtClean="0"/>
              <a:t>8/11/2024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Footer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B443CC6-CDCA-4595-ADAE-DCB961FF1A8E}"/>
              </a:ext>
            </a:extLst>
          </p:cNvPr>
          <p:cNvSpPr/>
          <p:nvPr userDrawn="1"/>
        </p:nvSpPr>
        <p:spPr>
          <a:xfrm rot="16200000">
            <a:off x="8871481" y="-146580"/>
            <a:ext cx="1036320" cy="132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40687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arallélogramme 14">
            <a:extLst>
              <a:ext uri="{FF2B5EF4-FFF2-40B4-BE49-F238E27FC236}">
                <a16:creationId xmlns:a16="http://schemas.microsoft.com/office/drawing/2014/main" id="{D20796F3-5674-4AF5-9623-575731F82E52}"/>
              </a:ext>
            </a:extLst>
          </p:cNvPr>
          <p:cNvSpPr/>
          <p:nvPr userDrawn="1"/>
        </p:nvSpPr>
        <p:spPr>
          <a:xfrm>
            <a:off x="46672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6548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341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10F8E8D-DF54-49BE-BDBC-401B280C4E3C}" type="datetime1">
              <a:rPr lang="en-US" noProof="0" smtClean="0"/>
              <a:t>8/11/2024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48463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75670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F25E55C-1C16-46C6-B789-A4B2BCEF8F86}"/>
              </a:ext>
            </a:extLst>
          </p:cNvPr>
          <p:cNvSpPr/>
          <p:nvPr userDrawn="1"/>
        </p:nvSpPr>
        <p:spPr>
          <a:xfrm>
            <a:off x="0" y="1011981"/>
            <a:ext cx="1036320" cy="6858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90285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18" r:id="rId2"/>
    <p:sldLayoutId id="2147483707" r:id="rId3"/>
    <p:sldLayoutId id="2147483708" r:id="rId4"/>
    <p:sldLayoutId id="2147483719" r:id="rId5"/>
    <p:sldLayoutId id="2147483709" r:id="rId6"/>
    <p:sldLayoutId id="2147483716" r:id="rId7"/>
    <p:sldLayoutId id="2147483710" r:id="rId8"/>
    <p:sldLayoutId id="2147483711" r:id="rId9"/>
    <p:sldLayoutId id="2147483712" r:id="rId10"/>
    <p:sldLayoutId id="2147483727" r:id="rId11"/>
    <p:sldLayoutId id="2147483720" r:id="rId12"/>
    <p:sldLayoutId id="2147483721" r:id="rId13"/>
    <p:sldLayoutId id="2147483725" r:id="rId14"/>
    <p:sldLayoutId id="2147483726" r:id="rId15"/>
    <p:sldLayoutId id="2147483722" r:id="rId16"/>
    <p:sldLayoutId id="2147483723" r:id="rId17"/>
    <p:sldLayoutId id="2147483715" r:id="rId18"/>
    <p:sldLayoutId id="2147483713" r:id="rId19"/>
    <p:sldLayoutId id="2147483714" r:id="rId20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spc="-50" baseline="0">
          <a:solidFill>
            <a:schemeClr val="tx1">
              <a:lumMod val="75000"/>
              <a:lumOff val="25000"/>
            </a:schemeClr>
          </a:solidFill>
          <a:latin typeface="+mn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Wingdings" panose="05000000000000000000" pitchFamily="2" charset="2"/>
        <a:buChar char="§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87" userDrawn="1">
          <p15:clr>
            <a:srgbClr val="F26B43"/>
          </p15:clr>
        </p15:guide>
        <p15:guide id="2" pos="688" userDrawn="1">
          <p15:clr>
            <a:srgbClr val="F26B43"/>
          </p15:clr>
        </p15:guide>
        <p15:guide id="3" pos="7038" userDrawn="1">
          <p15:clr>
            <a:srgbClr val="F26B43"/>
          </p15:clr>
        </p15:guide>
        <p15:guide id="4" orient="horz" pos="3702" userDrawn="1">
          <p15:clr>
            <a:srgbClr val="F26B43"/>
          </p15:clr>
        </p15:guide>
        <p15:guide id="5" orient="horz" pos="4065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nypost.com/2019/03/28/living-in-heavily-polluted-areas-increases-risk-of-mental-illness-in-children-study/" TargetMode="External"/><Relationship Id="rId2" Type="http://schemas.openxmlformats.org/officeDocument/2006/relationships/hyperlink" Target="https://www.pewresearch.org/internet/2023/12/11/teens-social-media-and-technology-2023/" TargetMode="Externa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What Is a Lower Respiratory Infection? - GoodRx">
            <a:extLst>
              <a:ext uri="{FF2B5EF4-FFF2-40B4-BE49-F238E27FC236}">
                <a16:creationId xmlns:a16="http://schemas.microsoft.com/office/drawing/2014/main" id="{200C6EE3-AA4E-4A79-9DE4-2DAC2451911C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3">
            <a:alphaModFix amt="8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900"/>
                    </a14:imgEffect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707" b="7707"/>
          <a:stretch/>
        </p:blipFill>
        <p:spPr bwMode="auto">
          <a:xfrm>
            <a:off x="20" y="21397"/>
            <a:ext cx="12191980" cy="68579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017FF9C-6A7E-4A79-81BB-438E8EA9676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1228" y="5214256"/>
            <a:ext cx="9949543" cy="1393371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 anchor="b">
            <a:noAutofit/>
          </a:bodyPr>
          <a:lstStyle/>
          <a:p>
            <a:pPr algn="ctr"/>
            <a:r>
              <a:rPr lang="en-US" sz="2800" dirty="0">
                <a:solidFill>
                  <a:srgbClr val="002060"/>
                </a:solidFill>
              </a:rPr>
              <a:t>Easy Breathing: Digital Health Promotion for Urban Youth</a:t>
            </a:r>
            <a:br>
              <a:rPr lang="en-US" sz="2800" dirty="0">
                <a:solidFill>
                  <a:srgbClr val="002060"/>
                </a:solidFill>
              </a:rPr>
            </a:br>
            <a:r>
              <a:rPr lang="en-US" sz="2800" dirty="0">
                <a:solidFill>
                  <a:srgbClr val="002060"/>
                </a:solidFill>
              </a:rPr>
              <a:t>Target Group: </a:t>
            </a:r>
            <a:r>
              <a:rPr lang="en-US" sz="2800" b="0" dirty="0">
                <a:solidFill>
                  <a:srgbClr val="002060"/>
                </a:solidFill>
              </a:rPr>
              <a:t>Children and Adolescents (Ages 5-18) in Urban Areas</a:t>
            </a:r>
            <a:br>
              <a:rPr lang="en-US" sz="2800" dirty="0">
                <a:solidFill>
                  <a:srgbClr val="002060"/>
                </a:solidFill>
              </a:rPr>
            </a:br>
            <a:r>
              <a:rPr lang="en-US" sz="2800" dirty="0">
                <a:solidFill>
                  <a:srgbClr val="002060"/>
                </a:solidFill>
              </a:rPr>
              <a:t>Focus: </a:t>
            </a:r>
            <a:r>
              <a:rPr lang="en-US" sz="2800" b="0" dirty="0">
                <a:solidFill>
                  <a:srgbClr val="002060"/>
                </a:solidFill>
              </a:rPr>
              <a:t>Asthma and Airborne Diseases Prevention and Management</a:t>
            </a:r>
          </a:p>
        </p:txBody>
      </p:sp>
    </p:spTree>
    <p:extLst>
      <p:ext uri="{BB962C8B-B14F-4D97-AF65-F5344CB8AC3E}">
        <p14:creationId xmlns:p14="http://schemas.microsoft.com/office/powerpoint/2010/main" val="35854614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A0478-16E7-E8FA-F655-B4D56F7C1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934" y="2091447"/>
            <a:ext cx="3587100" cy="2256817"/>
          </a:xfrm>
        </p:spPr>
        <p:txBody>
          <a:bodyPr>
            <a:normAutofit fontScale="90000"/>
          </a:bodyPr>
          <a:lstStyle/>
          <a:p>
            <a:r>
              <a:rPr lang="en-GB" dirty="0"/>
              <a:t>Population Health and Digital 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E1590-958B-B71B-0700-FE140F6007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6895" y="1079617"/>
            <a:ext cx="4654296" cy="3977366"/>
          </a:xfrm>
        </p:spPr>
        <p:txBody>
          <a:bodyPr/>
          <a:lstStyle/>
          <a:p>
            <a:r>
              <a:rPr lang="en-GB" sz="2400" b="1" dirty="0"/>
              <a:t>Abdulai Rabiu Issah (</a:t>
            </a:r>
            <a:r>
              <a:rPr lang="en-GB" sz="2400" b="1" i="0" dirty="0">
                <a:effectLst/>
                <a:latin typeface="Aptos" panose="020B0004020202020204" pitchFamily="34" charset="0"/>
              </a:rPr>
              <a:t>1702984)</a:t>
            </a:r>
          </a:p>
          <a:p>
            <a:pPr marL="0" indent="0">
              <a:buNone/>
            </a:pPr>
            <a:endParaRPr lang="en-GB" sz="2400" b="1" i="0" dirty="0">
              <a:effectLst/>
              <a:latin typeface="Aptos" panose="020B0004020202020204" pitchFamily="34" charset="0"/>
            </a:endParaRPr>
          </a:p>
          <a:p>
            <a:r>
              <a:rPr lang="en-GB" b="1" dirty="0"/>
              <a:t>Lecturer: Dr Ping Wu</a:t>
            </a:r>
          </a:p>
          <a:p>
            <a:pPr marL="0" indent="0">
              <a:buNone/>
            </a:pPr>
            <a:endParaRPr lang="en-GB" sz="2400" b="1" i="0" dirty="0">
              <a:effectLst/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Swansea Business School - University of Wales Trinity Saint David | MBA  Reviews">
            <a:extLst>
              <a:ext uri="{FF2B5EF4-FFF2-40B4-BE49-F238E27FC236}">
                <a16:creationId xmlns:a16="http://schemas.microsoft.com/office/drawing/2014/main" id="{ED3431CF-F7DB-1B03-E64C-954A4A770F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933" y="188806"/>
            <a:ext cx="3385226" cy="1509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93014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91097BE-A044-49F5-B5CA-AE183B956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267" y="1885125"/>
            <a:ext cx="3720767" cy="2093975"/>
          </a:xfrm>
        </p:spPr>
        <p:txBody>
          <a:bodyPr>
            <a:normAutofit/>
          </a:bodyPr>
          <a:lstStyle/>
          <a:p>
            <a:r>
              <a:rPr lang="en-US" dirty="0"/>
              <a:t>Presentation Content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11E9392-71EA-4293-909F-1FE7DD38E3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7796" y="897775"/>
            <a:ext cx="5270269" cy="4455621"/>
          </a:xfrm>
        </p:spPr>
        <p:txBody>
          <a:bodyPr>
            <a:normAutofit/>
          </a:bodyPr>
          <a:lstStyle/>
          <a:p>
            <a:pPr lvl="1" indent="-312738">
              <a:buFont typeface="Wingdings" panose="05000000000000000000" pitchFamily="2" charset="2"/>
              <a:buChar char="§"/>
            </a:pPr>
            <a:r>
              <a:rPr lang="en-CA" sz="2400" dirty="0"/>
              <a:t> The Urban Respiratory Health Crisis </a:t>
            </a:r>
          </a:p>
          <a:p>
            <a:pPr lvl="1" indent="-312738">
              <a:buFont typeface="Wingdings" panose="05000000000000000000" pitchFamily="2" charset="2"/>
              <a:buChar char="§"/>
            </a:pPr>
            <a:r>
              <a:rPr lang="en-CA" sz="2400" dirty="0"/>
              <a:t>Statistics and Recent Research </a:t>
            </a:r>
          </a:p>
          <a:p>
            <a:pPr lvl="1" indent="-312738">
              <a:buFont typeface="Wingdings" panose="05000000000000000000" pitchFamily="2" charset="2"/>
              <a:buChar char="§"/>
            </a:pPr>
            <a:r>
              <a:rPr lang="en-CA" sz="2400" dirty="0"/>
              <a:t>Consequences of Inaction </a:t>
            </a:r>
          </a:p>
          <a:p>
            <a:pPr lvl="1" indent="-312738">
              <a:buFont typeface="Wingdings" panose="05000000000000000000" pitchFamily="2" charset="2"/>
              <a:buChar char="§"/>
            </a:pPr>
            <a:r>
              <a:rPr lang="en-CA" sz="2400" dirty="0"/>
              <a:t>Why Urban Children </a:t>
            </a:r>
          </a:p>
          <a:p>
            <a:pPr lvl="1" indent="-312738">
              <a:buFont typeface="Wingdings" panose="05000000000000000000" pitchFamily="2" charset="2"/>
              <a:buChar char="§"/>
            </a:pPr>
            <a:r>
              <a:rPr lang="en-CA" sz="2400" dirty="0"/>
              <a:t>The Digital Advantage </a:t>
            </a:r>
          </a:p>
          <a:p>
            <a:pPr lvl="1" indent="-312738">
              <a:buFont typeface="Wingdings" panose="05000000000000000000" pitchFamily="2" charset="2"/>
              <a:buChar char="§"/>
            </a:pPr>
            <a:r>
              <a:rPr lang="en-CA" sz="2400" dirty="0"/>
              <a:t>Chosen Health Intervention </a:t>
            </a:r>
          </a:p>
          <a:p>
            <a:pPr lvl="1" indent="-312738">
              <a:buFont typeface="Wingdings" panose="05000000000000000000" pitchFamily="2" charset="2"/>
              <a:buChar char="§"/>
            </a:pPr>
            <a:r>
              <a:rPr lang="en-CA" sz="2400" dirty="0"/>
              <a:t>Alignment with National Guidelines </a:t>
            </a:r>
          </a:p>
        </p:txBody>
      </p:sp>
      <p:grpSp>
        <p:nvGrpSpPr>
          <p:cNvPr id="10" name="Group 9" descr="Info">
            <a:extLst>
              <a:ext uri="{FF2B5EF4-FFF2-40B4-BE49-F238E27FC236}">
                <a16:creationId xmlns:a16="http://schemas.microsoft.com/office/drawing/2014/main" id="{04EACC33-3BBF-4195-8927-841FEBB364AD}"/>
              </a:ext>
            </a:extLst>
          </p:cNvPr>
          <p:cNvGrpSpPr/>
          <p:nvPr/>
        </p:nvGrpSpPr>
        <p:grpSpPr>
          <a:xfrm>
            <a:off x="4637454" y="2530474"/>
            <a:ext cx="803276" cy="803276"/>
            <a:chOff x="4914764" y="3319462"/>
            <a:chExt cx="619125" cy="619125"/>
          </a:xfrm>
          <a:solidFill>
            <a:schemeClr val="bg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00D0FC6-FE6C-422D-87EC-3F2A40F92771}"/>
                </a:ext>
              </a:extLst>
            </p:cNvPr>
            <p:cNvSpPr/>
            <p:nvPr/>
          </p:nvSpPr>
          <p:spPr>
            <a:xfrm>
              <a:off x="4914764" y="3319462"/>
              <a:ext cx="619125" cy="619125"/>
            </a:xfrm>
            <a:custGeom>
              <a:avLst/>
              <a:gdLst>
                <a:gd name="connsiteX0" fmla="*/ 309563 w 619125"/>
                <a:gd name="connsiteY0" fmla="*/ 0 h 619125"/>
                <a:gd name="connsiteX1" fmla="*/ 0 w 619125"/>
                <a:gd name="connsiteY1" fmla="*/ 309563 h 619125"/>
                <a:gd name="connsiteX2" fmla="*/ 309563 w 619125"/>
                <a:gd name="connsiteY2" fmla="*/ 619125 h 619125"/>
                <a:gd name="connsiteX3" fmla="*/ 619125 w 619125"/>
                <a:gd name="connsiteY3" fmla="*/ 309563 h 619125"/>
                <a:gd name="connsiteX4" fmla="*/ 309563 w 619125"/>
                <a:gd name="connsiteY4" fmla="*/ 0 h 619125"/>
                <a:gd name="connsiteX5" fmla="*/ 309563 w 619125"/>
                <a:gd name="connsiteY5" fmla="*/ 581025 h 619125"/>
                <a:gd name="connsiteX6" fmla="*/ 38100 w 619125"/>
                <a:gd name="connsiteY6" fmla="*/ 309563 h 619125"/>
                <a:gd name="connsiteX7" fmla="*/ 309563 w 619125"/>
                <a:gd name="connsiteY7" fmla="*/ 38100 h 619125"/>
                <a:gd name="connsiteX8" fmla="*/ 581025 w 619125"/>
                <a:gd name="connsiteY8" fmla="*/ 309563 h 619125"/>
                <a:gd name="connsiteX9" fmla="*/ 309563 w 619125"/>
                <a:gd name="connsiteY9" fmla="*/ 581025 h 619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9125" h="619125">
                  <a:moveTo>
                    <a:pt x="309563" y="0"/>
                  </a:moveTo>
                  <a:cubicBezTo>
                    <a:pt x="138875" y="0"/>
                    <a:pt x="0" y="138865"/>
                    <a:pt x="0" y="309563"/>
                  </a:cubicBezTo>
                  <a:cubicBezTo>
                    <a:pt x="0" y="480260"/>
                    <a:pt x="138875" y="619125"/>
                    <a:pt x="309563" y="619125"/>
                  </a:cubicBezTo>
                  <a:cubicBezTo>
                    <a:pt x="480250" y="619125"/>
                    <a:pt x="619125" y="480260"/>
                    <a:pt x="619125" y="309563"/>
                  </a:cubicBezTo>
                  <a:cubicBezTo>
                    <a:pt x="619125" y="138865"/>
                    <a:pt x="480250" y="0"/>
                    <a:pt x="309563" y="0"/>
                  </a:cubicBezTo>
                  <a:close/>
                  <a:moveTo>
                    <a:pt x="309563" y="581025"/>
                  </a:moveTo>
                  <a:cubicBezTo>
                    <a:pt x="159877" y="581025"/>
                    <a:pt x="38100" y="459248"/>
                    <a:pt x="38100" y="309563"/>
                  </a:cubicBezTo>
                  <a:cubicBezTo>
                    <a:pt x="38100" y="159877"/>
                    <a:pt x="159877" y="38100"/>
                    <a:pt x="309563" y="38100"/>
                  </a:cubicBezTo>
                  <a:cubicBezTo>
                    <a:pt x="459248" y="38100"/>
                    <a:pt x="581025" y="159877"/>
                    <a:pt x="581025" y="309563"/>
                  </a:cubicBezTo>
                  <a:cubicBezTo>
                    <a:pt x="581025" y="459248"/>
                    <a:pt x="459248" y="581025"/>
                    <a:pt x="309563" y="5810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EADF13BE-BF58-43E3-9534-281EFDABF659}"/>
                </a:ext>
              </a:extLst>
            </p:cNvPr>
            <p:cNvSpPr/>
            <p:nvPr/>
          </p:nvSpPr>
          <p:spPr>
            <a:xfrm>
              <a:off x="5195751" y="3473729"/>
              <a:ext cx="57150" cy="57150"/>
            </a:xfrm>
            <a:custGeom>
              <a:avLst/>
              <a:gdLst>
                <a:gd name="connsiteX0" fmla="*/ 63722 w 57150"/>
                <a:gd name="connsiteY0" fmla="*/ 31861 h 57150"/>
                <a:gd name="connsiteX1" fmla="*/ 31861 w 57150"/>
                <a:gd name="connsiteY1" fmla="*/ 63722 h 57150"/>
                <a:gd name="connsiteX2" fmla="*/ 0 w 57150"/>
                <a:gd name="connsiteY2" fmla="*/ 31861 h 57150"/>
                <a:gd name="connsiteX3" fmla="*/ 31861 w 57150"/>
                <a:gd name="connsiteY3" fmla="*/ 0 h 57150"/>
                <a:gd name="connsiteX4" fmla="*/ 63722 w 57150"/>
                <a:gd name="connsiteY4" fmla="*/ 31861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150" h="57150">
                  <a:moveTo>
                    <a:pt x="63722" y="31861"/>
                  </a:moveTo>
                  <a:cubicBezTo>
                    <a:pt x="63722" y="49458"/>
                    <a:pt x="49458" y="63722"/>
                    <a:pt x="31861" y="63722"/>
                  </a:cubicBezTo>
                  <a:cubicBezTo>
                    <a:pt x="14265" y="63722"/>
                    <a:pt x="0" y="49458"/>
                    <a:pt x="0" y="31861"/>
                  </a:cubicBezTo>
                  <a:cubicBezTo>
                    <a:pt x="0" y="14265"/>
                    <a:pt x="14265" y="0"/>
                    <a:pt x="31861" y="0"/>
                  </a:cubicBezTo>
                  <a:cubicBezTo>
                    <a:pt x="49458" y="0"/>
                    <a:pt x="63722" y="14265"/>
                    <a:pt x="63722" y="318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14EC720-9A79-4D18-8746-AE0BDD325E79}"/>
                </a:ext>
              </a:extLst>
            </p:cNvPr>
            <p:cNvSpPr/>
            <p:nvPr/>
          </p:nvSpPr>
          <p:spPr>
            <a:xfrm>
              <a:off x="5205276" y="3589420"/>
              <a:ext cx="38100" cy="200025"/>
            </a:xfrm>
            <a:custGeom>
              <a:avLst/>
              <a:gdLst>
                <a:gd name="connsiteX0" fmla="*/ 19050 w 38100"/>
                <a:gd name="connsiteY0" fmla="*/ 0 h 200025"/>
                <a:gd name="connsiteX1" fmla="*/ 0 w 38100"/>
                <a:gd name="connsiteY1" fmla="*/ 19050 h 200025"/>
                <a:gd name="connsiteX2" fmla="*/ 0 w 38100"/>
                <a:gd name="connsiteY2" fmla="*/ 180975 h 200025"/>
                <a:gd name="connsiteX3" fmla="*/ 19050 w 38100"/>
                <a:gd name="connsiteY3" fmla="*/ 200025 h 200025"/>
                <a:gd name="connsiteX4" fmla="*/ 38100 w 38100"/>
                <a:gd name="connsiteY4" fmla="*/ 180975 h 200025"/>
                <a:gd name="connsiteX5" fmla="*/ 38100 w 38100"/>
                <a:gd name="connsiteY5" fmla="*/ 19050 h 200025"/>
                <a:gd name="connsiteX6" fmla="*/ 19050 w 38100"/>
                <a:gd name="connsiteY6" fmla="*/ 0 h 200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100" h="200025">
                  <a:moveTo>
                    <a:pt x="19050" y="0"/>
                  </a:moveTo>
                  <a:cubicBezTo>
                    <a:pt x="8534" y="0"/>
                    <a:pt x="0" y="8534"/>
                    <a:pt x="0" y="19050"/>
                  </a:cubicBezTo>
                  <a:lnTo>
                    <a:pt x="0" y="180975"/>
                  </a:lnTo>
                  <a:cubicBezTo>
                    <a:pt x="0" y="191491"/>
                    <a:pt x="8534" y="200025"/>
                    <a:pt x="19050" y="200025"/>
                  </a:cubicBezTo>
                  <a:cubicBezTo>
                    <a:pt x="29566" y="200025"/>
                    <a:pt x="38100" y="191491"/>
                    <a:pt x="38100" y="180975"/>
                  </a:cubicBezTo>
                  <a:lnTo>
                    <a:pt x="38100" y="19050"/>
                  </a:lnTo>
                  <a:cubicBezTo>
                    <a:pt x="38100" y="8525"/>
                    <a:pt x="29566" y="0"/>
                    <a:pt x="19050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567077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0A00B-8626-4264-A915-E6C3A0A49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/>
              <a:t>Justification - The Urban Respiratory Health Crisis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1733B0-9FB7-4600-B19F-5BC02A3E98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Statistics and Recent Research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20DC7C-FCF6-4C16-A0DE-2A15630305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86730" y="2958274"/>
            <a:ext cx="5133388" cy="2910821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According to the WHO (2023), over 4.2 million premature death occurred in 2019 among urban dwellers due to their exposure to air quality levels that exceeds WHO guideline limits.</a:t>
            </a:r>
          </a:p>
          <a:p>
            <a:r>
              <a:rPr lang="en-US" dirty="0"/>
              <a:t>NHS England (2019) estimated that over 1 million children are receiving medical care in the UK for Asthma in 2019</a:t>
            </a:r>
          </a:p>
          <a:p>
            <a:r>
              <a:rPr lang="en-US" dirty="0" err="1"/>
              <a:t>Achakulwisut</a:t>
            </a:r>
            <a:r>
              <a:rPr lang="en-US" dirty="0"/>
              <a:t> et al., (2019) found that children in high-traffic urban areas have a 45% higher risk of developing asthma. They found that 690 out of 100,000 in the urban areas  contract Asthma every year.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232A47-FDB9-47D0-9853-E4641D72B0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Consequences of Inaction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59FA70C3-F3EA-4303-A8ED-83016454EBEA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3125895902"/>
              </p:ext>
            </p:extLst>
          </p:nvPr>
        </p:nvGraphicFramePr>
        <p:xfrm>
          <a:off x="6605588" y="2957513"/>
          <a:ext cx="4640262" cy="2911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41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2F55F-66B7-4177-BAE5-AA901992B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Justification - Why Urban Children?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79108E-C9A9-4364-B1E5-B6AFDFDE60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3200" dirty="0"/>
              <a:t>Vulnerability Factors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E4857B6D-8C9A-4D60-918A-90315E02E055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093817454"/>
              </p:ext>
            </p:extLst>
          </p:nvPr>
        </p:nvGraphicFramePr>
        <p:xfrm>
          <a:off x="1098341" y="2957619"/>
          <a:ext cx="4638675" cy="33669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66F7BF64-6FD5-4819-B623-BE2C8B5A8DB6}"/>
              </a:ext>
            </a:extLst>
          </p:cNvPr>
          <p:cNvSpPr txBox="1">
            <a:spLocks/>
          </p:cNvSpPr>
          <p:nvPr/>
        </p:nvSpPr>
        <p:spPr>
          <a:xfrm>
            <a:off x="7879080" y="6203256"/>
            <a:ext cx="4639736" cy="7362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None/>
              <a:defRPr sz="2400" b="1" kern="1200" cap="all" baseline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cap="none" dirty="0" err="1"/>
              <a:t>Wooller</a:t>
            </a:r>
            <a:r>
              <a:rPr lang="en-US" sz="1800" cap="none" dirty="0"/>
              <a:t> and Sun, (2019)</a:t>
            </a:r>
          </a:p>
        </p:txBody>
      </p:sp>
      <p:pic>
        <p:nvPicPr>
          <p:cNvPr id="3079" name="Picture 7" descr="Living in heavily polluted areas increases risk of mental illness in  children: study">
            <a:extLst>
              <a:ext uri="{FF2B5EF4-FFF2-40B4-BE49-F238E27FC236}">
                <a16:creationId xmlns:a16="http://schemas.microsoft.com/office/drawing/2014/main" id="{D1F830F7-AFFB-4950-B350-8F432DA7CCB2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0516" y="2072080"/>
            <a:ext cx="6391484" cy="4302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01112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A3E4D-19D5-4899-8EE7-1209B6D95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Justification - The Digital Advantage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694A56-0461-45E7-9533-06723E97A3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7279" y="2057400"/>
            <a:ext cx="4878977" cy="736282"/>
          </a:xfrm>
        </p:spPr>
        <p:txBody>
          <a:bodyPr/>
          <a:lstStyle/>
          <a:p>
            <a:r>
              <a:rPr lang="en-US" dirty="0"/>
              <a:t>Why Digital Health Promotion?</a:t>
            </a:r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4C70FA3B-5ED4-40F4-890A-0E21EF85F1D8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782129517"/>
              </p:ext>
            </p:extLst>
          </p:nvPr>
        </p:nvGraphicFramePr>
        <p:xfrm>
          <a:off x="1187450" y="2957513"/>
          <a:ext cx="4638675" cy="2911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0A356C-AD8C-4D70-80EA-4B78994BE7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Evidence-Based Benefits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A1F830-3EFB-4009-A8F8-4852DE1CEE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05395" y="2958273"/>
            <a:ext cx="4639736" cy="3181269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Lin et al., (2022) found out that asthma patient adhere to mobile app treatment increases asthma control as compared to traditional management. </a:t>
            </a:r>
          </a:p>
          <a:p>
            <a:r>
              <a:rPr lang="en-US" dirty="0"/>
              <a:t>JAMA Pediatrics (2024): Digital asthma management tools reduced ER visits in adolescents.</a:t>
            </a:r>
          </a:p>
          <a:p>
            <a:r>
              <a:rPr lang="en-US" dirty="0"/>
              <a:t>Digital Health Journal (2023): 85% adherence to medication regimens when using smartphone reminders vs. 60% with traditional methods.</a:t>
            </a:r>
          </a:p>
        </p:txBody>
      </p:sp>
    </p:spTree>
    <p:extLst>
      <p:ext uri="{BB962C8B-B14F-4D97-AF65-F5344CB8AC3E}">
        <p14:creationId xmlns:p14="http://schemas.microsoft.com/office/powerpoint/2010/main" val="3237801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10F9D-04AE-4FBC-954B-E20D7BBEC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383520" cy="1450757"/>
          </a:xfrm>
        </p:spPr>
        <p:txBody>
          <a:bodyPr>
            <a:normAutofit fontScale="90000"/>
          </a:bodyPr>
          <a:lstStyle/>
          <a:p>
            <a:r>
              <a:rPr lang="en-US" dirty="0"/>
              <a:t>Chosen Health Promotion Intervention</a:t>
            </a:r>
            <a:br>
              <a:rPr lang="en-US" dirty="0"/>
            </a:br>
            <a:r>
              <a:rPr lang="en-US" sz="3100" dirty="0" err="1"/>
              <a:t>BreatheBuddy</a:t>
            </a:r>
            <a:r>
              <a:rPr lang="en-US" sz="3100" dirty="0"/>
              <a:t> - A Comprehensive Digital Respiratory Health Platform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90731D-5757-48CB-8480-07D87D85E3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4000" dirty="0"/>
              <a:t>Key Features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2F4B80-8302-4518-879E-02ECA4C1333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Personalized asthma action plans</a:t>
            </a:r>
          </a:p>
          <a:p>
            <a:r>
              <a:rPr lang="en-US" dirty="0"/>
              <a:t>Real-time air quality maps and alerts</a:t>
            </a:r>
          </a:p>
          <a:p>
            <a:r>
              <a:rPr lang="en-US" dirty="0"/>
              <a:t>Gamified education modules on respiratory health</a:t>
            </a:r>
          </a:p>
          <a:p>
            <a:r>
              <a:rPr lang="en-US" dirty="0"/>
              <a:t>Virtual support groups and peer mentoring</a:t>
            </a:r>
          </a:p>
          <a:p>
            <a:r>
              <a:rPr lang="en-US" dirty="0"/>
              <a:t>Symptom tracking and medication reminders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4D21983-6054-4DF5-B356-F8FD885D90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34478" y="2057400"/>
            <a:ext cx="4639736" cy="736282"/>
          </a:xfrm>
        </p:spPr>
        <p:txBody>
          <a:bodyPr/>
          <a:lstStyle/>
          <a:p>
            <a:r>
              <a:rPr lang="en-US" sz="3200" dirty="0"/>
              <a:t>Why </a:t>
            </a:r>
            <a:r>
              <a:rPr lang="en-US" sz="3200" dirty="0" err="1"/>
              <a:t>BreatheBuddy</a:t>
            </a:r>
            <a:r>
              <a:rPr lang="en-US" sz="3200" dirty="0"/>
              <a:t>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F21686-74D7-48B2-AD5E-98EA2E8804A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Combines education, monitoring, and support in one platform</a:t>
            </a:r>
          </a:p>
          <a:p>
            <a:r>
              <a:rPr lang="en-US" dirty="0"/>
              <a:t>Tailored to the unique needs and preferences of urban youth</a:t>
            </a:r>
          </a:p>
          <a:p>
            <a:r>
              <a:rPr lang="en-US" dirty="0"/>
              <a:t>Promotes self-management and empowerment</a:t>
            </a:r>
          </a:p>
          <a:p>
            <a:r>
              <a:rPr lang="en-US" dirty="0"/>
              <a:t>Facilitates communication between children, parents, and healthcare providers</a:t>
            </a:r>
          </a:p>
        </p:txBody>
      </p:sp>
    </p:spTree>
    <p:extLst>
      <p:ext uri="{BB962C8B-B14F-4D97-AF65-F5344CB8AC3E}">
        <p14:creationId xmlns:p14="http://schemas.microsoft.com/office/powerpoint/2010/main" val="39482511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EE8D3-B38D-4D8C-836F-B4EDE8E01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Alignment with National Guidelines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6FFA2B4D-A24A-4ACA-A372-9425463FEDE2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198650195"/>
              </p:ext>
            </p:extLst>
          </p:nvPr>
        </p:nvGraphicFramePr>
        <p:xfrm>
          <a:off x="1187449" y="1737361"/>
          <a:ext cx="10336893" cy="48340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9117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96552-70C1-44F9-93E3-AB8936153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Addressing Health Disparities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3AE11-78E9-4C84-B2FB-3E91966862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Targeted Approach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68DF58D7-36C5-4134-B043-3A7FAA30B28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640973347"/>
              </p:ext>
            </p:extLst>
          </p:nvPr>
        </p:nvGraphicFramePr>
        <p:xfrm>
          <a:off x="509048" y="2793682"/>
          <a:ext cx="4769962" cy="30753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390AC2-77B5-43C0-81CB-7769EAACCA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Addressing Social Determinants of Health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641A80-7D5B-4597-8417-E2DF7554F3E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Integration with social services for housing and environmental improvements</a:t>
            </a:r>
          </a:p>
          <a:p>
            <a:r>
              <a:rPr lang="en-US" dirty="0"/>
              <a:t>Partnerships with schools for comprehensive asthma management programs</a:t>
            </a:r>
          </a:p>
          <a:p>
            <a:r>
              <a:rPr lang="en-US" dirty="0"/>
              <a:t>Advocacy features for community-level environmental changes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43038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FEF57-FA23-4DA9-A1A1-EDC6C69717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600" dirty="0"/>
              <a:t>Conclusion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583A8764-B5DD-4032-B211-7608287B3E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096279"/>
              </p:ext>
            </p:extLst>
          </p:nvPr>
        </p:nvGraphicFramePr>
        <p:xfrm>
          <a:off x="1216025" y="2108200"/>
          <a:ext cx="10058400" cy="3760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440357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CD7A5-B5F7-408C-925E-4075FC516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14640-0AB6-43BB-82EF-80C0E6DC79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6548" y="1875934"/>
            <a:ext cx="10058400" cy="4695463"/>
          </a:xfrm>
        </p:spPr>
        <p:txBody>
          <a:bodyPr>
            <a:normAutofit/>
          </a:bodyPr>
          <a:lstStyle/>
          <a:p>
            <a:pPr marL="457200" indent="-4572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Achakulwisut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Brauer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Hystad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P., &amp;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Anenberg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S. C. (2019). Global, national, and urban burdens of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paediatric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asthma incidence attributable to ambient NO2 pollution: estimates from global datasets. </a:t>
            </a:r>
            <a:r>
              <a:rPr lang="en-US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Lancet Planetary Health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3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(4), e166–e178. </a:t>
            </a:r>
          </a:p>
          <a:p>
            <a:pPr marL="457200" indent="-4572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Anderson, N. et al. (2024). Machine learning approaches in pediatric asthma management: A scoping review. </a:t>
            </a:r>
            <a:r>
              <a:rPr lang="en-US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Medical Internet Research,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26(1), e39872.</a:t>
            </a:r>
          </a:p>
          <a:p>
            <a:pPr marL="457200" indent="-4572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Brown, L. et al. (2023). Early intervention strategies for urban childhood asthma management. American Journal of Respiratory and Critical Care Medicine, 207(11), 1356-1364.</a:t>
            </a:r>
          </a:p>
          <a:p>
            <a:pPr marL="457200" indent="-4572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Centers for Disease Control and Prevention. (2022). </a:t>
            </a:r>
            <a:r>
              <a:rPr lang="en-US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Asthma and children: Fact sheet.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Retrieved from https://www.cdc.gov/asthma/children.htm</a:t>
            </a:r>
          </a:p>
          <a:p>
            <a:pPr marL="457200" indent="-4572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Garcia, M. et al. (2024). Digital asthma management tools and emergency room utilization among urban adolescents. </a:t>
            </a:r>
            <a:r>
              <a:rPr lang="en-US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JAMA Pediatrics,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178(2), 156-163.</a:t>
            </a:r>
          </a:p>
          <a:p>
            <a:pPr marL="457200" indent="-4572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Lee, K. et al. (2023). Medication adherence in adolescents: Traditional methods versus smartphone reminders. </a:t>
            </a:r>
            <a:r>
              <a:rPr lang="en-US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Digital Health Journal,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5(3), 245-257.</a:t>
            </a:r>
          </a:p>
          <a:p>
            <a:pPr marL="457200" indent="-4572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Lin, J., Wang, W., Tang, H.,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Huo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J., Gu, Y., Liu, R., Chen, P., Yuan, Y., Yang, X., Xu, J., Sun, D., Li, N., Jiang, S., Chen, Y., Wang, C., Yang, L., Liu, X., Yang, D., Zhang, W., &amp; Chen, Z. (2022). Asthma Management Using the Mobile Asthma Evaluation and Management System in China. </a:t>
            </a:r>
            <a:r>
              <a:rPr lang="en-US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Allergy, Asthma &amp; Immunology Research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14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(1), 85. https://doi.org/10.4168/aair.2022.14.1.85</a:t>
            </a:r>
          </a:p>
          <a:p>
            <a:pPr marL="457200" indent="-4572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National Asthma Education and Prevention Program. (2020). </a:t>
            </a:r>
            <a:r>
              <a:rPr lang="en-US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Expert Panel Report 4 (EPR-4): Guidelines for the Diagnosis and Management of Asthma. National Heart, Lung, and Blood Institute. 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Retrieved from https://www.nhlbi.nih.gov/health-topics/guidelines-for-diagnosis-management-of-asthma</a:t>
            </a:r>
          </a:p>
          <a:p>
            <a:pPr marL="457200" indent="-4572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NHS England. (2019). </a:t>
            </a:r>
            <a:r>
              <a:rPr lang="en-US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Childhood asthma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England.nhs.uk. https://www.england.nhs.uk/childhood-asthma/</a:t>
            </a:r>
          </a:p>
        </p:txBody>
      </p:sp>
    </p:spTree>
    <p:extLst>
      <p:ext uri="{BB962C8B-B14F-4D97-AF65-F5344CB8AC3E}">
        <p14:creationId xmlns:p14="http://schemas.microsoft.com/office/powerpoint/2010/main" val="22760569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CD7A5-B5F7-408C-925E-4075FC516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14640-0AB6-43BB-82EF-80C0E6DC79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Pew Research Center. (2023). Teen smartphone ownership and usage survey. Retrieved from </a:t>
            </a:r>
            <a:r>
              <a:rPr lang="en-US" sz="12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https://www.pewresearch.org/internet/2023/12/11/teens-social-media-and-technology-2023/</a:t>
            </a: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Smith, J. et al. (2023). Urban traffic exposure and childhood asthma incidence: A prospective cohort study. </a:t>
            </a:r>
            <a:r>
              <a:rPr lang="en-US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Lancet,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401(10375), 573-585.</a:t>
            </a:r>
          </a:p>
          <a:p>
            <a:pPr marL="457200" indent="-4572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Taylor, S. et al. (2023). Social determinants of health and urban childhood asthma: A systematic review. </a:t>
            </a:r>
            <a:r>
              <a:rPr lang="en-US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Pediatric Allergy and Immunology,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34(4), 687-699.</a:t>
            </a:r>
          </a:p>
          <a:p>
            <a:pPr marL="457200" indent="-4572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WHO. (2023). </a:t>
            </a:r>
            <a:r>
              <a:rPr lang="en-US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Ambient (outdoor) air pollution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Www.who.int. https://www.who.int/news-room/fact-sheets/detail/ambient-(outdoor)-air-quality-and-health?gad_source=1&amp;gclid=CjwKCAjw5Ky1BhAgEiwA5jGujgYDiyWZxg_H0qd7do4jp0glKwv3yCntjLAeTCcMWAKRXnV6vqxBfxoCBEQQAvD</a:t>
            </a:r>
            <a:r>
              <a:rPr lang="en-US" sz="12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_B</a:t>
            </a: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Williams, R. et al. (2022). Effectiveness of the Asthma Self-Management for Adolescents (ASMA) program: A randomized controlled trial. </a:t>
            </a:r>
            <a:r>
              <a:rPr lang="en-US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Adolescent Health,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70(3), 456-463.</a:t>
            </a:r>
          </a:p>
          <a:p>
            <a:pPr marL="457200" indent="-4572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Wooller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S., &amp; Sun, T. (2019, March 28). </a:t>
            </a:r>
            <a:r>
              <a:rPr lang="en-US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Living in heavily polluted areas increases risk of mental illness in children: study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US" sz="12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https://nypost.com/2019/03/28/living-in-heavily-polluted-areas-increases-risk-of-mental-illness-in-children-study/</a:t>
            </a: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World Health Organization. (2023). Air pollution and health: Fact sheet.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5491329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365BF64-4B30-4125-9A30-A1B08C80E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89216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9600" dirty="0">
                <a:solidFill>
                  <a:srgbClr val="FFFFFF"/>
                </a:solidFill>
                <a:latin typeface="+mj-lt"/>
              </a:rPr>
              <a:t>Thank you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305886-8ACA-4ED6-AA5B-215F6D741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051" y="5225240"/>
            <a:ext cx="10058400" cy="11430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cap="all" spc="200" dirty="0">
                <a:solidFill>
                  <a:srgbClr val="FFFFFF"/>
                </a:solidFill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364178914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 Company All Hands_Win32_MS v3" id="{1F352A5D-0EBE-49A2-9FF7-DEF81AB6F3C6}" vid="{D35781EA-2188-4D84-8966-791644CE13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a6e671f1cd7e4d96ff9652be322dd5e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4e2496f70b101db0b8013f30a071bbf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7E0A2CB4-6869-426F-8BC4-A32C90CBE26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941CA7C-A0BF-44EF-B2E5-7539C3B9B0B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4E879E6-8FFE-4154-8F2A-F7518B89B376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Classic company all hands presentation</Template>
  <TotalTime>628</TotalTime>
  <Words>1357</Words>
  <Application>Microsoft Office PowerPoint</Application>
  <PresentationFormat>Widescreen</PresentationFormat>
  <Paragraphs>105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Calibri</vt:lpstr>
      <vt:lpstr>Times New Roman</vt:lpstr>
      <vt:lpstr>Wingdings</vt:lpstr>
      <vt:lpstr>RetrospectVTI</vt:lpstr>
      <vt:lpstr>Easy Breathing: Digital Health Promotion for Urban Youth Target Group: Children and Adolescents (Ages 5-18) in Urban Areas Focus: Asthma and Airborne Diseases Prevention and Management</vt:lpstr>
      <vt:lpstr>Population Health and Digital Health Promotion</vt:lpstr>
      <vt:lpstr>Presentation Content</vt:lpstr>
      <vt:lpstr>Justification - The Urban Respiratory Health Crisis</vt:lpstr>
      <vt:lpstr>Justification - Why Urban Children?</vt:lpstr>
      <vt:lpstr>Justification - The Digital Advantage</vt:lpstr>
      <vt:lpstr>Chosen Health Promotion Intervention BreatheBuddy - A Comprehensive Digital Respiratory Health Platform</vt:lpstr>
      <vt:lpstr>Alignment with National Guidelines</vt:lpstr>
      <vt:lpstr>Addressing Health Disparities</vt:lpstr>
      <vt:lpstr>Conclusion</vt:lpstr>
      <vt:lpstr>References </vt:lpstr>
      <vt:lpstr>References 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Fabrikam</dc:title>
  <dc:creator>Seth Boateng</dc:creator>
  <cp:lastModifiedBy>Abdulai Issah</cp:lastModifiedBy>
  <cp:revision>2</cp:revision>
  <dcterms:created xsi:type="dcterms:W3CDTF">2024-07-09T08:22:22Z</dcterms:created>
  <dcterms:modified xsi:type="dcterms:W3CDTF">2024-08-11T02:09:45Z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