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449" autoAdjust="0"/>
  </p:normalViewPr>
  <p:slideViewPr>
    <p:cSldViewPr>
      <p:cViewPr varScale="1">
        <p:scale>
          <a:sx n="64" d="100"/>
          <a:sy n="64" d="100"/>
        </p:scale>
        <p:origin x="-17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24BC8B0-F529-4E9A-BE34-DC008694F605}" type="datetimeFigureOut">
              <a:rPr lang="en-US" smtClean="0"/>
              <a:pPr/>
              <a:t>7/26/23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C19524-6653-4DF1-B3D9-BC79027AB93F}"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77C19524-6653-4DF1-B3D9-BC79027AB93F}" type="slidenum">
              <a:rPr lang="en-IN" smtClean="0"/>
              <a:pPr/>
              <a:t>3</a:t>
            </a:fld>
            <a:endParaRPr lang="en-I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Asda, (2023). Our history. [Online] [Accessed through] https://corporate.asda.com/our-story/our-history#:~:text=It%20was%20around%20this%20time,May%201965%2C%20Asda%20was%20born.</a:t>
            </a:r>
            <a:endParaRPr lang="en-IN" sz="1200" dirty="0"/>
          </a:p>
          <a:p>
            <a:r>
              <a:rPr lang="en-GB" sz="1200" dirty="0"/>
              <a:t>Forbes, (2023). Yonghui superstores. [Online] [Accessed through] https://www.forbes.com/companies/yonghui-superstores/?sh=4af445282cb2</a:t>
            </a:r>
            <a:endParaRPr lang="en-IN" sz="1200" dirty="0"/>
          </a:p>
          <a:p>
            <a:endParaRPr lang="en-GB" sz="1200" dirty="0"/>
          </a:p>
        </p:txBody>
      </p:sp>
      <p:sp>
        <p:nvSpPr>
          <p:cNvPr id="4" name="Slide Number Placeholder 3"/>
          <p:cNvSpPr>
            <a:spLocks noGrp="1"/>
          </p:cNvSpPr>
          <p:nvPr>
            <p:ph type="sldNum" sz="quarter" idx="10"/>
          </p:nvPr>
        </p:nvSpPr>
        <p:spPr/>
        <p:txBody>
          <a:bodyPr/>
          <a:lstStyle/>
          <a:p>
            <a:fld id="{77C19524-6653-4DF1-B3D9-BC79027AB93F}" type="slidenum">
              <a:rPr lang="en-IN" smtClean="0"/>
              <a:pPr/>
              <a:t>4</a:t>
            </a:fld>
            <a:endParaRPr lang="en-I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err="1"/>
              <a:t>Szkudlarek</a:t>
            </a:r>
            <a:r>
              <a:rPr lang="en-GB" sz="1200" dirty="0"/>
              <a:t>, B., and et.al., (2020). Communication and culture in international business–Moving the field forward. </a:t>
            </a:r>
            <a:r>
              <a:rPr lang="en-GB" sz="1200" i="1" dirty="0"/>
              <a:t>Journal of World Business</a:t>
            </a:r>
            <a:r>
              <a:rPr lang="en-GB" sz="1200" dirty="0"/>
              <a:t>. </a:t>
            </a:r>
            <a:r>
              <a:rPr lang="en-GB" sz="1200" i="1" dirty="0"/>
              <a:t>55</a:t>
            </a:r>
            <a:r>
              <a:rPr lang="en-GB" sz="1200" dirty="0"/>
              <a:t>(6). p.101126.</a:t>
            </a:r>
            <a:endParaRPr lang="en-IN" sz="1200" dirty="0"/>
          </a:p>
        </p:txBody>
      </p:sp>
      <p:sp>
        <p:nvSpPr>
          <p:cNvPr id="4" name="Slide Number Placeholder 3"/>
          <p:cNvSpPr>
            <a:spLocks noGrp="1"/>
          </p:cNvSpPr>
          <p:nvPr>
            <p:ph type="sldNum" sz="quarter" idx="10"/>
          </p:nvPr>
        </p:nvSpPr>
        <p:spPr/>
        <p:txBody>
          <a:bodyPr/>
          <a:lstStyle/>
          <a:p>
            <a:fld id="{77C19524-6653-4DF1-B3D9-BC79027AB93F}" type="slidenum">
              <a:rPr lang="en-IN" smtClean="0"/>
              <a:pPr/>
              <a:t>5</a:t>
            </a:fld>
            <a:endParaRPr lang="en-I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endParaRPr lang="en-IN" dirty="0"/>
          </a:p>
        </p:txBody>
      </p:sp>
      <p:sp>
        <p:nvSpPr>
          <p:cNvPr id="4" name="Slide Number Placeholder 3"/>
          <p:cNvSpPr>
            <a:spLocks noGrp="1"/>
          </p:cNvSpPr>
          <p:nvPr>
            <p:ph type="sldNum" sz="quarter" idx="10"/>
          </p:nvPr>
        </p:nvSpPr>
        <p:spPr/>
        <p:txBody>
          <a:bodyPr/>
          <a:lstStyle/>
          <a:p>
            <a:fld id="{77C19524-6653-4DF1-B3D9-BC79027AB93F}" type="slidenum">
              <a:rPr lang="en-IN" smtClean="0"/>
              <a:pPr/>
              <a:t>6</a:t>
            </a:fld>
            <a:endParaRPr lang="en-IN"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77C19524-6653-4DF1-B3D9-BC79027AB93F}" type="slidenum">
              <a:rPr lang="en-IN" smtClean="0"/>
              <a:pPr/>
              <a:t>7</a:t>
            </a:fld>
            <a:endParaRPr lang="en-I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err="1"/>
              <a:t>Tien</a:t>
            </a:r>
            <a:r>
              <a:rPr lang="en-GB" sz="1200" dirty="0"/>
              <a:t>, N.H., </a:t>
            </a:r>
            <a:r>
              <a:rPr lang="en-GB" sz="1200" dirty="0" err="1"/>
              <a:t>Phu</a:t>
            </a:r>
            <a:r>
              <a:rPr lang="en-GB" sz="1200" dirty="0"/>
              <a:t>, P.P. and Chi, D.T.P., (2019). The role of international marketing in international business strategy. </a:t>
            </a:r>
            <a:r>
              <a:rPr lang="en-IN" sz="1200" i="1" dirty="0"/>
              <a:t>International journal of research in marketing management and sales</a:t>
            </a:r>
            <a:r>
              <a:rPr lang="en-IN" sz="1200" dirty="0"/>
              <a:t>. </a:t>
            </a:r>
            <a:r>
              <a:rPr lang="en-IN" sz="1200" i="1" dirty="0"/>
              <a:t>1</a:t>
            </a:r>
            <a:r>
              <a:rPr lang="en-IN" sz="1200" dirty="0"/>
              <a:t>(2). pp.134-138.</a:t>
            </a:r>
          </a:p>
        </p:txBody>
      </p:sp>
      <p:sp>
        <p:nvSpPr>
          <p:cNvPr id="4" name="Slide Number Placeholder 3"/>
          <p:cNvSpPr>
            <a:spLocks noGrp="1"/>
          </p:cNvSpPr>
          <p:nvPr>
            <p:ph type="sldNum" sz="quarter" idx="10"/>
          </p:nvPr>
        </p:nvSpPr>
        <p:spPr/>
        <p:txBody>
          <a:bodyPr/>
          <a:lstStyle/>
          <a:p>
            <a:fld id="{77C19524-6653-4DF1-B3D9-BC79027AB93F}" type="slidenum">
              <a:rPr lang="en-IN" smtClean="0"/>
              <a:pPr/>
              <a:t>8</a:t>
            </a:fld>
            <a:endParaRPr lang="en-IN"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err="1"/>
              <a:t>Takino</a:t>
            </a:r>
            <a:r>
              <a:rPr lang="en-GB" sz="1200" dirty="0"/>
              <a:t>, M., (2020). Power in international business communication and linguistic competence: Analyzing the experiences of </a:t>
            </a:r>
            <a:r>
              <a:rPr lang="en-GB" sz="1200" dirty="0" err="1"/>
              <a:t>nonnative</a:t>
            </a:r>
            <a:r>
              <a:rPr lang="en-GB" sz="1200" dirty="0"/>
              <a:t> business people who use English as a business lingua franca (BELF). </a:t>
            </a:r>
            <a:r>
              <a:rPr lang="en-GB" sz="1200" i="1" dirty="0"/>
              <a:t>International Journal of Business Communication</a:t>
            </a:r>
            <a:r>
              <a:rPr lang="en-GB" sz="1200" dirty="0"/>
              <a:t>. </a:t>
            </a:r>
            <a:r>
              <a:rPr lang="en-GB" sz="1200" i="1" dirty="0"/>
              <a:t>57</a:t>
            </a:r>
            <a:r>
              <a:rPr lang="en-GB" sz="1200" dirty="0"/>
              <a:t>(4). pp.517-544.</a:t>
            </a:r>
            <a:endParaRPr lang="en-IN" sz="1200" dirty="0"/>
          </a:p>
        </p:txBody>
      </p:sp>
      <p:sp>
        <p:nvSpPr>
          <p:cNvPr id="4" name="Slide Number Placeholder 3"/>
          <p:cNvSpPr>
            <a:spLocks noGrp="1"/>
          </p:cNvSpPr>
          <p:nvPr>
            <p:ph type="sldNum" sz="quarter" idx="10"/>
          </p:nvPr>
        </p:nvSpPr>
        <p:spPr/>
        <p:txBody>
          <a:bodyPr/>
          <a:lstStyle/>
          <a:p>
            <a:fld id="{77C19524-6653-4DF1-B3D9-BC79027AB93F}" type="slidenum">
              <a:rPr lang="en-IN" smtClean="0"/>
              <a:pPr/>
              <a:t>9</a:t>
            </a:fld>
            <a:endParaRPr lang="en-IN"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77C19524-6653-4DF1-B3D9-BC79027AB93F}" type="slidenum">
              <a:rPr lang="en-IN" smtClean="0"/>
              <a:pPr/>
              <a:t>10</a:t>
            </a:fld>
            <a:endParaRPr lang="en-IN"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77C19524-6653-4DF1-B3D9-BC79027AB93F}" type="slidenum">
              <a:rPr lang="en-IN" smtClean="0"/>
              <a:pPr/>
              <a:t>11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2215CF6-F600-445F-A251-972F33DE521C}" type="datetimeFigureOut">
              <a:rPr lang="en-US" smtClean="0"/>
              <a:pPr/>
              <a:t>7/26/23</a:t>
            </a:fld>
            <a:endParaRPr lang="en-IN"/>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IN"/>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F2177A9-A07F-471D-AA60-BC602E639BE5}"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2215CF6-F600-445F-A251-972F33DE521C}" type="datetimeFigureOut">
              <a:rPr lang="en-US" smtClean="0"/>
              <a:pPr/>
              <a:t>7/26/23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F2177A9-A07F-471D-AA60-BC602E639BE5}" type="slidenum">
              <a:rPr lang="en-IN" smtClean="0"/>
              <a:pPr/>
              <a:t>‹#›</a:t>
            </a:fld>
            <a:endParaRPr lang="en-IN"/>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2215CF6-F600-445F-A251-972F33DE521C}" type="datetimeFigureOut">
              <a:rPr lang="en-US" smtClean="0"/>
              <a:pPr/>
              <a:t>7/26/23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F2177A9-A07F-471D-AA60-BC602E639BE5}" type="slidenum">
              <a:rPr lang="en-IN" smtClean="0"/>
              <a:pPr/>
              <a:t>‹#›</a:t>
            </a:fld>
            <a:endParaRPr lang="en-IN"/>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2215CF6-F600-445F-A251-972F33DE521C}" type="datetimeFigureOut">
              <a:rPr lang="en-US" smtClean="0"/>
              <a:pPr/>
              <a:t>7/26/23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F2177A9-A07F-471D-AA60-BC602E639BE5}" type="slidenum">
              <a:rPr lang="en-IN" smtClean="0"/>
              <a:pPr/>
              <a:t>‹#›</a:t>
            </a:fld>
            <a:endParaRPr lang="en-IN"/>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2215CF6-F600-445F-A251-972F33DE521C}" type="datetimeFigureOut">
              <a:rPr lang="en-US" smtClean="0"/>
              <a:pPr/>
              <a:t>7/26/23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F2177A9-A07F-471D-AA60-BC602E639BE5}"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2215CF6-F600-445F-A251-972F33DE521C}" type="datetimeFigureOut">
              <a:rPr lang="en-US" smtClean="0"/>
              <a:pPr/>
              <a:t>7/26/23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F2177A9-A07F-471D-AA60-BC602E639BE5}" type="slidenum">
              <a:rPr lang="en-IN" smtClean="0"/>
              <a:pPr/>
              <a:t>‹#›</a:t>
            </a:fld>
            <a:endParaRPr lang="en-IN"/>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215CF6-F600-445F-A251-972F33DE521C}" type="datetimeFigureOut">
              <a:rPr lang="en-US" smtClean="0"/>
              <a:pPr/>
              <a:t>7/26/23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F2177A9-A07F-471D-AA60-BC602E639BE5}"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2215CF6-F600-445F-A251-972F33DE521C}" type="datetimeFigureOut">
              <a:rPr lang="en-US" smtClean="0"/>
              <a:pPr/>
              <a:t>7/26/23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F2177A9-A07F-471D-AA60-BC602E639BE5}"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2215CF6-F600-445F-A251-972F33DE521C}" type="datetimeFigureOut">
              <a:rPr lang="en-US" smtClean="0"/>
              <a:pPr/>
              <a:t>7/26/23</a:t>
            </a:fld>
            <a:endParaRPr lang="en-IN"/>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IN"/>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F2177A9-A07F-471D-AA60-BC602E639BE5}" type="slidenum">
              <a:rPr lang="en-IN" smtClean="0"/>
              <a:pPr/>
              <a:t>‹#›</a:t>
            </a:fld>
            <a:endParaRPr lang="en-IN"/>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2215CF6-F600-445F-A251-972F33DE521C}" type="datetimeFigureOut">
              <a:rPr lang="en-US" smtClean="0"/>
              <a:pPr/>
              <a:t>7/26/23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F2177A9-A07F-471D-AA60-BC602E639BE5}"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2215CF6-F600-445F-A251-972F33DE521C}" type="datetimeFigureOut">
              <a:rPr lang="en-US" smtClean="0"/>
              <a:pPr/>
              <a:t>7/26/23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F2177A9-A07F-471D-AA60-BC602E639BE5}"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2215CF6-F600-445F-A251-972F33DE521C}" type="datetimeFigureOut">
              <a:rPr lang="en-US" smtClean="0"/>
              <a:pPr/>
              <a:t>7/26/23</a:t>
            </a:fld>
            <a:endParaRPr lang="en-IN"/>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IN"/>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F2177A9-A07F-471D-AA60-BC602E639BE5}"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IN" b="0" dirty="0"/>
              <a:t>Individual Presentation</a:t>
            </a:r>
            <a:br>
              <a:rPr lang="ro-RO" b="0" dirty="0"/>
            </a:br>
            <a:r>
              <a:rPr lang="ro-RO" b="0" dirty="0"/>
              <a:t>Student ID 2028613</a:t>
            </a:r>
            <a:br>
              <a:rPr lang="ro-RO" b="0" dirty="0"/>
            </a:br>
            <a:r>
              <a:rPr lang="ro-RO" b="0" dirty="0"/>
              <a:t>Diana Tincul </a:t>
            </a:r>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IN" sz="1400" dirty="0"/>
              <a:t>Introduction</a:t>
            </a:r>
          </a:p>
          <a:p>
            <a:r>
              <a:rPr lang="en-GB" sz="1400" dirty="0"/>
              <a:t>Cultural differences </a:t>
            </a:r>
            <a:endParaRPr lang="en-IN" sz="1400" dirty="0"/>
          </a:p>
          <a:p>
            <a:r>
              <a:rPr lang="en-GB" sz="1400" dirty="0"/>
              <a:t>Communication methods </a:t>
            </a:r>
            <a:endParaRPr lang="en-IN" sz="1400" dirty="0"/>
          </a:p>
          <a:p>
            <a:r>
              <a:rPr lang="en-GB" sz="1400" dirty="0"/>
              <a:t>Cultural challenges </a:t>
            </a:r>
            <a:endParaRPr lang="en-IN" sz="1400" dirty="0"/>
          </a:p>
          <a:p>
            <a:r>
              <a:rPr lang="en-GB" sz="1400" dirty="0"/>
              <a:t>Hofstede’s dimensions </a:t>
            </a:r>
            <a:endParaRPr lang="en-IN" sz="1400" dirty="0"/>
          </a:p>
          <a:p>
            <a:r>
              <a:rPr lang="en-GB" sz="1400" dirty="0"/>
              <a:t>Cultural sensitivity </a:t>
            </a:r>
            <a:endParaRPr lang="en-IN" sz="1400" dirty="0"/>
          </a:p>
          <a:p>
            <a:r>
              <a:rPr lang="en-GB" sz="1400" dirty="0"/>
              <a:t>Recommendation for positive cultural communication strategies </a:t>
            </a:r>
            <a:endParaRPr lang="en-IN" sz="1400" dirty="0"/>
          </a:p>
          <a:p>
            <a:r>
              <a:rPr lang="en-GB" sz="1400" dirty="0"/>
              <a:t>Conclusion </a:t>
            </a:r>
            <a:endParaRPr lang="en-IN" sz="1400" dirty="0"/>
          </a:p>
          <a:p>
            <a:endParaRPr lang="en-IN" sz="1400" dirty="0"/>
          </a:p>
          <a:p>
            <a:endParaRPr lang="en-IN" sz="1400" dirty="0"/>
          </a:p>
        </p:txBody>
      </p:sp>
      <p:sp>
        <p:nvSpPr>
          <p:cNvPr id="2" name="Title 1"/>
          <p:cNvSpPr>
            <a:spLocks noGrp="1"/>
          </p:cNvSpPr>
          <p:nvPr>
            <p:ph type="title"/>
          </p:nvPr>
        </p:nvSpPr>
        <p:spPr/>
        <p:txBody>
          <a:bodyPr>
            <a:normAutofit/>
          </a:bodyPr>
          <a:lstStyle/>
          <a:p>
            <a:r>
              <a:rPr lang="en-IN" sz="2400" dirty="0"/>
              <a:t>Table  of contents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1357298"/>
            <a:ext cx="5643602" cy="3643338"/>
          </a:xfrm>
        </p:spPr>
        <p:txBody>
          <a:bodyPr>
            <a:noAutofit/>
          </a:bodyPr>
          <a:lstStyle/>
          <a:p>
            <a:pPr algn="just">
              <a:lnSpc>
                <a:spcPct val="150000"/>
              </a:lnSpc>
            </a:pPr>
            <a:r>
              <a:rPr lang="en-GB" sz="1400" dirty="0"/>
              <a:t>International business is analysed as the factor which assist to establish relation with businesses of different countries. </a:t>
            </a:r>
          </a:p>
          <a:p>
            <a:pPr algn="just">
              <a:lnSpc>
                <a:spcPct val="150000"/>
              </a:lnSpc>
            </a:pPr>
            <a:r>
              <a:rPr lang="en-GB" sz="1400" dirty="0"/>
              <a:t>Also, these type of business helps the organization to expand their business into the global market.</a:t>
            </a:r>
          </a:p>
          <a:p>
            <a:pPr algn="just">
              <a:lnSpc>
                <a:spcPct val="150000"/>
              </a:lnSpc>
            </a:pPr>
            <a:r>
              <a:rPr lang="en-GB" sz="1400" dirty="0"/>
              <a:t>The company Asda is acknowledged as one of the biggest supply chain of the country UK.</a:t>
            </a:r>
          </a:p>
          <a:p>
            <a:pPr algn="just">
              <a:lnSpc>
                <a:spcPct val="150000"/>
              </a:lnSpc>
            </a:pPr>
            <a:r>
              <a:rPr lang="en-GB" sz="1400" dirty="0"/>
              <a:t>The company is going to expand their business with supermarket chain of China named Yonghui.</a:t>
            </a:r>
          </a:p>
          <a:p>
            <a:pPr algn="just">
              <a:lnSpc>
                <a:spcPct val="150000"/>
              </a:lnSpc>
            </a:pPr>
            <a:r>
              <a:rPr lang="en-GB" sz="1400" dirty="0"/>
              <a:t>Also, the company is going to use joint venture as their strategy to engage with supermarket chain of Yonghui</a:t>
            </a:r>
          </a:p>
        </p:txBody>
      </p:sp>
      <p:sp>
        <p:nvSpPr>
          <p:cNvPr id="2" name="Title 1"/>
          <p:cNvSpPr>
            <a:spLocks noGrp="1"/>
          </p:cNvSpPr>
          <p:nvPr>
            <p:ph type="title"/>
          </p:nvPr>
        </p:nvSpPr>
        <p:spPr/>
        <p:txBody>
          <a:bodyPr>
            <a:normAutofit/>
          </a:bodyPr>
          <a:lstStyle/>
          <a:p>
            <a:r>
              <a:rPr lang="en-GB" sz="2400" dirty="0"/>
              <a:t>INTRODUCTION</a:t>
            </a:r>
            <a:endParaRPr lang="en-IN" sz="2400" dirty="0"/>
          </a:p>
        </p:txBody>
      </p:sp>
      <p:pic>
        <p:nvPicPr>
          <p:cNvPr id="30722" name="Picture 2" descr="Introduction to International Business - GeeksforGeeks"/>
          <p:cNvPicPr>
            <a:picLocks noChangeAspect="1" noChangeArrowheads="1"/>
          </p:cNvPicPr>
          <p:nvPr/>
        </p:nvPicPr>
        <p:blipFill>
          <a:blip r:embed="rId3"/>
          <a:srcRect/>
          <a:stretch>
            <a:fillRect/>
          </a:stretch>
        </p:blipFill>
        <p:spPr bwMode="auto">
          <a:xfrm>
            <a:off x="6000760" y="1571612"/>
            <a:ext cx="2928926" cy="3500462"/>
          </a:xfrm>
          <a:prstGeom prst="rect">
            <a:avLst/>
          </a:prstGeom>
          <a:noFill/>
        </p:spPr>
      </p:pic>
      <p:sp>
        <p:nvSpPr>
          <p:cNvPr id="5" name="TextBox 4"/>
          <p:cNvSpPr txBox="1"/>
          <p:nvPr/>
        </p:nvSpPr>
        <p:spPr>
          <a:xfrm>
            <a:off x="2786050" y="5857892"/>
            <a:ext cx="6286544" cy="646331"/>
          </a:xfrm>
          <a:prstGeom prst="rect">
            <a:avLst/>
          </a:prstGeom>
          <a:noFill/>
        </p:spPr>
        <p:txBody>
          <a:bodyPr wrap="square" rtlCol="0">
            <a:spAutoFit/>
          </a:bodyPr>
          <a:lstStyle/>
          <a:p>
            <a:r>
              <a:rPr lang="en-IN" b="1" dirty="0"/>
              <a:t>Picture available at</a:t>
            </a:r>
            <a:r>
              <a:rPr lang="en-IN" dirty="0"/>
              <a:t>: https://www.geeksforgeeks.org/introduction-to-international-business/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406" y="785794"/>
            <a:ext cx="4429156" cy="2928958"/>
          </a:xfrm>
        </p:spPr>
        <p:txBody>
          <a:bodyPr>
            <a:normAutofit/>
          </a:bodyPr>
          <a:lstStyle/>
          <a:p>
            <a:pPr algn="just">
              <a:lnSpc>
                <a:spcPct val="150000"/>
              </a:lnSpc>
            </a:pPr>
            <a:r>
              <a:rPr lang="en-GB" sz="1400" b="1" dirty="0"/>
              <a:t>Asda (United Kingdom) </a:t>
            </a:r>
          </a:p>
          <a:p>
            <a:pPr algn="just">
              <a:lnSpc>
                <a:spcPct val="150000"/>
              </a:lnSpc>
            </a:pPr>
            <a:r>
              <a:rPr lang="en-GB" sz="1400" dirty="0"/>
              <a:t>The organization Asda was established in the year of 1965 (Asda, 2023).</a:t>
            </a:r>
          </a:p>
          <a:p>
            <a:pPr algn="just">
              <a:lnSpc>
                <a:spcPct val="150000"/>
              </a:lnSpc>
            </a:pPr>
            <a:r>
              <a:rPr lang="en-GB" sz="1400" dirty="0"/>
              <a:t>The company is  offering their services in general merchandise and grocery services.</a:t>
            </a:r>
          </a:p>
          <a:p>
            <a:pPr algn="just">
              <a:lnSpc>
                <a:spcPct val="150000"/>
              </a:lnSpc>
            </a:pPr>
            <a:r>
              <a:rPr lang="en-GB" sz="1400" dirty="0"/>
              <a:t>The different strategies of the company are one of the best strategy to make their business effective and successful.</a:t>
            </a:r>
          </a:p>
          <a:p>
            <a:pPr algn="just">
              <a:lnSpc>
                <a:spcPct val="150000"/>
              </a:lnSpc>
            </a:pPr>
            <a:endParaRPr lang="en-IN" sz="1400" dirty="0"/>
          </a:p>
        </p:txBody>
      </p:sp>
      <p:sp>
        <p:nvSpPr>
          <p:cNvPr id="2" name="Title 1"/>
          <p:cNvSpPr>
            <a:spLocks noGrp="1"/>
          </p:cNvSpPr>
          <p:nvPr>
            <p:ph type="title"/>
          </p:nvPr>
        </p:nvSpPr>
        <p:spPr>
          <a:xfrm>
            <a:off x="142844" y="71414"/>
            <a:ext cx="8229600" cy="654032"/>
          </a:xfrm>
        </p:spPr>
        <p:txBody>
          <a:bodyPr>
            <a:normAutofit/>
          </a:bodyPr>
          <a:lstStyle/>
          <a:p>
            <a:r>
              <a:rPr lang="en-GB" sz="2400" dirty="0"/>
              <a:t>THE ORGANIZATIONS </a:t>
            </a:r>
            <a:endParaRPr lang="en-IN" sz="2400" dirty="0"/>
          </a:p>
        </p:txBody>
      </p:sp>
      <p:sp>
        <p:nvSpPr>
          <p:cNvPr id="29698" name="AutoShape 2" descr="Asda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dirty="0"/>
          </a:p>
        </p:txBody>
      </p:sp>
      <p:pic>
        <p:nvPicPr>
          <p:cNvPr id="29700" name="Picture 4" descr="Q&amp;A: Does Asda Franchise in the UK?"/>
          <p:cNvPicPr>
            <a:picLocks noChangeAspect="1" noChangeArrowheads="1"/>
          </p:cNvPicPr>
          <p:nvPr/>
        </p:nvPicPr>
        <p:blipFill>
          <a:blip r:embed="rId3" cstate="print"/>
          <a:srcRect/>
          <a:stretch>
            <a:fillRect/>
          </a:stretch>
        </p:blipFill>
        <p:spPr bwMode="auto">
          <a:xfrm>
            <a:off x="5572132" y="285728"/>
            <a:ext cx="2928958" cy="1857388"/>
          </a:xfrm>
          <a:prstGeom prst="rect">
            <a:avLst/>
          </a:prstGeom>
          <a:noFill/>
        </p:spPr>
      </p:pic>
      <p:pic>
        <p:nvPicPr>
          <p:cNvPr id="29702" name="Picture 6" descr="Yonghui Superstores - Crunchbase Investor Profile &amp; Investments"/>
          <p:cNvPicPr>
            <a:picLocks noChangeAspect="1" noChangeArrowheads="1"/>
          </p:cNvPicPr>
          <p:nvPr/>
        </p:nvPicPr>
        <p:blipFill>
          <a:blip r:embed="rId4"/>
          <a:srcRect/>
          <a:stretch>
            <a:fillRect/>
          </a:stretch>
        </p:blipFill>
        <p:spPr bwMode="auto">
          <a:xfrm>
            <a:off x="214282" y="5143512"/>
            <a:ext cx="2500330" cy="1500198"/>
          </a:xfrm>
          <a:prstGeom prst="rect">
            <a:avLst/>
          </a:prstGeom>
          <a:noFill/>
        </p:spPr>
      </p:pic>
      <p:sp>
        <p:nvSpPr>
          <p:cNvPr id="8" name="Content Placeholder 2"/>
          <p:cNvSpPr txBox="1">
            <a:spLocks/>
          </p:cNvSpPr>
          <p:nvPr/>
        </p:nvSpPr>
        <p:spPr>
          <a:xfrm>
            <a:off x="2914696" y="4357694"/>
            <a:ext cx="6157898" cy="2357454"/>
          </a:xfrm>
          <a:prstGeom prst="rect">
            <a:avLst/>
          </a:prstGeom>
        </p:spPr>
        <p:txBody>
          <a:bodyPr vert="horz">
            <a:noAutofit/>
          </a:bodyPr>
          <a:lstStyle/>
          <a:p>
            <a:pPr marL="365760" marR="0" lvl="0" indent="-256032" algn="just" defTabSz="914400" rtl="0" eaLnBrk="1" fontAlgn="auto" latinLnBrk="0" hangingPunct="1">
              <a:lnSpc>
                <a:spcPct val="150000"/>
              </a:lnSpc>
              <a:spcBef>
                <a:spcPts val="400"/>
              </a:spcBef>
              <a:spcAft>
                <a:spcPts val="0"/>
              </a:spcAft>
              <a:buClr>
                <a:schemeClr val="accent1"/>
              </a:buClr>
              <a:buSzPct val="68000"/>
              <a:buFont typeface="Wingdings 3"/>
              <a:buChar char=""/>
              <a:tabLst/>
              <a:defRPr/>
            </a:pPr>
            <a:r>
              <a:rPr kumimoji="0" lang="en-GB" sz="1400" b="1" i="0" u="none" strike="noStrike" kern="1200" cap="none" spc="0" normalizeH="0" baseline="0" noProof="0" dirty="0">
                <a:ln>
                  <a:noFill/>
                </a:ln>
                <a:solidFill>
                  <a:schemeClr val="tx1"/>
                </a:solidFill>
                <a:effectLst/>
                <a:uLnTx/>
                <a:uFillTx/>
                <a:latin typeface="+mn-lt"/>
                <a:ea typeface="+mn-ea"/>
                <a:cs typeface="+mn-cs"/>
              </a:rPr>
              <a:t>Yonghui</a:t>
            </a:r>
            <a:r>
              <a:rPr kumimoji="0" lang="en-GB" sz="1400" b="1" i="0" u="none" strike="noStrike" kern="1200" cap="none" spc="0" normalizeH="0" noProof="0" dirty="0">
                <a:ln>
                  <a:noFill/>
                </a:ln>
                <a:solidFill>
                  <a:schemeClr val="tx1"/>
                </a:solidFill>
                <a:effectLst/>
                <a:uLnTx/>
                <a:uFillTx/>
                <a:latin typeface="+mn-lt"/>
                <a:ea typeface="+mn-ea"/>
                <a:cs typeface="+mn-cs"/>
              </a:rPr>
              <a:t> (China)</a:t>
            </a:r>
          </a:p>
          <a:p>
            <a:pPr marL="365760" lvl="0" indent="-256032" algn="just">
              <a:lnSpc>
                <a:spcPct val="150000"/>
              </a:lnSpc>
              <a:spcBef>
                <a:spcPts val="400"/>
              </a:spcBef>
              <a:buClr>
                <a:schemeClr val="accent1"/>
              </a:buClr>
              <a:buSzPct val="68000"/>
              <a:buFont typeface="Wingdings 3"/>
              <a:buChar char=""/>
              <a:defRPr/>
            </a:pPr>
            <a:r>
              <a:rPr lang="en-GB" sz="1400" baseline="0" dirty="0"/>
              <a:t>The</a:t>
            </a:r>
            <a:r>
              <a:rPr lang="en-GB" sz="1400" dirty="0"/>
              <a:t> organization was established in the year of  2001 (Forbes, 2023).</a:t>
            </a:r>
          </a:p>
          <a:p>
            <a:pPr marL="365760" marR="0" lvl="0" indent="-256032" algn="just" defTabSz="914400" rtl="0" eaLnBrk="1" fontAlgn="auto" latinLnBrk="0" hangingPunct="1">
              <a:lnSpc>
                <a:spcPct val="150000"/>
              </a:lnSpc>
              <a:spcBef>
                <a:spcPts val="400"/>
              </a:spcBef>
              <a:spcAft>
                <a:spcPts val="0"/>
              </a:spcAft>
              <a:buClr>
                <a:schemeClr val="accent1"/>
              </a:buClr>
              <a:buSzPct val="68000"/>
              <a:buFont typeface="Wingdings 3"/>
              <a:buChar char=""/>
              <a:tabLst/>
              <a:defRPr/>
            </a:pPr>
            <a:r>
              <a:rPr kumimoji="0" lang="en-GB" sz="1400" b="0" i="0" u="none" strike="noStrike" kern="1200" cap="none" spc="0" normalizeH="0" baseline="0" noProof="0" dirty="0">
                <a:ln>
                  <a:noFill/>
                </a:ln>
                <a:solidFill>
                  <a:schemeClr val="tx1"/>
                </a:solidFill>
                <a:effectLst/>
                <a:uLnTx/>
                <a:uFillTx/>
                <a:latin typeface="+mn-lt"/>
                <a:ea typeface="+mn-ea"/>
                <a:cs typeface="+mn-cs"/>
              </a:rPr>
              <a:t>The</a:t>
            </a:r>
            <a:r>
              <a:rPr kumimoji="0" lang="en-GB" sz="1400" b="0" i="0" u="none" strike="noStrike" kern="1200" cap="none" spc="0" normalizeH="0" noProof="0" dirty="0">
                <a:ln>
                  <a:noFill/>
                </a:ln>
                <a:solidFill>
                  <a:schemeClr val="tx1"/>
                </a:solidFill>
                <a:effectLst/>
                <a:uLnTx/>
                <a:uFillTx/>
                <a:latin typeface="+mn-lt"/>
                <a:ea typeface="+mn-ea"/>
                <a:cs typeface="+mn-cs"/>
              </a:rPr>
              <a:t> company provides different services inn general  products and grocery merchandise.</a:t>
            </a:r>
          </a:p>
          <a:p>
            <a:pPr marL="365760" marR="0" lvl="0" indent="-256032" algn="just" defTabSz="914400" rtl="0" eaLnBrk="1" fontAlgn="auto" latinLnBrk="0" hangingPunct="1">
              <a:lnSpc>
                <a:spcPct val="150000"/>
              </a:lnSpc>
              <a:spcBef>
                <a:spcPts val="400"/>
              </a:spcBef>
              <a:spcAft>
                <a:spcPts val="0"/>
              </a:spcAft>
              <a:buClr>
                <a:schemeClr val="accent1"/>
              </a:buClr>
              <a:buSzPct val="68000"/>
              <a:buFont typeface="Wingdings 3"/>
              <a:buChar char=""/>
              <a:tabLst/>
              <a:defRPr/>
            </a:pPr>
            <a:r>
              <a:rPr lang="en-GB" sz="1400" baseline="0" dirty="0"/>
              <a:t>Yonghui</a:t>
            </a:r>
            <a:r>
              <a:rPr lang="en-GB" sz="1400" dirty="0"/>
              <a:t>  is also  known as one of the biggest supermarket chain of  the country.</a:t>
            </a:r>
            <a:endParaRPr kumimoji="0" lang="en-GB" sz="1400" b="0" i="0" u="none" strike="noStrike" kern="1200" cap="none" spc="0" normalizeH="0" baseline="0" noProof="0" dirty="0">
              <a:ln>
                <a:noFill/>
              </a:ln>
              <a:solidFill>
                <a:schemeClr val="tx1"/>
              </a:solidFill>
              <a:effectLst/>
              <a:uLnTx/>
              <a:uFillTx/>
              <a:latin typeface="+mn-lt"/>
              <a:ea typeface="+mn-ea"/>
              <a:cs typeface="+mn-cs"/>
            </a:endParaRPr>
          </a:p>
          <a:p>
            <a:pPr marL="365760" marR="0" lvl="0" indent="-256032" algn="just" defTabSz="914400" rtl="0" eaLnBrk="1" fontAlgn="auto" latinLnBrk="0" hangingPunct="1">
              <a:lnSpc>
                <a:spcPct val="150000"/>
              </a:lnSpc>
              <a:spcBef>
                <a:spcPts val="400"/>
              </a:spcBef>
              <a:spcAft>
                <a:spcPts val="0"/>
              </a:spcAft>
              <a:buClr>
                <a:schemeClr val="accent1"/>
              </a:buClr>
              <a:buSzPct val="68000"/>
              <a:buFont typeface="Wingdings 3"/>
              <a:buChar char=""/>
              <a:tabLst/>
              <a:defRPr/>
            </a:pPr>
            <a:endParaRPr kumimoji="0" lang="en-IN" sz="1400" b="0" i="0" u="none" strike="noStrike" kern="1200" cap="none" spc="0" normalizeH="0" baseline="0" noProof="0" dirty="0">
              <a:ln>
                <a:noFill/>
              </a:ln>
              <a:solidFill>
                <a:schemeClr val="tx1"/>
              </a:solidFill>
              <a:effectLst/>
              <a:uLnTx/>
              <a:uFillTx/>
              <a:latin typeface="+mn-lt"/>
              <a:ea typeface="+mn-ea"/>
              <a:cs typeface="+mn-cs"/>
            </a:endParaRPr>
          </a:p>
        </p:txBody>
      </p:sp>
      <p:sp>
        <p:nvSpPr>
          <p:cNvPr id="9" name="TextBox 8"/>
          <p:cNvSpPr txBox="1"/>
          <p:nvPr/>
        </p:nvSpPr>
        <p:spPr>
          <a:xfrm>
            <a:off x="4714876" y="2300109"/>
            <a:ext cx="4429156" cy="1200329"/>
          </a:xfrm>
          <a:prstGeom prst="rect">
            <a:avLst/>
          </a:prstGeom>
          <a:noFill/>
        </p:spPr>
        <p:txBody>
          <a:bodyPr wrap="square" rtlCol="0">
            <a:spAutoFit/>
          </a:bodyPr>
          <a:lstStyle/>
          <a:p>
            <a:r>
              <a:rPr lang="en-IN" b="1" dirty="0"/>
              <a:t>Picture available at: </a:t>
            </a:r>
            <a:r>
              <a:rPr lang="en-IN" dirty="0"/>
              <a:t>https://www.campaignlive.co.uk/article/asda-brings-walmart-relationship-fore-brand-redesign/1334611</a:t>
            </a:r>
          </a:p>
        </p:txBody>
      </p:sp>
      <p:sp>
        <p:nvSpPr>
          <p:cNvPr id="10" name="TextBox 9"/>
          <p:cNvSpPr txBox="1"/>
          <p:nvPr/>
        </p:nvSpPr>
        <p:spPr>
          <a:xfrm>
            <a:off x="214282" y="3786190"/>
            <a:ext cx="2357454" cy="1200329"/>
          </a:xfrm>
          <a:prstGeom prst="rect">
            <a:avLst/>
          </a:prstGeom>
          <a:noFill/>
        </p:spPr>
        <p:txBody>
          <a:bodyPr wrap="square" rtlCol="0">
            <a:spAutoFit/>
          </a:bodyPr>
          <a:lstStyle/>
          <a:p>
            <a:r>
              <a:rPr lang="en-IN" b="1" dirty="0"/>
              <a:t>Picture available at</a:t>
            </a:r>
            <a:r>
              <a:rPr lang="en-IN" dirty="0"/>
              <a:t>: https://www.crunchbase.com/organization/yonghui-superstores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406" y="1071546"/>
            <a:ext cx="5286412" cy="4929222"/>
          </a:xfrm>
        </p:spPr>
        <p:txBody>
          <a:bodyPr>
            <a:noAutofit/>
          </a:bodyPr>
          <a:lstStyle/>
          <a:p>
            <a:pPr algn="just">
              <a:lnSpc>
                <a:spcPct val="150000"/>
              </a:lnSpc>
            </a:pPr>
            <a:r>
              <a:rPr lang="en-IN" sz="1400" dirty="0"/>
              <a:t>Language- Language is considered as one of the most biggest factor which can assist to establish problems too  interact with people of another country.</a:t>
            </a:r>
          </a:p>
          <a:p>
            <a:pPr algn="just">
              <a:lnSpc>
                <a:spcPct val="150000"/>
              </a:lnSpc>
            </a:pPr>
            <a:r>
              <a:rPr lang="en-IN" sz="1400" dirty="0"/>
              <a:t>High low context- </a:t>
            </a:r>
            <a:r>
              <a:rPr lang="en-GB" sz="1400" dirty="0"/>
              <a:t>the communication procedures of different cities are always different which assist to create issue to engage with them. </a:t>
            </a:r>
            <a:endParaRPr lang="en-IN" sz="1400" dirty="0"/>
          </a:p>
          <a:p>
            <a:pPr algn="just">
              <a:lnSpc>
                <a:spcPct val="150000"/>
              </a:lnSpc>
            </a:pPr>
            <a:r>
              <a:rPr lang="en-IN" sz="1400" dirty="0"/>
              <a:t>Education- sometimes, it can be said that education is  one of the factor which bound people to coordinate with international people (</a:t>
            </a:r>
            <a:r>
              <a:rPr lang="en-GB" sz="1400" dirty="0" err="1"/>
              <a:t>Szkudlarek</a:t>
            </a:r>
            <a:r>
              <a:rPr lang="en-GB" sz="1400" dirty="0"/>
              <a:t> and et.al., 2020</a:t>
            </a:r>
            <a:r>
              <a:rPr lang="en-IN" sz="1400" dirty="0"/>
              <a:t>).</a:t>
            </a:r>
          </a:p>
          <a:p>
            <a:pPr algn="just">
              <a:lnSpc>
                <a:spcPct val="150000"/>
              </a:lnSpc>
            </a:pPr>
            <a:r>
              <a:rPr lang="en-GB" sz="1400" dirty="0"/>
              <a:t>Within business organization, cultural differences are acknowledged as one of the reason which assists to impact the business of different organizations in accordance with the business procedures and sales and growth as well. </a:t>
            </a:r>
          </a:p>
          <a:p>
            <a:pPr algn="just">
              <a:lnSpc>
                <a:spcPct val="150000"/>
              </a:lnSpc>
            </a:pPr>
            <a:endParaRPr lang="en-IN" sz="1400" dirty="0"/>
          </a:p>
        </p:txBody>
      </p:sp>
      <p:sp>
        <p:nvSpPr>
          <p:cNvPr id="2" name="Title 1"/>
          <p:cNvSpPr>
            <a:spLocks noGrp="1"/>
          </p:cNvSpPr>
          <p:nvPr>
            <p:ph type="title"/>
          </p:nvPr>
        </p:nvSpPr>
        <p:spPr>
          <a:xfrm>
            <a:off x="142844" y="71414"/>
            <a:ext cx="8229600" cy="714380"/>
          </a:xfrm>
        </p:spPr>
        <p:txBody>
          <a:bodyPr>
            <a:normAutofit/>
          </a:bodyPr>
          <a:lstStyle/>
          <a:p>
            <a:r>
              <a:rPr lang="en-GB" sz="2400" dirty="0"/>
              <a:t>CULTURAL DIFFERENCES </a:t>
            </a:r>
            <a:endParaRPr lang="en-IN" sz="2400" dirty="0"/>
          </a:p>
        </p:txBody>
      </p:sp>
      <p:pic>
        <p:nvPicPr>
          <p:cNvPr id="28674" name="Picture 2" descr="East vs West: 5 Cultural Differences International Student Should Know -  Absolute Internship"/>
          <p:cNvPicPr>
            <a:picLocks noChangeAspect="1" noChangeArrowheads="1"/>
          </p:cNvPicPr>
          <p:nvPr/>
        </p:nvPicPr>
        <p:blipFill>
          <a:blip r:embed="rId3"/>
          <a:srcRect/>
          <a:stretch>
            <a:fillRect/>
          </a:stretch>
        </p:blipFill>
        <p:spPr bwMode="auto">
          <a:xfrm>
            <a:off x="6072198" y="1785926"/>
            <a:ext cx="2786082" cy="3429024"/>
          </a:xfrm>
          <a:prstGeom prst="rect">
            <a:avLst/>
          </a:prstGeom>
          <a:noFill/>
        </p:spPr>
      </p:pic>
      <p:sp>
        <p:nvSpPr>
          <p:cNvPr id="5" name="TextBox 4"/>
          <p:cNvSpPr txBox="1"/>
          <p:nvPr/>
        </p:nvSpPr>
        <p:spPr>
          <a:xfrm>
            <a:off x="3428992" y="5863256"/>
            <a:ext cx="5643602" cy="923330"/>
          </a:xfrm>
          <a:prstGeom prst="rect">
            <a:avLst/>
          </a:prstGeom>
          <a:noFill/>
        </p:spPr>
        <p:txBody>
          <a:bodyPr wrap="square" rtlCol="0">
            <a:spAutoFit/>
          </a:bodyPr>
          <a:lstStyle/>
          <a:p>
            <a:r>
              <a:rPr lang="en-IN" b="1" dirty="0"/>
              <a:t>Picture available at: </a:t>
            </a:r>
            <a:r>
              <a:rPr lang="en-IN" dirty="0"/>
              <a:t>https://absoluteinternship.com/blog/east-vs-west-5-cultural-differences-international-student-should-know/</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406" y="928671"/>
            <a:ext cx="4714908" cy="4714908"/>
          </a:xfrm>
        </p:spPr>
        <p:txBody>
          <a:bodyPr>
            <a:normAutofit/>
          </a:bodyPr>
          <a:lstStyle/>
          <a:p>
            <a:pPr algn="just">
              <a:lnSpc>
                <a:spcPct val="150000"/>
              </a:lnSpc>
            </a:pPr>
            <a:r>
              <a:rPr lang="en-GB" sz="1400" dirty="0"/>
              <a:t>There are different methods of communication available which can assist the organizations to establish relations with the people of the other country where they are going to start their services.  </a:t>
            </a:r>
          </a:p>
          <a:p>
            <a:pPr algn="just">
              <a:lnSpc>
                <a:spcPct val="150000"/>
              </a:lnSpc>
            </a:pPr>
            <a:r>
              <a:rPr lang="en-GB" sz="1400" dirty="0"/>
              <a:t>When the company will start their services within the global market of china, there are some communication methods which they can use to communicate with their clients. </a:t>
            </a:r>
            <a:endParaRPr lang="en-IN" sz="1400" dirty="0"/>
          </a:p>
          <a:p>
            <a:pPr algn="just">
              <a:lnSpc>
                <a:spcPct val="150000"/>
              </a:lnSpc>
            </a:pPr>
            <a:r>
              <a:rPr lang="en-GB" sz="1400" dirty="0"/>
              <a:t>The different methods of communication can be considered as- </a:t>
            </a:r>
          </a:p>
          <a:p>
            <a:pPr algn="just">
              <a:lnSpc>
                <a:spcPct val="150000"/>
              </a:lnSpc>
            </a:pPr>
            <a:r>
              <a:rPr lang="en-GB" sz="1400" dirty="0"/>
              <a:t> Non electronic communication method</a:t>
            </a:r>
          </a:p>
          <a:p>
            <a:pPr algn="just">
              <a:lnSpc>
                <a:spcPct val="150000"/>
              </a:lnSpc>
            </a:pPr>
            <a:r>
              <a:rPr lang="en-GB" sz="1400" dirty="0"/>
              <a:t> Electronic communication method</a:t>
            </a:r>
          </a:p>
          <a:p>
            <a:pPr algn="just">
              <a:lnSpc>
                <a:spcPct val="150000"/>
              </a:lnSpc>
            </a:pPr>
            <a:r>
              <a:rPr lang="en-GB" sz="1400" dirty="0"/>
              <a:t> Written communication method and many more. </a:t>
            </a:r>
          </a:p>
          <a:p>
            <a:pPr algn="just">
              <a:lnSpc>
                <a:spcPct val="150000"/>
              </a:lnSpc>
            </a:pPr>
            <a:endParaRPr lang="en-IN" sz="1400" dirty="0"/>
          </a:p>
        </p:txBody>
      </p:sp>
      <p:sp>
        <p:nvSpPr>
          <p:cNvPr id="2" name="Title 1"/>
          <p:cNvSpPr>
            <a:spLocks noGrp="1"/>
          </p:cNvSpPr>
          <p:nvPr>
            <p:ph type="title"/>
          </p:nvPr>
        </p:nvSpPr>
        <p:spPr>
          <a:xfrm>
            <a:off x="57176" y="60324"/>
            <a:ext cx="8229600" cy="725470"/>
          </a:xfrm>
        </p:spPr>
        <p:txBody>
          <a:bodyPr>
            <a:normAutofit/>
          </a:bodyPr>
          <a:lstStyle/>
          <a:p>
            <a:r>
              <a:rPr lang="en-GB" sz="2400" dirty="0"/>
              <a:t>COMMUNICATION METHODS </a:t>
            </a:r>
            <a:endParaRPr lang="en-IN" sz="2400" dirty="0"/>
          </a:p>
        </p:txBody>
      </p:sp>
      <p:pic>
        <p:nvPicPr>
          <p:cNvPr id="4" name="Picture 2" descr="Directing: Importance of Communication and Types of Communication: Formal  and Informal Communication, Verbal and Non Verbal Communication- (For CBSE,  ICSE, IAS, NET, NRA 2024) FlexiPrep"/>
          <p:cNvPicPr>
            <a:picLocks noChangeAspect="1" noChangeArrowheads="1"/>
          </p:cNvPicPr>
          <p:nvPr/>
        </p:nvPicPr>
        <p:blipFill>
          <a:blip r:embed="rId3"/>
          <a:srcRect/>
          <a:stretch>
            <a:fillRect/>
          </a:stretch>
        </p:blipFill>
        <p:spPr bwMode="auto">
          <a:xfrm>
            <a:off x="5000628" y="1071546"/>
            <a:ext cx="3876662" cy="3857652"/>
          </a:xfrm>
          <a:prstGeom prst="rect">
            <a:avLst/>
          </a:prstGeom>
          <a:noFill/>
        </p:spPr>
      </p:pic>
      <p:sp>
        <p:nvSpPr>
          <p:cNvPr id="6" name="TextBox 5"/>
          <p:cNvSpPr txBox="1"/>
          <p:nvPr/>
        </p:nvSpPr>
        <p:spPr>
          <a:xfrm>
            <a:off x="4500562" y="5429264"/>
            <a:ext cx="4286280" cy="1200329"/>
          </a:xfrm>
          <a:prstGeom prst="rect">
            <a:avLst/>
          </a:prstGeom>
          <a:noFill/>
        </p:spPr>
        <p:txBody>
          <a:bodyPr wrap="square" rtlCol="0">
            <a:spAutoFit/>
          </a:bodyPr>
          <a:lstStyle/>
          <a:p>
            <a:r>
              <a:rPr lang="en-IN" b="1" dirty="0"/>
              <a:t>Picture available at: </a:t>
            </a:r>
            <a:r>
              <a:rPr lang="en-IN" dirty="0"/>
              <a:t>https://www.flexiprep.com/NIOS-Notes/Senior-Secondary/Commerce/NIOS-Commerce-Ch-13-Directing-Part-2.html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857233"/>
            <a:ext cx="8686800" cy="2357454"/>
          </a:xfrm>
        </p:spPr>
        <p:txBody>
          <a:bodyPr>
            <a:normAutofit lnSpcReduction="10000"/>
          </a:bodyPr>
          <a:lstStyle/>
          <a:p>
            <a:pPr algn="just">
              <a:lnSpc>
                <a:spcPct val="150000"/>
              </a:lnSpc>
            </a:pPr>
            <a:r>
              <a:rPr lang="en-GB" sz="1400" dirty="0"/>
              <a:t>Belief and behaviour of local of the country can highly impact the business of the company while they will deliver their services into the global market.</a:t>
            </a:r>
          </a:p>
          <a:p>
            <a:pPr algn="just">
              <a:lnSpc>
                <a:spcPct val="150000"/>
              </a:lnSpc>
            </a:pPr>
            <a:r>
              <a:rPr lang="en-GB" sz="1400" dirty="0"/>
              <a:t> Also, it has been found that the belief of customers for purchasing any kind of services or products from the international company. </a:t>
            </a:r>
            <a:endParaRPr lang="en-IN" sz="1400" dirty="0"/>
          </a:p>
          <a:p>
            <a:pPr algn="just">
              <a:lnSpc>
                <a:spcPct val="150000"/>
              </a:lnSpc>
            </a:pPr>
            <a:r>
              <a:rPr lang="en-GB" sz="1400" dirty="0"/>
              <a:t>The trends of the global country will also impact the business of the company while they will start their services into the global market as the trends of purchasing any product from him international market always vary according to the needs and requirements of the local people or community. </a:t>
            </a:r>
            <a:endParaRPr lang="en-IN" sz="1400" dirty="0"/>
          </a:p>
        </p:txBody>
      </p:sp>
      <p:sp>
        <p:nvSpPr>
          <p:cNvPr id="2" name="Title 1"/>
          <p:cNvSpPr>
            <a:spLocks noGrp="1"/>
          </p:cNvSpPr>
          <p:nvPr>
            <p:ph type="title"/>
          </p:nvPr>
        </p:nvSpPr>
        <p:spPr>
          <a:xfrm>
            <a:off x="457200" y="274638"/>
            <a:ext cx="8229600" cy="654032"/>
          </a:xfrm>
        </p:spPr>
        <p:txBody>
          <a:bodyPr>
            <a:normAutofit/>
          </a:bodyPr>
          <a:lstStyle/>
          <a:p>
            <a:r>
              <a:rPr lang="en-GB" sz="2400" dirty="0"/>
              <a:t>CULTURAL CHALLENGES </a:t>
            </a:r>
            <a:endParaRPr lang="en-IN" sz="2400" dirty="0"/>
          </a:p>
        </p:txBody>
      </p:sp>
      <p:pic>
        <p:nvPicPr>
          <p:cNvPr id="11266" name="Picture 2" descr="FORUM OF BUSINESS, ORGANIZATIONS, AND SOCIETY (FOBOS): Cross-Cultural  Marketing: Race, Ethnicity, and Other Cultural Challenges"/>
          <p:cNvPicPr>
            <a:picLocks noChangeAspect="1" noChangeArrowheads="1"/>
          </p:cNvPicPr>
          <p:nvPr/>
        </p:nvPicPr>
        <p:blipFill>
          <a:blip r:embed="rId3"/>
          <a:srcRect/>
          <a:stretch>
            <a:fillRect/>
          </a:stretch>
        </p:blipFill>
        <p:spPr bwMode="auto">
          <a:xfrm>
            <a:off x="357158" y="3357562"/>
            <a:ext cx="5000660" cy="3214710"/>
          </a:xfrm>
          <a:prstGeom prst="rect">
            <a:avLst/>
          </a:prstGeom>
          <a:noFill/>
        </p:spPr>
      </p:pic>
      <p:sp>
        <p:nvSpPr>
          <p:cNvPr id="5" name="TextBox 4"/>
          <p:cNvSpPr txBox="1"/>
          <p:nvPr/>
        </p:nvSpPr>
        <p:spPr>
          <a:xfrm>
            <a:off x="5786446" y="5143512"/>
            <a:ext cx="3143272" cy="1477328"/>
          </a:xfrm>
          <a:prstGeom prst="rect">
            <a:avLst/>
          </a:prstGeom>
          <a:noFill/>
        </p:spPr>
        <p:txBody>
          <a:bodyPr wrap="square" rtlCol="0">
            <a:spAutoFit/>
          </a:bodyPr>
          <a:lstStyle/>
          <a:p>
            <a:r>
              <a:rPr lang="en-IN" b="1" dirty="0"/>
              <a:t>Picture available at: </a:t>
            </a:r>
            <a:r>
              <a:rPr lang="en-IN" dirty="0"/>
              <a:t>http://businessorganizationssociety.blogspot.com/2018/02/cross-cultural-marketing-race-ethnicity.html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176" y="688987"/>
            <a:ext cx="8229600" cy="3240079"/>
          </a:xfrm>
        </p:spPr>
        <p:txBody>
          <a:bodyPr>
            <a:noAutofit/>
          </a:bodyPr>
          <a:lstStyle/>
          <a:p>
            <a:pPr algn="just">
              <a:lnSpc>
                <a:spcPct val="150000"/>
              </a:lnSpc>
            </a:pPr>
            <a:r>
              <a:rPr lang="en-IN" sz="1400" dirty="0"/>
              <a:t>Power distance- it denotes the way which people use to communicate or interact with people.</a:t>
            </a:r>
          </a:p>
          <a:p>
            <a:pPr algn="just">
              <a:lnSpc>
                <a:spcPct val="150000"/>
              </a:lnSpc>
            </a:pPr>
            <a:r>
              <a:rPr lang="en-IN" sz="1400" dirty="0"/>
              <a:t>Individualism- it indicates the importance of the desired targets and  objectives of an individual person.</a:t>
            </a:r>
          </a:p>
          <a:p>
            <a:pPr algn="just">
              <a:lnSpc>
                <a:spcPct val="150000"/>
              </a:lnSpc>
            </a:pPr>
            <a:r>
              <a:rPr lang="en-IN" sz="1400" dirty="0"/>
              <a:t>Masculinity- masculinity in Hofstede's model assists to acknowledge the role  of both men and women in the society. </a:t>
            </a:r>
          </a:p>
          <a:p>
            <a:pPr algn="just">
              <a:lnSpc>
                <a:spcPct val="150000"/>
              </a:lnSpc>
            </a:pPr>
            <a:r>
              <a:rPr lang="en-IN" sz="1400" dirty="0"/>
              <a:t>Uncertainty avoidance-  it assist to analyse the tolerance level of  the society for unpredicted situations.</a:t>
            </a:r>
          </a:p>
          <a:p>
            <a:pPr algn="just">
              <a:lnSpc>
                <a:spcPct val="150000"/>
              </a:lnSpc>
            </a:pPr>
            <a:r>
              <a:rPr lang="en-IN" sz="1400" dirty="0"/>
              <a:t>Long term orientation-  it denotes the focus  level  of  the culture to deal with different situations of past and present (</a:t>
            </a:r>
            <a:r>
              <a:rPr lang="en-GB" sz="1400" dirty="0" err="1"/>
              <a:t>Tien</a:t>
            </a:r>
            <a:r>
              <a:rPr lang="en-GB" sz="1400" dirty="0"/>
              <a:t>, </a:t>
            </a:r>
            <a:r>
              <a:rPr lang="en-GB" sz="1400" dirty="0" err="1"/>
              <a:t>Phu</a:t>
            </a:r>
            <a:r>
              <a:rPr lang="en-GB" sz="1400" dirty="0"/>
              <a:t> and Chi, 2019</a:t>
            </a:r>
            <a:r>
              <a:rPr lang="en-IN" sz="1400" dirty="0"/>
              <a:t>). </a:t>
            </a:r>
          </a:p>
          <a:p>
            <a:pPr algn="just">
              <a:lnSpc>
                <a:spcPct val="150000"/>
              </a:lnSpc>
            </a:pPr>
            <a:r>
              <a:rPr lang="en-IN" sz="1400" dirty="0"/>
              <a:t>Indulgence- it denotes the society which permits free gratification of natural desires of human and their basics. </a:t>
            </a:r>
          </a:p>
        </p:txBody>
      </p:sp>
      <p:sp>
        <p:nvSpPr>
          <p:cNvPr id="2" name="Title 1"/>
          <p:cNvSpPr>
            <a:spLocks noGrp="1"/>
          </p:cNvSpPr>
          <p:nvPr>
            <p:ph type="title"/>
          </p:nvPr>
        </p:nvSpPr>
        <p:spPr>
          <a:xfrm>
            <a:off x="71406" y="71414"/>
            <a:ext cx="8229600" cy="725470"/>
          </a:xfrm>
        </p:spPr>
        <p:txBody>
          <a:bodyPr>
            <a:normAutofit/>
          </a:bodyPr>
          <a:lstStyle/>
          <a:p>
            <a:r>
              <a:rPr lang="en-GB" sz="2400" dirty="0"/>
              <a:t>HOFSTEDE’S DIMENSIONS </a:t>
            </a:r>
            <a:endParaRPr lang="en-IN" sz="2400" dirty="0"/>
          </a:p>
        </p:txBody>
      </p:sp>
      <p:pic>
        <p:nvPicPr>
          <p:cNvPr id="1026" name="Picture 2"/>
          <p:cNvPicPr>
            <a:picLocks noChangeAspect="1" noChangeArrowheads="1"/>
          </p:cNvPicPr>
          <p:nvPr/>
        </p:nvPicPr>
        <p:blipFill>
          <a:blip r:embed="rId3"/>
          <a:srcRect/>
          <a:stretch>
            <a:fillRect/>
          </a:stretch>
        </p:blipFill>
        <p:spPr bwMode="auto">
          <a:xfrm>
            <a:off x="214282" y="4071942"/>
            <a:ext cx="5429288" cy="2571768"/>
          </a:xfrm>
          <a:prstGeom prst="rect">
            <a:avLst/>
          </a:prstGeom>
          <a:noFill/>
          <a:ln w="9525">
            <a:noFill/>
            <a:miter lim="800000"/>
            <a:headEnd/>
            <a:tailEnd/>
          </a:ln>
          <a:effectLst/>
        </p:spPr>
      </p:pic>
      <p:sp>
        <p:nvSpPr>
          <p:cNvPr id="5" name="TextBox 4"/>
          <p:cNvSpPr txBox="1"/>
          <p:nvPr/>
        </p:nvSpPr>
        <p:spPr>
          <a:xfrm>
            <a:off x="6143636" y="4929198"/>
            <a:ext cx="2786114" cy="1754326"/>
          </a:xfrm>
          <a:prstGeom prst="rect">
            <a:avLst/>
          </a:prstGeom>
          <a:noFill/>
        </p:spPr>
        <p:txBody>
          <a:bodyPr wrap="square" rtlCol="0">
            <a:spAutoFit/>
          </a:bodyPr>
          <a:lstStyle/>
          <a:p>
            <a:r>
              <a:rPr lang="en-IN" b="1" dirty="0"/>
              <a:t>Picture available at: </a:t>
            </a:r>
            <a:r>
              <a:rPr lang="en-IN" dirty="0"/>
              <a:t>https://www.hofstede-insights.com/country-comparison-tool?countries=china%2Cunited+kingdom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00174"/>
            <a:ext cx="4329114" cy="4240211"/>
          </a:xfrm>
        </p:spPr>
        <p:txBody>
          <a:bodyPr>
            <a:normAutofit/>
          </a:bodyPr>
          <a:lstStyle/>
          <a:p>
            <a:pPr algn="just">
              <a:lnSpc>
                <a:spcPct val="150000"/>
              </a:lnSpc>
            </a:pPr>
            <a:r>
              <a:rPr lang="en-IN" sz="1400" dirty="0"/>
              <a:t>Cultural sensitivity assist to analyse similarities between different people of different cultures.</a:t>
            </a:r>
          </a:p>
          <a:p>
            <a:pPr algn="just">
              <a:lnSpc>
                <a:spcPct val="150000"/>
              </a:lnSpc>
            </a:pPr>
            <a:r>
              <a:rPr lang="en-IN" sz="1400" dirty="0"/>
              <a:t>Different factors which can impacts cultural sensitivity are ethnicity, national  origin, race, gender, language.</a:t>
            </a:r>
          </a:p>
          <a:p>
            <a:pPr algn="just">
              <a:lnSpc>
                <a:spcPct val="150000"/>
              </a:lnSpc>
            </a:pPr>
            <a:r>
              <a:rPr lang="en-IN" sz="1400" dirty="0"/>
              <a:t>Cultural sensitivity  also denotes to understand the differences between cultures of different  countries. </a:t>
            </a:r>
          </a:p>
          <a:p>
            <a:pPr algn="just">
              <a:lnSpc>
                <a:spcPct val="150000"/>
              </a:lnSpc>
            </a:pPr>
            <a:r>
              <a:rPr lang="en-GB" sz="1400" dirty="0"/>
              <a:t>Within the business culture of China and United Kingdom, both the counties are focused to adopt growth within the global economy as well as to acquire positive outcomes from the business. (</a:t>
            </a:r>
            <a:r>
              <a:rPr lang="en-GB" sz="1400" dirty="0" err="1"/>
              <a:t>Takino</a:t>
            </a:r>
            <a:r>
              <a:rPr lang="en-GB" sz="1400" dirty="0"/>
              <a:t>, 2020) </a:t>
            </a:r>
            <a:endParaRPr lang="en-IN" sz="1400" dirty="0"/>
          </a:p>
          <a:p>
            <a:pPr algn="just">
              <a:lnSpc>
                <a:spcPct val="150000"/>
              </a:lnSpc>
            </a:pPr>
            <a:endParaRPr lang="en-IN" sz="1400" dirty="0"/>
          </a:p>
        </p:txBody>
      </p:sp>
      <p:sp>
        <p:nvSpPr>
          <p:cNvPr id="2" name="Title 1"/>
          <p:cNvSpPr>
            <a:spLocks noGrp="1"/>
          </p:cNvSpPr>
          <p:nvPr>
            <p:ph type="title"/>
          </p:nvPr>
        </p:nvSpPr>
        <p:spPr/>
        <p:txBody>
          <a:bodyPr>
            <a:normAutofit/>
          </a:bodyPr>
          <a:lstStyle/>
          <a:p>
            <a:r>
              <a:rPr lang="en-GB" sz="2400" dirty="0"/>
              <a:t>CULTURAL SENSITIVITY </a:t>
            </a:r>
            <a:endParaRPr lang="en-IN" sz="2400" dirty="0"/>
          </a:p>
        </p:txBody>
      </p:sp>
      <p:sp>
        <p:nvSpPr>
          <p:cNvPr id="25604" name="AutoShape 4" descr="What is Cultural Sensitivity and How Does it Develop? - Global Cogni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dirty="0"/>
          </a:p>
        </p:txBody>
      </p:sp>
      <p:sp>
        <p:nvSpPr>
          <p:cNvPr id="25606" name="AutoShape 6" descr="What is Cultural Sensitivity and How Does it Develop? - Global Cogni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dirty="0"/>
          </a:p>
        </p:txBody>
      </p:sp>
      <p:sp>
        <p:nvSpPr>
          <p:cNvPr id="25608" name="AutoShape 8" descr="Role of Cultural Sensitivity in International Business - MBA Knowledge Ba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158" y="1285860"/>
            <a:ext cx="8229600" cy="2000264"/>
          </a:xfrm>
        </p:spPr>
        <p:txBody>
          <a:bodyPr>
            <a:normAutofit lnSpcReduction="10000"/>
          </a:bodyPr>
          <a:lstStyle/>
          <a:p>
            <a:pPr algn="just">
              <a:lnSpc>
                <a:spcPct val="150000"/>
              </a:lnSpc>
            </a:pPr>
            <a:r>
              <a:rPr lang="en-GB" sz="1400" dirty="0"/>
              <a:t>It  is  recommended for the company to first analyse all the different factors which can impacts the business of the company in future in the global market.</a:t>
            </a:r>
            <a:endParaRPr lang="en-IN" sz="1400" dirty="0"/>
          </a:p>
          <a:p>
            <a:pPr algn="just">
              <a:lnSpc>
                <a:spcPct val="150000"/>
              </a:lnSpc>
            </a:pPr>
            <a:r>
              <a:rPr lang="en-GB" sz="1400" dirty="0"/>
              <a:t>Also, it is suggested to them to follow all the regulation which is designed by the government of China for the international businesses.</a:t>
            </a:r>
            <a:endParaRPr lang="en-IN" sz="1400" dirty="0"/>
          </a:p>
          <a:p>
            <a:pPr algn="just">
              <a:lnSpc>
                <a:spcPct val="150000"/>
              </a:lnSpc>
            </a:pPr>
            <a:r>
              <a:rPr lang="en-GB" sz="1400" dirty="0"/>
              <a:t>Consideration of all the different cultural factors will assist the organization to easily communicate with different citizens of the country easily.</a:t>
            </a:r>
            <a:endParaRPr lang="en-IN" sz="1400" dirty="0"/>
          </a:p>
        </p:txBody>
      </p:sp>
      <p:sp>
        <p:nvSpPr>
          <p:cNvPr id="2" name="Title 1"/>
          <p:cNvSpPr>
            <a:spLocks noGrp="1"/>
          </p:cNvSpPr>
          <p:nvPr>
            <p:ph type="title"/>
          </p:nvPr>
        </p:nvSpPr>
        <p:spPr/>
        <p:txBody>
          <a:bodyPr>
            <a:normAutofit/>
          </a:bodyPr>
          <a:lstStyle/>
          <a:p>
            <a:r>
              <a:rPr lang="en-GB" sz="2400" dirty="0"/>
              <a:t>RECOMMENDATION FOR POSITIVE CULTURAL COMMUNICATION STRATEGIES </a:t>
            </a:r>
            <a:endParaRPr lang="en-IN" sz="2400" dirty="0"/>
          </a:p>
        </p:txBody>
      </p:sp>
      <p:pic>
        <p:nvPicPr>
          <p:cNvPr id="24578" name="Picture 2" descr="The Importance of Effective Communication in Nursing | USAHS"/>
          <p:cNvPicPr>
            <a:picLocks noChangeAspect="1" noChangeArrowheads="1"/>
          </p:cNvPicPr>
          <p:nvPr/>
        </p:nvPicPr>
        <p:blipFill>
          <a:blip r:embed="rId3"/>
          <a:srcRect/>
          <a:stretch>
            <a:fillRect/>
          </a:stretch>
        </p:blipFill>
        <p:spPr bwMode="auto">
          <a:xfrm>
            <a:off x="357158" y="3643314"/>
            <a:ext cx="5715040" cy="2986008"/>
          </a:xfrm>
          <a:prstGeom prst="rect">
            <a:avLst/>
          </a:prstGeom>
          <a:noFill/>
        </p:spPr>
      </p:pic>
      <p:sp>
        <p:nvSpPr>
          <p:cNvPr id="5" name="TextBox 4"/>
          <p:cNvSpPr txBox="1"/>
          <p:nvPr/>
        </p:nvSpPr>
        <p:spPr>
          <a:xfrm>
            <a:off x="6215074" y="5715016"/>
            <a:ext cx="2714644" cy="923330"/>
          </a:xfrm>
          <a:prstGeom prst="rect">
            <a:avLst/>
          </a:prstGeom>
          <a:noFill/>
        </p:spPr>
        <p:txBody>
          <a:bodyPr wrap="square" rtlCol="0">
            <a:spAutoFit/>
          </a:bodyPr>
          <a:lstStyle/>
          <a:p>
            <a:r>
              <a:rPr lang="en-IN" b="1" dirty="0"/>
              <a:t>Picture available at: </a:t>
            </a:r>
            <a:r>
              <a:rPr lang="en-IN" dirty="0"/>
              <a:t>https://www.usa.edu/blog/communication-in-nursing/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3829048" cy="4525963"/>
          </a:xfrm>
        </p:spPr>
        <p:txBody>
          <a:bodyPr>
            <a:normAutofit/>
          </a:bodyPr>
          <a:lstStyle/>
          <a:p>
            <a:pPr algn="just">
              <a:lnSpc>
                <a:spcPct val="150000"/>
              </a:lnSpc>
            </a:pPr>
            <a:r>
              <a:rPr lang="en-IN" sz="1400" dirty="0"/>
              <a:t>The presentation has structured different factors which can impacts the business of Asda in global market.</a:t>
            </a:r>
          </a:p>
          <a:p>
            <a:pPr algn="just">
              <a:lnSpc>
                <a:spcPct val="150000"/>
              </a:lnSpc>
            </a:pPr>
            <a:r>
              <a:rPr lang="en-IN" sz="1400" dirty="0"/>
              <a:t>Also, it has analysed different methods  of communication which can be helpful to establish positive relations within the international market.</a:t>
            </a:r>
          </a:p>
          <a:p>
            <a:pPr algn="just">
              <a:lnSpc>
                <a:spcPct val="150000"/>
              </a:lnSpc>
            </a:pPr>
            <a:r>
              <a:rPr lang="en-IN" sz="1400" dirty="0"/>
              <a:t>Expanding business with Yonghui will help the company Asda to  acquire  positive returns and outcomes for their business. </a:t>
            </a:r>
          </a:p>
          <a:p>
            <a:pPr algn="just">
              <a:lnSpc>
                <a:spcPct val="150000"/>
              </a:lnSpc>
            </a:pPr>
            <a:endParaRPr lang="en-IN" sz="1400" dirty="0"/>
          </a:p>
        </p:txBody>
      </p:sp>
      <p:sp>
        <p:nvSpPr>
          <p:cNvPr id="2" name="Title 1"/>
          <p:cNvSpPr>
            <a:spLocks noGrp="1"/>
          </p:cNvSpPr>
          <p:nvPr>
            <p:ph type="title"/>
          </p:nvPr>
        </p:nvSpPr>
        <p:spPr/>
        <p:txBody>
          <a:bodyPr>
            <a:normAutofit/>
          </a:bodyPr>
          <a:lstStyle/>
          <a:p>
            <a:r>
              <a:rPr lang="en-GB" sz="2400" dirty="0"/>
              <a:t>CONCLUSION </a:t>
            </a:r>
            <a:endParaRPr lang="en-IN" sz="2400" dirty="0"/>
          </a:p>
        </p:txBody>
      </p:sp>
      <p:pic>
        <p:nvPicPr>
          <p:cNvPr id="4" name="Picture 2" descr="Business man handshake with effect global world map network link connection and graph chart of stock market graphic diagram"/>
          <p:cNvPicPr>
            <a:picLocks noChangeAspect="1" noChangeArrowheads="1"/>
          </p:cNvPicPr>
          <p:nvPr/>
        </p:nvPicPr>
        <p:blipFill>
          <a:blip r:embed="rId3"/>
          <a:srcRect/>
          <a:stretch>
            <a:fillRect/>
          </a:stretch>
        </p:blipFill>
        <p:spPr bwMode="auto">
          <a:xfrm>
            <a:off x="4857752" y="1000108"/>
            <a:ext cx="3786214" cy="3943350"/>
          </a:xfrm>
          <a:prstGeom prst="rect">
            <a:avLst/>
          </a:prstGeom>
          <a:noFill/>
        </p:spPr>
      </p:pic>
      <p:sp>
        <p:nvSpPr>
          <p:cNvPr id="6" name="TextBox 5"/>
          <p:cNvSpPr txBox="1"/>
          <p:nvPr/>
        </p:nvSpPr>
        <p:spPr>
          <a:xfrm>
            <a:off x="3500430" y="5429264"/>
            <a:ext cx="5500694" cy="1200329"/>
          </a:xfrm>
          <a:prstGeom prst="rect">
            <a:avLst/>
          </a:prstGeom>
          <a:noFill/>
        </p:spPr>
        <p:txBody>
          <a:bodyPr wrap="square" rtlCol="0">
            <a:spAutoFit/>
          </a:bodyPr>
          <a:lstStyle/>
          <a:p>
            <a:r>
              <a:rPr lang="en-IN" b="1" dirty="0"/>
              <a:t>Picture available at: </a:t>
            </a:r>
            <a:r>
              <a:rPr lang="en-IN" dirty="0"/>
              <a:t>https://www.freepik.com/premium-photo/business-man-handshake-with-effect-global-world-map-network-link-connection-graph-chart-stock-market-graphic-diagram_5995660.htm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hank You Images - Free Download on Freepik"/>
          <p:cNvPicPr>
            <a:picLocks noChangeAspect="1" noChangeArrowheads="1"/>
          </p:cNvPicPr>
          <p:nvPr/>
        </p:nvPicPr>
        <p:blipFill>
          <a:blip r:embed="rId2" cstate="print"/>
          <a:srcRect/>
          <a:stretch>
            <a:fillRect/>
          </a:stretch>
        </p:blipFill>
        <p:spPr bwMode="auto">
          <a:xfrm>
            <a:off x="1071538" y="928670"/>
            <a:ext cx="6645395" cy="4429156"/>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rishti">
      <a:majorFont>
        <a:latin typeface="Times New Roman"/>
        <a:ea typeface=""/>
        <a:cs typeface=""/>
      </a:majorFont>
      <a:minorFont>
        <a:latin typeface="Times New Roman"/>
        <a:ea typeface=""/>
        <a:cs typeface=""/>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132</TotalTime>
  <Words>1064</Words>
  <Application>Microsoft Office PowerPoint</Application>
  <PresentationFormat>On-screen Show (4:3)</PresentationFormat>
  <Paragraphs>85</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Individual Presentation Student ID 2028613 Diana Tincul </vt:lpstr>
      <vt:lpstr>Table  of contents </vt:lpstr>
      <vt:lpstr>INTRODUCTION</vt:lpstr>
      <vt:lpstr>THE ORGANIZATIONS </vt:lpstr>
      <vt:lpstr>CULTURAL DIFFERENCES </vt:lpstr>
      <vt:lpstr>COMMUNICATION METHODS </vt:lpstr>
      <vt:lpstr>CULTURAL CHALLENGES </vt:lpstr>
      <vt:lpstr>HOFSTEDE’S DIMENSIONS </vt:lpstr>
      <vt:lpstr>CULTURAL SENSITIVITY </vt:lpstr>
      <vt:lpstr>RECOMMENDATION FOR POSITIVE CULTURAL COMMUNICATION STRATEGIES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BST-008</dc:creator>
  <cp:lastModifiedBy>Diana Tincul (2028613)</cp:lastModifiedBy>
  <cp:revision>29</cp:revision>
  <dcterms:created xsi:type="dcterms:W3CDTF">2023-07-15T06:45:38Z</dcterms:created>
  <dcterms:modified xsi:type="dcterms:W3CDTF">2023-07-26T08:06:40Z</dcterms:modified>
</cp:coreProperties>
</file>