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1"/>
  </p:sldMasterIdLst>
  <p:sldIdLst>
    <p:sldId id="256" r:id="rId2"/>
    <p:sldId id="271" r:id="rId3"/>
    <p:sldId id="269" r:id="rId4"/>
    <p:sldId id="257" r:id="rId5"/>
    <p:sldId id="270" r:id="rId6"/>
    <p:sldId id="264" r:id="rId7"/>
    <p:sldId id="263" r:id="rId8"/>
    <p:sldId id="267" r:id="rId9"/>
    <p:sldId id="265" r:id="rId10"/>
    <p:sldId id="259" r:id="rId11"/>
    <p:sldId id="266" r:id="rId12"/>
    <p:sldId id="274" r:id="rId13"/>
    <p:sldId id="272" r:id="rId14"/>
    <p:sldId id="276" r:id="rId15"/>
    <p:sldId id="277" r:id="rId16"/>
    <p:sldId id="26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FA84A37A-AFC2-4A01-80A1-FC20F2C0D5BB}" type="slidenum">
              <a:rPr lang="en-US" smtClean="0"/>
              <a:pPr/>
              <a:t>‹#›</a:t>
            </a:fld>
            <a:endParaRPr lang="en-US"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GB"/>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3/18/2022</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GB"/>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GB"/>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6C62CAC-6E8C-1648-B2BC-18D74E09D2D0}"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6C62CAC-6E8C-1648-B2BC-18D74E09D2D0}" type="datetimeFigureOut">
              <a:rPr lang="en-US" smtClean="0"/>
              <a:t>3/18/2022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6C62CAC-6E8C-1648-B2BC-18D74E09D2D0}" type="datetimeFigureOut">
              <a:rPr lang="en-US" smtClean="0"/>
              <a:t>3/18/2022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16C62CAC-6E8C-1648-B2BC-18D74E09D2D0}" type="datetimeFigureOut">
              <a:rPr lang="en-US" smtClean="0"/>
              <a:t>3/18/2022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6C62CAC-6E8C-1648-B2BC-18D74E09D2D0}"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GB"/>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5" name="Date Placeholder 4"/>
          <p:cNvSpPr>
            <a:spLocks noGrp="1"/>
          </p:cNvSpPr>
          <p:nvPr>
            <p:ph type="dt" sz="half" idx="10"/>
          </p:nvPr>
        </p:nvSpPr>
        <p:spPr/>
        <p:txBody>
          <a:bodyPr/>
          <a:lstStyle/>
          <a:p>
            <a:fld id="{16C62CAC-6E8C-1648-B2BC-18D74E09D2D0}" type="datetimeFigureOut">
              <a:rPr lang="en-US" smtClean="0"/>
              <a:t>3/18/2022</a:t>
            </a:fld>
            <a:endParaRPr lang="en-US"/>
          </a:p>
        </p:txBody>
      </p:sp>
      <p:sp>
        <p:nvSpPr>
          <p:cNvPr id="7" name="Slide Number Placeholder 6"/>
          <p:cNvSpPr>
            <a:spLocks noGrp="1"/>
          </p:cNvSpPr>
          <p:nvPr>
            <p:ph type="sldNum" sz="quarter" idx="12"/>
          </p:nvPr>
        </p:nvSpPr>
        <p:spPr/>
        <p:txBody>
          <a:bodyPr/>
          <a:lstStyle/>
          <a:p>
            <a:fld id="{B1D4E0F6-A683-254E-A3F7-061B7A22ADA6}" type="slidenum">
              <a:rPr lang="en-US" smtClean="0"/>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GB"/>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C62CAC-6E8C-1648-B2BC-18D74E09D2D0}"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16C62CAC-6E8C-1648-B2BC-18D74E09D2D0}" type="datetimeFigureOut">
              <a:rPr lang="en-US" smtClean="0"/>
              <a:t>3/18/2022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B1D4E0F6-A683-254E-A3F7-061B7A22ADA6}" type="slidenum">
              <a:rPr lang="en-US" smtClean="0"/>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GB"/>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amazon.com/Unmanly-Men-Refigurations-Masculinity-Luke-Acts/dp/0199325006/ref=sr_1_1?s=books&amp;ie=UTF8&amp;qid=1480255189&amp;sr=1-1&amp;keywords=unmanly+men"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70000" lnSpcReduction="20000"/>
          </a:bodyPr>
          <a:lstStyle/>
          <a:p>
            <a:r>
              <a:rPr lang="en-US" dirty="0" err="1"/>
              <a:t>Dr</a:t>
            </a:r>
            <a:r>
              <a:rPr lang="en-US" dirty="0"/>
              <a:t> </a:t>
            </a:r>
            <a:r>
              <a:rPr lang="en-US" dirty="0" err="1"/>
              <a:t>jessica</a:t>
            </a:r>
            <a:r>
              <a:rPr lang="en-US" dirty="0"/>
              <a:t> m. </a:t>
            </a:r>
            <a:r>
              <a:rPr lang="en-US" dirty="0" err="1"/>
              <a:t>keady</a:t>
            </a:r>
            <a:endParaRPr lang="en-US" dirty="0"/>
          </a:p>
          <a:p>
            <a:r>
              <a:rPr lang="en-US" dirty="0" err="1"/>
              <a:t>J.KEADY@uwtsd,ac.uK</a:t>
            </a:r>
            <a:endParaRPr lang="en-US" dirty="0"/>
          </a:p>
        </p:txBody>
      </p:sp>
      <p:sp>
        <p:nvSpPr>
          <p:cNvPr id="2" name="Title 1"/>
          <p:cNvSpPr>
            <a:spLocks noGrp="1"/>
          </p:cNvSpPr>
          <p:nvPr>
            <p:ph type="ctrTitle"/>
          </p:nvPr>
        </p:nvSpPr>
        <p:spPr>
          <a:xfrm>
            <a:off x="515465" y="797727"/>
            <a:ext cx="6989885" cy="4136912"/>
          </a:xfrm>
        </p:spPr>
        <p:txBody>
          <a:bodyPr>
            <a:normAutofit/>
          </a:bodyPr>
          <a:lstStyle/>
          <a:p>
            <a:pPr algn="l"/>
            <a:r>
              <a:rPr lang="en-US" sz="3800" dirty="0"/>
              <a:t>Perspectives on Masculinities and the Bible</a:t>
            </a:r>
          </a:p>
        </p:txBody>
      </p:sp>
    </p:spTree>
    <p:extLst>
      <p:ext uri="{BB962C8B-B14F-4D97-AF65-F5344CB8AC3E}">
        <p14:creationId xmlns:p14="http://schemas.microsoft.com/office/powerpoint/2010/main" val="1596507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Lesson OUTLINE</a:t>
            </a:r>
          </a:p>
        </p:txBody>
      </p:sp>
      <p:sp>
        <p:nvSpPr>
          <p:cNvPr id="3" name="Content Placeholder 2"/>
          <p:cNvSpPr>
            <a:spLocks noGrp="1"/>
          </p:cNvSpPr>
          <p:nvPr>
            <p:ph idx="1"/>
          </p:nvPr>
        </p:nvSpPr>
        <p:spPr>
          <a:xfrm>
            <a:off x="457200" y="1752600"/>
            <a:ext cx="8686800" cy="4954809"/>
          </a:xfrm>
        </p:spPr>
        <p:txBody>
          <a:bodyPr>
            <a:normAutofit/>
          </a:bodyPr>
          <a:lstStyle/>
          <a:p>
            <a:r>
              <a:rPr lang="en-US" dirty="0"/>
              <a:t>Definition of Terms Gender in Antiquity Jewish </a:t>
            </a:r>
          </a:p>
          <a:p>
            <a:r>
              <a:rPr lang="en-US" dirty="0"/>
              <a:t>Masculinities and Masculinities in the Dead Sea Scrolls </a:t>
            </a:r>
          </a:p>
          <a:p>
            <a:r>
              <a:rPr lang="en-US" dirty="0"/>
              <a:t>Masculinist Reading of the War Scroll New Testament </a:t>
            </a:r>
          </a:p>
          <a:p>
            <a:r>
              <a:rPr lang="en-US" dirty="0"/>
              <a:t>Masculinities Activity - Genesis 27:1-29; Matthew 15:21-28 –</a:t>
            </a:r>
          </a:p>
          <a:p>
            <a:r>
              <a:rPr lang="en-US" dirty="0"/>
              <a:t>Areas for Future Research</a:t>
            </a:r>
          </a:p>
          <a:p>
            <a:r>
              <a:rPr lang="en-US" dirty="0"/>
              <a:t>Assessment Preparation </a:t>
            </a:r>
          </a:p>
          <a:p>
            <a:r>
              <a:rPr lang="en-US" dirty="0"/>
              <a:t>Conclude</a:t>
            </a:r>
          </a:p>
          <a:p>
            <a:endParaRPr lang="en-US" dirty="0"/>
          </a:p>
        </p:txBody>
      </p:sp>
    </p:spTree>
    <p:extLst>
      <p:ext uri="{BB962C8B-B14F-4D97-AF65-F5344CB8AC3E}">
        <p14:creationId xmlns:p14="http://schemas.microsoft.com/office/powerpoint/2010/main" val="2908864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DEFNINING TERMS</a:t>
            </a:r>
          </a:p>
        </p:txBody>
      </p:sp>
      <p:sp>
        <p:nvSpPr>
          <p:cNvPr id="3" name="Content Placeholder 2"/>
          <p:cNvSpPr>
            <a:spLocks noGrp="1"/>
          </p:cNvSpPr>
          <p:nvPr>
            <p:ph idx="1"/>
          </p:nvPr>
        </p:nvSpPr>
        <p:spPr/>
        <p:txBody>
          <a:bodyPr>
            <a:normAutofit lnSpcReduction="10000"/>
          </a:bodyPr>
          <a:lstStyle/>
          <a:p>
            <a:endParaRPr lang="en-US" sz="4000" dirty="0"/>
          </a:p>
          <a:p>
            <a:r>
              <a:rPr lang="en-US" sz="4000" dirty="0"/>
              <a:t>Masculinity (masculinities)</a:t>
            </a:r>
          </a:p>
          <a:p>
            <a:pPr marL="114300" indent="0">
              <a:buNone/>
            </a:pPr>
            <a:r>
              <a:rPr lang="en-US" sz="4000" dirty="0"/>
              <a:t> </a:t>
            </a:r>
          </a:p>
          <a:p>
            <a:r>
              <a:rPr lang="en-US" sz="4000" dirty="0"/>
              <a:t>Femininity (femininities) </a:t>
            </a:r>
          </a:p>
          <a:p>
            <a:endParaRPr lang="en-US" sz="4000" dirty="0"/>
          </a:p>
          <a:p>
            <a:r>
              <a:rPr lang="en-US" sz="3400" dirty="0"/>
              <a:t>Exercise: List 3 words that you associate with masculine/feminine.</a:t>
            </a:r>
          </a:p>
          <a:p>
            <a:endParaRPr lang="en-US" sz="3400" dirty="0"/>
          </a:p>
        </p:txBody>
      </p:sp>
    </p:spTree>
    <p:extLst>
      <p:ext uri="{BB962C8B-B14F-4D97-AF65-F5344CB8AC3E}">
        <p14:creationId xmlns:p14="http://schemas.microsoft.com/office/powerpoint/2010/main" val="1960212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err="1"/>
              <a:t>dEFINING</a:t>
            </a:r>
            <a:r>
              <a:rPr lang="en-US" sz="4000" dirty="0"/>
              <a:t> Terms </a:t>
            </a:r>
          </a:p>
        </p:txBody>
      </p:sp>
      <p:sp>
        <p:nvSpPr>
          <p:cNvPr id="3" name="Content Placeholder 2"/>
          <p:cNvSpPr>
            <a:spLocks noGrp="1"/>
          </p:cNvSpPr>
          <p:nvPr>
            <p:ph idx="1"/>
          </p:nvPr>
        </p:nvSpPr>
        <p:spPr>
          <a:xfrm>
            <a:off x="426128" y="1947961"/>
            <a:ext cx="8260672" cy="4373563"/>
          </a:xfrm>
        </p:spPr>
        <p:txBody>
          <a:bodyPr>
            <a:normAutofit/>
          </a:bodyPr>
          <a:lstStyle/>
          <a:p>
            <a:r>
              <a:rPr lang="en-US" sz="4000" dirty="0"/>
              <a:t>Sex (understood biologically)</a:t>
            </a:r>
          </a:p>
          <a:p>
            <a:pPr marL="114300" indent="0">
              <a:buNone/>
            </a:pPr>
            <a:endParaRPr lang="en-US" sz="4000" dirty="0"/>
          </a:p>
          <a:p>
            <a:r>
              <a:rPr lang="en-US" sz="4000" dirty="0"/>
              <a:t>Gender (culturally constructed) </a:t>
            </a:r>
          </a:p>
        </p:txBody>
      </p:sp>
    </p:spTree>
    <p:extLst>
      <p:ext uri="{BB962C8B-B14F-4D97-AF65-F5344CB8AC3E}">
        <p14:creationId xmlns:p14="http://schemas.microsoft.com/office/powerpoint/2010/main" val="2736805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Gender stereotypes </a:t>
            </a:r>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l="1844" r="1844"/>
          <a:stretch>
            <a:fillRect/>
          </a:stretch>
        </p:blipFill>
        <p:spPr bwMode="auto">
          <a:xfrm>
            <a:off x="0" y="1676852"/>
            <a:ext cx="5844995" cy="2870139"/>
          </a:xfrm>
          <a:prstGeom prst="rect">
            <a:avLst/>
          </a:prstGeom>
          <a:noFill/>
          <a:ln>
            <a:noFill/>
          </a:ln>
        </p:spPr>
      </p:pic>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0" y="4395632"/>
            <a:ext cx="5844995" cy="2462368"/>
          </a:xfrm>
          <a:prstGeom prst="rect">
            <a:avLst/>
          </a:prstGeom>
          <a:noFill/>
          <a:ln>
            <a:noFill/>
          </a:ln>
        </p:spPr>
      </p:pic>
      <p:pic>
        <p:nvPicPr>
          <p:cNvPr id="8" name="Picture 7"/>
          <p:cNvPicPr>
            <a:picLocks noChangeAspect="1"/>
          </p:cNvPicPr>
          <p:nvPr/>
        </p:nvPicPr>
        <p:blipFill>
          <a:blip r:embed="rId4"/>
          <a:stretch>
            <a:fillRect/>
          </a:stretch>
        </p:blipFill>
        <p:spPr>
          <a:xfrm>
            <a:off x="5844995" y="1447799"/>
            <a:ext cx="3299006" cy="5410201"/>
          </a:xfrm>
          <a:prstGeom prst="rect">
            <a:avLst/>
          </a:prstGeom>
        </p:spPr>
      </p:pic>
    </p:spTree>
    <p:extLst>
      <p:ext uri="{BB962C8B-B14F-4D97-AF65-F5344CB8AC3E}">
        <p14:creationId xmlns:p14="http://schemas.microsoft.com/office/powerpoint/2010/main" val="378272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hEGEMONIC</a:t>
            </a:r>
            <a:r>
              <a:rPr lang="en-US" dirty="0"/>
              <a:t> </a:t>
            </a:r>
            <a:r>
              <a:rPr lang="en-US" dirty="0" err="1"/>
              <a:t>maSCULINITIES</a:t>
            </a:r>
            <a:endParaRPr lang="en-US" dirty="0"/>
          </a:p>
        </p:txBody>
      </p:sp>
      <p:sp>
        <p:nvSpPr>
          <p:cNvPr id="3" name="Content Placeholder 2"/>
          <p:cNvSpPr>
            <a:spLocks noGrp="1"/>
          </p:cNvSpPr>
          <p:nvPr>
            <p:ph idx="1"/>
          </p:nvPr>
        </p:nvSpPr>
        <p:spPr>
          <a:xfrm>
            <a:off x="162813" y="1752600"/>
            <a:ext cx="8523987" cy="4971089"/>
          </a:xfrm>
        </p:spPr>
        <p:txBody>
          <a:bodyPr>
            <a:normAutofit/>
          </a:bodyPr>
          <a:lstStyle/>
          <a:p>
            <a:pPr marL="114300" indent="0">
              <a:buNone/>
            </a:pPr>
            <a:r>
              <a:rPr lang="en-US" sz="4000" dirty="0"/>
              <a:t>Hegemonic </a:t>
            </a:r>
          </a:p>
          <a:p>
            <a:pPr marL="114300" indent="0">
              <a:buNone/>
            </a:pPr>
            <a:r>
              <a:rPr lang="en-US" sz="4000" dirty="0"/>
              <a:t>Masculinities (1993)</a:t>
            </a:r>
          </a:p>
          <a:p>
            <a:pPr marL="114300" indent="0">
              <a:buNone/>
            </a:pPr>
            <a:r>
              <a:rPr lang="en-US" sz="4000" dirty="0"/>
              <a:t>- R.W. Connell </a:t>
            </a:r>
          </a:p>
          <a:p>
            <a:endParaRPr lang="en-US" sz="4000" dirty="0"/>
          </a:p>
          <a:p>
            <a:endParaRPr lang="en-US" dirty="0"/>
          </a:p>
          <a:p>
            <a:endParaRPr lang="en-US" dirty="0"/>
          </a:p>
          <a:p>
            <a:endParaRPr lang="en-US" dirty="0"/>
          </a:p>
          <a:p>
            <a:endParaRPr lang="en-US"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5708471" y="1539950"/>
            <a:ext cx="3435529" cy="5353201"/>
          </a:xfrm>
          <a:prstGeom prst="rect">
            <a:avLst/>
          </a:prstGeom>
          <a:noFill/>
          <a:ln>
            <a:noFill/>
          </a:ln>
        </p:spPr>
      </p:pic>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626173" y="4216551"/>
            <a:ext cx="3509283" cy="2320406"/>
          </a:xfrm>
          <a:prstGeom prst="rect">
            <a:avLst/>
          </a:prstGeom>
          <a:noFill/>
          <a:ln>
            <a:noFill/>
          </a:ln>
        </p:spPr>
      </p:pic>
    </p:spTree>
    <p:extLst>
      <p:ext uri="{BB962C8B-B14F-4D97-AF65-F5344CB8AC3E}">
        <p14:creationId xmlns:p14="http://schemas.microsoft.com/office/powerpoint/2010/main" val="1429274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gENDER</a:t>
            </a:r>
            <a:r>
              <a:rPr lang="en-US" dirty="0"/>
              <a:t> IN THE ANCIENT WORLD</a:t>
            </a:r>
          </a:p>
        </p:txBody>
      </p:sp>
      <p:sp>
        <p:nvSpPr>
          <p:cNvPr id="4" name="Content Placeholder 2"/>
          <p:cNvSpPr>
            <a:spLocks noGrp="1"/>
          </p:cNvSpPr>
          <p:nvPr>
            <p:ph idx="1"/>
          </p:nvPr>
        </p:nvSpPr>
        <p:spPr/>
        <p:txBody>
          <a:bodyPr>
            <a:normAutofit fontScale="92500" lnSpcReduction="20000"/>
          </a:bodyPr>
          <a:lstStyle/>
          <a:p>
            <a:pPr algn="ctr">
              <a:buNone/>
            </a:pPr>
            <a:endParaRPr lang="en-GB" dirty="0"/>
          </a:p>
          <a:p>
            <a:pPr algn="ctr">
              <a:buNone/>
            </a:pPr>
            <a:r>
              <a:rPr lang="en-GB" dirty="0"/>
              <a:t>Upper class men</a:t>
            </a:r>
          </a:p>
          <a:p>
            <a:pPr algn="ctr">
              <a:buNone/>
            </a:pPr>
            <a:endParaRPr lang="en-GB" dirty="0"/>
          </a:p>
          <a:p>
            <a:pPr algn="ctr">
              <a:buNone/>
            </a:pPr>
            <a:endParaRPr lang="en-GB" dirty="0"/>
          </a:p>
          <a:p>
            <a:pPr algn="ctr">
              <a:buNone/>
            </a:pPr>
            <a:r>
              <a:rPr lang="en-GB" dirty="0"/>
              <a:t>Lower class men</a:t>
            </a:r>
          </a:p>
          <a:p>
            <a:pPr algn="ctr">
              <a:buNone/>
            </a:pPr>
            <a:endParaRPr lang="en-GB" dirty="0"/>
          </a:p>
          <a:p>
            <a:pPr algn="ctr">
              <a:buNone/>
            </a:pPr>
            <a:endParaRPr lang="en-GB" dirty="0"/>
          </a:p>
          <a:p>
            <a:pPr algn="ctr">
              <a:buNone/>
            </a:pPr>
            <a:r>
              <a:rPr lang="en-GB" dirty="0"/>
              <a:t>Boys</a:t>
            </a:r>
          </a:p>
          <a:p>
            <a:pPr algn="ctr">
              <a:buNone/>
            </a:pPr>
            <a:endParaRPr lang="en-GB" dirty="0"/>
          </a:p>
          <a:p>
            <a:pPr algn="ctr">
              <a:buNone/>
            </a:pPr>
            <a:endParaRPr lang="en-GB" dirty="0"/>
          </a:p>
          <a:p>
            <a:pPr algn="ctr">
              <a:buNone/>
            </a:pPr>
            <a:endParaRPr lang="en-GB" dirty="0"/>
          </a:p>
          <a:p>
            <a:pPr algn="ctr">
              <a:buNone/>
            </a:pPr>
            <a:r>
              <a:rPr lang="en-GB" dirty="0"/>
              <a:t>Women</a:t>
            </a:r>
          </a:p>
          <a:p>
            <a:pPr algn="ctr">
              <a:buNone/>
            </a:pPr>
            <a:endParaRPr lang="en-GB" dirty="0"/>
          </a:p>
        </p:txBody>
      </p:sp>
      <p:sp>
        <p:nvSpPr>
          <p:cNvPr id="5" name="Down Arrow 4"/>
          <p:cNvSpPr/>
          <p:nvPr/>
        </p:nvSpPr>
        <p:spPr>
          <a:xfrm>
            <a:off x="4323239" y="2569910"/>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323239" y="3524177"/>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323239" y="4777746"/>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67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Jewish masculinities </a:t>
            </a:r>
          </a:p>
        </p:txBody>
      </p:sp>
      <p:sp>
        <p:nvSpPr>
          <p:cNvPr id="3" name="Content Placeholder 2"/>
          <p:cNvSpPr>
            <a:spLocks noGrp="1"/>
          </p:cNvSpPr>
          <p:nvPr>
            <p:ph idx="1"/>
          </p:nvPr>
        </p:nvSpPr>
        <p:spPr>
          <a:xfrm>
            <a:off x="309345" y="1752600"/>
            <a:ext cx="8377455" cy="4694327"/>
          </a:xfrm>
        </p:spPr>
        <p:txBody>
          <a:bodyPr>
            <a:normAutofit/>
          </a:bodyPr>
          <a:lstStyle/>
          <a:p>
            <a:pPr marL="114300" indent="0">
              <a:buNone/>
            </a:pPr>
            <a:r>
              <a:rPr lang="en-US" sz="3800" dirty="0"/>
              <a:t>“Judaism, as codified in the Torah or Hebrew Scriptures, is one of the primary sources for the historical construction of masculinity.” </a:t>
            </a:r>
          </a:p>
          <a:p>
            <a:pPr marL="114300" indent="0">
              <a:buNone/>
            </a:pPr>
            <a:endParaRPr lang="en-US" sz="3800" dirty="0"/>
          </a:p>
          <a:p>
            <a:pPr marL="114300" indent="0">
              <a:buNone/>
            </a:pPr>
            <a:r>
              <a:rPr lang="en-US" sz="3800" dirty="0"/>
              <a:t>(</a:t>
            </a:r>
            <a:r>
              <a:rPr lang="en-US" sz="3800" dirty="0" err="1"/>
              <a:t>Rosenburg</a:t>
            </a:r>
            <a:r>
              <a:rPr lang="en-US" sz="3800" dirty="0"/>
              <a:t>, Jewish Masculinities, 349)</a:t>
            </a:r>
          </a:p>
        </p:txBody>
      </p:sp>
    </p:spTree>
    <p:extLst>
      <p:ext uri="{BB962C8B-B14F-4D97-AF65-F5344CB8AC3E}">
        <p14:creationId xmlns:p14="http://schemas.microsoft.com/office/powerpoint/2010/main" val="287613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MASCULINITIES AND THE DEAD SEA SCROLLS </a:t>
            </a:r>
          </a:p>
        </p:txBody>
      </p:sp>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2409634" y="1752600"/>
            <a:ext cx="3370236" cy="5017819"/>
          </a:xfrm>
          <a:prstGeom prst="rect">
            <a:avLst/>
          </a:prstGeom>
          <a:noFill/>
          <a:ln>
            <a:noFill/>
          </a:ln>
        </p:spPr>
      </p:pic>
    </p:spTree>
    <p:extLst>
      <p:ext uri="{BB962C8B-B14F-4D97-AF65-F5344CB8AC3E}">
        <p14:creationId xmlns:p14="http://schemas.microsoft.com/office/powerpoint/2010/main" val="2692460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MASCULINITIES and war</a:t>
            </a:r>
          </a:p>
        </p:txBody>
      </p:sp>
      <p:sp>
        <p:nvSpPr>
          <p:cNvPr id="3" name="Content Placeholder 2"/>
          <p:cNvSpPr>
            <a:spLocks noGrp="1"/>
          </p:cNvSpPr>
          <p:nvPr>
            <p:ph idx="1"/>
          </p:nvPr>
        </p:nvSpPr>
        <p:spPr/>
        <p:txBody>
          <a:bodyPr/>
          <a:lstStyle/>
          <a:p>
            <a:r>
              <a:rPr lang="en-US" sz="3600" dirty="0"/>
              <a:t>David Morgan (1994) proposes that one way of reading for masculinities is by looking at the construction of the masculine body in texts that discuss war, ideology and </a:t>
            </a:r>
            <a:r>
              <a:rPr lang="en-US" sz="3600" dirty="0" err="1"/>
              <a:t>behaviour</a:t>
            </a:r>
            <a:r>
              <a:rPr lang="en-US" sz="3600" dirty="0"/>
              <a:t> (Morgan, 1994, 167).</a:t>
            </a:r>
          </a:p>
          <a:p>
            <a:endParaRPr lang="en-US" dirty="0"/>
          </a:p>
        </p:txBody>
      </p:sp>
    </p:spTree>
    <p:extLst>
      <p:ext uri="{BB962C8B-B14F-4D97-AF65-F5344CB8AC3E}">
        <p14:creationId xmlns:p14="http://schemas.microsoft.com/office/powerpoint/2010/main" val="3007172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MASCULINIST READING OF the war scroll (1QM) </a:t>
            </a:r>
          </a:p>
        </p:txBody>
      </p:sp>
      <p:sp>
        <p:nvSpPr>
          <p:cNvPr id="3" name="Content Placeholder 2"/>
          <p:cNvSpPr>
            <a:spLocks noGrp="1"/>
          </p:cNvSpPr>
          <p:nvPr>
            <p:ph idx="1"/>
          </p:nvPr>
        </p:nvSpPr>
        <p:spPr>
          <a:xfrm>
            <a:off x="276783" y="1752600"/>
            <a:ext cx="8410017" cy="5105400"/>
          </a:xfrm>
        </p:spPr>
        <p:txBody>
          <a:bodyPr>
            <a:normAutofit lnSpcReduction="10000"/>
          </a:bodyPr>
          <a:lstStyle/>
          <a:p>
            <a:pPr marL="114300" indent="0">
              <a:buNone/>
            </a:pPr>
            <a:r>
              <a:rPr lang="en-US" sz="3000" dirty="0"/>
              <a:t>Exercise: Read the passage from 1QM VI, 11b – VII, 7 and highlight words/sentences that you see as particularly gendered or </a:t>
            </a:r>
            <a:r>
              <a:rPr lang="en-US" sz="3000" dirty="0" err="1"/>
              <a:t>masculinised</a:t>
            </a:r>
            <a:r>
              <a:rPr lang="en-US" sz="3000" dirty="0"/>
              <a:t>. </a:t>
            </a:r>
          </a:p>
          <a:p>
            <a:pPr marL="114300" indent="0">
              <a:buNone/>
            </a:pPr>
            <a:endParaRPr lang="en-US" sz="3000" dirty="0"/>
          </a:p>
          <a:p>
            <a:pPr marL="114300" indent="0">
              <a:buNone/>
            </a:pPr>
            <a:r>
              <a:rPr lang="en-US" sz="3000" dirty="0"/>
              <a:t>Themes to think about:</a:t>
            </a:r>
          </a:p>
          <a:p>
            <a:r>
              <a:rPr lang="en-US" sz="3000" dirty="0"/>
              <a:t>Body</a:t>
            </a:r>
          </a:p>
          <a:p>
            <a:r>
              <a:rPr lang="en-US" sz="3000" dirty="0"/>
              <a:t>Violence</a:t>
            </a:r>
          </a:p>
          <a:p>
            <a:r>
              <a:rPr lang="en-US" sz="3000" dirty="0"/>
              <a:t>Purity/Impurity </a:t>
            </a:r>
          </a:p>
          <a:p>
            <a:r>
              <a:rPr lang="en-US" sz="3000" dirty="0"/>
              <a:t>Disability </a:t>
            </a:r>
          </a:p>
          <a:p>
            <a:pPr marL="114300" indent="0">
              <a:buNone/>
            </a:pPr>
            <a:endParaRPr lang="en-US" dirty="0"/>
          </a:p>
        </p:txBody>
      </p:sp>
    </p:spTree>
    <p:extLst>
      <p:ext uri="{BB962C8B-B14F-4D97-AF65-F5344CB8AC3E}">
        <p14:creationId xmlns:p14="http://schemas.microsoft.com/office/powerpoint/2010/main" val="251533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MASCULINIST READING OF the war scroll (1QM) </a:t>
            </a:r>
          </a:p>
        </p:txBody>
      </p:sp>
      <p:sp>
        <p:nvSpPr>
          <p:cNvPr id="3" name="Content Placeholder 2"/>
          <p:cNvSpPr>
            <a:spLocks noGrp="1"/>
          </p:cNvSpPr>
          <p:nvPr>
            <p:ph idx="1"/>
          </p:nvPr>
        </p:nvSpPr>
        <p:spPr/>
        <p:txBody>
          <a:bodyPr/>
          <a:lstStyle/>
          <a:p>
            <a:pPr lvl="8"/>
            <a:endParaRPr lang="en-US" sz="3200" b="1" dirty="0"/>
          </a:p>
          <a:p>
            <a:pPr lvl="8"/>
            <a:r>
              <a:rPr lang="en-US" sz="3200" b="1" dirty="0"/>
              <a:t>Construction of the male body</a:t>
            </a:r>
          </a:p>
          <a:p>
            <a:pPr lvl="8"/>
            <a:r>
              <a:rPr lang="en-US" sz="3200" b="1" dirty="0"/>
              <a:t>Portrayals of Violence</a:t>
            </a:r>
          </a:p>
          <a:p>
            <a:pPr lvl="8"/>
            <a:r>
              <a:rPr lang="en-US" sz="3200" b="1" dirty="0"/>
              <a:t>Purity/Impurity </a:t>
            </a:r>
          </a:p>
          <a:p>
            <a:pPr lvl="8"/>
            <a:r>
              <a:rPr lang="en-US" sz="3200" b="1" dirty="0"/>
              <a:t>Disability and Masculinity  </a:t>
            </a:r>
          </a:p>
          <a:p>
            <a:endParaRPr lang="en-US" dirty="0"/>
          </a:p>
        </p:txBody>
      </p:sp>
    </p:spTree>
    <p:extLst>
      <p:ext uri="{BB962C8B-B14F-4D97-AF65-F5344CB8AC3E}">
        <p14:creationId xmlns:p14="http://schemas.microsoft.com/office/powerpoint/2010/main" val="4279926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TESTAMENT MASCULINITIES </a:t>
            </a:r>
          </a:p>
        </p:txBody>
      </p:sp>
      <p:sp>
        <p:nvSpPr>
          <p:cNvPr id="5" name="Content Placeholder 4"/>
          <p:cNvSpPr>
            <a:spLocks noGrp="1"/>
          </p:cNvSpPr>
          <p:nvPr>
            <p:ph idx="1"/>
          </p:nvPr>
        </p:nvSpPr>
        <p:spPr>
          <a:xfrm>
            <a:off x="426128" y="1447800"/>
            <a:ext cx="8260672" cy="4678364"/>
          </a:xfrm>
        </p:spPr>
        <p:txBody>
          <a:bodyPr/>
          <a:lstStyle/>
          <a:p>
            <a:endParaRPr lang="en-US" dirty="0"/>
          </a:p>
          <a:p>
            <a:pPr marL="114300" indent="0">
              <a:buNone/>
            </a:pPr>
            <a:endParaRPr lang="en-US" dirty="0"/>
          </a:p>
          <a:p>
            <a:r>
              <a:rPr lang="en-US" dirty="0">
                <a:hlinkClick r:id="rId2"/>
              </a:rPr>
              <a:t>https://</a:t>
            </a:r>
            <a:endParaRPr lang="en-US" dirty="0"/>
          </a:p>
        </p:txBody>
      </p:sp>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556757" y="2490035"/>
            <a:ext cx="2605012" cy="4090380"/>
          </a:xfrm>
          <a:prstGeom prst="rect">
            <a:avLst/>
          </a:prstGeom>
          <a:noFill/>
          <a:ln>
            <a:noFill/>
          </a:ln>
        </p:spPr>
      </p:pic>
      <p:pic>
        <p:nvPicPr>
          <p:cNvPr id="7" name="Picture 6"/>
          <p:cNvPicPr/>
          <p:nvPr/>
        </p:nvPicPr>
        <p:blipFill>
          <a:blip r:embed="rId4">
            <a:extLst>
              <a:ext uri="{28A0092B-C50C-407E-A947-70E740481C1C}">
                <a14:useLocalDpi xmlns:a14="http://schemas.microsoft.com/office/drawing/2010/main" val="0"/>
              </a:ext>
            </a:extLst>
          </a:blip>
          <a:srcRect/>
          <a:stretch>
            <a:fillRect/>
          </a:stretch>
        </p:blipFill>
        <p:spPr bwMode="auto">
          <a:xfrm>
            <a:off x="5792560" y="2359248"/>
            <a:ext cx="2344511" cy="4090380"/>
          </a:xfrm>
          <a:prstGeom prst="rect">
            <a:avLst/>
          </a:prstGeom>
          <a:noFill/>
          <a:ln>
            <a:noFill/>
          </a:ln>
        </p:spPr>
      </p:pic>
    </p:spTree>
    <p:extLst>
      <p:ext uri="{BB962C8B-B14F-4D97-AF65-F5344CB8AC3E}">
        <p14:creationId xmlns:p14="http://schemas.microsoft.com/office/powerpoint/2010/main" val="364220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 2</a:t>
            </a:r>
          </a:p>
        </p:txBody>
      </p:sp>
      <p:sp>
        <p:nvSpPr>
          <p:cNvPr id="3" name="Content Placeholder 2"/>
          <p:cNvSpPr>
            <a:spLocks noGrp="1"/>
          </p:cNvSpPr>
          <p:nvPr>
            <p:ph idx="1"/>
          </p:nvPr>
        </p:nvSpPr>
        <p:spPr>
          <a:xfrm>
            <a:off x="211657" y="1752600"/>
            <a:ext cx="8475143" cy="4889688"/>
          </a:xfrm>
        </p:spPr>
        <p:txBody>
          <a:bodyPr/>
          <a:lstStyle/>
          <a:p>
            <a:r>
              <a:rPr lang="en-US" dirty="0"/>
              <a:t>Read Genesis 27: 1-29 and Matthew 15: 21-28  </a:t>
            </a:r>
          </a:p>
          <a:p>
            <a:r>
              <a:rPr lang="en-US" dirty="0"/>
              <a:t>Discuss the Questions </a:t>
            </a:r>
          </a:p>
          <a:p>
            <a:pPr marL="114300" indent="0">
              <a:buNone/>
            </a:pPr>
            <a:endParaRPr lang="en-US" dirty="0"/>
          </a:p>
          <a:p>
            <a:r>
              <a:rPr lang="en-US" dirty="0"/>
              <a:t>To think about before starting…</a:t>
            </a:r>
          </a:p>
          <a:p>
            <a:endParaRPr lang="en-US" dirty="0"/>
          </a:p>
          <a:p>
            <a:pPr marL="114300" indent="0">
              <a:buNone/>
            </a:pPr>
            <a:r>
              <a:rPr lang="en-US" b="1" dirty="0"/>
              <a:t>Women</a:t>
            </a:r>
            <a:r>
              <a:rPr lang="en-US" dirty="0"/>
              <a:t> are central in many social processes that construct masculinities, be it as mothers, educators, sexual partners, wives, lovers etc. </a:t>
            </a:r>
          </a:p>
          <a:p>
            <a:pPr marL="114300" indent="0">
              <a:buNone/>
            </a:pPr>
            <a:endParaRPr lang="en-US" dirty="0"/>
          </a:p>
          <a:p>
            <a:endParaRPr lang="en-US" dirty="0"/>
          </a:p>
        </p:txBody>
      </p:sp>
    </p:spTree>
    <p:extLst>
      <p:ext uri="{BB962C8B-B14F-4D97-AF65-F5344CB8AC3E}">
        <p14:creationId xmlns:p14="http://schemas.microsoft.com/office/powerpoint/2010/main" val="3749269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aREAS</a:t>
            </a:r>
            <a:r>
              <a:rPr lang="en-US" dirty="0"/>
              <a:t> FOR FUTURE RESEARCH</a:t>
            </a:r>
          </a:p>
        </p:txBody>
      </p:sp>
      <p:sp>
        <p:nvSpPr>
          <p:cNvPr id="3" name="Content Placeholder 2"/>
          <p:cNvSpPr>
            <a:spLocks noGrp="1"/>
          </p:cNvSpPr>
          <p:nvPr>
            <p:ph idx="1"/>
          </p:nvPr>
        </p:nvSpPr>
        <p:spPr/>
        <p:txBody>
          <a:bodyPr/>
          <a:lstStyle/>
          <a:p>
            <a:r>
              <a:rPr lang="en-US" dirty="0" err="1"/>
              <a:t>Haddox</a:t>
            </a:r>
            <a:r>
              <a:rPr lang="en-US" dirty="0"/>
              <a:t> (2016) sees future areas of studies on masculinities and the Hebrew Bible in the </a:t>
            </a:r>
            <a:r>
              <a:rPr lang="en-US" dirty="0" err="1"/>
              <a:t>Ketuvim</a:t>
            </a:r>
            <a:r>
              <a:rPr lang="en-US" dirty="0"/>
              <a:t>/The Writings section of the Torah (for example, the Book of Ruth, Lamentations, Book of Job) </a:t>
            </a:r>
          </a:p>
          <a:p>
            <a:endParaRPr lang="en-US" dirty="0"/>
          </a:p>
          <a:p>
            <a:r>
              <a:rPr lang="en-US" dirty="0"/>
              <a:t>In the New Testament, masculinist perspectives could be further applied to how, for example, the Book of John constructs Jesus’ masculinities, or the ways in which the disciples are portrayed in the Gospels.  </a:t>
            </a:r>
          </a:p>
        </p:txBody>
      </p:sp>
    </p:spTree>
    <p:extLst>
      <p:ext uri="{BB962C8B-B14F-4D97-AF65-F5344CB8AC3E}">
        <p14:creationId xmlns:p14="http://schemas.microsoft.com/office/powerpoint/2010/main" val="4025417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260501" y="1752600"/>
            <a:ext cx="8426299" cy="5105400"/>
          </a:xfrm>
        </p:spPr>
        <p:txBody>
          <a:bodyPr/>
          <a:lstStyle/>
          <a:p>
            <a:r>
              <a:rPr lang="en-US" dirty="0" err="1"/>
              <a:t>Rosenburg</a:t>
            </a:r>
            <a:r>
              <a:rPr lang="en-US" dirty="0"/>
              <a:t>, W. (2007).“Jewish Masculinities” </a:t>
            </a:r>
            <a:r>
              <a:rPr lang="en-GB" dirty="0"/>
              <a:t>in</a:t>
            </a:r>
            <a:r>
              <a:rPr lang="en-GB" i="1" dirty="0"/>
              <a:t> </a:t>
            </a:r>
            <a:r>
              <a:rPr lang="en-US" i="1" dirty="0"/>
              <a:t>International Encyclopedia of Men and Masculinities. </a:t>
            </a:r>
            <a:r>
              <a:rPr lang="en-US" dirty="0"/>
              <a:t>Edited by Michael Flood, Judith </a:t>
            </a:r>
            <a:r>
              <a:rPr lang="en-US" dirty="0" err="1"/>
              <a:t>Kegan</a:t>
            </a:r>
            <a:r>
              <a:rPr lang="en-US" dirty="0"/>
              <a:t> Gardiner, Bob Pease and Keith Pringle. London/New York: Routledge, pp. </a:t>
            </a:r>
            <a:r>
              <a:rPr lang="en-GB" dirty="0"/>
              <a:t>349-51</a:t>
            </a:r>
            <a:r>
              <a:rPr lang="en-US" dirty="0"/>
              <a:t>.</a:t>
            </a:r>
            <a:r>
              <a:rPr lang="en-GB" dirty="0"/>
              <a:t> </a:t>
            </a:r>
          </a:p>
          <a:p>
            <a:r>
              <a:rPr lang="en-US" dirty="0"/>
              <a:t>Morgan, David H.J. (1994). ‘Theater of War</a:t>
            </a:r>
            <a:r>
              <a:rPr lang="en-GB" dirty="0"/>
              <a:t>. Combat, the Military and Masculinities’, in </a:t>
            </a:r>
            <a:r>
              <a:rPr lang="en-US" i="1" dirty="0"/>
              <a:t>Theorizing Masculinities</a:t>
            </a:r>
            <a:r>
              <a:rPr lang="en-US" dirty="0"/>
              <a:t>. Edited by Harry </a:t>
            </a:r>
            <a:r>
              <a:rPr lang="en-US" dirty="0" err="1"/>
              <a:t>Brod</a:t>
            </a:r>
            <a:r>
              <a:rPr lang="en-US" dirty="0"/>
              <a:t> and Michael Kaufman. London: SAGE, </a:t>
            </a:r>
            <a:r>
              <a:rPr lang="en-GB" dirty="0"/>
              <a:t>pp. 165-83</a:t>
            </a:r>
            <a:r>
              <a:rPr lang="en-US" dirty="0"/>
              <a:t>.</a:t>
            </a:r>
            <a:endParaRPr lang="en-GB" dirty="0"/>
          </a:p>
          <a:p>
            <a:endParaRPr lang="en-US" dirty="0"/>
          </a:p>
        </p:txBody>
      </p:sp>
    </p:spTree>
    <p:extLst>
      <p:ext uri="{BB962C8B-B14F-4D97-AF65-F5344CB8AC3E}">
        <p14:creationId xmlns:p14="http://schemas.microsoft.com/office/powerpoint/2010/main" val="2000884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ＭＳ Ｐ明朝"/>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Apothecary.thmx</Template>
  <TotalTime>0</TotalTime>
  <Words>501</Words>
  <Application>Microsoft Office PowerPoint</Application>
  <PresentationFormat>On-screen Show (4:3)</PresentationFormat>
  <Paragraphs>82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Book Antiqua</vt:lpstr>
      <vt:lpstr>Century Gothic</vt:lpstr>
      <vt:lpstr>Apothecary</vt:lpstr>
      <vt:lpstr>Perspectives on Masculinities and the Bible</vt:lpstr>
      <vt:lpstr>Lesson OUTLINE</vt:lpstr>
      <vt:lpstr>DEFNINING TERMS</vt:lpstr>
      <vt:lpstr>dEFINING Terms </vt:lpstr>
      <vt:lpstr>Gender stereotypes </vt:lpstr>
      <vt:lpstr>hEGEMONIC maSCULINITIES</vt:lpstr>
      <vt:lpstr>gENDER IN THE ANCIENT WORLD</vt:lpstr>
      <vt:lpstr>Jewish masculinities </vt:lpstr>
      <vt:lpstr>MASCULINITIES AND THE DEAD SEA SCROLLS </vt:lpstr>
      <vt:lpstr>MASCULINITIES and war</vt:lpstr>
      <vt:lpstr>MASCULINIST READING OF the war scroll (1QM) </vt:lpstr>
      <vt:lpstr>MASCULINIST READING OF the war scroll (1QM) </vt:lpstr>
      <vt:lpstr>NEW TESTAMENT MASCULINITIES </vt:lpstr>
      <vt:lpstr>Activity 2</vt:lpstr>
      <vt:lpstr>aREAS FOR FUTURE RESEARCH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Masculinities and the Bible</dc:title>
  <dc:creator>Jessica Keady</dc:creator>
  <cp:lastModifiedBy>Jessica Keady</cp:lastModifiedBy>
  <cp:revision>23</cp:revision>
  <dcterms:created xsi:type="dcterms:W3CDTF">2016-11-25T15:31:02Z</dcterms:created>
  <dcterms:modified xsi:type="dcterms:W3CDTF">2022-03-18T11:11:39Z</dcterms:modified>
</cp:coreProperties>
</file>