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337" r:id="rId2"/>
    <p:sldId id="285" r:id="rId3"/>
    <p:sldId id="277" r:id="rId4"/>
    <p:sldId id="258" r:id="rId5"/>
    <p:sldId id="296" r:id="rId6"/>
    <p:sldId id="297" r:id="rId7"/>
    <p:sldId id="298" r:id="rId8"/>
    <p:sldId id="299" r:id="rId9"/>
    <p:sldId id="300" r:id="rId10"/>
    <p:sldId id="307" r:id="rId11"/>
    <p:sldId id="333" r:id="rId12"/>
    <p:sldId id="309" r:id="rId13"/>
    <p:sldId id="308" r:id="rId14"/>
    <p:sldId id="286" r:id="rId15"/>
    <p:sldId id="303" r:id="rId16"/>
    <p:sldId id="301" r:id="rId17"/>
    <p:sldId id="287" r:id="rId18"/>
    <p:sldId id="311" r:id="rId19"/>
    <p:sldId id="312" r:id="rId20"/>
    <p:sldId id="313" r:id="rId21"/>
    <p:sldId id="288" r:id="rId22"/>
    <p:sldId id="334" r:id="rId23"/>
    <p:sldId id="289" r:id="rId24"/>
    <p:sldId id="304" r:id="rId25"/>
    <p:sldId id="305" r:id="rId26"/>
    <p:sldId id="336" r:id="rId27"/>
    <p:sldId id="335" r:id="rId28"/>
    <p:sldId id="306" r:id="rId29"/>
    <p:sldId id="290" r:id="rId30"/>
    <p:sldId id="291" r:id="rId31"/>
    <p:sldId id="292" r:id="rId32"/>
    <p:sldId id="293" r:id="rId33"/>
    <p:sldId id="294" r:id="rId34"/>
    <p:sldId id="295" r:id="rId35"/>
    <p:sldId id="329" r:id="rId36"/>
    <p:sldId id="315" r:id="rId37"/>
    <p:sldId id="316" r:id="rId38"/>
    <p:sldId id="317" r:id="rId39"/>
    <p:sldId id="318" r:id="rId40"/>
    <p:sldId id="320" r:id="rId41"/>
    <p:sldId id="321" r:id="rId42"/>
    <p:sldId id="319" r:id="rId43"/>
    <p:sldId id="322" r:id="rId44"/>
    <p:sldId id="323" r:id="rId45"/>
    <p:sldId id="325" r:id="rId46"/>
    <p:sldId id="326" r:id="rId47"/>
    <p:sldId id="327" r:id="rId48"/>
    <p:sldId id="328" r:id="rId49"/>
    <p:sldId id="330" r:id="rId50"/>
    <p:sldId id="331" r:id="rId51"/>
    <p:sldId id="262" r:id="rId52"/>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A917"/>
    <a:srgbClr val="0B73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914FE4-EE0F-45B4-B09D-6F45A15615F3}" v="3" dt="2022-06-30T16:29:59.0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p:cViewPr varScale="1">
        <p:scale>
          <a:sx n="82" d="100"/>
          <a:sy n="82" d="100"/>
        </p:scale>
        <p:origin x="199" y="3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hesh Kannath" userId="be95a500-cf1e-4a34-8219-b336e3b9e033" providerId="ADAL" clId="{26914FE4-EE0F-45B4-B09D-6F45A15615F3}"/>
    <pc:docChg chg="undo custSel addSld delSld modSld delMainMaster modMainMaster">
      <pc:chgData name="Mahesh Kannath" userId="be95a500-cf1e-4a34-8219-b336e3b9e033" providerId="ADAL" clId="{26914FE4-EE0F-45B4-B09D-6F45A15615F3}" dt="2022-07-01T11:45:57.760" v="53" actId="1076"/>
      <pc:docMkLst>
        <pc:docMk/>
      </pc:docMkLst>
      <pc:sldChg chg="del setBg">
        <pc:chgData name="Mahesh Kannath" userId="be95a500-cf1e-4a34-8219-b336e3b9e033" providerId="ADAL" clId="{26914FE4-EE0F-45B4-B09D-6F45A15615F3}" dt="2022-06-30T16:30:09.925" v="5" actId="47"/>
        <pc:sldMkLst>
          <pc:docMk/>
          <pc:sldMk cId="786433839" sldId="256"/>
        </pc:sldMkLst>
      </pc:sldChg>
      <pc:sldChg chg="modSp mod setBg">
        <pc:chgData name="Mahesh Kannath" userId="be95a500-cf1e-4a34-8219-b336e3b9e033" providerId="ADAL" clId="{26914FE4-EE0F-45B4-B09D-6F45A15615F3}" dt="2022-06-30T16:31:01.304" v="10" actId="1076"/>
        <pc:sldMkLst>
          <pc:docMk/>
          <pc:sldMk cId="3267783392" sldId="258"/>
        </pc:sldMkLst>
        <pc:spChg chg="mod">
          <ac:chgData name="Mahesh Kannath" userId="be95a500-cf1e-4a34-8219-b336e3b9e033" providerId="ADAL" clId="{26914FE4-EE0F-45B4-B09D-6F45A15615F3}" dt="2022-06-30T16:30:48.793" v="8" actId="14100"/>
          <ac:spMkLst>
            <pc:docMk/>
            <pc:sldMk cId="3267783392" sldId="258"/>
            <ac:spMk id="3" creationId="{00000000-0000-0000-0000-000000000000}"/>
          </ac:spMkLst>
        </pc:spChg>
        <pc:picChg chg="mod">
          <ac:chgData name="Mahesh Kannath" userId="be95a500-cf1e-4a34-8219-b336e3b9e033" providerId="ADAL" clId="{26914FE4-EE0F-45B4-B09D-6F45A15615F3}" dt="2022-06-30T16:31:01.304" v="10" actId="1076"/>
          <ac:picMkLst>
            <pc:docMk/>
            <pc:sldMk cId="3267783392" sldId="258"/>
            <ac:picMk id="2" creationId="{00000000-0000-0000-0000-000000000000}"/>
          </ac:picMkLst>
        </pc:picChg>
      </pc:sldChg>
      <pc:sldChg chg="setBg">
        <pc:chgData name="Mahesh Kannath" userId="be95a500-cf1e-4a34-8219-b336e3b9e033" providerId="ADAL" clId="{26914FE4-EE0F-45B4-B09D-6F45A15615F3}" dt="2022-06-30T16:00:43.530" v="1"/>
        <pc:sldMkLst>
          <pc:docMk/>
          <pc:sldMk cId="1681053415" sldId="262"/>
        </pc:sldMkLst>
      </pc:sldChg>
      <pc:sldChg chg="del">
        <pc:chgData name="Mahesh Kannath" userId="be95a500-cf1e-4a34-8219-b336e3b9e033" providerId="ADAL" clId="{26914FE4-EE0F-45B4-B09D-6F45A15615F3}" dt="2022-06-30T16:39:58.040" v="13" actId="47"/>
        <pc:sldMkLst>
          <pc:docMk/>
          <pc:sldMk cId="3502483708" sldId="265"/>
        </pc:sldMkLst>
      </pc:sldChg>
      <pc:sldChg chg="setBg">
        <pc:chgData name="Mahesh Kannath" userId="be95a500-cf1e-4a34-8219-b336e3b9e033" providerId="ADAL" clId="{26914FE4-EE0F-45B4-B09D-6F45A15615F3}" dt="2022-06-30T16:00:43.530" v="1"/>
        <pc:sldMkLst>
          <pc:docMk/>
          <pc:sldMk cId="1567311626" sldId="285"/>
        </pc:sldMkLst>
      </pc:sldChg>
      <pc:sldChg chg="modSp mod">
        <pc:chgData name="Mahesh Kannath" userId="be95a500-cf1e-4a34-8219-b336e3b9e033" providerId="ADAL" clId="{26914FE4-EE0F-45B4-B09D-6F45A15615F3}" dt="2022-07-01T11:45:22.337" v="52" actId="14100"/>
        <pc:sldMkLst>
          <pc:docMk/>
          <pc:sldMk cId="2396147103" sldId="287"/>
        </pc:sldMkLst>
        <pc:spChg chg="mod">
          <ac:chgData name="Mahesh Kannath" userId="be95a500-cf1e-4a34-8219-b336e3b9e033" providerId="ADAL" clId="{26914FE4-EE0F-45B4-B09D-6F45A15615F3}" dt="2022-07-01T11:45:22.337" v="52" actId="14100"/>
          <ac:spMkLst>
            <pc:docMk/>
            <pc:sldMk cId="2396147103" sldId="287"/>
            <ac:spMk id="3" creationId="{00000000-0000-0000-0000-000000000000}"/>
          </ac:spMkLst>
        </pc:spChg>
      </pc:sldChg>
      <pc:sldChg chg="modSp mod">
        <pc:chgData name="Mahesh Kannath" userId="be95a500-cf1e-4a34-8219-b336e3b9e033" providerId="ADAL" clId="{26914FE4-EE0F-45B4-B09D-6F45A15615F3}" dt="2022-06-30T16:39:00.377" v="12" actId="122"/>
        <pc:sldMkLst>
          <pc:docMk/>
          <pc:sldMk cId="1477491834" sldId="298"/>
        </pc:sldMkLst>
        <pc:spChg chg="mod">
          <ac:chgData name="Mahesh Kannath" userId="be95a500-cf1e-4a34-8219-b336e3b9e033" providerId="ADAL" clId="{26914FE4-EE0F-45B4-B09D-6F45A15615F3}" dt="2022-06-30T16:39:00.377" v="12" actId="122"/>
          <ac:spMkLst>
            <pc:docMk/>
            <pc:sldMk cId="1477491834" sldId="298"/>
            <ac:spMk id="3" creationId="{00000000-0000-0000-0000-000000000000}"/>
          </ac:spMkLst>
        </pc:spChg>
      </pc:sldChg>
      <pc:sldChg chg="modSp mod">
        <pc:chgData name="Mahesh Kannath" userId="be95a500-cf1e-4a34-8219-b336e3b9e033" providerId="ADAL" clId="{26914FE4-EE0F-45B4-B09D-6F45A15615F3}" dt="2022-07-01T11:45:57.760" v="53" actId="1076"/>
        <pc:sldMkLst>
          <pc:docMk/>
          <pc:sldMk cId="1472081117" sldId="304"/>
        </pc:sldMkLst>
        <pc:picChg chg="mod">
          <ac:chgData name="Mahesh Kannath" userId="be95a500-cf1e-4a34-8219-b336e3b9e033" providerId="ADAL" clId="{26914FE4-EE0F-45B4-B09D-6F45A15615F3}" dt="2022-07-01T11:45:57.760" v="53" actId="1076"/>
          <ac:picMkLst>
            <pc:docMk/>
            <pc:sldMk cId="1472081117" sldId="304"/>
            <ac:picMk id="2" creationId="{00000000-0000-0000-0000-000000000000}"/>
          </ac:picMkLst>
        </pc:picChg>
      </pc:sldChg>
      <pc:sldChg chg="modSp mod">
        <pc:chgData name="Mahesh Kannath" userId="be95a500-cf1e-4a34-8219-b336e3b9e033" providerId="ADAL" clId="{26914FE4-EE0F-45B4-B09D-6F45A15615F3}" dt="2022-07-01T11:44:31.577" v="25" actId="20577"/>
        <pc:sldMkLst>
          <pc:docMk/>
          <pc:sldMk cId="2334552132" sldId="307"/>
        </pc:sldMkLst>
        <pc:spChg chg="mod">
          <ac:chgData name="Mahesh Kannath" userId="be95a500-cf1e-4a34-8219-b336e3b9e033" providerId="ADAL" clId="{26914FE4-EE0F-45B4-B09D-6F45A15615F3}" dt="2022-07-01T11:44:31.577" v="25" actId="20577"/>
          <ac:spMkLst>
            <pc:docMk/>
            <pc:sldMk cId="2334552132" sldId="307"/>
            <ac:spMk id="3" creationId="{00000000-0000-0000-0000-000000000000}"/>
          </ac:spMkLst>
        </pc:spChg>
      </pc:sldChg>
      <pc:sldChg chg="modSp mod">
        <pc:chgData name="Mahesh Kannath" userId="be95a500-cf1e-4a34-8219-b336e3b9e033" providerId="ADAL" clId="{26914FE4-EE0F-45B4-B09D-6F45A15615F3}" dt="2022-07-01T11:44:44.131" v="49" actId="20577"/>
        <pc:sldMkLst>
          <pc:docMk/>
          <pc:sldMk cId="2995547342" sldId="333"/>
        </pc:sldMkLst>
        <pc:spChg chg="mod">
          <ac:chgData name="Mahesh Kannath" userId="be95a500-cf1e-4a34-8219-b336e3b9e033" providerId="ADAL" clId="{26914FE4-EE0F-45B4-B09D-6F45A15615F3}" dt="2022-07-01T11:44:44.131" v="49" actId="20577"/>
          <ac:spMkLst>
            <pc:docMk/>
            <pc:sldMk cId="2995547342" sldId="333"/>
            <ac:spMk id="3" creationId="{00000000-0000-0000-0000-000000000000}"/>
          </ac:spMkLst>
        </pc:spChg>
      </pc:sldChg>
      <pc:sldChg chg="modSp add mod">
        <pc:chgData name="Mahesh Kannath" userId="be95a500-cf1e-4a34-8219-b336e3b9e033" providerId="ADAL" clId="{26914FE4-EE0F-45B4-B09D-6F45A15615F3}" dt="2022-06-30T16:30:04.833" v="4" actId="20577"/>
        <pc:sldMkLst>
          <pc:docMk/>
          <pc:sldMk cId="3819622177" sldId="337"/>
        </pc:sldMkLst>
        <pc:spChg chg="mod">
          <ac:chgData name="Mahesh Kannath" userId="be95a500-cf1e-4a34-8219-b336e3b9e033" providerId="ADAL" clId="{26914FE4-EE0F-45B4-B09D-6F45A15615F3}" dt="2022-06-30T16:30:04.833" v="4" actId="20577"/>
          <ac:spMkLst>
            <pc:docMk/>
            <pc:sldMk cId="3819622177" sldId="337"/>
            <ac:spMk id="3" creationId="{00000000-0000-0000-0000-000000000000}"/>
          </ac:spMkLst>
        </pc:spChg>
      </pc:sldChg>
      <pc:sldMasterChg chg="setBg modSldLayout">
        <pc:chgData name="Mahesh Kannath" userId="be95a500-cf1e-4a34-8219-b336e3b9e033" providerId="ADAL" clId="{26914FE4-EE0F-45B4-B09D-6F45A15615F3}" dt="2022-06-30T16:00:43.530" v="1"/>
        <pc:sldMasterMkLst>
          <pc:docMk/>
          <pc:sldMasterMk cId="25458269" sldId="2147483648"/>
        </pc:sldMasterMkLst>
        <pc:sldLayoutChg chg="setBg">
          <pc:chgData name="Mahesh Kannath" userId="be95a500-cf1e-4a34-8219-b336e3b9e033" providerId="ADAL" clId="{26914FE4-EE0F-45B4-B09D-6F45A15615F3}" dt="2022-06-30T16:00:43.530" v="1"/>
          <pc:sldLayoutMkLst>
            <pc:docMk/>
            <pc:sldMasterMk cId="25458269" sldId="2147483648"/>
            <pc:sldLayoutMk cId="4188060779" sldId="2147483649"/>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5504987" sldId="2147483650"/>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2755125798" sldId="2147483651"/>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3635637508" sldId="2147483652"/>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45997168" sldId="2147483653"/>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1739840566" sldId="2147483654"/>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3630062705" sldId="2147483655"/>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1246660878" sldId="2147483656"/>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380551531" sldId="2147483657"/>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2376320296" sldId="2147483658"/>
          </pc:sldLayoutMkLst>
        </pc:sldLayoutChg>
        <pc:sldLayoutChg chg="setBg">
          <pc:chgData name="Mahesh Kannath" userId="be95a500-cf1e-4a34-8219-b336e3b9e033" providerId="ADAL" clId="{26914FE4-EE0F-45B4-B09D-6F45A15615F3}" dt="2022-06-30T16:00:43.530" v="1"/>
          <pc:sldLayoutMkLst>
            <pc:docMk/>
            <pc:sldMasterMk cId="25458269" sldId="2147483648"/>
            <pc:sldLayoutMk cId="2976861726" sldId="2147483659"/>
          </pc:sldLayoutMkLst>
        </pc:sldLayoutChg>
      </pc:sldMasterChg>
      <pc:sldMasterChg chg="del setBg delSldLayout modSldLayout">
        <pc:chgData name="Mahesh Kannath" userId="be95a500-cf1e-4a34-8219-b336e3b9e033" providerId="ADAL" clId="{26914FE4-EE0F-45B4-B09D-6F45A15615F3}" dt="2022-06-30T16:39:58.040" v="13" actId="47"/>
        <pc:sldMasterMkLst>
          <pc:docMk/>
          <pc:sldMasterMk cId="3212541735" sldId="2147483660"/>
        </pc:sldMasterMkLst>
        <pc:sldLayoutChg chg="del setBg">
          <pc:chgData name="Mahesh Kannath" userId="be95a500-cf1e-4a34-8219-b336e3b9e033" providerId="ADAL" clId="{26914FE4-EE0F-45B4-B09D-6F45A15615F3}" dt="2022-06-30T16:39:58.040" v="13" actId="47"/>
          <pc:sldLayoutMkLst>
            <pc:docMk/>
            <pc:sldMasterMk cId="3212541735" sldId="2147483660"/>
            <pc:sldLayoutMk cId="3495704831" sldId="2147483661"/>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1597445809" sldId="2147483662"/>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817543622" sldId="2147483663"/>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708309739" sldId="2147483664"/>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2714837970" sldId="2147483665"/>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500297278" sldId="2147483666"/>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3495064490" sldId="2147483667"/>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3667689314" sldId="2147483668"/>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255093759" sldId="2147483669"/>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3706774095" sldId="2147483670"/>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524609113" sldId="2147483671"/>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3150132299" sldId="2147483672"/>
          </pc:sldLayoutMkLst>
        </pc:sldLayoutChg>
        <pc:sldLayoutChg chg="del setBg">
          <pc:chgData name="Mahesh Kannath" userId="be95a500-cf1e-4a34-8219-b336e3b9e033" providerId="ADAL" clId="{26914FE4-EE0F-45B4-B09D-6F45A15615F3}" dt="2022-06-30T16:39:58.040" v="13" actId="47"/>
          <pc:sldLayoutMkLst>
            <pc:docMk/>
            <pc:sldMasterMk cId="3212541735" sldId="2147483660"/>
            <pc:sldLayoutMk cId="554326102" sldId="214748367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365208-3629-4EFB-A1C3-34C3DD92D8C2}" type="datetimeFigureOut">
              <a:rPr lang="en-US" smtClean="0"/>
              <a:t>7/1/2022</a:t>
            </a:fld>
            <a:endParaRPr lang="en-US"/>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63535B-00CC-4E5C-99C8-C1B8464CBCBF}" type="slidenum">
              <a:rPr lang="en-US" smtClean="0"/>
              <a:t>‹#›</a:t>
            </a:fld>
            <a:endParaRPr lang="en-US"/>
          </a:p>
        </p:txBody>
      </p:sp>
    </p:spTree>
    <p:extLst>
      <p:ext uri="{BB962C8B-B14F-4D97-AF65-F5344CB8AC3E}">
        <p14:creationId xmlns:p14="http://schemas.microsoft.com/office/powerpoint/2010/main" val="2623118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7"/>
            <a:ext cx="8420100" cy="1470025"/>
          </a:xfr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5F055D-17FC-459E-A5F3-D0DD6875591C}"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4188060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5F055D-17FC-459E-A5F3-D0DD6875591C}"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5504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D5F055D-17FC-459E-A5F3-D0DD6875591C}"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2755125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95300" y="1600202"/>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35550" y="1600202"/>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5F055D-17FC-459E-A5F3-D0DD6875591C}"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3635637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95300" y="1535114"/>
            <a:ext cx="4376870"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32113" y="1535114"/>
            <a:ext cx="4378590"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32113"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5F055D-17FC-459E-A5F3-D0DD6875591C}" type="datetimeFigureOut">
              <a:rPr lang="en-US" smtClean="0"/>
              <a:t>7/1/2022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45997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5F055D-17FC-459E-A5F3-D0DD6875591C}" type="datetimeFigureOut">
              <a:rPr lang="en-US" smtClean="0"/>
              <a:t>7/1/2022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1739840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5F055D-17FC-459E-A5F3-D0DD6875591C}" type="datetimeFigureOut">
              <a:rPr lang="en-US" smtClean="0"/>
              <a:t>7/1/2022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3630062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3" y="273050"/>
            <a:ext cx="3259006" cy="1162051"/>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872971" y="273053"/>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95303"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D5F055D-17FC-459E-A5F3-D0DD6875591C}"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1246660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1"/>
            <a:ext cx="5943600" cy="566739"/>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941645" y="5367339"/>
            <a:ext cx="59436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D5F055D-17FC-459E-A5F3-D0DD6875591C}" type="datetimeFigureOut">
              <a:rPr lang="en-US" smtClean="0"/>
              <a:t>7/1/2022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380551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5F055D-17FC-459E-A5F3-D0DD6875591C}"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2376320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40"/>
            <a:ext cx="222885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95300" y="274640"/>
            <a:ext cx="652145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5F055D-17FC-459E-A5F3-D0DD6875591C}" type="datetimeFigureOut">
              <a:rPr lang="en-US" smtClean="0"/>
              <a:t>7/1/2022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0E46F3-D4B5-49D0-99D5-32212902884B}" type="slidenum">
              <a:rPr lang="en-US" smtClean="0"/>
              <a:t>‹#›</a:t>
            </a:fld>
            <a:endParaRPr lang="en-US"/>
          </a:p>
        </p:txBody>
      </p:sp>
    </p:spTree>
    <p:extLst>
      <p:ext uri="{BB962C8B-B14F-4D97-AF65-F5344CB8AC3E}">
        <p14:creationId xmlns:p14="http://schemas.microsoft.com/office/powerpoint/2010/main" val="2976861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9"/>
            <a:ext cx="89154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95300" y="1600202"/>
            <a:ext cx="89154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95300" y="6356352"/>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5F055D-17FC-459E-A5F3-D0DD6875591C}" type="datetimeFigureOut">
              <a:rPr lang="en-US" smtClean="0"/>
              <a:t>7/1/2022</a:t>
            </a:fld>
            <a:endParaRPr lang="en-US"/>
          </a:p>
        </p:txBody>
      </p:sp>
      <p:sp>
        <p:nvSpPr>
          <p:cNvPr id="5" name="Footer Placeholder 4"/>
          <p:cNvSpPr>
            <a:spLocks noGrp="1"/>
          </p:cNvSpPr>
          <p:nvPr>
            <p:ph type="ftr" sz="quarter" idx="3"/>
          </p:nvPr>
        </p:nvSpPr>
        <p:spPr>
          <a:xfrm>
            <a:off x="3384550" y="6356352"/>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9300" y="6356352"/>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0E46F3-D4B5-49D0-99D5-32212902884B}" type="slidenum">
              <a:rPr lang="en-US" smtClean="0"/>
              <a:t>‹#›</a:t>
            </a:fld>
            <a:endParaRPr lang="en-US"/>
          </a:p>
        </p:txBody>
      </p:sp>
    </p:spTree>
    <p:extLst>
      <p:ext uri="{BB962C8B-B14F-4D97-AF65-F5344CB8AC3E}">
        <p14:creationId xmlns:p14="http://schemas.microsoft.com/office/powerpoint/2010/main" val="254582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utorialspoint.com/execute_python_online.php" TargetMode="External"/><Relationship Id="rId2" Type="http://schemas.openxmlformats.org/officeDocument/2006/relationships/hyperlink" Target="https://www.programiz.com/python-programming/online-compiler/"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354" y="1371600"/>
            <a:ext cx="9906000" cy="4521416"/>
          </a:xfrm>
        </p:spPr>
        <p:txBody>
          <a:bodyPr>
            <a:noAutofit/>
          </a:bodyPr>
          <a:lstStyle/>
          <a:p>
            <a:r>
              <a:rPr lang="en-US" sz="9600" b="1" dirty="0">
                <a:solidFill>
                  <a:schemeClr val="accent6">
                    <a:lumMod val="75000"/>
                  </a:schemeClr>
                </a:solidFill>
                <a:effectLst>
                  <a:outerShdw blurRad="38100" dist="38100" dir="2700000" algn="tl">
                    <a:srgbClr val="000000">
                      <a:alpha val="43137"/>
                    </a:srgbClr>
                  </a:outerShdw>
                </a:effectLst>
                <a:latin typeface="+mj-lt"/>
                <a:ea typeface="+mj-ea"/>
                <a:cs typeface="+mj-cs"/>
              </a:rPr>
              <a:t>Introduction to Python - 2</a:t>
            </a:r>
          </a:p>
          <a:p>
            <a:r>
              <a:rPr lang="en-US" sz="5400" b="1" dirty="0">
                <a:solidFill>
                  <a:schemeClr val="accent6">
                    <a:lumMod val="75000"/>
                  </a:schemeClr>
                </a:solidFill>
                <a:effectLst>
                  <a:outerShdw blurRad="38100" dist="38100" dir="2700000" algn="tl">
                    <a:srgbClr val="000000">
                      <a:alpha val="43137"/>
                    </a:srgbClr>
                  </a:outerShdw>
                </a:effectLst>
                <a:latin typeface="+mj-lt"/>
                <a:ea typeface="+mj-ea"/>
                <a:cs typeface="+mj-cs"/>
              </a:rPr>
              <a:t>Mahesh Kannath</a:t>
            </a:r>
          </a:p>
          <a:p>
            <a:pPr algn="l"/>
            <a:endParaRPr lang="en-US" sz="6000" b="1" dirty="0">
              <a:solidFill>
                <a:schemeClr val="bg1"/>
              </a:solidFill>
            </a:endParaRPr>
          </a:p>
        </p:txBody>
      </p:sp>
    </p:spTree>
    <p:extLst>
      <p:ext uri="{BB962C8B-B14F-4D97-AF65-F5344CB8AC3E}">
        <p14:creationId xmlns:p14="http://schemas.microsoft.com/office/powerpoint/2010/main" val="3819622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sz="3600" dirty="0"/>
          </a:p>
          <a:p>
            <a:pPr marL="0" indent="0">
              <a:buNone/>
            </a:pPr>
            <a:r>
              <a:rPr lang="en-US" sz="3600" dirty="0">
                <a:hlinkClick r:id="rId2"/>
              </a:rPr>
              <a:t>https://www.programiz.com/python-programming/online-compiler/</a:t>
            </a:r>
            <a:endParaRPr lang="en-US" sz="3600" dirty="0"/>
          </a:p>
          <a:p>
            <a:pPr marL="0" indent="0">
              <a:buNone/>
            </a:pPr>
            <a:endParaRPr lang="en-US" sz="3600" dirty="0">
              <a:hlinkClick r:id="rId3"/>
            </a:endParaRPr>
          </a:p>
          <a:p>
            <a:pPr marL="0" indent="0">
              <a:buNone/>
            </a:pPr>
            <a:r>
              <a:rPr lang="en-US" sz="3600" dirty="0">
                <a:hlinkClick r:id="rId3"/>
              </a:rPr>
              <a:t>https://www.tutorialspoint.com/execute_python_online.php</a:t>
            </a:r>
            <a:endParaRPr lang="en-US" sz="3600" dirty="0"/>
          </a:p>
          <a:p>
            <a:pPr marL="0" indent="0">
              <a:buNone/>
            </a:pPr>
            <a:endParaRPr lang="en-US" sz="3600"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Introduction to Python</a:t>
            </a:r>
          </a:p>
        </p:txBody>
      </p:sp>
    </p:spTree>
    <p:extLst>
      <p:ext uri="{BB962C8B-B14F-4D97-AF65-F5344CB8AC3E}">
        <p14:creationId xmlns:p14="http://schemas.microsoft.com/office/powerpoint/2010/main" val="1567311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715650361"/>
              </p:ext>
            </p:extLst>
          </p:nvPr>
        </p:nvGraphicFramePr>
        <p:xfrm>
          <a:off x="495300" y="1600200"/>
          <a:ext cx="8915400" cy="4419600"/>
        </p:xfrm>
        <a:graphic>
          <a:graphicData uri="http://schemas.openxmlformats.org/drawingml/2006/table">
            <a:tbl>
              <a:tblPr firstRow="1" bandRow="1">
                <a:tableStyleId>{16D9F66E-5EB9-4882-86FB-DCBF35E3C3E4}</a:tableStyleId>
              </a:tblPr>
              <a:tblGrid>
                <a:gridCol w="4457700">
                  <a:extLst>
                    <a:ext uri="{9D8B030D-6E8A-4147-A177-3AD203B41FA5}">
                      <a16:colId xmlns:a16="http://schemas.microsoft.com/office/drawing/2014/main" val="1622324244"/>
                    </a:ext>
                  </a:extLst>
                </a:gridCol>
                <a:gridCol w="4457700">
                  <a:extLst>
                    <a:ext uri="{9D8B030D-6E8A-4147-A177-3AD203B41FA5}">
                      <a16:colId xmlns:a16="http://schemas.microsoft.com/office/drawing/2014/main" val="3229527971"/>
                    </a:ext>
                  </a:extLst>
                </a:gridCol>
              </a:tblGrid>
              <a:tr h="736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1. Hello, World!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7. Conditions</a:t>
                      </a:r>
                    </a:p>
                  </a:txBody>
                  <a:tcPr/>
                </a:tc>
                <a:extLst>
                  <a:ext uri="{0D108BD9-81ED-4DB2-BD59-A6C34878D82A}">
                    <a16:rowId xmlns:a16="http://schemas.microsoft.com/office/drawing/2014/main" val="37878429"/>
                  </a:ext>
                </a:extLst>
              </a:tr>
              <a:tr h="736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2. Variables and Types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8. Loops</a:t>
                      </a:r>
                    </a:p>
                  </a:txBody>
                  <a:tcPr/>
                </a:tc>
                <a:extLst>
                  <a:ext uri="{0D108BD9-81ED-4DB2-BD59-A6C34878D82A}">
                    <a16:rowId xmlns:a16="http://schemas.microsoft.com/office/drawing/2014/main" val="1183800936"/>
                  </a:ext>
                </a:extLst>
              </a:tr>
              <a:tr h="736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3. Basic Operators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9. Functions</a:t>
                      </a:r>
                    </a:p>
                  </a:txBody>
                  <a:tcPr/>
                </a:tc>
                <a:extLst>
                  <a:ext uri="{0D108BD9-81ED-4DB2-BD59-A6C34878D82A}">
                    <a16:rowId xmlns:a16="http://schemas.microsoft.com/office/drawing/2014/main" val="1207768150"/>
                  </a:ext>
                </a:extLst>
              </a:tr>
              <a:tr h="736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4. Basic String Operations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10. Classes and Objects</a:t>
                      </a:r>
                    </a:p>
                  </a:txBody>
                  <a:tcPr/>
                </a:tc>
                <a:extLst>
                  <a:ext uri="{0D108BD9-81ED-4DB2-BD59-A6C34878D82A}">
                    <a16:rowId xmlns:a16="http://schemas.microsoft.com/office/drawing/2014/main" val="2875123306"/>
                  </a:ext>
                </a:extLst>
              </a:tr>
              <a:tr h="736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5. String Formatting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11. Dictionaries</a:t>
                      </a:r>
                    </a:p>
                  </a:txBody>
                  <a:tcPr/>
                </a:tc>
                <a:extLst>
                  <a:ext uri="{0D108BD9-81ED-4DB2-BD59-A6C34878D82A}">
                    <a16:rowId xmlns:a16="http://schemas.microsoft.com/office/drawing/2014/main" val="3441017220"/>
                  </a:ext>
                </a:extLst>
              </a:tr>
              <a:tr h="7366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6. Lists / Tuples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t>12.</a:t>
                      </a:r>
                      <a:r>
                        <a:rPr lang="en-US" sz="2800" b="1" baseline="0" dirty="0"/>
                        <a:t> </a:t>
                      </a:r>
                      <a:r>
                        <a:rPr lang="en-US" sz="2800" b="1" dirty="0"/>
                        <a:t>Modules and Packages</a:t>
                      </a:r>
                    </a:p>
                  </a:txBody>
                  <a:tcPr/>
                </a:tc>
                <a:extLst>
                  <a:ext uri="{0D108BD9-81ED-4DB2-BD59-A6C34878D82A}">
                    <a16:rowId xmlns:a16="http://schemas.microsoft.com/office/drawing/2014/main" val="3905808571"/>
                  </a:ext>
                </a:extLst>
              </a:tr>
            </a:tbl>
          </a:graphicData>
        </a:graphic>
      </p:graphicFrame>
      <p:sp>
        <p:nvSpPr>
          <p:cNvPr id="5" name="Title 1"/>
          <p:cNvSpPr>
            <a:spLocks noGrp="1"/>
          </p:cNvSpPr>
          <p:nvPr>
            <p:ph type="title"/>
          </p:nvPr>
        </p:nvSpPr>
        <p:spPr>
          <a:xfrm>
            <a:off x="0" y="228600"/>
            <a:ext cx="9906000" cy="914400"/>
          </a:xfrm>
          <a:solidFill>
            <a:srgbClr val="FBA917"/>
          </a:solidFill>
        </p:spPr>
        <p:txBody>
          <a:bodyPr>
            <a:normAutofit/>
          </a:bodyPr>
          <a:lstStyle/>
          <a:p>
            <a:r>
              <a:rPr lang="en-US" b="1" dirty="0">
                <a:solidFill>
                  <a:srgbClr val="0B73A7"/>
                </a:solidFill>
              </a:rPr>
              <a:t>Topics</a:t>
            </a:r>
          </a:p>
        </p:txBody>
      </p:sp>
    </p:spTree>
    <p:extLst>
      <p:ext uri="{BB962C8B-B14F-4D97-AF65-F5344CB8AC3E}">
        <p14:creationId xmlns:p14="http://schemas.microsoft.com/office/powerpoint/2010/main" val="1940430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5486400"/>
          </a:xfrm>
        </p:spPr>
        <p:txBody>
          <a:bodyPr>
            <a:normAutofit/>
          </a:bodyPr>
          <a:lstStyle/>
          <a:p>
            <a:pPr marL="0" indent="0">
              <a:buNone/>
            </a:pPr>
            <a:r>
              <a:rPr lang="en-US" sz="2400" dirty="0"/>
              <a:t>Decision making is implementing of conditions while execution of the program and specifying actions taken according to the conditions. Decision structures evaluate multiple expressions which produce TRUE or FALSE as outcome. You need to determine which action to take and which statements to execute if outcome is TRUE or FALSE otherwise.</a:t>
            </a:r>
          </a:p>
          <a:p>
            <a:pPr marL="0" indent="0">
              <a:buNone/>
            </a:pPr>
            <a:endParaRPr lang="en-US"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Decision making</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00" y="3432110"/>
            <a:ext cx="2667000" cy="2961623"/>
          </a:xfrm>
          <a:prstGeom prst="rect">
            <a:avLst/>
          </a:prstGeom>
        </p:spPr>
      </p:pic>
    </p:spTree>
    <p:extLst>
      <p:ext uri="{BB962C8B-B14F-4D97-AF65-F5344CB8AC3E}">
        <p14:creationId xmlns:p14="http://schemas.microsoft.com/office/powerpoint/2010/main" val="3267783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lgn="ctr">
              <a:buNone/>
            </a:pPr>
            <a:r>
              <a:rPr lang="en-US" u="sng" dirty="0"/>
              <a:t>If statement</a:t>
            </a:r>
          </a:p>
          <a:p>
            <a:pPr marL="0" indent="0">
              <a:buNone/>
            </a:pPr>
            <a:endParaRPr lang="en-US" u="sng" dirty="0"/>
          </a:p>
          <a:p>
            <a:pPr marL="0" indent="0">
              <a:buNone/>
            </a:pPr>
            <a:r>
              <a:rPr lang="en-US" dirty="0"/>
              <a:t>           if expression:</a:t>
            </a:r>
          </a:p>
          <a:p>
            <a:pPr marL="0" indent="0">
              <a:buNone/>
            </a:pPr>
            <a:r>
              <a:rPr lang="en-US" dirty="0"/>
              <a:t>                       statement(s)</a:t>
            </a:r>
          </a:p>
          <a:p>
            <a:pPr marL="0" indent="0">
              <a:buNone/>
            </a:pPr>
            <a:endParaRPr lang="en-US" dirty="0"/>
          </a:p>
          <a:p>
            <a:pPr marL="0" indent="0">
              <a:buNone/>
            </a:pPr>
            <a:r>
              <a:rPr lang="en-US" dirty="0"/>
              <a:t>e.g.       x = 5</a:t>
            </a:r>
          </a:p>
          <a:p>
            <a:pPr marL="0" indent="0">
              <a:buNone/>
            </a:pPr>
            <a:r>
              <a:rPr lang="en-US" dirty="0"/>
              <a:t>              if x == 5:</a:t>
            </a:r>
          </a:p>
          <a:p>
            <a:pPr marL="0" indent="0">
              <a:buNone/>
            </a:pPr>
            <a:r>
              <a:rPr lang="en-US" dirty="0"/>
              <a:t>                  print (x)</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Decision making</a:t>
            </a:r>
          </a:p>
        </p:txBody>
      </p:sp>
    </p:spTree>
    <p:extLst>
      <p:ext uri="{BB962C8B-B14F-4D97-AF65-F5344CB8AC3E}">
        <p14:creationId xmlns:p14="http://schemas.microsoft.com/office/powerpoint/2010/main" val="2615482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lgn="ctr">
              <a:buNone/>
            </a:pPr>
            <a:r>
              <a:rPr lang="en-US" u="sng" dirty="0"/>
              <a:t>If – else statement</a:t>
            </a:r>
          </a:p>
          <a:p>
            <a:pPr marL="0" indent="0">
              <a:buNone/>
            </a:pPr>
            <a:endParaRPr lang="en-US" u="sng" dirty="0"/>
          </a:p>
          <a:p>
            <a:pPr marL="0" indent="0">
              <a:buNone/>
            </a:pPr>
            <a:r>
              <a:rPr lang="en-US" dirty="0"/>
              <a:t>if expression:                      num = 3 </a:t>
            </a:r>
          </a:p>
          <a:p>
            <a:pPr marL="0" indent="0">
              <a:buNone/>
            </a:pPr>
            <a:r>
              <a:rPr lang="en-US" dirty="0"/>
              <a:t>       Body of if                      if num &gt;= 0:  </a:t>
            </a:r>
          </a:p>
          <a:p>
            <a:pPr marL="0" indent="0">
              <a:buNone/>
            </a:pPr>
            <a:r>
              <a:rPr lang="en-US" dirty="0"/>
              <a:t>else:                                         print("Positive or Zero")                           </a:t>
            </a:r>
          </a:p>
          <a:p>
            <a:pPr marL="0" indent="0">
              <a:buNone/>
            </a:pPr>
            <a:r>
              <a:rPr lang="en-US" dirty="0"/>
              <a:t>       Body of else                 else:</a:t>
            </a:r>
          </a:p>
          <a:p>
            <a:pPr marL="0" indent="0">
              <a:buNone/>
            </a:pPr>
            <a:r>
              <a:rPr lang="en-US" dirty="0"/>
              <a:t>                                                print("Negative number")</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Decision making</a:t>
            </a:r>
          </a:p>
        </p:txBody>
      </p:sp>
    </p:spTree>
    <p:extLst>
      <p:ext uri="{BB962C8B-B14F-4D97-AF65-F5344CB8AC3E}">
        <p14:creationId xmlns:p14="http://schemas.microsoft.com/office/powerpoint/2010/main" val="2471941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lgn="ctr">
              <a:buNone/>
            </a:pPr>
            <a:r>
              <a:rPr lang="en-US" u="sng" dirty="0"/>
              <a:t>If elif else statement</a:t>
            </a:r>
          </a:p>
          <a:p>
            <a:pPr marL="0" indent="0" algn="ctr">
              <a:buNone/>
            </a:pPr>
            <a:endParaRPr lang="en-US" u="sng" dirty="0"/>
          </a:p>
          <a:p>
            <a:pPr marL="0" indent="0">
              <a:buNone/>
            </a:pPr>
            <a:r>
              <a:rPr lang="en-US" dirty="0"/>
              <a:t>                        if expression:</a:t>
            </a:r>
          </a:p>
          <a:p>
            <a:pPr marL="0" indent="0">
              <a:buNone/>
            </a:pPr>
            <a:r>
              <a:rPr lang="en-US" dirty="0"/>
              <a:t>                                 Body of if</a:t>
            </a:r>
          </a:p>
          <a:p>
            <a:pPr marL="0" indent="0">
              <a:buNone/>
            </a:pPr>
            <a:r>
              <a:rPr lang="en-US" dirty="0"/>
              <a:t>                        Elif expression:</a:t>
            </a:r>
          </a:p>
          <a:p>
            <a:pPr marL="0" indent="0">
              <a:buNone/>
            </a:pPr>
            <a:r>
              <a:rPr lang="en-US" dirty="0"/>
              <a:t>                              Body of elif</a:t>
            </a:r>
          </a:p>
          <a:p>
            <a:pPr marL="0" indent="0">
              <a:buNone/>
            </a:pPr>
            <a:r>
              <a:rPr lang="en-US" dirty="0"/>
              <a:t>                        else: </a:t>
            </a:r>
          </a:p>
          <a:p>
            <a:pPr marL="0" indent="0">
              <a:buNone/>
            </a:pPr>
            <a:r>
              <a:rPr lang="en-US" dirty="0"/>
              <a:t>                               Body of else</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Decision making</a:t>
            </a:r>
          </a:p>
        </p:txBody>
      </p:sp>
    </p:spTree>
    <p:extLst>
      <p:ext uri="{BB962C8B-B14F-4D97-AF65-F5344CB8AC3E}">
        <p14:creationId xmlns:p14="http://schemas.microsoft.com/office/powerpoint/2010/main" val="1477491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lgn="ctr">
              <a:buNone/>
            </a:pPr>
            <a:r>
              <a:rPr lang="en-US" u="sng" dirty="0"/>
              <a:t>If elif else statement</a:t>
            </a:r>
          </a:p>
          <a:p>
            <a:pPr marL="0" indent="0" algn="ctr">
              <a:buNone/>
            </a:pPr>
            <a:endParaRPr lang="en-US" u="sng" dirty="0"/>
          </a:p>
          <a:p>
            <a:pPr marL="0" indent="0">
              <a:buNone/>
            </a:pPr>
            <a:r>
              <a:rPr lang="en-US" dirty="0"/>
              <a:t>num = 3.4</a:t>
            </a:r>
          </a:p>
          <a:p>
            <a:pPr marL="0" indent="0">
              <a:buNone/>
            </a:pPr>
            <a:r>
              <a:rPr lang="en-US" dirty="0"/>
              <a:t>if num &gt; 0:</a:t>
            </a:r>
          </a:p>
          <a:p>
            <a:pPr marL="0" indent="0">
              <a:buNone/>
            </a:pPr>
            <a:r>
              <a:rPr lang="en-US" dirty="0"/>
              <a:t>    print("Positive number")</a:t>
            </a:r>
          </a:p>
          <a:p>
            <a:pPr marL="0" indent="0">
              <a:buNone/>
            </a:pPr>
            <a:r>
              <a:rPr lang="en-US" dirty="0"/>
              <a:t>elif num == 0:</a:t>
            </a:r>
          </a:p>
          <a:p>
            <a:pPr marL="0" indent="0">
              <a:buNone/>
            </a:pPr>
            <a:r>
              <a:rPr lang="en-US" dirty="0"/>
              <a:t>    print("Zero")</a:t>
            </a:r>
          </a:p>
          <a:p>
            <a:pPr marL="0" indent="0">
              <a:buNone/>
            </a:pPr>
            <a:r>
              <a:rPr lang="en-US" dirty="0"/>
              <a:t>else:</a:t>
            </a:r>
          </a:p>
          <a:p>
            <a:pPr marL="0" indent="0">
              <a:buNone/>
            </a:pPr>
            <a:r>
              <a:rPr lang="en-US" dirty="0"/>
              <a:t>    print("Negative number")</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Decision making</a:t>
            </a:r>
          </a:p>
        </p:txBody>
      </p:sp>
    </p:spTree>
    <p:extLst>
      <p:ext uri="{BB962C8B-B14F-4D97-AF65-F5344CB8AC3E}">
        <p14:creationId xmlns:p14="http://schemas.microsoft.com/office/powerpoint/2010/main" val="1926992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fontScale="92500" lnSpcReduction="20000"/>
          </a:bodyPr>
          <a:lstStyle/>
          <a:p>
            <a:pPr marL="0" indent="0" algn="ctr">
              <a:buNone/>
            </a:pPr>
            <a:r>
              <a:rPr lang="en-US" u="sng" dirty="0"/>
              <a:t>Nested if statement</a:t>
            </a:r>
          </a:p>
          <a:p>
            <a:pPr marL="0" indent="0" algn="ctr">
              <a:buNone/>
            </a:pPr>
            <a:endParaRPr lang="en-US" u="sng" dirty="0"/>
          </a:p>
          <a:p>
            <a:pPr marL="0" indent="0">
              <a:buNone/>
            </a:pPr>
            <a:r>
              <a:rPr lang="en-US" dirty="0"/>
              <a:t>                       num = 8</a:t>
            </a:r>
          </a:p>
          <a:p>
            <a:pPr marL="0" indent="0">
              <a:buNone/>
            </a:pPr>
            <a:r>
              <a:rPr lang="en-US" dirty="0"/>
              <a:t>                       if num &gt; =0:</a:t>
            </a:r>
          </a:p>
          <a:p>
            <a:pPr marL="0" indent="0">
              <a:buNone/>
            </a:pPr>
            <a:r>
              <a:rPr lang="en-US" dirty="0"/>
              <a:t>                              if num == 0:</a:t>
            </a:r>
          </a:p>
          <a:p>
            <a:pPr marL="0" indent="0">
              <a:buNone/>
            </a:pPr>
            <a:r>
              <a:rPr lang="en-US" dirty="0"/>
              <a:t>                                     print("Zero")</a:t>
            </a:r>
          </a:p>
          <a:p>
            <a:pPr marL="0" indent="0">
              <a:buNone/>
            </a:pPr>
            <a:r>
              <a:rPr lang="en-US" dirty="0"/>
              <a:t>                              else:</a:t>
            </a:r>
          </a:p>
          <a:p>
            <a:pPr marL="0" indent="0">
              <a:buNone/>
            </a:pPr>
            <a:r>
              <a:rPr lang="en-US" dirty="0"/>
              <a:t>                                     print("Positive number")</a:t>
            </a:r>
          </a:p>
          <a:p>
            <a:pPr marL="0" indent="0">
              <a:buNone/>
            </a:pPr>
            <a:r>
              <a:rPr lang="en-US" dirty="0"/>
              <a:t>                       else:</a:t>
            </a:r>
          </a:p>
          <a:p>
            <a:pPr marL="0" indent="0" algn="ctr">
              <a:buNone/>
            </a:pPr>
            <a:r>
              <a:rPr lang="en-US" dirty="0"/>
              <a:t>    print("Negative number")</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Decision making</a:t>
            </a:r>
          </a:p>
        </p:txBody>
      </p:sp>
    </p:spTree>
    <p:extLst>
      <p:ext uri="{BB962C8B-B14F-4D97-AF65-F5344CB8AC3E}">
        <p14:creationId xmlns:p14="http://schemas.microsoft.com/office/powerpoint/2010/main" val="3629150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endParaRPr lang="en-US" dirty="0"/>
          </a:p>
          <a:p>
            <a:pPr marL="0" indent="0">
              <a:buNone/>
            </a:pPr>
            <a:r>
              <a:rPr lang="en-US" dirty="0"/>
              <a:t>Write a program to print whether it is a working day or holiday based on the input.</a:t>
            </a:r>
          </a:p>
          <a:p>
            <a:pPr marL="0" indent="0">
              <a:buNone/>
            </a:pPr>
            <a:endParaRPr lang="en-US" dirty="0"/>
          </a:p>
          <a:p>
            <a:pPr marL="0" indent="0">
              <a:buNone/>
            </a:pPr>
            <a:r>
              <a:rPr lang="en-US" dirty="0"/>
              <a:t>Hint: Sunday is the only holiday</a:t>
            </a:r>
          </a:p>
          <a:p>
            <a:pPr marL="0" indent="0">
              <a:buNone/>
            </a:pPr>
            <a:endParaRPr lang="en-US"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1</a:t>
            </a:r>
          </a:p>
        </p:txBody>
      </p:sp>
    </p:spTree>
    <p:extLst>
      <p:ext uri="{BB962C8B-B14F-4D97-AF65-F5344CB8AC3E}">
        <p14:creationId xmlns:p14="http://schemas.microsoft.com/office/powerpoint/2010/main" val="2334552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endParaRPr lang="en-US" dirty="0"/>
          </a:p>
          <a:p>
            <a:pPr marL="0" indent="0">
              <a:buNone/>
            </a:pPr>
            <a:r>
              <a:rPr lang="en-US" dirty="0"/>
              <a:t>day = ‘Sunday’</a:t>
            </a:r>
          </a:p>
          <a:p>
            <a:pPr marL="0" indent="0">
              <a:buNone/>
            </a:pPr>
            <a:r>
              <a:rPr lang="en-US" dirty="0"/>
              <a:t>if day == ‘Sunday’:  </a:t>
            </a:r>
          </a:p>
          <a:p>
            <a:pPr marL="0" indent="0">
              <a:buNone/>
            </a:pPr>
            <a:r>
              <a:rPr lang="en-US" dirty="0"/>
              <a:t>    print(“Holiday")</a:t>
            </a:r>
          </a:p>
          <a:p>
            <a:pPr marL="0" indent="0">
              <a:buNone/>
            </a:pPr>
            <a:r>
              <a:rPr lang="en-US" dirty="0"/>
              <a:t>else:</a:t>
            </a:r>
          </a:p>
          <a:p>
            <a:pPr marL="0" indent="0">
              <a:buNone/>
            </a:pPr>
            <a:r>
              <a:rPr lang="en-US" dirty="0"/>
              <a:t>    print(“Working day")</a:t>
            </a:r>
          </a:p>
          <a:p>
            <a:pPr marL="0" indent="0">
              <a:buNone/>
            </a:pPr>
            <a:endParaRPr lang="en-US"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1 - Solution</a:t>
            </a:r>
          </a:p>
        </p:txBody>
      </p:sp>
    </p:spTree>
    <p:extLst>
      <p:ext uri="{BB962C8B-B14F-4D97-AF65-F5344CB8AC3E}">
        <p14:creationId xmlns:p14="http://schemas.microsoft.com/office/powerpoint/2010/main" val="2995547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Write a program to print “Good morning”, “Good  afternoon”, “Good evening” and “Good night” based on the different times using if elif else method</a:t>
            </a:r>
          </a:p>
          <a:p>
            <a:pPr marL="0" indent="0">
              <a:buNone/>
            </a:pPr>
            <a:endParaRPr lang="en-US" dirty="0"/>
          </a:p>
          <a:p>
            <a:pPr marL="0" indent="0">
              <a:buNone/>
            </a:pPr>
            <a:r>
              <a:rPr lang="en-US" dirty="0"/>
              <a:t>Good morning  - before 12pm</a:t>
            </a:r>
          </a:p>
          <a:p>
            <a:pPr marL="0" indent="0">
              <a:buNone/>
            </a:pPr>
            <a:r>
              <a:rPr lang="en-US" dirty="0"/>
              <a:t>Good afternoon – between 12pm and 16pm</a:t>
            </a:r>
          </a:p>
          <a:p>
            <a:pPr marL="0" indent="0">
              <a:buNone/>
            </a:pPr>
            <a:r>
              <a:rPr lang="en-US" dirty="0"/>
              <a:t>Good evening – between 16pm and 20pm</a:t>
            </a:r>
          </a:p>
          <a:p>
            <a:pPr marL="0" indent="0">
              <a:buNone/>
            </a:pPr>
            <a:r>
              <a:rPr lang="en-US" dirty="0"/>
              <a:t>Good night – between 20pm and 24pm</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2</a:t>
            </a:r>
          </a:p>
        </p:txBody>
      </p:sp>
    </p:spTree>
    <p:extLst>
      <p:ext uri="{BB962C8B-B14F-4D97-AF65-F5344CB8AC3E}">
        <p14:creationId xmlns:p14="http://schemas.microsoft.com/office/powerpoint/2010/main" val="159544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buNone/>
            </a:pPr>
            <a:r>
              <a:rPr lang="en-US" dirty="0"/>
              <a:t>time = 20</a:t>
            </a:r>
          </a:p>
          <a:p>
            <a:pPr marL="0" indent="0">
              <a:buNone/>
            </a:pPr>
            <a:r>
              <a:rPr lang="en-US" dirty="0"/>
              <a:t>if time &lt;= 12:  </a:t>
            </a:r>
          </a:p>
          <a:p>
            <a:pPr marL="0" indent="0">
              <a:buNone/>
            </a:pPr>
            <a:r>
              <a:rPr lang="en-US" dirty="0"/>
              <a:t>    print("Good morning")</a:t>
            </a:r>
          </a:p>
          <a:p>
            <a:pPr marL="0" indent="0">
              <a:buNone/>
            </a:pPr>
            <a:r>
              <a:rPr lang="en-US" dirty="0"/>
              <a:t>elif time &lt;=16:</a:t>
            </a:r>
          </a:p>
          <a:p>
            <a:pPr marL="0" indent="0">
              <a:buNone/>
            </a:pPr>
            <a:r>
              <a:rPr lang="en-US" dirty="0"/>
              <a:t>    print("Good afternoon")</a:t>
            </a:r>
          </a:p>
          <a:p>
            <a:pPr marL="0" indent="0">
              <a:buNone/>
            </a:pPr>
            <a:r>
              <a:rPr lang="en-US" dirty="0"/>
              <a:t>elif time &lt;=20:</a:t>
            </a:r>
          </a:p>
          <a:p>
            <a:pPr marL="0" indent="0">
              <a:buNone/>
            </a:pPr>
            <a:r>
              <a:rPr lang="en-US" dirty="0"/>
              <a:t>    print("Good evening")</a:t>
            </a:r>
          </a:p>
          <a:p>
            <a:pPr marL="0" indent="0">
              <a:buNone/>
            </a:pPr>
            <a:r>
              <a:rPr lang="en-US" dirty="0"/>
              <a:t>else:</a:t>
            </a:r>
          </a:p>
          <a:p>
            <a:pPr marL="0" indent="0">
              <a:buNone/>
            </a:pPr>
            <a:r>
              <a:rPr lang="en-US" dirty="0"/>
              <a:t>    print("Good night")</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2 - Solution</a:t>
            </a:r>
          </a:p>
        </p:txBody>
      </p:sp>
    </p:spTree>
    <p:extLst>
      <p:ext uri="{BB962C8B-B14F-4D97-AF65-F5344CB8AC3E}">
        <p14:creationId xmlns:p14="http://schemas.microsoft.com/office/powerpoint/2010/main" val="274876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Loops</a:t>
            </a:r>
          </a:p>
        </p:txBody>
      </p:sp>
      <p:sp>
        <p:nvSpPr>
          <p:cNvPr id="4" name="Content Placeholder 3"/>
          <p:cNvSpPr>
            <a:spLocks noGrp="1"/>
          </p:cNvSpPr>
          <p:nvPr>
            <p:ph idx="1"/>
          </p:nvPr>
        </p:nvSpPr>
        <p:spPr/>
        <p:txBody>
          <a:bodyPr/>
          <a:lstStyle/>
          <a:p>
            <a:pPr marL="0" indent="0" algn="ctr">
              <a:buNone/>
            </a:pPr>
            <a:endParaRPr lang="en-US" dirty="0"/>
          </a:p>
          <a:p>
            <a:pPr marL="0" indent="0" algn="ctr">
              <a:buNone/>
            </a:pPr>
            <a:endParaRPr lang="en-US" dirty="0"/>
          </a:p>
          <a:p>
            <a:pPr marL="0" indent="0" algn="ctr">
              <a:buNone/>
            </a:pPr>
            <a:endParaRPr lang="en-US" dirty="0"/>
          </a:p>
          <a:p>
            <a:pPr marL="0" indent="0" algn="ctr">
              <a:buNone/>
            </a:pPr>
            <a:r>
              <a:rPr lang="en-US" dirty="0"/>
              <a:t>Loops are used in programming to repeat a specific block of code</a:t>
            </a:r>
          </a:p>
        </p:txBody>
      </p:sp>
    </p:spTree>
    <p:extLst>
      <p:ext uri="{BB962C8B-B14F-4D97-AF65-F5344CB8AC3E}">
        <p14:creationId xmlns:p14="http://schemas.microsoft.com/office/powerpoint/2010/main" val="26836644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For loop</a:t>
            </a:r>
          </a:p>
        </p:txBody>
      </p:sp>
      <p:sp>
        <p:nvSpPr>
          <p:cNvPr id="4" name="Content Placeholder 3"/>
          <p:cNvSpPr>
            <a:spLocks noGrp="1"/>
          </p:cNvSpPr>
          <p:nvPr>
            <p:ph idx="1"/>
          </p:nvPr>
        </p:nvSpPr>
        <p:spPr/>
        <p:txBody>
          <a:bodyPr/>
          <a:lstStyle/>
          <a:p>
            <a:pPr marL="0" indent="0">
              <a:buNone/>
            </a:pPr>
            <a:r>
              <a:rPr lang="en-US" dirty="0"/>
              <a:t>The for loop in Python is used to iterate over a sequence (list, tuple, string) or other iterable objects. Iterating over a sequence is called traversal.</a:t>
            </a:r>
          </a:p>
          <a:p>
            <a:pPr marL="0" indent="0">
              <a:buNone/>
            </a:pPr>
            <a:r>
              <a:rPr lang="en-US" dirty="0"/>
              <a:t>Syntax:</a:t>
            </a:r>
          </a:p>
          <a:p>
            <a:pPr marL="0" indent="0">
              <a:buNone/>
            </a:pPr>
            <a:r>
              <a:rPr lang="en-US" dirty="0"/>
              <a:t>                         for val in sequence:</a:t>
            </a:r>
          </a:p>
          <a:p>
            <a:pPr marL="0" indent="0">
              <a:buNone/>
            </a:pPr>
            <a:r>
              <a:rPr lang="en-US" dirty="0"/>
              <a:t>	                           Body of for</a:t>
            </a:r>
          </a:p>
        </p:txBody>
      </p:sp>
    </p:spTree>
    <p:extLst>
      <p:ext uri="{BB962C8B-B14F-4D97-AF65-F5344CB8AC3E}">
        <p14:creationId xmlns:p14="http://schemas.microsoft.com/office/powerpoint/2010/main" val="3260144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52801" y="2057958"/>
            <a:ext cx="2671906" cy="4371092"/>
          </a:xfrm>
        </p:spPr>
      </p:pic>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For loop</a:t>
            </a:r>
          </a:p>
        </p:txBody>
      </p:sp>
    </p:spTree>
    <p:extLst>
      <p:ext uri="{BB962C8B-B14F-4D97-AF65-F5344CB8AC3E}">
        <p14:creationId xmlns:p14="http://schemas.microsoft.com/office/powerpoint/2010/main" val="2062066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4600" y="1295400"/>
            <a:ext cx="6934200" cy="5334000"/>
          </a:xfrm>
        </p:spPr>
        <p:txBody>
          <a:bodyPr>
            <a:normAutofit fontScale="77500" lnSpcReduction="20000"/>
          </a:bodyPr>
          <a:lstStyle/>
          <a:p>
            <a:pPr marL="0" indent="0">
              <a:buNone/>
            </a:pPr>
            <a:r>
              <a:rPr lang="en-US" sz="3400" dirty="0"/>
              <a:t>Example:</a:t>
            </a:r>
          </a:p>
          <a:p>
            <a:pPr marL="0" indent="0">
              <a:buNone/>
            </a:pPr>
            <a:endParaRPr lang="en-US" sz="3400" dirty="0"/>
          </a:p>
          <a:p>
            <a:pPr marL="0" indent="0">
              <a:buNone/>
            </a:pPr>
            <a:r>
              <a:rPr lang="en-US" sz="3400" dirty="0"/>
              <a:t>numbers = [6, 5, 3, 8, 4, 2, 5, 4, 11]</a:t>
            </a:r>
          </a:p>
          <a:p>
            <a:pPr marL="0" indent="0">
              <a:buNone/>
            </a:pPr>
            <a:endParaRPr lang="en-US" sz="3400" dirty="0"/>
          </a:p>
          <a:p>
            <a:pPr marL="0" indent="0">
              <a:buNone/>
            </a:pPr>
            <a:r>
              <a:rPr lang="en-US" sz="3400" dirty="0">
                <a:solidFill>
                  <a:srgbClr val="00B050"/>
                </a:solidFill>
              </a:rPr>
              <a:t># variable to store the sum</a:t>
            </a:r>
          </a:p>
          <a:p>
            <a:pPr marL="0" indent="0">
              <a:buNone/>
            </a:pPr>
            <a:r>
              <a:rPr lang="en-US" sz="3400" dirty="0"/>
              <a:t>sum = 0</a:t>
            </a:r>
          </a:p>
          <a:p>
            <a:pPr marL="0" indent="0">
              <a:buNone/>
            </a:pPr>
            <a:endParaRPr lang="en-US" sz="3400" dirty="0"/>
          </a:p>
          <a:p>
            <a:pPr marL="0" indent="0">
              <a:buNone/>
            </a:pPr>
            <a:r>
              <a:rPr lang="en-US" sz="3400" dirty="0">
                <a:solidFill>
                  <a:srgbClr val="00B050"/>
                </a:solidFill>
              </a:rPr>
              <a:t># iterate over the list</a:t>
            </a:r>
          </a:p>
          <a:p>
            <a:pPr marL="0" indent="0">
              <a:buNone/>
            </a:pPr>
            <a:r>
              <a:rPr lang="en-US" sz="3400" dirty="0"/>
              <a:t>for val in numbers:</a:t>
            </a:r>
          </a:p>
          <a:p>
            <a:pPr marL="0" indent="0">
              <a:buNone/>
            </a:pPr>
            <a:r>
              <a:rPr lang="en-US" sz="3400" dirty="0"/>
              <a:t>	sum = </a:t>
            </a:r>
            <a:r>
              <a:rPr lang="en-US" sz="3400" dirty="0" err="1"/>
              <a:t>sum+val</a:t>
            </a:r>
            <a:endParaRPr lang="en-US" sz="3400" dirty="0"/>
          </a:p>
          <a:p>
            <a:pPr marL="0" indent="0">
              <a:buNone/>
            </a:pPr>
            <a:endParaRPr lang="en-US" sz="3400" dirty="0"/>
          </a:p>
          <a:p>
            <a:pPr marL="0" indent="0">
              <a:buNone/>
            </a:pPr>
            <a:r>
              <a:rPr lang="en-US" sz="3400" dirty="0"/>
              <a:t>print("The sum is", sum)</a:t>
            </a:r>
          </a:p>
          <a:p>
            <a:pPr marL="0" indent="0">
              <a:buNone/>
            </a:pPr>
            <a:r>
              <a:rPr lang="en-US" dirty="0"/>
              <a:t>	</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For loop</a:t>
            </a:r>
          </a:p>
        </p:txBody>
      </p:sp>
    </p:spTree>
    <p:extLst>
      <p:ext uri="{BB962C8B-B14F-4D97-AF65-F5344CB8AC3E}">
        <p14:creationId xmlns:p14="http://schemas.microsoft.com/office/powerpoint/2010/main" val="2396147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Write a program to print out the following objects by using for loop</a:t>
            </a:r>
          </a:p>
          <a:p>
            <a:pPr marL="0" indent="0">
              <a:buNone/>
            </a:pPr>
            <a:r>
              <a:rPr lang="en-US" dirty="0"/>
              <a:t>Sunday</a:t>
            </a:r>
          </a:p>
          <a:p>
            <a:pPr marL="0" indent="0">
              <a:buNone/>
            </a:pPr>
            <a:r>
              <a:rPr lang="en-US" dirty="0"/>
              <a:t>Monday</a:t>
            </a:r>
          </a:p>
          <a:p>
            <a:pPr marL="0" indent="0">
              <a:buNone/>
            </a:pPr>
            <a:r>
              <a:rPr lang="en-US" dirty="0"/>
              <a:t>Tuesday</a:t>
            </a:r>
          </a:p>
          <a:p>
            <a:pPr marL="0" indent="0">
              <a:buNone/>
            </a:pPr>
            <a:r>
              <a:rPr lang="en-US" dirty="0"/>
              <a:t>Thursday</a:t>
            </a:r>
          </a:p>
          <a:p>
            <a:pPr marL="0" indent="0">
              <a:buNone/>
            </a:pPr>
            <a:r>
              <a:rPr lang="en-US" dirty="0"/>
              <a:t>Friday</a:t>
            </a:r>
          </a:p>
          <a:p>
            <a:pPr marL="0" indent="0">
              <a:buNone/>
            </a:pPr>
            <a:r>
              <a:rPr lang="en-US" dirty="0"/>
              <a:t>Saturday</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3 – For loops</a:t>
            </a:r>
          </a:p>
        </p:txBody>
      </p:sp>
    </p:spTree>
    <p:extLst>
      <p:ext uri="{BB962C8B-B14F-4D97-AF65-F5344CB8AC3E}">
        <p14:creationId xmlns:p14="http://schemas.microsoft.com/office/powerpoint/2010/main" val="36893064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endParaRPr lang="en-US" dirty="0"/>
          </a:p>
          <a:p>
            <a:pPr marL="0" indent="0">
              <a:buNone/>
            </a:pPr>
            <a:r>
              <a:rPr lang="en-US" dirty="0"/>
              <a:t>days = [“Sunday”, “Monday”, “Tuesday”, “Thursday”, </a:t>
            </a:r>
          </a:p>
          <a:p>
            <a:pPr marL="0" indent="0">
              <a:buNone/>
            </a:pPr>
            <a:r>
              <a:rPr lang="en-US" dirty="0"/>
              <a:t>“Friday”, “Saturday”]</a:t>
            </a:r>
            <a:br>
              <a:rPr lang="en-US" dirty="0"/>
            </a:br>
            <a:endParaRPr lang="en-US" dirty="0"/>
          </a:p>
          <a:p>
            <a:pPr marL="0" indent="0">
              <a:buNone/>
            </a:pPr>
            <a:r>
              <a:rPr lang="en-US" dirty="0"/>
              <a:t>for x in days:</a:t>
            </a:r>
            <a:br>
              <a:rPr lang="en-US" dirty="0"/>
            </a:br>
            <a:r>
              <a:rPr lang="en-US" dirty="0"/>
              <a:t> print(x)</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3 - Solution</a:t>
            </a:r>
          </a:p>
        </p:txBody>
      </p:sp>
    </p:spTree>
    <p:extLst>
      <p:ext uri="{BB962C8B-B14F-4D97-AF65-F5344CB8AC3E}">
        <p14:creationId xmlns:p14="http://schemas.microsoft.com/office/powerpoint/2010/main" val="818965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lgn="ctr">
              <a:buNone/>
            </a:pPr>
            <a:endParaRPr lang="en-US" dirty="0"/>
          </a:p>
          <a:p>
            <a:pPr marL="0" indent="0" algn="ctr">
              <a:buNone/>
            </a:pPr>
            <a:r>
              <a:rPr lang="en-US" dirty="0"/>
              <a:t>Write a program to print the letters of a word using for loop</a:t>
            </a:r>
          </a:p>
          <a:p>
            <a:pPr marL="0" indent="0" algn="ctr">
              <a:buNone/>
            </a:pPr>
            <a:endParaRPr lang="en-US" dirty="0"/>
          </a:p>
          <a:p>
            <a:pPr marL="0" indent="0" algn="ctr">
              <a:buNone/>
            </a:pPr>
            <a:endParaRPr lang="en-US" dirty="0"/>
          </a:p>
          <a:p>
            <a:pPr marL="0" indent="0" algn="ctr">
              <a:buNone/>
            </a:pPr>
            <a:r>
              <a:rPr lang="en-US" dirty="0"/>
              <a:t>for x in “apple":</a:t>
            </a:r>
          </a:p>
          <a:p>
            <a:pPr marL="0" indent="0" algn="ctr">
              <a:buNone/>
            </a:pPr>
            <a:r>
              <a:rPr lang="en-US" dirty="0"/>
              <a:t>  print(x)</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4</a:t>
            </a:r>
          </a:p>
        </p:txBody>
      </p:sp>
    </p:spTree>
    <p:extLst>
      <p:ext uri="{BB962C8B-B14F-4D97-AF65-F5344CB8AC3E}">
        <p14:creationId xmlns:p14="http://schemas.microsoft.com/office/powerpoint/2010/main" val="3823077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buNone/>
            </a:pPr>
            <a:r>
              <a:rPr lang="en-US" u="sng" dirty="0"/>
              <a:t>For loop with else: </a:t>
            </a:r>
            <a:r>
              <a:rPr lang="en-US" dirty="0"/>
              <a:t>A for loop can have an optional else block as well. The else part is executed if the items in the sequence used in for loop exhausts.</a:t>
            </a:r>
          </a:p>
          <a:p>
            <a:pPr marL="0" indent="0">
              <a:buNone/>
            </a:pPr>
            <a:endParaRPr lang="en-US" dirty="0"/>
          </a:p>
          <a:p>
            <a:pPr marL="0" indent="0">
              <a:buNone/>
            </a:pPr>
            <a:r>
              <a:rPr lang="en-US" dirty="0"/>
              <a:t>digits = [0, 1, 5]</a:t>
            </a:r>
          </a:p>
          <a:p>
            <a:pPr marL="0" indent="0">
              <a:buNone/>
            </a:pPr>
            <a:r>
              <a:rPr lang="en-US" dirty="0"/>
              <a:t>for </a:t>
            </a:r>
            <a:r>
              <a:rPr lang="en-US" dirty="0" err="1"/>
              <a:t>i</a:t>
            </a:r>
            <a:r>
              <a:rPr lang="en-US" dirty="0"/>
              <a:t> in digits:</a:t>
            </a:r>
          </a:p>
          <a:p>
            <a:pPr marL="0" indent="0">
              <a:buNone/>
            </a:pPr>
            <a:r>
              <a:rPr lang="en-US" dirty="0"/>
              <a:t>       print(</a:t>
            </a:r>
            <a:r>
              <a:rPr lang="en-US" dirty="0" err="1"/>
              <a:t>i</a:t>
            </a:r>
            <a:r>
              <a:rPr lang="en-US" dirty="0"/>
              <a:t>)</a:t>
            </a:r>
          </a:p>
          <a:p>
            <a:pPr marL="0" indent="0">
              <a:buNone/>
            </a:pPr>
            <a:r>
              <a:rPr lang="en-US" dirty="0"/>
              <a:t>else:</a:t>
            </a:r>
          </a:p>
          <a:p>
            <a:pPr marL="0" indent="0">
              <a:buNone/>
            </a:pPr>
            <a:r>
              <a:rPr lang="en-US" dirty="0"/>
              <a:t>       print("No items left.")</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For loop</a:t>
            </a:r>
          </a:p>
        </p:txBody>
      </p:sp>
    </p:spTree>
    <p:extLst>
      <p:ext uri="{BB962C8B-B14F-4D97-AF65-F5344CB8AC3E}">
        <p14:creationId xmlns:p14="http://schemas.microsoft.com/office/powerpoint/2010/main" val="1535381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lgn="ctr">
              <a:buNone/>
            </a:pPr>
            <a:r>
              <a:rPr lang="en-US" u="sng" dirty="0"/>
              <a:t>Try this code</a:t>
            </a:r>
          </a:p>
          <a:p>
            <a:pPr marL="0" indent="0">
              <a:buNone/>
            </a:pPr>
            <a:endParaRPr lang="en-US" dirty="0"/>
          </a:p>
          <a:p>
            <a:pPr marL="0" indent="0">
              <a:buNone/>
            </a:pPr>
            <a:r>
              <a:rPr lang="en-US" dirty="0"/>
              <a:t>for x in range(6):</a:t>
            </a:r>
            <a:br>
              <a:rPr lang="en-US" dirty="0"/>
            </a:br>
            <a:r>
              <a:rPr lang="en-US" dirty="0"/>
              <a:t>  print(x)</a:t>
            </a:r>
            <a:br>
              <a:rPr lang="en-US" dirty="0"/>
            </a:br>
            <a:r>
              <a:rPr lang="en-US" dirty="0"/>
              <a:t>else:</a:t>
            </a:r>
            <a:br>
              <a:rPr lang="en-US" dirty="0"/>
            </a:br>
            <a:r>
              <a:rPr lang="en-US" dirty="0"/>
              <a:t>  print("Finally finished!")</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5 – For loop</a:t>
            </a:r>
          </a:p>
        </p:txBody>
      </p:sp>
    </p:spTree>
    <p:extLst>
      <p:ext uri="{BB962C8B-B14F-4D97-AF65-F5344CB8AC3E}">
        <p14:creationId xmlns:p14="http://schemas.microsoft.com/office/powerpoint/2010/main" val="1537954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The while loop in Python is used to iterate over a block of code as long as the test expression (condition) is true.</a:t>
            </a:r>
          </a:p>
          <a:p>
            <a:pPr marL="0" indent="0">
              <a:buNone/>
            </a:pPr>
            <a:r>
              <a:rPr lang="en-US" dirty="0"/>
              <a:t>We generally use this loop when we don't know the number of times to iterate beforehand.</a:t>
            </a:r>
          </a:p>
          <a:p>
            <a:pPr marL="0" indent="0">
              <a:buNone/>
            </a:pPr>
            <a:endParaRPr lang="en-US" dirty="0"/>
          </a:p>
          <a:p>
            <a:pPr marL="0" indent="0">
              <a:buNone/>
            </a:pPr>
            <a:r>
              <a:rPr lang="en-US" u="sng" dirty="0"/>
              <a:t>Syntax: </a:t>
            </a:r>
            <a:r>
              <a:rPr lang="en-US" dirty="0"/>
              <a:t>while test_expression:</a:t>
            </a:r>
          </a:p>
          <a:p>
            <a:pPr marL="0" indent="0">
              <a:buNone/>
            </a:pPr>
            <a:r>
              <a:rPr lang="en-US" dirty="0"/>
              <a:t>                        Body of while</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While loop</a:t>
            </a:r>
          </a:p>
        </p:txBody>
      </p:sp>
    </p:spTree>
    <p:extLst>
      <p:ext uri="{BB962C8B-B14F-4D97-AF65-F5344CB8AC3E}">
        <p14:creationId xmlns:p14="http://schemas.microsoft.com/office/powerpoint/2010/main" val="6345599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6600" y="1828800"/>
            <a:ext cx="2795739" cy="4310610"/>
          </a:xfrm>
        </p:spPr>
      </p:pic>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While loop – Flowchart</a:t>
            </a:r>
          </a:p>
        </p:txBody>
      </p:sp>
    </p:spTree>
    <p:extLst>
      <p:ext uri="{BB962C8B-B14F-4D97-AF65-F5344CB8AC3E}">
        <p14:creationId xmlns:p14="http://schemas.microsoft.com/office/powerpoint/2010/main" val="14720811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nn-NO" dirty="0"/>
              <a:t>Printing from 1 to 5</a:t>
            </a:r>
          </a:p>
          <a:p>
            <a:pPr marL="0" indent="0">
              <a:buNone/>
            </a:pPr>
            <a:endParaRPr lang="nn-NO" dirty="0"/>
          </a:p>
          <a:p>
            <a:pPr marL="0" indent="0">
              <a:buNone/>
            </a:pPr>
            <a:r>
              <a:rPr lang="nn-NO" dirty="0"/>
              <a:t>i = 1</a:t>
            </a:r>
          </a:p>
          <a:p>
            <a:pPr marL="0" indent="0">
              <a:buNone/>
            </a:pPr>
            <a:r>
              <a:rPr lang="nn-NO" dirty="0"/>
              <a:t>while i &lt; 6:</a:t>
            </a:r>
          </a:p>
          <a:p>
            <a:pPr marL="0" indent="0">
              <a:buNone/>
            </a:pPr>
            <a:r>
              <a:rPr lang="nn-NO" dirty="0"/>
              <a:t>  print(i)</a:t>
            </a:r>
          </a:p>
          <a:p>
            <a:pPr marL="0" indent="0">
              <a:buNone/>
            </a:pPr>
            <a:r>
              <a:rPr lang="nn-NO" dirty="0"/>
              <a:t>  i = i+1</a:t>
            </a:r>
          </a:p>
          <a:p>
            <a:pPr marL="0" indent="0">
              <a:buNone/>
            </a:pPr>
            <a:r>
              <a:rPr lang="nn-NO" u="sng" dirty="0"/>
              <a:t>Problem:</a:t>
            </a:r>
          </a:p>
          <a:p>
            <a:pPr marL="0" indent="0">
              <a:buNone/>
            </a:pPr>
            <a:r>
              <a:rPr lang="nn-NO" dirty="0"/>
              <a:t>Write a code to print all even numbers from 0 to 20</a:t>
            </a:r>
            <a:endParaRPr lang="en-US"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While loop</a:t>
            </a:r>
          </a:p>
        </p:txBody>
      </p:sp>
    </p:spTree>
    <p:extLst>
      <p:ext uri="{BB962C8B-B14F-4D97-AF65-F5344CB8AC3E}">
        <p14:creationId xmlns:p14="http://schemas.microsoft.com/office/powerpoint/2010/main" val="28920567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nn-NO" u="sng" dirty="0"/>
              <a:t>Solution:</a:t>
            </a:r>
          </a:p>
          <a:p>
            <a:pPr marL="0" indent="0">
              <a:buNone/>
            </a:pPr>
            <a:endParaRPr lang="nn-NO" dirty="0"/>
          </a:p>
          <a:p>
            <a:pPr marL="0" indent="0">
              <a:buNone/>
            </a:pPr>
            <a:r>
              <a:rPr lang="nn-NO" dirty="0"/>
              <a:t>i = 0</a:t>
            </a:r>
          </a:p>
          <a:p>
            <a:pPr marL="0" indent="0">
              <a:buNone/>
            </a:pPr>
            <a:r>
              <a:rPr lang="nn-NO" dirty="0"/>
              <a:t>while i &lt; 20:</a:t>
            </a:r>
          </a:p>
          <a:p>
            <a:pPr marL="0" indent="0">
              <a:buNone/>
            </a:pPr>
            <a:r>
              <a:rPr lang="nn-NO" dirty="0"/>
              <a:t>  print(i)</a:t>
            </a:r>
          </a:p>
          <a:p>
            <a:pPr marL="0" indent="0">
              <a:buNone/>
            </a:pPr>
            <a:r>
              <a:rPr lang="nn-NO" dirty="0"/>
              <a:t>  i = i+2</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While loop</a:t>
            </a:r>
          </a:p>
        </p:txBody>
      </p:sp>
    </p:spTree>
    <p:extLst>
      <p:ext uri="{BB962C8B-B14F-4D97-AF65-F5344CB8AC3E}">
        <p14:creationId xmlns:p14="http://schemas.microsoft.com/office/powerpoint/2010/main" val="2728564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fontScale="85000" lnSpcReduction="20000"/>
          </a:bodyPr>
          <a:lstStyle/>
          <a:p>
            <a:pPr marL="0" indent="0">
              <a:buNone/>
            </a:pPr>
            <a:r>
              <a:rPr lang="en-US" dirty="0"/>
              <a:t>n = 10</a:t>
            </a:r>
          </a:p>
          <a:p>
            <a:pPr marL="0" indent="0">
              <a:buNone/>
            </a:pPr>
            <a:r>
              <a:rPr lang="en-US" dirty="0">
                <a:solidFill>
                  <a:srgbClr val="00B050"/>
                </a:solidFill>
              </a:rPr>
              <a:t># initialize sum and counter</a:t>
            </a:r>
          </a:p>
          <a:p>
            <a:pPr marL="0" indent="0">
              <a:buNone/>
            </a:pPr>
            <a:r>
              <a:rPr lang="en-US" dirty="0"/>
              <a:t>sum = 0</a:t>
            </a:r>
          </a:p>
          <a:p>
            <a:pPr marL="0" indent="0">
              <a:buNone/>
            </a:pPr>
            <a:r>
              <a:rPr lang="en-US" dirty="0" err="1"/>
              <a:t>i</a:t>
            </a:r>
            <a:r>
              <a:rPr lang="en-US" dirty="0"/>
              <a:t> = 1</a:t>
            </a:r>
          </a:p>
          <a:p>
            <a:pPr marL="0" indent="0">
              <a:buNone/>
            </a:pPr>
            <a:endParaRPr lang="en-US" dirty="0"/>
          </a:p>
          <a:p>
            <a:pPr marL="0" indent="0">
              <a:buNone/>
            </a:pPr>
            <a:r>
              <a:rPr lang="en-US" dirty="0"/>
              <a:t>while </a:t>
            </a:r>
            <a:r>
              <a:rPr lang="en-US" dirty="0" err="1"/>
              <a:t>i</a:t>
            </a:r>
            <a:r>
              <a:rPr lang="en-US" dirty="0"/>
              <a:t> &lt;= n:</a:t>
            </a:r>
          </a:p>
          <a:p>
            <a:pPr marL="0" indent="0">
              <a:buNone/>
            </a:pPr>
            <a:r>
              <a:rPr lang="en-US" dirty="0"/>
              <a:t>    sum = sum + </a:t>
            </a:r>
            <a:r>
              <a:rPr lang="en-US" dirty="0" err="1"/>
              <a:t>i</a:t>
            </a:r>
            <a:endParaRPr lang="en-US" dirty="0"/>
          </a:p>
          <a:p>
            <a:pPr marL="0" indent="0">
              <a:buNone/>
            </a:pPr>
            <a:r>
              <a:rPr lang="en-US" dirty="0"/>
              <a:t>    </a:t>
            </a:r>
            <a:r>
              <a:rPr lang="en-US" dirty="0" err="1"/>
              <a:t>i</a:t>
            </a:r>
            <a:r>
              <a:rPr lang="en-US" dirty="0"/>
              <a:t> = i+1    # update counter</a:t>
            </a:r>
          </a:p>
          <a:p>
            <a:pPr marL="0" indent="0">
              <a:buNone/>
            </a:pPr>
            <a:endParaRPr lang="en-US" dirty="0"/>
          </a:p>
          <a:p>
            <a:pPr marL="0" indent="0">
              <a:buNone/>
            </a:pPr>
            <a:r>
              <a:rPr lang="en-US" dirty="0">
                <a:solidFill>
                  <a:srgbClr val="00B050"/>
                </a:solidFill>
              </a:rPr>
              <a:t># print the sum</a:t>
            </a:r>
          </a:p>
          <a:p>
            <a:pPr marL="0" indent="0">
              <a:buNone/>
            </a:pPr>
            <a:r>
              <a:rPr lang="en-US" dirty="0"/>
              <a:t>print("The sum is", sum)</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While loop</a:t>
            </a:r>
          </a:p>
        </p:txBody>
      </p:sp>
    </p:spTree>
    <p:extLst>
      <p:ext uri="{BB962C8B-B14F-4D97-AF65-F5344CB8AC3E}">
        <p14:creationId xmlns:p14="http://schemas.microsoft.com/office/powerpoint/2010/main" val="3569471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counter = 0</a:t>
            </a:r>
          </a:p>
          <a:p>
            <a:pPr marL="0" indent="0">
              <a:buNone/>
            </a:pPr>
            <a:endParaRPr lang="en-US" dirty="0"/>
          </a:p>
          <a:p>
            <a:pPr marL="0" indent="0">
              <a:buNone/>
            </a:pPr>
            <a:r>
              <a:rPr lang="en-US" dirty="0"/>
              <a:t>while counter &lt; 3:</a:t>
            </a:r>
          </a:p>
          <a:p>
            <a:pPr marL="0" indent="0">
              <a:buNone/>
            </a:pPr>
            <a:r>
              <a:rPr lang="en-US" dirty="0"/>
              <a:t>    print("Inside loop")</a:t>
            </a:r>
          </a:p>
          <a:p>
            <a:pPr marL="0" indent="0">
              <a:buNone/>
            </a:pPr>
            <a:r>
              <a:rPr lang="en-US" dirty="0"/>
              <a:t>    counter = counter + 1</a:t>
            </a:r>
          </a:p>
          <a:p>
            <a:pPr marL="0" indent="0">
              <a:buNone/>
            </a:pPr>
            <a:r>
              <a:rPr lang="en-US" dirty="0"/>
              <a:t>else:</a:t>
            </a:r>
          </a:p>
          <a:p>
            <a:pPr marL="0" indent="0">
              <a:buNone/>
            </a:pPr>
            <a:r>
              <a:rPr lang="en-US" dirty="0"/>
              <a:t>    print("Inside else")</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While loop with else</a:t>
            </a:r>
          </a:p>
        </p:txBody>
      </p:sp>
    </p:spTree>
    <p:extLst>
      <p:ext uri="{BB962C8B-B14F-4D97-AF65-F5344CB8AC3E}">
        <p14:creationId xmlns:p14="http://schemas.microsoft.com/office/powerpoint/2010/main" val="14662416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buNone/>
            </a:pPr>
            <a:r>
              <a:rPr lang="en-US" dirty="0"/>
              <a:t>In Python, break and continue statements can alter the flow of a normal loop.</a:t>
            </a:r>
          </a:p>
          <a:p>
            <a:pPr marL="0" indent="0">
              <a:buNone/>
            </a:pPr>
            <a:endParaRPr lang="en-US" dirty="0"/>
          </a:p>
          <a:p>
            <a:pPr marL="0" indent="0">
              <a:buNone/>
            </a:pPr>
            <a:r>
              <a:rPr lang="en-US" dirty="0"/>
              <a:t>Loops iterate over a block of code until the test expression is false, but sometimes we wish to terminate the current iteration or even the whole loop without checking test expression.</a:t>
            </a:r>
          </a:p>
          <a:p>
            <a:pPr marL="0" indent="0">
              <a:buNone/>
            </a:pPr>
            <a:endParaRPr lang="en-US" dirty="0"/>
          </a:p>
          <a:p>
            <a:pPr marL="0" indent="0">
              <a:buNone/>
            </a:pPr>
            <a:r>
              <a:rPr lang="en-US" dirty="0"/>
              <a:t>The break and continue statements are used in these cases.</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Break &amp; Continue</a:t>
            </a:r>
          </a:p>
        </p:txBody>
      </p:sp>
    </p:spTree>
    <p:extLst>
      <p:ext uri="{BB962C8B-B14F-4D97-AF65-F5344CB8AC3E}">
        <p14:creationId xmlns:p14="http://schemas.microsoft.com/office/powerpoint/2010/main" val="3770230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for val in "string":</a:t>
            </a:r>
          </a:p>
          <a:p>
            <a:pPr marL="0" indent="0">
              <a:buNone/>
            </a:pPr>
            <a:r>
              <a:rPr lang="en-US" dirty="0"/>
              <a:t>    if val == "</a:t>
            </a:r>
            <a:r>
              <a:rPr lang="en-US" dirty="0" err="1"/>
              <a:t>i</a:t>
            </a:r>
            <a:r>
              <a:rPr lang="en-US" dirty="0"/>
              <a:t>":</a:t>
            </a:r>
          </a:p>
          <a:p>
            <a:pPr marL="0" indent="0">
              <a:buNone/>
            </a:pPr>
            <a:r>
              <a:rPr lang="en-US" dirty="0"/>
              <a:t>        break</a:t>
            </a:r>
          </a:p>
          <a:p>
            <a:pPr marL="0" indent="0">
              <a:buNone/>
            </a:pPr>
            <a:r>
              <a:rPr lang="en-US" dirty="0"/>
              <a:t>    print(</a:t>
            </a:r>
            <a:r>
              <a:rPr lang="en-US" dirty="0" err="1"/>
              <a:t>val</a:t>
            </a:r>
            <a:r>
              <a:rPr lang="en-US" dirty="0"/>
              <a:t>)</a:t>
            </a:r>
          </a:p>
          <a:p>
            <a:pPr marL="0" indent="0">
              <a:buNone/>
            </a:pPr>
            <a:endParaRPr lang="en-US" dirty="0"/>
          </a:p>
          <a:p>
            <a:pPr marL="0" indent="0">
              <a:buNone/>
            </a:pPr>
            <a:r>
              <a:rPr lang="en-US" dirty="0"/>
              <a:t>print("The end")               </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Break</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1" y="2895600"/>
            <a:ext cx="2133600" cy="3306764"/>
          </a:xfrm>
          <a:prstGeom prst="rect">
            <a:avLst/>
          </a:prstGeom>
        </p:spPr>
      </p:pic>
    </p:spTree>
    <p:extLst>
      <p:ext uri="{BB962C8B-B14F-4D97-AF65-F5344CB8AC3E}">
        <p14:creationId xmlns:p14="http://schemas.microsoft.com/office/powerpoint/2010/main" val="13203492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for val in "string":</a:t>
            </a:r>
          </a:p>
          <a:p>
            <a:pPr marL="0" indent="0">
              <a:buNone/>
            </a:pPr>
            <a:r>
              <a:rPr lang="en-US" dirty="0"/>
              <a:t>    if val == "</a:t>
            </a:r>
            <a:r>
              <a:rPr lang="en-US" dirty="0" err="1"/>
              <a:t>i</a:t>
            </a:r>
            <a:r>
              <a:rPr lang="en-US" dirty="0"/>
              <a:t>":</a:t>
            </a:r>
          </a:p>
          <a:p>
            <a:pPr marL="0" indent="0">
              <a:buNone/>
            </a:pPr>
            <a:r>
              <a:rPr lang="en-US" dirty="0"/>
              <a:t>        continue</a:t>
            </a:r>
          </a:p>
          <a:p>
            <a:pPr marL="0" indent="0">
              <a:buNone/>
            </a:pPr>
            <a:r>
              <a:rPr lang="en-US" dirty="0"/>
              <a:t>    print(</a:t>
            </a:r>
            <a:r>
              <a:rPr lang="en-US" dirty="0" err="1"/>
              <a:t>val</a:t>
            </a:r>
            <a:r>
              <a:rPr lang="en-US" dirty="0"/>
              <a:t>)</a:t>
            </a:r>
          </a:p>
          <a:p>
            <a:pPr marL="0" indent="0">
              <a:buNone/>
            </a:pPr>
            <a:endParaRPr lang="en-US" dirty="0"/>
          </a:p>
          <a:p>
            <a:pPr marL="0" indent="0">
              <a:buNone/>
            </a:pPr>
            <a:r>
              <a:rPr lang="en-US" dirty="0"/>
              <a:t>print("The end")     </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Continue</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3017520"/>
            <a:ext cx="1828800" cy="3078480"/>
          </a:xfrm>
          <a:prstGeom prst="rect">
            <a:avLst/>
          </a:prstGeom>
        </p:spPr>
      </p:pic>
    </p:spTree>
    <p:extLst>
      <p:ext uri="{BB962C8B-B14F-4D97-AF65-F5344CB8AC3E}">
        <p14:creationId xmlns:p14="http://schemas.microsoft.com/office/powerpoint/2010/main" val="3409576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pass is used as a placeholder for future implementation of functions, loops, etc.</a:t>
            </a:r>
          </a:p>
          <a:p>
            <a:pPr marL="0" indent="0">
              <a:buNone/>
            </a:pPr>
            <a:endParaRPr lang="en-US" dirty="0"/>
          </a:p>
          <a:p>
            <a:pPr marL="0" indent="0">
              <a:buNone/>
            </a:pPr>
            <a:r>
              <a:rPr lang="en-US" dirty="0"/>
              <a:t>sequence = {'p', 'a', 's', 's'}</a:t>
            </a:r>
          </a:p>
          <a:p>
            <a:pPr marL="0" indent="0">
              <a:buNone/>
            </a:pPr>
            <a:r>
              <a:rPr lang="en-US" dirty="0"/>
              <a:t>for val in sequence:</a:t>
            </a:r>
          </a:p>
          <a:p>
            <a:pPr marL="0" indent="0">
              <a:buNone/>
            </a:pPr>
            <a:r>
              <a:rPr lang="en-US" dirty="0"/>
              <a:t>      pass</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Pass</a:t>
            </a:r>
          </a:p>
        </p:txBody>
      </p:sp>
    </p:spTree>
    <p:extLst>
      <p:ext uri="{BB962C8B-B14F-4D97-AF65-F5344CB8AC3E}">
        <p14:creationId xmlns:p14="http://schemas.microsoft.com/office/powerpoint/2010/main" val="35628666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buNone/>
            </a:pPr>
            <a:r>
              <a:rPr lang="en-US" dirty="0"/>
              <a:t>A function is a group of related statements that performs a specific task.</a:t>
            </a:r>
          </a:p>
          <a:p>
            <a:pPr marL="0" indent="0">
              <a:buNone/>
            </a:pPr>
            <a:endParaRPr lang="en-US" dirty="0"/>
          </a:p>
          <a:p>
            <a:pPr marL="0" indent="0">
              <a:buNone/>
            </a:pPr>
            <a:r>
              <a:rPr lang="en-US" dirty="0"/>
              <a:t>Functions help break our program into smaller and modular blocks. As our program grows larger and larger, functions make it more organized and manageable.</a:t>
            </a:r>
          </a:p>
          <a:p>
            <a:pPr marL="0" indent="0">
              <a:buNone/>
            </a:pPr>
            <a:endParaRPr lang="en-US" dirty="0"/>
          </a:p>
          <a:p>
            <a:pPr marL="0" indent="0">
              <a:buNone/>
            </a:pPr>
            <a:r>
              <a:rPr lang="en-US" dirty="0"/>
              <a:t>Furthermore, it avoids repetition and makes the code reusable.</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Functions</a:t>
            </a:r>
          </a:p>
        </p:txBody>
      </p:sp>
    </p:spTree>
    <p:extLst>
      <p:ext uri="{BB962C8B-B14F-4D97-AF65-F5344CB8AC3E}">
        <p14:creationId xmlns:p14="http://schemas.microsoft.com/office/powerpoint/2010/main" val="34724661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u="sng" dirty="0"/>
              <a:t>Types:</a:t>
            </a:r>
          </a:p>
          <a:p>
            <a:pPr marL="0" indent="0">
              <a:buNone/>
            </a:pPr>
            <a:r>
              <a:rPr lang="en-US" dirty="0"/>
              <a:t>Built it functions</a:t>
            </a:r>
          </a:p>
          <a:p>
            <a:pPr marL="0" indent="0">
              <a:buNone/>
            </a:pPr>
            <a:r>
              <a:rPr lang="en-US" dirty="0"/>
              <a:t>User defined functions</a:t>
            </a:r>
          </a:p>
          <a:p>
            <a:pPr marL="0" indent="0">
              <a:buNone/>
            </a:pPr>
            <a:endParaRPr lang="en-US" u="sng" dirty="0"/>
          </a:p>
          <a:p>
            <a:pPr marL="0" indent="0">
              <a:buNone/>
            </a:pPr>
            <a:r>
              <a:rPr lang="en-US" u="sng" dirty="0"/>
              <a:t>Syntax:</a:t>
            </a:r>
          </a:p>
          <a:p>
            <a:pPr marL="0" indent="0">
              <a:buNone/>
            </a:pPr>
            <a:endParaRPr lang="en-US" dirty="0"/>
          </a:p>
          <a:p>
            <a:pPr marL="0" indent="0" algn="ctr">
              <a:buNone/>
            </a:pPr>
            <a:r>
              <a:rPr lang="en-US" dirty="0"/>
              <a:t>def function_name(parameters):</a:t>
            </a:r>
          </a:p>
          <a:p>
            <a:pPr marL="0" indent="0" algn="ctr">
              <a:buNone/>
            </a:pPr>
            <a:r>
              <a:rPr lang="en-US" dirty="0"/>
              <a:t>	statement(s)</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Functions</a:t>
            </a:r>
          </a:p>
        </p:txBody>
      </p:sp>
    </p:spTree>
    <p:extLst>
      <p:ext uri="{BB962C8B-B14F-4D97-AF65-F5344CB8AC3E}">
        <p14:creationId xmlns:p14="http://schemas.microsoft.com/office/powerpoint/2010/main" val="677620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lgn="ctr">
              <a:buNone/>
            </a:pPr>
            <a:endParaRPr lang="en-US" u="sng" dirty="0"/>
          </a:p>
          <a:p>
            <a:pPr marL="0" indent="0" algn="ctr">
              <a:buNone/>
            </a:pPr>
            <a:endParaRPr lang="en-US" u="sng" dirty="0"/>
          </a:p>
          <a:p>
            <a:pPr marL="0" indent="0" algn="ctr">
              <a:buNone/>
            </a:pPr>
            <a:endParaRPr lang="en-US" u="sng" dirty="0"/>
          </a:p>
          <a:p>
            <a:pPr marL="0" indent="0" algn="ctr">
              <a:buNone/>
            </a:pPr>
            <a:r>
              <a:rPr lang="en-US" sz="4000" u="sng" dirty="0"/>
              <a:t>User defined functions</a:t>
            </a:r>
            <a:endParaRPr lang="en-US" sz="4000"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Functions</a:t>
            </a:r>
          </a:p>
        </p:txBody>
      </p:sp>
    </p:spTree>
    <p:extLst>
      <p:ext uri="{BB962C8B-B14F-4D97-AF65-F5344CB8AC3E}">
        <p14:creationId xmlns:p14="http://schemas.microsoft.com/office/powerpoint/2010/main" val="6136620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endParaRPr lang="en-US" dirty="0"/>
          </a:p>
          <a:p>
            <a:pPr marL="0" indent="0">
              <a:buNone/>
            </a:pPr>
            <a:r>
              <a:rPr lang="en-US" dirty="0"/>
              <a:t>def greet(name):</a:t>
            </a:r>
          </a:p>
          <a:p>
            <a:pPr marL="0" indent="0">
              <a:buNone/>
            </a:pPr>
            <a:r>
              <a:rPr lang="en-US" dirty="0"/>
              <a:t>   print("Hello, " + name + ". Good morning!")</a:t>
            </a:r>
          </a:p>
          <a:p>
            <a:pPr marL="0" indent="0">
              <a:buNone/>
            </a:pPr>
            <a:r>
              <a:rPr lang="en-US" dirty="0"/>
              <a:t>greet(‘Hamad')</a:t>
            </a:r>
          </a:p>
          <a:p>
            <a:pPr marL="0" indent="0">
              <a:buNone/>
            </a:pPr>
            <a:endParaRPr lang="en-US" dirty="0"/>
          </a:p>
          <a:p>
            <a:pPr marL="0" indent="0">
              <a:buNone/>
            </a:pPr>
            <a:r>
              <a:rPr lang="en-US" u="sng" dirty="0"/>
              <a:t>Output:-</a:t>
            </a:r>
          </a:p>
          <a:p>
            <a:pPr marL="0" indent="0">
              <a:buNone/>
            </a:pPr>
            <a:r>
              <a:rPr lang="en-US" dirty="0"/>
              <a:t>Hello, Hamad. Good morning!</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Functions</a:t>
            </a:r>
          </a:p>
        </p:txBody>
      </p:sp>
    </p:spTree>
    <p:extLst>
      <p:ext uri="{BB962C8B-B14F-4D97-AF65-F5344CB8AC3E}">
        <p14:creationId xmlns:p14="http://schemas.microsoft.com/office/powerpoint/2010/main" val="5347165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buNone/>
            </a:pPr>
            <a:endParaRPr lang="en-US" dirty="0"/>
          </a:p>
          <a:p>
            <a:pPr marL="0" indent="0">
              <a:buNone/>
            </a:pPr>
            <a:endParaRPr lang="en-US" dirty="0"/>
          </a:p>
          <a:p>
            <a:pPr marL="0" indent="0">
              <a:buNone/>
            </a:pPr>
            <a:r>
              <a:rPr lang="en-US" dirty="0"/>
              <a:t>Write a function to find the absolute value of 2 numbers</a:t>
            </a:r>
          </a:p>
          <a:p>
            <a:pPr marL="0" indent="0">
              <a:buNone/>
            </a:pPr>
            <a:endParaRPr lang="en-US" dirty="0"/>
          </a:p>
          <a:p>
            <a:pPr marL="0" indent="0">
              <a:buNone/>
            </a:pPr>
            <a:r>
              <a:rPr lang="en-US" dirty="0"/>
              <a:t>Hint:          if num &gt;= 0:</a:t>
            </a:r>
          </a:p>
          <a:p>
            <a:pPr marL="0" indent="0">
              <a:buNone/>
            </a:pPr>
            <a:r>
              <a:rPr lang="en-US" dirty="0"/>
              <a:t>                         return num</a:t>
            </a:r>
          </a:p>
          <a:p>
            <a:pPr marL="0" indent="0">
              <a:buNone/>
            </a:pPr>
            <a:r>
              <a:rPr lang="en-US" dirty="0"/>
              <a:t>                  else:</a:t>
            </a:r>
          </a:p>
          <a:p>
            <a:pPr marL="0" indent="0">
              <a:buNone/>
            </a:pPr>
            <a:r>
              <a:rPr lang="en-US" dirty="0"/>
              <a:t>                         return -num </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 Functions</a:t>
            </a:r>
          </a:p>
        </p:txBody>
      </p:sp>
    </p:spTree>
    <p:extLst>
      <p:ext uri="{BB962C8B-B14F-4D97-AF65-F5344CB8AC3E}">
        <p14:creationId xmlns:p14="http://schemas.microsoft.com/office/powerpoint/2010/main" val="20017944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buNone/>
            </a:pPr>
            <a:r>
              <a:rPr lang="en-US" dirty="0"/>
              <a:t>def absolute_value(num):</a:t>
            </a:r>
          </a:p>
          <a:p>
            <a:pPr marL="0" indent="0">
              <a:buNone/>
            </a:pPr>
            <a:r>
              <a:rPr lang="en-US" dirty="0"/>
              <a:t>    </a:t>
            </a:r>
          </a:p>
          <a:p>
            <a:pPr marL="0" indent="0">
              <a:buNone/>
            </a:pPr>
            <a:r>
              <a:rPr lang="en-US" dirty="0"/>
              <a:t>    if num &gt;= 0:</a:t>
            </a:r>
          </a:p>
          <a:p>
            <a:pPr marL="0" indent="0">
              <a:buNone/>
            </a:pPr>
            <a:r>
              <a:rPr lang="en-US" dirty="0"/>
              <a:t>        return num</a:t>
            </a:r>
          </a:p>
          <a:p>
            <a:pPr marL="0" indent="0">
              <a:buNone/>
            </a:pPr>
            <a:r>
              <a:rPr lang="en-US" dirty="0"/>
              <a:t>    else:</a:t>
            </a:r>
          </a:p>
          <a:p>
            <a:pPr marL="0" indent="0">
              <a:buNone/>
            </a:pPr>
            <a:r>
              <a:rPr lang="en-US" dirty="0"/>
              <a:t>        return -num                           </a:t>
            </a:r>
          </a:p>
          <a:p>
            <a:pPr marL="0" indent="0">
              <a:buNone/>
            </a:pPr>
            <a:endParaRPr lang="en-US" dirty="0"/>
          </a:p>
          <a:p>
            <a:pPr marL="0" indent="0">
              <a:buNone/>
            </a:pPr>
            <a:r>
              <a:rPr lang="en-US" dirty="0"/>
              <a:t>print(absolute_value(2))</a:t>
            </a:r>
          </a:p>
          <a:p>
            <a:pPr marL="0" indent="0">
              <a:buNone/>
            </a:pPr>
            <a:r>
              <a:rPr lang="en-US" dirty="0"/>
              <a:t>print(absolute_value(-4))</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 Functions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7400" y="3428999"/>
            <a:ext cx="1828800" cy="2497393"/>
          </a:xfrm>
          <a:prstGeom prst="rect">
            <a:avLst/>
          </a:prstGeom>
        </p:spPr>
      </p:pic>
    </p:spTree>
    <p:extLst>
      <p:ext uri="{BB962C8B-B14F-4D97-AF65-F5344CB8AC3E}">
        <p14:creationId xmlns:p14="http://schemas.microsoft.com/office/powerpoint/2010/main" val="7019955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fontScale="92500" lnSpcReduction="20000"/>
          </a:bodyPr>
          <a:lstStyle/>
          <a:p>
            <a:pPr marL="0" indent="0" algn="ctr">
              <a:buNone/>
            </a:pPr>
            <a:endParaRPr lang="en-US" u="sng" dirty="0"/>
          </a:p>
          <a:p>
            <a:pPr marL="0" indent="0">
              <a:buNone/>
            </a:pPr>
            <a:r>
              <a:rPr lang="en-US" dirty="0"/>
              <a:t>Write a function to find </a:t>
            </a:r>
            <a:r>
              <a:rPr lang="en-US"/>
              <a:t>the sum </a:t>
            </a:r>
            <a:r>
              <a:rPr lang="en-US" dirty="0"/>
              <a:t>of 2 numbers</a:t>
            </a:r>
          </a:p>
          <a:p>
            <a:pPr marL="0" indent="0">
              <a:buNone/>
            </a:pPr>
            <a:endParaRPr lang="en-US" dirty="0"/>
          </a:p>
          <a:p>
            <a:pPr marL="0" indent="0">
              <a:buNone/>
            </a:pPr>
            <a:r>
              <a:rPr lang="en-US" dirty="0"/>
              <a:t>def add_numbers(</a:t>
            </a:r>
            <a:r>
              <a:rPr lang="en-US" dirty="0" err="1"/>
              <a:t>x,y</a:t>
            </a:r>
            <a:r>
              <a:rPr lang="en-US" dirty="0"/>
              <a:t>):</a:t>
            </a:r>
          </a:p>
          <a:p>
            <a:pPr marL="0" indent="0">
              <a:buNone/>
            </a:pPr>
            <a:r>
              <a:rPr lang="en-US" dirty="0"/>
              <a:t>   sum = x + y</a:t>
            </a:r>
          </a:p>
          <a:p>
            <a:pPr marL="0" indent="0">
              <a:buNone/>
            </a:pPr>
            <a:r>
              <a:rPr lang="en-US" dirty="0"/>
              <a:t>   return sum</a:t>
            </a:r>
          </a:p>
          <a:p>
            <a:pPr marL="0" indent="0">
              <a:buNone/>
            </a:pPr>
            <a:endParaRPr lang="en-US" dirty="0"/>
          </a:p>
          <a:p>
            <a:pPr marL="0" indent="0">
              <a:buNone/>
            </a:pPr>
            <a:r>
              <a:rPr lang="en-US" dirty="0"/>
              <a:t>num1 = 5</a:t>
            </a:r>
          </a:p>
          <a:p>
            <a:pPr marL="0" indent="0">
              <a:buNone/>
            </a:pPr>
            <a:r>
              <a:rPr lang="en-US" dirty="0"/>
              <a:t>num2 = 6</a:t>
            </a:r>
          </a:p>
          <a:p>
            <a:pPr marL="0" indent="0">
              <a:buNone/>
            </a:pPr>
            <a:r>
              <a:rPr lang="en-US" dirty="0"/>
              <a:t>print("The sum is", add_numbers(num1, num2))</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 Functions</a:t>
            </a:r>
          </a:p>
        </p:txBody>
      </p:sp>
    </p:spTree>
    <p:extLst>
      <p:ext uri="{BB962C8B-B14F-4D97-AF65-F5344CB8AC3E}">
        <p14:creationId xmlns:p14="http://schemas.microsoft.com/office/powerpoint/2010/main" val="24653189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endParaRPr lang="en-US" dirty="0"/>
          </a:p>
          <a:p>
            <a:pPr marL="0" indent="0">
              <a:buNone/>
            </a:pPr>
            <a:endParaRPr lang="en-US" dirty="0"/>
          </a:p>
          <a:p>
            <a:pPr marL="0" indent="0">
              <a:buNone/>
            </a:pPr>
            <a:r>
              <a:rPr lang="en-US" dirty="0"/>
              <a:t>In Python, we know that a function can call other functions. It is even possible for the function to call itself. These types of construct are termed as recursive functions.</a:t>
            </a:r>
          </a:p>
          <a:p>
            <a:pPr marL="0" indent="0">
              <a:buNone/>
            </a:pPr>
            <a:endParaRPr lang="en-US" u="sng"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Recursive Functions</a:t>
            </a:r>
          </a:p>
        </p:txBody>
      </p:sp>
    </p:spTree>
    <p:extLst>
      <p:ext uri="{BB962C8B-B14F-4D97-AF65-F5344CB8AC3E}">
        <p14:creationId xmlns:p14="http://schemas.microsoft.com/office/powerpoint/2010/main" val="42630707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fontScale="92500" lnSpcReduction="20000"/>
          </a:bodyPr>
          <a:lstStyle/>
          <a:p>
            <a:pPr marL="0" indent="0">
              <a:buNone/>
            </a:pPr>
            <a:r>
              <a:rPr lang="en-US" dirty="0"/>
              <a:t>def factorial(x):</a:t>
            </a:r>
          </a:p>
          <a:p>
            <a:pPr marL="0" indent="0">
              <a:buNone/>
            </a:pPr>
            <a:r>
              <a:rPr lang="en-US" dirty="0"/>
              <a:t>    </a:t>
            </a:r>
          </a:p>
          <a:p>
            <a:pPr marL="0" indent="0">
              <a:buNone/>
            </a:pPr>
            <a:r>
              <a:rPr lang="en-US" dirty="0"/>
              <a:t>    if x == 1:</a:t>
            </a:r>
          </a:p>
          <a:p>
            <a:pPr marL="0" indent="0">
              <a:buNone/>
            </a:pPr>
            <a:r>
              <a:rPr lang="en-US" dirty="0"/>
              <a:t>        return 1</a:t>
            </a:r>
          </a:p>
          <a:p>
            <a:pPr marL="0" indent="0">
              <a:buNone/>
            </a:pPr>
            <a:r>
              <a:rPr lang="en-US" dirty="0"/>
              <a:t>    else:</a:t>
            </a:r>
          </a:p>
          <a:p>
            <a:pPr marL="0" indent="0">
              <a:buNone/>
            </a:pPr>
            <a:r>
              <a:rPr lang="en-US" dirty="0"/>
              <a:t>        return (x * factorial(x-1))</a:t>
            </a:r>
          </a:p>
          <a:p>
            <a:pPr marL="0" indent="0">
              <a:buNone/>
            </a:pPr>
            <a:endParaRPr lang="en-US" dirty="0"/>
          </a:p>
          <a:p>
            <a:pPr marL="0" indent="0">
              <a:buNone/>
            </a:pPr>
            <a:endParaRPr lang="en-US" dirty="0"/>
          </a:p>
          <a:p>
            <a:pPr marL="0" indent="0">
              <a:buNone/>
            </a:pPr>
            <a:r>
              <a:rPr lang="en-US" dirty="0"/>
              <a:t>num = 3</a:t>
            </a:r>
          </a:p>
          <a:p>
            <a:pPr marL="0" indent="0">
              <a:buNone/>
            </a:pPr>
            <a:r>
              <a:rPr lang="en-US" dirty="0"/>
              <a:t>print("The factorial of", num, "is", factorial(num))</a:t>
            </a:r>
          </a:p>
          <a:p>
            <a:pPr marL="0" indent="0">
              <a:buNone/>
            </a:pPr>
            <a:endParaRPr lang="en-US" dirty="0"/>
          </a:p>
          <a:p>
            <a:pPr marL="0" indent="0">
              <a:buNone/>
            </a:pPr>
            <a:endParaRPr lang="en-US" u="sng"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Recursive Functions</a:t>
            </a:r>
          </a:p>
        </p:txBody>
      </p:sp>
    </p:spTree>
    <p:extLst>
      <p:ext uri="{BB962C8B-B14F-4D97-AF65-F5344CB8AC3E}">
        <p14:creationId xmlns:p14="http://schemas.microsoft.com/office/powerpoint/2010/main" val="35182805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endParaRPr lang="en-US" dirty="0"/>
          </a:p>
          <a:p>
            <a:pPr marL="0" indent="0" algn="ctr">
              <a:buNone/>
            </a:pPr>
            <a:endParaRPr lang="en-US" u="sng" dirty="0"/>
          </a:p>
          <a:p>
            <a:pPr marL="0" indent="0" algn="ctr">
              <a:buNone/>
            </a:pPr>
            <a:endParaRPr lang="en-US" u="sng"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Recursive Functions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4600" y="1143000"/>
            <a:ext cx="4953000" cy="5727701"/>
          </a:xfrm>
          <a:prstGeom prst="rect">
            <a:avLst/>
          </a:prstGeom>
        </p:spPr>
      </p:pic>
    </p:spTree>
    <p:extLst>
      <p:ext uri="{BB962C8B-B14F-4D97-AF65-F5344CB8AC3E}">
        <p14:creationId xmlns:p14="http://schemas.microsoft.com/office/powerpoint/2010/main" val="32786789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In Python, an lambda / anonymous function is a function that is defined without a name.</a:t>
            </a:r>
          </a:p>
          <a:p>
            <a:pPr marL="0" indent="0">
              <a:buNone/>
            </a:pPr>
            <a:endParaRPr lang="en-US" dirty="0"/>
          </a:p>
          <a:p>
            <a:pPr marL="0" indent="0">
              <a:buNone/>
            </a:pPr>
            <a:r>
              <a:rPr lang="en-US" dirty="0"/>
              <a:t>While normal functions are defined using the def keyword in Python, anonymous functions are defined using the lambda keyword.</a:t>
            </a:r>
          </a:p>
          <a:p>
            <a:pPr marL="0" indent="0">
              <a:buNone/>
            </a:pPr>
            <a:endParaRPr lang="en-US" dirty="0"/>
          </a:p>
          <a:p>
            <a:pPr marL="0" indent="0">
              <a:buNone/>
            </a:pPr>
            <a:r>
              <a:rPr lang="en-US" dirty="0"/>
              <a:t>Hence, anonymous functions are also called lambda functions.</a:t>
            </a:r>
          </a:p>
          <a:p>
            <a:pPr marL="0" indent="0" algn="ctr">
              <a:buNone/>
            </a:pPr>
            <a:endParaRPr lang="en-US" u="sng" dirty="0"/>
          </a:p>
          <a:p>
            <a:pPr marL="0" indent="0" algn="ctr">
              <a:buNone/>
            </a:pPr>
            <a:endParaRPr lang="en-US" u="sng"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Lambda Functions</a:t>
            </a:r>
          </a:p>
        </p:txBody>
      </p:sp>
    </p:spTree>
    <p:extLst>
      <p:ext uri="{BB962C8B-B14F-4D97-AF65-F5344CB8AC3E}">
        <p14:creationId xmlns:p14="http://schemas.microsoft.com/office/powerpoint/2010/main" val="26728010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We use lambda functions when we require a nameless function for a short period of time.</a:t>
            </a:r>
          </a:p>
          <a:p>
            <a:pPr marL="0" indent="0">
              <a:buNone/>
            </a:pPr>
            <a:endParaRPr lang="en-US" dirty="0"/>
          </a:p>
          <a:p>
            <a:pPr marL="0" indent="0">
              <a:buNone/>
            </a:pPr>
            <a:r>
              <a:rPr lang="en-US" dirty="0"/>
              <a:t>In Python, we generally use it as an argument to a higher-order function (a function that takes in other functions as arguments). Lambda functions are used along with built-in functions like filter(), map() etc.</a:t>
            </a:r>
          </a:p>
          <a:p>
            <a:pPr marL="0" indent="0" algn="ctr">
              <a:buNone/>
            </a:pPr>
            <a:endParaRPr lang="en-US" u="sng"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Lambda Functions</a:t>
            </a:r>
          </a:p>
        </p:txBody>
      </p:sp>
    </p:spTree>
    <p:extLst>
      <p:ext uri="{BB962C8B-B14F-4D97-AF65-F5344CB8AC3E}">
        <p14:creationId xmlns:p14="http://schemas.microsoft.com/office/powerpoint/2010/main" val="18508394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Here is an example use of filter() function to filter out only even numbers from a list</a:t>
            </a:r>
          </a:p>
          <a:p>
            <a:pPr marL="0" indent="0">
              <a:buNone/>
            </a:pPr>
            <a:endParaRPr lang="en-US" dirty="0"/>
          </a:p>
          <a:p>
            <a:pPr marL="0" indent="0">
              <a:buNone/>
            </a:pPr>
            <a:r>
              <a:rPr lang="en-US" dirty="0"/>
              <a:t>my_list = [1, 5, 4, 6, 8, 11, 3, 12]</a:t>
            </a:r>
          </a:p>
          <a:p>
            <a:pPr marL="0" indent="0">
              <a:buNone/>
            </a:pPr>
            <a:r>
              <a:rPr lang="en-US" dirty="0"/>
              <a:t>new_list = list(filter(lambda x: (x%2 == 0) , my_list))</a:t>
            </a:r>
          </a:p>
          <a:p>
            <a:pPr marL="0" indent="0">
              <a:buNone/>
            </a:pPr>
            <a:r>
              <a:rPr lang="en-US" dirty="0"/>
              <a:t>Print(new_list)</a:t>
            </a:r>
          </a:p>
          <a:p>
            <a:pPr marL="0" indent="0">
              <a:buNone/>
            </a:pPr>
            <a:endParaRPr lang="en-US" dirty="0"/>
          </a:p>
          <a:p>
            <a:pPr marL="0" indent="0">
              <a:buNone/>
            </a:pPr>
            <a:r>
              <a:rPr lang="en-US" dirty="0">
                <a:solidFill>
                  <a:srgbClr val="00B050"/>
                </a:solidFill>
              </a:rPr>
              <a:t>Output: [4,6,8,12]</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Lambda Functions - Filter</a:t>
            </a:r>
          </a:p>
        </p:txBody>
      </p:sp>
    </p:spTree>
    <p:extLst>
      <p:ext uri="{BB962C8B-B14F-4D97-AF65-F5344CB8AC3E}">
        <p14:creationId xmlns:p14="http://schemas.microsoft.com/office/powerpoint/2010/main" val="29787833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1 – Filter all odd numbers from the list</a:t>
            </a:r>
          </a:p>
          <a:p>
            <a:pPr marL="0" indent="0">
              <a:buNone/>
            </a:pPr>
            <a:r>
              <a:rPr lang="en-US" dirty="0"/>
              <a:t>my_list = [3, 6, 9, 12, 7, 15, 22, 31, 37, 44]</a:t>
            </a:r>
          </a:p>
          <a:p>
            <a:pPr marL="0" indent="0">
              <a:buNone/>
            </a:pPr>
            <a:endParaRPr lang="en-US" dirty="0"/>
          </a:p>
          <a:p>
            <a:pPr marL="0" indent="0">
              <a:buNone/>
            </a:pPr>
            <a:r>
              <a:rPr lang="en-US" dirty="0"/>
              <a:t>2 – Filter all numbers divisible by 3 from the list</a:t>
            </a:r>
          </a:p>
          <a:p>
            <a:pPr marL="0" indent="0">
              <a:buNone/>
            </a:pPr>
            <a:r>
              <a:rPr lang="en-US" dirty="0"/>
              <a:t>my_list = [3, 7, 9, 13, 15, 22, 31, 36, 42]</a:t>
            </a:r>
          </a:p>
          <a:p>
            <a:pPr marL="0" indent="0">
              <a:buNone/>
            </a:pPr>
            <a:endParaRPr lang="en-US" dirty="0"/>
          </a:p>
          <a:p>
            <a:pPr marL="0" indent="0">
              <a:buNone/>
            </a:pPr>
            <a:r>
              <a:rPr lang="en-US" u="sng" dirty="0">
                <a:solidFill>
                  <a:srgbClr val="00B050"/>
                </a:solidFill>
              </a:rPr>
              <a:t>Hint:</a:t>
            </a:r>
            <a:r>
              <a:rPr lang="en-US" dirty="0">
                <a:solidFill>
                  <a:srgbClr val="00B050"/>
                </a:solidFill>
              </a:rPr>
              <a:t> </a:t>
            </a:r>
            <a:r>
              <a:rPr lang="en-US" sz="2800" dirty="0">
                <a:solidFill>
                  <a:srgbClr val="00B050"/>
                </a:solidFill>
              </a:rPr>
              <a:t>new_list = list(filter(lambda x: (x%2 == 0) , my_list))</a:t>
            </a:r>
          </a:p>
          <a:p>
            <a:pPr marL="0" indent="0">
              <a:buNone/>
            </a:pPr>
            <a:r>
              <a:rPr lang="en-US" sz="2800" dirty="0">
                <a:solidFill>
                  <a:srgbClr val="00B050"/>
                </a:solidFill>
              </a:rPr>
              <a:t>           Print(new_list)</a:t>
            </a:r>
          </a:p>
          <a:p>
            <a:pPr marL="0" indent="0">
              <a:buNone/>
            </a:pPr>
            <a:endParaRPr lang="en-US" dirty="0"/>
          </a:p>
          <a:p>
            <a:pPr marL="0" indent="0">
              <a:buNone/>
            </a:pPr>
            <a:endParaRPr lang="en-US"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 Lambda Functions</a:t>
            </a:r>
          </a:p>
        </p:txBody>
      </p:sp>
    </p:spTree>
    <p:extLst>
      <p:ext uri="{BB962C8B-B14F-4D97-AF65-F5344CB8AC3E}">
        <p14:creationId xmlns:p14="http://schemas.microsoft.com/office/powerpoint/2010/main" val="25108662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lnSpcReduction="10000"/>
          </a:bodyPr>
          <a:lstStyle/>
          <a:p>
            <a:pPr marL="0" indent="0">
              <a:buNone/>
            </a:pPr>
            <a:r>
              <a:rPr lang="en-US" dirty="0"/>
              <a:t>The map() function in Python takes in a function and a list. The function is called with all the items in the list and a new list is returned which contains items returned by that function for each item.</a:t>
            </a:r>
          </a:p>
          <a:p>
            <a:pPr marL="0" indent="0">
              <a:buNone/>
            </a:pPr>
            <a:endParaRPr lang="en-US" dirty="0"/>
          </a:p>
          <a:p>
            <a:pPr marL="0" indent="0">
              <a:buNone/>
            </a:pPr>
            <a:r>
              <a:rPr lang="en-US" dirty="0"/>
              <a:t>my_list = [1, 5, 4, 6, 8, 11, 3, 12]</a:t>
            </a:r>
          </a:p>
          <a:p>
            <a:pPr marL="0" indent="0">
              <a:buNone/>
            </a:pPr>
            <a:r>
              <a:rPr lang="en-US" dirty="0"/>
              <a:t>new_list = list(map(lambda x: x * 2 , my_list))</a:t>
            </a:r>
          </a:p>
          <a:p>
            <a:pPr marL="0" indent="0">
              <a:buNone/>
            </a:pPr>
            <a:r>
              <a:rPr lang="en-US" dirty="0"/>
              <a:t>print(new_list)</a:t>
            </a:r>
          </a:p>
          <a:p>
            <a:pPr marL="0" indent="0">
              <a:buNone/>
            </a:pPr>
            <a:r>
              <a:rPr lang="en-US" dirty="0">
                <a:solidFill>
                  <a:srgbClr val="00B050"/>
                </a:solidFill>
              </a:rPr>
              <a:t>Output: [2, 10, 8, 12, 16, 22, 6, 24]</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Lambda Functions - map</a:t>
            </a:r>
          </a:p>
        </p:txBody>
      </p:sp>
    </p:spTree>
    <p:extLst>
      <p:ext uri="{BB962C8B-B14F-4D97-AF65-F5344CB8AC3E}">
        <p14:creationId xmlns:p14="http://schemas.microsoft.com/office/powerpoint/2010/main" val="29109961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1 – Add 2 to all numbers from the list</a:t>
            </a:r>
          </a:p>
          <a:p>
            <a:pPr marL="0" indent="0">
              <a:buNone/>
            </a:pPr>
            <a:r>
              <a:rPr lang="en-US" dirty="0"/>
              <a:t>my_list = [1, 5, 4, 6, 8, 11, 3, 12]</a:t>
            </a:r>
          </a:p>
          <a:p>
            <a:pPr marL="0" indent="0">
              <a:buNone/>
            </a:pPr>
            <a:endParaRPr lang="en-US" dirty="0"/>
          </a:p>
          <a:p>
            <a:pPr marL="0" indent="0">
              <a:buNone/>
            </a:pPr>
            <a:r>
              <a:rPr lang="en-US" dirty="0"/>
              <a:t>2 – Divide  by 2 to all numbers from the list</a:t>
            </a:r>
          </a:p>
          <a:p>
            <a:pPr marL="0" indent="0">
              <a:buNone/>
            </a:pPr>
            <a:r>
              <a:rPr lang="en-US" dirty="0"/>
              <a:t>my_list = [1, 5, 4, 6, 8, 11, 3, 12]</a:t>
            </a:r>
          </a:p>
          <a:p>
            <a:pPr marL="0" indent="0">
              <a:buNone/>
            </a:pPr>
            <a:endParaRPr lang="en-US" dirty="0"/>
          </a:p>
          <a:p>
            <a:pPr marL="0" indent="0">
              <a:buNone/>
            </a:pPr>
            <a:r>
              <a:rPr lang="en-US" u="sng" dirty="0">
                <a:solidFill>
                  <a:srgbClr val="00B050"/>
                </a:solidFill>
              </a:rPr>
              <a:t>Hint:</a:t>
            </a:r>
            <a:r>
              <a:rPr lang="en-US" dirty="0">
                <a:solidFill>
                  <a:srgbClr val="00B050"/>
                </a:solidFill>
              </a:rPr>
              <a:t> </a:t>
            </a:r>
            <a:r>
              <a:rPr lang="en-US" sz="2800" dirty="0">
                <a:solidFill>
                  <a:srgbClr val="00B050"/>
                </a:solidFill>
              </a:rPr>
              <a:t>list(map(lambda x: x * 2 , my_list))</a:t>
            </a:r>
          </a:p>
          <a:p>
            <a:pPr marL="0" indent="0">
              <a:buNone/>
            </a:pPr>
            <a:r>
              <a:rPr lang="en-US" sz="2800" dirty="0">
                <a:solidFill>
                  <a:srgbClr val="00B050"/>
                </a:solidFill>
              </a:rPr>
              <a:t>           print(new_list)</a:t>
            </a:r>
          </a:p>
          <a:p>
            <a:pPr marL="0" indent="0">
              <a:buNone/>
            </a:pPr>
            <a:endParaRPr lang="en-US" dirty="0"/>
          </a:p>
          <a:p>
            <a:pPr marL="0" indent="0">
              <a:buNone/>
            </a:pPr>
            <a:endParaRPr lang="en-US"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Exercise - Lambda Functions</a:t>
            </a:r>
          </a:p>
        </p:txBody>
      </p:sp>
    </p:spTree>
    <p:extLst>
      <p:ext uri="{BB962C8B-B14F-4D97-AF65-F5344CB8AC3E}">
        <p14:creationId xmlns:p14="http://schemas.microsoft.com/office/powerpoint/2010/main" val="28542628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lgn="ctr">
              <a:buNone/>
            </a:pPr>
            <a:endParaRPr lang="en-US" u="sng" dirty="0"/>
          </a:p>
          <a:p>
            <a:pPr marL="0" indent="0" algn="ctr">
              <a:buNone/>
            </a:pPr>
            <a:endParaRPr lang="en-US" u="sng" dirty="0"/>
          </a:p>
          <a:p>
            <a:pPr marL="0" indent="0" algn="ctr">
              <a:buNone/>
            </a:pPr>
            <a:endParaRPr lang="en-US" u="sng" dirty="0"/>
          </a:p>
          <a:p>
            <a:pPr marL="0" indent="0" algn="ctr">
              <a:buNone/>
            </a:pPr>
            <a:r>
              <a:rPr lang="en-US" sz="4000" u="sng" dirty="0"/>
              <a:t>Built-in functions</a:t>
            </a:r>
            <a:endParaRPr lang="en-US" sz="4000" dirty="0"/>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Functions</a:t>
            </a:r>
          </a:p>
        </p:txBody>
      </p:sp>
    </p:spTree>
    <p:extLst>
      <p:ext uri="{BB962C8B-B14F-4D97-AF65-F5344CB8AC3E}">
        <p14:creationId xmlns:p14="http://schemas.microsoft.com/office/powerpoint/2010/main" val="33524778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295400"/>
            <a:ext cx="8915400" cy="4906963"/>
          </a:xfrm>
        </p:spPr>
        <p:txBody>
          <a:bodyPr>
            <a:normAutofit/>
          </a:bodyPr>
          <a:lstStyle/>
          <a:p>
            <a:pPr marL="0" indent="0">
              <a:buNone/>
            </a:pPr>
            <a:r>
              <a:rPr lang="en-US" dirty="0"/>
              <a:t>  Print()</a:t>
            </a:r>
          </a:p>
          <a:p>
            <a:pPr marL="0" indent="0">
              <a:buNone/>
            </a:pPr>
            <a:r>
              <a:rPr lang="en-US" dirty="0"/>
              <a:t>          Max()</a:t>
            </a:r>
          </a:p>
          <a:p>
            <a:pPr marL="0" indent="0">
              <a:buNone/>
            </a:pPr>
            <a:r>
              <a:rPr lang="en-US" dirty="0"/>
              <a:t>                 Min()</a:t>
            </a:r>
          </a:p>
          <a:p>
            <a:pPr marL="0" indent="0">
              <a:buNone/>
            </a:pPr>
            <a:r>
              <a:rPr lang="en-US" dirty="0"/>
              <a:t>                         Len()</a:t>
            </a:r>
          </a:p>
          <a:p>
            <a:pPr marL="0" indent="0">
              <a:buNone/>
            </a:pPr>
            <a:r>
              <a:rPr lang="en-US" dirty="0"/>
              <a:t>                                Range()</a:t>
            </a:r>
          </a:p>
          <a:p>
            <a:pPr marL="0" indent="0">
              <a:buNone/>
            </a:pPr>
            <a:r>
              <a:rPr lang="en-US" dirty="0"/>
              <a:t>                                            Type()</a:t>
            </a:r>
          </a:p>
          <a:p>
            <a:pPr marL="0" indent="0">
              <a:buNone/>
            </a:pPr>
            <a:r>
              <a:rPr lang="en-US" dirty="0"/>
              <a:t>                                                     Hex()</a:t>
            </a:r>
          </a:p>
          <a:p>
            <a:pPr marL="0" indent="0">
              <a:buNone/>
            </a:pPr>
            <a:r>
              <a:rPr lang="en-US" dirty="0"/>
              <a:t>                                                            Abs()</a:t>
            </a:r>
          </a:p>
        </p:txBody>
      </p:sp>
      <p:sp>
        <p:nvSpPr>
          <p:cNvPr id="5" name="Title 1"/>
          <p:cNvSpPr>
            <a:spLocks noGrp="1"/>
          </p:cNvSpPr>
          <p:nvPr>
            <p:ph type="title"/>
          </p:nvPr>
        </p:nvSpPr>
        <p:spPr>
          <a:xfrm>
            <a:off x="0" y="228600"/>
            <a:ext cx="9906000" cy="914400"/>
          </a:xfrm>
          <a:solidFill>
            <a:srgbClr val="FBA917"/>
          </a:solidFill>
        </p:spPr>
        <p:txBody>
          <a:bodyPr>
            <a:normAutofit/>
          </a:bodyPr>
          <a:lstStyle/>
          <a:p>
            <a:r>
              <a:rPr lang="en-US" dirty="0">
                <a:solidFill>
                  <a:srgbClr val="0B73A7"/>
                </a:solidFill>
              </a:rPr>
              <a:t>Functions</a:t>
            </a:r>
          </a:p>
        </p:txBody>
      </p:sp>
    </p:spTree>
    <p:extLst>
      <p:ext uri="{BB962C8B-B14F-4D97-AF65-F5344CB8AC3E}">
        <p14:creationId xmlns:p14="http://schemas.microsoft.com/office/powerpoint/2010/main" val="17946640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dirty="0">
                <a:solidFill>
                  <a:srgbClr val="0B73A7"/>
                </a:solidFill>
              </a:rPr>
              <a:t>Q &amp; A</a:t>
            </a:r>
          </a:p>
        </p:txBody>
      </p:sp>
    </p:spTree>
    <p:extLst>
      <p:ext uri="{BB962C8B-B14F-4D97-AF65-F5344CB8AC3E}">
        <p14:creationId xmlns:p14="http://schemas.microsoft.com/office/powerpoint/2010/main" val="1681053415"/>
      </p:ext>
    </p:extLst>
  </p:cSld>
  <p:clrMapOvr>
    <a:masterClrMapping/>
  </p:clrMapOvr>
</p:sld>
</file>

<file path=ppt/theme/theme1.xml><?xml version="1.0" encoding="utf-8"?>
<a:theme xmlns:a="http://schemas.openxmlformats.org/drawingml/2006/main" name="Trainers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A249224504BBF4AADE362CB267FC93F" ma:contentTypeVersion="6" ma:contentTypeDescription="Create a new document." ma:contentTypeScope="" ma:versionID="6e1b398ea0e275801016439dc29167a0">
  <xsd:schema xmlns:xsd="http://www.w3.org/2001/XMLSchema" xmlns:xs="http://www.w3.org/2001/XMLSchema" xmlns:p="http://schemas.microsoft.com/office/2006/metadata/properties" xmlns:ns2="745442ed-da55-4337-9919-68a3d2d4cc24" targetNamespace="http://schemas.microsoft.com/office/2006/metadata/properties" ma:root="true" ma:fieldsID="376becc41921091728b18a169c78f10f" ns2:_="">
    <xsd:import namespace="745442ed-da55-4337-9919-68a3d2d4cc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5442ed-da55-4337-9919-68a3d2d4cc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D50684E-43B0-46E9-BD3D-56082B6203C1}"/>
</file>

<file path=customXml/itemProps2.xml><?xml version="1.0" encoding="utf-8"?>
<ds:datastoreItem xmlns:ds="http://schemas.openxmlformats.org/officeDocument/2006/customXml" ds:itemID="{4A142BD3-2063-49ED-B465-2094ACF34282}"/>
</file>

<file path=customXml/itemProps3.xml><?xml version="1.0" encoding="utf-8"?>
<ds:datastoreItem xmlns:ds="http://schemas.openxmlformats.org/officeDocument/2006/customXml" ds:itemID="{D43778CE-ADE2-4516-BB52-7F8350109E36}"/>
</file>

<file path=docProps/app.xml><?xml version="1.0" encoding="utf-8"?>
<Properties xmlns="http://schemas.openxmlformats.org/officeDocument/2006/extended-properties" xmlns:vt="http://schemas.openxmlformats.org/officeDocument/2006/docPropsVTypes">
  <Template>Trainers_v1_Template</Template>
  <TotalTime>0</TotalTime>
  <Words>1993</Words>
  <Application>Microsoft Office PowerPoint</Application>
  <PresentationFormat>A4 Paper (210x297 mm)</PresentationFormat>
  <Paragraphs>357</Paragraphs>
  <Slides>51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51</vt:i4>
      </vt:variant>
    </vt:vector>
  </HeadingPairs>
  <TitlesOfParts>
    <vt:vector size="54" baseType="lpstr">
      <vt:lpstr>Arial</vt:lpstr>
      <vt:lpstr>Calibri</vt:lpstr>
      <vt:lpstr>Trainers_Template</vt:lpstr>
      <vt:lpstr>PowerPoint Presentation</vt:lpstr>
      <vt:lpstr>Introduction to Python</vt:lpstr>
      <vt:lpstr>Topics</vt:lpstr>
      <vt:lpstr>Decision making</vt:lpstr>
      <vt:lpstr>Decision making</vt:lpstr>
      <vt:lpstr>Decision making</vt:lpstr>
      <vt:lpstr>Decision making</vt:lpstr>
      <vt:lpstr>Decision making</vt:lpstr>
      <vt:lpstr>Decision making</vt:lpstr>
      <vt:lpstr>Exercise 1</vt:lpstr>
      <vt:lpstr>Exercise 1 - Solution</vt:lpstr>
      <vt:lpstr>Exercise 2</vt:lpstr>
      <vt:lpstr>Exercise 2 - Solution</vt:lpstr>
      <vt:lpstr>Loops</vt:lpstr>
      <vt:lpstr>For loop</vt:lpstr>
      <vt:lpstr>For loop</vt:lpstr>
      <vt:lpstr>For loop</vt:lpstr>
      <vt:lpstr>Exercise 3 – For loops</vt:lpstr>
      <vt:lpstr>Exercise 3 - Solution</vt:lpstr>
      <vt:lpstr>Exercise 4</vt:lpstr>
      <vt:lpstr>For loop</vt:lpstr>
      <vt:lpstr>Exercise 5 – For loop</vt:lpstr>
      <vt:lpstr>While loop</vt:lpstr>
      <vt:lpstr>While loop – Flowchart</vt:lpstr>
      <vt:lpstr>While loop</vt:lpstr>
      <vt:lpstr>While loop</vt:lpstr>
      <vt:lpstr>While loop</vt:lpstr>
      <vt:lpstr>While loop with else</vt:lpstr>
      <vt:lpstr>Break &amp; Continue</vt:lpstr>
      <vt:lpstr>Break</vt:lpstr>
      <vt:lpstr>Continue</vt:lpstr>
      <vt:lpstr>Pass</vt:lpstr>
      <vt:lpstr>Functions</vt:lpstr>
      <vt:lpstr>Functions</vt:lpstr>
      <vt:lpstr>Functions</vt:lpstr>
      <vt:lpstr>Functions</vt:lpstr>
      <vt:lpstr>Exercise - Functions</vt:lpstr>
      <vt:lpstr>Exercise - Functions</vt:lpstr>
      <vt:lpstr>Exercise - Functions</vt:lpstr>
      <vt:lpstr>Recursive Functions</vt:lpstr>
      <vt:lpstr>Recursive Functions</vt:lpstr>
      <vt:lpstr>Recursive Functions</vt:lpstr>
      <vt:lpstr>Lambda Functions</vt:lpstr>
      <vt:lpstr>Lambda Functions</vt:lpstr>
      <vt:lpstr>Lambda Functions - Filter</vt:lpstr>
      <vt:lpstr>Exercise - Lambda Functions</vt:lpstr>
      <vt:lpstr>Lambda Functions - map</vt:lpstr>
      <vt:lpstr>Exercise - Lambda Functions</vt:lpstr>
      <vt:lpstr>Functions</vt:lpstr>
      <vt:lpstr>Functions</vt:lpstr>
      <vt:lpstr>Q &amp; 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 to add title</dc:title>
  <dc:creator>Kelly Bokhari</dc:creator>
  <cp:lastModifiedBy>Mahesh Kannath</cp:lastModifiedBy>
  <cp:revision>108</cp:revision>
  <dcterms:created xsi:type="dcterms:W3CDTF">2018-01-30T03:13:53Z</dcterms:created>
  <dcterms:modified xsi:type="dcterms:W3CDTF">2022-07-01T11:46:06Z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0x010100BA249224504BBF4AADE362CB267FC93F</vt:lpwstr>
  </property>
</Properties>
</file>