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C0CD9E-B95B-4C03-E8C4-CDDA750922AE}" v="30" dt="2023-10-22T17:09:19.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325" autoAdjust="0"/>
  </p:normalViewPr>
  <p:slideViewPr>
    <p:cSldViewPr snapToGrid="0">
      <p:cViewPr>
        <p:scale>
          <a:sx n="50" d="100"/>
          <a:sy n="50" d="100"/>
        </p:scale>
        <p:origin x="1284"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Elena Zota (2240973)" userId="S::2240973@student.uwtsd.ac.uk::2302fca2-9220-4e37-b6da-ecf44437cd04" providerId="AD" clId="Web-{D1C0CD9E-B95B-4C03-E8C4-CDDA750922AE}"/>
    <pc:docChg chg="modSld">
      <pc:chgData name="Daniela-Elena Zota (2240973)" userId="S::2240973@student.uwtsd.ac.uk::2302fca2-9220-4e37-b6da-ecf44437cd04" providerId="AD" clId="Web-{D1C0CD9E-B95B-4C03-E8C4-CDDA750922AE}" dt="2023-10-22T17:09:19.472" v="29" actId="20577"/>
      <pc:docMkLst>
        <pc:docMk/>
      </pc:docMkLst>
      <pc:sldChg chg="modSp">
        <pc:chgData name="Daniela-Elena Zota (2240973)" userId="S::2240973@student.uwtsd.ac.uk::2302fca2-9220-4e37-b6da-ecf44437cd04" providerId="AD" clId="Web-{D1C0CD9E-B95B-4C03-E8C4-CDDA750922AE}" dt="2023-10-22T17:09:19.472" v="29" actId="20577"/>
        <pc:sldMkLst>
          <pc:docMk/>
          <pc:sldMk cId="1165567582" sldId="256"/>
        </pc:sldMkLst>
        <pc:spChg chg="mod">
          <ac:chgData name="Daniela-Elena Zota (2240973)" userId="S::2240973@student.uwtsd.ac.uk::2302fca2-9220-4e37-b6da-ecf44437cd04" providerId="AD" clId="Web-{D1C0CD9E-B95B-4C03-E8C4-CDDA750922AE}" dt="2023-10-22T17:09:19.472" v="29" actId="20577"/>
          <ac:spMkLst>
            <pc:docMk/>
            <pc:sldMk cId="1165567582" sldId="256"/>
            <ac:spMk id="3" creationId="{00000000-0000-0000-0000-000000000000}"/>
          </ac:spMkLst>
        </pc:spChg>
      </pc:sldChg>
    </pc:docChg>
  </pc:docChgLst>
</pc:chgInfo>
</file>

<file path=ppt/diagrams/_rels/data10.xml.rels><?xml version="1.0" encoding="UTF-8" standalone="yes"?>
<Relationships xmlns="http://schemas.openxmlformats.org/package/2006/relationships"><Relationship Id="rId1" Type="http://schemas.openxmlformats.org/officeDocument/2006/relationships/hyperlink" Target="https://www.div/" TargetMode="External"/></Relationships>
</file>

<file path=ppt/diagrams/_rels/drawing10.xml.rels><?xml version="1.0" encoding="UTF-8" standalone="yes"?>
<Relationships xmlns="http://schemas.openxmlformats.org/package/2006/relationships"><Relationship Id="rId1" Type="http://schemas.openxmlformats.org/officeDocument/2006/relationships/hyperlink" Target="https://www.div/"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3B7B30-E6F5-45CB-86A6-4A940AB7C28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D34730C-0BA4-4420-899E-EA80D13E4F26}">
      <dgm:prSet/>
      <dgm:spPr/>
      <dgm:t>
        <a:bodyPr/>
        <a:lstStyle/>
        <a:p>
          <a:pPr rtl="0"/>
          <a:r>
            <a:rPr lang="en-GB" dirty="0"/>
            <a:t>Service quality, hospitality, and guest services are crucial for many reasons (</a:t>
          </a:r>
          <a:r>
            <a:rPr lang="en-GB" dirty="0" err="1"/>
            <a:t>Mmutle</a:t>
          </a:r>
          <a:r>
            <a:rPr lang="en-GB" dirty="0"/>
            <a:t> and </a:t>
          </a:r>
          <a:r>
            <a:rPr lang="en-GB" dirty="0" err="1"/>
            <a:t>Shonhe</a:t>
          </a:r>
          <a:r>
            <a:rPr lang="en-GB" dirty="0"/>
            <a:t>, 2017).  </a:t>
          </a:r>
        </a:p>
      </dgm:t>
    </dgm:pt>
    <dgm:pt modelId="{7C170B24-5FE8-42E9-BB75-7A63201C56EE}" type="parTrans" cxnId="{2B5DB8AF-F269-44EC-B1F2-A644DB3F1AD2}">
      <dgm:prSet/>
      <dgm:spPr/>
      <dgm:t>
        <a:bodyPr/>
        <a:lstStyle/>
        <a:p>
          <a:endParaRPr lang="en-GB"/>
        </a:p>
      </dgm:t>
    </dgm:pt>
    <dgm:pt modelId="{8BCFA099-5524-4DF1-9CD4-B5EC8A1313AA}" type="sibTrans" cxnId="{2B5DB8AF-F269-44EC-B1F2-A644DB3F1AD2}">
      <dgm:prSet/>
      <dgm:spPr/>
      <dgm:t>
        <a:bodyPr/>
        <a:lstStyle/>
        <a:p>
          <a:endParaRPr lang="en-GB"/>
        </a:p>
      </dgm:t>
    </dgm:pt>
    <dgm:pt modelId="{7F63F649-1B8E-47EB-811F-D63AD026D00A}">
      <dgm:prSet/>
      <dgm:spPr/>
      <dgm:t>
        <a:bodyPr/>
        <a:lstStyle/>
        <a:p>
          <a:pPr rtl="0"/>
          <a:r>
            <a:rPr lang="en-GB" dirty="0"/>
            <a:t>One of the primary factors contributing to their significance is the role they play as major drivers in business success (Rauch et al., 2015). </a:t>
          </a:r>
        </a:p>
      </dgm:t>
    </dgm:pt>
    <dgm:pt modelId="{189729FA-A00F-4764-A63E-7BD2C92AD53B}" type="parTrans" cxnId="{6CC59741-2D5C-4552-BCD0-53151D29D3C5}">
      <dgm:prSet/>
      <dgm:spPr/>
      <dgm:t>
        <a:bodyPr/>
        <a:lstStyle/>
        <a:p>
          <a:endParaRPr lang="en-GB"/>
        </a:p>
      </dgm:t>
    </dgm:pt>
    <dgm:pt modelId="{881FA077-BC03-48B0-87F3-F1F49E159F3D}" type="sibTrans" cxnId="{6CC59741-2D5C-4552-BCD0-53151D29D3C5}">
      <dgm:prSet/>
      <dgm:spPr/>
      <dgm:t>
        <a:bodyPr/>
        <a:lstStyle/>
        <a:p>
          <a:endParaRPr lang="en-GB"/>
        </a:p>
      </dgm:t>
    </dgm:pt>
    <dgm:pt modelId="{E8D3B537-4078-4787-B758-FEF5AB8C9930}">
      <dgm:prSet/>
      <dgm:spPr/>
      <dgm:t>
        <a:bodyPr/>
        <a:lstStyle/>
        <a:p>
          <a:pPr rtl="0"/>
          <a:r>
            <a:rPr lang="en-GB"/>
            <a:t>The ability to separate a hotel or any other company from its competitors is a crucial factor.  </a:t>
          </a:r>
        </a:p>
      </dgm:t>
    </dgm:pt>
    <dgm:pt modelId="{D6893E2B-06F4-4951-8221-92A78CCCC097}" type="parTrans" cxnId="{EFB6E9FE-E102-45AB-9FD8-99FFC3F162F0}">
      <dgm:prSet/>
      <dgm:spPr/>
      <dgm:t>
        <a:bodyPr/>
        <a:lstStyle/>
        <a:p>
          <a:endParaRPr lang="en-GB"/>
        </a:p>
      </dgm:t>
    </dgm:pt>
    <dgm:pt modelId="{712C5B01-95C0-485E-93E8-1B8988C58CDB}" type="sibTrans" cxnId="{EFB6E9FE-E102-45AB-9FD8-99FFC3F162F0}">
      <dgm:prSet/>
      <dgm:spPr/>
      <dgm:t>
        <a:bodyPr/>
        <a:lstStyle/>
        <a:p>
          <a:endParaRPr lang="en-GB"/>
        </a:p>
      </dgm:t>
    </dgm:pt>
    <dgm:pt modelId="{1558D23A-FA17-4812-A1A3-F86C8E0C80F4}">
      <dgm:prSet/>
      <dgm:spPr/>
      <dgm:t>
        <a:bodyPr/>
        <a:lstStyle/>
        <a:p>
          <a:pPr rtl="0"/>
          <a:r>
            <a:rPr lang="en-GB"/>
            <a:t>Positive word-of-mouth and internet reviews have the potential to generate consumer attraction, hence facilitating the acquisition of new customers (Ford, 2020). </a:t>
          </a:r>
        </a:p>
      </dgm:t>
    </dgm:pt>
    <dgm:pt modelId="{53120D4B-5297-4D67-B8D7-EFE88ED0AA01}" type="parTrans" cxnId="{30B3F8F3-8615-4969-8734-CCAD67D22E96}">
      <dgm:prSet/>
      <dgm:spPr/>
      <dgm:t>
        <a:bodyPr/>
        <a:lstStyle/>
        <a:p>
          <a:endParaRPr lang="en-GB"/>
        </a:p>
      </dgm:t>
    </dgm:pt>
    <dgm:pt modelId="{50F04245-6D58-4940-A0E3-9A67EA4CBDCE}" type="sibTrans" cxnId="{30B3F8F3-8615-4969-8734-CCAD67D22E96}">
      <dgm:prSet/>
      <dgm:spPr/>
      <dgm:t>
        <a:bodyPr/>
        <a:lstStyle/>
        <a:p>
          <a:endParaRPr lang="en-GB"/>
        </a:p>
      </dgm:t>
    </dgm:pt>
    <dgm:pt modelId="{B979953D-0316-4F43-BEFE-265C8EF8C619}">
      <dgm:prSet/>
      <dgm:spPr/>
      <dgm:t>
        <a:bodyPr/>
        <a:lstStyle/>
        <a:p>
          <a:pPr rtl="0"/>
          <a:r>
            <a:rPr lang="en-GB" dirty="0"/>
            <a:t>Additionally, this presentation will analyse the Sofitel Hotel in terms of its main customers. </a:t>
          </a:r>
        </a:p>
      </dgm:t>
    </dgm:pt>
    <dgm:pt modelId="{33D37A7B-A3D1-4D37-9483-02C56B61A6EE}" type="parTrans" cxnId="{6643A1C2-FB48-4AA5-9111-4D14175B3DE6}">
      <dgm:prSet/>
      <dgm:spPr/>
      <dgm:t>
        <a:bodyPr/>
        <a:lstStyle/>
        <a:p>
          <a:endParaRPr lang="en-GB"/>
        </a:p>
      </dgm:t>
    </dgm:pt>
    <dgm:pt modelId="{F7C89C1D-8498-4775-A64B-2F789C82DF37}" type="sibTrans" cxnId="{6643A1C2-FB48-4AA5-9111-4D14175B3DE6}">
      <dgm:prSet/>
      <dgm:spPr/>
      <dgm:t>
        <a:bodyPr/>
        <a:lstStyle/>
        <a:p>
          <a:endParaRPr lang="en-GB"/>
        </a:p>
      </dgm:t>
    </dgm:pt>
    <dgm:pt modelId="{9C200A95-D80E-4671-A7DF-F71A57403FD1}">
      <dgm:prSet/>
      <dgm:spPr/>
      <dgm:t>
        <a:bodyPr/>
        <a:lstStyle/>
        <a:p>
          <a:pPr rtl="0"/>
          <a:r>
            <a:rPr lang="en-GB" dirty="0"/>
            <a:t>This discussion will also examine the nature of scope as well as guest services and facilities in a given hotel. </a:t>
          </a:r>
        </a:p>
      </dgm:t>
    </dgm:pt>
    <dgm:pt modelId="{11C8CA52-1A05-471C-855E-1FEF92BD1CFD}" type="parTrans" cxnId="{3B3BA5AA-17A3-479F-ADAC-75D2FBA60DFF}">
      <dgm:prSet/>
      <dgm:spPr/>
      <dgm:t>
        <a:bodyPr/>
        <a:lstStyle/>
        <a:p>
          <a:endParaRPr lang="en-GB"/>
        </a:p>
      </dgm:t>
    </dgm:pt>
    <dgm:pt modelId="{707E0E2F-97E2-44F3-BDC8-6F0A2A223093}" type="sibTrans" cxnId="{3B3BA5AA-17A3-479F-ADAC-75D2FBA60DFF}">
      <dgm:prSet/>
      <dgm:spPr/>
      <dgm:t>
        <a:bodyPr/>
        <a:lstStyle/>
        <a:p>
          <a:endParaRPr lang="en-GB"/>
        </a:p>
      </dgm:t>
    </dgm:pt>
    <dgm:pt modelId="{3DCDF1EE-A679-4B3C-9A9E-9977B57EB3F5}">
      <dgm:prSet/>
      <dgm:spPr/>
      <dgm:t>
        <a:bodyPr/>
        <a:lstStyle/>
        <a:p>
          <a:pPr rtl="0"/>
          <a:r>
            <a:rPr lang="en-GB"/>
            <a:t>Nevertheless, this presentation will investigate the significance of hospitality and the ways to meet the expectations of guests.</a:t>
          </a:r>
        </a:p>
      </dgm:t>
    </dgm:pt>
    <dgm:pt modelId="{57842CD1-2F68-4B16-9813-15271571ED47}" type="parTrans" cxnId="{9D4B1979-3EB6-425A-B8CC-59397E8AAAF9}">
      <dgm:prSet/>
      <dgm:spPr/>
      <dgm:t>
        <a:bodyPr/>
        <a:lstStyle/>
        <a:p>
          <a:endParaRPr lang="en-GB"/>
        </a:p>
      </dgm:t>
    </dgm:pt>
    <dgm:pt modelId="{8FB4F956-09F8-4FB0-98B3-4791DAD8FA6D}" type="sibTrans" cxnId="{9D4B1979-3EB6-425A-B8CC-59397E8AAAF9}">
      <dgm:prSet/>
      <dgm:spPr/>
      <dgm:t>
        <a:bodyPr/>
        <a:lstStyle/>
        <a:p>
          <a:endParaRPr lang="en-GB"/>
        </a:p>
      </dgm:t>
    </dgm:pt>
    <dgm:pt modelId="{8D045C08-93DE-478E-A18A-14B5BDED0D9A}">
      <dgm:prSet/>
      <dgm:spPr/>
      <dgm:t>
        <a:bodyPr/>
        <a:lstStyle/>
        <a:p>
          <a:pPr rtl="0"/>
          <a:endParaRPr lang="en-GB"/>
        </a:p>
      </dgm:t>
    </dgm:pt>
    <dgm:pt modelId="{1CAC8726-2773-4835-B96D-6A548DC09FCD}" type="sibTrans" cxnId="{01E88D8E-016E-45A7-8C12-ABEBD135D38A}">
      <dgm:prSet/>
      <dgm:spPr/>
      <dgm:t>
        <a:bodyPr/>
        <a:lstStyle/>
        <a:p>
          <a:endParaRPr lang="en-GB"/>
        </a:p>
      </dgm:t>
    </dgm:pt>
    <dgm:pt modelId="{53E4C2D1-8102-48AA-936D-26B1040243B4}" type="parTrans" cxnId="{01E88D8E-016E-45A7-8C12-ABEBD135D38A}">
      <dgm:prSet/>
      <dgm:spPr/>
      <dgm:t>
        <a:bodyPr/>
        <a:lstStyle/>
        <a:p>
          <a:endParaRPr lang="en-GB"/>
        </a:p>
      </dgm:t>
    </dgm:pt>
    <dgm:pt modelId="{608DDBFB-7BD5-42FF-B0D2-7BFBBA950D2E}" type="pres">
      <dgm:prSet presAssocID="{163B7B30-E6F5-45CB-86A6-4A940AB7C28A}" presName="linear" presStyleCnt="0">
        <dgm:presLayoutVars>
          <dgm:animLvl val="lvl"/>
          <dgm:resizeHandles val="exact"/>
        </dgm:presLayoutVars>
      </dgm:prSet>
      <dgm:spPr/>
    </dgm:pt>
    <dgm:pt modelId="{8874161F-38D6-43E3-99C7-781976250FB4}" type="pres">
      <dgm:prSet presAssocID="{8D045C08-93DE-478E-A18A-14B5BDED0D9A}" presName="parentText" presStyleLbl="node1" presStyleIdx="0" presStyleCnt="1" custLinFactNeighborX="-4279" custLinFactNeighborY="-836">
        <dgm:presLayoutVars>
          <dgm:chMax val="0"/>
          <dgm:bulletEnabled val="1"/>
        </dgm:presLayoutVars>
      </dgm:prSet>
      <dgm:spPr/>
    </dgm:pt>
    <dgm:pt modelId="{F01B2E73-911C-41CA-86AA-FE9FF0B54815}" type="pres">
      <dgm:prSet presAssocID="{8D045C08-93DE-478E-A18A-14B5BDED0D9A}" presName="childText" presStyleLbl="revTx" presStyleIdx="0" presStyleCnt="1">
        <dgm:presLayoutVars>
          <dgm:bulletEnabled val="1"/>
        </dgm:presLayoutVars>
      </dgm:prSet>
      <dgm:spPr/>
    </dgm:pt>
  </dgm:ptLst>
  <dgm:cxnLst>
    <dgm:cxn modelId="{44426401-92DB-4880-A451-1D3082606AD6}" type="presOf" srcId="{E8D3B537-4078-4787-B758-FEF5AB8C9930}" destId="{F01B2E73-911C-41CA-86AA-FE9FF0B54815}" srcOrd="0" destOrd="2" presId="urn:microsoft.com/office/officeart/2005/8/layout/vList2"/>
    <dgm:cxn modelId="{77E21B3D-E4CF-43F0-BE97-2EDC44258BCB}" type="presOf" srcId="{163B7B30-E6F5-45CB-86A6-4A940AB7C28A}" destId="{608DDBFB-7BD5-42FF-B0D2-7BFBBA950D2E}" srcOrd="0" destOrd="0" presId="urn:microsoft.com/office/officeart/2005/8/layout/vList2"/>
    <dgm:cxn modelId="{6CC59741-2D5C-4552-BCD0-53151D29D3C5}" srcId="{8D045C08-93DE-478E-A18A-14B5BDED0D9A}" destId="{7F63F649-1B8E-47EB-811F-D63AD026D00A}" srcOrd="1" destOrd="0" parTransId="{189729FA-A00F-4764-A63E-7BD2C92AD53B}" sibTransId="{881FA077-BC03-48B0-87F3-F1F49E159F3D}"/>
    <dgm:cxn modelId="{40FE0469-3D6A-4E49-990D-F3B8C0A4AEF7}" type="presOf" srcId="{3D34730C-0BA4-4420-899E-EA80D13E4F26}" destId="{F01B2E73-911C-41CA-86AA-FE9FF0B54815}" srcOrd="0" destOrd="0" presId="urn:microsoft.com/office/officeart/2005/8/layout/vList2"/>
    <dgm:cxn modelId="{6FF8364A-CB53-4E77-8245-2884FC318C2E}" type="presOf" srcId="{1558D23A-FA17-4812-A1A3-F86C8E0C80F4}" destId="{F01B2E73-911C-41CA-86AA-FE9FF0B54815}" srcOrd="0" destOrd="3" presId="urn:microsoft.com/office/officeart/2005/8/layout/vList2"/>
    <dgm:cxn modelId="{DC3E0C56-5425-4A57-86AD-019877954E9B}" type="presOf" srcId="{9C200A95-D80E-4671-A7DF-F71A57403FD1}" destId="{F01B2E73-911C-41CA-86AA-FE9FF0B54815}" srcOrd="0" destOrd="5" presId="urn:microsoft.com/office/officeart/2005/8/layout/vList2"/>
    <dgm:cxn modelId="{9D4B1979-3EB6-425A-B8CC-59397E8AAAF9}" srcId="{8D045C08-93DE-478E-A18A-14B5BDED0D9A}" destId="{3DCDF1EE-A679-4B3C-9A9E-9977B57EB3F5}" srcOrd="6" destOrd="0" parTransId="{57842CD1-2F68-4B16-9813-15271571ED47}" sibTransId="{8FB4F956-09F8-4FB0-98B3-4791DAD8FA6D}"/>
    <dgm:cxn modelId="{7F21E67F-4D27-41DF-9476-9C918C7C8DF3}" type="presOf" srcId="{8D045C08-93DE-478E-A18A-14B5BDED0D9A}" destId="{8874161F-38D6-43E3-99C7-781976250FB4}" srcOrd="0" destOrd="0" presId="urn:microsoft.com/office/officeart/2005/8/layout/vList2"/>
    <dgm:cxn modelId="{57B3F587-BFC5-4F97-89A6-9D72EF42FAE7}" type="presOf" srcId="{7F63F649-1B8E-47EB-811F-D63AD026D00A}" destId="{F01B2E73-911C-41CA-86AA-FE9FF0B54815}" srcOrd="0" destOrd="1" presId="urn:microsoft.com/office/officeart/2005/8/layout/vList2"/>
    <dgm:cxn modelId="{B6AC5A8E-249A-463B-964D-2527B78E1C7A}" type="presOf" srcId="{3DCDF1EE-A679-4B3C-9A9E-9977B57EB3F5}" destId="{F01B2E73-911C-41CA-86AA-FE9FF0B54815}" srcOrd="0" destOrd="6" presId="urn:microsoft.com/office/officeart/2005/8/layout/vList2"/>
    <dgm:cxn modelId="{01E88D8E-016E-45A7-8C12-ABEBD135D38A}" srcId="{163B7B30-E6F5-45CB-86A6-4A940AB7C28A}" destId="{8D045C08-93DE-478E-A18A-14B5BDED0D9A}" srcOrd="0" destOrd="0" parTransId="{53E4C2D1-8102-48AA-936D-26B1040243B4}" sibTransId="{1CAC8726-2773-4835-B96D-6A548DC09FCD}"/>
    <dgm:cxn modelId="{3B3BA5AA-17A3-479F-ADAC-75D2FBA60DFF}" srcId="{8D045C08-93DE-478E-A18A-14B5BDED0D9A}" destId="{9C200A95-D80E-4671-A7DF-F71A57403FD1}" srcOrd="5" destOrd="0" parTransId="{11C8CA52-1A05-471C-855E-1FEF92BD1CFD}" sibTransId="{707E0E2F-97E2-44F3-BDC8-6F0A2A223093}"/>
    <dgm:cxn modelId="{2B5DB8AF-F269-44EC-B1F2-A644DB3F1AD2}" srcId="{8D045C08-93DE-478E-A18A-14B5BDED0D9A}" destId="{3D34730C-0BA4-4420-899E-EA80D13E4F26}" srcOrd="0" destOrd="0" parTransId="{7C170B24-5FE8-42E9-BB75-7A63201C56EE}" sibTransId="{8BCFA099-5524-4DF1-9CD4-B5EC8A1313AA}"/>
    <dgm:cxn modelId="{6643A1C2-FB48-4AA5-9111-4D14175B3DE6}" srcId="{8D045C08-93DE-478E-A18A-14B5BDED0D9A}" destId="{B979953D-0316-4F43-BEFE-265C8EF8C619}" srcOrd="4" destOrd="0" parTransId="{33D37A7B-A3D1-4D37-9483-02C56B61A6EE}" sibTransId="{F7C89C1D-8498-4775-A64B-2F789C82DF37}"/>
    <dgm:cxn modelId="{A179DDCE-6B48-4E12-A567-76B4405B0AE6}" type="presOf" srcId="{B979953D-0316-4F43-BEFE-265C8EF8C619}" destId="{F01B2E73-911C-41CA-86AA-FE9FF0B54815}" srcOrd="0" destOrd="4" presId="urn:microsoft.com/office/officeart/2005/8/layout/vList2"/>
    <dgm:cxn modelId="{30B3F8F3-8615-4969-8734-CCAD67D22E96}" srcId="{8D045C08-93DE-478E-A18A-14B5BDED0D9A}" destId="{1558D23A-FA17-4812-A1A3-F86C8E0C80F4}" srcOrd="3" destOrd="0" parTransId="{53120D4B-5297-4D67-B8D7-EFE88ED0AA01}" sibTransId="{50F04245-6D58-4940-A0E3-9A67EA4CBDCE}"/>
    <dgm:cxn modelId="{EFB6E9FE-E102-45AB-9FD8-99FFC3F162F0}" srcId="{8D045C08-93DE-478E-A18A-14B5BDED0D9A}" destId="{E8D3B537-4078-4787-B758-FEF5AB8C9930}" srcOrd="2" destOrd="0" parTransId="{D6893E2B-06F4-4951-8221-92A78CCCC097}" sibTransId="{712C5B01-95C0-485E-93E8-1B8988C58CDB}"/>
    <dgm:cxn modelId="{6589BB17-97DD-453E-9F50-3815F582A949}" type="presParOf" srcId="{608DDBFB-7BD5-42FF-B0D2-7BFBBA950D2E}" destId="{8874161F-38D6-43E3-99C7-781976250FB4}" srcOrd="0" destOrd="0" presId="urn:microsoft.com/office/officeart/2005/8/layout/vList2"/>
    <dgm:cxn modelId="{D6BE4F7B-58CE-40F7-92E9-A40A88B1A2DC}" type="presParOf" srcId="{608DDBFB-7BD5-42FF-B0D2-7BFBBA950D2E}" destId="{F01B2E73-911C-41CA-86AA-FE9FF0B5481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829CBB-A291-4A47-BE41-17ABE28785B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661A28FC-6059-4F28-8840-A6FCCF378829}">
      <dgm:prSet/>
      <dgm:spPr/>
      <dgm:t>
        <a:bodyPr/>
        <a:lstStyle/>
        <a:p>
          <a:pPr rtl="0"/>
          <a:r>
            <a:rPr lang="en-GB"/>
            <a:t>The French international hotel giant AccorHotels owns the upscale Sofitel Hotels &amp; Resorts brand. </a:t>
          </a:r>
        </a:p>
      </dgm:t>
    </dgm:pt>
    <dgm:pt modelId="{91FB577C-CEEC-4300-A7DA-CE34D40F4DA8}" type="parTrans" cxnId="{4956AACD-4E0E-4C06-86FE-CE26FDF21305}">
      <dgm:prSet/>
      <dgm:spPr/>
      <dgm:t>
        <a:bodyPr/>
        <a:lstStyle/>
        <a:p>
          <a:endParaRPr lang="en-GB"/>
        </a:p>
      </dgm:t>
    </dgm:pt>
    <dgm:pt modelId="{0A76E082-544F-432E-B7DE-5123F1051124}" type="sibTrans" cxnId="{4956AACD-4E0E-4C06-86FE-CE26FDF21305}">
      <dgm:prSet/>
      <dgm:spPr/>
      <dgm:t>
        <a:bodyPr/>
        <a:lstStyle/>
        <a:p>
          <a:endParaRPr lang="en-GB"/>
        </a:p>
      </dgm:t>
    </dgm:pt>
    <dgm:pt modelId="{0968A6AE-A2D0-4247-83B0-6CBCA1994054}">
      <dgm:prSet/>
      <dgm:spPr/>
      <dgm:t>
        <a:bodyPr/>
        <a:lstStyle/>
        <a:p>
          <a:pPr rtl="0"/>
          <a:r>
            <a:rPr lang="en-GB"/>
            <a:t>In 1964, Sofitel opened its first hotel in France; since then, the chain has spread over the world, including the United Kingdom.  </a:t>
          </a:r>
        </a:p>
      </dgm:t>
    </dgm:pt>
    <dgm:pt modelId="{76A73B06-DF9D-47B7-A290-6B5E7A17C5AE}" type="parTrans" cxnId="{C1F9903D-3320-4BAE-A396-9DFB3D8B2662}">
      <dgm:prSet/>
      <dgm:spPr/>
      <dgm:t>
        <a:bodyPr/>
        <a:lstStyle/>
        <a:p>
          <a:endParaRPr lang="en-GB"/>
        </a:p>
      </dgm:t>
    </dgm:pt>
    <dgm:pt modelId="{B16B8B55-F874-4098-A246-5B72CBEF70F7}" type="sibTrans" cxnId="{C1F9903D-3320-4BAE-A396-9DFB3D8B2662}">
      <dgm:prSet/>
      <dgm:spPr/>
      <dgm:t>
        <a:bodyPr/>
        <a:lstStyle/>
        <a:p>
          <a:endParaRPr lang="en-GB"/>
        </a:p>
      </dgm:t>
    </dgm:pt>
    <dgm:pt modelId="{709CB451-041F-403F-BA67-B0DAB7BC5F2D}">
      <dgm:prSet/>
      <dgm:spPr/>
      <dgm:t>
        <a:bodyPr/>
        <a:lstStyle/>
        <a:p>
          <a:pPr rtl="0"/>
          <a:r>
            <a:rPr lang="en-GB"/>
            <a:t>Several Sofitel hotels can be found in the United Kingdom.</a:t>
          </a:r>
        </a:p>
      </dgm:t>
    </dgm:pt>
    <dgm:pt modelId="{25771FE3-1633-49DC-AA06-BF3DA30051D1}" type="parTrans" cxnId="{7C4ECFDA-58EA-4E9A-BB1C-342DE882A132}">
      <dgm:prSet/>
      <dgm:spPr/>
      <dgm:t>
        <a:bodyPr/>
        <a:lstStyle/>
        <a:p>
          <a:endParaRPr lang="en-GB"/>
        </a:p>
      </dgm:t>
    </dgm:pt>
    <dgm:pt modelId="{9F41B910-56E8-4173-8035-57DC0CD008F3}" type="sibTrans" cxnId="{7C4ECFDA-58EA-4E9A-BB1C-342DE882A132}">
      <dgm:prSet/>
      <dgm:spPr/>
      <dgm:t>
        <a:bodyPr/>
        <a:lstStyle/>
        <a:p>
          <a:endParaRPr lang="en-GB"/>
        </a:p>
      </dgm:t>
    </dgm:pt>
    <dgm:pt modelId="{23B4EE14-C196-436F-9263-AA3F6A0683D6}">
      <dgm:prSet/>
      <dgm:spPr/>
      <dgm:t>
        <a:bodyPr/>
        <a:lstStyle/>
        <a:p>
          <a:pPr rtl="0"/>
          <a:r>
            <a:rPr lang="en-GB" dirty="0"/>
            <a:t>These include the Sofitel London Gatwick, Sofitel London St. James, and Sofitel London Heathrow.  </a:t>
          </a:r>
        </a:p>
      </dgm:t>
    </dgm:pt>
    <dgm:pt modelId="{EC9FD920-C5D0-4B68-8F8E-11E7CBEED2D4}" type="parTrans" cxnId="{A42DDB06-FE93-45E0-987E-6EAF01FCB5AA}">
      <dgm:prSet/>
      <dgm:spPr/>
      <dgm:t>
        <a:bodyPr/>
        <a:lstStyle/>
        <a:p>
          <a:endParaRPr lang="en-GB"/>
        </a:p>
      </dgm:t>
    </dgm:pt>
    <dgm:pt modelId="{0D33DED2-9BF9-487B-BD21-441E0DA7177C}" type="sibTrans" cxnId="{A42DDB06-FE93-45E0-987E-6EAF01FCB5AA}">
      <dgm:prSet/>
      <dgm:spPr/>
      <dgm:t>
        <a:bodyPr/>
        <a:lstStyle/>
        <a:p>
          <a:endParaRPr lang="en-GB"/>
        </a:p>
      </dgm:t>
    </dgm:pt>
    <dgm:pt modelId="{A565D976-D0A7-4ED3-9E22-2EC1220CBDB7}">
      <dgm:prSet/>
      <dgm:spPr/>
      <dgm:t>
        <a:bodyPr/>
        <a:lstStyle/>
        <a:p>
          <a:pPr rtl="0"/>
          <a:r>
            <a:rPr lang="en-GB"/>
            <a:t>These hotels are a perfect example of the fusion of French and British refinement and elegance.  </a:t>
          </a:r>
        </a:p>
      </dgm:t>
    </dgm:pt>
    <dgm:pt modelId="{E27356AE-3DB3-404B-A882-2C3C66E2A9BD}" type="parTrans" cxnId="{EE7876A5-5064-4864-B74B-33F9D15C35E4}">
      <dgm:prSet/>
      <dgm:spPr/>
      <dgm:t>
        <a:bodyPr/>
        <a:lstStyle/>
        <a:p>
          <a:endParaRPr lang="en-GB"/>
        </a:p>
      </dgm:t>
    </dgm:pt>
    <dgm:pt modelId="{24685B0E-F42A-4FA4-8B40-37B01009B4DD}" type="sibTrans" cxnId="{EE7876A5-5064-4864-B74B-33F9D15C35E4}">
      <dgm:prSet/>
      <dgm:spPr/>
      <dgm:t>
        <a:bodyPr/>
        <a:lstStyle/>
        <a:p>
          <a:endParaRPr lang="en-GB"/>
        </a:p>
      </dgm:t>
    </dgm:pt>
    <dgm:pt modelId="{3417C8DC-9C1F-45F6-945A-038AF4B1369F}">
      <dgm:prSet/>
      <dgm:spPr/>
      <dgm:t>
        <a:bodyPr/>
        <a:lstStyle/>
        <a:p>
          <a:pPr rtl="0"/>
          <a:r>
            <a:rPr lang="en-GB"/>
            <a:t>Sofitel stands out because to its French sophistication and local flavour. </a:t>
          </a:r>
        </a:p>
      </dgm:t>
    </dgm:pt>
    <dgm:pt modelId="{46B83458-6F9D-42A5-9432-B0ED854EAD1E}" type="parTrans" cxnId="{DB477DCE-7373-4755-97CA-1393BD55287D}">
      <dgm:prSet/>
      <dgm:spPr/>
      <dgm:t>
        <a:bodyPr/>
        <a:lstStyle/>
        <a:p>
          <a:endParaRPr lang="en-GB"/>
        </a:p>
      </dgm:t>
    </dgm:pt>
    <dgm:pt modelId="{C4349A35-089B-4D1E-AEC4-299AB2954543}" type="sibTrans" cxnId="{DB477DCE-7373-4755-97CA-1393BD55287D}">
      <dgm:prSet/>
      <dgm:spPr/>
      <dgm:t>
        <a:bodyPr/>
        <a:lstStyle/>
        <a:p>
          <a:endParaRPr lang="en-GB"/>
        </a:p>
      </dgm:t>
    </dgm:pt>
    <dgm:pt modelId="{363C9022-9152-4787-854C-46BEC2E9DFFB}">
      <dgm:prSet/>
      <dgm:spPr/>
      <dgm:t>
        <a:bodyPr/>
        <a:lstStyle/>
        <a:p>
          <a:pPr rtl="0"/>
          <a:r>
            <a:rPr lang="en-GB"/>
            <a:t>Each Sofitel property is unique, reflecting the area's culture, history, and preferences while retaining the brand's signature French elegance.  </a:t>
          </a:r>
        </a:p>
      </dgm:t>
    </dgm:pt>
    <dgm:pt modelId="{874756B2-3610-4B00-A823-6308A2C01279}" type="parTrans" cxnId="{9C9EB2CB-C1C6-467D-B064-53292849148C}">
      <dgm:prSet/>
      <dgm:spPr/>
      <dgm:t>
        <a:bodyPr/>
        <a:lstStyle/>
        <a:p>
          <a:endParaRPr lang="en-GB"/>
        </a:p>
      </dgm:t>
    </dgm:pt>
    <dgm:pt modelId="{C87C83EF-C6A1-4BC4-9765-A2DF40BBB54F}" type="sibTrans" cxnId="{9C9EB2CB-C1C6-467D-B064-53292849148C}">
      <dgm:prSet/>
      <dgm:spPr/>
      <dgm:t>
        <a:bodyPr/>
        <a:lstStyle/>
        <a:p>
          <a:endParaRPr lang="en-GB"/>
        </a:p>
      </dgm:t>
    </dgm:pt>
    <dgm:pt modelId="{7D4703D3-CDE7-4F76-AB82-7A722683A385}" type="pres">
      <dgm:prSet presAssocID="{26829CBB-A291-4A47-BE41-17ABE28785B7}" presName="linear" presStyleCnt="0">
        <dgm:presLayoutVars>
          <dgm:animLvl val="lvl"/>
          <dgm:resizeHandles val="exact"/>
        </dgm:presLayoutVars>
      </dgm:prSet>
      <dgm:spPr/>
    </dgm:pt>
    <dgm:pt modelId="{C4311C21-FC02-4290-905F-9D2E26C60547}" type="pres">
      <dgm:prSet presAssocID="{661A28FC-6059-4F28-8840-A6FCCF378829}" presName="parentText" presStyleLbl="node1" presStyleIdx="0" presStyleCnt="7">
        <dgm:presLayoutVars>
          <dgm:chMax val="0"/>
          <dgm:bulletEnabled val="1"/>
        </dgm:presLayoutVars>
      </dgm:prSet>
      <dgm:spPr/>
    </dgm:pt>
    <dgm:pt modelId="{30E19FAF-7DA0-4EA7-9B0F-DF3ABAE89052}" type="pres">
      <dgm:prSet presAssocID="{0A76E082-544F-432E-B7DE-5123F1051124}" presName="spacer" presStyleCnt="0"/>
      <dgm:spPr/>
    </dgm:pt>
    <dgm:pt modelId="{B5791A43-F7F1-4944-BACE-515D17FBCDA0}" type="pres">
      <dgm:prSet presAssocID="{0968A6AE-A2D0-4247-83B0-6CBCA1994054}" presName="parentText" presStyleLbl="node1" presStyleIdx="1" presStyleCnt="7">
        <dgm:presLayoutVars>
          <dgm:chMax val="0"/>
          <dgm:bulletEnabled val="1"/>
        </dgm:presLayoutVars>
      </dgm:prSet>
      <dgm:spPr/>
    </dgm:pt>
    <dgm:pt modelId="{28CD01EF-4A55-4BBC-B19E-40B7DD55861D}" type="pres">
      <dgm:prSet presAssocID="{B16B8B55-F874-4098-A246-5B72CBEF70F7}" presName="spacer" presStyleCnt="0"/>
      <dgm:spPr/>
    </dgm:pt>
    <dgm:pt modelId="{D2CC35F5-7555-4A55-AB9F-FE2C4EA3895C}" type="pres">
      <dgm:prSet presAssocID="{709CB451-041F-403F-BA67-B0DAB7BC5F2D}" presName="parentText" presStyleLbl="node1" presStyleIdx="2" presStyleCnt="7">
        <dgm:presLayoutVars>
          <dgm:chMax val="0"/>
          <dgm:bulletEnabled val="1"/>
        </dgm:presLayoutVars>
      </dgm:prSet>
      <dgm:spPr/>
    </dgm:pt>
    <dgm:pt modelId="{BBDCDAC2-3217-4350-816C-9425E988543D}" type="pres">
      <dgm:prSet presAssocID="{9F41B910-56E8-4173-8035-57DC0CD008F3}" presName="spacer" presStyleCnt="0"/>
      <dgm:spPr/>
    </dgm:pt>
    <dgm:pt modelId="{3093C992-FF89-428F-8FAE-0AB232506604}" type="pres">
      <dgm:prSet presAssocID="{23B4EE14-C196-436F-9263-AA3F6A0683D6}" presName="parentText" presStyleLbl="node1" presStyleIdx="3" presStyleCnt="7">
        <dgm:presLayoutVars>
          <dgm:chMax val="0"/>
          <dgm:bulletEnabled val="1"/>
        </dgm:presLayoutVars>
      </dgm:prSet>
      <dgm:spPr/>
    </dgm:pt>
    <dgm:pt modelId="{0F697523-4AF0-47DF-9187-1C1644AF72D9}" type="pres">
      <dgm:prSet presAssocID="{0D33DED2-9BF9-487B-BD21-441E0DA7177C}" presName="spacer" presStyleCnt="0"/>
      <dgm:spPr/>
    </dgm:pt>
    <dgm:pt modelId="{9CAF5258-0102-4136-B3B7-3B7CFF99B705}" type="pres">
      <dgm:prSet presAssocID="{A565D976-D0A7-4ED3-9E22-2EC1220CBDB7}" presName="parentText" presStyleLbl="node1" presStyleIdx="4" presStyleCnt="7">
        <dgm:presLayoutVars>
          <dgm:chMax val="0"/>
          <dgm:bulletEnabled val="1"/>
        </dgm:presLayoutVars>
      </dgm:prSet>
      <dgm:spPr/>
    </dgm:pt>
    <dgm:pt modelId="{82CFE87F-59F2-484C-A8CF-E68139A7045B}" type="pres">
      <dgm:prSet presAssocID="{24685B0E-F42A-4FA4-8B40-37B01009B4DD}" presName="spacer" presStyleCnt="0"/>
      <dgm:spPr/>
    </dgm:pt>
    <dgm:pt modelId="{B1043072-3FC7-42DA-A35B-9E12D8E13782}" type="pres">
      <dgm:prSet presAssocID="{3417C8DC-9C1F-45F6-945A-038AF4B1369F}" presName="parentText" presStyleLbl="node1" presStyleIdx="5" presStyleCnt="7">
        <dgm:presLayoutVars>
          <dgm:chMax val="0"/>
          <dgm:bulletEnabled val="1"/>
        </dgm:presLayoutVars>
      </dgm:prSet>
      <dgm:spPr/>
    </dgm:pt>
    <dgm:pt modelId="{5F7A3181-62F2-40A3-8DAF-3E5B3E4A3147}" type="pres">
      <dgm:prSet presAssocID="{C4349A35-089B-4D1E-AEC4-299AB2954543}" presName="spacer" presStyleCnt="0"/>
      <dgm:spPr/>
    </dgm:pt>
    <dgm:pt modelId="{FB101198-B491-4367-A10A-C2C4298A4F37}" type="pres">
      <dgm:prSet presAssocID="{363C9022-9152-4787-854C-46BEC2E9DFFB}" presName="parentText" presStyleLbl="node1" presStyleIdx="6" presStyleCnt="7">
        <dgm:presLayoutVars>
          <dgm:chMax val="0"/>
          <dgm:bulletEnabled val="1"/>
        </dgm:presLayoutVars>
      </dgm:prSet>
      <dgm:spPr/>
    </dgm:pt>
  </dgm:ptLst>
  <dgm:cxnLst>
    <dgm:cxn modelId="{A42DDB06-FE93-45E0-987E-6EAF01FCB5AA}" srcId="{26829CBB-A291-4A47-BE41-17ABE28785B7}" destId="{23B4EE14-C196-436F-9263-AA3F6A0683D6}" srcOrd="3" destOrd="0" parTransId="{EC9FD920-C5D0-4B68-8F8E-11E7CBEED2D4}" sibTransId="{0D33DED2-9BF9-487B-BD21-441E0DA7177C}"/>
    <dgm:cxn modelId="{68C3F22B-6C92-4538-BEDE-DCA32D753943}" type="presOf" srcId="{3417C8DC-9C1F-45F6-945A-038AF4B1369F}" destId="{B1043072-3FC7-42DA-A35B-9E12D8E13782}" srcOrd="0" destOrd="0" presId="urn:microsoft.com/office/officeart/2005/8/layout/vList2"/>
    <dgm:cxn modelId="{C1F9903D-3320-4BAE-A396-9DFB3D8B2662}" srcId="{26829CBB-A291-4A47-BE41-17ABE28785B7}" destId="{0968A6AE-A2D0-4247-83B0-6CBCA1994054}" srcOrd="1" destOrd="0" parTransId="{76A73B06-DF9D-47B7-A290-6B5E7A17C5AE}" sibTransId="{B16B8B55-F874-4098-A246-5B72CBEF70F7}"/>
    <dgm:cxn modelId="{5E814B85-1F1A-49D2-8AE7-C24AAFD72EB1}" type="presOf" srcId="{23B4EE14-C196-436F-9263-AA3F6A0683D6}" destId="{3093C992-FF89-428F-8FAE-0AB232506604}" srcOrd="0" destOrd="0" presId="urn:microsoft.com/office/officeart/2005/8/layout/vList2"/>
    <dgm:cxn modelId="{EE7876A5-5064-4864-B74B-33F9D15C35E4}" srcId="{26829CBB-A291-4A47-BE41-17ABE28785B7}" destId="{A565D976-D0A7-4ED3-9E22-2EC1220CBDB7}" srcOrd="4" destOrd="0" parTransId="{E27356AE-3DB3-404B-A882-2C3C66E2A9BD}" sibTransId="{24685B0E-F42A-4FA4-8B40-37B01009B4DD}"/>
    <dgm:cxn modelId="{4F80B5BA-0C64-4E67-ADBF-68DBD841C399}" type="presOf" srcId="{363C9022-9152-4787-854C-46BEC2E9DFFB}" destId="{FB101198-B491-4367-A10A-C2C4298A4F37}" srcOrd="0" destOrd="0" presId="urn:microsoft.com/office/officeart/2005/8/layout/vList2"/>
    <dgm:cxn modelId="{9C9EB2CB-C1C6-467D-B064-53292849148C}" srcId="{26829CBB-A291-4A47-BE41-17ABE28785B7}" destId="{363C9022-9152-4787-854C-46BEC2E9DFFB}" srcOrd="6" destOrd="0" parTransId="{874756B2-3610-4B00-A823-6308A2C01279}" sibTransId="{C87C83EF-C6A1-4BC4-9765-A2DF40BBB54F}"/>
    <dgm:cxn modelId="{4956AACD-4E0E-4C06-86FE-CE26FDF21305}" srcId="{26829CBB-A291-4A47-BE41-17ABE28785B7}" destId="{661A28FC-6059-4F28-8840-A6FCCF378829}" srcOrd="0" destOrd="0" parTransId="{91FB577C-CEEC-4300-A7DA-CE34D40F4DA8}" sibTransId="{0A76E082-544F-432E-B7DE-5123F1051124}"/>
    <dgm:cxn modelId="{DB477DCE-7373-4755-97CA-1393BD55287D}" srcId="{26829CBB-A291-4A47-BE41-17ABE28785B7}" destId="{3417C8DC-9C1F-45F6-945A-038AF4B1369F}" srcOrd="5" destOrd="0" parTransId="{46B83458-6F9D-42A5-9432-B0ED854EAD1E}" sibTransId="{C4349A35-089B-4D1E-AEC4-299AB2954543}"/>
    <dgm:cxn modelId="{9051B0CE-D1DA-46AD-8F0D-31760F8B3C2C}" type="presOf" srcId="{A565D976-D0A7-4ED3-9E22-2EC1220CBDB7}" destId="{9CAF5258-0102-4136-B3B7-3B7CFF99B705}" srcOrd="0" destOrd="0" presId="urn:microsoft.com/office/officeart/2005/8/layout/vList2"/>
    <dgm:cxn modelId="{0DEB4ED3-3324-47EE-A1E4-558C9ADEB65E}" type="presOf" srcId="{26829CBB-A291-4A47-BE41-17ABE28785B7}" destId="{7D4703D3-CDE7-4F76-AB82-7A722683A385}" srcOrd="0" destOrd="0" presId="urn:microsoft.com/office/officeart/2005/8/layout/vList2"/>
    <dgm:cxn modelId="{7C4ECFDA-58EA-4E9A-BB1C-342DE882A132}" srcId="{26829CBB-A291-4A47-BE41-17ABE28785B7}" destId="{709CB451-041F-403F-BA67-B0DAB7BC5F2D}" srcOrd="2" destOrd="0" parTransId="{25771FE3-1633-49DC-AA06-BF3DA30051D1}" sibTransId="{9F41B910-56E8-4173-8035-57DC0CD008F3}"/>
    <dgm:cxn modelId="{DC15F2DA-CF6E-4F52-962D-E40E2F8B1C74}" type="presOf" srcId="{661A28FC-6059-4F28-8840-A6FCCF378829}" destId="{C4311C21-FC02-4290-905F-9D2E26C60547}" srcOrd="0" destOrd="0" presId="urn:microsoft.com/office/officeart/2005/8/layout/vList2"/>
    <dgm:cxn modelId="{D21AB1E1-7BAB-4BBD-9EC7-1E3380F43BA0}" type="presOf" srcId="{0968A6AE-A2D0-4247-83B0-6CBCA1994054}" destId="{B5791A43-F7F1-4944-BACE-515D17FBCDA0}" srcOrd="0" destOrd="0" presId="urn:microsoft.com/office/officeart/2005/8/layout/vList2"/>
    <dgm:cxn modelId="{253F35F7-2904-4C33-B5BF-BCB809CF145F}" type="presOf" srcId="{709CB451-041F-403F-BA67-B0DAB7BC5F2D}" destId="{D2CC35F5-7555-4A55-AB9F-FE2C4EA3895C}" srcOrd="0" destOrd="0" presId="urn:microsoft.com/office/officeart/2005/8/layout/vList2"/>
    <dgm:cxn modelId="{30BC8796-ACAA-4114-8E26-74CDDDDB013F}" type="presParOf" srcId="{7D4703D3-CDE7-4F76-AB82-7A722683A385}" destId="{C4311C21-FC02-4290-905F-9D2E26C60547}" srcOrd="0" destOrd="0" presId="urn:microsoft.com/office/officeart/2005/8/layout/vList2"/>
    <dgm:cxn modelId="{EBFDA226-0698-41B7-AFA4-1138FDB9AC24}" type="presParOf" srcId="{7D4703D3-CDE7-4F76-AB82-7A722683A385}" destId="{30E19FAF-7DA0-4EA7-9B0F-DF3ABAE89052}" srcOrd="1" destOrd="0" presId="urn:microsoft.com/office/officeart/2005/8/layout/vList2"/>
    <dgm:cxn modelId="{4356BB81-ADE0-4B2C-A4DC-6242C6F5543E}" type="presParOf" srcId="{7D4703D3-CDE7-4F76-AB82-7A722683A385}" destId="{B5791A43-F7F1-4944-BACE-515D17FBCDA0}" srcOrd="2" destOrd="0" presId="urn:microsoft.com/office/officeart/2005/8/layout/vList2"/>
    <dgm:cxn modelId="{5B0B61F6-693F-4769-8326-68E7CDB956E9}" type="presParOf" srcId="{7D4703D3-CDE7-4F76-AB82-7A722683A385}" destId="{28CD01EF-4A55-4BBC-B19E-40B7DD55861D}" srcOrd="3" destOrd="0" presId="urn:microsoft.com/office/officeart/2005/8/layout/vList2"/>
    <dgm:cxn modelId="{4177744E-EF7D-4BE6-9CEA-21AB6E43336A}" type="presParOf" srcId="{7D4703D3-CDE7-4F76-AB82-7A722683A385}" destId="{D2CC35F5-7555-4A55-AB9F-FE2C4EA3895C}" srcOrd="4" destOrd="0" presId="urn:microsoft.com/office/officeart/2005/8/layout/vList2"/>
    <dgm:cxn modelId="{1443CE2B-8823-4AD9-8906-EAB53DDBA092}" type="presParOf" srcId="{7D4703D3-CDE7-4F76-AB82-7A722683A385}" destId="{BBDCDAC2-3217-4350-816C-9425E988543D}" srcOrd="5" destOrd="0" presId="urn:microsoft.com/office/officeart/2005/8/layout/vList2"/>
    <dgm:cxn modelId="{53BC279A-26DE-4E5A-84CD-F5AB03AE8AF1}" type="presParOf" srcId="{7D4703D3-CDE7-4F76-AB82-7A722683A385}" destId="{3093C992-FF89-428F-8FAE-0AB232506604}" srcOrd="6" destOrd="0" presId="urn:microsoft.com/office/officeart/2005/8/layout/vList2"/>
    <dgm:cxn modelId="{0BA9F76D-2A36-4D16-BBA1-0A4EA91E1F4F}" type="presParOf" srcId="{7D4703D3-CDE7-4F76-AB82-7A722683A385}" destId="{0F697523-4AF0-47DF-9187-1C1644AF72D9}" srcOrd="7" destOrd="0" presId="urn:microsoft.com/office/officeart/2005/8/layout/vList2"/>
    <dgm:cxn modelId="{AA267BFF-2425-4370-BEB1-7DDD5862B86F}" type="presParOf" srcId="{7D4703D3-CDE7-4F76-AB82-7A722683A385}" destId="{9CAF5258-0102-4136-B3B7-3B7CFF99B705}" srcOrd="8" destOrd="0" presId="urn:microsoft.com/office/officeart/2005/8/layout/vList2"/>
    <dgm:cxn modelId="{8A12C423-CB5D-41A5-ADBB-1D759603258E}" type="presParOf" srcId="{7D4703D3-CDE7-4F76-AB82-7A722683A385}" destId="{82CFE87F-59F2-484C-A8CF-E68139A7045B}" srcOrd="9" destOrd="0" presId="urn:microsoft.com/office/officeart/2005/8/layout/vList2"/>
    <dgm:cxn modelId="{32598334-D2D5-4137-97EF-1087E2E3236F}" type="presParOf" srcId="{7D4703D3-CDE7-4F76-AB82-7A722683A385}" destId="{B1043072-3FC7-42DA-A35B-9E12D8E13782}" srcOrd="10" destOrd="0" presId="urn:microsoft.com/office/officeart/2005/8/layout/vList2"/>
    <dgm:cxn modelId="{7BE0566B-CB72-431F-BF13-ABAFF04B7256}" type="presParOf" srcId="{7D4703D3-CDE7-4F76-AB82-7A722683A385}" destId="{5F7A3181-62F2-40A3-8DAF-3E5B3E4A3147}" srcOrd="11" destOrd="0" presId="urn:microsoft.com/office/officeart/2005/8/layout/vList2"/>
    <dgm:cxn modelId="{BD726E79-44CE-4536-87BA-728DD2A4C104}" type="presParOf" srcId="{7D4703D3-CDE7-4F76-AB82-7A722683A385}" destId="{FB101198-B491-4367-A10A-C2C4298A4F37}"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78B5BE-6264-49A1-B79B-8F317F8B3DE0}"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GB"/>
        </a:p>
      </dgm:t>
    </dgm:pt>
    <dgm:pt modelId="{A8C80EC7-DA34-4537-B982-4DDB382EDAF9}">
      <dgm:prSet/>
      <dgm:spPr/>
      <dgm:t>
        <a:bodyPr/>
        <a:lstStyle/>
        <a:p>
          <a:pPr rtl="0"/>
          <a:r>
            <a:rPr lang="en-GB"/>
            <a:t>The Sofitel Hotels chain is a premium lodging option, providing a variety of amenities and services to suit the requirements for company travellers as well as those of affluent vacationers</a:t>
          </a:r>
        </a:p>
      </dgm:t>
    </dgm:pt>
    <dgm:pt modelId="{F42BA92D-94DB-4D83-8B77-2A9ACAA38246}" type="parTrans" cxnId="{2CF7AED9-C35E-4E1B-8142-481B5B534716}">
      <dgm:prSet/>
      <dgm:spPr/>
      <dgm:t>
        <a:bodyPr/>
        <a:lstStyle/>
        <a:p>
          <a:endParaRPr lang="en-GB"/>
        </a:p>
      </dgm:t>
    </dgm:pt>
    <dgm:pt modelId="{E2AF001A-AB9F-40D4-A669-DD24088BF072}" type="sibTrans" cxnId="{2CF7AED9-C35E-4E1B-8142-481B5B534716}">
      <dgm:prSet/>
      <dgm:spPr/>
      <dgm:t>
        <a:bodyPr/>
        <a:lstStyle/>
        <a:p>
          <a:endParaRPr lang="en-GB"/>
        </a:p>
      </dgm:t>
    </dgm:pt>
    <dgm:pt modelId="{23585952-F66D-4265-A823-FD3C080D1F62}">
      <dgm:prSet/>
      <dgm:spPr/>
      <dgm:t>
        <a:bodyPr/>
        <a:lstStyle/>
        <a:p>
          <a:pPr rtl="0"/>
          <a:r>
            <a:rPr lang="en-GB" b="1" i="1"/>
            <a:t>Business Travelers</a:t>
          </a:r>
          <a:endParaRPr lang="en-GB"/>
        </a:p>
      </dgm:t>
    </dgm:pt>
    <dgm:pt modelId="{42A770A0-EDB0-492E-A0B6-17D052088943}" type="parTrans" cxnId="{2A2D8F7F-5787-4B75-A06B-AB397726614D}">
      <dgm:prSet/>
      <dgm:spPr/>
      <dgm:t>
        <a:bodyPr/>
        <a:lstStyle/>
        <a:p>
          <a:endParaRPr lang="en-GB"/>
        </a:p>
      </dgm:t>
    </dgm:pt>
    <dgm:pt modelId="{87F30BB8-4F51-4A15-AC76-76FD8B4BF819}" type="sibTrans" cxnId="{2A2D8F7F-5787-4B75-A06B-AB397726614D}">
      <dgm:prSet/>
      <dgm:spPr/>
      <dgm:t>
        <a:bodyPr/>
        <a:lstStyle/>
        <a:p>
          <a:endParaRPr lang="en-GB"/>
        </a:p>
      </dgm:t>
    </dgm:pt>
    <dgm:pt modelId="{1C47B233-D80B-4423-8603-DF1DBC68037C}">
      <dgm:prSet/>
      <dgm:spPr/>
      <dgm:t>
        <a:bodyPr/>
        <a:lstStyle/>
        <a:p>
          <a:pPr rtl="0"/>
          <a:r>
            <a:rPr lang="en-GB" b="1" i="1"/>
            <a:t>Leisure Travelers</a:t>
          </a:r>
          <a:endParaRPr lang="en-GB"/>
        </a:p>
      </dgm:t>
    </dgm:pt>
    <dgm:pt modelId="{012259F5-6B64-4037-BD31-BE3374ED6BDD}" type="parTrans" cxnId="{958EC436-A6A0-48FC-9FA8-3F61C3CF68AB}">
      <dgm:prSet/>
      <dgm:spPr/>
      <dgm:t>
        <a:bodyPr/>
        <a:lstStyle/>
        <a:p>
          <a:endParaRPr lang="en-GB"/>
        </a:p>
      </dgm:t>
    </dgm:pt>
    <dgm:pt modelId="{965BCA90-4F5E-45EF-B403-4F23C8B59D86}" type="sibTrans" cxnId="{958EC436-A6A0-48FC-9FA8-3F61C3CF68AB}">
      <dgm:prSet/>
      <dgm:spPr/>
      <dgm:t>
        <a:bodyPr/>
        <a:lstStyle/>
        <a:p>
          <a:endParaRPr lang="en-GB"/>
        </a:p>
      </dgm:t>
    </dgm:pt>
    <dgm:pt modelId="{C7742366-0FC6-40D3-AD18-283B1664E2DB}" type="pres">
      <dgm:prSet presAssocID="{C178B5BE-6264-49A1-B79B-8F317F8B3DE0}" presName="theList" presStyleCnt="0">
        <dgm:presLayoutVars>
          <dgm:dir/>
          <dgm:animLvl val="lvl"/>
          <dgm:resizeHandles val="exact"/>
        </dgm:presLayoutVars>
      </dgm:prSet>
      <dgm:spPr/>
    </dgm:pt>
    <dgm:pt modelId="{172B0CE8-8042-411A-93E0-562801CC49C2}" type="pres">
      <dgm:prSet presAssocID="{A8C80EC7-DA34-4537-B982-4DDB382EDAF9}" presName="compNode" presStyleCnt="0"/>
      <dgm:spPr/>
    </dgm:pt>
    <dgm:pt modelId="{CF5E6404-5DD6-447A-98F0-DF0A58251D80}" type="pres">
      <dgm:prSet presAssocID="{A8C80EC7-DA34-4537-B982-4DDB382EDAF9}" presName="aNode" presStyleLbl="bgShp" presStyleIdx="0" presStyleCnt="1"/>
      <dgm:spPr/>
    </dgm:pt>
    <dgm:pt modelId="{3983D2E0-DD5E-45AD-A2D7-5CB5C06415E9}" type="pres">
      <dgm:prSet presAssocID="{A8C80EC7-DA34-4537-B982-4DDB382EDAF9}" presName="textNode" presStyleLbl="bgShp" presStyleIdx="0" presStyleCnt="1"/>
      <dgm:spPr/>
    </dgm:pt>
    <dgm:pt modelId="{4758FE9D-4494-4E56-A408-F22D5A64534F}" type="pres">
      <dgm:prSet presAssocID="{A8C80EC7-DA34-4537-B982-4DDB382EDAF9}" presName="compChildNode" presStyleCnt="0"/>
      <dgm:spPr/>
    </dgm:pt>
    <dgm:pt modelId="{4A40B7AE-13DE-40E3-8E7C-1CBACAC4912E}" type="pres">
      <dgm:prSet presAssocID="{A8C80EC7-DA34-4537-B982-4DDB382EDAF9}" presName="theInnerList" presStyleCnt="0"/>
      <dgm:spPr/>
    </dgm:pt>
    <dgm:pt modelId="{35B22B56-38B7-476A-BDF6-22006FD22E39}" type="pres">
      <dgm:prSet presAssocID="{23585952-F66D-4265-A823-FD3C080D1F62}" presName="childNode" presStyleLbl="node1" presStyleIdx="0" presStyleCnt="2">
        <dgm:presLayoutVars>
          <dgm:bulletEnabled val="1"/>
        </dgm:presLayoutVars>
      </dgm:prSet>
      <dgm:spPr/>
    </dgm:pt>
    <dgm:pt modelId="{208F7129-FE0F-4EB8-995A-B66594F16EEA}" type="pres">
      <dgm:prSet presAssocID="{23585952-F66D-4265-A823-FD3C080D1F62}" presName="aSpace2" presStyleCnt="0"/>
      <dgm:spPr/>
    </dgm:pt>
    <dgm:pt modelId="{64DECC71-A368-4DBE-8C30-D1281684B02B}" type="pres">
      <dgm:prSet presAssocID="{1C47B233-D80B-4423-8603-DF1DBC68037C}" presName="childNode" presStyleLbl="node1" presStyleIdx="1" presStyleCnt="2">
        <dgm:presLayoutVars>
          <dgm:bulletEnabled val="1"/>
        </dgm:presLayoutVars>
      </dgm:prSet>
      <dgm:spPr/>
    </dgm:pt>
  </dgm:ptLst>
  <dgm:cxnLst>
    <dgm:cxn modelId="{958EC436-A6A0-48FC-9FA8-3F61C3CF68AB}" srcId="{A8C80EC7-DA34-4537-B982-4DDB382EDAF9}" destId="{1C47B233-D80B-4423-8603-DF1DBC68037C}" srcOrd="1" destOrd="0" parTransId="{012259F5-6B64-4037-BD31-BE3374ED6BDD}" sibTransId="{965BCA90-4F5E-45EF-B403-4F23C8B59D86}"/>
    <dgm:cxn modelId="{2A2D8F7F-5787-4B75-A06B-AB397726614D}" srcId="{A8C80EC7-DA34-4537-B982-4DDB382EDAF9}" destId="{23585952-F66D-4265-A823-FD3C080D1F62}" srcOrd="0" destOrd="0" parTransId="{42A770A0-EDB0-492E-A0B6-17D052088943}" sibTransId="{87F30BB8-4F51-4A15-AC76-76FD8B4BF819}"/>
    <dgm:cxn modelId="{441F15AC-77B0-4EF7-9B4B-BA3B528F07B8}" type="presOf" srcId="{A8C80EC7-DA34-4537-B982-4DDB382EDAF9}" destId="{CF5E6404-5DD6-447A-98F0-DF0A58251D80}" srcOrd="0" destOrd="0" presId="urn:microsoft.com/office/officeart/2005/8/layout/lProcess2"/>
    <dgm:cxn modelId="{2CF7AED9-C35E-4E1B-8142-481B5B534716}" srcId="{C178B5BE-6264-49A1-B79B-8F317F8B3DE0}" destId="{A8C80EC7-DA34-4537-B982-4DDB382EDAF9}" srcOrd="0" destOrd="0" parTransId="{F42BA92D-94DB-4D83-8B77-2A9ACAA38246}" sibTransId="{E2AF001A-AB9F-40D4-A669-DD24088BF072}"/>
    <dgm:cxn modelId="{6D80C6DF-FDCA-484C-9903-FEA65177644C}" type="presOf" srcId="{C178B5BE-6264-49A1-B79B-8F317F8B3DE0}" destId="{C7742366-0FC6-40D3-AD18-283B1664E2DB}" srcOrd="0" destOrd="0" presId="urn:microsoft.com/office/officeart/2005/8/layout/lProcess2"/>
    <dgm:cxn modelId="{0D243AEF-8009-4371-A812-0FF7C03714A7}" type="presOf" srcId="{1C47B233-D80B-4423-8603-DF1DBC68037C}" destId="{64DECC71-A368-4DBE-8C30-D1281684B02B}" srcOrd="0" destOrd="0" presId="urn:microsoft.com/office/officeart/2005/8/layout/lProcess2"/>
    <dgm:cxn modelId="{AADC2CF5-04E7-4583-9944-B25C681D492E}" type="presOf" srcId="{23585952-F66D-4265-A823-FD3C080D1F62}" destId="{35B22B56-38B7-476A-BDF6-22006FD22E39}" srcOrd="0" destOrd="0" presId="urn:microsoft.com/office/officeart/2005/8/layout/lProcess2"/>
    <dgm:cxn modelId="{5403D0F9-3974-4EC6-888A-F1654082D918}" type="presOf" srcId="{A8C80EC7-DA34-4537-B982-4DDB382EDAF9}" destId="{3983D2E0-DD5E-45AD-A2D7-5CB5C06415E9}" srcOrd="1" destOrd="0" presId="urn:microsoft.com/office/officeart/2005/8/layout/lProcess2"/>
    <dgm:cxn modelId="{081EDC53-1501-43D8-9E11-07FE7693776E}" type="presParOf" srcId="{C7742366-0FC6-40D3-AD18-283B1664E2DB}" destId="{172B0CE8-8042-411A-93E0-562801CC49C2}" srcOrd="0" destOrd="0" presId="urn:microsoft.com/office/officeart/2005/8/layout/lProcess2"/>
    <dgm:cxn modelId="{85B7957E-378D-4DEF-92E3-5408B689721D}" type="presParOf" srcId="{172B0CE8-8042-411A-93E0-562801CC49C2}" destId="{CF5E6404-5DD6-447A-98F0-DF0A58251D80}" srcOrd="0" destOrd="0" presId="urn:microsoft.com/office/officeart/2005/8/layout/lProcess2"/>
    <dgm:cxn modelId="{D0414A12-0467-452D-90BC-B3992C05B4A9}" type="presParOf" srcId="{172B0CE8-8042-411A-93E0-562801CC49C2}" destId="{3983D2E0-DD5E-45AD-A2D7-5CB5C06415E9}" srcOrd="1" destOrd="0" presId="urn:microsoft.com/office/officeart/2005/8/layout/lProcess2"/>
    <dgm:cxn modelId="{A6655AC8-6E15-4070-96F0-829C8F878E80}" type="presParOf" srcId="{172B0CE8-8042-411A-93E0-562801CC49C2}" destId="{4758FE9D-4494-4E56-A408-F22D5A64534F}" srcOrd="2" destOrd="0" presId="urn:microsoft.com/office/officeart/2005/8/layout/lProcess2"/>
    <dgm:cxn modelId="{34C77CAF-4DC3-4E66-BDF1-94EA0651BDAD}" type="presParOf" srcId="{4758FE9D-4494-4E56-A408-F22D5A64534F}" destId="{4A40B7AE-13DE-40E3-8E7C-1CBACAC4912E}" srcOrd="0" destOrd="0" presId="urn:microsoft.com/office/officeart/2005/8/layout/lProcess2"/>
    <dgm:cxn modelId="{50BF0B92-A208-443E-945A-D847AE7F4CC2}" type="presParOf" srcId="{4A40B7AE-13DE-40E3-8E7C-1CBACAC4912E}" destId="{35B22B56-38B7-476A-BDF6-22006FD22E39}" srcOrd="0" destOrd="0" presId="urn:microsoft.com/office/officeart/2005/8/layout/lProcess2"/>
    <dgm:cxn modelId="{E4328AA2-D9F6-40A2-9D86-5196CBDEDDD7}" type="presParOf" srcId="{4A40B7AE-13DE-40E3-8E7C-1CBACAC4912E}" destId="{208F7129-FE0F-4EB8-995A-B66594F16EEA}" srcOrd="1" destOrd="0" presId="urn:microsoft.com/office/officeart/2005/8/layout/lProcess2"/>
    <dgm:cxn modelId="{822C9154-B62A-4C73-AC77-C032151837FC}" type="presParOf" srcId="{4A40B7AE-13DE-40E3-8E7C-1CBACAC4912E}" destId="{64DECC71-A368-4DBE-8C30-D1281684B02B}"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12FE4D-8767-4C4B-9DC1-3AF088F358E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EB66AF0D-339C-49B0-B0CC-270D9A2D2517}">
      <dgm:prSet/>
      <dgm:spPr/>
      <dgm:t>
        <a:bodyPr/>
        <a:lstStyle/>
        <a:p>
          <a:pPr rtl="0"/>
          <a:r>
            <a:rPr lang="en-GB" b="1" i="1"/>
            <a:t>Nature of Guest Services and Facilities in Sofitel Hotel </a:t>
          </a:r>
          <a:endParaRPr lang="en-GB"/>
        </a:p>
      </dgm:t>
    </dgm:pt>
    <dgm:pt modelId="{0EE27CB6-5E0D-454C-9D3B-983D2BA0DCD6}" type="parTrans" cxnId="{B4DC23CD-7D97-440A-B8B8-9CBBB304E7C4}">
      <dgm:prSet/>
      <dgm:spPr/>
      <dgm:t>
        <a:bodyPr/>
        <a:lstStyle/>
        <a:p>
          <a:endParaRPr lang="en-GB"/>
        </a:p>
      </dgm:t>
    </dgm:pt>
    <dgm:pt modelId="{EFEEE998-C1E0-4026-91E4-8C54846B6748}" type="sibTrans" cxnId="{B4DC23CD-7D97-440A-B8B8-9CBBB304E7C4}">
      <dgm:prSet/>
      <dgm:spPr/>
      <dgm:t>
        <a:bodyPr/>
        <a:lstStyle/>
        <a:p>
          <a:endParaRPr lang="en-GB"/>
        </a:p>
      </dgm:t>
    </dgm:pt>
    <dgm:pt modelId="{D9497FBC-D728-4E1B-97BB-90B8A0FAAE39}">
      <dgm:prSet/>
      <dgm:spPr/>
      <dgm:t>
        <a:bodyPr/>
        <a:lstStyle/>
        <a:p>
          <a:pPr rtl="0"/>
          <a:r>
            <a:rPr lang="en-GB" dirty="0"/>
            <a:t>The nature of the guest services and facilities in any hotel depends on the key services offered by it to its customers in the sector of hospitality. </a:t>
          </a:r>
        </a:p>
      </dgm:t>
    </dgm:pt>
    <dgm:pt modelId="{B9FEE52D-1EB0-44CD-A961-84A629BB7BC3}" type="parTrans" cxnId="{5AEF62AC-F297-4896-ABE2-6602D47B6085}">
      <dgm:prSet/>
      <dgm:spPr/>
      <dgm:t>
        <a:bodyPr/>
        <a:lstStyle/>
        <a:p>
          <a:endParaRPr lang="en-GB"/>
        </a:p>
      </dgm:t>
    </dgm:pt>
    <dgm:pt modelId="{023945D7-E01F-44F2-BACC-31EF3C75BB61}" type="sibTrans" cxnId="{5AEF62AC-F297-4896-ABE2-6602D47B6085}">
      <dgm:prSet/>
      <dgm:spPr/>
      <dgm:t>
        <a:bodyPr/>
        <a:lstStyle/>
        <a:p>
          <a:endParaRPr lang="en-GB"/>
        </a:p>
      </dgm:t>
    </dgm:pt>
    <dgm:pt modelId="{284BFB62-D462-48FC-BD8D-9D530811EE18}">
      <dgm:prSet/>
      <dgm:spPr/>
      <dgm:t>
        <a:bodyPr/>
        <a:lstStyle/>
        <a:p>
          <a:pPr rtl="0"/>
          <a:r>
            <a:rPr lang="en-GB"/>
            <a:t>In this manner, most of the hotels relied on the various services which provide ease and convenience to the customers.  </a:t>
          </a:r>
        </a:p>
      </dgm:t>
    </dgm:pt>
    <dgm:pt modelId="{2EE8F5BB-C664-43A8-B1E6-886640C4BDC6}" type="parTrans" cxnId="{886ABAC2-3C92-469F-A6D7-61D4390AD585}">
      <dgm:prSet/>
      <dgm:spPr/>
      <dgm:t>
        <a:bodyPr/>
        <a:lstStyle/>
        <a:p>
          <a:endParaRPr lang="en-GB"/>
        </a:p>
      </dgm:t>
    </dgm:pt>
    <dgm:pt modelId="{BC4F6B3F-3782-4768-A775-1511008A7C2C}" type="sibTrans" cxnId="{886ABAC2-3C92-469F-A6D7-61D4390AD585}">
      <dgm:prSet/>
      <dgm:spPr/>
      <dgm:t>
        <a:bodyPr/>
        <a:lstStyle/>
        <a:p>
          <a:endParaRPr lang="en-GB"/>
        </a:p>
      </dgm:t>
    </dgm:pt>
    <dgm:pt modelId="{C21113F6-1B8E-4FDB-8191-5FE0291B5A78}">
      <dgm:prSet/>
      <dgm:spPr/>
      <dgm:t>
        <a:bodyPr/>
        <a:lstStyle/>
        <a:p>
          <a:pPr rtl="0"/>
          <a:r>
            <a:rPr lang="en-GB" dirty="0"/>
            <a:t>The nature of the given services is based on the sort of the target market as well as the hospitality business nature.  </a:t>
          </a:r>
        </a:p>
      </dgm:t>
    </dgm:pt>
    <dgm:pt modelId="{578F4D48-D20A-4329-9A9E-C5970E9FA122}" type="parTrans" cxnId="{29F1407F-00BB-4D3A-8010-1ACC740A9C43}">
      <dgm:prSet/>
      <dgm:spPr/>
      <dgm:t>
        <a:bodyPr/>
        <a:lstStyle/>
        <a:p>
          <a:endParaRPr lang="en-GB"/>
        </a:p>
      </dgm:t>
    </dgm:pt>
    <dgm:pt modelId="{CA699418-CB2A-4F4B-8583-6852A1D46E5F}" type="sibTrans" cxnId="{29F1407F-00BB-4D3A-8010-1ACC740A9C43}">
      <dgm:prSet/>
      <dgm:spPr/>
      <dgm:t>
        <a:bodyPr/>
        <a:lstStyle/>
        <a:p>
          <a:endParaRPr lang="en-GB"/>
        </a:p>
      </dgm:t>
    </dgm:pt>
    <dgm:pt modelId="{60D14E8C-413E-4E27-BABB-0F5BCE1A0333}">
      <dgm:prSet/>
      <dgm:spPr/>
      <dgm:t>
        <a:bodyPr/>
        <a:lstStyle/>
        <a:p>
          <a:pPr rtl="0"/>
          <a:r>
            <a:rPr lang="en-GB"/>
            <a:t>Sofitel Hotel considers customers to be a crucial aspect of its business, due to which it caters for their demand as a high priority by providing them ease at any cost (Yeung, 2022). </a:t>
          </a:r>
        </a:p>
      </dgm:t>
    </dgm:pt>
    <dgm:pt modelId="{CF4F8C9A-32AD-4B3D-9FC9-76282A4922EC}" type="parTrans" cxnId="{B8E6188C-FAC4-46EE-ABE1-90CFF1A8F92A}">
      <dgm:prSet/>
      <dgm:spPr/>
      <dgm:t>
        <a:bodyPr/>
        <a:lstStyle/>
        <a:p>
          <a:endParaRPr lang="en-GB"/>
        </a:p>
      </dgm:t>
    </dgm:pt>
    <dgm:pt modelId="{A7128187-87F1-4AD9-8845-CC9F48088D40}" type="sibTrans" cxnId="{B8E6188C-FAC4-46EE-ABE1-90CFF1A8F92A}">
      <dgm:prSet/>
      <dgm:spPr/>
      <dgm:t>
        <a:bodyPr/>
        <a:lstStyle/>
        <a:p>
          <a:endParaRPr lang="en-GB"/>
        </a:p>
      </dgm:t>
    </dgm:pt>
    <dgm:pt modelId="{31D420DA-366A-42E7-8327-FBD7AA060927}" type="pres">
      <dgm:prSet presAssocID="{3312FE4D-8767-4C4B-9DC1-3AF088F358E2}" presName="linear" presStyleCnt="0">
        <dgm:presLayoutVars>
          <dgm:animLvl val="lvl"/>
          <dgm:resizeHandles val="exact"/>
        </dgm:presLayoutVars>
      </dgm:prSet>
      <dgm:spPr/>
    </dgm:pt>
    <dgm:pt modelId="{8A21CCC1-B09F-469C-BBBA-1F614F5226F0}" type="pres">
      <dgm:prSet presAssocID="{EB66AF0D-339C-49B0-B0CC-270D9A2D2517}" presName="parentText" presStyleLbl="node1" presStyleIdx="0" presStyleCnt="1">
        <dgm:presLayoutVars>
          <dgm:chMax val="0"/>
          <dgm:bulletEnabled val="1"/>
        </dgm:presLayoutVars>
      </dgm:prSet>
      <dgm:spPr/>
    </dgm:pt>
    <dgm:pt modelId="{69CF97AA-1E9D-4467-8E68-488B23C68C8F}" type="pres">
      <dgm:prSet presAssocID="{EB66AF0D-339C-49B0-B0CC-270D9A2D2517}" presName="childText" presStyleLbl="revTx" presStyleIdx="0" presStyleCnt="1">
        <dgm:presLayoutVars>
          <dgm:bulletEnabled val="1"/>
        </dgm:presLayoutVars>
      </dgm:prSet>
      <dgm:spPr/>
    </dgm:pt>
  </dgm:ptLst>
  <dgm:cxnLst>
    <dgm:cxn modelId="{51C9810D-CA64-40EA-AA38-35A37D6713B9}" type="presOf" srcId="{60D14E8C-413E-4E27-BABB-0F5BCE1A0333}" destId="{69CF97AA-1E9D-4467-8E68-488B23C68C8F}" srcOrd="0" destOrd="3" presId="urn:microsoft.com/office/officeart/2005/8/layout/vList2"/>
    <dgm:cxn modelId="{70DA3324-216E-4041-B4E6-8F033E8A4AA4}" type="presOf" srcId="{D9497FBC-D728-4E1B-97BB-90B8A0FAAE39}" destId="{69CF97AA-1E9D-4467-8E68-488B23C68C8F}" srcOrd="0" destOrd="0" presId="urn:microsoft.com/office/officeart/2005/8/layout/vList2"/>
    <dgm:cxn modelId="{EB963734-442C-45A1-9A2F-9C01DB4B86E2}" type="presOf" srcId="{284BFB62-D462-48FC-BD8D-9D530811EE18}" destId="{69CF97AA-1E9D-4467-8E68-488B23C68C8F}" srcOrd="0" destOrd="1" presId="urn:microsoft.com/office/officeart/2005/8/layout/vList2"/>
    <dgm:cxn modelId="{63B7776A-BA22-4B4E-A763-49942BAE8186}" type="presOf" srcId="{3312FE4D-8767-4C4B-9DC1-3AF088F358E2}" destId="{31D420DA-366A-42E7-8327-FBD7AA060927}" srcOrd="0" destOrd="0" presId="urn:microsoft.com/office/officeart/2005/8/layout/vList2"/>
    <dgm:cxn modelId="{29F1407F-00BB-4D3A-8010-1ACC740A9C43}" srcId="{EB66AF0D-339C-49B0-B0CC-270D9A2D2517}" destId="{C21113F6-1B8E-4FDB-8191-5FE0291B5A78}" srcOrd="2" destOrd="0" parTransId="{578F4D48-D20A-4329-9A9E-C5970E9FA122}" sibTransId="{CA699418-CB2A-4F4B-8583-6852A1D46E5F}"/>
    <dgm:cxn modelId="{1A35258B-9526-40ED-9259-AC75C57E4F5A}" type="presOf" srcId="{EB66AF0D-339C-49B0-B0CC-270D9A2D2517}" destId="{8A21CCC1-B09F-469C-BBBA-1F614F5226F0}" srcOrd="0" destOrd="0" presId="urn:microsoft.com/office/officeart/2005/8/layout/vList2"/>
    <dgm:cxn modelId="{B8E6188C-FAC4-46EE-ABE1-90CFF1A8F92A}" srcId="{EB66AF0D-339C-49B0-B0CC-270D9A2D2517}" destId="{60D14E8C-413E-4E27-BABB-0F5BCE1A0333}" srcOrd="3" destOrd="0" parTransId="{CF4F8C9A-32AD-4B3D-9FC9-76282A4922EC}" sibTransId="{A7128187-87F1-4AD9-8845-CC9F48088D40}"/>
    <dgm:cxn modelId="{B677CE8E-657D-4D3D-8794-DC4CB3F31ECA}" type="presOf" srcId="{C21113F6-1B8E-4FDB-8191-5FE0291B5A78}" destId="{69CF97AA-1E9D-4467-8E68-488B23C68C8F}" srcOrd="0" destOrd="2" presId="urn:microsoft.com/office/officeart/2005/8/layout/vList2"/>
    <dgm:cxn modelId="{5AEF62AC-F297-4896-ABE2-6602D47B6085}" srcId="{EB66AF0D-339C-49B0-B0CC-270D9A2D2517}" destId="{D9497FBC-D728-4E1B-97BB-90B8A0FAAE39}" srcOrd="0" destOrd="0" parTransId="{B9FEE52D-1EB0-44CD-A961-84A629BB7BC3}" sibTransId="{023945D7-E01F-44F2-BACC-31EF3C75BB61}"/>
    <dgm:cxn modelId="{886ABAC2-3C92-469F-A6D7-61D4390AD585}" srcId="{EB66AF0D-339C-49B0-B0CC-270D9A2D2517}" destId="{284BFB62-D462-48FC-BD8D-9D530811EE18}" srcOrd="1" destOrd="0" parTransId="{2EE8F5BB-C664-43A8-B1E6-886640C4BDC6}" sibTransId="{BC4F6B3F-3782-4768-A775-1511008A7C2C}"/>
    <dgm:cxn modelId="{B4DC23CD-7D97-440A-B8B8-9CBBB304E7C4}" srcId="{3312FE4D-8767-4C4B-9DC1-3AF088F358E2}" destId="{EB66AF0D-339C-49B0-B0CC-270D9A2D2517}" srcOrd="0" destOrd="0" parTransId="{0EE27CB6-5E0D-454C-9D3B-983D2BA0DCD6}" sibTransId="{EFEEE998-C1E0-4026-91E4-8C54846B6748}"/>
    <dgm:cxn modelId="{BA8CB8AE-1EDD-4E30-829E-1E852D8C6E14}" type="presParOf" srcId="{31D420DA-366A-42E7-8327-FBD7AA060927}" destId="{8A21CCC1-B09F-469C-BBBA-1F614F5226F0}" srcOrd="0" destOrd="0" presId="urn:microsoft.com/office/officeart/2005/8/layout/vList2"/>
    <dgm:cxn modelId="{121BCC67-C339-49E0-BE21-8DB201EE20F4}" type="presParOf" srcId="{31D420DA-366A-42E7-8327-FBD7AA060927}" destId="{69CF97AA-1E9D-4467-8E68-488B23C68C8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0FC524-482E-4FBC-8282-8412BC1957F8}"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GB"/>
        </a:p>
      </dgm:t>
    </dgm:pt>
    <dgm:pt modelId="{BECBF958-438A-4085-99FB-D60814A19D97}">
      <dgm:prSet/>
      <dgm:spPr/>
      <dgm:t>
        <a:bodyPr/>
        <a:lstStyle/>
        <a:p>
          <a:pPr rtl="0"/>
          <a:r>
            <a:rPr lang="en-GB" b="1" i="1" dirty="0"/>
            <a:t>Scope of Guest Services and Facilities in Sofitel Hotel</a:t>
          </a:r>
          <a:endParaRPr lang="en-GB" dirty="0"/>
        </a:p>
      </dgm:t>
    </dgm:pt>
    <dgm:pt modelId="{FACBF49A-8548-431E-BBE9-7EAA1817B0F7}" type="parTrans" cxnId="{08D41C31-8560-404D-924B-72323BD5117A}">
      <dgm:prSet/>
      <dgm:spPr/>
      <dgm:t>
        <a:bodyPr/>
        <a:lstStyle/>
        <a:p>
          <a:endParaRPr lang="en-GB"/>
        </a:p>
      </dgm:t>
    </dgm:pt>
    <dgm:pt modelId="{841F574A-1781-47DF-A0A4-11ED45A6418A}" type="sibTrans" cxnId="{08D41C31-8560-404D-924B-72323BD5117A}">
      <dgm:prSet/>
      <dgm:spPr/>
      <dgm:t>
        <a:bodyPr/>
        <a:lstStyle/>
        <a:p>
          <a:endParaRPr lang="en-GB"/>
        </a:p>
      </dgm:t>
    </dgm:pt>
    <dgm:pt modelId="{0C7930CE-4BE9-41E6-8DCD-B4E83B30AD38}">
      <dgm:prSet/>
      <dgm:spPr/>
      <dgm:t>
        <a:bodyPr/>
        <a:lstStyle/>
        <a:p>
          <a:pPr rtl="0"/>
          <a:r>
            <a:rPr lang="en-GB"/>
            <a:t>The scope of the available services and amenities included the assistance of specific guest in order to meet their expectations. </a:t>
          </a:r>
        </a:p>
      </dgm:t>
    </dgm:pt>
    <dgm:pt modelId="{BD35F896-12DD-4C12-BC00-CF5F4569ABCB}" type="parTrans" cxnId="{D1F9FA4D-334C-4940-9FAA-84D0491BA835}">
      <dgm:prSet/>
      <dgm:spPr/>
      <dgm:t>
        <a:bodyPr/>
        <a:lstStyle/>
        <a:p>
          <a:endParaRPr lang="en-GB"/>
        </a:p>
      </dgm:t>
    </dgm:pt>
    <dgm:pt modelId="{F27470C5-68E0-4D82-938F-C1EB35E10013}" type="sibTrans" cxnId="{D1F9FA4D-334C-4940-9FAA-84D0491BA835}">
      <dgm:prSet/>
      <dgm:spPr/>
      <dgm:t>
        <a:bodyPr/>
        <a:lstStyle/>
        <a:p>
          <a:endParaRPr lang="en-GB"/>
        </a:p>
      </dgm:t>
    </dgm:pt>
    <dgm:pt modelId="{340B022F-0765-48C6-872A-1824C74D520B}">
      <dgm:prSet/>
      <dgm:spPr/>
      <dgm:t>
        <a:bodyPr/>
        <a:lstStyle/>
        <a:p>
          <a:pPr rtl="0"/>
          <a:r>
            <a:rPr lang="en-GB"/>
            <a:t>Maintain a quick and effective response to all visitor requests. </a:t>
          </a:r>
        </a:p>
      </dgm:t>
    </dgm:pt>
    <dgm:pt modelId="{A322A346-6904-4001-BD63-0EA41D63C9D1}" type="parTrans" cxnId="{EFCD6D9F-585E-46EC-9303-EBA0AA776CAD}">
      <dgm:prSet/>
      <dgm:spPr/>
      <dgm:t>
        <a:bodyPr/>
        <a:lstStyle/>
        <a:p>
          <a:endParaRPr lang="en-GB"/>
        </a:p>
      </dgm:t>
    </dgm:pt>
    <dgm:pt modelId="{3D70540A-4352-4D37-AF3F-8B993D0AEBD9}" type="sibTrans" cxnId="{EFCD6D9F-585E-46EC-9303-EBA0AA776CAD}">
      <dgm:prSet/>
      <dgm:spPr/>
      <dgm:t>
        <a:bodyPr/>
        <a:lstStyle/>
        <a:p>
          <a:endParaRPr lang="en-GB"/>
        </a:p>
      </dgm:t>
    </dgm:pt>
    <dgm:pt modelId="{347E2D80-97E8-4AB2-A6FB-DBC61FB9F794}">
      <dgm:prSet/>
      <dgm:spPr/>
      <dgm:t>
        <a:bodyPr/>
        <a:lstStyle/>
        <a:p>
          <a:pPr rtl="0"/>
          <a:r>
            <a:rPr lang="en-GB" dirty="0"/>
            <a:t>Never reveal any information about one guest.  Maintain a pleasant demeanour and focus on the needs of guests at all times. </a:t>
          </a:r>
        </a:p>
      </dgm:t>
    </dgm:pt>
    <dgm:pt modelId="{345C40B9-AA02-4830-86B9-B97A1E15B77B}" type="parTrans" cxnId="{1DC09596-03C7-4B84-BB15-3574AD8B56F6}">
      <dgm:prSet/>
      <dgm:spPr/>
      <dgm:t>
        <a:bodyPr/>
        <a:lstStyle/>
        <a:p>
          <a:endParaRPr lang="en-GB"/>
        </a:p>
      </dgm:t>
    </dgm:pt>
    <dgm:pt modelId="{322BBB9A-14A8-480D-BF29-D3F250F937DD}" type="sibTrans" cxnId="{1DC09596-03C7-4B84-BB15-3574AD8B56F6}">
      <dgm:prSet/>
      <dgm:spPr/>
      <dgm:t>
        <a:bodyPr/>
        <a:lstStyle/>
        <a:p>
          <a:endParaRPr lang="en-GB"/>
        </a:p>
      </dgm:t>
    </dgm:pt>
    <dgm:pt modelId="{5B457D23-37AA-43D3-B879-72F4EEA06928}">
      <dgm:prSet/>
      <dgm:spPr/>
      <dgm:t>
        <a:bodyPr/>
        <a:lstStyle/>
        <a:p>
          <a:pPr rtl="0"/>
          <a:r>
            <a:rPr lang="en-GB" dirty="0"/>
            <a:t>For instance, Sofitel hotel guest services scope depends on its performance of staff by providing its customers key services and facilities timely.  </a:t>
          </a:r>
        </a:p>
      </dgm:t>
    </dgm:pt>
    <dgm:pt modelId="{A2E27993-9768-4EF1-BB81-0C15AE6DC60E}" type="parTrans" cxnId="{63FB799B-5CFD-4EAE-8000-6A8CE456E0FF}">
      <dgm:prSet/>
      <dgm:spPr/>
      <dgm:t>
        <a:bodyPr/>
        <a:lstStyle/>
        <a:p>
          <a:endParaRPr lang="en-GB"/>
        </a:p>
      </dgm:t>
    </dgm:pt>
    <dgm:pt modelId="{407DF084-F93A-4279-BB06-D7E32E18301F}" type="sibTrans" cxnId="{63FB799B-5CFD-4EAE-8000-6A8CE456E0FF}">
      <dgm:prSet/>
      <dgm:spPr/>
      <dgm:t>
        <a:bodyPr/>
        <a:lstStyle/>
        <a:p>
          <a:endParaRPr lang="en-GB"/>
        </a:p>
      </dgm:t>
    </dgm:pt>
    <dgm:pt modelId="{5103F156-DE2E-469A-BE88-975C256081FB}">
      <dgm:prSet/>
      <dgm:spPr/>
      <dgm:t>
        <a:bodyPr/>
        <a:lstStyle/>
        <a:p>
          <a:pPr rtl="0"/>
          <a:r>
            <a:rPr lang="en-GB" dirty="0"/>
            <a:t>The staff member used to take feedback from the customers in order to increase and improve their productivity in a constructive manner.  </a:t>
          </a:r>
        </a:p>
      </dgm:t>
    </dgm:pt>
    <dgm:pt modelId="{3E70117F-E6A6-4A67-B35E-4A933F604519}" type="parTrans" cxnId="{B373E61A-CBCD-4EA7-826A-912D3DCD8917}">
      <dgm:prSet/>
      <dgm:spPr/>
      <dgm:t>
        <a:bodyPr/>
        <a:lstStyle/>
        <a:p>
          <a:endParaRPr lang="en-GB"/>
        </a:p>
      </dgm:t>
    </dgm:pt>
    <dgm:pt modelId="{27503929-5890-4366-9AAD-D3155102FD02}" type="sibTrans" cxnId="{B373E61A-CBCD-4EA7-826A-912D3DCD8917}">
      <dgm:prSet/>
      <dgm:spPr/>
      <dgm:t>
        <a:bodyPr/>
        <a:lstStyle/>
        <a:p>
          <a:endParaRPr lang="en-GB"/>
        </a:p>
      </dgm:t>
    </dgm:pt>
    <dgm:pt modelId="{1F9C67E6-CAD1-45DE-8A9D-0E1AA230B785}">
      <dgm:prSet/>
      <dgm:spPr/>
      <dgm:t>
        <a:bodyPr/>
        <a:lstStyle/>
        <a:p>
          <a:pPr rtl="0"/>
          <a:r>
            <a:rPr lang="en-GB"/>
            <a:t>This effort of the hotel has enhanced the business reputation in the competitive business world (Demirçiftçi and KIZILIRMAK, 2016). </a:t>
          </a:r>
        </a:p>
      </dgm:t>
    </dgm:pt>
    <dgm:pt modelId="{AE4EE044-5A00-4E65-920A-ED22A6688E2A}" type="parTrans" cxnId="{3B4CD59A-EBC8-4319-B5FB-7F11055AACF0}">
      <dgm:prSet/>
      <dgm:spPr/>
      <dgm:t>
        <a:bodyPr/>
        <a:lstStyle/>
        <a:p>
          <a:endParaRPr lang="en-GB"/>
        </a:p>
      </dgm:t>
    </dgm:pt>
    <dgm:pt modelId="{AF14B923-3766-4D54-B0E5-49428F3B1FDF}" type="sibTrans" cxnId="{3B4CD59A-EBC8-4319-B5FB-7F11055AACF0}">
      <dgm:prSet/>
      <dgm:spPr/>
      <dgm:t>
        <a:bodyPr/>
        <a:lstStyle/>
        <a:p>
          <a:endParaRPr lang="en-GB"/>
        </a:p>
      </dgm:t>
    </dgm:pt>
    <dgm:pt modelId="{51BF10C1-1F97-41EE-ABA5-44B3F5A7E34C}" type="pres">
      <dgm:prSet presAssocID="{550FC524-482E-4FBC-8282-8412BC1957F8}" presName="linear" presStyleCnt="0">
        <dgm:presLayoutVars>
          <dgm:animLvl val="lvl"/>
          <dgm:resizeHandles val="exact"/>
        </dgm:presLayoutVars>
      </dgm:prSet>
      <dgm:spPr/>
    </dgm:pt>
    <dgm:pt modelId="{C48A74FD-D7BC-4271-84C0-A95D66E4F903}" type="pres">
      <dgm:prSet presAssocID="{BECBF958-438A-4085-99FB-D60814A19D97}" presName="parentText" presStyleLbl="node1" presStyleIdx="0" presStyleCnt="1">
        <dgm:presLayoutVars>
          <dgm:chMax val="0"/>
          <dgm:bulletEnabled val="1"/>
        </dgm:presLayoutVars>
      </dgm:prSet>
      <dgm:spPr/>
    </dgm:pt>
    <dgm:pt modelId="{262C30C5-3CAF-438E-A080-EEB11A344175}" type="pres">
      <dgm:prSet presAssocID="{BECBF958-438A-4085-99FB-D60814A19D97}" presName="childText" presStyleLbl="revTx" presStyleIdx="0" presStyleCnt="1">
        <dgm:presLayoutVars>
          <dgm:bulletEnabled val="1"/>
        </dgm:presLayoutVars>
      </dgm:prSet>
      <dgm:spPr/>
    </dgm:pt>
  </dgm:ptLst>
  <dgm:cxnLst>
    <dgm:cxn modelId="{B373E61A-CBCD-4EA7-826A-912D3DCD8917}" srcId="{BECBF958-438A-4085-99FB-D60814A19D97}" destId="{5103F156-DE2E-469A-BE88-975C256081FB}" srcOrd="4" destOrd="0" parTransId="{3E70117F-E6A6-4A67-B35E-4A933F604519}" sibTransId="{27503929-5890-4366-9AAD-D3155102FD02}"/>
    <dgm:cxn modelId="{DD56E91E-9656-42E8-80FA-6DC2FB27EE82}" type="presOf" srcId="{347E2D80-97E8-4AB2-A6FB-DBC61FB9F794}" destId="{262C30C5-3CAF-438E-A080-EEB11A344175}" srcOrd="0" destOrd="2" presId="urn:microsoft.com/office/officeart/2005/8/layout/vList2"/>
    <dgm:cxn modelId="{BE986627-EC1E-45A6-9AAC-B23302912571}" type="presOf" srcId="{5103F156-DE2E-469A-BE88-975C256081FB}" destId="{262C30C5-3CAF-438E-A080-EEB11A344175}" srcOrd="0" destOrd="4" presId="urn:microsoft.com/office/officeart/2005/8/layout/vList2"/>
    <dgm:cxn modelId="{ED6C622F-8F5C-412C-A898-14E8E73525DB}" type="presOf" srcId="{0C7930CE-4BE9-41E6-8DCD-B4E83B30AD38}" destId="{262C30C5-3CAF-438E-A080-EEB11A344175}" srcOrd="0" destOrd="0" presId="urn:microsoft.com/office/officeart/2005/8/layout/vList2"/>
    <dgm:cxn modelId="{08D41C31-8560-404D-924B-72323BD5117A}" srcId="{550FC524-482E-4FBC-8282-8412BC1957F8}" destId="{BECBF958-438A-4085-99FB-D60814A19D97}" srcOrd="0" destOrd="0" parTransId="{FACBF49A-8548-431E-BBE9-7EAA1817B0F7}" sibTransId="{841F574A-1781-47DF-A0A4-11ED45A6418A}"/>
    <dgm:cxn modelId="{DA083A6B-6A90-40D2-88FE-D7494022FCA7}" type="presOf" srcId="{BECBF958-438A-4085-99FB-D60814A19D97}" destId="{C48A74FD-D7BC-4271-84C0-A95D66E4F903}" srcOrd="0" destOrd="0" presId="urn:microsoft.com/office/officeart/2005/8/layout/vList2"/>
    <dgm:cxn modelId="{D1F9FA4D-334C-4940-9FAA-84D0491BA835}" srcId="{BECBF958-438A-4085-99FB-D60814A19D97}" destId="{0C7930CE-4BE9-41E6-8DCD-B4E83B30AD38}" srcOrd="0" destOrd="0" parTransId="{BD35F896-12DD-4C12-BC00-CF5F4569ABCB}" sibTransId="{F27470C5-68E0-4D82-938F-C1EB35E10013}"/>
    <dgm:cxn modelId="{08441357-042E-44C3-BAA0-CE3695FE0979}" type="presOf" srcId="{340B022F-0765-48C6-872A-1824C74D520B}" destId="{262C30C5-3CAF-438E-A080-EEB11A344175}" srcOrd="0" destOrd="1" presId="urn:microsoft.com/office/officeart/2005/8/layout/vList2"/>
    <dgm:cxn modelId="{1DC09596-03C7-4B84-BB15-3574AD8B56F6}" srcId="{BECBF958-438A-4085-99FB-D60814A19D97}" destId="{347E2D80-97E8-4AB2-A6FB-DBC61FB9F794}" srcOrd="2" destOrd="0" parTransId="{345C40B9-AA02-4830-86B9-B97A1E15B77B}" sibTransId="{322BBB9A-14A8-480D-BF29-D3F250F937DD}"/>
    <dgm:cxn modelId="{3B4CD59A-EBC8-4319-B5FB-7F11055AACF0}" srcId="{BECBF958-438A-4085-99FB-D60814A19D97}" destId="{1F9C67E6-CAD1-45DE-8A9D-0E1AA230B785}" srcOrd="5" destOrd="0" parTransId="{AE4EE044-5A00-4E65-920A-ED22A6688E2A}" sibTransId="{AF14B923-3766-4D54-B0E5-49428F3B1FDF}"/>
    <dgm:cxn modelId="{63FB799B-5CFD-4EAE-8000-6A8CE456E0FF}" srcId="{BECBF958-438A-4085-99FB-D60814A19D97}" destId="{5B457D23-37AA-43D3-B879-72F4EEA06928}" srcOrd="3" destOrd="0" parTransId="{A2E27993-9768-4EF1-BB81-0C15AE6DC60E}" sibTransId="{407DF084-F93A-4279-BB06-D7E32E18301F}"/>
    <dgm:cxn modelId="{EFCD6D9F-585E-46EC-9303-EBA0AA776CAD}" srcId="{BECBF958-438A-4085-99FB-D60814A19D97}" destId="{340B022F-0765-48C6-872A-1824C74D520B}" srcOrd="1" destOrd="0" parTransId="{A322A346-6904-4001-BD63-0EA41D63C9D1}" sibTransId="{3D70540A-4352-4D37-AF3F-8B993D0AEBD9}"/>
    <dgm:cxn modelId="{5D49E7A9-8D90-4E53-BA6D-4B97A8CEDDF0}" type="presOf" srcId="{1F9C67E6-CAD1-45DE-8A9D-0E1AA230B785}" destId="{262C30C5-3CAF-438E-A080-EEB11A344175}" srcOrd="0" destOrd="5" presId="urn:microsoft.com/office/officeart/2005/8/layout/vList2"/>
    <dgm:cxn modelId="{6C7B4CEA-194D-4174-B7AE-65375BA0F0B8}" type="presOf" srcId="{5B457D23-37AA-43D3-B879-72F4EEA06928}" destId="{262C30C5-3CAF-438E-A080-EEB11A344175}" srcOrd="0" destOrd="3" presId="urn:microsoft.com/office/officeart/2005/8/layout/vList2"/>
    <dgm:cxn modelId="{5818A9EA-CF26-4E5C-BA66-346345CF1E4A}" type="presOf" srcId="{550FC524-482E-4FBC-8282-8412BC1957F8}" destId="{51BF10C1-1F97-41EE-ABA5-44B3F5A7E34C}" srcOrd="0" destOrd="0" presId="urn:microsoft.com/office/officeart/2005/8/layout/vList2"/>
    <dgm:cxn modelId="{07A9468A-9C9E-4FBD-AFA8-DD6986EC30DA}" type="presParOf" srcId="{51BF10C1-1F97-41EE-ABA5-44B3F5A7E34C}" destId="{C48A74FD-D7BC-4271-84C0-A95D66E4F903}" srcOrd="0" destOrd="0" presId="urn:microsoft.com/office/officeart/2005/8/layout/vList2"/>
    <dgm:cxn modelId="{EA6AFC8C-60EB-4846-8985-65982CD4B375}" type="presParOf" srcId="{51BF10C1-1F97-41EE-ABA5-44B3F5A7E34C}" destId="{262C30C5-3CAF-438E-A080-EEB11A34417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7045A44-ED6D-4E0C-B486-51072C4114A0}"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GB"/>
        </a:p>
      </dgm:t>
    </dgm:pt>
    <dgm:pt modelId="{2F194F86-515F-450F-9187-769F25596FD5}">
      <dgm:prSet/>
      <dgm:spPr/>
      <dgm:t>
        <a:bodyPr/>
        <a:lstStyle/>
        <a:p>
          <a:pPr rtl="0"/>
          <a:r>
            <a:rPr lang="en-GB" b="1" i="1"/>
            <a:t>Role of Guest Services and Facilities in Sofitel Hotel</a:t>
          </a:r>
          <a:endParaRPr lang="en-GB"/>
        </a:p>
      </dgm:t>
    </dgm:pt>
    <dgm:pt modelId="{FDF61D93-E6A1-4048-A7DF-8C4C96762F3D}" type="parTrans" cxnId="{434E4011-1209-4211-8884-0CCB46FD81DD}">
      <dgm:prSet/>
      <dgm:spPr/>
      <dgm:t>
        <a:bodyPr/>
        <a:lstStyle/>
        <a:p>
          <a:endParaRPr lang="en-GB"/>
        </a:p>
      </dgm:t>
    </dgm:pt>
    <dgm:pt modelId="{1E25C792-EF52-4F6C-8105-E38F66D45F66}" type="sibTrans" cxnId="{434E4011-1209-4211-8884-0CCB46FD81DD}">
      <dgm:prSet/>
      <dgm:spPr/>
      <dgm:t>
        <a:bodyPr/>
        <a:lstStyle/>
        <a:p>
          <a:endParaRPr lang="en-GB"/>
        </a:p>
      </dgm:t>
    </dgm:pt>
    <dgm:pt modelId="{10589C3C-3226-4FD7-8BEB-0EDDB2359B90}">
      <dgm:prSet/>
      <dgm:spPr/>
      <dgm:t>
        <a:bodyPr/>
        <a:lstStyle/>
        <a:p>
          <a:pPr rtl="0"/>
          <a:r>
            <a:rPr lang="en-GB" dirty="0"/>
            <a:t>The hospitality sector includes a subset known as guest services.</a:t>
          </a:r>
        </a:p>
      </dgm:t>
    </dgm:pt>
    <dgm:pt modelId="{9DA2055C-A7EB-4F6A-851F-0A4E9F7AE35B}" type="parTrans" cxnId="{19032A21-AA51-4023-AFCA-BDEBA6C9B253}">
      <dgm:prSet/>
      <dgm:spPr/>
      <dgm:t>
        <a:bodyPr/>
        <a:lstStyle/>
        <a:p>
          <a:endParaRPr lang="en-GB"/>
        </a:p>
      </dgm:t>
    </dgm:pt>
    <dgm:pt modelId="{50ED8F48-38CC-4C62-B643-29B5E8DE9014}" type="sibTrans" cxnId="{19032A21-AA51-4023-AFCA-BDEBA6C9B253}">
      <dgm:prSet/>
      <dgm:spPr/>
      <dgm:t>
        <a:bodyPr/>
        <a:lstStyle/>
        <a:p>
          <a:endParaRPr lang="en-GB"/>
        </a:p>
      </dgm:t>
    </dgm:pt>
    <dgm:pt modelId="{FA2D6F8D-7090-4F77-B662-6F7B12F6B0F2}">
      <dgm:prSet/>
      <dgm:spPr/>
      <dgm:t>
        <a:bodyPr/>
        <a:lstStyle/>
        <a:p>
          <a:pPr rtl="0"/>
          <a:r>
            <a:rPr lang="en-GB" dirty="0"/>
            <a:t>In the hospitality business, including hotels, spas, stadiums, and event centres, guest services and amenities are essential in creating a positive experience for visitors.</a:t>
          </a:r>
        </a:p>
      </dgm:t>
    </dgm:pt>
    <dgm:pt modelId="{C9AD6904-F4C5-4F68-BD7C-4B0A8485DF7C}" type="parTrans" cxnId="{4D01D502-E07F-4B75-B478-1A1F1523684B}">
      <dgm:prSet/>
      <dgm:spPr/>
      <dgm:t>
        <a:bodyPr/>
        <a:lstStyle/>
        <a:p>
          <a:endParaRPr lang="en-GB"/>
        </a:p>
      </dgm:t>
    </dgm:pt>
    <dgm:pt modelId="{E048BDC7-298F-4F54-BFEF-E805E2489455}" type="sibTrans" cxnId="{4D01D502-E07F-4B75-B478-1A1F1523684B}">
      <dgm:prSet/>
      <dgm:spPr/>
      <dgm:t>
        <a:bodyPr/>
        <a:lstStyle/>
        <a:p>
          <a:endParaRPr lang="en-GB"/>
        </a:p>
      </dgm:t>
    </dgm:pt>
    <dgm:pt modelId="{F024D0D3-D374-40AD-AB0C-CC620460CDE8}">
      <dgm:prSet/>
      <dgm:spPr/>
      <dgm:t>
        <a:bodyPr/>
        <a:lstStyle/>
        <a:p>
          <a:pPr rtl="0"/>
          <a:r>
            <a:rPr lang="en-GB"/>
            <a:t>The front desk is a common location for guest services since it allows for simple access to information and allows staff to focus on providing stellar service to each individual client. </a:t>
          </a:r>
        </a:p>
      </dgm:t>
    </dgm:pt>
    <dgm:pt modelId="{7FF66B08-A9DE-4101-869C-BE2573D81544}" type="parTrans" cxnId="{C3038143-0768-4FFD-A04C-EBA731166EEC}">
      <dgm:prSet/>
      <dgm:spPr/>
      <dgm:t>
        <a:bodyPr/>
        <a:lstStyle/>
        <a:p>
          <a:endParaRPr lang="en-GB"/>
        </a:p>
      </dgm:t>
    </dgm:pt>
    <dgm:pt modelId="{85A646CF-E2CF-4F06-82FD-C56DF6A48094}" type="sibTrans" cxnId="{C3038143-0768-4FFD-A04C-EBA731166EEC}">
      <dgm:prSet/>
      <dgm:spPr/>
      <dgm:t>
        <a:bodyPr/>
        <a:lstStyle/>
        <a:p>
          <a:endParaRPr lang="en-GB"/>
        </a:p>
      </dgm:t>
    </dgm:pt>
    <dgm:pt modelId="{8CCF71A9-614E-4EF1-9173-6C035BB67B13}">
      <dgm:prSet/>
      <dgm:spPr/>
      <dgm:t>
        <a:bodyPr/>
        <a:lstStyle/>
        <a:p>
          <a:pPr rtl="0"/>
          <a:r>
            <a:rPr lang="en-GB" dirty="0"/>
            <a:t>In this regard, the role of the Sofitel hotel guest services and facilities mainly relied on the smooth operations optimisation of the firm infrastructure and hotel assets. </a:t>
          </a:r>
        </a:p>
      </dgm:t>
    </dgm:pt>
    <dgm:pt modelId="{1D3FFA6B-D4DC-4711-A2ED-A2AE6DE417CC}" type="parTrans" cxnId="{23342A53-A2CE-4213-98E5-0CE479C1FE9B}">
      <dgm:prSet/>
      <dgm:spPr/>
      <dgm:t>
        <a:bodyPr/>
        <a:lstStyle/>
        <a:p>
          <a:endParaRPr lang="en-GB"/>
        </a:p>
      </dgm:t>
    </dgm:pt>
    <dgm:pt modelId="{BEB859CE-7E34-47F8-B626-6E5989F43BBA}" type="sibTrans" cxnId="{23342A53-A2CE-4213-98E5-0CE479C1FE9B}">
      <dgm:prSet/>
      <dgm:spPr/>
      <dgm:t>
        <a:bodyPr/>
        <a:lstStyle/>
        <a:p>
          <a:endParaRPr lang="en-GB"/>
        </a:p>
      </dgm:t>
    </dgm:pt>
    <dgm:pt modelId="{ECB1E929-2765-480A-A515-3280CC314C96}">
      <dgm:prSet/>
      <dgm:spPr/>
      <dgm:t>
        <a:bodyPr/>
        <a:lstStyle/>
        <a:p>
          <a:pPr rtl="0"/>
          <a:r>
            <a:rPr lang="en-GB"/>
            <a:t>This effort contributed to cost efficiency as well as overall guest satisfaction (Yeung, 2022). </a:t>
          </a:r>
        </a:p>
      </dgm:t>
    </dgm:pt>
    <dgm:pt modelId="{C31B5D99-C890-47DB-8DEC-8E24FB981FE1}" type="parTrans" cxnId="{768EE848-60DF-45D6-B1C3-3E13932A51E2}">
      <dgm:prSet/>
      <dgm:spPr/>
      <dgm:t>
        <a:bodyPr/>
        <a:lstStyle/>
        <a:p>
          <a:endParaRPr lang="en-GB"/>
        </a:p>
      </dgm:t>
    </dgm:pt>
    <dgm:pt modelId="{6E7F9222-6816-47D1-9269-91386135ED06}" type="sibTrans" cxnId="{768EE848-60DF-45D6-B1C3-3E13932A51E2}">
      <dgm:prSet/>
      <dgm:spPr/>
      <dgm:t>
        <a:bodyPr/>
        <a:lstStyle/>
        <a:p>
          <a:endParaRPr lang="en-GB"/>
        </a:p>
      </dgm:t>
    </dgm:pt>
    <dgm:pt modelId="{831A0D6D-B569-4EBD-BAA8-C0993FB5E0C8}" type="pres">
      <dgm:prSet presAssocID="{E7045A44-ED6D-4E0C-B486-51072C4114A0}" presName="linear" presStyleCnt="0">
        <dgm:presLayoutVars>
          <dgm:animLvl val="lvl"/>
          <dgm:resizeHandles val="exact"/>
        </dgm:presLayoutVars>
      </dgm:prSet>
      <dgm:spPr/>
    </dgm:pt>
    <dgm:pt modelId="{FDBBEA62-AABD-46DC-856F-02E0E9152AB0}" type="pres">
      <dgm:prSet presAssocID="{2F194F86-515F-450F-9187-769F25596FD5}" presName="parentText" presStyleLbl="node1" presStyleIdx="0" presStyleCnt="1">
        <dgm:presLayoutVars>
          <dgm:chMax val="0"/>
          <dgm:bulletEnabled val="1"/>
        </dgm:presLayoutVars>
      </dgm:prSet>
      <dgm:spPr/>
    </dgm:pt>
    <dgm:pt modelId="{B47BE120-D22D-4FF6-9480-E85D7406781F}" type="pres">
      <dgm:prSet presAssocID="{2F194F86-515F-450F-9187-769F25596FD5}" presName="childText" presStyleLbl="revTx" presStyleIdx="0" presStyleCnt="1">
        <dgm:presLayoutVars>
          <dgm:bulletEnabled val="1"/>
        </dgm:presLayoutVars>
      </dgm:prSet>
      <dgm:spPr/>
    </dgm:pt>
  </dgm:ptLst>
  <dgm:cxnLst>
    <dgm:cxn modelId="{4D01D502-E07F-4B75-B478-1A1F1523684B}" srcId="{2F194F86-515F-450F-9187-769F25596FD5}" destId="{FA2D6F8D-7090-4F77-B662-6F7B12F6B0F2}" srcOrd="1" destOrd="0" parTransId="{C9AD6904-F4C5-4F68-BD7C-4B0A8485DF7C}" sibTransId="{E048BDC7-298F-4F54-BFEF-E805E2489455}"/>
    <dgm:cxn modelId="{434E4011-1209-4211-8884-0CCB46FD81DD}" srcId="{E7045A44-ED6D-4E0C-B486-51072C4114A0}" destId="{2F194F86-515F-450F-9187-769F25596FD5}" srcOrd="0" destOrd="0" parTransId="{FDF61D93-E6A1-4048-A7DF-8C4C96762F3D}" sibTransId="{1E25C792-EF52-4F6C-8105-E38F66D45F66}"/>
    <dgm:cxn modelId="{19032A21-AA51-4023-AFCA-BDEBA6C9B253}" srcId="{2F194F86-515F-450F-9187-769F25596FD5}" destId="{10589C3C-3226-4FD7-8BEB-0EDDB2359B90}" srcOrd="0" destOrd="0" parTransId="{9DA2055C-A7EB-4F6A-851F-0A4E9F7AE35B}" sibTransId="{50ED8F48-38CC-4C62-B643-29B5E8DE9014}"/>
    <dgm:cxn modelId="{91603F40-8480-4FE5-9C5C-28ED5135E69F}" type="presOf" srcId="{2F194F86-515F-450F-9187-769F25596FD5}" destId="{FDBBEA62-AABD-46DC-856F-02E0E9152AB0}" srcOrd="0" destOrd="0" presId="urn:microsoft.com/office/officeart/2005/8/layout/vList2"/>
    <dgm:cxn modelId="{C3038143-0768-4FFD-A04C-EBA731166EEC}" srcId="{2F194F86-515F-450F-9187-769F25596FD5}" destId="{F024D0D3-D374-40AD-AB0C-CC620460CDE8}" srcOrd="2" destOrd="0" parTransId="{7FF66B08-A9DE-4101-869C-BE2573D81544}" sibTransId="{85A646CF-E2CF-4F06-82FD-C56DF6A48094}"/>
    <dgm:cxn modelId="{768EE848-60DF-45D6-B1C3-3E13932A51E2}" srcId="{2F194F86-515F-450F-9187-769F25596FD5}" destId="{ECB1E929-2765-480A-A515-3280CC314C96}" srcOrd="4" destOrd="0" parTransId="{C31B5D99-C890-47DB-8DEC-8E24FB981FE1}" sibTransId="{6E7F9222-6816-47D1-9269-91386135ED06}"/>
    <dgm:cxn modelId="{23342A53-A2CE-4213-98E5-0CE479C1FE9B}" srcId="{2F194F86-515F-450F-9187-769F25596FD5}" destId="{8CCF71A9-614E-4EF1-9173-6C035BB67B13}" srcOrd="3" destOrd="0" parTransId="{1D3FFA6B-D4DC-4711-A2ED-A2AE6DE417CC}" sibTransId="{BEB859CE-7E34-47F8-B626-6E5989F43BBA}"/>
    <dgm:cxn modelId="{F0C36656-3A1C-451C-8D36-250A1A164CF3}" type="presOf" srcId="{F024D0D3-D374-40AD-AB0C-CC620460CDE8}" destId="{B47BE120-D22D-4FF6-9480-E85D7406781F}" srcOrd="0" destOrd="2" presId="urn:microsoft.com/office/officeart/2005/8/layout/vList2"/>
    <dgm:cxn modelId="{4596E18B-6949-43A4-9475-7694A4761585}" type="presOf" srcId="{FA2D6F8D-7090-4F77-B662-6F7B12F6B0F2}" destId="{B47BE120-D22D-4FF6-9480-E85D7406781F}" srcOrd="0" destOrd="1" presId="urn:microsoft.com/office/officeart/2005/8/layout/vList2"/>
    <dgm:cxn modelId="{44557C94-0A7B-4B04-B8A5-4EC05FE76C49}" type="presOf" srcId="{10589C3C-3226-4FD7-8BEB-0EDDB2359B90}" destId="{B47BE120-D22D-4FF6-9480-E85D7406781F}" srcOrd="0" destOrd="0" presId="urn:microsoft.com/office/officeart/2005/8/layout/vList2"/>
    <dgm:cxn modelId="{CD993EB4-589D-48F9-86EF-362FD441DFE7}" type="presOf" srcId="{ECB1E929-2765-480A-A515-3280CC314C96}" destId="{B47BE120-D22D-4FF6-9480-E85D7406781F}" srcOrd="0" destOrd="4" presId="urn:microsoft.com/office/officeart/2005/8/layout/vList2"/>
    <dgm:cxn modelId="{776B6DEA-8565-440E-A2DC-AB74BAA534A0}" type="presOf" srcId="{8CCF71A9-614E-4EF1-9173-6C035BB67B13}" destId="{B47BE120-D22D-4FF6-9480-E85D7406781F}" srcOrd="0" destOrd="3" presId="urn:microsoft.com/office/officeart/2005/8/layout/vList2"/>
    <dgm:cxn modelId="{D795E3FB-D575-4F95-8B20-93285261A803}" type="presOf" srcId="{E7045A44-ED6D-4E0C-B486-51072C4114A0}" destId="{831A0D6D-B569-4EBD-BAA8-C0993FB5E0C8}" srcOrd="0" destOrd="0" presId="urn:microsoft.com/office/officeart/2005/8/layout/vList2"/>
    <dgm:cxn modelId="{1809B761-BFE7-4AC5-B7E0-A5CEA8177B2F}" type="presParOf" srcId="{831A0D6D-B569-4EBD-BAA8-C0993FB5E0C8}" destId="{FDBBEA62-AABD-46DC-856F-02E0E9152AB0}" srcOrd="0" destOrd="0" presId="urn:microsoft.com/office/officeart/2005/8/layout/vList2"/>
    <dgm:cxn modelId="{E1571DFC-89D0-4C4C-89C0-1DD67FB63794}" type="presParOf" srcId="{831A0D6D-B569-4EBD-BAA8-C0993FB5E0C8}" destId="{B47BE120-D22D-4FF6-9480-E85D7406781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CB698F-E827-488D-A838-5A5454603A8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GB"/>
        </a:p>
      </dgm:t>
    </dgm:pt>
    <dgm:pt modelId="{8AECBE62-2510-4455-ABB8-E1FBA5E699A3}">
      <dgm:prSet/>
      <dgm:spPr/>
      <dgm:t>
        <a:bodyPr/>
        <a:lstStyle/>
        <a:p>
          <a:pPr rtl="0"/>
          <a:r>
            <a:rPr lang="en-GB"/>
            <a:t>The concept of hospitality is often used within the realm of food service, as well as in many enterprises, including the hospitality sector, such as restaurants, cafés, hotels, and even the tourist industry. </a:t>
          </a:r>
        </a:p>
      </dgm:t>
    </dgm:pt>
    <dgm:pt modelId="{526B8E24-2728-4CFF-8B23-DEFB5962F8E3}" type="parTrans" cxnId="{8EDF9717-A203-4947-B1BB-525434AA0A2E}">
      <dgm:prSet/>
      <dgm:spPr/>
      <dgm:t>
        <a:bodyPr/>
        <a:lstStyle/>
        <a:p>
          <a:endParaRPr lang="en-GB"/>
        </a:p>
      </dgm:t>
    </dgm:pt>
    <dgm:pt modelId="{778095F9-81AD-4A7A-A259-8231072B3D72}" type="sibTrans" cxnId="{8EDF9717-A203-4947-B1BB-525434AA0A2E}">
      <dgm:prSet/>
      <dgm:spPr/>
      <dgm:t>
        <a:bodyPr/>
        <a:lstStyle/>
        <a:p>
          <a:endParaRPr lang="en-GB"/>
        </a:p>
      </dgm:t>
    </dgm:pt>
    <dgm:pt modelId="{FB80434D-7C85-4133-A94A-A32954E02C6B}">
      <dgm:prSet/>
      <dgm:spPr/>
      <dgm:t>
        <a:bodyPr/>
        <a:lstStyle/>
        <a:p>
          <a:pPr rtl="0"/>
          <a:r>
            <a:rPr lang="en-GB"/>
            <a:t>Furthermore, the concept of Hospitality has considerable importance within the context of two key aspects of the restaurant industry, namely guest loyalty and restaurant income (Rahimi and Kozak, 2017).  </a:t>
          </a:r>
        </a:p>
      </dgm:t>
    </dgm:pt>
    <dgm:pt modelId="{4F5B88ED-EB73-48C9-BF76-E6AB811D05B8}" type="parTrans" cxnId="{1AA86A43-1C0B-4FCB-8F5C-17493A5B1FDB}">
      <dgm:prSet/>
      <dgm:spPr/>
      <dgm:t>
        <a:bodyPr/>
        <a:lstStyle/>
        <a:p>
          <a:endParaRPr lang="en-GB"/>
        </a:p>
      </dgm:t>
    </dgm:pt>
    <dgm:pt modelId="{D7D99FBC-B256-4F11-9BE9-DB118967E448}" type="sibTrans" cxnId="{1AA86A43-1C0B-4FCB-8F5C-17493A5B1FDB}">
      <dgm:prSet/>
      <dgm:spPr/>
      <dgm:t>
        <a:bodyPr/>
        <a:lstStyle/>
        <a:p>
          <a:endParaRPr lang="en-GB"/>
        </a:p>
      </dgm:t>
    </dgm:pt>
    <dgm:pt modelId="{CFB9B818-7C3C-441B-B834-71DFCAF4B55A}">
      <dgm:prSet/>
      <dgm:spPr/>
      <dgm:t>
        <a:bodyPr/>
        <a:lstStyle/>
        <a:p>
          <a:pPr rtl="0"/>
          <a:r>
            <a:rPr lang="en-GB"/>
            <a:t>The provision of exceptional hospitality fosters a sense of welcome, comfort, and appreciation among visitors, cultivating an experience that not only promotes their likelihood of revisiting but also motivates them to endorse the establishment to others. </a:t>
          </a:r>
        </a:p>
      </dgm:t>
    </dgm:pt>
    <dgm:pt modelId="{4AC60FF4-ACE2-4F6E-BF96-753C347B2BB3}" type="parTrans" cxnId="{5D9D08CA-4F55-4299-8FAA-B42E29F82080}">
      <dgm:prSet/>
      <dgm:spPr/>
      <dgm:t>
        <a:bodyPr/>
        <a:lstStyle/>
        <a:p>
          <a:endParaRPr lang="en-GB"/>
        </a:p>
      </dgm:t>
    </dgm:pt>
    <dgm:pt modelId="{2A60EAD2-DF10-4D1A-B2B6-0A74CC17ED61}" type="sibTrans" cxnId="{5D9D08CA-4F55-4299-8FAA-B42E29F82080}">
      <dgm:prSet/>
      <dgm:spPr/>
      <dgm:t>
        <a:bodyPr/>
        <a:lstStyle/>
        <a:p>
          <a:endParaRPr lang="en-GB"/>
        </a:p>
      </dgm:t>
    </dgm:pt>
    <dgm:pt modelId="{732CDF3C-F95C-4A80-A9C9-A614309E8E89}">
      <dgm:prSet/>
      <dgm:spPr/>
      <dgm:t>
        <a:bodyPr/>
        <a:lstStyle/>
        <a:p>
          <a:pPr rtl="0"/>
          <a:r>
            <a:rPr lang="en-GB"/>
            <a:t>Consequently, this might result in sustained financial prosperity for hotel establishments. </a:t>
          </a:r>
        </a:p>
      </dgm:t>
    </dgm:pt>
    <dgm:pt modelId="{F5C25EF3-0CF3-4A9A-A39B-2435F0483C84}" type="parTrans" cxnId="{000D2931-F564-434F-90DB-4D90D6DC3949}">
      <dgm:prSet/>
      <dgm:spPr/>
      <dgm:t>
        <a:bodyPr/>
        <a:lstStyle/>
        <a:p>
          <a:endParaRPr lang="en-GB"/>
        </a:p>
      </dgm:t>
    </dgm:pt>
    <dgm:pt modelId="{3D852686-234E-442A-9E77-AE70895537AC}" type="sibTrans" cxnId="{000D2931-F564-434F-90DB-4D90D6DC3949}">
      <dgm:prSet/>
      <dgm:spPr/>
      <dgm:t>
        <a:bodyPr/>
        <a:lstStyle/>
        <a:p>
          <a:endParaRPr lang="en-GB"/>
        </a:p>
      </dgm:t>
    </dgm:pt>
    <dgm:pt modelId="{ADED6CAA-D3C5-4694-B5EA-B8D29E5B7BDD}">
      <dgm:prSet/>
      <dgm:spPr/>
      <dgm:t>
        <a:bodyPr/>
        <a:lstStyle/>
        <a:p>
          <a:pPr rtl="0"/>
          <a:r>
            <a:rPr lang="en-GB"/>
            <a:t>Moreover, within a highly competitive market, the provision of exceptional hospitality services may serve as a distinguishing factor for a Sofitel hotel, therefore establishing a favourable reputation that has the potential to attract a larger client base over an extended period of time (Minwoo et al., 2019). </a:t>
          </a:r>
        </a:p>
      </dgm:t>
    </dgm:pt>
    <dgm:pt modelId="{FB1D2EDF-022B-4F1E-AE16-FB8626FDE146}" type="parTrans" cxnId="{EC96826C-CBAF-4E55-ACD2-F103D61D7061}">
      <dgm:prSet/>
      <dgm:spPr/>
      <dgm:t>
        <a:bodyPr/>
        <a:lstStyle/>
        <a:p>
          <a:endParaRPr lang="en-GB"/>
        </a:p>
      </dgm:t>
    </dgm:pt>
    <dgm:pt modelId="{170B7322-FBAE-4281-A348-D1480F8E6CFF}" type="sibTrans" cxnId="{EC96826C-CBAF-4E55-ACD2-F103D61D7061}">
      <dgm:prSet/>
      <dgm:spPr/>
      <dgm:t>
        <a:bodyPr/>
        <a:lstStyle/>
        <a:p>
          <a:endParaRPr lang="en-GB"/>
        </a:p>
      </dgm:t>
    </dgm:pt>
    <dgm:pt modelId="{0BBA45D7-C4CE-4833-87D4-E83729CBCB22}" type="pres">
      <dgm:prSet presAssocID="{BFCB698F-E827-488D-A838-5A5454603A86}" presName="diagram" presStyleCnt="0">
        <dgm:presLayoutVars>
          <dgm:dir/>
          <dgm:resizeHandles val="exact"/>
        </dgm:presLayoutVars>
      </dgm:prSet>
      <dgm:spPr/>
    </dgm:pt>
    <dgm:pt modelId="{02640410-62C9-4E07-AB28-4163E38E281C}" type="pres">
      <dgm:prSet presAssocID="{8AECBE62-2510-4455-ABB8-E1FBA5E699A3}" presName="node" presStyleLbl="node1" presStyleIdx="0" presStyleCnt="5">
        <dgm:presLayoutVars>
          <dgm:bulletEnabled val="1"/>
        </dgm:presLayoutVars>
      </dgm:prSet>
      <dgm:spPr/>
    </dgm:pt>
    <dgm:pt modelId="{2CD180AA-6BA7-4446-A1D7-8E45031B1180}" type="pres">
      <dgm:prSet presAssocID="{778095F9-81AD-4A7A-A259-8231072B3D72}" presName="sibTrans" presStyleCnt="0"/>
      <dgm:spPr/>
    </dgm:pt>
    <dgm:pt modelId="{F776DD39-37D1-4BBD-94FF-E09FCD2505B4}" type="pres">
      <dgm:prSet presAssocID="{FB80434D-7C85-4133-A94A-A32954E02C6B}" presName="node" presStyleLbl="node1" presStyleIdx="1" presStyleCnt="5">
        <dgm:presLayoutVars>
          <dgm:bulletEnabled val="1"/>
        </dgm:presLayoutVars>
      </dgm:prSet>
      <dgm:spPr/>
    </dgm:pt>
    <dgm:pt modelId="{32F84D49-5088-4A9C-A58D-1F8739D82E76}" type="pres">
      <dgm:prSet presAssocID="{D7D99FBC-B256-4F11-9BE9-DB118967E448}" presName="sibTrans" presStyleCnt="0"/>
      <dgm:spPr/>
    </dgm:pt>
    <dgm:pt modelId="{55CD6815-95ED-44F9-8F9B-2C1714DC33C6}" type="pres">
      <dgm:prSet presAssocID="{CFB9B818-7C3C-441B-B834-71DFCAF4B55A}" presName="node" presStyleLbl="node1" presStyleIdx="2" presStyleCnt="5">
        <dgm:presLayoutVars>
          <dgm:bulletEnabled val="1"/>
        </dgm:presLayoutVars>
      </dgm:prSet>
      <dgm:spPr/>
    </dgm:pt>
    <dgm:pt modelId="{DF50DB7B-7789-4171-A3A1-742F0879CB65}" type="pres">
      <dgm:prSet presAssocID="{2A60EAD2-DF10-4D1A-B2B6-0A74CC17ED61}" presName="sibTrans" presStyleCnt="0"/>
      <dgm:spPr/>
    </dgm:pt>
    <dgm:pt modelId="{A4383046-0B3F-4CF4-AB6B-CD7B6C426853}" type="pres">
      <dgm:prSet presAssocID="{732CDF3C-F95C-4A80-A9C9-A614309E8E89}" presName="node" presStyleLbl="node1" presStyleIdx="3" presStyleCnt="5">
        <dgm:presLayoutVars>
          <dgm:bulletEnabled val="1"/>
        </dgm:presLayoutVars>
      </dgm:prSet>
      <dgm:spPr/>
    </dgm:pt>
    <dgm:pt modelId="{B24D20AA-80AC-45C2-A616-BE41BA707926}" type="pres">
      <dgm:prSet presAssocID="{3D852686-234E-442A-9E77-AE70895537AC}" presName="sibTrans" presStyleCnt="0"/>
      <dgm:spPr/>
    </dgm:pt>
    <dgm:pt modelId="{BDAA1C20-B433-42FD-BB49-ABBFA6B3FBCE}" type="pres">
      <dgm:prSet presAssocID="{ADED6CAA-D3C5-4694-B5EA-B8D29E5B7BDD}" presName="node" presStyleLbl="node1" presStyleIdx="4" presStyleCnt="5">
        <dgm:presLayoutVars>
          <dgm:bulletEnabled val="1"/>
        </dgm:presLayoutVars>
      </dgm:prSet>
      <dgm:spPr/>
    </dgm:pt>
  </dgm:ptLst>
  <dgm:cxnLst>
    <dgm:cxn modelId="{8EDF9717-A203-4947-B1BB-525434AA0A2E}" srcId="{BFCB698F-E827-488D-A838-5A5454603A86}" destId="{8AECBE62-2510-4455-ABB8-E1FBA5E699A3}" srcOrd="0" destOrd="0" parTransId="{526B8E24-2728-4CFF-8B23-DEFB5962F8E3}" sibTransId="{778095F9-81AD-4A7A-A259-8231072B3D72}"/>
    <dgm:cxn modelId="{7C6B311E-6A21-4B47-8129-0B5669CCFEC1}" type="presOf" srcId="{FB80434D-7C85-4133-A94A-A32954E02C6B}" destId="{F776DD39-37D1-4BBD-94FF-E09FCD2505B4}" srcOrd="0" destOrd="0" presId="urn:microsoft.com/office/officeart/2005/8/layout/default"/>
    <dgm:cxn modelId="{D54F742C-6E9F-4FF2-8224-CD1ABDAFFF67}" type="presOf" srcId="{732CDF3C-F95C-4A80-A9C9-A614309E8E89}" destId="{A4383046-0B3F-4CF4-AB6B-CD7B6C426853}" srcOrd="0" destOrd="0" presId="urn:microsoft.com/office/officeart/2005/8/layout/default"/>
    <dgm:cxn modelId="{000D2931-F564-434F-90DB-4D90D6DC3949}" srcId="{BFCB698F-E827-488D-A838-5A5454603A86}" destId="{732CDF3C-F95C-4A80-A9C9-A614309E8E89}" srcOrd="3" destOrd="0" parTransId="{F5C25EF3-0CF3-4A9A-A39B-2435F0483C84}" sibTransId="{3D852686-234E-442A-9E77-AE70895537AC}"/>
    <dgm:cxn modelId="{1AA86A43-1C0B-4FCB-8F5C-17493A5B1FDB}" srcId="{BFCB698F-E827-488D-A838-5A5454603A86}" destId="{FB80434D-7C85-4133-A94A-A32954E02C6B}" srcOrd="1" destOrd="0" parTransId="{4F5B88ED-EB73-48C9-BF76-E6AB811D05B8}" sibTransId="{D7D99FBC-B256-4F11-9BE9-DB118967E448}"/>
    <dgm:cxn modelId="{ED72AF48-A74B-43AE-8317-6991694EAE26}" type="presOf" srcId="{8AECBE62-2510-4455-ABB8-E1FBA5E699A3}" destId="{02640410-62C9-4E07-AB28-4163E38E281C}" srcOrd="0" destOrd="0" presId="urn:microsoft.com/office/officeart/2005/8/layout/default"/>
    <dgm:cxn modelId="{EC96826C-CBAF-4E55-ACD2-F103D61D7061}" srcId="{BFCB698F-E827-488D-A838-5A5454603A86}" destId="{ADED6CAA-D3C5-4694-B5EA-B8D29E5B7BDD}" srcOrd="4" destOrd="0" parTransId="{FB1D2EDF-022B-4F1E-AE16-FB8626FDE146}" sibTransId="{170B7322-FBAE-4281-A348-D1480F8E6CFF}"/>
    <dgm:cxn modelId="{B8C02775-C745-42DB-99D4-803C9D9FB386}" type="presOf" srcId="{CFB9B818-7C3C-441B-B834-71DFCAF4B55A}" destId="{55CD6815-95ED-44F9-8F9B-2C1714DC33C6}" srcOrd="0" destOrd="0" presId="urn:microsoft.com/office/officeart/2005/8/layout/default"/>
    <dgm:cxn modelId="{7A72CD8A-957B-4D8F-9D30-29F4302F3B16}" type="presOf" srcId="{ADED6CAA-D3C5-4694-B5EA-B8D29E5B7BDD}" destId="{BDAA1C20-B433-42FD-BB49-ABBFA6B3FBCE}" srcOrd="0" destOrd="0" presId="urn:microsoft.com/office/officeart/2005/8/layout/default"/>
    <dgm:cxn modelId="{7DD39792-D2DC-479E-91D0-E73F4498DD9B}" type="presOf" srcId="{BFCB698F-E827-488D-A838-5A5454603A86}" destId="{0BBA45D7-C4CE-4833-87D4-E83729CBCB22}" srcOrd="0" destOrd="0" presId="urn:microsoft.com/office/officeart/2005/8/layout/default"/>
    <dgm:cxn modelId="{5D9D08CA-4F55-4299-8FAA-B42E29F82080}" srcId="{BFCB698F-E827-488D-A838-5A5454603A86}" destId="{CFB9B818-7C3C-441B-B834-71DFCAF4B55A}" srcOrd="2" destOrd="0" parTransId="{4AC60FF4-ACE2-4F6E-BF96-753C347B2BB3}" sibTransId="{2A60EAD2-DF10-4D1A-B2B6-0A74CC17ED61}"/>
    <dgm:cxn modelId="{5BF38850-608B-4167-8D9A-0200DF28EFAE}" type="presParOf" srcId="{0BBA45D7-C4CE-4833-87D4-E83729CBCB22}" destId="{02640410-62C9-4E07-AB28-4163E38E281C}" srcOrd="0" destOrd="0" presId="urn:microsoft.com/office/officeart/2005/8/layout/default"/>
    <dgm:cxn modelId="{520A9A69-7520-4349-AF0A-E328CD2B61DD}" type="presParOf" srcId="{0BBA45D7-C4CE-4833-87D4-E83729CBCB22}" destId="{2CD180AA-6BA7-4446-A1D7-8E45031B1180}" srcOrd="1" destOrd="0" presId="urn:microsoft.com/office/officeart/2005/8/layout/default"/>
    <dgm:cxn modelId="{28461FF4-4744-41D9-A1FE-D61F6CF25BA0}" type="presParOf" srcId="{0BBA45D7-C4CE-4833-87D4-E83729CBCB22}" destId="{F776DD39-37D1-4BBD-94FF-E09FCD2505B4}" srcOrd="2" destOrd="0" presId="urn:microsoft.com/office/officeart/2005/8/layout/default"/>
    <dgm:cxn modelId="{DF3B2C26-887C-4905-AB60-FFAEA2A44970}" type="presParOf" srcId="{0BBA45D7-C4CE-4833-87D4-E83729CBCB22}" destId="{32F84D49-5088-4A9C-A58D-1F8739D82E76}" srcOrd="3" destOrd="0" presId="urn:microsoft.com/office/officeart/2005/8/layout/default"/>
    <dgm:cxn modelId="{65E3EF34-EA0B-4429-B3E3-87B4AEDE4D95}" type="presParOf" srcId="{0BBA45D7-C4CE-4833-87D4-E83729CBCB22}" destId="{55CD6815-95ED-44F9-8F9B-2C1714DC33C6}" srcOrd="4" destOrd="0" presId="urn:microsoft.com/office/officeart/2005/8/layout/default"/>
    <dgm:cxn modelId="{2DCA1951-3478-4343-86BB-F2E50D8642CC}" type="presParOf" srcId="{0BBA45D7-C4CE-4833-87D4-E83729CBCB22}" destId="{DF50DB7B-7789-4171-A3A1-742F0879CB65}" srcOrd="5" destOrd="0" presId="urn:microsoft.com/office/officeart/2005/8/layout/default"/>
    <dgm:cxn modelId="{58474F34-47C7-421F-975C-868280AC8496}" type="presParOf" srcId="{0BBA45D7-C4CE-4833-87D4-E83729CBCB22}" destId="{A4383046-0B3F-4CF4-AB6B-CD7B6C426853}" srcOrd="6" destOrd="0" presId="urn:microsoft.com/office/officeart/2005/8/layout/default"/>
    <dgm:cxn modelId="{06E7197E-479F-4C89-AB11-9D31D94E1417}" type="presParOf" srcId="{0BBA45D7-C4CE-4833-87D4-E83729CBCB22}" destId="{B24D20AA-80AC-45C2-A616-BE41BA707926}" srcOrd="7" destOrd="0" presId="urn:microsoft.com/office/officeart/2005/8/layout/default"/>
    <dgm:cxn modelId="{AC8147BE-5FE6-4F3D-A536-EAF57F0160A7}" type="presParOf" srcId="{0BBA45D7-C4CE-4833-87D4-E83729CBCB22}" destId="{BDAA1C20-B433-42FD-BB49-ABBFA6B3FBC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3E8916-5B16-4E7D-A720-C41ED8B91BC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GB"/>
        </a:p>
      </dgm:t>
    </dgm:pt>
    <dgm:pt modelId="{2BEE09AE-47B6-4F86-92C0-87915BF8C0E3}">
      <dgm:prSet/>
      <dgm:spPr/>
      <dgm:t>
        <a:bodyPr/>
        <a:lstStyle/>
        <a:p>
          <a:pPr rtl="0"/>
          <a:r>
            <a:rPr lang="en-GB"/>
            <a:t>The substantial increase in the Hotel sector over the last decade has resulted in significant industry development, with several hotels emerging in various locations worldwide.  </a:t>
          </a:r>
        </a:p>
      </dgm:t>
    </dgm:pt>
    <dgm:pt modelId="{C32794ED-7EB5-42FC-815B-125B136D1D16}" type="parTrans" cxnId="{B867E34E-3124-4F35-A7C6-A0BBB94664DF}">
      <dgm:prSet/>
      <dgm:spPr/>
      <dgm:t>
        <a:bodyPr/>
        <a:lstStyle/>
        <a:p>
          <a:endParaRPr lang="en-GB"/>
        </a:p>
      </dgm:t>
    </dgm:pt>
    <dgm:pt modelId="{0A6C261F-53FF-47B9-A2BC-B3E51D21AD09}" type="sibTrans" cxnId="{B867E34E-3124-4F35-A7C6-A0BBB94664DF}">
      <dgm:prSet/>
      <dgm:spPr/>
      <dgm:t>
        <a:bodyPr/>
        <a:lstStyle/>
        <a:p>
          <a:endParaRPr lang="en-GB"/>
        </a:p>
      </dgm:t>
    </dgm:pt>
    <dgm:pt modelId="{12ABD003-17CA-4596-B357-25055D1F5709}">
      <dgm:prSet/>
      <dgm:spPr/>
      <dgm:t>
        <a:bodyPr/>
        <a:lstStyle/>
        <a:p>
          <a:pPr rtl="0"/>
          <a:r>
            <a:rPr lang="en-GB" dirty="0"/>
            <a:t>The hospitality business, which is closely linked to the hotel industry, is seeing significant growth.  </a:t>
          </a:r>
        </a:p>
      </dgm:t>
    </dgm:pt>
    <dgm:pt modelId="{D687FEF3-D045-49FB-BD52-FBEE0F174729}" type="parTrans" cxnId="{ACD0E545-8E00-4261-A670-60E2CE53773A}">
      <dgm:prSet/>
      <dgm:spPr/>
      <dgm:t>
        <a:bodyPr/>
        <a:lstStyle/>
        <a:p>
          <a:endParaRPr lang="en-GB"/>
        </a:p>
      </dgm:t>
    </dgm:pt>
    <dgm:pt modelId="{11CCCFB6-1B0B-41E4-BE11-0EB46DF0CD3E}" type="sibTrans" cxnId="{ACD0E545-8E00-4261-A670-60E2CE53773A}">
      <dgm:prSet/>
      <dgm:spPr/>
      <dgm:t>
        <a:bodyPr/>
        <a:lstStyle/>
        <a:p>
          <a:endParaRPr lang="en-GB"/>
        </a:p>
      </dgm:t>
    </dgm:pt>
    <dgm:pt modelId="{EF944B3D-E5F1-4EFC-8235-99A494653B41}">
      <dgm:prSet/>
      <dgm:spPr/>
      <dgm:t>
        <a:bodyPr/>
        <a:lstStyle/>
        <a:p>
          <a:pPr rtl="0"/>
          <a:r>
            <a:rPr lang="en-GB"/>
            <a:t>Nations worldwide are actively promoting their states as tourist destinations in order to attract a larger number of visitors.</a:t>
          </a:r>
        </a:p>
      </dgm:t>
    </dgm:pt>
    <dgm:pt modelId="{D0823DF4-025F-4C20-A6C1-1E0593137E30}" type="parTrans" cxnId="{6E1DB9EA-CB8B-44D4-A2FF-A035C0D4152E}">
      <dgm:prSet/>
      <dgm:spPr/>
      <dgm:t>
        <a:bodyPr/>
        <a:lstStyle/>
        <a:p>
          <a:endParaRPr lang="en-GB"/>
        </a:p>
      </dgm:t>
    </dgm:pt>
    <dgm:pt modelId="{C71396F8-0D42-400B-9451-1DDC2078D48C}" type="sibTrans" cxnId="{6E1DB9EA-CB8B-44D4-A2FF-A035C0D4152E}">
      <dgm:prSet/>
      <dgm:spPr/>
      <dgm:t>
        <a:bodyPr/>
        <a:lstStyle/>
        <a:p>
          <a:endParaRPr lang="en-GB"/>
        </a:p>
      </dgm:t>
    </dgm:pt>
    <dgm:pt modelId="{52E0C92A-DB63-4270-99C9-46BDD0807A00}">
      <dgm:prSet/>
      <dgm:spPr/>
      <dgm:t>
        <a:bodyPr/>
        <a:lstStyle/>
        <a:p>
          <a:pPr rtl="0"/>
          <a:r>
            <a:rPr lang="en-GB"/>
            <a:t>The revenue generated by the hospitality sector is a significant factor that contributes to a nation's decision to promote its region as a tourist destination (Mehta et al., 2023).</a:t>
          </a:r>
        </a:p>
      </dgm:t>
    </dgm:pt>
    <dgm:pt modelId="{73F27380-B703-47CD-A3A9-9CA158C8FC96}" type="parTrans" cxnId="{62E2FA74-0C62-45FC-988D-9F4B0D4CED23}">
      <dgm:prSet/>
      <dgm:spPr/>
      <dgm:t>
        <a:bodyPr/>
        <a:lstStyle/>
        <a:p>
          <a:endParaRPr lang="en-GB"/>
        </a:p>
      </dgm:t>
    </dgm:pt>
    <dgm:pt modelId="{ADCEC497-4ADA-47E8-9608-A0AC457E7958}" type="sibTrans" cxnId="{62E2FA74-0C62-45FC-988D-9F4B0D4CED23}">
      <dgm:prSet/>
      <dgm:spPr/>
      <dgm:t>
        <a:bodyPr/>
        <a:lstStyle/>
        <a:p>
          <a:endParaRPr lang="en-GB"/>
        </a:p>
      </dgm:t>
    </dgm:pt>
    <dgm:pt modelId="{29A81FB5-6B56-4CE7-B1D0-CD58CAFEEEE3}" type="pres">
      <dgm:prSet presAssocID="{BE3E8916-5B16-4E7D-A720-C41ED8B91BC1}" presName="vert0" presStyleCnt="0">
        <dgm:presLayoutVars>
          <dgm:dir/>
          <dgm:animOne val="branch"/>
          <dgm:animLvl val="lvl"/>
        </dgm:presLayoutVars>
      </dgm:prSet>
      <dgm:spPr/>
    </dgm:pt>
    <dgm:pt modelId="{80DD81B8-FE40-4CE7-BED9-A02037C967E2}" type="pres">
      <dgm:prSet presAssocID="{2BEE09AE-47B6-4F86-92C0-87915BF8C0E3}" presName="thickLine" presStyleLbl="alignNode1" presStyleIdx="0" presStyleCnt="4"/>
      <dgm:spPr/>
    </dgm:pt>
    <dgm:pt modelId="{C7F87D4D-1C6A-48F8-B30C-9F6FBD1777CF}" type="pres">
      <dgm:prSet presAssocID="{2BEE09AE-47B6-4F86-92C0-87915BF8C0E3}" presName="horz1" presStyleCnt="0"/>
      <dgm:spPr/>
    </dgm:pt>
    <dgm:pt modelId="{29C28C95-862B-4E7A-8D5C-42F37CB0AD1B}" type="pres">
      <dgm:prSet presAssocID="{2BEE09AE-47B6-4F86-92C0-87915BF8C0E3}" presName="tx1" presStyleLbl="revTx" presStyleIdx="0" presStyleCnt="4"/>
      <dgm:spPr/>
    </dgm:pt>
    <dgm:pt modelId="{5A45BCB3-70C0-42C3-98D6-892A5C3A66A7}" type="pres">
      <dgm:prSet presAssocID="{2BEE09AE-47B6-4F86-92C0-87915BF8C0E3}" presName="vert1" presStyleCnt="0"/>
      <dgm:spPr/>
    </dgm:pt>
    <dgm:pt modelId="{5C6A0464-FE2E-47A3-A084-7D834FEA4148}" type="pres">
      <dgm:prSet presAssocID="{12ABD003-17CA-4596-B357-25055D1F5709}" presName="thickLine" presStyleLbl="alignNode1" presStyleIdx="1" presStyleCnt="4"/>
      <dgm:spPr/>
    </dgm:pt>
    <dgm:pt modelId="{1A8350EA-CC0F-4785-8D71-F8883349CD9B}" type="pres">
      <dgm:prSet presAssocID="{12ABD003-17CA-4596-B357-25055D1F5709}" presName="horz1" presStyleCnt="0"/>
      <dgm:spPr/>
    </dgm:pt>
    <dgm:pt modelId="{A7C01888-5038-476F-BF20-9B9469451DB8}" type="pres">
      <dgm:prSet presAssocID="{12ABD003-17CA-4596-B357-25055D1F5709}" presName="tx1" presStyleLbl="revTx" presStyleIdx="1" presStyleCnt="4"/>
      <dgm:spPr/>
    </dgm:pt>
    <dgm:pt modelId="{2991856C-DDE0-442F-A7B3-2EA53984CBC9}" type="pres">
      <dgm:prSet presAssocID="{12ABD003-17CA-4596-B357-25055D1F5709}" presName="vert1" presStyleCnt="0"/>
      <dgm:spPr/>
    </dgm:pt>
    <dgm:pt modelId="{86C7AAB3-A7B0-4BFD-B79D-15844F01EE64}" type="pres">
      <dgm:prSet presAssocID="{EF944B3D-E5F1-4EFC-8235-99A494653B41}" presName="thickLine" presStyleLbl="alignNode1" presStyleIdx="2" presStyleCnt="4"/>
      <dgm:spPr/>
    </dgm:pt>
    <dgm:pt modelId="{4B2989E7-9B62-4426-8A7E-73E7F751C949}" type="pres">
      <dgm:prSet presAssocID="{EF944B3D-E5F1-4EFC-8235-99A494653B41}" presName="horz1" presStyleCnt="0"/>
      <dgm:spPr/>
    </dgm:pt>
    <dgm:pt modelId="{122F8213-7864-4BFC-B3EC-3F4C26FA1409}" type="pres">
      <dgm:prSet presAssocID="{EF944B3D-E5F1-4EFC-8235-99A494653B41}" presName="tx1" presStyleLbl="revTx" presStyleIdx="2" presStyleCnt="4"/>
      <dgm:spPr/>
    </dgm:pt>
    <dgm:pt modelId="{20538EF0-B08A-49FD-91FD-F6F01B34A9AE}" type="pres">
      <dgm:prSet presAssocID="{EF944B3D-E5F1-4EFC-8235-99A494653B41}" presName="vert1" presStyleCnt="0"/>
      <dgm:spPr/>
    </dgm:pt>
    <dgm:pt modelId="{F61F3003-7C45-4465-91DE-FEFFD050EB8E}" type="pres">
      <dgm:prSet presAssocID="{52E0C92A-DB63-4270-99C9-46BDD0807A00}" presName="thickLine" presStyleLbl="alignNode1" presStyleIdx="3" presStyleCnt="4"/>
      <dgm:spPr/>
    </dgm:pt>
    <dgm:pt modelId="{85A84927-4532-4072-AA01-10737CB8C67E}" type="pres">
      <dgm:prSet presAssocID="{52E0C92A-DB63-4270-99C9-46BDD0807A00}" presName="horz1" presStyleCnt="0"/>
      <dgm:spPr/>
    </dgm:pt>
    <dgm:pt modelId="{2573CDC8-C762-4162-82E9-E8C5852791DF}" type="pres">
      <dgm:prSet presAssocID="{52E0C92A-DB63-4270-99C9-46BDD0807A00}" presName="tx1" presStyleLbl="revTx" presStyleIdx="3" presStyleCnt="4"/>
      <dgm:spPr/>
    </dgm:pt>
    <dgm:pt modelId="{1C63AA3C-D5BA-4B75-AF73-DFEC8AF96049}" type="pres">
      <dgm:prSet presAssocID="{52E0C92A-DB63-4270-99C9-46BDD0807A00}" presName="vert1" presStyleCnt="0"/>
      <dgm:spPr/>
    </dgm:pt>
  </dgm:ptLst>
  <dgm:cxnLst>
    <dgm:cxn modelId="{AD6B7034-DD03-4254-9373-688270A13922}" type="presOf" srcId="{52E0C92A-DB63-4270-99C9-46BDD0807A00}" destId="{2573CDC8-C762-4162-82E9-E8C5852791DF}" srcOrd="0" destOrd="0" presId="urn:microsoft.com/office/officeart/2008/layout/LinedList"/>
    <dgm:cxn modelId="{ACD0E545-8E00-4261-A670-60E2CE53773A}" srcId="{BE3E8916-5B16-4E7D-A720-C41ED8B91BC1}" destId="{12ABD003-17CA-4596-B357-25055D1F5709}" srcOrd="1" destOrd="0" parTransId="{D687FEF3-D045-49FB-BD52-FBEE0F174729}" sibTransId="{11CCCFB6-1B0B-41E4-BE11-0EB46DF0CD3E}"/>
    <dgm:cxn modelId="{ED34386B-007B-45DF-918E-4D1099818C35}" type="presOf" srcId="{BE3E8916-5B16-4E7D-A720-C41ED8B91BC1}" destId="{29A81FB5-6B56-4CE7-B1D0-CD58CAFEEEE3}" srcOrd="0" destOrd="0" presId="urn:microsoft.com/office/officeart/2008/layout/LinedList"/>
    <dgm:cxn modelId="{B867E34E-3124-4F35-A7C6-A0BBB94664DF}" srcId="{BE3E8916-5B16-4E7D-A720-C41ED8B91BC1}" destId="{2BEE09AE-47B6-4F86-92C0-87915BF8C0E3}" srcOrd="0" destOrd="0" parTransId="{C32794ED-7EB5-42FC-815B-125B136D1D16}" sibTransId="{0A6C261F-53FF-47B9-A2BC-B3E51D21AD09}"/>
    <dgm:cxn modelId="{62E2FA74-0C62-45FC-988D-9F4B0D4CED23}" srcId="{BE3E8916-5B16-4E7D-A720-C41ED8B91BC1}" destId="{52E0C92A-DB63-4270-99C9-46BDD0807A00}" srcOrd="3" destOrd="0" parTransId="{73F27380-B703-47CD-A3A9-9CA158C8FC96}" sibTransId="{ADCEC497-4ADA-47E8-9608-A0AC457E7958}"/>
    <dgm:cxn modelId="{E5CD0BC6-2951-4379-B678-9CB1A9C537FC}" type="presOf" srcId="{12ABD003-17CA-4596-B357-25055D1F5709}" destId="{A7C01888-5038-476F-BF20-9B9469451DB8}" srcOrd="0" destOrd="0" presId="urn:microsoft.com/office/officeart/2008/layout/LinedList"/>
    <dgm:cxn modelId="{D35455E4-B3A1-41FA-8352-06CB859158E8}" type="presOf" srcId="{2BEE09AE-47B6-4F86-92C0-87915BF8C0E3}" destId="{29C28C95-862B-4E7A-8D5C-42F37CB0AD1B}" srcOrd="0" destOrd="0" presId="urn:microsoft.com/office/officeart/2008/layout/LinedList"/>
    <dgm:cxn modelId="{6E1DB9EA-CB8B-44D4-A2FF-A035C0D4152E}" srcId="{BE3E8916-5B16-4E7D-A720-C41ED8B91BC1}" destId="{EF944B3D-E5F1-4EFC-8235-99A494653B41}" srcOrd="2" destOrd="0" parTransId="{D0823DF4-025F-4C20-A6C1-1E0593137E30}" sibTransId="{C71396F8-0D42-400B-9451-1DDC2078D48C}"/>
    <dgm:cxn modelId="{FC1B12EE-C58F-44E1-9B91-ED168D1EB995}" type="presOf" srcId="{EF944B3D-E5F1-4EFC-8235-99A494653B41}" destId="{122F8213-7864-4BFC-B3EC-3F4C26FA1409}" srcOrd="0" destOrd="0" presId="urn:microsoft.com/office/officeart/2008/layout/LinedList"/>
    <dgm:cxn modelId="{CC0360F1-8622-47FF-8782-A4A0439EBE4B}" type="presParOf" srcId="{29A81FB5-6B56-4CE7-B1D0-CD58CAFEEEE3}" destId="{80DD81B8-FE40-4CE7-BED9-A02037C967E2}" srcOrd="0" destOrd="0" presId="urn:microsoft.com/office/officeart/2008/layout/LinedList"/>
    <dgm:cxn modelId="{CCB14CE7-6CC7-44AC-AA49-4E1F60D62562}" type="presParOf" srcId="{29A81FB5-6B56-4CE7-B1D0-CD58CAFEEEE3}" destId="{C7F87D4D-1C6A-48F8-B30C-9F6FBD1777CF}" srcOrd="1" destOrd="0" presId="urn:microsoft.com/office/officeart/2008/layout/LinedList"/>
    <dgm:cxn modelId="{D590CAA5-FF86-43F5-AB4B-319422DCBA30}" type="presParOf" srcId="{C7F87D4D-1C6A-48F8-B30C-9F6FBD1777CF}" destId="{29C28C95-862B-4E7A-8D5C-42F37CB0AD1B}" srcOrd="0" destOrd="0" presId="urn:microsoft.com/office/officeart/2008/layout/LinedList"/>
    <dgm:cxn modelId="{D0E59BA7-97DE-420E-A237-CDE7AC6C0369}" type="presParOf" srcId="{C7F87D4D-1C6A-48F8-B30C-9F6FBD1777CF}" destId="{5A45BCB3-70C0-42C3-98D6-892A5C3A66A7}" srcOrd="1" destOrd="0" presId="urn:microsoft.com/office/officeart/2008/layout/LinedList"/>
    <dgm:cxn modelId="{0D035F5F-4903-4213-A2C4-BC5016E5C7F6}" type="presParOf" srcId="{29A81FB5-6B56-4CE7-B1D0-CD58CAFEEEE3}" destId="{5C6A0464-FE2E-47A3-A084-7D834FEA4148}" srcOrd="2" destOrd="0" presId="urn:microsoft.com/office/officeart/2008/layout/LinedList"/>
    <dgm:cxn modelId="{51C387B6-DAAC-49BF-9C2D-A3AF7B535A26}" type="presParOf" srcId="{29A81FB5-6B56-4CE7-B1D0-CD58CAFEEEE3}" destId="{1A8350EA-CC0F-4785-8D71-F8883349CD9B}" srcOrd="3" destOrd="0" presId="urn:microsoft.com/office/officeart/2008/layout/LinedList"/>
    <dgm:cxn modelId="{569C21CE-F6D0-4C55-9A5E-FD33C023A1A5}" type="presParOf" srcId="{1A8350EA-CC0F-4785-8D71-F8883349CD9B}" destId="{A7C01888-5038-476F-BF20-9B9469451DB8}" srcOrd="0" destOrd="0" presId="urn:microsoft.com/office/officeart/2008/layout/LinedList"/>
    <dgm:cxn modelId="{D3EC9776-B6DD-42FA-B5D0-D9E0716FB807}" type="presParOf" srcId="{1A8350EA-CC0F-4785-8D71-F8883349CD9B}" destId="{2991856C-DDE0-442F-A7B3-2EA53984CBC9}" srcOrd="1" destOrd="0" presId="urn:microsoft.com/office/officeart/2008/layout/LinedList"/>
    <dgm:cxn modelId="{51EE9EB0-344F-48DD-B6AF-B7339AB81A87}" type="presParOf" srcId="{29A81FB5-6B56-4CE7-B1D0-CD58CAFEEEE3}" destId="{86C7AAB3-A7B0-4BFD-B79D-15844F01EE64}" srcOrd="4" destOrd="0" presId="urn:microsoft.com/office/officeart/2008/layout/LinedList"/>
    <dgm:cxn modelId="{3406B3C4-D640-402D-9183-57577F7ED27D}" type="presParOf" srcId="{29A81FB5-6B56-4CE7-B1D0-CD58CAFEEEE3}" destId="{4B2989E7-9B62-4426-8A7E-73E7F751C949}" srcOrd="5" destOrd="0" presId="urn:microsoft.com/office/officeart/2008/layout/LinedList"/>
    <dgm:cxn modelId="{BABA8806-7632-45F3-BCD9-B2EFE23F66CB}" type="presParOf" srcId="{4B2989E7-9B62-4426-8A7E-73E7F751C949}" destId="{122F8213-7864-4BFC-B3EC-3F4C26FA1409}" srcOrd="0" destOrd="0" presId="urn:microsoft.com/office/officeart/2008/layout/LinedList"/>
    <dgm:cxn modelId="{416413E8-EFE6-49A0-B1A9-3D7AFD21A961}" type="presParOf" srcId="{4B2989E7-9B62-4426-8A7E-73E7F751C949}" destId="{20538EF0-B08A-49FD-91FD-F6F01B34A9AE}" srcOrd="1" destOrd="0" presId="urn:microsoft.com/office/officeart/2008/layout/LinedList"/>
    <dgm:cxn modelId="{E29548AA-9772-43EA-B628-66F7DDEB80E8}" type="presParOf" srcId="{29A81FB5-6B56-4CE7-B1D0-CD58CAFEEEE3}" destId="{F61F3003-7C45-4465-91DE-FEFFD050EB8E}" srcOrd="6" destOrd="0" presId="urn:microsoft.com/office/officeart/2008/layout/LinedList"/>
    <dgm:cxn modelId="{18EC9C5C-EE76-4E34-9B30-F94442D8EE72}" type="presParOf" srcId="{29A81FB5-6B56-4CE7-B1D0-CD58CAFEEEE3}" destId="{85A84927-4532-4072-AA01-10737CB8C67E}" srcOrd="7" destOrd="0" presId="urn:microsoft.com/office/officeart/2008/layout/LinedList"/>
    <dgm:cxn modelId="{1EFE8707-7215-434C-BBFC-147AC475EBF9}" type="presParOf" srcId="{85A84927-4532-4072-AA01-10737CB8C67E}" destId="{2573CDC8-C762-4162-82E9-E8C5852791DF}" srcOrd="0" destOrd="0" presId="urn:microsoft.com/office/officeart/2008/layout/LinedList"/>
    <dgm:cxn modelId="{04556456-B129-4630-9510-9AB26B206723}" type="presParOf" srcId="{85A84927-4532-4072-AA01-10737CB8C67E}" destId="{1C63AA3C-D5BA-4B75-AF73-DFEC8AF9604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931F647-B5F9-4031-B06B-DAA806C35F26}"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GB"/>
        </a:p>
      </dgm:t>
    </dgm:pt>
    <dgm:pt modelId="{9C8CAB66-C147-4E6E-A292-978D241ECB66}">
      <dgm:prSet/>
      <dgm:spPr/>
      <dgm:t>
        <a:bodyPr/>
        <a:lstStyle/>
        <a:p>
          <a:pPr rtl="0"/>
          <a:r>
            <a:rPr lang="en-GB" dirty="0"/>
            <a:t>Hotels being aware of these expectations may ensure that the hotel experience meets and beyond the expectations of the visitors. </a:t>
          </a:r>
        </a:p>
      </dgm:t>
    </dgm:pt>
    <dgm:pt modelId="{27BA070E-A9D8-4E3C-8BA7-FD8430911796}" type="parTrans" cxnId="{6C64CFAF-4F75-4A82-9646-6D0C100A1488}">
      <dgm:prSet/>
      <dgm:spPr/>
      <dgm:t>
        <a:bodyPr/>
        <a:lstStyle/>
        <a:p>
          <a:endParaRPr lang="en-GB"/>
        </a:p>
      </dgm:t>
    </dgm:pt>
    <dgm:pt modelId="{F5D7387E-402B-401E-81EA-AB99209B0A70}" type="sibTrans" cxnId="{6C64CFAF-4F75-4A82-9646-6D0C100A1488}">
      <dgm:prSet/>
      <dgm:spPr/>
      <dgm:t>
        <a:bodyPr/>
        <a:lstStyle/>
        <a:p>
          <a:endParaRPr lang="en-GB"/>
        </a:p>
      </dgm:t>
    </dgm:pt>
    <dgm:pt modelId="{22996DC5-DD51-42FD-9CCE-5341182103BA}">
      <dgm:prSet/>
      <dgm:spPr/>
      <dgm:t>
        <a:bodyPr/>
        <a:lstStyle/>
        <a:p>
          <a:pPr rtl="0"/>
          <a:r>
            <a:rPr lang="en-GB" dirty="0"/>
            <a:t>In regards to hotel accommodations, the first priority for customers is always the level of cleanliness. </a:t>
          </a:r>
        </a:p>
      </dgm:t>
    </dgm:pt>
    <dgm:pt modelId="{D994BA33-963C-429C-943E-4DEED9013D2C}" type="parTrans" cxnId="{B65EF887-038B-4E06-9F2C-02F8CF9D577A}">
      <dgm:prSet/>
      <dgm:spPr/>
      <dgm:t>
        <a:bodyPr/>
        <a:lstStyle/>
        <a:p>
          <a:endParaRPr lang="en-GB"/>
        </a:p>
      </dgm:t>
    </dgm:pt>
    <dgm:pt modelId="{F7E41286-C398-49BF-9976-C911FD4EBAA4}" type="sibTrans" cxnId="{B65EF887-038B-4E06-9F2C-02F8CF9D577A}">
      <dgm:prSet/>
      <dgm:spPr/>
      <dgm:t>
        <a:bodyPr/>
        <a:lstStyle/>
        <a:p>
          <a:endParaRPr lang="en-GB"/>
        </a:p>
      </dgm:t>
    </dgm:pt>
    <dgm:pt modelId="{2F32CE37-142A-4348-BFF1-F7D54A65873B}">
      <dgm:prSet/>
      <dgm:spPr/>
      <dgm:t>
        <a:bodyPr/>
        <a:lstStyle/>
        <a:p>
          <a:pPr rtl="0"/>
          <a:r>
            <a:rPr lang="en-GB"/>
            <a:t>It is essential that a space be devoid of dust, grime, and other manifestations of physical deterioration (Rauch et al., 2015). </a:t>
          </a:r>
        </a:p>
      </dgm:t>
    </dgm:pt>
    <dgm:pt modelId="{D94CBDB9-E9FB-462B-91AE-98D0491F26AD}" type="parTrans" cxnId="{91AFFFCB-F0AC-44CC-BFB6-D2346E61C2E7}">
      <dgm:prSet/>
      <dgm:spPr/>
      <dgm:t>
        <a:bodyPr/>
        <a:lstStyle/>
        <a:p>
          <a:endParaRPr lang="en-GB"/>
        </a:p>
      </dgm:t>
    </dgm:pt>
    <dgm:pt modelId="{B4B72B4C-67F1-4834-AA64-1FFA57385897}" type="sibTrans" cxnId="{91AFFFCB-F0AC-44CC-BFB6-D2346E61C2E7}">
      <dgm:prSet/>
      <dgm:spPr/>
      <dgm:t>
        <a:bodyPr/>
        <a:lstStyle/>
        <a:p>
          <a:endParaRPr lang="en-GB"/>
        </a:p>
      </dgm:t>
    </dgm:pt>
    <dgm:pt modelId="{FD07CCA8-8F30-4D1C-85DA-8ECDE49D7452}" type="pres">
      <dgm:prSet presAssocID="{5931F647-B5F9-4031-B06B-DAA806C35F26}" presName="linear" presStyleCnt="0">
        <dgm:presLayoutVars>
          <dgm:animLvl val="lvl"/>
          <dgm:resizeHandles val="exact"/>
        </dgm:presLayoutVars>
      </dgm:prSet>
      <dgm:spPr/>
    </dgm:pt>
    <dgm:pt modelId="{DB854E55-DE7F-42B3-8B91-F0E1B8C99685}" type="pres">
      <dgm:prSet presAssocID="{9C8CAB66-C147-4E6E-A292-978D241ECB66}" presName="parentText" presStyleLbl="node1" presStyleIdx="0" presStyleCnt="3">
        <dgm:presLayoutVars>
          <dgm:chMax val="0"/>
          <dgm:bulletEnabled val="1"/>
        </dgm:presLayoutVars>
      </dgm:prSet>
      <dgm:spPr/>
    </dgm:pt>
    <dgm:pt modelId="{1752747E-99BE-4E1E-B04E-890D3B36FAE3}" type="pres">
      <dgm:prSet presAssocID="{F5D7387E-402B-401E-81EA-AB99209B0A70}" presName="spacer" presStyleCnt="0"/>
      <dgm:spPr/>
    </dgm:pt>
    <dgm:pt modelId="{20182680-1D35-438D-A6CE-E4E8632830CF}" type="pres">
      <dgm:prSet presAssocID="{22996DC5-DD51-42FD-9CCE-5341182103BA}" presName="parentText" presStyleLbl="node1" presStyleIdx="1" presStyleCnt="3">
        <dgm:presLayoutVars>
          <dgm:chMax val="0"/>
          <dgm:bulletEnabled val="1"/>
        </dgm:presLayoutVars>
      </dgm:prSet>
      <dgm:spPr/>
    </dgm:pt>
    <dgm:pt modelId="{281B1C2C-1F90-4369-B521-620B7C85901A}" type="pres">
      <dgm:prSet presAssocID="{F7E41286-C398-49BF-9976-C911FD4EBAA4}" presName="spacer" presStyleCnt="0"/>
      <dgm:spPr/>
    </dgm:pt>
    <dgm:pt modelId="{3B0E1082-0420-4D7E-85E0-D7B11A68C02D}" type="pres">
      <dgm:prSet presAssocID="{2F32CE37-142A-4348-BFF1-F7D54A65873B}" presName="parentText" presStyleLbl="node1" presStyleIdx="2" presStyleCnt="3">
        <dgm:presLayoutVars>
          <dgm:chMax val="0"/>
          <dgm:bulletEnabled val="1"/>
        </dgm:presLayoutVars>
      </dgm:prSet>
      <dgm:spPr/>
    </dgm:pt>
  </dgm:ptLst>
  <dgm:cxnLst>
    <dgm:cxn modelId="{7F466759-F4A8-4517-B34B-64091DCDEA75}" type="presOf" srcId="{2F32CE37-142A-4348-BFF1-F7D54A65873B}" destId="{3B0E1082-0420-4D7E-85E0-D7B11A68C02D}" srcOrd="0" destOrd="0" presId="urn:microsoft.com/office/officeart/2005/8/layout/vList2"/>
    <dgm:cxn modelId="{AD25D97F-55B5-45F8-B4E7-11AFBFC1D549}" type="presOf" srcId="{9C8CAB66-C147-4E6E-A292-978D241ECB66}" destId="{DB854E55-DE7F-42B3-8B91-F0E1B8C99685}" srcOrd="0" destOrd="0" presId="urn:microsoft.com/office/officeart/2005/8/layout/vList2"/>
    <dgm:cxn modelId="{B65EF887-038B-4E06-9F2C-02F8CF9D577A}" srcId="{5931F647-B5F9-4031-B06B-DAA806C35F26}" destId="{22996DC5-DD51-42FD-9CCE-5341182103BA}" srcOrd="1" destOrd="0" parTransId="{D994BA33-963C-429C-943E-4DEED9013D2C}" sibTransId="{F7E41286-C398-49BF-9976-C911FD4EBAA4}"/>
    <dgm:cxn modelId="{41B719AD-C792-48FB-BFED-8B913DE6DEB7}" type="presOf" srcId="{22996DC5-DD51-42FD-9CCE-5341182103BA}" destId="{20182680-1D35-438D-A6CE-E4E8632830CF}" srcOrd="0" destOrd="0" presId="urn:microsoft.com/office/officeart/2005/8/layout/vList2"/>
    <dgm:cxn modelId="{6C64CFAF-4F75-4A82-9646-6D0C100A1488}" srcId="{5931F647-B5F9-4031-B06B-DAA806C35F26}" destId="{9C8CAB66-C147-4E6E-A292-978D241ECB66}" srcOrd="0" destOrd="0" parTransId="{27BA070E-A9D8-4E3C-8BA7-FD8430911796}" sibTransId="{F5D7387E-402B-401E-81EA-AB99209B0A70}"/>
    <dgm:cxn modelId="{289BF5CB-AAB7-4A95-8E7B-778D57566D36}" type="presOf" srcId="{5931F647-B5F9-4031-B06B-DAA806C35F26}" destId="{FD07CCA8-8F30-4D1C-85DA-8ECDE49D7452}" srcOrd="0" destOrd="0" presId="urn:microsoft.com/office/officeart/2005/8/layout/vList2"/>
    <dgm:cxn modelId="{91AFFFCB-F0AC-44CC-BFB6-D2346E61C2E7}" srcId="{5931F647-B5F9-4031-B06B-DAA806C35F26}" destId="{2F32CE37-142A-4348-BFF1-F7D54A65873B}" srcOrd="2" destOrd="0" parTransId="{D94CBDB9-E9FB-462B-91AE-98D0491F26AD}" sibTransId="{B4B72B4C-67F1-4834-AA64-1FFA57385897}"/>
    <dgm:cxn modelId="{321CD4EA-9F43-44AF-90E6-4EFD41EB1A62}" type="presParOf" srcId="{FD07CCA8-8F30-4D1C-85DA-8ECDE49D7452}" destId="{DB854E55-DE7F-42B3-8B91-F0E1B8C99685}" srcOrd="0" destOrd="0" presId="urn:microsoft.com/office/officeart/2005/8/layout/vList2"/>
    <dgm:cxn modelId="{4BCFBA21-7C41-4538-BBCD-B7BDD6C9944C}" type="presParOf" srcId="{FD07CCA8-8F30-4D1C-85DA-8ECDE49D7452}" destId="{1752747E-99BE-4E1E-B04E-890D3B36FAE3}" srcOrd="1" destOrd="0" presId="urn:microsoft.com/office/officeart/2005/8/layout/vList2"/>
    <dgm:cxn modelId="{6F1DD319-9C18-4C51-A37D-69BBC0223E82}" type="presParOf" srcId="{FD07CCA8-8F30-4D1C-85DA-8ECDE49D7452}" destId="{20182680-1D35-438D-A6CE-E4E8632830CF}" srcOrd="2" destOrd="0" presId="urn:microsoft.com/office/officeart/2005/8/layout/vList2"/>
    <dgm:cxn modelId="{68659034-1CCD-4BC0-9810-2A198874CF0C}" type="presParOf" srcId="{FD07CCA8-8F30-4D1C-85DA-8ECDE49D7452}" destId="{281B1C2C-1F90-4369-B521-620B7C85901A}" srcOrd="3" destOrd="0" presId="urn:microsoft.com/office/officeart/2005/8/layout/vList2"/>
    <dgm:cxn modelId="{10769C46-9A1A-42DF-85AB-DD1839AABC34}" type="presParOf" srcId="{FD07CCA8-8F30-4D1C-85DA-8ECDE49D7452}" destId="{3B0E1082-0420-4D7E-85E0-D7B11A68C02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D3F7551-E209-4789-874F-DD573967621F}" type="doc">
      <dgm:prSet loTypeId="urn:microsoft.com/office/officeart/2008/layout/LinedList" loCatId="list" qsTypeId="urn:microsoft.com/office/officeart/2005/8/quickstyle/simple1" qsCatId="simple" csTypeId="urn:microsoft.com/office/officeart/2005/8/colors/accent2_4" csCatId="accent2"/>
      <dgm:spPr/>
      <dgm:t>
        <a:bodyPr/>
        <a:lstStyle/>
        <a:p>
          <a:endParaRPr lang="en-GB"/>
        </a:p>
      </dgm:t>
    </dgm:pt>
    <dgm:pt modelId="{6621D935-8AA3-4B0F-B975-A67D4D9A630B}">
      <dgm:prSet/>
      <dgm:spPr/>
      <dgm:t>
        <a:bodyPr/>
        <a:lstStyle/>
        <a:p>
          <a:pPr rtl="0"/>
          <a:r>
            <a:rPr lang="en-GB"/>
            <a:t>Bhutan, D. (2021).  The impact of service quality on customer satisfaction in hotel business development.  [online] Available at: </a:t>
          </a:r>
          <a:r>
            <a:rPr lang="en-GB" u="sng">
              <a:hlinkClick xmlns:r="http://schemas.openxmlformats.org/officeDocument/2006/relationships" r:id="rId1"/>
            </a:rPr>
            <a:t>https://www.div</a:t>
          </a:r>
          <a:r>
            <a:rPr lang="en-GB"/>
            <a:t> portal.org/smash/get/diva2:1582843/FULLTEXT01.pdf.</a:t>
          </a:r>
        </a:p>
      </dgm:t>
    </dgm:pt>
    <dgm:pt modelId="{414B05C6-9DCF-4DF3-8676-1AF14E952640}" type="parTrans" cxnId="{F3BD21E6-8678-4781-963A-4CBA793C2FFB}">
      <dgm:prSet/>
      <dgm:spPr/>
      <dgm:t>
        <a:bodyPr/>
        <a:lstStyle/>
        <a:p>
          <a:endParaRPr lang="en-GB"/>
        </a:p>
      </dgm:t>
    </dgm:pt>
    <dgm:pt modelId="{FA43B6C6-935E-4F6D-999E-9C4E13C93519}" type="sibTrans" cxnId="{F3BD21E6-8678-4781-963A-4CBA793C2FFB}">
      <dgm:prSet/>
      <dgm:spPr/>
      <dgm:t>
        <a:bodyPr/>
        <a:lstStyle/>
        <a:p>
          <a:endParaRPr lang="en-GB"/>
        </a:p>
      </dgm:t>
    </dgm:pt>
    <dgm:pt modelId="{347AFF1A-FFF4-4D0C-9D3A-6D98AE70491A}">
      <dgm:prSet/>
      <dgm:spPr/>
      <dgm:t>
        <a:bodyPr/>
        <a:lstStyle/>
        <a:p>
          <a:pPr rtl="0"/>
          <a:r>
            <a:rPr lang="en-GB"/>
            <a:t>Demirçiftçi, T. and KIZILIRMAK, İ., 2016. Strategic branding in hospitality: Case of Accor Hotels. </a:t>
          </a:r>
          <a:r>
            <a:rPr lang="en-GB" i="1"/>
            <a:t> Journal of Tourismology</a:t>
          </a:r>
          <a:r>
            <a:rPr lang="en-GB"/>
            <a:t>, </a:t>
          </a:r>
          <a:r>
            <a:rPr lang="en-GB" i="1"/>
            <a:t>2</a:t>
          </a:r>
          <a:r>
            <a:rPr lang="en-GB"/>
            <a:t>(1), pp.50-64.</a:t>
          </a:r>
        </a:p>
      </dgm:t>
    </dgm:pt>
    <dgm:pt modelId="{D000DD9D-5E85-41A7-8DD9-959C6279D349}" type="parTrans" cxnId="{B5801BF1-9171-426E-9065-090C5B8FB98A}">
      <dgm:prSet/>
      <dgm:spPr/>
      <dgm:t>
        <a:bodyPr/>
        <a:lstStyle/>
        <a:p>
          <a:endParaRPr lang="en-GB"/>
        </a:p>
      </dgm:t>
    </dgm:pt>
    <dgm:pt modelId="{641AD49A-1329-48E7-93D5-283C17C3B955}" type="sibTrans" cxnId="{B5801BF1-9171-426E-9065-090C5B8FB98A}">
      <dgm:prSet/>
      <dgm:spPr/>
      <dgm:t>
        <a:bodyPr/>
        <a:lstStyle/>
        <a:p>
          <a:endParaRPr lang="en-GB"/>
        </a:p>
      </dgm:t>
    </dgm:pt>
    <dgm:pt modelId="{94E55628-DD1C-49E6-90E0-90AB06554CFB}">
      <dgm:prSet/>
      <dgm:spPr/>
      <dgm:t>
        <a:bodyPr/>
        <a:lstStyle/>
        <a:p>
          <a:pPr rtl="0"/>
          <a:r>
            <a:rPr lang="en-GB"/>
            <a:t>Ford, R.C (2020) Managing hospitality organisations: achieving excellence in the guest experience, SAGE Publications JADIR, A., Literary Tourism Literature acting for tourism.</a:t>
          </a:r>
        </a:p>
      </dgm:t>
    </dgm:pt>
    <dgm:pt modelId="{3695C153-7909-4B0E-9AFD-A442045F9840}" type="parTrans" cxnId="{6AD98817-5118-43AA-95C9-D42785BE88A8}">
      <dgm:prSet/>
      <dgm:spPr/>
      <dgm:t>
        <a:bodyPr/>
        <a:lstStyle/>
        <a:p>
          <a:endParaRPr lang="en-GB"/>
        </a:p>
      </dgm:t>
    </dgm:pt>
    <dgm:pt modelId="{FA95612F-56E6-4AA6-BD18-E0D88BEDD9D8}" type="sibTrans" cxnId="{6AD98817-5118-43AA-95C9-D42785BE88A8}">
      <dgm:prSet/>
      <dgm:spPr/>
      <dgm:t>
        <a:bodyPr/>
        <a:lstStyle/>
        <a:p>
          <a:endParaRPr lang="en-GB"/>
        </a:p>
      </dgm:t>
    </dgm:pt>
    <dgm:pt modelId="{17A8E5F5-8A7C-4695-B650-FB05DD688522}">
      <dgm:prSet/>
      <dgm:spPr/>
      <dgm:t>
        <a:bodyPr/>
        <a:lstStyle/>
        <a:p>
          <a:pPr rtl="0"/>
          <a:r>
            <a:rPr lang="en-GB"/>
            <a:t>Lu, C., Berchoux, C., Marek, M.W. and Chen, B., 2015. Service quality and customer satisfaction: qualitative research implications for luxury hotels. </a:t>
          </a:r>
          <a:r>
            <a:rPr lang="en-GB" i="1"/>
            <a:t> International Journal of Culture, Tourism and Hospitality Research</a:t>
          </a:r>
          <a:r>
            <a:rPr lang="en-GB"/>
            <a:t>, </a:t>
          </a:r>
          <a:r>
            <a:rPr lang="en-GB" i="1"/>
            <a:t>9</a:t>
          </a:r>
          <a:r>
            <a:rPr lang="en-GB"/>
            <a:t>(2), pp.168-182.</a:t>
          </a:r>
          <a:r>
            <a:rPr lang="en-GB" b="1"/>
            <a:t> </a:t>
          </a:r>
          <a:endParaRPr lang="en-GB"/>
        </a:p>
      </dgm:t>
    </dgm:pt>
    <dgm:pt modelId="{6D77C98B-5C91-406E-9A8E-B167E4372249}" type="parTrans" cxnId="{66A31591-CB13-4337-BE0C-D982DF9F8A1E}">
      <dgm:prSet/>
      <dgm:spPr/>
      <dgm:t>
        <a:bodyPr/>
        <a:lstStyle/>
        <a:p>
          <a:endParaRPr lang="en-GB"/>
        </a:p>
      </dgm:t>
    </dgm:pt>
    <dgm:pt modelId="{7D4F1D5A-37DB-433C-8DB3-EA7B9C6C89C5}" type="sibTrans" cxnId="{66A31591-CB13-4337-BE0C-D982DF9F8A1E}">
      <dgm:prSet/>
      <dgm:spPr/>
      <dgm:t>
        <a:bodyPr/>
        <a:lstStyle/>
        <a:p>
          <a:endParaRPr lang="en-GB"/>
        </a:p>
      </dgm:t>
    </dgm:pt>
    <dgm:pt modelId="{B8FA6175-D552-4F0B-B308-F637DADFC789}">
      <dgm:prSet/>
      <dgm:spPr/>
      <dgm:t>
        <a:bodyPr/>
        <a:lstStyle/>
        <a:p>
          <a:pPr rtl="0"/>
          <a:r>
            <a:rPr lang="en-GB"/>
            <a:t>Mehta, M.P., Kumar, G. and Ramkumar, M., 2023. Customer expectations in the hotel industry during the COVID-19 pandemic: a global perspective using sentiment analysis.  </a:t>
          </a:r>
          <a:r>
            <a:rPr lang="en-GB" i="1"/>
            <a:t>Tourism Recreation Research</a:t>
          </a:r>
          <a:r>
            <a:rPr lang="en-GB"/>
            <a:t>, </a:t>
          </a:r>
          <a:r>
            <a:rPr lang="en-GB" i="1"/>
            <a:t>48</a:t>
          </a:r>
          <a:r>
            <a:rPr lang="en-GB"/>
            <a:t>(1), pp.110-127.</a:t>
          </a:r>
        </a:p>
      </dgm:t>
    </dgm:pt>
    <dgm:pt modelId="{58D46DB2-6EDF-42DA-A690-73F6BD47CCFF}" type="parTrans" cxnId="{591DD9CA-1EB7-43E0-ACF3-77590DAA2509}">
      <dgm:prSet/>
      <dgm:spPr/>
      <dgm:t>
        <a:bodyPr/>
        <a:lstStyle/>
        <a:p>
          <a:endParaRPr lang="en-GB"/>
        </a:p>
      </dgm:t>
    </dgm:pt>
    <dgm:pt modelId="{5E8C66AD-1997-4494-B883-99975A59D0FA}" type="sibTrans" cxnId="{591DD9CA-1EB7-43E0-ACF3-77590DAA2509}">
      <dgm:prSet/>
      <dgm:spPr/>
      <dgm:t>
        <a:bodyPr/>
        <a:lstStyle/>
        <a:p>
          <a:endParaRPr lang="en-GB"/>
        </a:p>
      </dgm:t>
    </dgm:pt>
    <dgm:pt modelId="{2F0614D3-8134-47BC-AF64-4B06F0DCF482}">
      <dgm:prSet/>
      <dgm:spPr/>
      <dgm:t>
        <a:bodyPr/>
        <a:lstStyle/>
        <a:p>
          <a:pPr rtl="0"/>
          <a:r>
            <a:rPr lang="en-GB"/>
            <a:t>Minwoo L, Seonjeong. L, Yoon, K. (2019) Multisensory experience for enhancing hotel guest experiences: Empirical evidence from big data analytics. </a:t>
          </a:r>
        </a:p>
      </dgm:t>
    </dgm:pt>
    <dgm:pt modelId="{C156141B-083F-47FA-BB18-9CA66A38E8C7}" type="parTrans" cxnId="{FAD42E1A-3D02-428D-AF08-193B7E66F318}">
      <dgm:prSet/>
      <dgm:spPr/>
      <dgm:t>
        <a:bodyPr/>
        <a:lstStyle/>
        <a:p>
          <a:endParaRPr lang="en-GB"/>
        </a:p>
      </dgm:t>
    </dgm:pt>
    <dgm:pt modelId="{A511B237-39DD-4573-8D4D-0D64388A8B63}" type="sibTrans" cxnId="{FAD42E1A-3D02-428D-AF08-193B7E66F318}">
      <dgm:prSet/>
      <dgm:spPr/>
      <dgm:t>
        <a:bodyPr/>
        <a:lstStyle/>
        <a:p>
          <a:endParaRPr lang="en-GB"/>
        </a:p>
      </dgm:t>
    </dgm:pt>
    <dgm:pt modelId="{968AC2AA-6301-477A-8FAA-F7010785CD86}">
      <dgm:prSet/>
      <dgm:spPr/>
      <dgm:t>
        <a:bodyPr/>
        <a:lstStyle/>
        <a:p>
          <a:pPr rtl="0"/>
          <a:r>
            <a:rPr lang="en-GB"/>
            <a:t>Mmutle, T. and Shonhe, L., 2017. Customers' perception of service quality and its impact on reputation in the hospitality industry.</a:t>
          </a:r>
        </a:p>
      </dgm:t>
    </dgm:pt>
    <dgm:pt modelId="{46A6DB57-6F7B-46BC-8A43-DD0CCD296DA0}" type="parTrans" cxnId="{15D96FAD-81E0-410B-8541-66F2CD90CCBD}">
      <dgm:prSet/>
      <dgm:spPr/>
      <dgm:t>
        <a:bodyPr/>
        <a:lstStyle/>
        <a:p>
          <a:endParaRPr lang="en-GB"/>
        </a:p>
      </dgm:t>
    </dgm:pt>
    <dgm:pt modelId="{01B05660-8547-4359-B572-385A41EA02F6}" type="sibTrans" cxnId="{15D96FAD-81E0-410B-8541-66F2CD90CCBD}">
      <dgm:prSet/>
      <dgm:spPr/>
      <dgm:t>
        <a:bodyPr/>
        <a:lstStyle/>
        <a:p>
          <a:endParaRPr lang="en-GB"/>
        </a:p>
      </dgm:t>
    </dgm:pt>
    <dgm:pt modelId="{AD0F7E5A-9BD6-46F6-854A-FDC469096F9C}">
      <dgm:prSet/>
      <dgm:spPr/>
      <dgm:t>
        <a:bodyPr/>
        <a:lstStyle/>
        <a:p>
          <a:pPr rtl="0"/>
          <a:r>
            <a:rPr lang="en-GB"/>
            <a:t>Presutti, M., Holt, S. and Camillo, A.A., 2015. The glocalisation of international firms: an empirical investigation in the hospitality sector.  In </a:t>
          </a:r>
          <a:r>
            <a:rPr lang="en-GB" i="1"/>
            <a:t>Global Enterprise Management: New Perspectives on Challenges and Future Developments Volume I</a:t>
          </a:r>
          <a:r>
            <a:rPr lang="en-GB"/>
            <a:t> (pp. 135-151).  New York: Palgrave Macmillan US.</a:t>
          </a:r>
        </a:p>
      </dgm:t>
    </dgm:pt>
    <dgm:pt modelId="{6FAD7D3A-EE74-469B-9E61-E167BCCAA6FA}" type="parTrans" cxnId="{034F5363-7AFC-40A4-A9AF-E24FF10BF3EA}">
      <dgm:prSet/>
      <dgm:spPr/>
      <dgm:t>
        <a:bodyPr/>
        <a:lstStyle/>
        <a:p>
          <a:endParaRPr lang="en-GB"/>
        </a:p>
      </dgm:t>
    </dgm:pt>
    <dgm:pt modelId="{90E2F9BE-005F-41AA-BBE8-F9CB21F22E08}" type="sibTrans" cxnId="{034F5363-7AFC-40A4-A9AF-E24FF10BF3EA}">
      <dgm:prSet/>
      <dgm:spPr/>
      <dgm:t>
        <a:bodyPr/>
        <a:lstStyle/>
        <a:p>
          <a:endParaRPr lang="en-GB"/>
        </a:p>
      </dgm:t>
    </dgm:pt>
    <dgm:pt modelId="{CFFCB7C3-D431-4063-AD71-156EE32B6B4D}">
      <dgm:prSet/>
      <dgm:spPr/>
      <dgm:t>
        <a:bodyPr/>
        <a:lstStyle/>
        <a:p>
          <a:pPr rtl="0"/>
          <a:r>
            <a:rPr lang="en-GB"/>
            <a:t>Radojevic, T., Stanisic, N., Stanic, N. and Davidson, R., 2018.  The effects of travelling for business on customer satisfaction with hotel services.  </a:t>
          </a:r>
          <a:r>
            <a:rPr lang="en-GB" i="1"/>
            <a:t>Tourism Management</a:t>
          </a:r>
          <a:r>
            <a:rPr lang="en-GB"/>
            <a:t>, </a:t>
          </a:r>
          <a:r>
            <a:rPr lang="en-GB" i="1"/>
            <a:t>67</a:t>
          </a:r>
          <a:r>
            <a:rPr lang="en-GB"/>
            <a:t>, pp.326-341.</a:t>
          </a:r>
        </a:p>
      </dgm:t>
    </dgm:pt>
    <dgm:pt modelId="{CDF99FD3-518A-4DA7-9BF6-638FADC65DB3}" type="parTrans" cxnId="{E4013B23-C748-49B0-8310-BD351BA439A3}">
      <dgm:prSet/>
      <dgm:spPr/>
      <dgm:t>
        <a:bodyPr/>
        <a:lstStyle/>
        <a:p>
          <a:endParaRPr lang="en-GB"/>
        </a:p>
      </dgm:t>
    </dgm:pt>
    <dgm:pt modelId="{6E3B0436-342C-4338-9625-07AE15232635}" type="sibTrans" cxnId="{E4013B23-C748-49B0-8310-BD351BA439A3}">
      <dgm:prSet/>
      <dgm:spPr/>
      <dgm:t>
        <a:bodyPr/>
        <a:lstStyle/>
        <a:p>
          <a:endParaRPr lang="en-GB"/>
        </a:p>
      </dgm:t>
    </dgm:pt>
    <dgm:pt modelId="{E53E2CDC-06DD-4475-BB69-FA29F06B65F3}">
      <dgm:prSet/>
      <dgm:spPr/>
      <dgm:t>
        <a:bodyPr/>
        <a:lstStyle/>
        <a:p>
          <a:pPr rtl="0"/>
          <a:r>
            <a:rPr lang="en-GB"/>
            <a:t>Rahimi, R. and Kozak, M., 2017. Impact of customer relationship management on customer satisfaction: The case of a budget hotel chain. </a:t>
          </a:r>
          <a:r>
            <a:rPr lang="en-GB" i="1"/>
            <a:t> Journal of travel &amp; tourism marketing</a:t>
          </a:r>
          <a:r>
            <a:rPr lang="en-GB"/>
            <a:t>, </a:t>
          </a:r>
          <a:r>
            <a:rPr lang="en-GB" i="1"/>
            <a:t>34</a:t>
          </a:r>
          <a:r>
            <a:rPr lang="en-GB"/>
            <a:t>(1), pp.40-51.</a:t>
          </a:r>
        </a:p>
      </dgm:t>
    </dgm:pt>
    <dgm:pt modelId="{85979B8C-A912-4BBF-A3FE-2A4366ADDA45}" type="parTrans" cxnId="{1F3F5B58-31F0-47AA-B97A-ADE6D6C2FBDA}">
      <dgm:prSet/>
      <dgm:spPr/>
      <dgm:t>
        <a:bodyPr/>
        <a:lstStyle/>
        <a:p>
          <a:endParaRPr lang="en-GB"/>
        </a:p>
      </dgm:t>
    </dgm:pt>
    <dgm:pt modelId="{C644CBB4-AC44-4FF5-B4A6-7312649D5F38}" type="sibTrans" cxnId="{1F3F5B58-31F0-47AA-B97A-ADE6D6C2FBDA}">
      <dgm:prSet/>
      <dgm:spPr/>
      <dgm:t>
        <a:bodyPr/>
        <a:lstStyle/>
        <a:p>
          <a:endParaRPr lang="en-GB"/>
        </a:p>
      </dgm:t>
    </dgm:pt>
    <dgm:pt modelId="{66B317E3-82AF-448F-AB35-171A9A66DE34}">
      <dgm:prSet/>
      <dgm:spPr/>
      <dgm:t>
        <a:bodyPr/>
        <a:lstStyle/>
        <a:p>
          <a:pPr rtl="0"/>
          <a:r>
            <a:rPr lang="en-GB"/>
            <a:t>Rauch, D.A., Collins, M.D., Nale, R.D. and Barr, P.B., 2015. Measuring service quality in mid-scale hotels.  </a:t>
          </a:r>
          <a:r>
            <a:rPr lang="en-GB" i="1"/>
            <a:t>International Journal of Contemporary Hospitality Management</a:t>
          </a:r>
          <a:r>
            <a:rPr lang="en-GB"/>
            <a:t>, </a:t>
          </a:r>
          <a:r>
            <a:rPr lang="en-GB" i="1"/>
            <a:t>27</a:t>
          </a:r>
          <a:r>
            <a:rPr lang="en-GB"/>
            <a:t>(1), pp.87-106.</a:t>
          </a:r>
        </a:p>
      </dgm:t>
    </dgm:pt>
    <dgm:pt modelId="{ED50DF60-B253-45E7-85E7-491C600D6EFA}" type="parTrans" cxnId="{1FEC0DB9-CBE0-46DC-B33E-E266BBB5C9CF}">
      <dgm:prSet/>
      <dgm:spPr/>
      <dgm:t>
        <a:bodyPr/>
        <a:lstStyle/>
        <a:p>
          <a:endParaRPr lang="en-GB"/>
        </a:p>
      </dgm:t>
    </dgm:pt>
    <dgm:pt modelId="{B788EE1B-9B16-45E8-BB5B-FBFC1D8FD173}" type="sibTrans" cxnId="{1FEC0DB9-CBE0-46DC-B33E-E266BBB5C9CF}">
      <dgm:prSet/>
      <dgm:spPr/>
      <dgm:t>
        <a:bodyPr/>
        <a:lstStyle/>
        <a:p>
          <a:endParaRPr lang="en-GB"/>
        </a:p>
      </dgm:t>
    </dgm:pt>
    <dgm:pt modelId="{5C5EF501-ADB9-4534-969B-9FC25DCA2DCF}">
      <dgm:prSet/>
      <dgm:spPr/>
      <dgm:t>
        <a:bodyPr/>
        <a:lstStyle/>
        <a:p>
          <a:pPr rtl="0"/>
          <a:r>
            <a:rPr lang="en-GB"/>
            <a:t>Rauch, D.A., Collins, M.D., Nale, R.D. and Barr, P.B., 2015. Measuring service quality in mid-scale hotels. </a:t>
          </a:r>
          <a:r>
            <a:rPr lang="en-GB" i="1"/>
            <a:t> International Journal of Contemporary Hospitality Management</a:t>
          </a:r>
          <a:r>
            <a:rPr lang="en-GB"/>
            <a:t>, </a:t>
          </a:r>
          <a:r>
            <a:rPr lang="en-GB" i="1"/>
            <a:t>27</a:t>
          </a:r>
          <a:r>
            <a:rPr lang="en-GB"/>
            <a:t>(1), pp.87-106.</a:t>
          </a:r>
        </a:p>
      </dgm:t>
    </dgm:pt>
    <dgm:pt modelId="{007BB9B2-2A5B-4EEA-82AE-2DC051A0DAE4}" type="parTrans" cxnId="{BE9D6CF1-399E-4675-B3CF-C2AADD25CAAB}">
      <dgm:prSet/>
      <dgm:spPr/>
      <dgm:t>
        <a:bodyPr/>
        <a:lstStyle/>
        <a:p>
          <a:endParaRPr lang="en-GB"/>
        </a:p>
      </dgm:t>
    </dgm:pt>
    <dgm:pt modelId="{1A37BF69-694C-4E91-834E-600E2E05AD7E}" type="sibTrans" cxnId="{BE9D6CF1-399E-4675-B3CF-C2AADD25CAAB}">
      <dgm:prSet/>
      <dgm:spPr/>
      <dgm:t>
        <a:bodyPr/>
        <a:lstStyle/>
        <a:p>
          <a:endParaRPr lang="en-GB"/>
        </a:p>
      </dgm:t>
    </dgm:pt>
    <dgm:pt modelId="{2F0C1081-8B4A-4154-A2AC-B91099261455}">
      <dgm:prSet/>
      <dgm:spPr/>
      <dgm:t>
        <a:bodyPr/>
        <a:lstStyle/>
        <a:p>
          <a:pPr rtl="0"/>
          <a:r>
            <a:rPr lang="en-GB"/>
            <a:t>Yeung, K.H., 2022. </a:t>
          </a:r>
          <a:r>
            <a:rPr lang="en-GB" i="1"/>
            <a:t> What do hotel guests care about?  A Content Analysis on Hotel Reviews on Hotels in the World's Most Popular Destination</a:t>
          </a:r>
          <a:r>
            <a:rPr lang="en-GB"/>
            <a:t> (Master's thesis, uis).</a:t>
          </a:r>
        </a:p>
      </dgm:t>
    </dgm:pt>
    <dgm:pt modelId="{3E6E0878-7B6C-47E4-9D14-EB8FD59F7202}" type="parTrans" cxnId="{51DD5A51-3343-4C45-BAE4-1DEAD7D23EF8}">
      <dgm:prSet/>
      <dgm:spPr/>
      <dgm:t>
        <a:bodyPr/>
        <a:lstStyle/>
        <a:p>
          <a:endParaRPr lang="en-GB"/>
        </a:p>
      </dgm:t>
    </dgm:pt>
    <dgm:pt modelId="{32DE3B63-58F5-4DE9-9060-4E1EC2D15603}" type="sibTrans" cxnId="{51DD5A51-3343-4C45-BAE4-1DEAD7D23EF8}">
      <dgm:prSet/>
      <dgm:spPr/>
      <dgm:t>
        <a:bodyPr/>
        <a:lstStyle/>
        <a:p>
          <a:endParaRPr lang="en-GB"/>
        </a:p>
      </dgm:t>
    </dgm:pt>
    <dgm:pt modelId="{D1C1A30F-BE62-4AC5-AF75-E04EF37D99D2}" type="pres">
      <dgm:prSet presAssocID="{6D3F7551-E209-4789-874F-DD573967621F}" presName="vert0" presStyleCnt="0">
        <dgm:presLayoutVars>
          <dgm:dir/>
          <dgm:animOne val="branch"/>
          <dgm:animLvl val="lvl"/>
        </dgm:presLayoutVars>
      </dgm:prSet>
      <dgm:spPr/>
    </dgm:pt>
    <dgm:pt modelId="{BDF03A81-3A03-41A0-9B2F-8459808A9D24}" type="pres">
      <dgm:prSet presAssocID="{6621D935-8AA3-4B0F-B975-A67D4D9A630B}" presName="thickLine" presStyleLbl="alignNode1" presStyleIdx="0" presStyleCnt="13"/>
      <dgm:spPr/>
    </dgm:pt>
    <dgm:pt modelId="{2C3056D4-19A1-43AE-8A5B-904C32B4D915}" type="pres">
      <dgm:prSet presAssocID="{6621D935-8AA3-4B0F-B975-A67D4D9A630B}" presName="horz1" presStyleCnt="0"/>
      <dgm:spPr/>
    </dgm:pt>
    <dgm:pt modelId="{60934320-79AB-4722-90C3-07D322403DE6}" type="pres">
      <dgm:prSet presAssocID="{6621D935-8AA3-4B0F-B975-A67D4D9A630B}" presName="tx1" presStyleLbl="revTx" presStyleIdx="0" presStyleCnt="13"/>
      <dgm:spPr/>
    </dgm:pt>
    <dgm:pt modelId="{678D57DC-51F0-46E3-A27F-21C288E334F5}" type="pres">
      <dgm:prSet presAssocID="{6621D935-8AA3-4B0F-B975-A67D4D9A630B}" presName="vert1" presStyleCnt="0"/>
      <dgm:spPr/>
    </dgm:pt>
    <dgm:pt modelId="{4A8C5B5C-88A8-4BD3-A368-6DC54CA9888D}" type="pres">
      <dgm:prSet presAssocID="{347AFF1A-FFF4-4D0C-9D3A-6D98AE70491A}" presName="thickLine" presStyleLbl="alignNode1" presStyleIdx="1" presStyleCnt="13"/>
      <dgm:spPr/>
    </dgm:pt>
    <dgm:pt modelId="{210539E2-A630-4E5A-BA22-F7D761D66C01}" type="pres">
      <dgm:prSet presAssocID="{347AFF1A-FFF4-4D0C-9D3A-6D98AE70491A}" presName="horz1" presStyleCnt="0"/>
      <dgm:spPr/>
    </dgm:pt>
    <dgm:pt modelId="{DE153534-EB22-41F0-89B8-AD3E3DF73644}" type="pres">
      <dgm:prSet presAssocID="{347AFF1A-FFF4-4D0C-9D3A-6D98AE70491A}" presName="tx1" presStyleLbl="revTx" presStyleIdx="1" presStyleCnt="13"/>
      <dgm:spPr/>
    </dgm:pt>
    <dgm:pt modelId="{7F8B5B57-7466-4633-9248-3F7F4951222D}" type="pres">
      <dgm:prSet presAssocID="{347AFF1A-FFF4-4D0C-9D3A-6D98AE70491A}" presName="vert1" presStyleCnt="0"/>
      <dgm:spPr/>
    </dgm:pt>
    <dgm:pt modelId="{43936213-87C1-4FF3-A4CE-E5A3BF097B88}" type="pres">
      <dgm:prSet presAssocID="{94E55628-DD1C-49E6-90E0-90AB06554CFB}" presName="thickLine" presStyleLbl="alignNode1" presStyleIdx="2" presStyleCnt="13"/>
      <dgm:spPr/>
    </dgm:pt>
    <dgm:pt modelId="{38FB6C7E-7FE6-4A73-B967-5D0E7DF639B4}" type="pres">
      <dgm:prSet presAssocID="{94E55628-DD1C-49E6-90E0-90AB06554CFB}" presName="horz1" presStyleCnt="0"/>
      <dgm:spPr/>
    </dgm:pt>
    <dgm:pt modelId="{28C91954-8C35-45DF-A09C-9E6FA2932C1A}" type="pres">
      <dgm:prSet presAssocID="{94E55628-DD1C-49E6-90E0-90AB06554CFB}" presName="tx1" presStyleLbl="revTx" presStyleIdx="2" presStyleCnt="13"/>
      <dgm:spPr/>
    </dgm:pt>
    <dgm:pt modelId="{F6ED11EC-F3ED-4CF1-8A61-3E091F8781EB}" type="pres">
      <dgm:prSet presAssocID="{94E55628-DD1C-49E6-90E0-90AB06554CFB}" presName="vert1" presStyleCnt="0"/>
      <dgm:spPr/>
    </dgm:pt>
    <dgm:pt modelId="{47DDC248-5845-47DE-B02F-44B6DC19BA90}" type="pres">
      <dgm:prSet presAssocID="{17A8E5F5-8A7C-4695-B650-FB05DD688522}" presName="thickLine" presStyleLbl="alignNode1" presStyleIdx="3" presStyleCnt="13"/>
      <dgm:spPr/>
    </dgm:pt>
    <dgm:pt modelId="{680D3FC6-4B74-4FA0-AF54-B2AD5ECDF2D0}" type="pres">
      <dgm:prSet presAssocID="{17A8E5F5-8A7C-4695-B650-FB05DD688522}" presName="horz1" presStyleCnt="0"/>
      <dgm:spPr/>
    </dgm:pt>
    <dgm:pt modelId="{147867EA-EB48-45A4-8D77-FE92F7CDEE13}" type="pres">
      <dgm:prSet presAssocID="{17A8E5F5-8A7C-4695-B650-FB05DD688522}" presName="tx1" presStyleLbl="revTx" presStyleIdx="3" presStyleCnt="13"/>
      <dgm:spPr/>
    </dgm:pt>
    <dgm:pt modelId="{7EBE06B8-B128-409D-B61E-90D73FD083F6}" type="pres">
      <dgm:prSet presAssocID="{17A8E5F5-8A7C-4695-B650-FB05DD688522}" presName="vert1" presStyleCnt="0"/>
      <dgm:spPr/>
    </dgm:pt>
    <dgm:pt modelId="{FC718DCC-CC76-463E-BB90-E3537359D153}" type="pres">
      <dgm:prSet presAssocID="{B8FA6175-D552-4F0B-B308-F637DADFC789}" presName="thickLine" presStyleLbl="alignNode1" presStyleIdx="4" presStyleCnt="13"/>
      <dgm:spPr/>
    </dgm:pt>
    <dgm:pt modelId="{34FA7403-8503-4AD6-9D13-D43D16A393EC}" type="pres">
      <dgm:prSet presAssocID="{B8FA6175-D552-4F0B-B308-F637DADFC789}" presName="horz1" presStyleCnt="0"/>
      <dgm:spPr/>
    </dgm:pt>
    <dgm:pt modelId="{85FD8547-C36D-4901-8867-01D190660935}" type="pres">
      <dgm:prSet presAssocID="{B8FA6175-D552-4F0B-B308-F637DADFC789}" presName="tx1" presStyleLbl="revTx" presStyleIdx="4" presStyleCnt="13"/>
      <dgm:spPr/>
    </dgm:pt>
    <dgm:pt modelId="{07B9C171-B2B5-43EE-BD8A-21A4B29B1021}" type="pres">
      <dgm:prSet presAssocID="{B8FA6175-D552-4F0B-B308-F637DADFC789}" presName="vert1" presStyleCnt="0"/>
      <dgm:spPr/>
    </dgm:pt>
    <dgm:pt modelId="{57BFE162-BF04-412D-B8EC-0813540BE76C}" type="pres">
      <dgm:prSet presAssocID="{2F0614D3-8134-47BC-AF64-4B06F0DCF482}" presName="thickLine" presStyleLbl="alignNode1" presStyleIdx="5" presStyleCnt="13"/>
      <dgm:spPr/>
    </dgm:pt>
    <dgm:pt modelId="{DED6ECE3-2245-49F3-AE03-0C3E0A31E9C2}" type="pres">
      <dgm:prSet presAssocID="{2F0614D3-8134-47BC-AF64-4B06F0DCF482}" presName="horz1" presStyleCnt="0"/>
      <dgm:spPr/>
    </dgm:pt>
    <dgm:pt modelId="{D8E224B7-BFAA-446F-A76A-75BBF4CBDB7A}" type="pres">
      <dgm:prSet presAssocID="{2F0614D3-8134-47BC-AF64-4B06F0DCF482}" presName="tx1" presStyleLbl="revTx" presStyleIdx="5" presStyleCnt="13"/>
      <dgm:spPr/>
    </dgm:pt>
    <dgm:pt modelId="{58E1CFCA-7E17-43F7-904A-4C02A4E668A0}" type="pres">
      <dgm:prSet presAssocID="{2F0614D3-8134-47BC-AF64-4B06F0DCF482}" presName="vert1" presStyleCnt="0"/>
      <dgm:spPr/>
    </dgm:pt>
    <dgm:pt modelId="{CFDB44D7-91C7-450E-B5DE-F1882D5EB443}" type="pres">
      <dgm:prSet presAssocID="{968AC2AA-6301-477A-8FAA-F7010785CD86}" presName="thickLine" presStyleLbl="alignNode1" presStyleIdx="6" presStyleCnt="13"/>
      <dgm:spPr/>
    </dgm:pt>
    <dgm:pt modelId="{BD14FB4C-92FE-4679-A130-38F1D8A2106A}" type="pres">
      <dgm:prSet presAssocID="{968AC2AA-6301-477A-8FAA-F7010785CD86}" presName="horz1" presStyleCnt="0"/>
      <dgm:spPr/>
    </dgm:pt>
    <dgm:pt modelId="{84624A13-337B-461B-88B4-D201C6A975D5}" type="pres">
      <dgm:prSet presAssocID="{968AC2AA-6301-477A-8FAA-F7010785CD86}" presName="tx1" presStyleLbl="revTx" presStyleIdx="6" presStyleCnt="13"/>
      <dgm:spPr/>
    </dgm:pt>
    <dgm:pt modelId="{42549BB2-0DDB-4719-BF21-48BDFC1E4C5E}" type="pres">
      <dgm:prSet presAssocID="{968AC2AA-6301-477A-8FAA-F7010785CD86}" presName="vert1" presStyleCnt="0"/>
      <dgm:spPr/>
    </dgm:pt>
    <dgm:pt modelId="{567D50DB-975A-4945-AE59-3972FD52A595}" type="pres">
      <dgm:prSet presAssocID="{AD0F7E5A-9BD6-46F6-854A-FDC469096F9C}" presName="thickLine" presStyleLbl="alignNode1" presStyleIdx="7" presStyleCnt="13"/>
      <dgm:spPr/>
    </dgm:pt>
    <dgm:pt modelId="{F6E6E4FE-21B3-4559-BBEE-27512583AFA4}" type="pres">
      <dgm:prSet presAssocID="{AD0F7E5A-9BD6-46F6-854A-FDC469096F9C}" presName="horz1" presStyleCnt="0"/>
      <dgm:spPr/>
    </dgm:pt>
    <dgm:pt modelId="{0D49C8E3-A5A6-4125-BCAE-45C2FE38EA36}" type="pres">
      <dgm:prSet presAssocID="{AD0F7E5A-9BD6-46F6-854A-FDC469096F9C}" presName="tx1" presStyleLbl="revTx" presStyleIdx="7" presStyleCnt="13"/>
      <dgm:spPr/>
    </dgm:pt>
    <dgm:pt modelId="{CAE06027-A2A6-44B3-BFE3-E91C3D8E8007}" type="pres">
      <dgm:prSet presAssocID="{AD0F7E5A-9BD6-46F6-854A-FDC469096F9C}" presName="vert1" presStyleCnt="0"/>
      <dgm:spPr/>
    </dgm:pt>
    <dgm:pt modelId="{5DBD5BF7-D16E-4D83-8ADF-15E3CE5B80E6}" type="pres">
      <dgm:prSet presAssocID="{CFFCB7C3-D431-4063-AD71-156EE32B6B4D}" presName="thickLine" presStyleLbl="alignNode1" presStyleIdx="8" presStyleCnt="13"/>
      <dgm:spPr/>
    </dgm:pt>
    <dgm:pt modelId="{9090E8F0-D175-47A6-8B7D-7552418D45DB}" type="pres">
      <dgm:prSet presAssocID="{CFFCB7C3-D431-4063-AD71-156EE32B6B4D}" presName="horz1" presStyleCnt="0"/>
      <dgm:spPr/>
    </dgm:pt>
    <dgm:pt modelId="{13793C9C-FFBC-438C-89F5-05F44C0E8213}" type="pres">
      <dgm:prSet presAssocID="{CFFCB7C3-D431-4063-AD71-156EE32B6B4D}" presName="tx1" presStyleLbl="revTx" presStyleIdx="8" presStyleCnt="13"/>
      <dgm:spPr/>
    </dgm:pt>
    <dgm:pt modelId="{E9B2A628-BA9D-4C7C-ADCB-29D8639D35F6}" type="pres">
      <dgm:prSet presAssocID="{CFFCB7C3-D431-4063-AD71-156EE32B6B4D}" presName="vert1" presStyleCnt="0"/>
      <dgm:spPr/>
    </dgm:pt>
    <dgm:pt modelId="{644CA8B8-F44F-46B9-ABB9-C5E6549A6BF0}" type="pres">
      <dgm:prSet presAssocID="{E53E2CDC-06DD-4475-BB69-FA29F06B65F3}" presName="thickLine" presStyleLbl="alignNode1" presStyleIdx="9" presStyleCnt="13"/>
      <dgm:spPr/>
    </dgm:pt>
    <dgm:pt modelId="{655663CF-8B6D-47CA-9F48-28506040FCF6}" type="pres">
      <dgm:prSet presAssocID="{E53E2CDC-06DD-4475-BB69-FA29F06B65F3}" presName="horz1" presStyleCnt="0"/>
      <dgm:spPr/>
    </dgm:pt>
    <dgm:pt modelId="{E8380C22-2765-434E-9149-2EFF251EB791}" type="pres">
      <dgm:prSet presAssocID="{E53E2CDC-06DD-4475-BB69-FA29F06B65F3}" presName="tx1" presStyleLbl="revTx" presStyleIdx="9" presStyleCnt="13"/>
      <dgm:spPr/>
    </dgm:pt>
    <dgm:pt modelId="{9B1BD497-A75B-455F-9D63-E26A3AF822A6}" type="pres">
      <dgm:prSet presAssocID="{E53E2CDC-06DD-4475-BB69-FA29F06B65F3}" presName="vert1" presStyleCnt="0"/>
      <dgm:spPr/>
    </dgm:pt>
    <dgm:pt modelId="{7796683C-0701-4222-B696-54A4855BDA28}" type="pres">
      <dgm:prSet presAssocID="{66B317E3-82AF-448F-AB35-171A9A66DE34}" presName="thickLine" presStyleLbl="alignNode1" presStyleIdx="10" presStyleCnt="13"/>
      <dgm:spPr/>
    </dgm:pt>
    <dgm:pt modelId="{7B6BBCD7-BDF0-4161-BC6C-EDB172F2F407}" type="pres">
      <dgm:prSet presAssocID="{66B317E3-82AF-448F-AB35-171A9A66DE34}" presName="horz1" presStyleCnt="0"/>
      <dgm:spPr/>
    </dgm:pt>
    <dgm:pt modelId="{5FD454A9-7EC6-4ECB-A7E1-CA117118C190}" type="pres">
      <dgm:prSet presAssocID="{66B317E3-82AF-448F-AB35-171A9A66DE34}" presName="tx1" presStyleLbl="revTx" presStyleIdx="10" presStyleCnt="13"/>
      <dgm:spPr/>
    </dgm:pt>
    <dgm:pt modelId="{2BBD2208-30CF-4667-9D05-C8CFC8844733}" type="pres">
      <dgm:prSet presAssocID="{66B317E3-82AF-448F-AB35-171A9A66DE34}" presName="vert1" presStyleCnt="0"/>
      <dgm:spPr/>
    </dgm:pt>
    <dgm:pt modelId="{C2D73D5E-A437-4C36-A894-50B3F4B1D0CA}" type="pres">
      <dgm:prSet presAssocID="{5C5EF501-ADB9-4534-969B-9FC25DCA2DCF}" presName="thickLine" presStyleLbl="alignNode1" presStyleIdx="11" presStyleCnt="13"/>
      <dgm:spPr/>
    </dgm:pt>
    <dgm:pt modelId="{4ED400EC-71F7-4EA2-A86B-3D9D7DB62658}" type="pres">
      <dgm:prSet presAssocID="{5C5EF501-ADB9-4534-969B-9FC25DCA2DCF}" presName="horz1" presStyleCnt="0"/>
      <dgm:spPr/>
    </dgm:pt>
    <dgm:pt modelId="{1F01D7E3-EF28-4C4D-AA4E-D85803758FD4}" type="pres">
      <dgm:prSet presAssocID="{5C5EF501-ADB9-4534-969B-9FC25DCA2DCF}" presName="tx1" presStyleLbl="revTx" presStyleIdx="11" presStyleCnt="13"/>
      <dgm:spPr/>
    </dgm:pt>
    <dgm:pt modelId="{DE33DD5D-CFB1-46FE-A28B-3FEBC0063E5B}" type="pres">
      <dgm:prSet presAssocID="{5C5EF501-ADB9-4534-969B-9FC25DCA2DCF}" presName="vert1" presStyleCnt="0"/>
      <dgm:spPr/>
    </dgm:pt>
    <dgm:pt modelId="{40D1578C-88C5-4319-A5C3-39215FF1D963}" type="pres">
      <dgm:prSet presAssocID="{2F0C1081-8B4A-4154-A2AC-B91099261455}" presName="thickLine" presStyleLbl="alignNode1" presStyleIdx="12" presStyleCnt="13"/>
      <dgm:spPr/>
    </dgm:pt>
    <dgm:pt modelId="{90D1F30E-325B-4865-97B1-4075FA600D05}" type="pres">
      <dgm:prSet presAssocID="{2F0C1081-8B4A-4154-A2AC-B91099261455}" presName="horz1" presStyleCnt="0"/>
      <dgm:spPr/>
    </dgm:pt>
    <dgm:pt modelId="{E9F9E17B-2AC5-4984-8172-D0298E7E941D}" type="pres">
      <dgm:prSet presAssocID="{2F0C1081-8B4A-4154-A2AC-B91099261455}" presName="tx1" presStyleLbl="revTx" presStyleIdx="12" presStyleCnt="13"/>
      <dgm:spPr/>
    </dgm:pt>
    <dgm:pt modelId="{A30A0924-2A4A-43A0-9869-2B6CA3B10560}" type="pres">
      <dgm:prSet presAssocID="{2F0C1081-8B4A-4154-A2AC-B91099261455}" presName="vert1" presStyleCnt="0"/>
      <dgm:spPr/>
    </dgm:pt>
  </dgm:ptLst>
  <dgm:cxnLst>
    <dgm:cxn modelId="{8A629413-F1AE-423E-9DCA-F02EA1FFDD57}" type="presOf" srcId="{17A8E5F5-8A7C-4695-B650-FB05DD688522}" destId="{147867EA-EB48-45A4-8D77-FE92F7CDEE13}" srcOrd="0" destOrd="0" presId="urn:microsoft.com/office/officeart/2008/layout/LinedList"/>
    <dgm:cxn modelId="{6AD98817-5118-43AA-95C9-D42785BE88A8}" srcId="{6D3F7551-E209-4789-874F-DD573967621F}" destId="{94E55628-DD1C-49E6-90E0-90AB06554CFB}" srcOrd="2" destOrd="0" parTransId="{3695C153-7909-4B0E-9AFD-A442045F9840}" sibTransId="{FA95612F-56E6-4AA6-BD18-E0D88BEDD9D8}"/>
    <dgm:cxn modelId="{FAD42E1A-3D02-428D-AF08-193B7E66F318}" srcId="{6D3F7551-E209-4789-874F-DD573967621F}" destId="{2F0614D3-8134-47BC-AF64-4B06F0DCF482}" srcOrd="5" destOrd="0" parTransId="{C156141B-083F-47FA-BB18-9CA66A38E8C7}" sibTransId="{A511B237-39DD-4573-8D4D-0D64388A8B63}"/>
    <dgm:cxn modelId="{E4013B23-C748-49B0-8310-BD351BA439A3}" srcId="{6D3F7551-E209-4789-874F-DD573967621F}" destId="{CFFCB7C3-D431-4063-AD71-156EE32B6B4D}" srcOrd="8" destOrd="0" parTransId="{CDF99FD3-518A-4DA7-9BF6-638FADC65DB3}" sibTransId="{6E3B0436-342C-4338-9625-07AE15232635}"/>
    <dgm:cxn modelId="{DE69983D-74D7-4A94-9D8C-85013E3DA528}" type="presOf" srcId="{5C5EF501-ADB9-4534-969B-9FC25DCA2DCF}" destId="{1F01D7E3-EF28-4C4D-AA4E-D85803758FD4}" srcOrd="0" destOrd="0" presId="urn:microsoft.com/office/officeart/2008/layout/LinedList"/>
    <dgm:cxn modelId="{6166EB41-5668-4C3E-89B3-DA2A564A9090}" type="presOf" srcId="{6621D935-8AA3-4B0F-B975-A67D4D9A630B}" destId="{60934320-79AB-4722-90C3-07D322403DE6}" srcOrd="0" destOrd="0" presId="urn:microsoft.com/office/officeart/2008/layout/LinedList"/>
    <dgm:cxn modelId="{034F5363-7AFC-40A4-A9AF-E24FF10BF3EA}" srcId="{6D3F7551-E209-4789-874F-DD573967621F}" destId="{AD0F7E5A-9BD6-46F6-854A-FDC469096F9C}" srcOrd="7" destOrd="0" parTransId="{6FAD7D3A-EE74-469B-9E61-E167BCCAA6FA}" sibTransId="{90E2F9BE-005F-41AA-BBE8-F9CB21F22E08}"/>
    <dgm:cxn modelId="{51DD5A51-3343-4C45-BAE4-1DEAD7D23EF8}" srcId="{6D3F7551-E209-4789-874F-DD573967621F}" destId="{2F0C1081-8B4A-4154-A2AC-B91099261455}" srcOrd="12" destOrd="0" parTransId="{3E6E0878-7B6C-47E4-9D14-EB8FD59F7202}" sibTransId="{32DE3B63-58F5-4DE9-9060-4E1EC2D15603}"/>
    <dgm:cxn modelId="{EAD60156-7BD9-4D2E-8DED-FB4F668ACAC1}" type="presOf" srcId="{6D3F7551-E209-4789-874F-DD573967621F}" destId="{D1C1A30F-BE62-4AC5-AF75-E04EF37D99D2}" srcOrd="0" destOrd="0" presId="urn:microsoft.com/office/officeart/2008/layout/LinedList"/>
    <dgm:cxn modelId="{1F3F5B58-31F0-47AA-B97A-ADE6D6C2FBDA}" srcId="{6D3F7551-E209-4789-874F-DD573967621F}" destId="{E53E2CDC-06DD-4475-BB69-FA29F06B65F3}" srcOrd="9" destOrd="0" parTransId="{85979B8C-A912-4BBF-A3FE-2A4366ADDA45}" sibTransId="{C644CBB4-AC44-4FF5-B4A6-7312649D5F38}"/>
    <dgm:cxn modelId="{A2565359-D023-4D8E-8976-CC3F27584D8D}" type="presOf" srcId="{2F0614D3-8134-47BC-AF64-4B06F0DCF482}" destId="{D8E224B7-BFAA-446F-A76A-75BBF4CBDB7A}" srcOrd="0" destOrd="0" presId="urn:microsoft.com/office/officeart/2008/layout/LinedList"/>
    <dgm:cxn modelId="{66A31591-CB13-4337-BE0C-D982DF9F8A1E}" srcId="{6D3F7551-E209-4789-874F-DD573967621F}" destId="{17A8E5F5-8A7C-4695-B650-FB05DD688522}" srcOrd="3" destOrd="0" parTransId="{6D77C98B-5C91-406E-9A8E-B167E4372249}" sibTransId="{7D4F1D5A-37DB-433C-8DB3-EA7B9C6C89C5}"/>
    <dgm:cxn modelId="{C961BBA7-46E1-4D6F-B3C4-22AB603FBE3F}" type="presOf" srcId="{E53E2CDC-06DD-4475-BB69-FA29F06B65F3}" destId="{E8380C22-2765-434E-9149-2EFF251EB791}" srcOrd="0" destOrd="0" presId="urn:microsoft.com/office/officeart/2008/layout/LinedList"/>
    <dgm:cxn modelId="{15D96FAD-81E0-410B-8541-66F2CD90CCBD}" srcId="{6D3F7551-E209-4789-874F-DD573967621F}" destId="{968AC2AA-6301-477A-8FAA-F7010785CD86}" srcOrd="6" destOrd="0" parTransId="{46A6DB57-6F7B-46BC-8A43-DD0CCD296DA0}" sibTransId="{01B05660-8547-4359-B572-385A41EA02F6}"/>
    <dgm:cxn modelId="{0D68DEAF-4F7D-4E40-97A8-4F4108AF4E46}" type="presOf" srcId="{CFFCB7C3-D431-4063-AD71-156EE32B6B4D}" destId="{13793C9C-FFBC-438C-89F5-05F44C0E8213}" srcOrd="0" destOrd="0" presId="urn:microsoft.com/office/officeart/2008/layout/LinedList"/>
    <dgm:cxn modelId="{585251B2-7DB7-48E9-B71D-96217E278106}" type="presOf" srcId="{66B317E3-82AF-448F-AB35-171A9A66DE34}" destId="{5FD454A9-7EC6-4ECB-A7E1-CA117118C190}" srcOrd="0" destOrd="0" presId="urn:microsoft.com/office/officeart/2008/layout/LinedList"/>
    <dgm:cxn modelId="{1FEC0DB9-CBE0-46DC-B33E-E266BBB5C9CF}" srcId="{6D3F7551-E209-4789-874F-DD573967621F}" destId="{66B317E3-82AF-448F-AB35-171A9A66DE34}" srcOrd="10" destOrd="0" parTransId="{ED50DF60-B253-45E7-85E7-491C600D6EFA}" sibTransId="{B788EE1B-9B16-45E8-BB5B-FBFC1D8FD173}"/>
    <dgm:cxn modelId="{64A8AAC6-40C8-4D45-B107-9E5702C20E7A}" type="presOf" srcId="{AD0F7E5A-9BD6-46F6-854A-FDC469096F9C}" destId="{0D49C8E3-A5A6-4125-BCAE-45C2FE38EA36}" srcOrd="0" destOrd="0" presId="urn:microsoft.com/office/officeart/2008/layout/LinedList"/>
    <dgm:cxn modelId="{591DD9CA-1EB7-43E0-ACF3-77590DAA2509}" srcId="{6D3F7551-E209-4789-874F-DD573967621F}" destId="{B8FA6175-D552-4F0B-B308-F637DADFC789}" srcOrd="4" destOrd="0" parTransId="{58D46DB2-6EDF-42DA-A690-73F6BD47CCFF}" sibTransId="{5E8C66AD-1997-4494-B883-99975A59D0FA}"/>
    <dgm:cxn modelId="{EE2A20CB-F45A-4946-9D58-A8809F7BD149}" type="presOf" srcId="{347AFF1A-FFF4-4D0C-9D3A-6D98AE70491A}" destId="{DE153534-EB22-41F0-89B8-AD3E3DF73644}" srcOrd="0" destOrd="0" presId="urn:microsoft.com/office/officeart/2008/layout/LinedList"/>
    <dgm:cxn modelId="{123EF1CB-CFD8-473C-B8A5-5CFB61934D47}" type="presOf" srcId="{B8FA6175-D552-4F0B-B308-F637DADFC789}" destId="{85FD8547-C36D-4901-8867-01D190660935}" srcOrd="0" destOrd="0" presId="urn:microsoft.com/office/officeart/2008/layout/LinedList"/>
    <dgm:cxn modelId="{B481B8D8-ABEC-4DB2-B857-4B203E6C3626}" type="presOf" srcId="{94E55628-DD1C-49E6-90E0-90AB06554CFB}" destId="{28C91954-8C35-45DF-A09C-9E6FA2932C1A}" srcOrd="0" destOrd="0" presId="urn:microsoft.com/office/officeart/2008/layout/LinedList"/>
    <dgm:cxn modelId="{F3BD21E6-8678-4781-963A-4CBA793C2FFB}" srcId="{6D3F7551-E209-4789-874F-DD573967621F}" destId="{6621D935-8AA3-4B0F-B975-A67D4D9A630B}" srcOrd="0" destOrd="0" parTransId="{414B05C6-9DCF-4DF3-8676-1AF14E952640}" sibTransId="{FA43B6C6-935E-4F6D-999E-9C4E13C93519}"/>
    <dgm:cxn modelId="{B5801BF1-9171-426E-9065-090C5B8FB98A}" srcId="{6D3F7551-E209-4789-874F-DD573967621F}" destId="{347AFF1A-FFF4-4D0C-9D3A-6D98AE70491A}" srcOrd="1" destOrd="0" parTransId="{D000DD9D-5E85-41A7-8DD9-959C6279D349}" sibTransId="{641AD49A-1329-48E7-93D5-283C17C3B955}"/>
    <dgm:cxn modelId="{BE9D6CF1-399E-4675-B3CF-C2AADD25CAAB}" srcId="{6D3F7551-E209-4789-874F-DD573967621F}" destId="{5C5EF501-ADB9-4534-969B-9FC25DCA2DCF}" srcOrd="11" destOrd="0" parTransId="{007BB9B2-2A5B-4EEA-82AE-2DC051A0DAE4}" sibTransId="{1A37BF69-694C-4E91-834E-600E2E05AD7E}"/>
    <dgm:cxn modelId="{1DDD44F2-D7B3-4F7F-B1A0-B8387C3DCAFB}" type="presOf" srcId="{968AC2AA-6301-477A-8FAA-F7010785CD86}" destId="{84624A13-337B-461B-88B4-D201C6A975D5}" srcOrd="0" destOrd="0" presId="urn:microsoft.com/office/officeart/2008/layout/LinedList"/>
    <dgm:cxn modelId="{223D1FFB-F6D1-4942-A136-E00C495544B3}" type="presOf" srcId="{2F0C1081-8B4A-4154-A2AC-B91099261455}" destId="{E9F9E17B-2AC5-4984-8172-D0298E7E941D}" srcOrd="0" destOrd="0" presId="urn:microsoft.com/office/officeart/2008/layout/LinedList"/>
    <dgm:cxn modelId="{A40E1638-54FF-4C0B-88CD-FED7C53C7FE0}" type="presParOf" srcId="{D1C1A30F-BE62-4AC5-AF75-E04EF37D99D2}" destId="{BDF03A81-3A03-41A0-9B2F-8459808A9D24}" srcOrd="0" destOrd="0" presId="urn:microsoft.com/office/officeart/2008/layout/LinedList"/>
    <dgm:cxn modelId="{F6D1CC75-071F-4106-8657-94E52FB660AC}" type="presParOf" srcId="{D1C1A30F-BE62-4AC5-AF75-E04EF37D99D2}" destId="{2C3056D4-19A1-43AE-8A5B-904C32B4D915}" srcOrd="1" destOrd="0" presId="urn:microsoft.com/office/officeart/2008/layout/LinedList"/>
    <dgm:cxn modelId="{17B912B9-F3A9-46DC-A411-CB2AE271CD96}" type="presParOf" srcId="{2C3056D4-19A1-43AE-8A5B-904C32B4D915}" destId="{60934320-79AB-4722-90C3-07D322403DE6}" srcOrd="0" destOrd="0" presId="urn:microsoft.com/office/officeart/2008/layout/LinedList"/>
    <dgm:cxn modelId="{684BD7E0-AEF4-4FF0-932E-8B4A55FAFDBD}" type="presParOf" srcId="{2C3056D4-19A1-43AE-8A5B-904C32B4D915}" destId="{678D57DC-51F0-46E3-A27F-21C288E334F5}" srcOrd="1" destOrd="0" presId="urn:microsoft.com/office/officeart/2008/layout/LinedList"/>
    <dgm:cxn modelId="{2B12DE84-5F02-43FB-A4BF-D007BA8BA1D8}" type="presParOf" srcId="{D1C1A30F-BE62-4AC5-AF75-E04EF37D99D2}" destId="{4A8C5B5C-88A8-4BD3-A368-6DC54CA9888D}" srcOrd="2" destOrd="0" presId="urn:microsoft.com/office/officeart/2008/layout/LinedList"/>
    <dgm:cxn modelId="{1A546E14-D9EB-4B6D-895B-75B20B710FAE}" type="presParOf" srcId="{D1C1A30F-BE62-4AC5-AF75-E04EF37D99D2}" destId="{210539E2-A630-4E5A-BA22-F7D761D66C01}" srcOrd="3" destOrd="0" presId="urn:microsoft.com/office/officeart/2008/layout/LinedList"/>
    <dgm:cxn modelId="{0A10C1F3-F810-4475-B4CE-8788C532EC57}" type="presParOf" srcId="{210539E2-A630-4E5A-BA22-F7D761D66C01}" destId="{DE153534-EB22-41F0-89B8-AD3E3DF73644}" srcOrd="0" destOrd="0" presId="urn:microsoft.com/office/officeart/2008/layout/LinedList"/>
    <dgm:cxn modelId="{02558FF3-5D67-49FA-B0DD-DDB9490F4CE8}" type="presParOf" srcId="{210539E2-A630-4E5A-BA22-F7D761D66C01}" destId="{7F8B5B57-7466-4633-9248-3F7F4951222D}" srcOrd="1" destOrd="0" presId="urn:microsoft.com/office/officeart/2008/layout/LinedList"/>
    <dgm:cxn modelId="{5A437533-C69E-4125-BA96-03CB8DDC8C55}" type="presParOf" srcId="{D1C1A30F-BE62-4AC5-AF75-E04EF37D99D2}" destId="{43936213-87C1-4FF3-A4CE-E5A3BF097B88}" srcOrd="4" destOrd="0" presId="urn:microsoft.com/office/officeart/2008/layout/LinedList"/>
    <dgm:cxn modelId="{613EAE18-F5DE-4B3F-82E6-4A4963645B45}" type="presParOf" srcId="{D1C1A30F-BE62-4AC5-AF75-E04EF37D99D2}" destId="{38FB6C7E-7FE6-4A73-B967-5D0E7DF639B4}" srcOrd="5" destOrd="0" presId="urn:microsoft.com/office/officeart/2008/layout/LinedList"/>
    <dgm:cxn modelId="{A74F999C-EFAD-44D5-9932-D09A83916DA7}" type="presParOf" srcId="{38FB6C7E-7FE6-4A73-B967-5D0E7DF639B4}" destId="{28C91954-8C35-45DF-A09C-9E6FA2932C1A}" srcOrd="0" destOrd="0" presId="urn:microsoft.com/office/officeart/2008/layout/LinedList"/>
    <dgm:cxn modelId="{99FE7002-C9AE-4A1D-A6E7-F7D22533A433}" type="presParOf" srcId="{38FB6C7E-7FE6-4A73-B967-5D0E7DF639B4}" destId="{F6ED11EC-F3ED-4CF1-8A61-3E091F8781EB}" srcOrd="1" destOrd="0" presId="urn:microsoft.com/office/officeart/2008/layout/LinedList"/>
    <dgm:cxn modelId="{E73D5927-C3EE-4CFC-A625-CD284EFBFB2B}" type="presParOf" srcId="{D1C1A30F-BE62-4AC5-AF75-E04EF37D99D2}" destId="{47DDC248-5845-47DE-B02F-44B6DC19BA90}" srcOrd="6" destOrd="0" presId="urn:microsoft.com/office/officeart/2008/layout/LinedList"/>
    <dgm:cxn modelId="{61392871-B011-45BF-94A6-A45CFC81D9F8}" type="presParOf" srcId="{D1C1A30F-BE62-4AC5-AF75-E04EF37D99D2}" destId="{680D3FC6-4B74-4FA0-AF54-B2AD5ECDF2D0}" srcOrd="7" destOrd="0" presId="urn:microsoft.com/office/officeart/2008/layout/LinedList"/>
    <dgm:cxn modelId="{F8A0A836-7680-42DA-92CE-AB25A06B3A2A}" type="presParOf" srcId="{680D3FC6-4B74-4FA0-AF54-B2AD5ECDF2D0}" destId="{147867EA-EB48-45A4-8D77-FE92F7CDEE13}" srcOrd="0" destOrd="0" presId="urn:microsoft.com/office/officeart/2008/layout/LinedList"/>
    <dgm:cxn modelId="{295B2A8B-350A-452C-B2D3-BA05A8C5A31F}" type="presParOf" srcId="{680D3FC6-4B74-4FA0-AF54-B2AD5ECDF2D0}" destId="{7EBE06B8-B128-409D-B61E-90D73FD083F6}" srcOrd="1" destOrd="0" presId="urn:microsoft.com/office/officeart/2008/layout/LinedList"/>
    <dgm:cxn modelId="{EE406645-D815-462E-AFE4-4181E23BEC09}" type="presParOf" srcId="{D1C1A30F-BE62-4AC5-AF75-E04EF37D99D2}" destId="{FC718DCC-CC76-463E-BB90-E3537359D153}" srcOrd="8" destOrd="0" presId="urn:microsoft.com/office/officeart/2008/layout/LinedList"/>
    <dgm:cxn modelId="{AA736077-245A-4460-931B-BDBE019AA71D}" type="presParOf" srcId="{D1C1A30F-BE62-4AC5-AF75-E04EF37D99D2}" destId="{34FA7403-8503-4AD6-9D13-D43D16A393EC}" srcOrd="9" destOrd="0" presId="urn:microsoft.com/office/officeart/2008/layout/LinedList"/>
    <dgm:cxn modelId="{4C8EC47E-1E79-46AC-A2F0-5710188E8AA8}" type="presParOf" srcId="{34FA7403-8503-4AD6-9D13-D43D16A393EC}" destId="{85FD8547-C36D-4901-8867-01D190660935}" srcOrd="0" destOrd="0" presId="urn:microsoft.com/office/officeart/2008/layout/LinedList"/>
    <dgm:cxn modelId="{8587E935-31A8-4AD0-B11F-A923CC3DC80F}" type="presParOf" srcId="{34FA7403-8503-4AD6-9D13-D43D16A393EC}" destId="{07B9C171-B2B5-43EE-BD8A-21A4B29B1021}" srcOrd="1" destOrd="0" presId="urn:microsoft.com/office/officeart/2008/layout/LinedList"/>
    <dgm:cxn modelId="{9CE5A2D8-148B-4A4D-BE95-41717DC2DC6E}" type="presParOf" srcId="{D1C1A30F-BE62-4AC5-AF75-E04EF37D99D2}" destId="{57BFE162-BF04-412D-B8EC-0813540BE76C}" srcOrd="10" destOrd="0" presId="urn:microsoft.com/office/officeart/2008/layout/LinedList"/>
    <dgm:cxn modelId="{2EB701AB-954D-4CD7-A98A-BE3BB9497F19}" type="presParOf" srcId="{D1C1A30F-BE62-4AC5-AF75-E04EF37D99D2}" destId="{DED6ECE3-2245-49F3-AE03-0C3E0A31E9C2}" srcOrd="11" destOrd="0" presId="urn:microsoft.com/office/officeart/2008/layout/LinedList"/>
    <dgm:cxn modelId="{A69D5751-F7C8-4F01-B9B4-8F660DA749F9}" type="presParOf" srcId="{DED6ECE3-2245-49F3-AE03-0C3E0A31E9C2}" destId="{D8E224B7-BFAA-446F-A76A-75BBF4CBDB7A}" srcOrd="0" destOrd="0" presId="urn:microsoft.com/office/officeart/2008/layout/LinedList"/>
    <dgm:cxn modelId="{1E3D4130-4D3B-4AA8-BCF3-96DC1297D5E7}" type="presParOf" srcId="{DED6ECE3-2245-49F3-AE03-0C3E0A31E9C2}" destId="{58E1CFCA-7E17-43F7-904A-4C02A4E668A0}" srcOrd="1" destOrd="0" presId="urn:microsoft.com/office/officeart/2008/layout/LinedList"/>
    <dgm:cxn modelId="{06B446D6-29C3-491F-8F0D-6E636BCE32AE}" type="presParOf" srcId="{D1C1A30F-BE62-4AC5-AF75-E04EF37D99D2}" destId="{CFDB44D7-91C7-450E-B5DE-F1882D5EB443}" srcOrd="12" destOrd="0" presId="urn:microsoft.com/office/officeart/2008/layout/LinedList"/>
    <dgm:cxn modelId="{79A71960-23CD-41E5-9AEA-021CC64CC60F}" type="presParOf" srcId="{D1C1A30F-BE62-4AC5-AF75-E04EF37D99D2}" destId="{BD14FB4C-92FE-4679-A130-38F1D8A2106A}" srcOrd="13" destOrd="0" presId="urn:microsoft.com/office/officeart/2008/layout/LinedList"/>
    <dgm:cxn modelId="{562B9F27-8EF9-43E5-AC2C-1B86DEEE8C80}" type="presParOf" srcId="{BD14FB4C-92FE-4679-A130-38F1D8A2106A}" destId="{84624A13-337B-461B-88B4-D201C6A975D5}" srcOrd="0" destOrd="0" presId="urn:microsoft.com/office/officeart/2008/layout/LinedList"/>
    <dgm:cxn modelId="{00B21839-8213-4ACA-AAB0-21F21B8A3876}" type="presParOf" srcId="{BD14FB4C-92FE-4679-A130-38F1D8A2106A}" destId="{42549BB2-0DDB-4719-BF21-48BDFC1E4C5E}" srcOrd="1" destOrd="0" presId="urn:microsoft.com/office/officeart/2008/layout/LinedList"/>
    <dgm:cxn modelId="{A7450DFE-EC05-413B-BDC0-6A5C32063239}" type="presParOf" srcId="{D1C1A30F-BE62-4AC5-AF75-E04EF37D99D2}" destId="{567D50DB-975A-4945-AE59-3972FD52A595}" srcOrd="14" destOrd="0" presId="urn:microsoft.com/office/officeart/2008/layout/LinedList"/>
    <dgm:cxn modelId="{D8D55502-F10C-4673-95BB-0487742F0787}" type="presParOf" srcId="{D1C1A30F-BE62-4AC5-AF75-E04EF37D99D2}" destId="{F6E6E4FE-21B3-4559-BBEE-27512583AFA4}" srcOrd="15" destOrd="0" presId="urn:microsoft.com/office/officeart/2008/layout/LinedList"/>
    <dgm:cxn modelId="{5E065810-B2C8-40DB-814B-2CCDD0787BCB}" type="presParOf" srcId="{F6E6E4FE-21B3-4559-BBEE-27512583AFA4}" destId="{0D49C8E3-A5A6-4125-BCAE-45C2FE38EA36}" srcOrd="0" destOrd="0" presId="urn:microsoft.com/office/officeart/2008/layout/LinedList"/>
    <dgm:cxn modelId="{7705C704-3B30-4704-9B75-671295B5B168}" type="presParOf" srcId="{F6E6E4FE-21B3-4559-BBEE-27512583AFA4}" destId="{CAE06027-A2A6-44B3-BFE3-E91C3D8E8007}" srcOrd="1" destOrd="0" presId="urn:microsoft.com/office/officeart/2008/layout/LinedList"/>
    <dgm:cxn modelId="{9B7A8EA7-75CC-4B98-BE2C-2C3015D469A6}" type="presParOf" srcId="{D1C1A30F-BE62-4AC5-AF75-E04EF37D99D2}" destId="{5DBD5BF7-D16E-4D83-8ADF-15E3CE5B80E6}" srcOrd="16" destOrd="0" presId="urn:microsoft.com/office/officeart/2008/layout/LinedList"/>
    <dgm:cxn modelId="{12C30396-81F1-4DC1-B52B-CCC878EF3B02}" type="presParOf" srcId="{D1C1A30F-BE62-4AC5-AF75-E04EF37D99D2}" destId="{9090E8F0-D175-47A6-8B7D-7552418D45DB}" srcOrd="17" destOrd="0" presId="urn:microsoft.com/office/officeart/2008/layout/LinedList"/>
    <dgm:cxn modelId="{7F8A53CF-52FC-46BA-BE9B-17B711F31B95}" type="presParOf" srcId="{9090E8F0-D175-47A6-8B7D-7552418D45DB}" destId="{13793C9C-FFBC-438C-89F5-05F44C0E8213}" srcOrd="0" destOrd="0" presId="urn:microsoft.com/office/officeart/2008/layout/LinedList"/>
    <dgm:cxn modelId="{0483154D-BF4A-439D-9D1E-890811000FCC}" type="presParOf" srcId="{9090E8F0-D175-47A6-8B7D-7552418D45DB}" destId="{E9B2A628-BA9D-4C7C-ADCB-29D8639D35F6}" srcOrd="1" destOrd="0" presId="urn:microsoft.com/office/officeart/2008/layout/LinedList"/>
    <dgm:cxn modelId="{F1A4A80F-17CA-4643-AA2F-39BF69986ED4}" type="presParOf" srcId="{D1C1A30F-BE62-4AC5-AF75-E04EF37D99D2}" destId="{644CA8B8-F44F-46B9-ABB9-C5E6549A6BF0}" srcOrd="18" destOrd="0" presId="urn:microsoft.com/office/officeart/2008/layout/LinedList"/>
    <dgm:cxn modelId="{413B56DD-6B32-429B-893B-8575B5F12A40}" type="presParOf" srcId="{D1C1A30F-BE62-4AC5-AF75-E04EF37D99D2}" destId="{655663CF-8B6D-47CA-9F48-28506040FCF6}" srcOrd="19" destOrd="0" presId="urn:microsoft.com/office/officeart/2008/layout/LinedList"/>
    <dgm:cxn modelId="{52F8D353-9C38-474D-B174-B430E5D905B8}" type="presParOf" srcId="{655663CF-8B6D-47CA-9F48-28506040FCF6}" destId="{E8380C22-2765-434E-9149-2EFF251EB791}" srcOrd="0" destOrd="0" presId="urn:microsoft.com/office/officeart/2008/layout/LinedList"/>
    <dgm:cxn modelId="{0808BA92-638D-49DE-8FDF-4278A4A2A9D3}" type="presParOf" srcId="{655663CF-8B6D-47CA-9F48-28506040FCF6}" destId="{9B1BD497-A75B-455F-9D63-E26A3AF822A6}" srcOrd="1" destOrd="0" presId="urn:microsoft.com/office/officeart/2008/layout/LinedList"/>
    <dgm:cxn modelId="{ADDBD4F1-BA33-4804-8EF9-2EA6F873FF4B}" type="presParOf" srcId="{D1C1A30F-BE62-4AC5-AF75-E04EF37D99D2}" destId="{7796683C-0701-4222-B696-54A4855BDA28}" srcOrd="20" destOrd="0" presId="urn:microsoft.com/office/officeart/2008/layout/LinedList"/>
    <dgm:cxn modelId="{5DBFDB74-8939-4BB5-AA0B-1D1AEEC375E8}" type="presParOf" srcId="{D1C1A30F-BE62-4AC5-AF75-E04EF37D99D2}" destId="{7B6BBCD7-BDF0-4161-BC6C-EDB172F2F407}" srcOrd="21" destOrd="0" presId="urn:microsoft.com/office/officeart/2008/layout/LinedList"/>
    <dgm:cxn modelId="{3A316119-DB34-42D0-9666-1EF828B954D0}" type="presParOf" srcId="{7B6BBCD7-BDF0-4161-BC6C-EDB172F2F407}" destId="{5FD454A9-7EC6-4ECB-A7E1-CA117118C190}" srcOrd="0" destOrd="0" presId="urn:microsoft.com/office/officeart/2008/layout/LinedList"/>
    <dgm:cxn modelId="{22905AD8-9398-4039-BFBB-A94C2A6A0DEC}" type="presParOf" srcId="{7B6BBCD7-BDF0-4161-BC6C-EDB172F2F407}" destId="{2BBD2208-30CF-4667-9D05-C8CFC8844733}" srcOrd="1" destOrd="0" presId="urn:microsoft.com/office/officeart/2008/layout/LinedList"/>
    <dgm:cxn modelId="{9A29F0C2-84EE-463E-8852-DE1ECA569A65}" type="presParOf" srcId="{D1C1A30F-BE62-4AC5-AF75-E04EF37D99D2}" destId="{C2D73D5E-A437-4C36-A894-50B3F4B1D0CA}" srcOrd="22" destOrd="0" presId="urn:microsoft.com/office/officeart/2008/layout/LinedList"/>
    <dgm:cxn modelId="{1F189CA2-E1DD-4C01-BE23-7CD65CB7394B}" type="presParOf" srcId="{D1C1A30F-BE62-4AC5-AF75-E04EF37D99D2}" destId="{4ED400EC-71F7-4EA2-A86B-3D9D7DB62658}" srcOrd="23" destOrd="0" presId="urn:microsoft.com/office/officeart/2008/layout/LinedList"/>
    <dgm:cxn modelId="{CC87E820-3201-4DFA-8894-49443A042F21}" type="presParOf" srcId="{4ED400EC-71F7-4EA2-A86B-3D9D7DB62658}" destId="{1F01D7E3-EF28-4C4D-AA4E-D85803758FD4}" srcOrd="0" destOrd="0" presId="urn:microsoft.com/office/officeart/2008/layout/LinedList"/>
    <dgm:cxn modelId="{869F85BE-0894-4C26-9819-3A53B26C6428}" type="presParOf" srcId="{4ED400EC-71F7-4EA2-A86B-3D9D7DB62658}" destId="{DE33DD5D-CFB1-46FE-A28B-3FEBC0063E5B}" srcOrd="1" destOrd="0" presId="urn:microsoft.com/office/officeart/2008/layout/LinedList"/>
    <dgm:cxn modelId="{0CD24405-DC53-43FA-A064-9CF28D68B6C8}" type="presParOf" srcId="{D1C1A30F-BE62-4AC5-AF75-E04EF37D99D2}" destId="{40D1578C-88C5-4319-A5C3-39215FF1D963}" srcOrd="24" destOrd="0" presId="urn:microsoft.com/office/officeart/2008/layout/LinedList"/>
    <dgm:cxn modelId="{86475632-66AF-46C3-8A64-79EA132C66D6}" type="presParOf" srcId="{D1C1A30F-BE62-4AC5-AF75-E04EF37D99D2}" destId="{90D1F30E-325B-4865-97B1-4075FA600D05}" srcOrd="25" destOrd="0" presId="urn:microsoft.com/office/officeart/2008/layout/LinedList"/>
    <dgm:cxn modelId="{736ECEDA-C05B-4ADE-B0B9-E2404698DA20}" type="presParOf" srcId="{90D1F30E-325B-4865-97B1-4075FA600D05}" destId="{E9F9E17B-2AC5-4984-8172-D0298E7E941D}" srcOrd="0" destOrd="0" presId="urn:microsoft.com/office/officeart/2008/layout/LinedList"/>
    <dgm:cxn modelId="{69CF1C33-36CE-452B-BF91-D262378EB3B3}" type="presParOf" srcId="{90D1F30E-325B-4865-97B1-4075FA600D05}" destId="{A30A0924-2A4A-43A0-9869-2B6CA3B1056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4161F-38D6-43E3-99C7-781976250FB4}">
      <dsp:nvSpPr>
        <dsp:cNvPr id="0" name=""/>
        <dsp:cNvSpPr/>
      </dsp:nvSpPr>
      <dsp:spPr>
        <a:xfrm>
          <a:off x="0" y="4"/>
          <a:ext cx="6748272" cy="4118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endParaRPr lang="en-GB" sz="2200" kern="1200"/>
        </a:p>
      </dsp:txBody>
      <dsp:txXfrm>
        <a:off x="20104" y="20108"/>
        <a:ext cx="6708064" cy="371632"/>
      </dsp:txXfrm>
    </dsp:sp>
    <dsp:sp modelId="{F01B2E73-911C-41CA-86AA-FE9FF0B54815}">
      <dsp:nvSpPr>
        <dsp:cNvPr id="0" name=""/>
        <dsp:cNvSpPr/>
      </dsp:nvSpPr>
      <dsp:spPr>
        <a:xfrm>
          <a:off x="0" y="441539"/>
          <a:ext cx="6748272" cy="355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258"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dirty="0"/>
            <a:t>Service quality, hospitality, and guest services are crucial for many reasons (</a:t>
          </a:r>
          <a:r>
            <a:rPr lang="en-GB" sz="1700" kern="1200" dirty="0" err="1"/>
            <a:t>Mmutle</a:t>
          </a:r>
          <a:r>
            <a:rPr lang="en-GB" sz="1700" kern="1200" dirty="0"/>
            <a:t> and </a:t>
          </a:r>
          <a:r>
            <a:rPr lang="en-GB" sz="1700" kern="1200" dirty="0" err="1"/>
            <a:t>Shonhe</a:t>
          </a:r>
          <a:r>
            <a:rPr lang="en-GB" sz="1700" kern="1200" dirty="0"/>
            <a:t>, 2017).  </a:t>
          </a:r>
        </a:p>
        <a:p>
          <a:pPr marL="171450" lvl="1" indent="-171450" algn="l" defTabSz="755650" rtl="0">
            <a:lnSpc>
              <a:spcPct val="90000"/>
            </a:lnSpc>
            <a:spcBef>
              <a:spcPct val="0"/>
            </a:spcBef>
            <a:spcAft>
              <a:spcPct val="20000"/>
            </a:spcAft>
            <a:buChar char="•"/>
          </a:pPr>
          <a:r>
            <a:rPr lang="en-GB" sz="1700" kern="1200" dirty="0"/>
            <a:t>One of the primary factors contributing to their significance is the role they play as major drivers in business success (Rauch et al., 2015). </a:t>
          </a:r>
        </a:p>
        <a:p>
          <a:pPr marL="171450" lvl="1" indent="-171450" algn="l" defTabSz="755650" rtl="0">
            <a:lnSpc>
              <a:spcPct val="90000"/>
            </a:lnSpc>
            <a:spcBef>
              <a:spcPct val="0"/>
            </a:spcBef>
            <a:spcAft>
              <a:spcPct val="20000"/>
            </a:spcAft>
            <a:buChar char="•"/>
          </a:pPr>
          <a:r>
            <a:rPr lang="en-GB" sz="1700" kern="1200"/>
            <a:t>The ability to separate a hotel or any other company from its competitors is a crucial factor.  </a:t>
          </a:r>
        </a:p>
        <a:p>
          <a:pPr marL="171450" lvl="1" indent="-171450" algn="l" defTabSz="755650" rtl="0">
            <a:lnSpc>
              <a:spcPct val="90000"/>
            </a:lnSpc>
            <a:spcBef>
              <a:spcPct val="0"/>
            </a:spcBef>
            <a:spcAft>
              <a:spcPct val="20000"/>
            </a:spcAft>
            <a:buChar char="•"/>
          </a:pPr>
          <a:r>
            <a:rPr lang="en-GB" sz="1700" kern="1200"/>
            <a:t>Positive word-of-mouth and internet reviews have the potential to generate consumer attraction, hence facilitating the acquisition of new customers (Ford, 2020). </a:t>
          </a:r>
        </a:p>
        <a:p>
          <a:pPr marL="171450" lvl="1" indent="-171450" algn="l" defTabSz="755650" rtl="0">
            <a:lnSpc>
              <a:spcPct val="90000"/>
            </a:lnSpc>
            <a:spcBef>
              <a:spcPct val="0"/>
            </a:spcBef>
            <a:spcAft>
              <a:spcPct val="20000"/>
            </a:spcAft>
            <a:buChar char="•"/>
          </a:pPr>
          <a:r>
            <a:rPr lang="en-GB" sz="1700" kern="1200" dirty="0"/>
            <a:t>Additionally, this presentation will analyse the Sofitel Hotel in terms of its main customers. </a:t>
          </a:r>
        </a:p>
        <a:p>
          <a:pPr marL="171450" lvl="1" indent="-171450" algn="l" defTabSz="755650" rtl="0">
            <a:lnSpc>
              <a:spcPct val="90000"/>
            </a:lnSpc>
            <a:spcBef>
              <a:spcPct val="0"/>
            </a:spcBef>
            <a:spcAft>
              <a:spcPct val="20000"/>
            </a:spcAft>
            <a:buChar char="•"/>
          </a:pPr>
          <a:r>
            <a:rPr lang="en-GB" sz="1700" kern="1200" dirty="0"/>
            <a:t>This discussion will also examine the nature of scope as well as guest services and facilities in a given hotel. </a:t>
          </a:r>
        </a:p>
        <a:p>
          <a:pPr marL="171450" lvl="1" indent="-171450" algn="l" defTabSz="755650" rtl="0">
            <a:lnSpc>
              <a:spcPct val="90000"/>
            </a:lnSpc>
            <a:spcBef>
              <a:spcPct val="0"/>
            </a:spcBef>
            <a:spcAft>
              <a:spcPct val="20000"/>
            </a:spcAft>
            <a:buChar char="•"/>
          </a:pPr>
          <a:r>
            <a:rPr lang="en-GB" sz="1700" kern="1200"/>
            <a:t>Nevertheless, this presentation will investigate the significance of hospitality and the ways to meet the expectations of guests.</a:t>
          </a:r>
        </a:p>
      </dsp:txBody>
      <dsp:txXfrm>
        <a:off x="0" y="441539"/>
        <a:ext cx="6748272" cy="3552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11C21-FC02-4290-905F-9D2E26C60547}">
      <dsp:nvSpPr>
        <dsp:cNvPr id="0" name=""/>
        <dsp:cNvSpPr/>
      </dsp:nvSpPr>
      <dsp:spPr>
        <a:xfrm>
          <a:off x="0" y="22383"/>
          <a:ext cx="7277661" cy="5090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The French international hotel giant AccorHotels owns the upscale Sofitel Hotels &amp; Resorts brand. </a:t>
          </a:r>
        </a:p>
      </dsp:txBody>
      <dsp:txXfrm>
        <a:off x="24850" y="47233"/>
        <a:ext cx="7227961" cy="459359"/>
      </dsp:txXfrm>
    </dsp:sp>
    <dsp:sp modelId="{B5791A43-F7F1-4944-BACE-515D17FBCDA0}">
      <dsp:nvSpPr>
        <dsp:cNvPr id="0" name=""/>
        <dsp:cNvSpPr/>
      </dsp:nvSpPr>
      <dsp:spPr>
        <a:xfrm>
          <a:off x="0" y="571763"/>
          <a:ext cx="7277661" cy="50905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In 1964, Sofitel opened its first hotel in France; since then, the chain has spread over the world, including the United Kingdom.  </a:t>
          </a:r>
        </a:p>
      </dsp:txBody>
      <dsp:txXfrm>
        <a:off x="24850" y="596613"/>
        <a:ext cx="7227961" cy="459359"/>
      </dsp:txXfrm>
    </dsp:sp>
    <dsp:sp modelId="{D2CC35F5-7555-4A55-AB9F-FE2C4EA3895C}">
      <dsp:nvSpPr>
        <dsp:cNvPr id="0" name=""/>
        <dsp:cNvSpPr/>
      </dsp:nvSpPr>
      <dsp:spPr>
        <a:xfrm>
          <a:off x="0" y="1121142"/>
          <a:ext cx="7277661" cy="509059"/>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Several Sofitel hotels can be found in the United Kingdom.</a:t>
          </a:r>
        </a:p>
      </dsp:txBody>
      <dsp:txXfrm>
        <a:off x="24850" y="1145992"/>
        <a:ext cx="7227961" cy="459359"/>
      </dsp:txXfrm>
    </dsp:sp>
    <dsp:sp modelId="{3093C992-FF89-428F-8FAE-0AB232506604}">
      <dsp:nvSpPr>
        <dsp:cNvPr id="0" name=""/>
        <dsp:cNvSpPr/>
      </dsp:nvSpPr>
      <dsp:spPr>
        <a:xfrm>
          <a:off x="0" y="1670522"/>
          <a:ext cx="7277661" cy="50905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These include the Sofitel London Gatwick, Sofitel London St. James, and Sofitel London Heathrow.  </a:t>
          </a:r>
        </a:p>
      </dsp:txBody>
      <dsp:txXfrm>
        <a:off x="24850" y="1695372"/>
        <a:ext cx="7227961" cy="459359"/>
      </dsp:txXfrm>
    </dsp:sp>
    <dsp:sp modelId="{9CAF5258-0102-4136-B3B7-3B7CFF99B705}">
      <dsp:nvSpPr>
        <dsp:cNvPr id="0" name=""/>
        <dsp:cNvSpPr/>
      </dsp:nvSpPr>
      <dsp:spPr>
        <a:xfrm>
          <a:off x="0" y="2219902"/>
          <a:ext cx="7277661" cy="509059"/>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These hotels are a perfect example of the fusion of French and British refinement and elegance.  </a:t>
          </a:r>
        </a:p>
      </dsp:txBody>
      <dsp:txXfrm>
        <a:off x="24850" y="2244752"/>
        <a:ext cx="7227961" cy="459359"/>
      </dsp:txXfrm>
    </dsp:sp>
    <dsp:sp modelId="{B1043072-3FC7-42DA-A35B-9E12D8E13782}">
      <dsp:nvSpPr>
        <dsp:cNvPr id="0" name=""/>
        <dsp:cNvSpPr/>
      </dsp:nvSpPr>
      <dsp:spPr>
        <a:xfrm>
          <a:off x="0" y="2769282"/>
          <a:ext cx="7277661" cy="5090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Sofitel stands out because to its French sophistication and local flavour. </a:t>
          </a:r>
        </a:p>
      </dsp:txBody>
      <dsp:txXfrm>
        <a:off x="24850" y="2794132"/>
        <a:ext cx="7227961" cy="459359"/>
      </dsp:txXfrm>
    </dsp:sp>
    <dsp:sp modelId="{FB101198-B491-4367-A10A-C2C4298A4F37}">
      <dsp:nvSpPr>
        <dsp:cNvPr id="0" name=""/>
        <dsp:cNvSpPr/>
      </dsp:nvSpPr>
      <dsp:spPr>
        <a:xfrm>
          <a:off x="0" y="3318661"/>
          <a:ext cx="7277661" cy="50905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Each Sofitel property is unique, reflecting the area's culture, history, and preferences while retaining the brand's signature French elegance.  </a:t>
          </a:r>
        </a:p>
      </dsp:txBody>
      <dsp:txXfrm>
        <a:off x="24850" y="3343511"/>
        <a:ext cx="7227961" cy="4593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E6404-5DD6-447A-98F0-DF0A58251D80}">
      <dsp:nvSpPr>
        <dsp:cNvPr id="0" name=""/>
        <dsp:cNvSpPr/>
      </dsp:nvSpPr>
      <dsp:spPr>
        <a:xfrm>
          <a:off x="0" y="0"/>
          <a:ext cx="6844525" cy="36335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The Sofitel Hotels chain is a premium lodging option, providing a variety of amenities and services to suit the requirements for company travellers as well as those of affluent vacationers</a:t>
          </a:r>
        </a:p>
      </dsp:txBody>
      <dsp:txXfrm>
        <a:off x="0" y="0"/>
        <a:ext cx="6844525" cy="1090061"/>
      </dsp:txXfrm>
    </dsp:sp>
    <dsp:sp modelId="{35B22B56-38B7-476A-BDF6-22006FD22E39}">
      <dsp:nvSpPr>
        <dsp:cNvPr id="0" name=""/>
        <dsp:cNvSpPr/>
      </dsp:nvSpPr>
      <dsp:spPr>
        <a:xfrm>
          <a:off x="684452" y="1091125"/>
          <a:ext cx="5475620" cy="109556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860" tIns="112395" rIns="149860" bIns="112395" numCol="1" spcCol="1270" anchor="ctr" anchorCtr="0">
          <a:noAutofit/>
        </a:bodyPr>
        <a:lstStyle/>
        <a:p>
          <a:pPr marL="0" lvl="0" indent="0" algn="ctr" defTabSz="2622550" rtl="0">
            <a:lnSpc>
              <a:spcPct val="90000"/>
            </a:lnSpc>
            <a:spcBef>
              <a:spcPct val="0"/>
            </a:spcBef>
            <a:spcAft>
              <a:spcPct val="35000"/>
            </a:spcAft>
            <a:buNone/>
          </a:pPr>
          <a:r>
            <a:rPr lang="en-GB" sz="5900" b="1" i="1" kern="1200"/>
            <a:t>Business Travelers</a:t>
          </a:r>
          <a:endParaRPr lang="en-GB" sz="5900" kern="1200"/>
        </a:p>
      </dsp:txBody>
      <dsp:txXfrm>
        <a:off x="716540" y="1123213"/>
        <a:ext cx="5411444" cy="1031385"/>
      </dsp:txXfrm>
    </dsp:sp>
    <dsp:sp modelId="{64DECC71-A368-4DBE-8C30-D1281684B02B}">
      <dsp:nvSpPr>
        <dsp:cNvPr id="0" name=""/>
        <dsp:cNvSpPr/>
      </dsp:nvSpPr>
      <dsp:spPr>
        <a:xfrm>
          <a:off x="684452" y="2355234"/>
          <a:ext cx="5475620" cy="109556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860" tIns="112395" rIns="149860" bIns="112395" numCol="1" spcCol="1270" anchor="ctr" anchorCtr="0">
          <a:noAutofit/>
        </a:bodyPr>
        <a:lstStyle/>
        <a:p>
          <a:pPr marL="0" lvl="0" indent="0" algn="ctr" defTabSz="2622550" rtl="0">
            <a:lnSpc>
              <a:spcPct val="90000"/>
            </a:lnSpc>
            <a:spcBef>
              <a:spcPct val="0"/>
            </a:spcBef>
            <a:spcAft>
              <a:spcPct val="35000"/>
            </a:spcAft>
            <a:buNone/>
          </a:pPr>
          <a:r>
            <a:rPr lang="en-GB" sz="5900" b="1" i="1" kern="1200"/>
            <a:t>Leisure Travelers</a:t>
          </a:r>
          <a:endParaRPr lang="en-GB" sz="5900" kern="1200"/>
        </a:p>
      </dsp:txBody>
      <dsp:txXfrm>
        <a:off x="716540" y="2387322"/>
        <a:ext cx="5411444" cy="10313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1CCC1-B09F-469C-BBBA-1F614F5226F0}">
      <dsp:nvSpPr>
        <dsp:cNvPr id="0" name=""/>
        <dsp:cNvSpPr/>
      </dsp:nvSpPr>
      <dsp:spPr>
        <a:xfrm>
          <a:off x="0" y="320320"/>
          <a:ext cx="7373914" cy="61600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b="1" i="1" kern="1200"/>
            <a:t>Nature of Guest Services and Facilities in Sofitel Hotel </a:t>
          </a:r>
          <a:endParaRPr lang="en-GB" sz="2700" kern="1200"/>
        </a:p>
      </dsp:txBody>
      <dsp:txXfrm>
        <a:off x="30071" y="350391"/>
        <a:ext cx="7313772" cy="555862"/>
      </dsp:txXfrm>
    </dsp:sp>
    <dsp:sp modelId="{69CF97AA-1E9D-4467-8E68-488B23C68C8F}">
      <dsp:nvSpPr>
        <dsp:cNvPr id="0" name=""/>
        <dsp:cNvSpPr/>
      </dsp:nvSpPr>
      <dsp:spPr>
        <a:xfrm>
          <a:off x="0" y="936325"/>
          <a:ext cx="7373914" cy="290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122"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dirty="0"/>
            <a:t>The nature of the guest services and facilities in any hotel depends on the key services offered by it to its customers in the sector of hospitality. </a:t>
          </a:r>
        </a:p>
        <a:p>
          <a:pPr marL="228600" lvl="1" indent="-228600" algn="l" defTabSz="933450" rtl="0">
            <a:lnSpc>
              <a:spcPct val="90000"/>
            </a:lnSpc>
            <a:spcBef>
              <a:spcPct val="0"/>
            </a:spcBef>
            <a:spcAft>
              <a:spcPct val="20000"/>
            </a:spcAft>
            <a:buChar char="•"/>
          </a:pPr>
          <a:r>
            <a:rPr lang="en-GB" sz="2100" kern="1200"/>
            <a:t>In this manner, most of the hotels relied on the various services which provide ease and convenience to the customers.  </a:t>
          </a:r>
        </a:p>
        <a:p>
          <a:pPr marL="228600" lvl="1" indent="-228600" algn="l" defTabSz="933450" rtl="0">
            <a:lnSpc>
              <a:spcPct val="90000"/>
            </a:lnSpc>
            <a:spcBef>
              <a:spcPct val="0"/>
            </a:spcBef>
            <a:spcAft>
              <a:spcPct val="20000"/>
            </a:spcAft>
            <a:buChar char="•"/>
          </a:pPr>
          <a:r>
            <a:rPr lang="en-GB" sz="2100" kern="1200" dirty="0"/>
            <a:t>The nature of the given services is based on the sort of the target market as well as the hospitality business nature.  </a:t>
          </a:r>
        </a:p>
        <a:p>
          <a:pPr marL="228600" lvl="1" indent="-228600" algn="l" defTabSz="933450" rtl="0">
            <a:lnSpc>
              <a:spcPct val="90000"/>
            </a:lnSpc>
            <a:spcBef>
              <a:spcPct val="0"/>
            </a:spcBef>
            <a:spcAft>
              <a:spcPct val="20000"/>
            </a:spcAft>
            <a:buChar char="•"/>
          </a:pPr>
          <a:r>
            <a:rPr lang="en-GB" sz="2100" kern="1200"/>
            <a:t>Sofitel Hotel considers customers to be a crucial aspect of its business, due to which it caters for their demand as a high priority by providing them ease at any cost (Yeung, 2022). </a:t>
          </a:r>
        </a:p>
      </dsp:txBody>
      <dsp:txXfrm>
        <a:off x="0" y="936325"/>
        <a:ext cx="7373914" cy="2906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8A74FD-D7BC-4271-84C0-A95D66E4F903}">
      <dsp:nvSpPr>
        <dsp:cNvPr id="0" name=""/>
        <dsp:cNvSpPr/>
      </dsp:nvSpPr>
      <dsp:spPr>
        <a:xfrm>
          <a:off x="0" y="187028"/>
          <a:ext cx="7085156" cy="52474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b="1" i="1" kern="1200" dirty="0"/>
            <a:t>Scope of Guest Services and Facilities in Sofitel Hotel</a:t>
          </a:r>
          <a:endParaRPr lang="en-GB" sz="2300" kern="1200" dirty="0"/>
        </a:p>
      </dsp:txBody>
      <dsp:txXfrm>
        <a:off x="25616" y="212644"/>
        <a:ext cx="7033924" cy="473513"/>
      </dsp:txXfrm>
    </dsp:sp>
    <dsp:sp modelId="{262C30C5-3CAF-438E-A080-EEB11A344175}">
      <dsp:nvSpPr>
        <dsp:cNvPr id="0" name=""/>
        <dsp:cNvSpPr/>
      </dsp:nvSpPr>
      <dsp:spPr>
        <a:xfrm>
          <a:off x="0" y="711773"/>
          <a:ext cx="7085156" cy="2999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954" tIns="29210" rIns="163576" bIns="29210" numCol="1" spcCol="1270" anchor="t" anchorCtr="0">
          <a:noAutofit/>
        </a:bodyPr>
        <a:lstStyle/>
        <a:p>
          <a:pPr marL="171450" lvl="1" indent="-171450" algn="l" defTabSz="800100" rtl="0">
            <a:lnSpc>
              <a:spcPct val="90000"/>
            </a:lnSpc>
            <a:spcBef>
              <a:spcPct val="0"/>
            </a:spcBef>
            <a:spcAft>
              <a:spcPct val="20000"/>
            </a:spcAft>
            <a:buChar char="•"/>
          </a:pPr>
          <a:r>
            <a:rPr lang="en-GB" sz="1800" kern="1200"/>
            <a:t>The scope of the available services and amenities included the assistance of specific guest in order to meet their expectations. </a:t>
          </a:r>
        </a:p>
        <a:p>
          <a:pPr marL="171450" lvl="1" indent="-171450" algn="l" defTabSz="800100" rtl="0">
            <a:lnSpc>
              <a:spcPct val="90000"/>
            </a:lnSpc>
            <a:spcBef>
              <a:spcPct val="0"/>
            </a:spcBef>
            <a:spcAft>
              <a:spcPct val="20000"/>
            </a:spcAft>
            <a:buChar char="•"/>
          </a:pPr>
          <a:r>
            <a:rPr lang="en-GB" sz="1800" kern="1200"/>
            <a:t>Maintain a quick and effective response to all visitor requests. </a:t>
          </a:r>
        </a:p>
        <a:p>
          <a:pPr marL="171450" lvl="1" indent="-171450" algn="l" defTabSz="800100" rtl="0">
            <a:lnSpc>
              <a:spcPct val="90000"/>
            </a:lnSpc>
            <a:spcBef>
              <a:spcPct val="0"/>
            </a:spcBef>
            <a:spcAft>
              <a:spcPct val="20000"/>
            </a:spcAft>
            <a:buChar char="•"/>
          </a:pPr>
          <a:r>
            <a:rPr lang="en-GB" sz="1800" kern="1200" dirty="0"/>
            <a:t>Never reveal any information about one guest.  Maintain a pleasant demeanour and focus on the needs of guests at all times. </a:t>
          </a:r>
        </a:p>
        <a:p>
          <a:pPr marL="171450" lvl="1" indent="-171450" algn="l" defTabSz="800100" rtl="0">
            <a:lnSpc>
              <a:spcPct val="90000"/>
            </a:lnSpc>
            <a:spcBef>
              <a:spcPct val="0"/>
            </a:spcBef>
            <a:spcAft>
              <a:spcPct val="20000"/>
            </a:spcAft>
            <a:buChar char="•"/>
          </a:pPr>
          <a:r>
            <a:rPr lang="en-GB" sz="1800" kern="1200" dirty="0"/>
            <a:t>For instance, Sofitel hotel guest services scope depends on its performance of staff by providing its customers key services and facilities timely.  </a:t>
          </a:r>
        </a:p>
        <a:p>
          <a:pPr marL="171450" lvl="1" indent="-171450" algn="l" defTabSz="800100" rtl="0">
            <a:lnSpc>
              <a:spcPct val="90000"/>
            </a:lnSpc>
            <a:spcBef>
              <a:spcPct val="0"/>
            </a:spcBef>
            <a:spcAft>
              <a:spcPct val="20000"/>
            </a:spcAft>
            <a:buChar char="•"/>
          </a:pPr>
          <a:r>
            <a:rPr lang="en-GB" sz="1800" kern="1200" dirty="0"/>
            <a:t>The staff member used to take feedback from the customers in order to increase and improve their productivity in a constructive manner.  </a:t>
          </a:r>
        </a:p>
        <a:p>
          <a:pPr marL="171450" lvl="1" indent="-171450" algn="l" defTabSz="800100" rtl="0">
            <a:lnSpc>
              <a:spcPct val="90000"/>
            </a:lnSpc>
            <a:spcBef>
              <a:spcPct val="0"/>
            </a:spcBef>
            <a:spcAft>
              <a:spcPct val="20000"/>
            </a:spcAft>
            <a:buChar char="•"/>
          </a:pPr>
          <a:r>
            <a:rPr lang="en-GB" sz="1800" kern="1200"/>
            <a:t>This effort of the hotel has enhanced the business reputation in the competitive business world (Demirçiftçi and KIZILIRMAK, 2016). </a:t>
          </a:r>
        </a:p>
      </dsp:txBody>
      <dsp:txXfrm>
        <a:off x="0" y="711773"/>
        <a:ext cx="7085156" cy="29994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BEA62-AABD-46DC-856F-02E0E9152AB0}">
      <dsp:nvSpPr>
        <dsp:cNvPr id="0" name=""/>
        <dsp:cNvSpPr/>
      </dsp:nvSpPr>
      <dsp:spPr>
        <a:xfrm>
          <a:off x="0" y="222592"/>
          <a:ext cx="9720072" cy="61600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b="1" i="1" kern="1200"/>
            <a:t>Role of Guest Services and Facilities in Sofitel Hotel</a:t>
          </a:r>
          <a:endParaRPr lang="en-GB" sz="2700" kern="1200"/>
        </a:p>
      </dsp:txBody>
      <dsp:txXfrm>
        <a:off x="30071" y="252663"/>
        <a:ext cx="9659930" cy="555862"/>
      </dsp:txXfrm>
    </dsp:sp>
    <dsp:sp modelId="{B47BE120-D22D-4FF6-9480-E85D7406781F}">
      <dsp:nvSpPr>
        <dsp:cNvPr id="0" name=""/>
        <dsp:cNvSpPr/>
      </dsp:nvSpPr>
      <dsp:spPr>
        <a:xfrm>
          <a:off x="0" y="838597"/>
          <a:ext cx="9720072" cy="2962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612"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dirty="0"/>
            <a:t>The hospitality sector includes a subset known as guest services.</a:t>
          </a:r>
        </a:p>
        <a:p>
          <a:pPr marL="228600" lvl="1" indent="-228600" algn="l" defTabSz="933450" rtl="0">
            <a:lnSpc>
              <a:spcPct val="90000"/>
            </a:lnSpc>
            <a:spcBef>
              <a:spcPct val="0"/>
            </a:spcBef>
            <a:spcAft>
              <a:spcPct val="20000"/>
            </a:spcAft>
            <a:buChar char="•"/>
          </a:pPr>
          <a:r>
            <a:rPr lang="en-GB" sz="2100" kern="1200" dirty="0"/>
            <a:t>In the hospitality business, including hotels, spas, stadiums, and event centres, guest services and amenities are essential in creating a positive experience for visitors.</a:t>
          </a:r>
        </a:p>
        <a:p>
          <a:pPr marL="228600" lvl="1" indent="-228600" algn="l" defTabSz="933450" rtl="0">
            <a:lnSpc>
              <a:spcPct val="90000"/>
            </a:lnSpc>
            <a:spcBef>
              <a:spcPct val="0"/>
            </a:spcBef>
            <a:spcAft>
              <a:spcPct val="20000"/>
            </a:spcAft>
            <a:buChar char="•"/>
          </a:pPr>
          <a:r>
            <a:rPr lang="en-GB" sz="2100" kern="1200"/>
            <a:t>The front desk is a common location for guest services since it allows for simple access to information and allows staff to focus on providing stellar service to each individual client. </a:t>
          </a:r>
        </a:p>
        <a:p>
          <a:pPr marL="228600" lvl="1" indent="-228600" algn="l" defTabSz="933450" rtl="0">
            <a:lnSpc>
              <a:spcPct val="90000"/>
            </a:lnSpc>
            <a:spcBef>
              <a:spcPct val="0"/>
            </a:spcBef>
            <a:spcAft>
              <a:spcPct val="20000"/>
            </a:spcAft>
            <a:buChar char="•"/>
          </a:pPr>
          <a:r>
            <a:rPr lang="en-GB" sz="2100" kern="1200" dirty="0"/>
            <a:t>In this regard, the role of the Sofitel hotel guest services and facilities mainly relied on the smooth operations optimisation of the firm infrastructure and hotel assets. </a:t>
          </a:r>
        </a:p>
        <a:p>
          <a:pPr marL="228600" lvl="1" indent="-228600" algn="l" defTabSz="933450" rtl="0">
            <a:lnSpc>
              <a:spcPct val="90000"/>
            </a:lnSpc>
            <a:spcBef>
              <a:spcPct val="0"/>
            </a:spcBef>
            <a:spcAft>
              <a:spcPct val="20000"/>
            </a:spcAft>
            <a:buChar char="•"/>
          </a:pPr>
          <a:r>
            <a:rPr lang="en-GB" sz="2100" kern="1200"/>
            <a:t>This effort contributed to cost efficiency as well as overall guest satisfaction (Yeung, 2022). </a:t>
          </a:r>
        </a:p>
      </dsp:txBody>
      <dsp:txXfrm>
        <a:off x="0" y="838597"/>
        <a:ext cx="9720072" cy="29621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40410-62C9-4E07-AB28-4163E38E281C}">
      <dsp:nvSpPr>
        <dsp:cNvPr id="0" name=""/>
        <dsp:cNvSpPr/>
      </dsp:nvSpPr>
      <dsp:spPr>
        <a:xfrm>
          <a:off x="642237" y="79"/>
          <a:ext cx="2850436" cy="171026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The concept of hospitality is often used within the realm of food service, as well as in many enterprises, including the hospitality sector, such as restaurants, cafés, hotels, and even the tourist industry. </a:t>
          </a:r>
        </a:p>
      </dsp:txBody>
      <dsp:txXfrm>
        <a:off x="642237" y="79"/>
        <a:ext cx="2850436" cy="1710261"/>
      </dsp:txXfrm>
    </dsp:sp>
    <dsp:sp modelId="{F776DD39-37D1-4BBD-94FF-E09FCD2505B4}">
      <dsp:nvSpPr>
        <dsp:cNvPr id="0" name=""/>
        <dsp:cNvSpPr/>
      </dsp:nvSpPr>
      <dsp:spPr>
        <a:xfrm>
          <a:off x="3777717" y="79"/>
          <a:ext cx="2850436" cy="171026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Furthermore, the concept of Hospitality has considerable importance within the context of two key aspects of the restaurant industry, namely guest loyalty and restaurant income (Rahimi and Kozak, 2017).  </a:t>
          </a:r>
        </a:p>
      </dsp:txBody>
      <dsp:txXfrm>
        <a:off x="3777717" y="79"/>
        <a:ext cx="2850436" cy="1710261"/>
      </dsp:txXfrm>
    </dsp:sp>
    <dsp:sp modelId="{55CD6815-95ED-44F9-8F9B-2C1714DC33C6}">
      <dsp:nvSpPr>
        <dsp:cNvPr id="0" name=""/>
        <dsp:cNvSpPr/>
      </dsp:nvSpPr>
      <dsp:spPr>
        <a:xfrm>
          <a:off x="6913197" y="79"/>
          <a:ext cx="2850436" cy="1710261"/>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The provision of exceptional hospitality fosters a sense of welcome, comfort, and appreciation among visitors, cultivating an experience that not only promotes their likelihood of revisiting but also motivates them to endorse the establishment to others. </a:t>
          </a:r>
        </a:p>
      </dsp:txBody>
      <dsp:txXfrm>
        <a:off x="6913197" y="79"/>
        <a:ext cx="2850436" cy="1710261"/>
      </dsp:txXfrm>
    </dsp:sp>
    <dsp:sp modelId="{A4383046-0B3F-4CF4-AB6B-CD7B6C426853}">
      <dsp:nvSpPr>
        <dsp:cNvPr id="0" name=""/>
        <dsp:cNvSpPr/>
      </dsp:nvSpPr>
      <dsp:spPr>
        <a:xfrm>
          <a:off x="2209977" y="1995384"/>
          <a:ext cx="2850436" cy="171026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Consequently, this might result in sustained financial prosperity for hotel establishments. </a:t>
          </a:r>
        </a:p>
      </dsp:txBody>
      <dsp:txXfrm>
        <a:off x="2209977" y="1995384"/>
        <a:ext cx="2850436" cy="1710261"/>
      </dsp:txXfrm>
    </dsp:sp>
    <dsp:sp modelId="{BDAA1C20-B433-42FD-BB49-ABBFA6B3FBCE}">
      <dsp:nvSpPr>
        <dsp:cNvPr id="0" name=""/>
        <dsp:cNvSpPr/>
      </dsp:nvSpPr>
      <dsp:spPr>
        <a:xfrm>
          <a:off x="5345457" y="1995384"/>
          <a:ext cx="2850436" cy="1710261"/>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Moreover, within a highly competitive market, the provision of exceptional hospitality services may serve as a distinguishing factor for a Sofitel hotel, therefore establishing a favourable reputation that has the potential to attract a larger client base over an extended period of time (Minwoo et al., 2019). </a:t>
          </a:r>
        </a:p>
      </dsp:txBody>
      <dsp:txXfrm>
        <a:off x="5345457" y="1995384"/>
        <a:ext cx="2850436" cy="17102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DD81B8-FE40-4CE7-BED9-A02037C967E2}">
      <dsp:nvSpPr>
        <dsp:cNvPr id="0" name=""/>
        <dsp:cNvSpPr/>
      </dsp:nvSpPr>
      <dsp:spPr>
        <a:xfrm>
          <a:off x="0" y="0"/>
          <a:ext cx="972007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C28C95-862B-4E7A-8D5C-42F37CB0AD1B}">
      <dsp:nvSpPr>
        <dsp:cNvPr id="0" name=""/>
        <dsp:cNvSpPr/>
      </dsp:nvSpPr>
      <dsp:spPr>
        <a:xfrm>
          <a:off x="0" y="0"/>
          <a:ext cx="9720072" cy="1000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The substantial increase in the Hotel sector over the last decade has resulted in significant industry development, with several hotels emerging in various locations worldwide.  </a:t>
          </a:r>
        </a:p>
      </dsp:txBody>
      <dsp:txXfrm>
        <a:off x="0" y="0"/>
        <a:ext cx="9720072" cy="1000125"/>
      </dsp:txXfrm>
    </dsp:sp>
    <dsp:sp modelId="{5C6A0464-FE2E-47A3-A084-7D834FEA4148}">
      <dsp:nvSpPr>
        <dsp:cNvPr id="0" name=""/>
        <dsp:cNvSpPr/>
      </dsp:nvSpPr>
      <dsp:spPr>
        <a:xfrm>
          <a:off x="0" y="1000125"/>
          <a:ext cx="9720072"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C01888-5038-476F-BF20-9B9469451DB8}">
      <dsp:nvSpPr>
        <dsp:cNvPr id="0" name=""/>
        <dsp:cNvSpPr/>
      </dsp:nvSpPr>
      <dsp:spPr>
        <a:xfrm>
          <a:off x="0" y="1000125"/>
          <a:ext cx="9720072" cy="1000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dirty="0"/>
            <a:t>The hospitality business, which is closely linked to the hotel industry, is seeing significant growth.  </a:t>
          </a:r>
        </a:p>
      </dsp:txBody>
      <dsp:txXfrm>
        <a:off x="0" y="1000125"/>
        <a:ext cx="9720072" cy="1000125"/>
      </dsp:txXfrm>
    </dsp:sp>
    <dsp:sp modelId="{86C7AAB3-A7B0-4BFD-B79D-15844F01EE64}">
      <dsp:nvSpPr>
        <dsp:cNvPr id="0" name=""/>
        <dsp:cNvSpPr/>
      </dsp:nvSpPr>
      <dsp:spPr>
        <a:xfrm>
          <a:off x="0" y="2000250"/>
          <a:ext cx="9720072"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2F8213-7864-4BFC-B3EC-3F4C26FA1409}">
      <dsp:nvSpPr>
        <dsp:cNvPr id="0" name=""/>
        <dsp:cNvSpPr/>
      </dsp:nvSpPr>
      <dsp:spPr>
        <a:xfrm>
          <a:off x="0" y="2000250"/>
          <a:ext cx="9720072" cy="1000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Nations worldwide are actively promoting their states as tourist destinations in order to attract a larger number of visitors.</a:t>
          </a:r>
        </a:p>
      </dsp:txBody>
      <dsp:txXfrm>
        <a:off x="0" y="2000250"/>
        <a:ext cx="9720072" cy="1000125"/>
      </dsp:txXfrm>
    </dsp:sp>
    <dsp:sp modelId="{F61F3003-7C45-4465-91DE-FEFFD050EB8E}">
      <dsp:nvSpPr>
        <dsp:cNvPr id="0" name=""/>
        <dsp:cNvSpPr/>
      </dsp:nvSpPr>
      <dsp:spPr>
        <a:xfrm>
          <a:off x="0" y="3000375"/>
          <a:ext cx="9720072"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73CDC8-C762-4162-82E9-E8C5852791DF}">
      <dsp:nvSpPr>
        <dsp:cNvPr id="0" name=""/>
        <dsp:cNvSpPr/>
      </dsp:nvSpPr>
      <dsp:spPr>
        <a:xfrm>
          <a:off x="0" y="3000375"/>
          <a:ext cx="9720072" cy="1000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The revenue generated by the hospitality sector is a significant factor that contributes to a nation's decision to promote its region as a tourist destination (Mehta et al., 2023).</a:t>
          </a:r>
        </a:p>
      </dsp:txBody>
      <dsp:txXfrm>
        <a:off x="0" y="3000375"/>
        <a:ext cx="9720072" cy="10001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54E55-DE7F-42B3-8B91-F0E1B8C99685}">
      <dsp:nvSpPr>
        <dsp:cNvPr id="0" name=""/>
        <dsp:cNvSpPr/>
      </dsp:nvSpPr>
      <dsp:spPr>
        <a:xfrm>
          <a:off x="0" y="19957"/>
          <a:ext cx="6934010" cy="1207439"/>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t>Hotels being aware of these expectations may ensure that the hotel experience meets and beyond the expectations of the visitors. </a:t>
          </a:r>
        </a:p>
      </dsp:txBody>
      <dsp:txXfrm>
        <a:off x="58942" y="78899"/>
        <a:ext cx="6816126" cy="1089555"/>
      </dsp:txXfrm>
    </dsp:sp>
    <dsp:sp modelId="{20182680-1D35-438D-A6CE-E4E8632830CF}">
      <dsp:nvSpPr>
        <dsp:cNvPr id="0" name=""/>
        <dsp:cNvSpPr/>
      </dsp:nvSpPr>
      <dsp:spPr>
        <a:xfrm>
          <a:off x="0" y="1296517"/>
          <a:ext cx="6934010" cy="1207439"/>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t>In regards to hotel accommodations, the first priority for customers is always the level of cleanliness. </a:t>
          </a:r>
        </a:p>
      </dsp:txBody>
      <dsp:txXfrm>
        <a:off x="58942" y="1355459"/>
        <a:ext cx="6816126" cy="1089555"/>
      </dsp:txXfrm>
    </dsp:sp>
    <dsp:sp modelId="{3B0E1082-0420-4D7E-85E0-D7B11A68C02D}">
      <dsp:nvSpPr>
        <dsp:cNvPr id="0" name=""/>
        <dsp:cNvSpPr/>
      </dsp:nvSpPr>
      <dsp:spPr>
        <a:xfrm>
          <a:off x="0" y="2573077"/>
          <a:ext cx="6934010" cy="1207439"/>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It is essential that a space be devoid of dust, grime, and other manifestations of physical deterioration (Rauch et al., 2015). </a:t>
          </a:r>
        </a:p>
      </dsp:txBody>
      <dsp:txXfrm>
        <a:off x="58942" y="2632019"/>
        <a:ext cx="6816126" cy="10895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03A81-3A03-41A0-9B2F-8459808A9D24}">
      <dsp:nvSpPr>
        <dsp:cNvPr id="0" name=""/>
        <dsp:cNvSpPr/>
      </dsp:nvSpPr>
      <dsp:spPr>
        <a:xfrm>
          <a:off x="0" y="491"/>
          <a:ext cx="9720072" cy="0"/>
        </a:xfrm>
        <a:prstGeom prst="line">
          <a:avLst/>
        </a:prstGeom>
        <a:solidFill>
          <a:schemeClr val="accent2">
            <a:shade val="50000"/>
            <a:hueOff val="0"/>
            <a:satOff val="0"/>
            <a:lumOff val="0"/>
            <a:alphaOff val="0"/>
          </a:schemeClr>
        </a:solidFill>
        <a:ln w="15875" cap="flat" cmpd="sng" algn="ctr">
          <a:solidFill>
            <a:schemeClr val="accent2">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934320-79AB-4722-90C3-07D322403DE6}">
      <dsp:nvSpPr>
        <dsp:cNvPr id="0" name=""/>
        <dsp:cNvSpPr/>
      </dsp:nvSpPr>
      <dsp:spPr>
        <a:xfrm>
          <a:off x="0" y="491"/>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Bhutan, D. (2021).  The impact of service quality on customer satisfaction in hotel business development.  [online] Available at: </a:t>
          </a:r>
          <a:r>
            <a:rPr lang="en-GB" sz="900" u="sng" kern="1200">
              <a:hlinkClick xmlns:r="http://schemas.openxmlformats.org/officeDocument/2006/relationships" r:id="rId1"/>
            </a:rPr>
            <a:t>https://www.div</a:t>
          </a:r>
          <a:r>
            <a:rPr lang="en-GB" sz="900" kern="1200"/>
            <a:t> portal.org/smash/get/diva2:1582843/FULLTEXT01.pdf.</a:t>
          </a:r>
        </a:p>
      </dsp:txBody>
      <dsp:txXfrm>
        <a:off x="0" y="491"/>
        <a:ext cx="9720072" cy="309413"/>
      </dsp:txXfrm>
    </dsp:sp>
    <dsp:sp modelId="{4A8C5B5C-88A8-4BD3-A368-6DC54CA9888D}">
      <dsp:nvSpPr>
        <dsp:cNvPr id="0" name=""/>
        <dsp:cNvSpPr/>
      </dsp:nvSpPr>
      <dsp:spPr>
        <a:xfrm>
          <a:off x="0" y="309904"/>
          <a:ext cx="9720072" cy="0"/>
        </a:xfrm>
        <a:prstGeom prst="line">
          <a:avLst/>
        </a:prstGeom>
        <a:solidFill>
          <a:schemeClr val="accent2">
            <a:shade val="50000"/>
            <a:hueOff val="72404"/>
            <a:satOff val="154"/>
            <a:lumOff val="7241"/>
            <a:alphaOff val="0"/>
          </a:schemeClr>
        </a:solidFill>
        <a:ln w="15875" cap="flat" cmpd="sng" algn="ctr">
          <a:solidFill>
            <a:schemeClr val="accent2">
              <a:shade val="50000"/>
              <a:hueOff val="72404"/>
              <a:satOff val="154"/>
              <a:lumOff val="72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153534-EB22-41F0-89B8-AD3E3DF73644}">
      <dsp:nvSpPr>
        <dsp:cNvPr id="0" name=""/>
        <dsp:cNvSpPr/>
      </dsp:nvSpPr>
      <dsp:spPr>
        <a:xfrm>
          <a:off x="0" y="309904"/>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Demirçiftçi, T. and KIZILIRMAK, İ., 2016. Strategic branding in hospitality: Case of Accor Hotels. </a:t>
          </a:r>
          <a:r>
            <a:rPr lang="en-GB" sz="900" i="1" kern="1200"/>
            <a:t> Journal of Tourismology</a:t>
          </a:r>
          <a:r>
            <a:rPr lang="en-GB" sz="900" kern="1200"/>
            <a:t>, </a:t>
          </a:r>
          <a:r>
            <a:rPr lang="en-GB" sz="900" i="1" kern="1200"/>
            <a:t>2</a:t>
          </a:r>
          <a:r>
            <a:rPr lang="en-GB" sz="900" kern="1200"/>
            <a:t>(1), pp.50-64.</a:t>
          </a:r>
        </a:p>
      </dsp:txBody>
      <dsp:txXfrm>
        <a:off x="0" y="309904"/>
        <a:ext cx="9720072" cy="309413"/>
      </dsp:txXfrm>
    </dsp:sp>
    <dsp:sp modelId="{43936213-87C1-4FF3-A4CE-E5A3BF097B88}">
      <dsp:nvSpPr>
        <dsp:cNvPr id="0" name=""/>
        <dsp:cNvSpPr/>
      </dsp:nvSpPr>
      <dsp:spPr>
        <a:xfrm>
          <a:off x="0" y="619318"/>
          <a:ext cx="9720072" cy="0"/>
        </a:xfrm>
        <a:prstGeom prst="line">
          <a:avLst/>
        </a:prstGeom>
        <a:solidFill>
          <a:schemeClr val="accent2">
            <a:shade val="50000"/>
            <a:hueOff val="144809"/>
            <a:satOff val="308"/>
            <a:lumOff val="14483"/>
            <a:alphaOff val="0"/>
          </a:schemeClr>
        </a:solidFill>
        <a:ln w="15875" cap="flat" cmpd="sng" algn="ctr">
          <a:solidFill>
            <a:schemeClr val="accent2">
              <a:shade val="50000"/>
              <a:hueOff val="144809"/>
              <a:satOff val="308"/>
              <a:lumOff val="144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C91954-8C35-45DF-A09C-9E6FA2932C1A}">
      <dsp:nvSpPr>
        <dsp:cNvPr id="0" name=""/>
        <dsp:cNvSpPr/>
      </dsp:nvSpPr>
      <dsp:spPr>
        <a:xfrm>
          <a:off x="0" y="619318"/>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Ford, R.C (2020) Managing hospitality organisations: achieving excellence in the guest experience, SAGE Publications JADIR, A., Literary Tourism Literature acting for tourism.</a:t>
          </a:r>
        </a:p>
      </dsp:txBody>
      <dsp:txXfrm>
        <a:off x="0" y="619318"/>
        <a:ext cx="9720072" cy="309413"/>
      </dsp:txXfrm>
    </dsp:sp>
    <dsp:sp modelId="{47DDC248-5845-47DE-B02F-44B6DC19BA90}">
      <dsp:nvSpPr>
        <dsp:cNvPr id="0" name=""/>
        <dsp:cNvSpPr/>
      </dsp:nvSpPr>
      <dsp:spPr>
        <a:xfrm>
          <a:off x="0" y="928732"/>
          <a:ext cx="9720072" cy="0"/>
        </a:xfrm>
        <a:prstGeom prst="line">
          <a:avLst/>
        </a:prstGeom>
        <a:solidFill>
          <a:schemeClr val="accent2">
            <a:shade val="50000"/>
            <a:hueOff val="217213"/>
            <a:satOff val="462"/>
            <a:lumOff val="21724"/>
            <a:alphaOff val="0"/>
          </a:schemeClr>
        </a:solidFill>
        <a:ln w="15875" cap="flat" cmpd="sng" algn="ctr">
          <a:solidFill>
            <a:schemeClr val="accent2">
              <a:shade val="50000"/>
              <a:hueOff val="217213"/>
              <a:satOff val="462"/>
              <a:lumOff val="217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7867EA-EB48-45A4-8D77-FE92F7CDEE13}">
      <dsp:nvSpPr>
        <dsp:cNvPr id="0" name=""/>
        <dsp:cNvSpPr/>
      </dsp:nvSpPr>
      <dsp:spPr>
        <a:xfrm>
          <a:off x="0" y="928732"/>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Lu, C., Berchoux, C., Marek, M.W. and Chen, B., 2015. Service quality and customer satisfaction: qualitative research implications for luxury hotels. </a:t>
          </a:r>
          <a:r>
            <a:rPr lang="en-GB" sz="900" i="1" kern="1200"/>
            <a:t> International Journal of Culture, Tourism and Hospitality Research</a:t>
          </a:r>
          <a:r>
            <a:rPr lang="en-GB" sz="900" kern="1200"/>
            <a:t>, </a:t>
          </a:r>
          <a:r>
            <a:rPr lang="en-GB" sz="900" i="1" kern="1200"/>
            <a:t>9</a:t>
          </a:r>
          <a:r>
            <a:rPr lang="en-GB" sz="900" kern="1200"/>
            <a:t>(2), pp.168-182.</a:t>
          </a:r>
          <a:r>
            <a:rPr lang="en-GB" sz="900" b="1" kern="1200"/>
            <a:t> </a:t>
          </a:r>
          <a:endParaRPr lang="en-GB" sz="900" kern="1200"/>
        </a:p>
      </dsp:txBody>
      <dsp:txXfrm>
        <a:off x="0" y="928732"/>
        <a:ext cx="9720072" cy="309413"/>
      </dsp:txXfrm>
    </dsp:sp>
    <dsp:sp modelId="{FC718DCC-CC76-463E-BB90-E3537359D153}">
      <dsp:nvSpPr>
        <dsp:cNvPr id="0" name=""/>
        <dsp:cNvSpPr/>
      </dsp:nvSpPr>
      <dsp:spPr>
        <a:xfrm>
          <a:off x="0" y="1238145"/>
          <a:ext cx="9720072" cy="0"/>
        </a:xfrm>
        <a:prstGeom prst="line">
          <a:avLst/>
        </a:prstGeom>
        <a:solidFill>
          <a:schemeClr val="accent2">
            <a:shade val="50000"/>
            <a:hueOff val="289618"/>
            <a:satOff val="616"/>
            <a:lumOff val="28966"/>
            <a:alphaOff val="0"/>
          </a:schemeClr>
        </a:solidFill>
        <a:ln w="15875" cap="flat" cmpd="sng" algn="ctr">
          <a:solidFill>
            <a:schemeClr val="accent2">
              <a:shade val="50000"/>
              <a:hueOff val="289618"/>
              <a:satOff val="616"/>
              <a:lumOff val="2896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FD8547-C36D-4901-8867-01D190660935}">
      <dsp:nvSpPr>
        <dsp:cNvPr id="0" name=""/>
        <dsp:cNvSpPr/>
      </dsp:nvSpPr>
      <dsp:spPr>
        <a:xfrm>
          <a:off x="0" y="1238145"/>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Mehta, M.P., Kumar, G. and Ramkumar, M., 2023. Customer expectations in the hotel industry during the COVID-19 pandemic: a global perspective using sentiment analysis.  </a:t>
          </a:r>
          <a:r>
            <a:rPr lang="en-GB" sz="900" i="1" kern="1200"/>
            <a:t>Tourism Recreation Research</a:t>
          </a:r>
          <a:r>
            <a:rPr lang="en-GB" sz="900" kern="1200"/>
            <a:t>, </a:t>
          </a:r>
          <a:r>
            <a:rPr lang="en-GB" sz="900" i="1" kern="1200"/>
            <a:t>48</a:t>
          </a:r>
          <a:r>
            <a:rPr lang="en-GB" sz="900" kern="1200"/>
            <a:t>(1), pp.110-127.</a:t>
          </a:r>
        </a:p>
      </dsp:txBody>
      <dsp:txXfrm>
        <a:off x="0" y="1238145"/>
        <a:ext cx="9720072" cy="309413"/>
      </dsp:txXfrm>
    </dsp:sp>
    <dsp:sp modelId="{57BFE162-BF04-412D-B8EC-0813540BE76C}">
      <dsp:nvSpPr>
        <dsp:cNvPr id="0" name=""/>
        <dsp:cNvSpPr/>
      </dsp:nvSpPr>
      <dsp:spPr>
        <a:xfrm>
          <a:off x="0" y="1547559"/>
          <a:ext cx="9720072" cy="0"/>
        </a:xfrm>
        <a:prstGeom prst="line">
          <a:avLst/>
        </a:prstGeom>
        <a:solidFill>
          <a:schemeClr val="accent2">
            <a:shade val="50000"/>
            <a:hueOff val="362022"/>
            <a:satOff val="770"/>
            <a:lumOff val="36207"/>
            <a:alphaOff val="0"/>
          </a:schemeClr>
        </a:solidFill>
        <a:ln w="15875" cap="flat" cmpd="sng" algn="ctr">
          <a:solidFill>
            <a:schemeClr val="accent2">
              <a:shade val="50000"/>
              <a:hueOff val="362022"/>
              <a:satOff val="770"/>
              <a:lumOff val="3620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E224B7-BFAA-446F-A76A-75BBF4CBDB7A}">
      <dsp:nvSpPr>
        <dsp:cNvPr id="0" name=""/>
        <dsp:cNvSpPr/>
      </dsp:nvSpPr>
      <dsp:spPr>
        <a:xfrm>
          <a:off x="0" y="1547559"/>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Minwoo L, Seonjeong. L, Yoon, K. (2019) Multisensory experience for enhancing hotel guest experiences: Empirical evidence from big data analytics. </a:t>
          </a:r>
        </a:p>
      </dsp:txBody>
      <dsp:txXfrm>
        <a:off x="0" y="1547559"/>
        <a:ext cx="9720072" cy="309413"/>
      </dsp:txXfrm>
    </dsp:sp>
    <dsp:sp modelId="{CFDB44D7-91C7-450E-B5DE-F1882D5EB443}">
      <dsp:nvSpPr>
        <dsp:cNvPr id="0" name=""/>
        <dsp:cNvSpPr/>
      </dsp:nvSpPr>
      <dsp:spPr>
        <a:xfrm>
          <a:off x="0" y="1856973"/>
          <a:ext cx="9720072" cy="0"/>
        </a:xfrm>
        <a:prstGeom prst="line">
          <a:avLst/>
        </a:prstGeom>
        <a:solidFill>
          <a:schemeClr val="accent2">
            <a:shade val="50000"/>
            <a:hueOff val="434426"/>
            <a:satOff val="924"/>
            <a:lumOff val="43448"/>
            <a:alphaOff val="0"/>
          </a:schemeClr>
        </a:solidFill>
        <a:ln w="15875" cap="flat" cmpd="sng" algn="ctr">
          <a:solidFill>
            <a:schemeClr val="accent2">
              <a:shade val="50000"/>
              <a:hueOff val="434426"/>
              <a:satOff val="924"/>
              <a:lumOff val="4344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624A13-337B-461B-88B4-D201C6A975D5}">
      <dsp:nvSpPr>
        <dsp:cNvPr id="0" name=""/>
        <dsp:cNvSpPr/>
      </dsp:nvSpPr>
      <dsp:spPr>
        <a:xfrm>
          <a:off x="0" y="1856973"/>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Mmutle, T. and Shonhe, L., 2017. Customers' perception of service quality and its impact on reputation in the hospitality industry.</a:t>
          </a:r>
        </a:p>
      </dsp:txBody>
      <dsp:txXfrm>
        <a:off x="0" y="1856973"/>
        <a:ext cx="9720072" cy="309413"/>
      </dsp:txXfrm>
    </dsp:sp>
    <dsp:sp modelId="{567D50DB-975A-4945-AE59-3972FD52A595}">
      <dsp:nvSpPr>
        <dsp:cNvPr id="0" name=""/>
        <dsp:cNvSpPr/>
      </dsp:nvSpPr>
      <dsp:spPr>
        <a:xfrm>
          <a:off x="0" y="2166386"/>
          <a:ext cx="9720072" cy="0"/>
        </a:xfrm>
        <a:prstGeom prst="line">
          <a:avLst/>
        </a:prstGeom>
        <a:solidFill>
          <a:schemeClr val="accent2">
            <a:shade val="50000"/>
            <a:hueOff val="434426"/>
            <a:satOff val="924"/>
            <a:lumOff val="43448"/>
            <a:alphaOff val="0"/>
          </a:schemeClr>
        </a:solidFill>
        <a:ln w="15875" cap="flat" cmpd="sng" algn="ctr">
          <a:solidFill>
            <a:schemeClr val="accent2">
              <a:shade val="50000"/>
              <a:hueOff val="434426"/>
              <a:satOff val="924"/>
              <a:lumOff val="4344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49C8E3-A5A6-4125-BCAE-45C2FE38EA36}">
      <dsp:nvSpPr>
        <dsp:cNvPr id="0" name=""/>
        <dsp:cNvSpPr/>
      </dsp:nvSpPr>
      <dsp:spPr>
        <a:xfrm>
          <a:off x="0" y="2166386"/>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Presutti, M., Holt, S. and Camillo, A.A., 2015. The glocalisation of international firms: an empirical investigation in the hospitality sector.  In </a:t>
          </a:r>
          <a:r>
            <a:rPr lang="en-GB" sz="900" i="1" kern="1200"/>
            <a:t>Global Enterprise Management: New Perspectives on Challenges and Future Developments Volume I</a:t>
          </a:r>
          <a:r>
            <a:rPr lang="en-GB" sz="900" kern="1200"/>
            <a:t> (pp. 135-151).  New York: Palgrave Macmillan US.</a:t>
          </a:r>
        </a:p>
      </dsp:txBody>
      <dsp:txXfrm>
        <a:off x="0" y="2166386"/>
        <a:ext cx="9720072" cy="309413"/>
      </dsp:txXfrm>
    </dsp:sp>
    <dsp:sp modelId="{5DBD5BF7-D16E-4D83-8ADF-15E3CE5B80E6}">
      <dsp:nvSpPr>
        <dsp:cNvPr id="0" name=""/>
        <dsp:cNvSpPr/>
      </dsp:nvSpPr>
      <dsp:spPr>
        <a:xfrm>
          <a:off x="0" y="2475800"/>
          <a:ext cx="9720072" cy="0"/>
        </a:xfrm>
        <a:prstGeom prst="line">
          <a:avLst/>
        </a:prstGeom>
        <a:solidFill>
          <a:schemeClr val="accent2">
            <a:shade val="50000"/>
            <a:hueOff val="362022"/>
            <a:satOff val="770"/>
            <a:lumOff val="36207"/>
            <a:alphaOff val="0"/>
          </a:schemeClr>
        </a:solidFill>
        <a:ln w="15875" cap="flat" cmpd="sng" algn="ctr">
          <a:solidFill>
            <a:schemeClr val="accent2">
              <a:shade val="50000"/>
              <a:hueOff val="362022"/>
              <a:satOff val="770"/>
              <a:lumOff val="3620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793C9C-FFBC-438C-89F5-05F44C0E8213}">
      <dsp:nvSpPr>
        <dsp:cNvPr id="0" name=""/>
        <dsp:cNvSpPr/>
      </dsp:nvSpPr>
      <dsp:spPr>
        <a:xfrm>
          <a:off x="0" y="2475800"/>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Radojevic, T., Stanisic, N., Stanic, N. and Davidson, R., 2018.  The effects of travelling for business on customer satisfaction with hotel services.  </a:t>
          </a:r>
          <a:r>
            <a:rPr lang="en-GB" sz="900" i="1" kern="1200"/>
            <a:t>Tourism Management</a:t>
          </a:r>
          <a:r>
            <a:rPr lang="en-GB" sz="900" kern="1200"/>
            <a:t>, </a:t>
          </a:r>
          <a:r>
            <a:rPr lang="en-GB" sz="900" i="1" kern="1200"/>
            <a:t>67</a:t>
          </a:r>
          <a:r>
            <a:rPr lang="en-GB" sz="900" kern="1200"/>
            <a:t>, pp.326-341.</a:t>
          </a:r>
        </a:p>
      </dsp:txBody>
      <dsp:txXfrm>
        <a:off x="0" y="2475800"/>
        <a:ext cx="9720072" cy="309413"/>
      </dsp:txXfrm>
    </dsp:sp>
    <dsp:sp modelId="{644CA8B8-F44F-46B9-ABB9-C5E6549A6BF0}">
      <dsp:nvSpPr>
        <dsp:cNvPr id="0" name=""/>
        <dsp:cNvSpPr/>
      </dsp:nvSpPr>
      <dsp:spPr>
        <a:xfrm>
          <a:off x="0" y="2785214"/>
          <a:ext cx="9720072" cy="0"/>
        </a:xfrm>
        <a:prstGeom prst="line">
          <a:avLst/>
        </a:prstGeom>
        <a:solidFill>
          <a:schemeClr val="accent2">
            <a:shade val="50000"/>
            <a:hueOff val="289618"/>
            <a:satOff val="616"/>
            <a:lumOff val="28966"/>
            <a:alphaOff val="0"/>
          </a:schemeClr>
        </a:solidFill>
        <a:ln w="15875" cap="flat" cmpd="sng" algn="ctr">
          <a:solidFill>
            <a:schemeClr val="accent2">
              <a:shade val="50000"/>
              <a:hueOff val="289618"/>
              <a:satOff val="616"/>
              <a:lumOff val="2896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380C22-2765-434E-9149-2EFF251EB791}">
      <dsp:nvSpPr>
        <dsp:cNvPr id="0" name=""/>
        <dsp:cNvSpPr/>
      </dsp:nvSpPr>
      <dsp:spPr>
        <a:xfrm>
          <a:off x="0" y="2785214"/>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Rahimi, R. and Kozak, M., 2017. Impact of customer relationship management on customer satisfaction: The case of a budget hotel chain. </a:t>
          </a:r>
          <a:r>
            <a:rPr lang="en-GB" sz="900" i="1" kern="1200"/>
            <a:t> Journal of travel &amp; tourism marketing</a:t>
          </a:r>
          <a:r>
            <a:rPr lang="en-GB" sz="900" kern="1200"/>
            <a:t>, </a:t>
          </a:r>
          <a:r>
            <a:rPr lang="en-GB" sz="900" i="1" kern="1200"/>
            <a:t>34</a:t>
          </a:r>
          <a:r>
            <a:rPr lang="en-GB" sz="900" kern="1200"/>
            <a:t>(1), pp.40-51.</a:t>
          </a:r>
        </a:p>
      </dsp:txBody>
      <dsp:txXfrm>
        <a:off x="0" y="2785214"/>
        <a:ext cx="9720072" cy="309413"/>
      </dsp:txXfrm>
    </dsp:sp>
    <dsp:sp modelId="{7796683C-0701-4222-B696-54A4855BDA28}">
      <dsp:nvSpPr>
        <dsp:cNvPr id="0" name=""/>
        <dsp:cNvSpPr/>
      </dsp:nvSpPr>
      <dsp:spPr>
        <a:xfrm>
          <a:off x="0" y="3094627"/>
          <a:ext cx="9720072" cy="0"/>
        </a:xfrm>
        <a:prstGeom prst="line">
          <a:avLst/>
        </a:prstGeom>
        <a:solidFill>
          <a:schemeClr val="accent2">
            <a:shade val="50000"/>
            <a:hueOff val="217213"/>
            <a:satOff val="462"/>
            <a:lumOff val="21724"/>
            <a:alphaOff val="0"/>
          </a:schemeClr>
        </a:solidFill>
        <a:ln w="15875" cap="flat" cmpd="sng" algn="ctr">
          <a:solidFill>
            <a:schemeClr val="accent2">
              <a:shade val="50000"/>
              <a:hueOff val="217213"/>
              <a:satOff val="462"/>
              <a:lumOff val="217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D454A9-7EC6-4ECB-A7E1-CA117118C190}">
      <dsp:nvSpPr>
        <dsp:cNvPr id="0" name=""/>
        <dsp:cNvSpPr/>
      </dsp:nvSpPr>
      <dsp:spPr>
        <a:xfrm>
          <a:off x="0" y="3094627"/>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Rauch, D.A., Collins, M.D., Nale, R.D. and Barr, P.B., 2015. Measuring service quality in mid-scale hotels.  </a:t>
          </a:r>
          <a:r>
            <a:rPr lang="en-GB" sz="900" i="1" kern="1200"/>
            <a:t>International Journal of Contemporary Hospitality Management</a:t>
          </a:r>
          <a:r>
            <a:rPr lang="en-GB" sz="900" kern="1200"/>
            <a:t>, </a:t>
          </a:r>
          <a:r>
            <a:rPr lang="en-GB" sz="900" i="1" kern="1200"/>
            <a:t>27</a:t>
          </a:r>
          <a:r>
            <a:rPr lang="en-GB" sz="900" kern="1200"/>
            <a:t>(1), pp.87-106.</a:t>
          </a:r>
        </a:p>
      </dsp:txBody>
      <dsp:txXfrm>
        <a:off x="0" y="3094627"/>
        <a:ext cx="9720072" cy="309413"/>
      </dsp:txXfrm>
    </dsp:sp>
    <dsp:sp modelId="{C2D73D5E-A437-4C36-A894-50B3F4B1D0CA}">
      <dsp:nvSpPr>
        <dsp:cNvPr id="0" name=""/>
        <dsp:cNvSpPr/>
      </dsp:nvSpPr>
      <dsp:spPr>
        <a:xfrm>
          <a:off x="0" y="3404041"/>
          <a:ext cx="9720072" cy="0"/>
        </a:xfrm>
        <a:prstGeom prst="line">
          <a:avLst/>
        </a:prstGeom>
        <a:solidFill>
          <a:schemeClr val="accent2">
            <a:shade val="50000"/>
            <a:hueOff val="144809"/>
            <a:satOff val="308"/>
            <a:lumOff val="14483"/>
            <a:alphaOff val="0"/>
          </a:schemeClr>
        </a:solidFill>
        <a:ln w="15875" cap="flat" cmpd="sng" algn="ctr">
          <a:solidFill>
            <a:schemeClr val="accent2">
              <a:shade val="50000"/>
              <a:hueOff val="144809"/>
              <a:satOff val="308"/>
              <a:lumOff val="144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01D7E3-EF28-4C4D-AA4E-D85803758FD4}">
      <dsp:nvSpPr>
        <dsp:cNvPr id="0" name=""/>
        <dsp:cNvSpPr/>
      </dsp:nvSpPr>
      <dsp:spPr>
        <a:xfrm>
          <a:off x="0" y="3404041"/>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Rauch, D.A., Collins, M.D., Nale, R.D. and Barr, P.B., 2015. Measuring service quality in mid-scale hotels. </a:t>
          </a:r>
          <a:r>
            <a:rPr lang="en-GB" sz="900" i="1" kern="1200"/>
            <a:t> International Journal of Contemporary Hospitality Management</a:t>
          </a:r>
          <a:r>
            <a:rPr lang="en-GB" sz="900" kern="1200"/>
            <a:t>, </a:t>
          </a:r>
          <a:r>
            <a:rPr lang="en-GB" sz="900" i="1" kern="1200"/>
            <a:t>27</a:t>
          </a:r>
          <a:r>
            <a:rPr lang="en-GB" sz="900" kern="1200"/>
            <a:t>(1), pp.87-106.</a:t>
          </a:r>
        </a:p>
      </dsp:txBody>
      <dsp:txXfrm>
        <a:off x="0" y="3404041"/>
        <a:ext cx="9720072" cy="309413"/>
      </dsp:txXfrm>
    </dsp:sp>
    <dsp:sp modelId="{40D1578C-88C5-4319-A5C3-39215FF1D963}">
      <dsp:nvSpPr>
        <dsp:cNvPr id="0" name=""/>
        <dsp:cNvSpPr/>
      </dsp:nvSpPr>
      <dsp:spPr>
        <a:xfrm>
          <a:off x="0" y="3713455"/>
          <a:ext cx="9720072" cy="0"/>
        </a:xfrm>
        <a:prstGeom prst="line">
          <a:avLst/>
        </a:prstGeom>
        <a:solidFill>
          <a:schemeClr val="accent2">
            <a:shade val="50000"/>
            <a:hueOff val="72404"/>
            <a:satOff val="154"/>
            <a:lumOff val="7241"/>
            <a:alphaOff val="0"/>
          </a:schemeClr>
        </a:solidFill>
        <a:ln w="15875" cap="flat" cmpd="sng" algn="ctr">
          <a:solidFill>
            <a:schemeClr val="accent2">
              <a:shade val="50000"/>
              <a:hueOff val="72404"/>
              <a:satOff val="154"/>
              <a:lumOff val="72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F9E17B-2AC5-4984-8172-D0298E7E941D}">
      <dsp:nvSpPr>
        <dsp:cNvPr id="0" name=""/>
        <dsp:cNvSpPr/>
      </dsp:nvSpPr>
      <dsp:spPr>
        <a:xfrm>
          <a:off x="0" y="3713455"/>
          <a:ext cx="9720072" cy="309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Yeung, K.H., 2022. </a:t>
          </a:r>
          <a:r>
            <a:rPr lang="en-GB" sz="900" i="1" kern="1200"/>
            <a:t> What do hotel guests care about?  A Content Analysis on Hotel Reviews on Hotels in the World's Most Popular Destination</a:t>
          </a:r>
          <a:r>
            <a:rPr lang="en-GB" sz="900" kern="1200"/>
            <a:t> (Master's thesis, uis).</a:t>
          </a:r>
        </a:p>
      </dsp:txBody>
      <dsp:txXfrm>
        <a:off x="0" y="3713455"/>
        <a:ext cx="9720072" cy="3094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098131-EF34-4612-8817-4FB38C3AA662}"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9F702B-4866-4D0E-96DE-F7637397F3B8}" type="slidenum">
              <a:rPr lang="en-GB" smtClean="0"/>
              <a:t>‹#›</a:t>
            </a:fld>
            <a:endParaRPr lang="en-GB"/>
          </a:p>
        </p:txBody>
      </p:sp>
    </p:spTree>
    <p:extLst>
      <p:ext uri="{BB962C8B-B14F-4D97-AF65-F5344CB8AC3E}">
        <p14:creationId xmlns:p14="http://schemas.microsoft.com/office/powerpoint/2010/main" val="2630590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div/"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Service quality, hospitality, and guest services are crucial for many reasons (</a:t>
            </a:r>
            <a:r>
              <a:rPr lang="en-GB" sz="1200" kern="1200" dirty="0" err="1">
                <a:solidFill>
                  <a:schemeClr val="tx1"/>
                </a:solidFill>
                <a:effectLst/>
                <a:latin typeface="+mn-lt"/>
                <a:ea typeface="+mn-ea"/>
                <a:cs typeface="+mn-cs"/>
              </a:rPr>
              <a:t>Mmutle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Shonhe</a:t>
            </a:r>
            <a:r>
              <a:rPr lang="en-GB" sz="1200" kern="1200" dirty="0">
                <a:solidFill>
                  <a:schemeClr val="tx1"/>
                </a:solidFill>
                <a:effectLst/>
                <a:latin typeface="+mn-lt"/>
                <a:ea typeface="+mn-ea"/>
                <a:cs typeface="+mn-cs"/>
              </a:rPr>
              <a:t>, 2017).  One of the primary factors contributing to their significance is the role they play as major drivers in business success (Rauch et al., 2015).  The ability to separate a hotel or any other company from its competitors is a crucial factor.  Positive word-of-mouth and internet reviews have the potential to generate consumer attraction, hence facilitating the acquisition of new customers (Ford, 2020).  Additionally, this presentation will analyse the Sofitel Hotel in terms of its main customers.  This discussion will also examine the nature of scope as well as guest services and facilities in a given hotel.  Nevertheless, this presentation will investigate the significance of hospitality and the ways to meet the expectations of guests.</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2</a:t>
            </a:fld>
            <a:endParaRPr lang="en-GB"/>
          </a:p>
        </p:txBody>
      </p:sp>
    </p:spTree>
    <p:extLst>
      <p:ext uri="{BB962C8B-B14F-4D97-AF65-F5344CB8AC3E}">
        <p14:creationId xmlns:p14="http://schemas.microsoft.com/office/powerpoint/2010/main" val="753602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Briefly introduction of Sofitel Hotel</a:t>
            </a:r>
          </a:p>
          <a:p>
            <a:r>
              <a:rPr lang="en-GB" sz="1200" kern="1200" dirty="0">
                <a:solidFill>
                  <a:schemeClr val="tx1"/>
                </a:solidFill>
                <a:effectLst/>
                <a:latin typeface="+mn-lt"/>
                <a:ea typeface="+mn-ea"/>
                <a:cs typeface="+mn-cs"/>
              </a:rPr>
              <a:t>The French international hotel giant </a:t>
            </a:r>
            <a:r>
              <a:rPr lang="en-GB" sz="1200" kern="1200" dirty="0" err="1">
                <a:solidFill>
                  <a:schemeClr val="tx1"/>
                </a:solidFill>
                <a:effectLst/>
                <a:latin typeface="+mn-lt"/>
                <a:ea typeface="+mn-ea"/>
                <a:cs typeface="+mn-cs"/>
              </a:rPr>
              <a:t>AccorHotels</a:t>
            </a:r>
            <a:r>
              <a:rPr lang="en-GB" sz="1200" kern="1200" dirty="0">
                <a:solidFill>
                  <a:schemeClr val="tx1"/>
                </a:solidFill>
                <a:effectLst/>
                <a:latin typeface="+mn-lt"/>
                <a:ea typeface="+mn-ea"/>
                <a:cs typeface="+mn-cs"/>
              </a:rPr>
              <a:t> owns the upscale Sofitel Hotels &amp; Resorts brand.  In 1964, Sofitel opened its first hotel in France; since then, the chain has spread over the world, including the United Kingdom.  Several Sofitel hotels can be found in the United Kingdom.  These include the Sofitel London Gatwick, Sofitel London St. James, and Sofitel London Heathrow.  These hotels are a perfect example of the fusion of French and British refinement and elegance.  Sofitel stands out because to its French sophistication and local flavour.  Each Sofitel property is unique, reflecting the area's culture, history, and preferences while retaining the brand's signature French elegance.  When compared to other five-star hotels, Sofitel stands out due to its unique blend of regional and French design elements.  There are several reasons behind Sofitel's success.  The first is that it is allowed to set its own rates in the luxury hotel industry.  On the other hand, with to its worldwide reach, it is able to cater to business and leisure travellers alike.  Being a member of the family </a:t>
            </a:r>
            <a:r>
              <a:rPr lang="en-GB" sz="1200" kern="1200" dirty="0" err="1">
                <a:solidFill>
                  <a:schemeClr val="tx1"/>
                </a:solidFill>
                <a:effectLst/>
                <a:latin typeface="+mn-lt"/>
                <a:ea typeface="+mn-ea"/>
                <a:cs typeface="+mn-cs"/>
              </a:rPr>
              <a:t>AccorHotels</a:t>
            </a:r>
            <a:r>
              <a:rPr lang="en-GB" sz="1200" kern="1200" dirty="0">
                <a:solidFill>
                  <a:schemeClr val="tx1"/>
                </a:solidFill>
                <a:effectLst/>
                <a:latin typeface="+mn-lt"/>
                <a:ea typeface="+mn-ea"/>
                <a:cs typeface="+mn-cs"/>
              </a:rPr>
              <a:t> has helped the company save money and gain a good reputation.  Finally, Sofitel's commitment to service and guest satisfaction contributes to the hotel's success by encouraging repeat visits and rave reviews (JADIR,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3</a:t>
            </a:fld>
            <a:endParaRPr lang="en-GB"/>
          </a:p>
        </p:txBody>
      </p:sp>
    </p:spTree>
    <p:extLst>
      <p:ext uri="{BB962C8B-B14F-4D97-AF65-F5344CB8AC3E}">
        <p14:creationId xmlns:p14="http://schemas.microsoft.com/office/powerpoint/2010/main" val="2407277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Main Consumer of Sofitel Hotel</a:t>
            </a:r>
          </a:p>
          <a:p>
            <a:r>
              <a:rPr lang="en-GB" sz="1200" b="0" i="0" kern="1200" dirty="0">
                <a:solidFill>
                  <a:schemeClr val="tx1"/>
                </a:solidFill>
                <a:effectLst/>
                <a:latin typeface="+mn-lt"/>
                <a:ea typeface="+mn-ea"/>
                <a:cs typeface="+mn-cs"/>
              </a:rPr>
              <a:t>The Sofitel Hotels chain is a premium lodging option, providing a variety of amenities and services to suit the requirements for company travellers as well as those of affluent vacationers.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 Business Travelers</a:t>
            </a:r>
          </a:p>
          <a:p>
            <a:r>
              <a:rPr lang="en-GB" sz="1200" kern="1200" dirty="0">
                <a:solidFill>
                  <a:schemeClr val="tx1"/>
                </a:solidFill>
                <a:effectLst/>
                <a:latin typeface="+mn-lt"/>
                <a:ea typeface="+mn-ea"/>
                <a:cs typeface="+mn-cs"/>
              </a:rPr>
              <a:t>Business trips often run into time constraints, so travellers shouldn't be caught off guard by this fact.  People want to make the best of where they are, but they are often prevented from doing so by their professional responsibilities.  Moreover, it is common for business visitors to have restricted spending alternatives as their employers assume responsibility for their lodging expenses.  Services must be quick and easy to use since business travellers are always on the go.  These rooms at the Sofitel are designed for business travellers and come with amenities like Wi-Fi and a desk.  They provide a conference room for you to use, as well as secretarial and courier services.  This is crucial for business travellers who must have constant Internet access for their jobs.  These have cutting-edge audio-visual equipment, making them ideal for presentations and conferences.  Business gatherings are easily accommodated by the central locations of most Sofitel hotels (</a:t>
            </a:r>
            <a:r>
              <a:rPr lang="en-GB" sz="1200" kern="1200" dirty="0" err="1">
                <a:solidFill>
                  <a:schemeClr val="tx1"/>
                </a:solidFill>
                <a:effectLst/>
                <a:latin typeface="+mn-lt"/>
                <a:ea typeface="+mn-ea"/>
                <a:cs typeface="+mn-cs"/>
              </a:rPr>
              <a:t>Radojevic</a:t>
            </a:r>
            <a:r>
              <a:rPr lang="en-GB" sz="1200" kern="1200" dirty="0">
                <a:solidFill>
                  <a:schemeClr val="tx1"/>
                </a:solidFill>
                <a:effectLst/>
                <a:latin typeface="+mn-lt"/>
                <a:ea typeface="+mn-ea"/>
                <a:cs typeface="+mn-cs"/>
              </a:rPr>
              <a:t> et al., 2018).</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 Luxury Leisure Travelers</a:t>
            </a:r>
          </a:p>
          <a:p>
            <a:r>
              <a:rPr lang="en-GB" sz="1200" kern="1200" dirty="0">
                <a:solidFill>
                  <a:schemeClr val="tx1"/>
                </a:solidFill>
                <a:effectLst/>
                <a:latin typeface="+mn-lt"/>
                <a:ea typeface="+mn-ea"/>
                <a:cs typeface="+mn-cs"/>
              </a:rPr>
              <a:t>Luxury leisure travellers can afford to travel in style and have higher standards.  These visitors expect nothing less than five-star treatment, which requires nothing less than five-star service, amenities, and attention to detail.  Hotel restaurants, spa services, in-room bars, and similar amenities are standard.  Luxury guests often expect VIP treatment at off-site events and tours of world-famous attractions.  People who can afford to travel in style often want to take it easy, rest, and have some memorable experiences.  The luxurious rooms and suites and upscale services at Sofitel are a big attraction for this clientele.  These provide a wide variety of spa services, all geared towards helping one unwind and recharge.  Restaurants in Sofitel hotels are typically high-end establishments serving a range of cuisines.  Many of the Sofitel hotels are situated in prime travel hubs, making it simple to reach everything the area has to offer.  The luxury experience is elevated by the availability of facilities, including room service, concierge assistance, and individualised care for visitors (Lu et al., 2015).</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4</a:t>
            </a:fld>
            <a:endParaRPr lang="en-GB"/>
          </a:p>
        </p:txBody>
      </p:sp>
    </p:spTree>
    <p:extLst>
      <p:ext uri="{BB962C8B-B14F-4D97-AF65-F5344CB8AC3E}">
        <p14:creationId xmlns:p14="http://schemas.microsoft.com/office/powerpoint/2010/main" val="1570707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Outline the Nature, Scope and Role of Guest Services and Facilities </a:t>
            </a:r>
          </a:p>
          <a:p>
            <a:r>
              <a:rPr lang="en-GB" sz="1200" kern="1200" dirty="0">
                <a:solidFill>
                  <a:schemeClr val="tx1"/>
                </a:solidFill>
                <a:effectLst/>
                <a:latin typeface="+mn-lt"/>
                <a:ea typeface="+mn-ea"/>
                <a:cs typeface="+mn-cs"/>
              </a:rPr>
              <a:t>The following are the nature, scope as well and role of the guest services and facilities in the hotel, which includes the following main elements: </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Nature of Guest Services and Facilities in Sofitel Hotel </a:t>
            </a:r>
          </a:p>
          <a:p>
            <a:r>
              <a:rPr lang="en-GB" sz="1200" kern="1200" dirty="0">
                <a:solidFill>
                  <a:schemeClr val="tx1"/>
                </a:solidFill>
                <a:effectLst/>
                <a:latin typeface="+mn-lt"/>
                <a:ea typeface="+mn-ea"/>
                <a:cs typeface="+mn-cs"/>
              </a:rPr>
              <a:t>The nature of the guest services and facilities in any hotel depends on the key services offered by it to its customers in the sector of hospitality.  In this manner, most of the hotels relied on the various services which provide ease and convenience to the customers.  The nature of the given services is based on the sort of the target market as well as the hospitality business nature.  Sofitel Hotel considers customers to be a crucial aspect of its business, due to which it caters for their demand as a high priority by providing them ease at any cost (Yeung, 2022). </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5</a:t>
            </a:fld>
            <a:endParaRPr lang="en-GB"/>
          </a:p>
        </p:txBody>
      </p:sp>
    </p:spTree>
    <p:extLst>
      <p:ext uri="{BB962C8B-B14F-4D97-AF65-F5344CB8AC3E}">
        <p14:creationId xmlns:p14="http://schemas.microsoft.com/office/powerpoint/2010/main" val="4244631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Scope of Guest Services and Facilities in Sofitel Hotel</a:t>
            </a:r>
          </a:p>
          <a:p>
            <a:r>
              <a:rPr lang="en-GB" sz="1200" kern="1200" dirty="0">
                <a:solidFill>
                  <a:schemeClr val="tx1"/>
                </a:solidFill>
                <a:effectLst/>
                <a:latin typeface="+mn-lt"/>
                <a:ea typeface="+mn-ea"/>
                <a:cs typeface="+mn-cs"/>
              </a:rPr>
              <a:t>The scope of the available services and amenities included the assistance of specific guest in order to meet their expectations.  Maintain a quick and effective response to all visitor requests.  Never reveal any information about one guest.  Maintain a pleasant demeanour and focus on the needs of guests at all times.  For instance, Sofitel hotel guest services scope depends on its performance of staff by providing its customers key services and facilities timely.  The staff member used to take feedback from the customers in order to increase and improve their productivity in a constructive manner.  This effort of the hotel has enhanced the business reputation in the competitive business world (</a:t>
            </a:r>
            <a:r>
              <a:rPr lang="en-GB" sz="1200" kern="1200" dirty="0" err="1">
                <a:solidFill>
                  <a:schemeClr val="tx1"/>
                </a:solidFill>
                <a:effectLst/>
                <a:latin typeface="+mn-lt"/>
                <a:ea typeface="+mn-ea"/>
                <a:cs typeface="+mn-cs"/>
              </a:rPr>
              <a:t>Demirçiftçi</a:t>
            </a:r>
            <a:r>
              <a:rPr lang="en-GB" sz="1200" kern="1200" dirty="0">
                <a:solidFill>
                  <a:schemeClr val="tx1"/>
                </a:solidFill>
                <a:effectLst/>
                <a:latin typeface="+mn-lt"/>
                <a:ea typeface="+mn-ea"/>
                <a:cs typeface="+mn-cs"/>
              </a:rPr>
              <a:t> and KIZILIRMAK, 2016). </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6</a:t>
            </a:fld>
            <a:endParaRPr lang="en-GB"/>
          </a:p>
        </p:txBody>
      </p:sp>
    </p:spTree>
    <p:extLst>
      <p:ext uri="{BB962C8B-B14F-4D97-AF65-F5344CB8AC3E}">
        <p14:creationId xmlns:p14="http://schemas.microsoft.com/office/powerpoint/2010/main" val="2236862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Role of Guest Services and Facilities in Sofitel Hotel</a:t>
            </a:r>
          </a:p>
          <a:p>
            <a:r>
              <a:rPr lang="en-GB" sz="1200" kern="1200" dirty="0">
                <a:solidFill>
                  <a:schemeClr val="tx1"/>
                </a:solidFill>
                <a:effectLst/>
                <a:latin typeface="+mn-lt"/>
                <a:ea typeface="+mn-ea"/>
                <a:cs typeface="+mn-cs"/>
              </a:rPr>
              <a:t>The hospitality sector includes a subset known as guest services.  In the hospitality business, including hotels, spas, stadiums, and event centres, guest services and amenities are essential in creating a positive experience for visitors.  In a guest services role, you can be expected to meet and welcome customers, help them with special requests, answer the phone, distribute keys, take payments, provide suggestions, and more.  The front desk is a common location for guest services since it allows for simple access to information and allows staff to focus on providing stellar service to each individual client.  In this regard, the role of the Sofitel hotel guest services and facilities mainly relied on the smooth operations optimisation of the firm infrastructure and hotel assets.  This effort contributed to cost efficiency as well as overall guest satisfaction (Yeung, 2022). </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7</a:t>
            </a:fld>
            <a:endParaRPr lang="en-GB"/>
          </a:p>
        </p:txBody>
      </p:sp>
    </p:spTree>
    <p:extLst>
      <p:ext uri="{BB962C8B-B14F-4D97-AF65-F5344CB8AC3E}">
        <p14:creationId xmlns:p14="http://schemas.microsoft.com/office/powerpoint/2010/main" val="2226583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Importance of Hospitality and Hotels Guest Expectations</a:t>
            </a:r>
          </a:p>
          <a:p>
            <a:r>
              <a:rPr lang="en-GB" sz="1200" kern="1200" dirty="0">
                <a:solidFill>
                  <a:schemeClr val="tx1"/>
                </a:solidFill>
                <a:effectLst/>
                <a:latin typeface="+mn-lt"/>
                <a:ea typeface="+mn-ea"/>
                <a:cs typeface="+mn-cs"/>
              </a:rPr>
              <a:t>The concept of hospitality is often used within the realm of food service, as well as in many enterprises, including the hospitality sector, such as restaurants, cafés, hotels, and even the tourist industry.  Furthermore, the concept of Hospitality has considerable importance within the context of two key aspects of the restaurant industry, namely guest loyalty and restaurant income (</a:t>
            </a:r>
            <a:r>
              <a:rPr lang="en-GB" sz="1200" kern="1200" dirty="0" err="1">
                <a:solidFill>
                  <a:schemeClr val="tx1"/>
                </a:solidFill>
                <a:effectLst/>
                <a:latin typeface="+mn-lt"/>
                <a:ea typeface="+mn-ea"/>
                <a:cs typeface="+mn-cs"/>
              </a:rPr>
              <a:t>Rahimi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Kozak</a:t>
            </a:r>
            <a:r>
              <a:rPr lang="en-GB" sz="1200" kern="1200" dirty="0">
                <a:solidFill>
                  <a:schemeClr val="tx1"/>
                </a:solidFill>
                <a:effectLst/>
                <a:latin typeface="+mn-lt"/>
                <a:ea typeface="+mn-ea"/>
                <a:cs typeface="+mn-cs"/>
              </a:rPr>
              <a:t>, 2017).  The provision of exceptional hospitality fosters a sense of welcome, comfort, and appreciation among visitors, cultivating an experience that not only promotes their likelihood of revisiting but also motivates them to endorse the establishment to others.  Consequently, this might result in sustained financial prosperity for hotel establishments.  Moreover, within a highly competitive market, the provision of exceptional hospitality services may serve as a distinguishing factor for a Sofitel hotel, therefore establishing a favourable reputation that has the potential to attract a larger client base over an extended period of time (</a:t>
            </a:r>
            <a:r>
              <a:rPr lang="en-GB" sz="1200" kern="1200" dirty="0" err="1">
                <a:solidFill>
                  <a:schemeClr val="tx1"/>
                </a:solidFill>
                <a:effectLst/>
                <a:latin typeface="+mn-lt"/>
                <a:ea typeface="+mn-ea"/>
                <a:cs typeface="+mn-cs"/>
              </a:rPr>
              <a:t>Minwoo</a:t>
            </a:r>
            <a:r>
              <a:rPr lang="en-GB" sz="1200" kern="1200" dirty="0">
                <a:solidFill>
                  <a:schemeClr val="tx1"/>
                </a:solidFill>
                <a:effectLst/>
                <a:latin typeface="+mn-lt"/>
                <a:ea typeface="+mn-ea"/>
                <a:cs typeface="+mn-cs"/>
              </a:rPr>
              <a:t> et al., 2019). </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8</a:t>
            </a:fld>
            <a:endParaRPr lang="en-GB"/>
          </a:p>
        </p:txBody>
      </p:sp>
    </p:spTree>
    <p:extLst>
      <p:ext uri="{BB962C8B-B14F-4D97-AF65-F5344CB8AC3E}">
        <p14:creationId xmlns:p14="http://schemas.microsoft.com/office/powerpoint/2010/main" val="1248038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Furthermore, the substantial increase in the Hotel sector over the last decade has resulted in significant industry development, with several hotels emerging in various locations worldwide.  The hospitality business, which is closely linked to the hotel industry, is seeing significant growth.  Nations worldwide are actively promoting their states as tourist destinations in order to attract a larger number of visitors.  The revenue generated by the hospitality sector is a significant factor that contributes to a nation's decision to promote its region as a tourist destination (Mehta et al., 2023).</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9</a:t>
            </a:fld>
            <a:endParaRPr lang="en-GB"/>
          </a:p>
        </p:txBody>
      </p:sp>
    </p:spTree>
    <p:extLst>
      <p:ext uri="{BB962C8B-B14F-4D97-AF65-F5344CB8AC3E}">
        <p14:creationId xmlns:p14="http://schemas.microsoft.com/office/powerpoint/2010/main" val="2717063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contrast, during a guest's stay at a hotel, their service experience and the amenities provided play a crucial role in meeting or failing to meet their expectations.  Hotels being aware of these expectations may ensure that the hotel experience meets and beyond the expectations of the visitors.  In regards to hotel accommodations, the first priority for customers is always the level of cleanliness.  It is essential that a space be devoid of dust, grime, and other manifestations of physical deterioration (Rauch et al., 2015).  Additionally, it is imperative that all surfaces be well cleaned and sanitised while ensuring that the restrooms are maintained in a pristine condition.  Adhering to these criteria will guarantee that patrons have a satisfactory and pleasant stay.  The subsequent expectation of hotel visitors pertains to the provision of comfort throughout their stay.  This entails a tidy and organised living area that offers enough room for mobility.  For instance, Sofitel Hotel used to meet customers' higher expectations via its significant services and guest experience (</a:t>
            </a:r>
            <a:r>
              <a:rPr lang="en-GB" sz="1200" kern="1200" dirty="0" err="1">
                <a:solidFill>
                  <a:schemeClr val="tx1"/>
                </a:solidFill>
                <a:effectLst/>
                <a:latin typeface="+mn-lt"/>
                <a:ea typeface="+mn-ea"/>
                <a:cs typeface="+mn-cs"/>
              </a:rPr>
              <a:t>Minwoo</a:t>
            </a:r>
            <a:r>
              <a:rPr lang="en-GB" sz="1200" kern="1200" dirty="0">
                <a:solidFill>
                  <a:schemeClr val="tx1"/>
                </a:solidFill>
                <a:effectLst/>
                <a:latin typeface="+mn-lt"/>
                <a:ea typeface="+mn-ea"/>
                <a:cs typeface="+mn-cs"/>
              </a:rPr>
              <a:t> et al., 2019).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10</a:t>
            </a:fld>
            <a:endParaRPr lang="en-GB"/>
          </a:p>
        </p:txBody>
      </p:sp>
    </p:spTree>
    <p:extLst>
      <p:ext uri="{BB962C8B-B14F-4D97-AF65-F5344CB8AC3E}">
        <p14:creationId xmlns:p14="http://schemas.microsoft.com/office/powerpoint/2010/main" val="2518988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References</a:t>
            </a:r>
            <a:r>
              <a:rPr lang="en-GB" sz="1200" b="1"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Bhutan, D. (2021).  The impact of service quality on customer satisfaction in hotel business development.  [online] Available at: </a:t>
            </a:r>
            <a:r>
              <a:rPr lang="en-GB" sz="1200" u="sng" kern="1200" dirty="0">
                <a:solidFill>
                  <a:schemeClr val="tx1"/>
                </a:solidFill>
                <a:effectLst/>
                <a:latin typeface="+mn-lt"/>
                <a:ea typeface="+mn-ea"/>
                <a:cs typeface="+mn-cs"/>
                <a:hlinkClick r:id="rId3"/>
              </a:rPr>
              <a:t>https://www.div</a:t>
            </a:r>
            <a:r>
              <a:rPr lang="en-GB" sz="1200" kern="1200" dirty="0">
                <a:solidFill>
                  <a:schemeClr val="tx1"/>
                </a:solidFill>
                <a:effectLst/>
                <a:latin typeface="+mn-lt"/>
                <a:ea typeface="+mn-ea"/>
                <a:cs typeface="+mn-cs"/>
              </a:rPr>
              <a:t> portal.org/smash/get/diva2:1582843/FULLTEXT01.pdf.</a:t>
            </a:r>
          </a:p>
          <a:p>
            <a:r>
              <a:rPr lang="en-GB" sz="1200" kern="1200" dirty="0" err="1">
                <a:solidFill>
                  <a:schemeClr val="tx1"/>
                </a:solidFill>
                <a:effectLst/>
                <a:latin typeface="+mn-lt"/>
                <a:ea typeface="+mn-ea"/>
                <a:cs typeface="+mn-cs"/>
              </a:rPr>
              <a:t>Demirçiftçi</a:t>
            </a:r>
            <a:r>
              <a:rPr lang="en-GB" sz="1200" kern="1200" dirty="0">
                <a:solidFill>
                  <a:schemeClr val="tx1"/>
                </a:solidFill>
                <a:effectLst/>
                <a:latin typeface="+mn-lt"/>
                <a:ea typeface="+mn-ea"/>
                <a:cs typeface="+mn-cs"/>
              </a:rPr>
              <a:t>, T. and KIZILIRMAK, İ., 2016. Strategic branding in hospitality: Case of Accor Hotels. </a:t>
            </a:r>
            <a:r>
              <a:rPr lang="en-GB" sz="1200" i="1" kern="1200" dirty="0">
                <a:solidFill>
                  <a:schemeClr val="tx1"/>
                </a:solidFill>
                <a:effectLst/>
                <a:latin typeface="+mn-lt"/>
                <a:ea typeface="+mn-ea"/>
                <a:cs typeface="+mn-cs"/>
              </a:rPr>
              <a:t> Journal of </a:t>
            </a:r>
            <a:r>
              <a:rPr lang="en-GB" sz="1200" i="1" kern="1200" dirty="0" err="1">
                <a:solidFill>
                  <a:schemeClr val="tx1"/>
                </a:solidFill>
                <a:effectLst/>
                <a:latin typeface="+mn-lt"/>
                <a:ea typeface="+mn-ea"/>
                <a:cs typeface="+mn-cs"/>
              </a:rPr>
              <a:t>Tourismology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(1), pp.50-64.</a:t>
            </a:r>
          </a:p>
          <a:p>
            <a:r>
              <a:rPr lang="en-GB" sz="1200" kern="1200" dirty="0">
                <a:solidFill>
                  <a:schemeClr val="tx1"/>
                </a:solidFill>
                <a:effectLst/>
                <a:latin typeface="+mn-lt"/>
                <a:ea typeface="+mn-ea"/>
                <a:cs typeface="+mn-cs"/>
              </a:rPr>
              <a:t>Ford, R.C (2020) Managing hospitality organisations: achieving excellence in the guest experience, SAGE Publications JADIR, A., Literary Tourism Literature acting for tourism.</a:t>
            </a:r>
          </a:p>
          <a:p>
            <a:r>
              <a:rPr lang="en-GB" sz="1200" kern="1200" dirty="0">
                <a:solidFill>
                  <a:schemeClr val="tx1"/>
                </a:solidFill>
                <a:effectLst/>
                <a:latin typeface="+mn-lt"/>
                <a:ea typeface="+mn-ea"/>
                <a:cs typeface="+mn-cs"/>
              </a:rPr>
              <a:t>Lu, C., </a:t>
            </a:r>
            <a:r>
              <a:rPr lang="en-GB" sz="1200" kern="1200" dirty="0" err="1">
                <a:solidFill>
                  <a:schemeClr val="tx1"/>
                </a:solidFill>
                <a:effectLst/>
                <a:latin typeface="+mn-lt"/>
                <a:ea typeface="+mn-ea"/>
                <a:cs typeface="+mn-cs"/>
              </a:rPr>
              <a:t>Berchoux</a:t>
            </a:r>
            <a:r>
              <a:rPr lang="en-GB" sz="1200" kern="1200" dirty="0">
                <a:solidFill>
                  <a:schemeClr val="tx1"/>
                </a:solidFill>
                <a:effectLst/>
                <a:latin typeface="+mn-lt"/>
                <a:ea typeface="+mn-ea"/>
                <a:cs typeface="+mn-cs"/>
              </a:rPr>
              <a:t>, C., Marek, M.W. and Chen, B., 2015. Service quality and customer satisfaction: qualitative research implications for luxury hotels. </a:t>
            </a:r>
            <a:r>
              <a:rPr lang="en-GB" sz="1200" i="1" kern="1200" dirty="0">
                <a:solidFill>
                  <a:schemeClr val="tx1"/>
                </a:solidFill>
                <a:effectLst/>
                <a:latin typeface="+mn-lt"/>
                <a:ea typeface="+mn-ea"/>
                <a:cs typeface="+mn-cs"/>
              </a:rPr>
              <a:t> International Journal of Culture, Tourism and Hospitality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(2), pp.168-182.</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Mehta, M.P., Kumar, G. and </a:t>
            </a:r>
            <a:r>
              <a:rPr lang="en-GB" sz="1200" kern="1200" dirty="0" err="1">
                <a:solidFill>
                  <a:schemeClr val="tx1"/>
                </a:solidFill>
                <a:effectLst/>
                <a:latin typeface="+mn-lt"/>
                <a:ea typeface="+mn-ea"/>
                <a:cs typeface="+mn-cs"/>
              </a:rPr>
              <a:t>Ramkumar</a:t>
            </a:r>
            <a:r>
              <a:rPr lang="en-GB" sz="1200" kern="1200" dirty="0">
                <a:solidFill>
                  <a:schemeClr val="tx1"/>
                </a:solidFill>
                <a:effectLst/>
                <a:latin typeface="+mn-lt"/>
                <a:ea typeface="+mn-ea"/>
                <a:cs typeface="+mn-cs"/>
              </a:rPr>
              <a:t>, M., 2023. Customer expectations in the hotel industry during the COVID-19 pandemic: a global perspective using sentiment analysis.  </a:t>
            </a:r>
            <a:r>
              <a:rPr lang="en-GB" sz="1200" i="1" kern="1200" dirty="0">
                <a:solidFill>
                  <a:schemeClr val="tx1"/>
                </a:solidFill>
                <a:effectLst/>
                <a:latin typeface="+mn-lt"/>
                <a:ea typeface="+mn-ea"/>
                <a:cs typeface="+mn-cs"/>
              </a:rPr>
              <a:t>Tourism Recreation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48</a:t>
            </a:r>
            <a:r>
              <a:rPr lang="en-GB" sz="1200" kern="1200" dirty="0">
                <a:solidFill>
                  <a:schemeClr val="tx1"/>
                </a:solidFill>
                <a:effectLst/>
                <a:latin typeface="+mn-lt"/>
                <a:ea typeface="+mn-ea"/>
                <a:cs typeface="+mn-cs"/>
              </a:rPr>
              <a:t>(1), pp.110-127.</a:t>
            </a:r>
          </a:p>
          <a:p>
            <a:r>
              <a:rPr lang="en-GB" sz="1200" kern="1200" dirty="0" err="1">
                <a:solidFill>
                  <a:schemeClr val="tx1"/>
                </a:solidFill>
                <a:effectLst/>
                <a:latin typeface="+mn-lt"/>
                <a:ea typeface="+mn-ea"/>
                <a:cs typeface="+mn-cs"/>
              </a:rPr>
              <a:t>Minwoo</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Seonjeong</a:t>
            </a:r>
            <a:r>
              <a:rPr lang="en-GB" sz="1200" kern="1200" dirty="0">
                <a:solidFill>
                  <a:schemeClr val="tx1"/>
                </a:solidFill>
                <a:effectLst/>
                <a:latin typeface="+mn-lt"/>
                <a:ea typeface="+mn-ea"/>
                <a:cs typeface="+mn-cs"/>
              </a:rPr>
              <a:t>. L, Yoon, K. (2019) Multisensory experience for enhancing hotel guest experiences: Empirical evidence from big data analytics. </a:t>
            </a:r>
          </a:p>
          <a:p>
            <a:r>
              <a:rPr lang="en-GB" sz="1200" kern="1200" dirty="0" err="1">
                <a:solidFill>
                  <a:schemeClr val="tx1"/>
                </a:solidFill>
                <a:effectLst/>
                <a:latin typeface="+mn-lt"/>
                <a:ea typeface="+mn-ea"/>
                <a:cs typeface="+mn-cs"/>
              </a:rPr>
              <a:t>Mmutle</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Shonhe</a:t>
            </a:r>
            <a:r>
              <a:rPr lang="en-GB" sz="1200" kern="1200" dirty="0">
                <a:solidFill>
                  <a:schemeClr val="tx1"/>
                </a:solidFill>
                <a:effectLst/>
                <a:latin typeface="+mn-lt"/>
                <a:ea typeface="+mn-ea"/>
                <a:cs typeface="+mn-cs"/>
              </a:rPr>
              <a:t>, L., 2017. Customers' perception of service quality and its impact on reputation in the hospitality industry.</a:t>
            </a:r>
          </a:p>
          <a:p>
            <a:r>
              <a:rPr lang="en-GB" sz="1200" kern="1200" dirty="0" err="1">
                <a:solidFill>
                  <a:schemeClr val="tx1"/>
                </a:solidFill>
                <a:effectLst/>
                <a:latin typeface="+mn-lt"/>
                <a:ea typeface="+mn-ea"/>
                <a:cs typeface="+mn-cs"/>
              </a:rPr>
              <a:t>Presutti</a:t>
            </a:r>
            <a:r>
              <a:rPr lang="en-GB" sz="1200" kern="1200" dirty="0">
                <a:solidFill>
                  <a:schemeClr val="tx1"/>
                </a:solidFill>
                <a:effectLst/>
                <a:latin typeface="+mn-lt"/>
                <a:ea typeface="+mn-ea"/>
                <a:cs typeface="+mn-cs"/>
              </a:rPr>
              <a:t>, M., Holt, S. and Camillo, A.A., 2015. The </a:t>
            </a:r>
            <a:r>
              <a:rPr lang="en-GB" sz="1200" kern="1200" dirty="0" err="1">
                <a:solidFill>
                  <a:schemeClr val="tx1"/>
                </a:solidFill>
                <a:effectLst/>
                <a:latin typeface="+mn-lt"/>
                <a:ea typeface="+mn-ea"/>
                <a:cs typeface="+mn-cs"/>
              </a:rPr>
              <a:t>glocalisation</a:t>
            </a:r>
            <a:r>
              <a:rPr lang="en-GB" sz="1200" kern="1200" dirty="0">
                <a:solidFill>
                  <a:schemeClr val="tx1"/>
                </a:solidFill>
                <a:effectLst/>
                <a:latin typeface="+mn-lt"/>
                <a:ea typeface="+mn-ea"/>
                <a:cs typeface="+mn-cs"/>
              </a:rPr>
              <a:t> of international firms: an empirical investigation in the hospitality sector.  In </a:t>
            </a:r>
            <a:r>
              <a:rPr lang="en-GB" sz="1200" i="1" kern="1200" dirty="0">
                <a:solidFill>
                  <a:schemeClr val="tx1"/>
                </a:solidFill>
                <a:effectLst/>
                <a:latin typeface="+mn-lt"/>
                <a:ea typeface="+mn-ea"/>
                <a:cs typeface="+mn-cs"/>
              </a:rPr>
              <a:t>Global Enterprise Management: New Perspectives on Challenges and Future Developments Volume I</a:t>
            </a:r>
            <a:r>
              <a:rPr lang="en-GB" sz="1200" kern="1200" dirty="0">
                <a:solidFill>
                  <a:schemeClr val="tx1"/>
                </a:solidFill>
                <a:effectLst/>
                <a:latin typeface="+mn-lt"/>
                <a:ea typeface="+mn-ea"/>
                <a:cs typeface="+mn-cs"/>
              </a:rPr>
              <a:t> (pp. 135-151).  New York: Palgrave Macmillan US.</a:t>
            </a:r>
          </a:p>
          <a:p>
            <a:r>
              <a:rPr lang="en-GB" sz="1200" kern="1200" dirty="0" err="1">
                <a:solidFill>
                  <a:schemeClr val="tx1"/>
                </a:solidFill>
                <a:effectLst/>
                <a:latin typeface="+mn-lt"/>
                <a:ea typeface="+mn-ea"/>
                <a:cs typeface="+mn-cs"/>
              </a:rPr>
              <a:t>Radojevic</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Stanisic</a:t>
            </a:r>
            <a:r>
              <a:rPr lang="en-GB" sz="1200" kern="1200" dirty="0">
                <a:solidFill>
                  <a:schemeClr val="tx1"/>
                </a:solidFill>
                <a:effectLst/>
                <a:latin typeface="+mn-lt"/>
                <a:ea typeface="+mn-ea"/>
                <a:cs typeface="+mn-cs"/>
              </a:rPr>
              <a:t>, N., </a:t>
            </a:r>
            <a:r>
              <a:rPr lang="en-GB" sz="1200" kern="1200" dirty="0" err="1">
                <a:solidFill>
                  <a:schemeClr val="tx1"/>
                </a:solidFill>
                <a:effectLst/>
                <a:latin typeface="+mn-lt"/>
                <a:ea typeface="+mn-ea"/>
                <a:cs typeface="+mn-cs"/>
              </a:rPr>
              <a:t>Stanic</a:t>
            </a:r>
            <a:r>
              <a:rPr lang="en-GB" sz="1200" kern="1200" dirty="0">
                <a:solidFill>
                  <a:schemeClr val="tx1"/>
                </a:solidFill>
                <a:effectLst/>
                <a:latin typeface="+mn-lt"/>
                <a:ea typeface="+mn-ea"/>
                <a:cs typeface="+mn-cs"/>
              </a:rPr>
              <a:t>, N. and Davidson, R., 2018.  The effects of travelling for business on customer satisfaction with hotel services.  </a:t>
            </a:r>
            <a:r>
              <a:rPr lang="en-GB" sz="1200" i="1" kern="1200" dirty="0">
                <a:solidFill>
                  <a:schemeClr val="tx1"/>
                </a:solidFill>
                <a:effectLst/>
                <a:latin typeface="+mn-lt"/>
                <a:ea typeface="+mn-ea"/>
                <a:cs typeface="+mn-cs"/>
              </a:rPr>
              <a:t>Tourism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67</a:t>
            </a:r>
            <a:r>
              <a:rPr lang="en-GB" sz="1200" kern="1200" dirty="0">
                <a:solidFill>
                  <a:schemeClr val="tx1"/>
                </a:solidFill>
                <a:effectLst/>
                <a:latin typeface="+mn-lt"/>
                <a:ea typeface="+mn-ea"/>
                <a:cs typeface="+mn-cs"/>
              </a:rPr>
              <a:t>, pp.326-341.</a:t>
            </a:r>
          </a:p>
          <a:p>
            <a:r>
              <a:rPr lang="en-GB" sz="1200" kern="1200" dirty="0" err="1">
                <a:solidFill>
                  <a:schemeClr val="tx1"/>
                </a:solidFill>
                <a:effectLst/>
                <a:latin typeface="+mn-lt"/>
                <a:ea typeface="+mn-ea"/>
                <a:cs typeface="+mn-cs"/>
              </a:rPr>
              <a:t>Rahimi</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Kozak</a:t>
            </a:r>
            <a:r>
              <a:rPr lang="en-GB" sz="1200" kern="1200" dirty="0">
                <a:solidFill>
                  <a:schemeClr val="tx1"/>
                </a:solidFill>
                <a:effectLst/>
                <a:latin typeface="+mn-lt"/>
                <a:ea typeface="+mn-ea"/>
                <a:cs typeface="+mn-cs"/>
              </a:rPr>
              <a:t>, M., 2017. Impact of customer relationship management on customer satisfaction: The case of a budget hotel chain. </a:t>
            </a:r>
            <a:r>
              <a:rPr lang="en-GB" sz="1200" i="1" kern="1200" dirty="0">
                <a:solidFill>
                  <a:schemeClr val="tx1"/>
                </a:solidFill>
                <a:effectLst/>
                <a:latin typeface="+mn-lt"/>
                <a:ea typeface="+mn-ea"/>
                <a:cs typeface="+mn-cs"/>
              </a:rPr>
              <a:t> Journal of travel &amp; tourism marketing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34</a:t>
            </a:r>
            <a:r>
              <a:rPr lang="en-GB" sz="1200" kern="1200" dirty="0">
                <a:solidFill>
                  <a:schemeClr val="tx1"/>
                </a:solidFill>
                <a:effectLst/>
                <a:latin typeface="+mn-lt"/>
                <a:ea typeface="+mn-ea"/>
                <a:cs typeface="+mn-cs"/>
              </a:rPr>
              <a:t>(1), pp.40-51.</a:t>
            </a:r>
          </a:p>
          <a:p>
            <a:r>
              <a:rPr lang="en-GB" sz="1200" kern="1200" dirty="0">
                <a:solidFill>
                  <a:schemeClr val="tx1"/>
                </a:solidFill>
                <a:effectLst/>
                <a:latin typeface="+mn-lt"/>
                <a:ea typeface="+mn-ea"/>
                <a:cs typeface="+mn-cs"/>
              </a:rPr>
              <a:t>Rauch, D.A., Collins, M.D., </a:t>
            </a:r>
            <a:r>
              <a:rPr lang="en-GB" sz="1200" kern="1200" dirty="0" err="1">
                <a:solidFill>
                  <a:schemeClr val="tx1"/>
                </a:solidFill>
                <a:effectLst/>
                <a:latin typeface="+mn-lt"/>
                <a:ea typeface="+mn-ea"/>
                <a:cs typeface="+mn-cs"/>
              </a:rPr>
              <a:t>Nale</a:t>
            </a:r>
            <a:r>
              <a:rPr lang="en-GB" sz="1200" kern="1200" dirty="0">
                <a:solidFill>
                  <a:schemeClr val="tx1"/>
                </a:solidFill>
                <a:effectLst/>
                <a:latin typeface="+mn-lt"/>
                <a:ea typeface="+mn-ea"/>
                <a:cs typeface="+mn-cs"/>
              </a:rPr>
              <a:t>, R.D. and Barr, P.B., 2015. Measuring service quality in mid-scale hotels.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(1), pp.87-106.</a:t>
            </a:r>
          </a:p>
          <a:p>
            <a:r>
              <a:rPr lang="en-GB" sz="1200" kern="1200" dirty="0">
                <a:solidFill>
                  <a:schemeClr val="tx1"/>
                </a:solidFill>
                <a:effectLst/>
                <a:latin typeface="+mn-lt"/>
                <a:ea typeface="+mn-ea"/>
                <a:cs typeface="+mn-cs"/>
              </a:rPr>
              <a:t>Rauch, D.A., Collins, M.D., </a:t>
            </a:r>
            <a:r>
              <a:rPr lang="en-GB" sz="1200" kern="1200" dirty="0" err="1">
                <a:solidFill>
                  <a:schemeClr val="tx1"/>
                </a:solidFill>
                <a:effectLst/>
                <a:latin typeface="+mn-lt"/>
                <a:ea typeface="+mn-ea"/>
                <a:cs typeface="+mn-cs"/>
              </a:rPr>
              <a:t>Nale</a:t>
            </a:r>
            <a:r>
              <a:rPr lang="en-GB" sz="1200" kern="1200" dirty="0">
                <a:solidFill>
                  <a:schemeClr val="tx1"/>
                </a:solidFill>
                <a:effectLst/>
                <a:latin typeface="+mn-lt"/>
                <a:ea typeface="+mn-ea"/>
                <a:cs typeface="+mn-cs"/>
              </a:rPr>
              <a:t>, R.D. and Barr, P.B., 2015. Measuring service quality in mid-scale hotels. </a:t>
            </a:r>
            <a:r>
              <a:rPr lang="en-GB" sz="1200" i="1" kern="1200" dirty="0">
                <a:solidFill>
                  <a:schemeClr val="tx1"/>
                </a:solidFill>
                <a:effectLst/>
                <a:latin typeface="+mn-lt"/>
                <a:ea typeface="+mn-ea"/>
                <a:cs typeface="+mn-cs"/>
              </a:rPr>
              <a:t> International Journal of Contemporary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(1), pp.87-106.</a:t>
            </a:r>
          </a:p>
          <a:p>
            <a:r>
              <a:rPr lang="en-GB" sz="1200" kern="1200" dirty="0">
                <a:solidFill>
                  <a:schemeClr val="tx1"/>
                </a:solidFill>
                <a:effectLst/>
                <a:latin typeface="+mn-lt"/>
                <a:ea typeface="+mn-ea"/>
                <a:cs typeface="+mn-cs"/>
              </a:rPr>
              <a:t>Yeung, K.H., 2022. </a:t>
            </a:r>
            <a:r>
              <a:rPr lang="en-GB" sz="1200" i="1" kern="1200" dirty="0">
                <a:solidFill>
                  <a:schemeClr val="tx1"/>
                </a:solidFill>
                <a:effectLst/>
                <a:latin typeface="+mn-lt"/>
                <a:ea typeface="+mn-ea"/>
                <a:cs typeface="+mn-cs"/>
              </a:rPr>
              <a:t> What do hotel guests care about?  A Content Analysis on Hotel Reviews on Hotels in the World's Most Popular Destination</a:t>
            </a:r>
            <a:r>
              <a:rPr lang="en-GB" sz="1200" kern="1200" dirty="0">
                <a:solidFill>
                  <a:schemeClr val="tx1"/>
                </a:solidFill>
                <a:effectLst/>
                <a:latin typeface="+mn-lt"/>
                <a:ea typeface="+mn-ea"/>
                <a:cs typeface="+mn-cs"/>
              </a:rPr>
              <a:t> (Master's thesis, </a:t>
            </a:r>
            <a:r>
              <a:rPr lang="en-GB" sz="1200" kern="1200" dirty="0" err="1">
                <a:solidFill>
                  <a:schemeClr val="tx1"/>
                </a:solidFill>
                <a:effectLst/>
                <a:latin typeface="+mn-lt"/>
                <a:ea typeface="+mn-ea"/>
                <a:cs typeface="+mn-cs"/>
              </a:rPr>
              <a:t>uis</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799F702B-4866-4D0E-96DE-F7637397F3B8}" type="slidenum">
              <a:rPr lang="en-GB" smtClean="0"/>
              <a:t>11</a:t>
            </a:fld>
            <a:endParaRPr lang="en-GB"/>
          </a:p>
        </p:txBody>
      </p:sp>
    </p:spTree>
    <p:extLst>
      <p:ext uri="{BB962C8B-B14F-4D97-AF65-F5344CB8AC3E}">
        <p14:creationId xmlns:p14="http://schemas.microsoft.com/office/powerpoint/2010/main" val="3719377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537D5B3-3241-4CEB-AC75-F4EED2343AD8}"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1F29D6-93C8-41E1-B28A-223D3A2383C4}"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0382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37D5B3-3241-4CEB-AC75-F4EED2343AD8}"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1F29D6-93C8-41E1-B28A-223D3A2383C4}" type="slidenum">
              <a:rPr lang="en-GB" smtClean="0"/>
              <a:t>‹#›</a:t>
            </a:fld>
            <a:endParaRPr lang="en-GB"/>
          </a:p>
        </p:txBody>
      </p:sp>
    </p:spTree>
    <p:extLst>
      <p:ext uri="{BB962C8B-B14F-4D97-AF65-F5344CB8AC3E}">
        <p14:creationId xmlns:p14="http://schemas.microsoft.com/office/powerpoint/2010/main" val="3778778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37D5B3-3241-4CEB-AC75-F4EED2343AD8}"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1F29D6-93C8-41E1-B28A-223D3A2383C4}"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2774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37D5B3-3241-4CEB-AC75-F4EED2343AD8}"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1F29D6-93C8-41E1-B28A-223D3A2383C4}" type="slidenum">
              <a:rPr lang="en-GB" smtClean="0"/>
              <a:t>‹#›</a:t>
            </a:fld>
            <a:endParaRPr lang="en-GB"/>
          </a:p>
        </p:txBody>
      </p:sp>
    </p:spTree>
    <p:extLst>
      <p:ext uri="{BB962C8B-B14F-4D97-AF65-F5344CB8AC3E}">
        <p14:creationId xmlns:p14="http://schemas.microsoft.com/office/powerpoint/2010/main" val="3591209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37D5B3-3241-4CEB-AC75-F4EED2343AD8}" type="datetimeFigureOut">
              <a:rPr lang="en-GB" smtClean="0"/>
              <a:t>22/10/2023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1F29D6-93C8-41E1-B28A-223D3A2383C4}" type="slidenum">
              <a:rPr lang="en-GB" smtClean="0"/>
              <a:t>‹#›</a:t>
            </a:fld>
            <a:endParaRPr lang="en-GB"/>
          </a:p>
        </p:txBody>
      </p:sp>
    </p:spTree>
    <p:extLst>
      <p:ext uri="{BB962C8B-B14F-4D97-AF65-F5344CB8AC3E}">
        <p14:creationId xmlns:p14="http://schemas.microsoft.com/office/powerpoint/2010/main" val="291683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37D5B3-3241-4CEB-AC75-F4EED2343AD8}" type="datetimeFigureOut">
              <a:rPr lang="en-GB" smtClean="0"/>
              <a:t>22/10/2023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1F29D6-93C8-41E1-B28A-223D3A2383C4}" type="slidenum">
              <a:rPr lang="en-GB" smtClean="0"/>
              <a:t>‹#›</a:t>
            </a:fld>
            <a:endParaRPr lang="en-GB"/>
          </a:p>
        </p:txBody>
      </p:sp>
    </p:spTree>
    <p:extLst>
      <p:ext uri="{BB962C8B-B14F-4D97-AF65-F5344CB8AC3E}">
        <p14:creationId xmlns:p14="http://schemas.microsoft.com/office/powerpoint/2010/main" val="4248557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37D5B3-3241-4CEB-AC75-F4EED2343AD8}" type="datetimeFigureOut">
              <a:rPr lang="en-GB" smtClean="0"/>
              <a:t>22/10/2023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1F29D6-93C8-41E1-B28A-223D3A2383C4}" type="slidenum">
              <a:rPr lang="en-GB" smtClean="0"/>
              <a:t>‹#›</a:t>
            </a:fld>
            <a:endParaRPr lang="en-GB"/>
          </a:p>
        </p:txBody>
      </p:sp>
    </p:spTree>
    <p:extLst>
      <p:ext uri="{BB962C8B-B14F-4D97-AF65-F5344CB8AC3E}">
        <p14:creationId xmlns:p14="http://schemas.microsoft.com/office/powerpoint/2010/main" val="166037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37D5B3-3241-4CEB-AC75-F4EED2343AD8}"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1F29D6-93C8-41E1-B28A-223D3A2383C4}" type="slidenum">
              <a:rPr lang="en-GB" smtClean="0"/>
              <a:t>‹#›</a:t>
            </a:fld>
            <a:endParaRPr lang="en-GB"/>
          </a:p>
        </p:txBody>
      </p:sp>
    </p:spTree>
    <p:extLst>
      <p:ext uri="{BB962C8B-B14F-4D97-AF65-F5344CB8AC3E}">
        <p14:creationId xmlns:p14="http://schemas.microsoft.com/office/powerpoint/2010/main" val="2543953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37D5B3-3241-4CEB-AC75-F4EED2343AD8}"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1F29D6-93C8-41E1-B28A-223D3A2383C4}"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31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37D5B3-3241-4CEB-AC75-F4EED2343AD8}"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1F29D6-93C8-41E1-B28A-223D3A2383C4}" type="slidenum">
              <a:rPr lang="en-GB" smtClean="0"/>
              <a:t>‹#›</a:t>
            </a:fld>
            <a:endParaRPr lang="en-GB"/>
          </a:p>
        </p:txBody>
      </p:sp>
    </p:spTree>
    <p:extLst>
      <p:ext uri="{BB962C8B-B14F-4D97-AF65-F5344CB8AC3E}">
        <p14:creationId xmlns:p14="http://schemas.microsoft.com/office/powerpoint/2010/main" val="2103336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37D5B3-3241-4CEB-AC75-F4EED2343AD8}"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1F29D6-93C8-41E1-B28A-223D3A2383C4}"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400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537D5B3-3241-4CEB-AC75-F4EED2343AD8}" type="datetimeFigureOut">
              <a:rPr lang="en-GB" smtClean="0"/>
              <a:t>22/10/2023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41F29D6-93C8-41E1-B28A-223D3A2383C4}"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069016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4941" y="4746777"/>
            <a:ext cx="7772400" cy="1463040"/>
          </a:xfrm>
        </p:spPr>
        <p:txBody>
          <a:bodyPr>
            <a:noAutofit/>
          </a:bodyPr>
          <a:lstStyle/>
          <a:p>
            <a:pPr algn="ctr"/>
            <a:r>
              <a:rPr lang="en-GB" sz="2800" b="1" dirty="0"/>
              <a:t> </a:t>
            </a:r>
            <a:br>
              <a:rPr lang="en-GB" sz="2800" dirty="0"/>
            </a:br>
            <a:r>
              <a:rPr lang="en-GB" sz="2800" b="1" dirty="0"/>
              <a:t>BA International Hotel Management</a:t>
            </a:r>
            <a:br>
              <a:rPr lang="en-GB" sz="2800" dirty="0"/>
            </a:br>
            <a:r>
              <a:rPr lang="en-GB" sz="2800" b="1" dirty="0"/>
              <a:t>BMIH4003- Hospitality &amp; Guest Services</a:t>
            </a:r>
            <a:br>
              <a:rPr lang="en-GB" sz="2800" dirty="0"/>
            </a:br>
            <a:r>
              <a:rPr lang="en-GB" sz="2800" b="1" dirty="0"/>
              <a:t>Assessment 1-Presentation</a:t>
            </a:r>
            <a:br>
              <a:rPr lang="en-GB" sz="2800" dirty="0"/>
            </a:br>
            <a:endParaRPr lang="en-GB" sz="2800" dirty="0"/>
          </a:p>
        </p:txBody>
      </p:sp>
      <p:sp>
        <p:nvSpPr>
          <p:cNvPr id="3" name="Subtitle 2"/>
          <p:cNvSpPr>
            <a:spLocks noGrp="1"/>
          </p:cNvSpPr>
          <p:nvPr>
            <p:ph type="subTitle" idx="1"/>
          </p:nvPr>
        </p:nvSpPr>
        <p:spPr>
          <a:xfrm>
            <a:off x="594941" y="4655337"/>
            <a:ext cx="11190659" cy="1645920"/>
          </a:xfrm>
        </p:spPr>
        <p:txBody>
          <a:bodyPr>
            <a:normAutofit/>
          </a:bodyPr>
          <a:lstStyle/>
          <a:p>
            <a:pPr algn="r"/>
            <a:r>
              <a:rPr lang="en-US" dirty="0"/>
              <a:t>Presented By</a:t>
            </a:r>
            <a:endParaRPr lang="en-GB" dirty="0"/>
          </a:p>
          <a:p>
            <a:pPr algn="r"/>
            <a:r>
              <a:rPr lang="en-US" dirty="0"/>
              <a:t>Daniela-Elena Zota</a:t>
            </a:r>
          </a:p>
          <a:p>
            <a:pPr algn="r"/>
            <a:r>
              <a:rPr lang="en-US" dirty="0"/>
              <a:t>Student number:2240973</a:t>
            </a:r>
          </a:p>
        </p:txBody>
      </p:sp>
      <p:sp>
        <p:nvSpPr>
          <p:cNvPr id="4" name="Rectangle 3"/>
          <p:cNvSpPr/>
          <p:nvPr/>
        </p:nvSpPr>
        <p:spPr>
          <a:xfrm>
            <a:off x="0" y="1285237"/>
            <a:ext cx="12191999" cy="1323439"/>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r>
              <a:rPr lang="en-GB" sz="4000" b="1" dirty="0">
                <a:effectLst>
                  <a:outerShdw blurRad="38100" dist="38100" dir="2700000" algn="tl">
                    <a:srgbClr val="000000">
                      <a:alpha val="43137"/>
                    </a:srgbClr>
                  </a:outerShdw>
                </a:effectLst>
              </a:rPr>
              <a:t>The Role and Importance of Quality Service, Hospitality, and Guest Services within the Hotel Industry</a:t>
            </a:r>
            <a:endParaRPr lang="en-GB" sz="4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65567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370" y="488963"/>
            <a:ext cx="9720072" cy="1499616"/>
          </a:xfrm>
        </p:spPr>
        <p:txBody>
          <a:bodyPr/>
          <a:lstStyle/>
          <a:p>
            <a:r>
              <a:rPr lang="en-GB" b="1" dirty="0"/>
              <a:t>Introduction </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45525257"/>
              </p:ext>
            </p:extLst>
          </p:nvPr>
        </p:nvGraphicFramePr>
        <p:xfrm>
          <a:off x="494739" y="2261937"/>
          <a:ext cx="6748272"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7411453" y="2261937"/>
            <a:ext cx="4522715" cy="4023360"/>
          </a:xfrm>
          <a:prstGeom prst="rect">
            <a:avLst/>
          </a:prstGeom>
        </p:spPr>
      </p:pic>
    </p:spTree>
    <p:extLst>
      <p:ext uri="{BB962C8B-B14F-4D97-AF65-F5344CB8AC3E}">
        <p14:creationId xmlns:p14="http://schemas.microsoft.com/office/powerpoint/2010/main" val="166845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Briefly introduction of Sofitel Hotel</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395179711"/>
              </p:ext>
            </p:extLst>
          </p:nvPr>
        </p:nvGraphicFramePr>
        <p:xfrm>
          <a:off x="481263" y="2261935"/>
          <a:ext cx="7277661" cy="3850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037095" y="2261934"/>
            <a:ext cx="3888201" cy="3850106"/>
          </a:xfrm>
          <a:prstGeom prst="rect">
            <a:avLst/>
          </a:prstGeom>
        </p:spPr>
      </p:pic>
    </p:spTree>
    <p:extLst>
      <p:ext uri="{BB962C8B-B14F-4D97-AF65-F5344CB8AC3E}">
        <p14:creationId xmlns:p14="http://schemas.microsoft.com/office/powerpoint/2010/main" val="3375898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Main Consumer of Sofitel Hotel</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9104645"/>
              </p:ext>
            </p:extLst>
          </p:nvPr>
        </p:nvGraphicFramePr>
        <p:xfrm>
          <a:off x="687243" y="2286000"/>
          <a:ext cx="6844525" cy="3633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796463" y="2285999"/>
            <a:ext cx="4172599" cy="3633537"/>
          </a:xfrm>
          <a:prstGeom prst="rect">
            <a:avLst/>
          </a:prstGeom>
        </p:spPr>
      </p:pic>
    </p:spTree>
    <p:extLst>
      <p:ext uri="{BB962C8B-B14F-4D97-AF65-F5344CB8AC3E}">
        <p14:creationId xmlns:p14="http://schemas.microsoft.com/office/powerpoint/2010/main" val="461260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Outline the Nature, Scope and Role of Guest Services and Facilities </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54828706"/>
              </p:ext>
            </p:extLst>
          </p:nvPr>
        </p:nvGraphicFramePr>
        <p:xfrm>
          <a:off x="615055" y="2084832"/>
          <a:ext cx="7373914" cy="41629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173454" y="2646946"/>
            <a:ext cx="3814950" cy="3210007"/>
          </a:xfrm>
          <a:prstGeom prst="rect">
            <a:avLst/>
          </a:prstGeom>
        </p:spPr>
      </p:pic>
    </p:spTree>
    <p:extLst>
      <p:ext uri="{BB962C8B-B14F-4D97-AF65-F5344CB8AC3E}">
        <p14:creationId xmlns:p14="http://schemas.microsoft.com/office/powerpoint/2010/main" val="325592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t>Outline the Nature, Scope and Role of Guest Services and Facilities </a:t>
            </a:r>
            <a:endParaRPr lang="en-GB" sz="36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15359292"/>
              </p:ext>
            </p:extLst>
          </p:nvPr>
        </p:nvGraphicFramePr>
        <p:xfrm>
          <a:off x="687245" y="2286000"/>
          <a:ext cx="7085156" cy="3898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7940843" y="2504071"/>
            <a:ext cx="4074874" cy="2982327"/>
          </a:xfrm>
          <a:prstGeom prst="rect">
            <a:avLst/>
          </a:prstGeom>
        </p:spPr>
      </p:pic>
    </p:spTree>
    <p:extLst>
      <p:ext uri="{BB962C8B-B14F-4D97-AF65-F5344CB8AC3E}">
        <p14:creationId xmlns:p14="http://schemas.microsoft.com/office/powerpoint/2010/main" val="2006933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t>Outline the Nature, Scope and Role of Guest Services and Facilities </a:t>
            </a:r>
            <a:endParaRPr lang="en-GB"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9067764"/>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6595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t>Importance of Hospitality and Hotels Guest Expectations</a:t>
            </a:r>
            <a:endParaRPr lang="en-GB" sz="4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93675297"/>
              </p:ext>
            </p:extLst>
          </p:nvPr>
        </p:nvGraphicFramePr>
        <p:xfrm>
          <a:off x="1024128" y="2286000"/>
          <a:ext cx="10405872" cy="3705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utoShape 2" descr="Best Hospitality Schools in Switzerland - Studying in Switzerlan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652675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t>Importance of Hospitality and Hotels Guest Expectations</a:t>
            </a:r>
            <a:endParaRPr lang="en-GB" sz="48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4637485"/>
              </p:ext>
            </p:extLst>
          </p:nvPr>
        </p:nvGraphicFramePr>
        <p:xfrm>
          <a:off x="1024128" y="2371725"/>
          <a:ext cx="9720072" cy="4000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5133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t>Importance of Hospitality and Hotels Guest Expectations</a:t>
            </a:r>
            <a:endParaRPr lang="en-GB" sz="4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40072029"/>
              </p:ext>
            </p:extLst>
          </p:nvPr>
        </p:nvGraphicFramePr>
        <p:xfrm>
          <a:off x="1024129" y="2286000"/>
          <a:ext cx="6934010" cy="3800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236368" y="2286000"/>
            <a:ext cx="3707982" cy="3800475"/>
          </a:xfrm>
          <a:prstGeom prst="rect">
            <a:avLst/>
          </a:prstGeom>
        </p:spPr>
      </p:pic>
    </p:spTree>
    <p:extLst>
      <p:ext uri="{BB962C8B-B14F-4D97-AF65-F5344CB8AC3E}">
        <p14:creationId xmlns:p14="http://schemas.microsoft.com/office/powerpoint/2010/main" val="133887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References</a:t>
            </a:r>
            <a:r>
              <a:rPr lang="en-GB" b="1" dirty="0"/>
              <a:t>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43264172"/>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4917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728" y="2387327"/>
            <a:ext cx="10772775" cy="1658198"/>
          </a:xfrm>
        </p:spPr>
        <p:txBody>
          <a:bodyPr>
            <a:normAutofit/>
          </a:bodyPr>
          <a:lstStyle/>
          <a:p>
            <a:pPr algn="ctr"/>
            <a:r>
              <a:rPr lang="en-US" sz="9600" b="1" dirty="0"/>
              <a:t>Thank You!</a:t>
            </a:r>
            <a:endParaRPr lang="en-GB" sz="9600" b="1" dirty="0"/>
          </a:p>
        </p:txBody>
      </p:sp>
    </p:spTree>
    <p:extLst>
      <p:ext uri="{BB962C8B-B14F-4D97-AF65-F5344CB8AC3E}">
        <p14:creationId xmlns:p14="http://schemas.microsoft.com/office/powerpoint/2010/main" val="27359599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Custom 7">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1C426C"/>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22</TotalTime>
  <Words>2499</Words>
  <Application>Microsoft Office PowerPoint</Application>
  <PresentationFormat>Ecran lat</PresentationFormat>
  <Paragraphs>130</Paragraphs>
  <Slides>12</Slides>
  <Notes>10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Integral</vt:lpstr>
      <vt:lpstr>  BA International Hotel Management BMIH4003- Hospitality &amp; Guest Services Assessment 1-Presentation </vt:lpstr>
      <vt:lpstr>Introduction </vt:lpstr>
      <vt:lpstr>Briefly introduction of Sofitel Hotel</vt:lpstr>
      <vt:lpstr>Main Consumer of Sofitel Hotel</vt:lpstr>
      <vt:lpstr>Outline the Nature, Scope and Role of Guest Services and Facilities </vt:lpstr>
      <vt:lpstr>Outline the Nature, Scope and Role of Guest Services and Facilities </vt:lpstr>
      <vt:lpstr>Outline the Nature, Scope and Role of Guest Services and Facilities </vt:lpstr>
      <vt:lpstr>Importance of Hospitality and Hotels Guest Expectations</vt:lpstr>
      <vt:lpstr>Importance of Hospitality and Hotels Guest Expectations</vt:lpstr>
      <vt:lpstr>Importance of Hospitality and Hotels Guest Expectations</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123</dc:creator>
  <cp:lastModifiedBy>Teamtimepro@outlook.com</cp:lastModifiedBy>
  <cp:revision>18</cp:revision>
  <dcterms:created xsi:type="dcterms:W3CDTF">2023-10-19T10:41:34Z</dcterms:created>
  <dcterms:modified xsi:type="dcterms:W3CDTF">2023-10-22T17:09:23Z</dcterms:modified>
</cp:coreProperties>
</file>