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5373" autoAdjust="0"/>
  </p:normalViewPr>
  <p:slideViewPr>
    <p:cSldViewPr snapToGrid="0">
      <p:cViewPr varScale="1">
        <p:scale>
          <a:sx n="62" d="100"/>
          <a:sy n="62" d="100"/>
        </p:scale>
        <p:origin x="1488"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460170-2542-4D88-85D3-CE60BA257737}" type="datetimeFigureOut">
              <a:rPr lang="en-IN" smtClean="0"/>
              <a:t>23-06-2026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783890-73D3-405A-A748-845F54AE263A}" type="slidenum">
              <a:rPr lang="en-IN" smtClean="0"/>
              <a:t>‹#›</a:t>
            </a:fld>
            <a:endParaRPr lang="en-IN"/>
          </a:p>
        </p:txBody>
      </p:sp>
    </p:spTree>
    <p:extLst>
      <p:ext uri="{BB962C8B-B14F-4D97-AF65-F5344CB8AC3E}">
        <p14:creationId xmlns:p14="http://schemas.microsoft.com/office/powerpoint/2010/main" val="15313117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section introduces culture as the framework that is hidden behind the negotiation behaviour. For the Unilever and Alibaba partnership, culture is the most important factor as it affects how trust is built, how risk is discussed and how both sides interpret commitments, disagreement, silence and relationship expectations carefully in today’s business world.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69783890-73D3-405A-A748-845F54AE263A}" type="slidenum">
              <a:rPr lang="en-IN" smtClean="0"/>
              <a:t>3</a:t>
            </a:fld>
            <a:endParaRPr lang="en-IN"/>
          </a:p>
        </p:txBody>
      </p:sp>
    </p:spTree>
    <p:extLst>
      <p:ext uri="{BB962C8B-B14F-4D97-AF65-F5344CB8AC3E}">
        <p14:creationId xmlns:p14="http://schemas.microsoft.com/office/powerpoint/2010/main" val="32625968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main focus is on practical cultural elements not only on abstract theory. For Alibaba, relationship-building, careful wording including respect may also matter as much as the commercial proposal itself during initial meetings.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69783890-73D3-405A-A748-845F54AE263A}" type="slidenum">
              <a:rPr lang="en-IN" smtClean="0"/>
              <a:t>4</a:t>
            </a:fld>
            <a:endParaRPr lang="en-IN"/>
          </a:p>
        </p:txBody>
      </p:sp>
    </p:spTree>
    <p:extLst>
      <p:ext uri="{BB962C8B-B14F-4D97-AF65-F5344CB8AC3E}">
        <p14:creationId xmlns:p14="http://schemas.microsoft.com/office/powerpoint/2010/main" val="25881313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Negotiation contrasts are further highlighted in this research using the Hofstede framework. The UK likely prefers openness and individual accountability.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69783890-73D3-405A-A748-845F54AE263A}" type="slidenum">
              <a:rPr lang="en-IN" smtClean="0"/>
              <a:t>5</a:t>
            </a:fld>
            <a:endParaRPr lang="en-IN"/>
          </a:p>
        </p:txBody>
      </p:sp>
    </p:spTree>
    <p:extLst>
      <p:ext uri="{BB962C8B-B14F-4D97-AF65-F5344CB8AC3E}">
        <p14:creationId xmlns:p14="http://schemas.microsoft.com/office/powerpoint/2010/main" val="37376929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is clear that the same message can be interpreted differently. Successful combinations always combine with clarity and cultural sensitivity throughout the process.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69783890-73D3-405A-A748-845F54AE263A}" type="slidenum">
              <a:rPr lang="en-IN" smtClean="0"/>
              <a:t>6</a:t>
            </a:fld>
            <a:endParaRPr lang="en-IN"/>
          </a:p>
        </p:txBody>
      </p:sp>
    </p:spTree>
    <p:extLst>
      <p:ext uri="{BB962C8B-B14F-4D97-AF65-F5344CB8AC3E}">
        <p14:creationId xmlns:p14="http://schemas.microsoft.com/office/powerpoint/2010/main" val="6813155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Unilever should treat </a:t>
            </a:r>
            <a:r>
              <a:rPr lang="en-GB" sz="1200" kern="1200" dirty="0" err="1">
                <a:solidFill>
                  <a:schemeClr val="tx1"/>
                </a:solidFill>
                <a:effectLst/>
                <a:latin typeface="+mn-lt"/>
                <a:ea typeface="+mn-ea"/>
                <a:cs typeface="+mn-cs"/>
              </a:rPr>
              <a:t>guanxi</a:t>
            </a:r>
            <a:r>
              <a:rPr lang="en-GB" sz="1200" kern="1200" dirty="0">
                <a:solidFill>
                  <a:schemeClr val="tx1"/>
                </a:solidFill>
                <a:effectLst/>
                <a:latin typeface="+mn-lt"/>
                <a:ea typeface="+mn-ea"/>
                <a:cs typeface="+mn-cs"/>
              </a:rPr>
              <a:t> as a business resource, not small talk, because trust can influence information sharing, flexibility and commitment during negotiations with Alibaba partners.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69783890-73D3-405A-A748-845F54AE263A}" type="slidenum">
              <a:rPr lang="en-IN" smtClean="0"/>
              <a:t>7</a:t>
            </a:fld>
            <a:endParaRPr lang="en-IN"/>
          </a:p>
        </p:txBody>
      </p:sp>
    </p:spTree>
    <p:extLst>
      <p:ext uri="{BB962C8B-B14F-4D97-AF65-F5344CB8AC3E}">
        <p14:creationId xmlns:p14="http://schemas.microsoft.com/office/powerpoint/2010/main" val="41927294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pressure, Alibaba may interpret this speed so Unilever should balance British clarity with time for relationships, hierarchy followed by careful response channels within each meeting stage.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69783890-73D3-405A-A748-845F54AE263A}" type="slidenum">
              <a:rPr lang="en-IN" smtClean="0"/>
              <a:t>8</a:t>
            </a:fld>
            <a:endParaRPr lang="en-IN"/>
          </a:p>
        </p:txBody>
      </p:sp>
    </p:spTree>
    <p:extLst>
      <p:ext uri="{BB962C8B-B14F-4D97-AF65-F5344CB8AC3E}">
        <p14:creationId xmlns:p14="http://schemas.microsoft.com/office/powerpoint/2010/main" val="28034187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Delay does not always mean rejection. Differences in silence, timing and authority can further create wrong assumptions.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69783890-73D3-405A-A748-845F54AE263A}" type="slidenum">
              <a:rPr lang="en-IN" smtClean="0"/>
              <a:t>9</a:t>
            </a:fld>
            <a:endParaRPr lang="en-IN"/>
          </a:p>
        </p:txBody>
      </p:sp>
    </p:spTree>
    <p:extLst>
      <p:ext uri="{BB962C8B-B14F-4D97-AF65-F5344CB8AC3E}">
        <p14:creationId xmlns:p14="http://schemas.microsoft.com/office/powerpoint/2010/main" val="26791785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Structured discussion, culturally sensitive leadership and patience are important elements for successful negotiation. Though constructive disagreement should be encouraged at the same time personal conflict must be controlled.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69783890-73D3-405A-A748-845F54AE263A}" type="slidenum">
              <a:rPr lang="en-IN" smtClean="0"/>
              <a:t>10</a:t>
            </a:fld>
            <a:endParaRPr lang="en-IN"/>
          </a:p>
        </p:txBody>
      </p:sp>
    </p:spTree>
    <p:extLst>
      <p:ext uri="{BB962C8B-B14F-4D97-AF65-F5344CB8AC3E}">
        <p14:creationId xmlns:p14="http://schemas.microsoft.com/office/powerpoint/2010/main" val="24342752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cultural awareness finally helps Unilever and Alibaba judging behaviour through one cultural lens. The communication differences can be strongly understood by the managers more effectively and lead negotiations with greater sensitivity.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69783890-73D3-405A-A748-845F54AE263A}" type="slidenum">
              <a:rPr lang="en-IN" smtClean="0"/>
              <a:t>11</a:t>
            </a:fld>
            <a:endParaRPr lang="en-IN"/>
          </a:p>
        </p:txBody>
      </p:sp>
    </p:spTree>
    <p:extLst>
      <p:ext uri="{BB962C8B-B14F-4D97-AF65-F5344CB8AC3E}">
        <p14:creationId xmlns:p14="http://schemas.microsoft.com/office/powerpoint/2010/main" val="9666577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Therefore, Unilever should approach Alibaba through patient via culturally informed negotiation. This approach can finally reduce conflict and improve the quality of joint decisions.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69783890-73D3-405A-A748-845F54AE263A}" type="slidenum">
              <a:rPr lang="en-IN" smtClean="0"/>
              <a:t>12</a:t>
            </a:fld>
            <a:endParaRPr lang="en-IN"/>
          </a:p>
        </p:txBody>
      </p:sp>
    </p:spTree>
    <p:extLst>
      <p:ext uri="{BB962C8B-B14F-4D97-AF65-F5344CB8AC3E}">
        <p14:creationId xmlns:p14="http://schemas.microsoft.com/office/powerpoint/2010/main" val="42873219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F69E447-7516-4C78-9134-2AA1E9ABED4C}" type="datetimeFigureOut">
              <a:rPr lang="en-IN" smtClean="0"/>
              <a:t>23-06-2026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88D25B6-8960-4059-8C15-019A5391F116}" type="slidenum">
              <a:rPr lang="en-IN" smtClean="0"/>
              <a:t>‹#›</a:t>
            </a:fld>
            <a:endParaRPr lang="en-IN"/>
          </a:p>
        </p:txBody>
      </p:sp>
    </p:spTree>
    <p:extLst>
      <p:ext uri="{BB962C8B-B14F-4D97-AF65-F5344CB8AC3E}">
        <p14:creationId xmlns:p14="http://schemas.microsoft.com/office/powerpoint/2010/main" val="18893497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F69E447-7516-4C78-9134-2AA1E9ABED4C}" type="datetimeFigureOut">
              <a:rPr lang="en-IN" smtClean="0"/>
              <a:t>23-06-2026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88D25B6-8960-4059-8C15-019A5391F116}" type="slidenum">
              <a:rPr lang="en-IN" smtClean="0"/>
              <a:t>‹#›</a:t>
            </a:fld>
            <a:endParaRPr lang="en-IN"/>
          </a:p>
        </p:txBody>
      </p:sp>
    </p:spTree>
    <p:extLst>
      <p:ext uri="{BB962C8B-B14F-4D97-AF65-F5344CB8AC3E}">
        <p14:creationId xmlns:p14="http://schemas.microsoft.com/office/powerpoint/2010/main" val="397965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F69E447-7516-4C78-9134-2AA1E9ABED4C}" type="datetimeFigureOut">
              <a:rPr lang="en-IN" smtClean="0"/>
              <a:t>23-06-2026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88D25B6-8960-4059-8C15-019A5391F116}" type="slidenum">
              <a:rPr lang="en-IN" smtClean="0"/>
              <a:t>‹#›</a:t>
            </a:fld>
            <a:endParaRPr lang="en-IN"/>
          </a:p>
        </p:txBody>
      </p:sp>
    </p:spTree>
    <p:extLst>
      <p:ext uri="{BB962C8B-B14F-4D97-AF65-F5344CB8AC3E}">
        <p14:creationId xmlns:p14="http://schemas.microsoft.com/office/powerpoint/2010/main" val="33236137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F69E447-7516-4C78-9134-2AA1E9ABED4C}" type="datetimeFigureOut">
              <a:rPr lang="en-IN" smtClean="0"/>
              <a:t>23-06-2026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88D25B6-8960-4059-8C15-019A5391F116}" type="slidenum">
              <a:rPr lang="en-IN" smtClean="0"/>
              <a:t>‹#›</a:t>
            </a:fld>
            <a:endParaRPr lang="en-IN"/>
          </a:p>
        </p:txBody>
      </p:sp>
    </p:spTree>
    <p:extLst>
      <p:ext uri="{BB962C8B-B14F-4D97-AF65-F5344CB8AC3E}">
        <p14:creationId xmlns:p14="http://schemas.microsoft.com/office/powerpoint/2010/main" val="3952620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F69E447-7516-4C78-9134-2AA1E9ABED4C}" type="datetimeFigureOut">
              <a:rPr lang="en-IN" smtClean="0"/>
              <a:t>23-06-2026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F88D25B6-8960-4059-8C15-019A5391F116}" type="slidenum">
              <a:rPr lang="en-IN" smtClean="0"/>
              <a:t>‹#›</a:t>
            </a:fld>
            <a:endParaRPr lang="en-IN"/>
          </a:p>
        </p:txBody>
      </p:sp>
    </p:spTree>
    <p:extLst>
      <p:ext uri="{BB962C8B-B14F-4D97-AF65-F5344CB8AC3E}">
        <p14:creationId xmlns:p14="http://schemas.microsoft.com/office/powerpoint/2010/main" val="26758135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6F69E447-7516-4C78-9134-2AA1E9ABED4C}" type="datetimeFigureOut">
              <a:rPr lang="en-IN" smtClean="0"/>
              <a:t>23-06-2026</a:t>
            </a:fld>
            <a:endParaRPr lang="en-IN"/>
          </a:p>
        </p:txBody>
      </p:sp>
      <p:sp>
        <p:nvSpPr>
          <p:cNvPr id="5" name="Footer Placeholder 3"/>
          <p:cNvSpPr>
            <a:spLocks noGrp="1"/>
          </p:cNvSpPr>
          <p:nvPr>
            <p:ph type="ftr" sz="quarter" idx="11"/>
          </p:nvPr>
        </p:nvSpPr>
        <p:spPr/>
        <p:txBody>
          <a:bodyPr/>
          <a:lstStyle/>
          <a:p>
            <a:endParaRPr lang="en-IN"/>
          </a:p>
        </p:txBody>
      </p:sp>
      <p:sp>
        <p:nvSpPr>
          <p:cNvPr id="6" name="Slide Number Placeholder 4"/>
          <p:cNvSpPr>
            <a:spLocks noGrp="1"/>
          </p:cNvSpPr>
          <p:nvPr>
            <p:ph type="sldNum" sz="quarter" idx="12"/>
          </p:nvPr>
        </p:nvSpPr>
        <p:spPr/>
        <p:txBody>
          <a:bodyPr/>
          <a:lstStyle/>
          <a:p>
            <a:fld id="{F88D25B6-8960-4059-8C15-019A5391F116}" type="slidenum">
              <a:rPr lang="en-IN" smtClean="0"/>
              <a:t>‹#›</a:t>
            </a:fld>
            <a:endParaRPr lang="en-IN"/>
          </a:p>
        </p:txBody>
      </p:sp>
    </p:spTree>
    <p:extLst>
      <p:ext uri="{BB962C8B-B14F-4D97-AF65-F5344CB8AC3E}">
        <p14:creationId xmlns:p14="http://schemas.microsoft.com/office/powerpoint/2010/main" val="3454722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6F69E447-7516-4C78-9134-2AA1E9ABED4C}" type="datetimeFigureOut">
              <a:rPr lang="en-IN" smtClean="0"/>
              <a:t>23-06-2026</a:t>
            </a:fld>
            <a:endParaRPr lang="en-IN"/>
          </a:p>
        </p:txBody>
      </p:sp>
      <p:sp>
        <p:nvSpPr>
          <p:cNvPr id="5" name="Footer Placeholder 2"/>
          <p:cNvSpPr>
            <a:spLocks noGrp="1"/>
          </p:cNvSpPr>
          <p:nvPr>
            <p:ph type="ftr" sz="quarter" idx="11"/>
          </p:nvPr>
        </p:nvSpPr>
        <p:spPr/>
        <p:txBody>
          <a:bodyPr/>
          <a:lstStyle/>
          <a:p>
            <a:endParaRPr lang="en-IN"/>
          </a:p>
        </p:txBody>
      </p:sp>
      <p:sp>
        <p:nvSpPr>
          <p:cNvPr id="6" name="Slide Number Placeholder 3"/>
          <p:cNvSpPr>
            <a:spLocks noGrp="1"/>
          </p:cNvSpPr>
          <p:nvPr>
            <p:ph type="sldNum" sz="quarter" idx="12"/>
          </p:nvPr>
        </p:nvSpPr>
        <p:spPr/>
        <p:txBody>
          <a:bodyPr/>
          <a:lstStyle/>
          <a:p>
            <a:fld id="{F88D25B6-8960-4059-8C15-019A5391F116}" type="slidenum">
              <a:rPr lang="en-IN" smtClean="0"/>
              <a:t>‹#›</a:t>
            </a:fld>
            <a:endParaRPr lang="en-IN"/>
          </a:p>
        </p:txBody>
      </p:sp>
    </p:spTree>
    <p:extLst>
      <p:ext uri="{BB962C8B-B14F-4D97-AF65-F5344CB8AC3E}">
        <p14:creationId xmlns:p14="http://schemas.microsoft.com/office/powerpoint/2010/main" val="14147623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6F69E447-7516-4C78-9134-2AA1E9ABED4C}" type="datetimeFigureOut">
              <a:rPr lang="en-IN" smtClean="0"/>
              <a:t>23-06-2026</a:t>
            </a:fld>
            <a:endParaRPr lang="en-IN"/>
          </a:p>
        </p:txBody>
      </p:sp>
      <p:sp>
        <p:nvSpPr>
          <p:cNvPr id="5" name="Footer Placeholder 5"/>
          <p:cNvSpPr>
            <a:spLocks noGrp="1"/>
          </p:cNvSpPr>
          <p:nvPr>
            <p:ph type="ftr" sz="quarter" idx="11"/>
          </p:nvPr>
        </p:nvSpPr>
        <p:spPr/>
        <p:txBody>
          <a:bodyPr/>
          <a:lstStyle/>
          <a:p>
            <a:endParaRPr lang="en-IN"/>
          </a:p>
        </p:txBody>
      </p:sp>
      <p:sp>
        <p:nvSpPr>
          <p:cNvPr id="6" name="Slide Number Placeholder 6"/>
          <p:cNvSpPr>
            <a:spLocks noGrp="1"/>
          </p:cNvSpPr>
          <p:nvPr>
            <p:ph type="sldNum" sz="quarter" idx="12"/>
          </p:nvPr>
        </p:nvSpPr>
        <p:spPr/>
        <p:txBody>
          <a:bodyPr/>
          <a:lstStyle/>
          <a:p>
            <a:fld id="{F88D25B6-8960-4059-8C15-019A5391F116}" type="slidenum">
              <a:rPr lang="en-IN" smtClean="0"/>
              <a:t>‹#›</a:t>
            </a:fld>
            <a:endParaRPr lang="en-IN"/>
          </a:p>
        </p:txBody>
      </p:sp>
    </p:spTree>
    <p:extLst>
      <p:ext uri="{BB962C8B-B14F-4D97-AF65-F5344CB8AC3E}">
        <p14:creationId xmlns:p14="http://schemas.microsoft.com/office/powerpoint/2010/main" val="5423522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F69E447-7516-4C78-9134-2AA1E9ABED4C}" type="datetimeFigureOut">
              <a:rPr lang="en-IN" smtClean="0"/>
              <a:t>23-06-2026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88D25B6-8960-4059-8C15-019A5391F116}" type="slidenum">
              <a:rPr lang="en-IN" smtClean="0"/>
              <a:t>‹#›</a:t>
            </a:fld>
            <a:endParaRPr lang="en-IN"/>
          </a:p>
        </p:txBody>
      </p:sp>
    </p:spTree>
    <p:extLst>
      <p:ext uri="{BB962C8B-B14F-4D97-AF65-F5344CB8AC3E}">
        <p14:creationId xmlns:p14="http://schemas.microsoft.com/office/powerpoint/2010/main" val="38930019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F69E447-7516-4C78-9134-2AA1E9ABED4C}" type="datetimeFigureOut">
              <a:rPr lang="en-IN" smtClean="0"/>
              <a:t>23-06-2026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88D25B6-8960-4059-8C15-019A5391F116}" type="slidenum">
              <a:rPr lang="en-IN" smtClean="0"/>
              <a:t>‹#›</a:t>
            </a:fld>
            <a:endParaRPr lang="en-IN"/>
          </a:p>
        </p:txBody>
      </p:sp>
    </p:spTree>
    <p:extLst>
      <p:ext uri="{BB962C8B-B14F-4D97-AF65-F5344CB8AC3E}">
        <p14:creationId xmlns:p14="http://schemas.microsoft.com/office/powerpoint/2010/main" val="10963499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6F69E447-7516-4C78-9134-2AA1E9ABED4C}" type="datetimeFigureOut">
              <a:rPr lang="en-IN" smtClean="0"/>
              <a:t>23-06-2026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88D25B6-8960-4059-8C15-019A5391F116}" type="slidenum">
              <a:rPr lang="en-IN" smtClean="0"/>
              <a:t>‹#›</a:t>
            </a:fld>
            <a:endParaRPr lang="en-IN"/>
          </a:p>
        </p:txBody>
      </p:sp>
    </p:spTree>
    <p:extLst>
      <p:ext uri="{BB962C8B-B14F-4D97-AF65-F5344CB8AC3E}">
        <p14:creationId xmlns:p14="http://schemas.microsoft.com/office/powerpoint/2010/main" val="19566425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385828"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6F69E447-7516-4C78-9134-2AA1E9ABED4C}" type="datetimeFigureOut">
              <a:rPr lang="en-IN" smtClean="0"/>
              <a:t>23-06-2026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88D25B6-8960-4059-8C15-019A5391F116}" type="slidenum">
              <a:rPr lang="en-IN" smtClean="0"/>
              <a:t>‹#›</a:t>
            </a:fld>
            <a:endParaRPr lang="en-IN"/>
          </a:p>
        </p:txBody>
      </p:sp>
      <p:sp>
        <p:nvSpPr>
          <p:cNvPr id="11" name="TextBox 10"/>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9767378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F69E447-7516-4C78-9134-2AA1E9ABED4C}" type="datetimeFigureOut">
              <a:rPr lang="en-IN" smtClean="0"/>
              <a:t>23-06-2026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88D25B6-8960-4059-8C15-019A5391F116}" type="slidenum">
              <a:rPr lang="en-IN" smtClean="0"/>
              <a:t>‹#›</a:t>
            </a:fld>
            <a:endParaRPr lang="en-IN"/>
          </a:p>
        </p:txBody>
      </p:sp>
    </p:spTree>
    <p:extLst>
      <p:ext uri="{BB962C8B-B14F-4D97-AF65-F5344CB8AC3E}">
        <p14:creationId xmlns:p14="http://schemas.microsoft.com/office/powerpoint/2010/main" val="29178025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F69E447-7516-4C78-9134-2AA1E9ABED4C}" type="datetimeFigureOut">
              <a:rPr lang="en-IN" smtClean="0"/>
              <a:t>23-06-2026</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88D25B6-8960-4059-8C15-019A5391F116}" type="slidenum">
              <a:rPr lang="en-IN" smtClean="0"/>
              <a:t>‹#›</a:t>
            </a:fld>
            <a:endParaRPr lang="en-IN"/>
          </a:p>
        </p:txBody>
      </p:sp>
    </p:spTree>
    <p:extLst>
      <p:ext uri="{BB962C8B-B14F-4D97-AF65-F5344CB8AC3E}">
        <p14:creationId xmlns:p14="http://schemas.microsoft.com/office/powerpoint/2010/main" val="10352852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F69E447-7516-4C78-9134-2AA1E9ABED4C}" type="datetimeFigureOut">
              <a:rPr lang="en-IN" smtClean="0"/>
              <a:t>23-06-2026</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88D25B6-8960-4059-8C15-019A5391F116}" type="slidenum">
              <a:rPr lang="en-IN" smtClean="0"/>
              <a:t>‹#›</a:t>
            </a:fld>
            <a:endParaRPr lang="en-IN"/>
          </a:p>
        </p:txBody>
      </p:sp>
    </p:spTree>
    <p:extLst>
      <p:ext uri="{BB962C8B-B14F-4D97-AF65-F5344CB8AC3E}">
        <p14:creationId xmlns:p14="http://schemas.microsoft.com/office/powerpoint/2010/main" val="31859427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69E447-7516-4C78-9134-2AA1E9ABED4C}" type="datetimeFigureOut">
              <a:rPr lang="en-IN" smtClean="0"/>
              <a:t>23-06-2026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88D25B6-8960-4059-8C15-019A5391F116}" type="slidenum">
              <a:rPr lang="en-IN" smtClean="0"/>
              <a:t>‹#›</a:t>
            </a:fld>
            <a:endParaRPr lang="en-IN"/>
          </a:p>
        </p:txBody>
      </p:sp>
    </p:spTree>
    <p:extLst>
      <p:ext uri="{BB962C8B-B14F-4D97-AF65-F5344CB8AC3E}">
        <p14:creationId xmlns:p14="http://schemas.microsoft.com/office/powerpoint/2010/main" val="6978430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69E447-7516-4C78-9134-2AA1E9ABED4C}" type="datetimeFigureOut">
              <a:rPr lang="en-IN" smtClean="0"/>
              <a:t>23-06-2026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88D25B6-8960-4059-8C15-019A5391F116}" type="slidenum">
              <a:rPr lang="en-IN" smtClean="0"/>
              <a:t>‹#›</a:t>
            </a:fld>
            <a:endParaRPr lang="en-IN"/>
          </a:p>
        </p:txBody>
      </p:sp>
    </p:spTree>
    <p:extLst>
      <p:ext uri="{BB962C8B-B14F-4D97-AF65-F5344CB8AC3E}">
        <p14:creationId xmlns:p14="http://schemas.microsoft.com/office/powerpoint/2010/main" val="868801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F69E447-7516-4C78-9134-2AA1E9ABED4C}" type="datetimeFigureOut">
              <a:rPr lang="en-IN" smtClean="0"/>
              <a:t>23-06-2026</a:t>
            </a:fld>
            <a:endParaRPr lang="en-IN"/>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IN"/>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F88D25B6-8960-4059-8C15-019A5391F116}" type="slidenum">
              <a:rPr lang="en-IN" smtClean="0"/>
              <a:t>‹#›</a:t>
            </a:fld>
            <a:endParaRPr lang="en-IN"/>
          </a:p>
        </p:txBody>
      </p:sp>
    </p:spTree>
    <p:extLst>
      <p:ext uri="{BB962C8B-B14F-4D97-AF65-F5344CB8AC3E}">
        <p14:creationId xmlns:p14="http://schemas.microsoft.com/office/powerpoint/2010/main" val="918574232"/>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statista.com/chart/18615/the-best-employers-for-wome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29763" y="1697812"/>
            <a:ext cx="10902460" cy="4539191"/>
          </a:xfrm>
          <a:prstGeom prst="rect">
            <a:avLst/>
          </a:prstGeom>
        </p:spPr>
        <p:txBody>
          <a:bodyPr wrap="square">
            <a:spAutoFit/>
          </a:bodyPr>
          <a:lstStyle/>
          <a:p>
            <a:pPr algn="ctr">
              <a:lnSpc>
                <a:spcPct val="150000"/>
              </a:lnSpc>
              <a:spcAft>
                <a:spcPts val="0"/>
              </a:spcAft>
            </a:pPr>
            <a:r>
              <a:rPr lang="en-GB" sz="2800" b="1" dirty="0">
                <a:latin typeface="Times New Roman" panose="02020603050405020304" pitchFamily="18" charset="0"/>
                <a:ea typeface="Arial" panose="020B0604020202020204" pitchFamily="34" charset="0"/>
              </a:rPr>
              <a:t>Programme: BA (Hons) Business Management</a:t>
            </a:r>
            <a:endParaRPr lang="en-IN" sz="2800" dirty="0">
              <a:effectLst/>
              <a:latin typeface="Arial" panose="020B0604020202020204" pitchFamily="34" charset="0"/>
              <a:ea typeface="Arial" panose="020B0604020202020204" pitchFamily="34" charset="0"/>
            </a:endParaRPr>
          </a:p>
          <a:p>
            <a:pPr algn="ctr">
              <a:lnSpc>
                <a:spcPct val="150000"/>
              </a:lnSpc>
              <a:spcAft>
                <a:spcPts val="0"/>
              </a:spcAft>
            </a:pPr>
            <a:r>
              <a:rPr lang="en-GB" sz="2800" b="1" dirty="0">
                <a:latin typeface="Times New Roman" panose="02020603050405020304" pitchFamily="18" charset="0"/>
                <a:ea typeface="Arial" panose="020B0604020202020204" pitchFamily="34" charset="0"/>
              </a:rPr>
              <a:t>Module: International Business Communications</a:t>
            </a:r>
            <a:endParaRPr lang="en-IN" sz="2800" dirty="0">
              <a:effectLst/>
              <a:latin typeface="Arial" panose="020B0604020202020204" pitchFamily="34" charset="0"/>
              <a:ea typeface="Arial" panose="020B0604020202020204" pitchFamily="34" charset="0"/>
            </a:endParaRPr>
          </a:p>
          <a:p>
            <a:pPr algn="ctr">
              <a:lnSpc>
                <a:spcPct val="150000"/>
              </a:lnSpc>
              <a:spcAft>
                <a:spcPts val="0"/>
              </a:spcAft>
            </a:pPr>
            <a:r>
              <a:rPr lang="en-GB" sz="2800" b="1" dirty="0">
                <a:latin typeface="Times New Roman" panose="02020603050405020304" pitchFamily="18" charset="0"/>
                <a:ea typeface="Arial" panose="020B0604020202020204" pitchFamily="34" charset="0"/>
              </a:rPr>
              <a:t>Module code: LCBB6023</a:t>
            </a:r>
            <a:endParaRPr lang="en-IN" sz="2800" dirty="0">
              <a:effectLst/>
              <a:latin typeface="Arial" panose="020B0604020202020204" pitchFamily="34" charset="0"/>
              <a:ea typeface="Arial" panose="020B0604020202020204" pitchFamily="34" charset="0"/>
            </a:endParaRPr>
          </a:p>
          <a:p>
            <a:pPr algn="ctr">
              <a:lnSpc>
                <a:spcPct val="150000"/>
              </a:lnSpc>
              <a:spcAft>
                <a:spcPts val="0"/>
              </a:spcAft>
            </a:pPr>
            <a:r>
              <a:rPr lang="en-GB" sz="2800" b="1" dirty="0">
                <a:latin typeface="Times New Roman" panose="02020603050405020304" pitchFamily="18" charset="0"/>
                <a:ea typeface="Arial" panose="020B0604020202020204" pitchFamily="34" charset="0"/>
              </a:rPr>
              <a:t>Assignment Title: Component 1: Practical: Individual Presentation</a:t>
            </a:r>
          </a:p>
          <a:p>
            <a:pPr algn="ctr">
              <a:lnSpc>
                <a:spcPct val="150000"/>
              </a:lnSpc>
              <a:spcAft>
                <a:spcPts val="0"/>
              </a:spcAft>
            </a:pPr>
            <a:r>
              <a:rPr lang="en-IN" sz="2800" b="1" dirty="0">
                <a:effectLst/>
                <a:latin typeface="Times New Roman" panose="02020603050405020304" pitchFamily="18" charset="0"/>
                <a:ea typeface="Arial" panose="020B0604020202020204" pitchFamily="34" charset="0"/>
                <a:cs typeface="Times New Roman" panose="02020603050405020304" pitchFamily="18" charset="0"/>
              </a:rPr>
              <a:t>Topic: Cross-Cultural Negotiation (UK–China)</a:t>
            </a:r>
          </a:p>
          <a:p>
            <a:pPr algn="ctr">
              <a:lnSpc>
                <a:spcPct val="150000"/>
              </a:lnSpc>
            </a:pPr>
            <a:r>
              <a:rPr lang="en-GB" sz="2800" b="1" dirty="0">
                <a:latin typeface="Times New Roman" panose="02020603050405020304" pitchFamily="18" charset="0"/>
                <a:ea typeface="Arial" panose="020B0604020202020204" pitchFamily="34" charset="0"/>
              </a:rPr>
              <a:t>Student Name: Daniel Butuc</a:t>
            </a:r>
          </a:p>
          <a:p>
            <a:pPr algn="ctr">
              <a:lnSpc>
                <a:spcPct val="150000"/>
              </a:lnSpc>
            </a:pPr>
            <a:r>
              <a:rPr lang="en-GB" sz="2800" b="1" dirty="0">
                <a:latin typeface="Times New Roman" panose="02020603050405020304" pitchFamily="18" charset="0"/>
                <a:ea typeface="Arial" panose="020B0604020202020204" pitchFamily="34" charset="0"/>
              </a:rPr>
              <a:t>Student ID:</a:t>
            </a:r>
            <a:r>
              <a:rPr lang="en-GB" sz="2800" dirty="0">
                <a:latin typeface="Times New Roman" panose="02020603050405020304" pitchFamily="18" charset="0"/>
                <a:ea typeface="Arial" panose="020B0604020202020204" pitchFamily="34" charset="0"/>
              </a:rPr>
              <a:t> </a:t>
            </a:r>
            <a:r>
              <a:rPr lang="en-GB" sz="2800" b="1" dirty="0">
                <a:latin typeface="Times New Roman" panose="02020603050405020304" pitchFamily="18" charset="0"/>
                <a:cs typeface="Times New Roman" panose="02020603050405020304" pitchFamily="18" charset="0"/>
              </a:rPr>
              <a:t>2326536</a:t>
            </a:r>
            <a:endParaRPr lang="en-IN" sz="2800" dirty="0">
              <a:latin typeface="Times New Roman" panose="02020603050405020304" pitchFamily="18" charset="0"/>
              <a:cs typeface="Times New Roman" panose="02020603050405020304" pitchFamily="18" charset="0"/>
            </a:endParaRPr>
          </a:p>
        </p:txBody>
      </p:sp>
      <p:pic>
        <p:nvPicPr>
          <p:cNvPr id="5" name="Picture 4"/>
          <p:cNvPicPr/>
          <p:nvPr/>
        </p:nvPicPr>
        <p:blipFill>
          <a:blip r:embed="rId2"/>
          <a:stretch>
            <a:fillRect/>
          </a:stretch>
        </p:blipFill>
        <p:spPr>
          <a:xfrm>
            <a:off x="3118633" y="473905"/>
            <a:ext cx="3566160" cy="1074420"/>
          </a:xfrm>
          <a:prstGeom prst="rect">
            <a:avLst/>
          </a:prstGeom>
        </p:spPr>
      </p:pic>
    </p:spTree>
    <p:extLst>
      <p:ext uri="{BB962C8B-B14F-4D97-AF65-F5344CB8AC3E}">
        <p14:creationId xmlns:p14="http://schemas.microsoft.com/office/powerpoint/2010/main" val="19762858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56879" y="403291"/>
            <a:ext cx="9404723" cy="1400530"/>
          </a:xfrm>
        </p:spPr>
        <p:txBody>
          <a:bodyPr/>
          <a:lstStyle/>
          <a:p>
            <a:pPr algn="ctr"/>
            <a:r>
              <a:rPr lang="en-GB" sz="4800" b="1" dirty="0">
                <a:latin typeface="Times New Roman" panose="02020603050405020304" pitchFamily="18" charset="0"/>
                <a:cs typeface="Times New Roman" panose="02020603050405020304" pitchFamily="18" charset="0"/>
              </a:rPr>
              <a:t>Table of Contents </a:t>
            </a:r>
            <a:br>
              <a:rPr lang="en-IN" b="1" dirty="0"/>
            </a:br>
            <a:endParaRPr lang="en-IN" dirty="0"/>
          </a:p>
        </p:txBody>
      </p:sp>
      <p:sp>
        <p:nvSpPr>
          <p:cNvPr id="4" name="Rectangle 3"/>
          <p:cNvSpPr/>
          <p:nvPr/>
        </p:nvSpPr>
        <p:spPr>
          <a:xfrm>
            <a:off x="646111" y="1644564"/>
            <a:ext cx="10826261" cy="4552015"/>
          </a:xfrm>
          <a:prstGeom prst="rect">
            <a:avLst/>
          </a:prstGeom>
        </p:spPr>
        <p:txBody>
          <a:bodyPr wrap="square">
            <a:spAutoFit/>
          </a:bodyPr>
          <a:lstStyle/>
          <a:p>
            <a:pPr marL="342900" lvl="0" indent="-342900" algn="just">
              <a:lnSpc>
                <a:spcPct val="115000"/>
              </a:lnSpc>
              <a:spcBef>
                <a:spcPts val="1200"/>
              </a:spcBef>
              <a:spcAft>
                <a:spcPts val="0"/>
              </a:spcAft>
              <a:buFont typeface="Arial" panose="020B0604020202020204" pitchFamily="34" charset="0"/>
              <a:buChar char="●"/>
            </a:pPr>
            <a:r>
              <a:rPr lang="en-GB" sz="2800" dirty="0">
                <a:latin typeface="Times New Roman" panose="02020603050405020304" pitchFamily="18" charset="0"/>
                <a:ea typeface="Arial" panose="020B0604020202020204" pitchFamily="34" charset="0"/>
              </a:rPr>
              <a:t>Introduction</a:t>
            </a:r>
            <a:endParaRPr lang="en-IN" sz="2400" u="none" strike="noStrike" dirty="0">
              <a:effectLst/>
              <a:latin typeface="Arial" panose="020B0604020202020204" pitchFamily="34" charset="0"/>
              <a:ea typeface="Arial" panose="020B0604020202020204" pitchFamily="34" charset="0"/>
            </a:endParaRPr>
          </a:p>
          <a:p>
            <a:pPr marL="342900" lvl="0" indent="-342900" algn="just">
              <a:lnSpc>
                <a:spcPct val="115000"/>
              </a:lnSpc>
              <a:spcAft>
                <a:spcPts val="0"/>
              </a:spcAft>
              <a:buFont typeface="Arial" panose="020B0604020202020204" pitchFamily="34" charset="0"/>
              <a:buChar char="●"/>
            </a:pPr>
            <a:r>
              <a:rPr lang="en-GB" sz="2800" dirty="0">
                <a:latin typeface="Times New Roman" panose="02020603050405020304" pitchFamily="18" charset="0"/>
                <a:ea typeface="Arial" panose="020B0604020202020204" pitchFamily="34" charset="0"/>
              </a:rPr>
              <a:t>What is culture</a:t>
            </a:r>
            <a:endParaRPr lang="en-IN" sz="2400" u="none" strike="noStrike" dirty="0">
              <a:effectLst/>
              <a:latin typeface="Arial" panose="020B0604020202020204" pitchFamily="34" charset="0"/>
              <a:ea typeface="Arial" panose="020B0604020202020204" pitchFamily="34" charset="0"/>
            </a:endParaRPr>
          </a:p>
          <a:p>
            <a:pPr marL="342900" lvl="0" indent="-342900" algn="just">
              <a:lnSpc>
                <a:spcPct val="115000"/>
              </a:lnSpc>
              <a:spcAft>
                <a:spcPts val="0"/>
              </a:spcAft>
              <a:buFont typeface="Arial" panose="020B0604020202020204" pitchFamily="34" charset="0"/>
              <a:buChar char="●"/>
            </a:pPr>
            <a:r>
              <a:rPr lang="en-GB" sz="2800" dirty="0">
                <a:latin typeface="Times New Roman" panose="02020603050405020304" pitchFamily="18" charset="0"/>
                <a:ea typeface="Arial" panose="020B0604020202020204" pitchFamily="34" charset="0"/>
              </a:rPr>
              <a:t>Cultural theories</a:t>
            </a:r>
            <a:endParaRPr lang="en-IN" sz="2400" u="none" strike="noStrike" dirty="0">
              <a:effectLst/>
              <a:latin typeface="Arial" panose="020B0604020202020204" pitchFamily="34" charset="0"/>
              <a:ea typeface="Arial" panose="020B0604020202020204" pitchFamily="34" charset="0"/>
            </a:endParaRPr>
          </a:p>
          <a:p>
            <a:pPr marL="342900" lvl="0" indent="-342900" algn="just">
              <a:lnSpc>
                <a:spcPct val="115000"/>
              </a:lnSpc>
              <a:spcAft>
                <a:spcPts val="0"/>
              </a:spcAft>
              <a:buFont typeface="Arial" panose="020B0604020202020204" pitchFamily="34" charset="0"/>
              <a:buChar char="●"/>
            </a:pPr>
            <a:r>
              <a:rPr lang="en-GB" sz="2800" dirty="0">
                <a:latin typeface="Times New Roman" panose="02020603050405020304" pitchFamily="18" charset="0"/>
                <a:ea typeface="Arial" panose="020B0604020202020204" pitchFamily="34" charset="0"/>
              </a:rPr>
              <a:t>UK vs China cultural differences</a:t>
            </a:r>
            <a:endParaRPr lang="en-IN" sz="2400" u="none" strike="noStrike" dirty="0">
              <a:effectLst/>
              <a:latin typeface="Arial" panose="020B0604020202020204" pitchFamily="34" charset="0"/>
              <a:ea typeface="Arial" panose="020B0604020202020204" pitchFamily="34" charset="0"/>
            </a:endParaRPr>
          </a:p>
          <a:p>
            <a:pPr marL="342900" lvl="0" indent="-342900" algn="just">
              <a:lnSpc>
                <a:spcPct val="115000"/>
              </a:lnSpc>
              <a:spcAft>
                <a:spcPts val="0"/>
              </a:spcAft>
              <a:buFont typeface="Arial" panose="020B0604020202020204" pitchFamily="34" charset="0"/>
              <a:buChar char="●"/>
            </a:pPr>
            <a:r>
              <a:rPr lang="en-GB" sz="2800" dirty="0">
                <a:latin typeface="Times New Roman" panose="02020603050405020304" pitchFamily="18" charset="0"/>
                <a:ea typeface="Arial" panose="020B0604020202020204" pitchFamily="34" charset="0"/>
              </a:rPr>
              <a:t>Key negotiation barriers</a:t>
            </a:r>
            <a:endParaRPr lang="en-IN" sz="2400" u="none" strike="noStrike" dirty="0">
              <a:effectLst/>
              <a:latin typeface="Arial" panose="020B0604020202020204" pitchFamily="34" charset="0"/>
              <a:ea typeface="Arial" panose="020B0604020202020204" pitchFamily="34" charset="0"/>
            </a:endParaRPr>
          </a:p>
          <a:p>
            <a:pPr marL="342900" lvl="0" indent="-342900" algn="just">
              <a:lnSpc>
                <a:spcPct val="115000"/>
              </a:lnSpc>
              <a:spcAft>
                <a:spcPts val="0"/>
              </a:spcAft>
              <a:buFont typeface="Arial" panose="020B0604020202020204" pitchFamily="34" charset="0"/>
              <a:buChar char="●"/>
            </a:pPr>
            <a:r>
              <a:rPr lang="en-GB" sz="2800" dirty="0">
                <a:latin typeface="Times New Roman" panose="02020603050405020304" pitchFamily="18" charset="0"/>
                <a:ea typeface="Arial" panose="020B0604020202020204" pitchFamily="34" charset="0"/>
              </a:rPr>
              <a:t>Strategies for success</a:t>
            </a:r>
            <a:endParaRPr lang="en-IN" sz="2400" u="none" strike="noStrike" dirty="0">
              <a:effectLst/>
              <a:latin typeface="Arial" panose="020B0604020202020204" pitchFamily="34" charset="0"/>
              <a:ea typeface="Arial" panose="020B0604020202020204" pitchFamily="34" charset="0"/>
            </a:endParaRPr>
          </a:p>
          <a:p>
            <a:pPr marL="342900" lvl="0" indent="-342900" algn="just">
              <a:lnSpc>
                <a:spcPct val="115000"/>
              </a:lnSpc>
              <a:spcAft>
                <a:spcPts val="0"/>
              </a:spcAft>
              <a:buFont typeface="Arial" panose="020B0604020202020204" pitchFamily="34" charset="0"/>
              <a:buChar char="●"/>
            </a:pPr>
            <a:r>
              <a:rPr lang="en-GB" sz="2800" dirty="0">
                <a:latin typeface="Times New Roman" panose="02020603050405020304" pitchFamily="18" charset="0"/>
                <a:ea typeface="Arial" panose="020B0604020202020204" pitchFamily="34" charset="0"/>
              </a:rPr>
              <a:t>Importance of cultural awareness</a:t>
            </a:r>
            <a:endParaRPr lang="en-IN" sz="2400" u="none" strike="noStrike" dirty="0">
              <a:effectLst/>
              <a:latin typeface="Arial" panose="020B0604020202020204" pitchFamily="34" charset="0"/>
              <a:ea typeface="Arial" panose="020B0604020202020204" pitchFamily="34" charset="0"/>
            </a:endParaRPr>
          </a:p>
          <a:p>
            <a:pPr marL="342900" lvl="0" indent="-342900" algn="just">
              <a:lnSpc>
                <a:spcPct val="115000"/>
              </a:lnSpc>
              <a:spcAft>
                <a:spcPts val="0"/>
              </a:spcAft>
              <a:buFont typeface="Arial" panose="020B0604020202020204" pitchFamily="34" charset="0"/>
              <a:buChar char="●"/>
            </a:pPr>
            <a:r>
              <a:rPr lang="en-GB" sz="2800" dirty="0">
                <a:latin typeface="Times New Roman" panose="02020603050405020304" pitchFamily="18" charset="0"/>
                <a:ea typeface="Arial" panose="020B0604020202020204" pitchFamily="34" charset="0"/>
              </a:rPr>
              <a:t>Conclusion</a:t>
            </a:r>
            <a:endParaRPr lang="en-IN" sz="2400" u="none" strike="noStrike" dirty="0">
              <a:effectLst/>
              <a:latin typeface="Arial" panose="020B0604020202020204" pitchFamily="34" charset="0"/>
              <a:ea typeface="Arial" panose="020B0604020202020204" pitchFamily="34" charset="0"/>
            </a:endParaRPr>
          </a:p>
          <a:p>
            <a:pPr marL="342900" lvl="0" indent="-342900" algn="just">
              <a:lnSpc>
                <a:spcPct val="115000"/>
              </a:lnSpc>
              <a:spcAft>
                <a:spcPts val="1200"/>
              </a:spcAft>
              <a:buFont typeface="Arial" panose="020B0604020202020204" pitchFamily="34" charset="0"/>
              <a:buChar char="●"/>
            </a:pPr>
            <a:r>
              <a:rPr lang="en-GB" sz="2800" dirty="0">
                <a:latin typeface="Times New Roman" panose="02020603050405020304" pitchFamily="18" charset="0"/>
                <a:ea typeface="Arial" panose="020B0604020202020204" pitchFamily="34" charset="0"/>
              </a:rPr>
              <a:t>References</a:t>
            </a:r>
            <a:endParaRPr lang="en-IN" sz="2400" u="none" strike="noStrike"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2300798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5400" b="1" dirty="0">
                <a:latin typeface="Times New Roman" panose="02020603050405020304" pitchFamily="18" charset="0"/>
                <a:cs typeface="Times New Roman" panose="02020603050405020304" pitchFamily="18" charset="0"/>
              </a:rPr>
              <a:t>Definition of Culture</a:t>
            </a:r>
            <a:br>
              <a:rPr lang="en-IN" sz="5400" b="1" dirty="0">
                <a:latin typeface="Times New Roman" panose="02020603050405020304" pitchFamily="18" charset="0"/>
                <a:cs typeface="Times New Roman" panose="02020603050405020304" pitchFamily="18" charset="0"/>
              </a:rPr>
            </a:br>
            <a:endParaRPr lang="en-IN" sz="5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33754" y="2052918"/>
            <a:ext cx="5040923" cy="4195481"/>
          </a:xfrm>
        </p:spPr>
        <p:txBody>
          <a:bodyPr>
            <a:normAutofit fontScale="85000" lnSpcReduction="20000"/>
          </a:bodyPr>
          <a:lstStyle/>
          <a:p>
            <a:pPr lvl="0" algn="just">
              <a:lnSpc>
                <a:spcPct val="150000"/>
              </a:lnSpc>
            </a:pPr>
            <a:r>
              <a:rPr lang="en-GB" dirty="0">
                <a:latin typeface="Times New Roman" panose="02020603050405020304" pitchFamily="18" charset="0"/>
                <a:cs typeface="Times New Roman" panose="02020603050405020304" pitchFamily="18" charset="0"/>
              </a:rPr>
              <a:t>Culture shapes shared meanings, behaviours and expectations and expectations and these affect Unilever-Alibaba trust during strategic partnership negotiations (</a:t>
            </a:r>
            <a:r>
              <a:rPr lang="en-GB" dirty="0" err="1">
                <a:latin typeface="Times New Roman" panose="02020603050405020304" pitchFamily="18" charset="0"/>
                <a:cs typeface="Times New Roman" panose="02020603050405020304" pitchFamily="18" charset="0"/>
              </a:rPr>
              <a:t>Dinu</a:t>
            </a:r>
            <a:r>
              <a:rPr lang="en-GB" dirty="0">
                <a:latin typeface="Times New Roman" panose="02020603050405020304" pitchFamily="18" charset="0"/>
                <a:cs typeface="Times New Roman" panose="02020603050405020304" pitchFamily="18" charset="0"/>
              </a:rPr>
              <a:t> et al., 2025).</a:t>
            </a:r>
            <a:endParaRPr lang="en-IN" dirty="0">
              <a:latin typeface="Times New Roman" panose="02020603050405020304" pitchFamily="18" charset="0"/>
              <a:cs typeface="Times New Roman" panose="02020603050405020304" pitchFamily="18" charset="0"/>
            </a:endParaRPr>
          </a:p>
          <a:p>
            <a:pPr lvl="0" algn="just">
              <a:lnSpc>
                <a:spcPct val="150000"/>
              </a:lnSpc>
            </a:pPr>
            <a:r>
              <a:rPr lang="en-GB" dirty="0">
                <a:latin typeface="Times New Roman" panose="02020603050405020304" pitchFamily="18" charset="0"/>
                <a:cs typeface="Times New Roman" panose="02020603050405020304" pitchFamily="18" charset="0"/>
              </a:rPr>
              <a:t>IC means understanding, respecting and effectively conveying messages across cultural boundaries in business communication (</a:t>
            </a:r>
            <a:r>
              <a:rPr lang="en-GB" dirty="0" err="1">
                <a:latin typeface="Times New Roman" panose="02020603050405020304" pitchFamily="18" charset="0"/>
                <a:cs typeface="Times New Roman" panose="02020603050405020304" pitchFamily="18" charset="0"/>
              </a:rPr>
              <a:t>Dinu</a:t>
            </a:r>
            <a:r>
              <a:rPr lang="en-GB" dirty="0">
                <a:latin typeface="Times New Roman" panose="02020603050405020304" pitchFamily="18" charset="0"/>
                <a:cs typeface="Times New Roman" panose="02020603050405020304" pitchFamily="18" charset="0"/>
              </a:rPr>
              <a:t> et al., 2025).</a:t>
            </a:r>
            <a:endParaRPr lang="en-IN" dirty="0">
              <a:latin typeface="Times New Roman" panose="02020603050405020304" pitchFamily="18" charset="0"/>
              <a:cs typeface="Times New Roman" panose="02020603050405020304" pitchFamily="18" charset="0"/>
            </a:endParaRPr>
          </a:p>
          <a:p>
            <a:pPr lvl="0" algn="just">
              <a:lnSpc>
                <a:spcPct val="150000"/>
              </a:lnSpc>
            </a:pPr>
            <a:r>
              <a:rPr lang="en-GB" dirty="0">
                <a:latin typeface="Times New Roman" panose="02020603050405020304" pitchFamily="18" charset="0"/>
                <a:cs typeface="Times New Roman" panose="02020603050405020304" pitchFamily="18" charset="0"/>
              </a:rPr>
              <a:t>Unilever must understand Alibaba’s cultural expectations first before discussing price, data sharing, governance, and partnership risk (</a:t>
            </a:r>
            <a:r>
              <a:rPr lang="en-GB" dirty="0" err="1">
                <a:latin typeface="Times New Roman" panose="02020603050405020304" pitchFamily="18" charset="0"/>
                <a:cs typeface="Times New Roman" panose="02020603050405020304" pitchFamily="18" charset="0"/>
              </a:rPr>
              <a:t>Dinu</a:t>
            </a:r>
            <a:r>
              <a:rPr lang="en-GB" dirty="0">
                <a:latin typeface="Times New Roman" panose="02020603050405020304" pitchFamily="18" charset="0"/>
                <a:cs typeface="Times New Roman" panose="02020603050405020304" pitchFamily="18" charset="0"/>
              </a:rPr>
              <a:t> et al., 2025).</a:t>
            </a:r>
            <a:endParaRPr lang="en-IN" dirty="0">
              <a:latin typeface="Times New Roman" panose="02020603050405020304" pitchFamily="18" charset="0"/>
              <a:cs typeface="Times New Roman" panose="02020603050405020304" pitchFamily="18" charset="0"/>
            </a:endParaRPr>
          </a:p>
          <a:p>
            <a:pPr algn="just">
              <a:lnSpc>
                <a:spcPct val="150000"/>
              </a:lnSpc>
            </a:pPr>
            <a:endParaRPr lang="en-IN" dirty="0">
              <a:latin typeface="Times New Roman" panose="02020603050405020304" pitchFamily="18" charset="0"/>
              <a:cs typeface="Times New Roman" panose="02020603050405020304" pitchFamily="18" charset="0"/>
            </a:endParaRPr>
          </a:p>
        </p:txBody>
      </p:sp>
      <p:pic>
        <p:nvPicPr>
          <p:cNvPr id="1026" name="Picture 2" descr="What is Culture, and Why Does it Matter? — CROSSROADS CULTURAL EXCHAN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7083" y="2225569"/>
            <a:ext cx="4627441" cy="38501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4155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5400" b="1" dirty="0">
                <a:latin typeface="Times New Roman" panose="02020603050405020304" pitchFamily="18" charset="0"/>
                <a:cs typeface="Times New Roman" panose="02020603050405020304" pitchFamily="18" charset="0"/>
              </a:rPr>
              <a:t>Elements of Culture</a:t>
            </a:r>
            <a:br>
              <a:rPr lang="en-IN" sz="5400" b="1" dirty="0">
                <a:latin typeface="Times New Roman" panose="02020603050405020304" pitchFamily="18" charset="0"/>
                <a:cs typeface="Times New Roman" panose="02020603050405020304" pitchFamily="18" charset="0"/>
              </a:rPr>
            </a:br>
            <a:endParaRPr lang="en-IN" sz="5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380892" y="2052918"/>
            <a:ext cx="6424246" cy="4195481"/>
          </a:xfrm>
        </p:spPr>
        <p:txBody>
          <a:bodyPr>
            <a:normAutofit fontScale="92500" lnSpcReduction="10000"/>
          </a:bodyPr>
          <a:lstStyle/>
          <a:p>
            <a:pPr lvl="0" algn="just">
              <a:lnSpc>
                <a:spcPct val="150000"/>
              </a:lnSpc>
            </a:pPr>
            <a:r>
              <a:rPr lang="en-GB" dirty="0">
                <a:latin typeface="Times New Roman" panose="02020603050405020304" pitchFamily="18" charset="0"/>
                <a:cs typeface="Times New Roman" panose="02020603050405020304" pitchFamily="18" charset="0"/>
              </a:rPr>
              <a:t>Communication styles, values, languages and etiquette influences how Unilever proposals are understood by Alibaba managers (</a:t>
            </a:r>
            <a:r>
              <a:rPr lang="en-GB" dirty="0" err="1">
                <a:latin typeface="Times New Roman" panose="02020603050405020304" pitchFamily="18" charset="0"/>
                <a:cs typeface="Times New Roman" panose="02020603050405020304" pitchFamily="18" charset="0"/>
              </a:rPr>
              <a:t>Aimoldina</a:t>
            </a:r>
            <a:r>
              <a:rPr lang="en-GB" dirty="0">
                <a:latin typeface="Times New Roman" panose="02020603050405020304" pitchFamily="18" charset="0"/>
                <a:cs typeface="Times New Roman" panose="02020603050405020304" pitchFamily="18" charset="0"/>
              </a:rPr>
              <a:t>, 2025).</a:t>
            </a:r>
            <a:endParaRPr lang="en-IN" dirty="0">
              <a:latin typeface="Times New Roman" panose="02020603050405020304" pitchFamily="18" charset="0"/>
              <a:cs typeface="Times New Roman" panose="02020603050405020304" pitchFamily="18" charset="0"/>
            </a:endParaRPr>
          </a:p>
          <a:p>
            <a:pPr lvl="0" algn="just">
              <a:lnSpc>
                <a:spcPct val="150000"/>
              </a:lnSpc>
            </a:pPr>
            <a:r>
              <a:rPr lang="en-GB" dirty="0">
                <a:latin typeface="Times New Roman" panose="02020603050405020304" pitchFamily="18" charset="0"/>
                <a:cs typeface="Times New Roman" panose="02020603050405020304" pitchFamily="18" charset="0"/>
              </a:rPr>
              <a:t>This research further examines the role of multilingualism in intercultural business communication as the strategic capability (</a:t>
            </a:r>
            <a:r>
              <a:rPr lang="en-GB" dirty="0" err="1">
                <a:latin typeface="Times New Roman" panose="02020603050405020304" pitchFamily="18" charset="0"/>
                <a:cs typeface="Times New Roman" panose="02020603050405020304" pitchFamily="18" charset="0"/>
              </a:rPr>
              <a:t>Aimoldina</a:t>
            </a:r>
            <a:r>
              <a:rPr lang="en-GB" dirty="0">
                <a:latin typeface="Times New Roman" panose="02020603050405020304" pitchFamily="18" charset="0"/>
                <a:cs typeface="Times New Roman" panose="02020603050405020304" pitchFamily="18" charset="0"/>
              </a:rPr>
              <a:t>, 2025).</a:t>
            </a:r>
            <a:endParaRPr lang="en-IN" dirty="0">
              <a:latin typeface="Times New Roman" panose="02020603050405020304" pitchFamily="18" charset="0"/>
              <a:cs typeface="Times New Roman" panose="02020603050405020304" pitchFamily="18" charset="0"/>
            </a:endParaRPr>
          </a:p>
          <a:p>
            <a:pPr lvl="0" algn="just">
              <a:lnSpc>
                <a:spcPct val="150000"/>
              </a:lnSpc>
            </a:pPr>
            <a:r>
              <a:rPr lang="en-GB" dirty="0">
                <a:latin typeface="Times New Roman" panose="02020603050405020304" pitchFamily="18" charset="0"/>
                <a:cs typeface="Times New Roman" panose="02020603050405020304" pitchFamily="18" charset="0"/>
              </a:rPr>
              <a:t>Bilingual documents and etiquette along with interpreters protect face and support relationship-building before formal bargaining (</a:t>
            </a:r>
            <a:r>
              <a:rPr lang="en-GB" dirty="0" err="1">
                <a:latin typeface="Times New Roman" panose="02020603050405020304" pitchFamily="18" charset="0"/>
                <a:cs typeface="Times New Roman" panose="02020603050405020304" pitchFamily="18" charset="0"/>
              </a:rPr>
              <a:t>Aimoldina</a:t>
            </a:r>
            <a:r>
              <a:rPr lang="en-GB" dirty="0">
                <a:latin typeface="Times New Roman" panose="02020603050405020304" pitchFamily="18" charset="0"/>
                <a:cs typeface="Times New Roman" panose="02020603050405020304" pitchFamily="18" charset="0"/>
              </a:rPr>
              <a:t>, 2025).</a:t>
            </a:r>
            <a:endParaRPr lang="en-IN" dirty="0">
              <a:latin typeface="Times New Roman" panose="02020603050405020304" pitchFamily="18" charset="0"/>
              <a:cs typeface="Times New Roman" panose="02020603050405020304" pitchFamily="18" charset="0"/>
            </a:endParaRPr>
          </a:p>
          <a:p>
            <a:pPr algn="just">
              <a:lnSpc>
                <a:spcPct val="150000"/>
              </a:lnSpc>
            </a:pPr>
            <a:endParaRPr lang="en-IN" dirty="0">
              <a:latin typeface="Times New Roman" panose="02020603050405020304" pitchFamily="18" charset="0"/>
              <a:cs typeface="Times New Roman" panose="02020603050405020304" pitchFamily="18" charset="0"/>
            </a:endParaRPr>
          </a:p>
        </p:txBody>
      </p:sp>
      <p:pic>
        <p:nvPicPr>
          <p:cNvPr id="2050" name="Picture 2" descr="Cultural Elements Thus, culture involves population beliefs,... | Download  Scientific Diagr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1648" y="2230576"/>
            <a:ext cx="4617551" cy="36291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87065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5400" b="1" dirty="0">
                <a:latin typeface="Times New Roman" panose="02020603050405020304" pitchFamily="18" charset="0"/>
                <a:cs typeface="Times New Roman" panose="02020603050405020304" pitchFamily="18" charset="0"/>
              </a:rPr>
              <a:t>Hofstede Cultural Dimensions</a:t>
            </a:r>
            <a:br>
              <a:rPr lang="en-IN" sz="5400" b="1" dirty="0">
                <a:latin typeface="Times New Roman" panose="02020603050405020304" pitchFamily="18" charset="0"/>
                <a:cs typeface="Times New Roman" panose="02020603050405020304" pitchFamily="18" charset="0"/>
              </a:rPr>
            </a:br>
            <a:endParaRPr lang="en-IN" sz="5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50986" y="2052918"/>
            <a:ext cx="5967045" cy="4195481"/>
          </a:xfrm>
        </p:spPr>
        <p:txBody>
          <a:bodyPr>
            <a:normAutofit fontScale="92500" lnSpcReduction="20000"/>
          </a:bodyPr>
          <a:lstStyle/>
          <a:p>
            <a:pPr lvl="0" algn="just">
              <a:lnSpc>
                <a:spcPct val="150000"/>
              </a:lnSpc>
            </a:pPr>
            <a:r>
              <a:rPr lang="en-GB" dirty="0">
                <a:latin typeface="Times New Roman" panose="02020603050405020304" pitchFamily="18" charset="0"/>
                <a:cs typeface="Times New Roman" panose="02020603050405020304" pitchFamily="18" charset="0"/>
              </a:rPr>
              <a:t>Cultural distance through power distance, </a:t>
            </a:r>
            <a:r>
              <a:rPr lang="en-GB" dirty="0" err="1">
                <a:latin typeface="Times New Roman" panose="02020603050405020304" pitchFamily="18" charset="0"/>
                <a:cs typeface="Times New Roman" panose="02020603050405020304" pitchFamily="18" charset="0"/>
              </a:rPr>
              <a:t>collectivisim</a:t>
            </a:r>
            <a:r>
              <a:rPr lang="en-GB" dirty="0">
                <a:latin typeface="Times New Roman" panose="02020603050405020304" pitchFamily="18" charset="0"/>
                <a:cs typeface="Times New Roman" panose="02020603050405020304" pitchFamily="18" charset="0"/>
              </a:rPr>
              <a:t>, uncertainty avoidance </a:t>
            </a:r>
            <a:r>
              <a:rPr lang="en-GB" dirty="0" err="1">
                <a:latin typeface="Times New Roman" panose="02020603050405020304" pitchFamily="18" charset="0"/>
                <a:cs typeface="Times New Roman" panose="02020603050405020304" pitchFamily="18" charset="0"/>
              </a:rPr>
              <a:t>alre</a:t>
            </a:r>
            <a:r>
              <a:rPr lang="en-GB" dirty="0">
                <a:latin typeface="Times New Roman" panose="02020603050405020304" pitchFamily="18" charset="0"/>
                <a:cs typeface="Times New Roman" panose="02020603050405020304" pitchFamily="18" charset="0"/>
              </a:rPr>
              <a:t> explained by Hofstede and these affect negotiation expectations (Nair et al., 2022).</a:t>
            </a:r>
            <a:endParaRPr lang="en-IN" dirty="0">
              <a:latin typeface="Times New Roman" panose="02020603050405020304" pitchFamily="18" charset="0"/>
              <a:cs typeface="Times New Roman" panose="02020603050405020304" pitchFamily="18" charset="0"/>
            </a:endParaRPr>
          </a:p>
          <a:p>
            <a:pPr lvl="0" algn="just">
              <a:lnSpc>
                <a:spcPct val="150000"/>
              </a:lnSpc>
            </a:pPr>
            <a:r>
              <a:rPr lang="en-GB" dirty="0">
                <a:latin typeface="Times New Roman" panose="02020603050405020304" pitchFamily="18" charset="0"/>
                <a:cs typeface="Times New Roman" panose="02020603050405020304" pitchFamily="18" charset="0"/>
              </a:rPr>
              <a:t>The acceptance of power differentials in a society is known as power distance. China may expect hierarchy (Nair et al., 2022).</a:t>
            </a:r>
            <a:endParaRPr lang="en-IN" dirty="0">
              <a:latin typeface="Times New Roman" panose="02020603050405020304" pitchFamily="18" charset="0"/>
              <a:cs typeface="Times New Roman" panose="02020603050405020304" pitchFamily="18" charset="0"/>
            </a:endParaRPr>
          </a:p>
          <a:p>
            <a:pPr lvl="0" algn="just">
              <a:lnSpc>
                <a:spcPct val="150000"/>
              </a:lnSpc>
            </a:pPr>
            <a:r>
              <a:rPr lang="en-GB" dirty="0">
                <a:latin typeface="Times New Roman" panose="02020603050405020304" pitchFamily="18" charset="0"/>
                <a:cs typeface="Times New Roman" panose="02020603050405020304" pitchFamily="18" charset="0"/>
              </a:rPr>
              <a:t>Unilever’s UK low-hierarchy style should respect Alibaba’s seniority, collective consensus and long-term relationship orientation in negotiations (Nair et al., 2022).</a:t>
            </a:r>
            <a:endParaRPr lang="en-IN" dirty="0">
              <a:latin typeface="Times New Roman" panose="02020603050405020304" pitchFamily="18" charset="0"/>
              <a:cs typeface="Times New Roman" panose="02020603050405020304" pitchFamily="18" charset="0"/>
            </a:endParaRPr>
          </a:p>
          <a:p>
            <a:pPr algn="just">
              <a:lnSpc>
                <a:spcPct val="150000"/>
              </a:lnSpc>
            </a:pPr>
            <a:endParaRPr lang="en-IN" dirty="0">
              <a:latin typeface="Times New Roman" panose="02020603050405020304" pitchFamily="18" charset="0"/>
              <a:cs typeface="Times New Roman" panose="02020603050405020304" pitchFamily="18" charset="0"/>
            </a:endParaRPr>
          </a:p>
        </p:txBody>
      </p:sp>
      <p:pic>
        <p:nvPicPr>
          <p:cNvPr id="3074" name="Picture 2" descr="Understanding Hofstede Cultural Dimensions | Limit exists only in the min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98677" y="2257381"/>
            <a:ext cx="4689230" cy="33931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43592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5400" b="1" dirty="0">
                <a:latin typeface="Times New Roman" panose="02020603050405020304" pitchFamily="18" charset="0"/>
                <a:cs typeface="Times New Roman" panose="02020603050405020304" pitchFamily="18" charset="0"/>
              </a:rPr>
              <a:t>Hall’s Context Theory</a:t>
            </a:r>
            <a:br>
              <a:rPr lang="en-IN" sz="5400" b="1" dirty="0">
                <a:latin typeface="Times New Roman" panose="02020603050405020304" pitchFamily="18" charset="0"/>
                <a:cs typeface="Times New Roman" panose="02020603050405020304" pitchFamily="18" charset="0"/>
              </a:rPr>
            </a:br>
            <a:endParaRPr lang="en-IN" sz="5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685692" y="2052918"/>
            <a:ext cx="6072554" cy="4195481"/>
          </a:xfrm>
        </p:spPr>
        <p:txBody>
          <a:bodyPr>
            <a:normAutofit/>
          </a:bodyPr>
          <a:lstStyle/>
          <a:p>
            <a:pPr lvl="0" algn="just">
              <a:lnSpc>
                <a:spcPct val="150000"/>
              </a:lnSpc>
            </a:pPr>
            <a:r>
              <a:rPr lang="en-GB" dirty="0">
                <a:latin typeface="Times New Roman" panose="02020603050405020304" pitchFamily="18" charset="0"/>
                <a:cs typeface="Times New Roman" panose="02020603050405020304" pitchFamily="18" charset="0"/>
              </a:rPr>
              <a:t>China is higher context as it is witnessed by Hall whereas the UK is lower context and creates different expectations for clarity (</a:t>
            </a:r>
            <a:r>
              <a:rPr lang="en-GB" dirty="0" err="1">
                <a:latin typeface="Times New Roman" panose="02020603050405020304" pitchFamily="18" charset="0"/>
                <a:cs typeface="Times New Roman" panose="02020603050405020304" pitchFamily="18" charset="0"/>
              </a:rPr>
              <a:t>Davidaviciene</a:t>
            </a:r>
            <a:r>
              <a:rPr lang="en-GB" dirty="0">
                <a:latin typeface="Times New Roman" panose="02020603050405020304" pitchFamily="18" charset="0"/>
                <a:cs typeface="Times New Roman" panose="02020603050405020304" pitchFamily="18" charset="0"/>
              </a:rPr>
              <a:t> et al., 2022).</a:t>
            </a:r>
            <a:endParaRPr lang="en-IN" dirty="0">
              <a:latin typeface="Times New Roman" panose="02020603050405020304" pitchFamily="18" charset="0"/>
              <a:cs typeface="Times New Roman" panose="02020603050405020304" pitchFamily="18" charset="0"/>
            </a:endParaRPr>
          </a:p>
          <a:p>
            <a:pPr lvl="0" algn="just">
              <a:lnSpc>
                <a:spcPct val="150000"/>
              </a:lnSpc>
            </a:pPr>
            <a:r>
              <a:rPr lang="en-GB" dirty="0">
                <a:latin typeface="Times New Roman" panose="02020603050405020304" pitchFamily="18" charset="0"/>
                <a:cs typeface="Times New Roman" panose="02020603050405020304" pitchFamily="18" charset="0"/>
              </a:rPr>
              <a:t>The communication of culture is further divided by Hall into two types: high context and lower context communication (</a:t>
            </a:r>
            <a:r>
              <a:rPr lang="en-GB" dirty="0" err="1">
                <a:latin typeface="Times New Roman" panose="02020603050405020304" pitchFamily="18" charset="0"/>
                <a:cs typeface="Times New Roman" panose="02020603050405020304" pitchFamily="18" charset="0"/>
              </a:rPr>
              <a:t>Davidaviciene</a:t>
            </a:r>
            <a:r>
              <a:rPr lang="en-GB" dirty="0">
                <a:latin typeface="Times New Roman" panose="02020603050405020304" pitchFamily="18" charset="0"/>
                <a:cs typeface="Times New Roman" panose="02020603050405020304" pitchFamily="18" charset="0"/>
              </a:rPr>
              <a:t> et al., 2022).</a:t>
            </a:r>
            <a:endParaRPr lang="en-IN" dirty="0">
              <a:latin typeface="Times New Roman" panose="02020603050405020304" pitchFamily="18" charset="0"/>
              <a:cs typeface="Times New Roman" panose="02020603050405020304" pitchFamily="18" charset="0"/>
            </a:endParaRPr>
          </a:p>
          <a:p>
            <a:pPr algn="just">
              <a:lnSpc>
                <a:spcPct val="150000"/>
              </a:lnSpc>
            </a:pPr>
            <a:endParaRPr lang="en-IN" dirty="0">
              <a:latin typeface="Times New Roman" panose="02020603050405020304" pitchFamily="18" charset="0"/>
              <a:cs typeface="Times New Roman" panose="02020603050405020304" pitchFamily="18" charset="0"/>
            </a:endParaRPr>
          </a:p>
        </p:txBody>
      </p:sp>
      <p:pic>
        <p:nvPicPr>
          <p:cNvPr id="4098" name="Picture 2" descr="Hall's Cultural Factors | PPTX"/>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2109" y="2130119"/>
            <a:ext cx="5178425" cy="4118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14559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800" b="1" dirty="0">
                <a:latin typeface="Times New Roman" panose="02020603050405020304" pitchFamily="18" charset="0"/>
                <a:cs typeface="Times New Roman" panose="02020603050405020304" pitchFamily="18" charset="0"/>
              </a:rPr>
              <a:t>Chinese Cultural Factors</a:t>
            </a:r>
            <a:br>
              <a:rPr lang="en-IN" sz="4800" b="1" dirty="0">
                <a:latin typeface="Times New Roman" panose="02020603050405020304" pitchFamily="18" charset="0"/>
                <a:cs typeface="Times New Roman" panose="02020603050405020304" pitchFamily="18" charset="0"/>
              </a:rPr>
            </a:br>
            <a:endParaRPr lang="en-IN" sz="4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04092" y="2052918"/>
            <a:ext cx="5040923" cy="4195481"/>
          </a:xfrm>
        </p:spPr>
        <p:txBody>
          <a:bodyPr>
            <a:normAutofit lnSpcReduction="10000"/>
          </a:bodyPr>
          <a:lstStyle/>
          <a:p>
            <a:pPr lvl="0" algn="just">
              <a:lnSpc>
                <a:spcPct val="150000"/>
              </a:lnSpc>
            </a:pPr>
            <a:r>
              <a:rPr lang="en-GB" dirty="0" err="1">
                <a:latin typeface="Times New Roman" panose="02020603050405020304" pitchFamily="18" charset="0"/>
                <a:cs typeface="Times New Roman" panose="02020603050405020304" pitchFamily="18" charset="0"/>
              </a:rPr>
              <a:t>Guanxi</a:t>
            </a:r>
            <a:r>
              <a:rPr lang="en-GB" dirty="0">
                <a:latin typeface="Times New Roman" panose="02020603050405020304" pitchFamily="18" charset="0"/>
                <a:cs typeface="Times New Roman" panose="02020603050405020304" pitchFamily="18" charset="0"/>
              </a:rPr>
              <a:t> is an emotionally sensitive, network-based form of resource allocation, shaping Chinese relationship-based commercial decision-making practices today clearly (</a:t>
            </a:r>
            <a:r>
              <a:rPr lang="en-GB" dirty="0" err="1">
                <a:latin typeface="Times New Roman" panose="02020603050405020304" pitchFamily="18" charset="0"/>
                <a:cs typeface="Times New Roman" panose="02020603050405020304" pitchFamily="18" charset="0"/>
              </a:rPr>
              <a:t>Marjerison</a:t>
            </a:r>
            <a:r>
              <a:rPr lang="en-GB" dirty="0">
                <a:latin typeface="Times New Roman" panose="02020603050405020304" pitchFamily="18" charset="0"/>
                <a:cs typeface="Times New Roman" panose="02020603050405020304" pitchFamily="18" charset="0"/>
              </a:rPr>
              <a:t> and Kim, 2022).</a:t>
            </a:r>
            <a:endParaRPr lang="en-IN" dirty="0">
              <a:latin typeface="Times New Roman" panose="02020603050405020304" pitchFamily="18" charset="0"/>
              <a:cs typeface="Times New Roman" panose="02020603050405020304" pitchFamily="18" charset="0"/>
            </a:endParaRPr>
          </a:p>
          <a:p>
            <a:pPr lvl="0" algn="just">
              <a:lnSpc>
                <a:spcPct val="150000"/>
              </a:lnSpc>
            </a:pPr>
            <a:r>
              <a:rPr lang="en-GB" dirty="0">
                <a:latin typeface="Times New Roman" panose="02020603050405020304" pitchFamily="18" charset="0"/>
                <a:cs typeface="Times New Roman" panose="02020603050405020304" pitchFamily="18" charset="0"/>
              </a:rPr>
              <a:t>Unilever should use senior introductions, private disagreement and patient silence, protecting Alibaba’s face while building confidence before formal bargaining begins.</a:t>
            </a:r>
            <a:endParaRPr lang="en-IN" dirty="0">
              <a:latin typeface="Times New Roman" panose="02020603050405020304" pitchFamily="18" charset="0"/>
              <a:cs typeface="Times New Roman" panose="02020603050405020304" pitchFamily="18" charset="0"/>
            </a:endParaRPr>
          </a:p>
          <a:p>
            <a:pPr algn="just">
              <a:lnSpc>
                <a:spcPct val="150000"/>
              </a:lnSpc>
            </a:pPr>
            <a:endParaRPr lang="en-IN" dirty="0">
              <a:latin typeface="Times New Roman" panose="02020603050405020304" pitchFamily="18" charset="0"/>
              <a:cs typeface="Times New Roman" panose="02020603050405020304" pitchFamily="18" charset="0"/>
            </a:endParaRPr>
          </a:p>
        </p:txBody>
      </p:sp>
      <p:pic>
        <p:nvPicPr>
          <p:cNvPr id="5122" name="Picture 2" descr="Chinese Culture: Customs &amp; Traditions of China | Live Sci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98467" y="2511669"/>
            <a:ext cx="5319102" cy="36429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38796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5400" b="1" dirty="0">
                <a:latin typeface="Times New Roman" panose="02020603050405020304" pitchFamily="18" charset="0"/>
                <a:cs typeface="Times New Roman" panose="02020603050405020304" pitchFamily="18" charset="0"/>
              </a:rPr>
              <a:t>UK Cultural Style</a:t>
            </a:r>
            <a:br>
              <a:rPr lang="en-IN" sz="5400" b="1" dirty="0">
                <a:latin typeface="Times New Roman" panose="02020603050405020304" pitchFamily="18" charset="0"/>
                <a:cs typeface="Times New Roman" panose="02020603050405020304" pitchFamily="18" charset="0"/>
              </a:rPr>
            </a:br>
            <a:endParaRPr lang="en-IN" sz="5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68924" y="2052918"/>
            <a:ext cx="5451230" cy="4195481"/>
          </a:xfrm>
        </p:spPr>
        <p:txBody>
          <a:bodyPr>
            <a:noAutofit/>
          </a:bodyPr>
          <a:lstStyle/>
          <a:p>
            <a:pPr lvl="0" algn="just">
              <a:lnSpc>
                <a:spcPct val="150000"/>
              </a:lnSpc>
            </a:pPr>
            <a:r>
              <a:rPr lang="en-GB" sz="2400" dirty="0">
                <a:latin typeface="Times New Roman" panose="02020603050405020304" pitchFamily="18" charset="0"/>
                <a:cs typeface="Times New Roman" panose="02020603050405020304" pitchFamily="18" charset="0"/>
              </a:rPr>
              <a:t>Unilever, as seen in Figure 1, comes second in this year's ranking indicating workplace credibility and professional confidence for international team negotiations globally (Statista, 2020).</a:t>
            </a:r>
            <a:endParaRPr lang="en-IN" sz="2400" dirty="0">
              <a:latin typeface="Times New Roman" panose="02020603050405020304" pitchFamily="18" charset="0"/>
              <a:cs typeface="Times New Roman" panose="02020603050405020304" pitchFamily="18" charset="0"/>
            </a:endParaRPr>
          </a:p>
          <a:p>
            <a:pPr lvl="0" algn="just">
              <a:lnSpc>
                <a:spcPct val="150000"/>
              </a:lnSpc>
            </a:pPr>
            <a:r>
              <a:rPr lang="en-GB" sz="2400" dirty="0">
                <a:latin typeface="Times New Roman" panose="02020603050405020304" pitchFamily="18" charset="0"/>
                <a:cs typeface="Times New Roman" panose="02020603050405020304" pitchFamily="18" charset="0"/>
              </a:rPr>
              <a:t>Unilever should keep its agenda concise. </a:t>
            </a:r>
            <a:endParaRPr lang="en-IN" sz="2400" dirty="0">
              <a:latin typeface="Times New Roman" panose="02020603050405020304" pitchFamily="18" charset="0"/>
              <a:cs typeface="Times New Roman" panose="02020603050405020304" pitchFamily="18" charset="0"/>
            </a:endParaRPr>
          </a:p>
          <a:p>
            <a:pPr algn="just">
              <a:lnSpc>
                <a:spcPct val="150000"/>
              </a:lnSpc>
            </a:pPr>
            <a:endParaRPr lang="en-IN" sz="2400" dirty="0">
              <a:latin typeface="Times New Roman" panose="02020603050405020304" pitchFamily="18" charset="0"/>
              <a:cs typeface="Times New Roman" panose="02020603050405020304" pitchFamily="18" charset="0"/>
            </a:endParaRPr>
          </a:p>
        </p:txBody>
      </p:sp>
      <p:pic>
        <p:nvPicPr>
          <p:cNvPr id="4" name="image1.png"/>
          <p:cNvPicPr/>
          <p:nvPr/>
        </p:nvPicPr>
        <p:blipFill>
          <a:blip r:embed="rId3"/>
          <a:srcRect t="22682" b="10647"/>
          <a:stretch>
            <a:fillRect/>
          </a:stretch>
        </p:blipFill>
        <p:spPr>
          <a:xfrm>
            <a:off x="6494833" y="2052918"/>
            <a:ext cx="5075843" cy="2895600"/>
          </a:xfrm>
          <a:prstGeom prst="rect">
            <a:avLst/>
          </a:prstGeom>
          <a:ln/>
        </p:spPr>
      </p:pic>
      <p:sp>
        <p:nvSpPr>
          <p:cNvPr id="5" name="Rectangle 4"/>
          <p:cNvSpPr/>
          <p:nvPr/>
        </p:nvSpPr>
        <p:spPr>
          <a:xfrm>
            <a:off x="5920154" y="5029705"/>
            <a:ext cx="5400680" cy="1231106"/>
          </a:xfrm>
          <a:prstGeom prst="rect">
            <a:avLst/>
          </a:prstGeom>
        </p:spPr>
        <p:txBody>
          <a:bodyPr wrap="square">
            <a:spAutoFit/>
          </a:bodyPr>
          <a:lstStyle/>
          <a:p>
            <a:pPr algn="ctr">
              <a:lnSpc>
                <a:spcPct val="150000"/>
              </a:lnSpc>
              <a:spcBef>
                <a:spcPts val="1200"/>
              </a:spcBef>
              <a:spcAft>
                <a:spcPts val="1200"/>
              </a:spcAft>
            </a:pPr>
            <a:r>
              <a:rPr lang="en-GB" b="1" dirty="0">
                <a:latin typeface="Times New Roman" panose="02020603050405020304" pitchFamily="18" charset="0"/>
                <a:ea typeface="Arial" panose="020B0604020202020204" pitchFamily="34" charset="0"/>
              </a:rPr>
              <a:t>Figure 1: The Best Employers for Women 2020</a:t>
            </a:r>
            <a:endParaRPr lang="en-IN" sz="1600" dirty="0">
              <a:effectLst/>
              <a:latin typeface="Arial" panose="020B0604020202020204" pitchFamily="34" charset="0"/>
              <a:ea typeface="Arial" panose="020B0604020202020204" pitchFamily="34" charset="0"/>
            </a:endParaRPr>
          </a:p>
          <a:p>
            <a:pPr algn="ctr">
              <a:lnSpc>
                <a:spcPct val="150000"/>
              </a:lnSpc>
              <a:spcBef>
                <a:spcPts val="1200"/>
              </a:spcBef>
              <a:spcAft>
                <a:spcPts val="1200"/>
              </a:spcAft>
            </a:pPr>
            <a:r>
              <a:rPr lang="en-GB" dirty="0">
                <a:latin typeface="Times New Roman" panose="02020603050405020304" pitchFamily="18" charset="0"/>
                <a:ea typeface="Arial" panose="020B0604020202020204" pitchFamily="34" charset="0"/>
              </a:rPr>
              <a:t>(Source: Statista, 2020).</a:t>
            </a:r>
            <a:endParaRPr lang="en-IN" sz="1600"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42462802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800" b="1" dirty="0">
                <a:latin typeface="Times New Roman" panose="02020603050405020304" pitchFamily="18" charset="0"/>
                <a:cs typeface="Times New Roman" panose="02020603050405020304" pitchFamily="18" charset="0"/>
              </a:rPr>
              <a:t>Key Negotiation Challenges</a:t>
            </a:r>
            <a:br>
              <a:rPr lang="en-IN" sz="4800" b="1" dirty="0">
                <a:latin typeface="Times New Roman" panose="02020603050405020304" pitchFamily="18" charset="0"/>
                <a:cs typeface="Times New Roman" panose="02020603050405020304" pitchFamily="18" charset="0"/>
              </a:rPr>
            </a:br>
            <a:endParaRPr lang="en-IN" sz="4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39970" y="2052918"/>
            <a:ext cx="5052646" cy="4195481"/>
          </a:xfrm>
        </p:spPr>
        <p:txBody>
          <a:bodyPr/>
          <a:lstStyle/>
          <a:p>
            <a:pPr lvl="0" algn="just">
              <a:lnSpc>
                <a:spcPct val="150000"/>
              </a:lnSpc>
            </a:pPr>
            <a:r>
              <a:rPr lang="en-GB" dirty="0">
                <a:latin typeface="Times New Roman" panose="02020603050405020304" pitchFamily="18" charset="0"/>
                <a:cs typeface="Times New Roman" panose="02020603050405020304" pitchFamily="18" charset="0"/>
              </a:rPr>
              <a:t>Rushed deadlines, misread silence, weak trust and unclear authority can slow Unilever-Alibaba agreement despite strong commercial logic while negotiating significantly.</a:t>
            </a:r>
            <a:endParaRPr lang="en-IN" dirty="0">
              <a:latin typeface="Times New Roman" panose="02020603050405020304" pitchFamily="18" charset="0"/>
              <a:cs typeface="Times New Roman" panose="02020603050405020304" pitchFamily="18" charset="0"/>
            </a:endParaRPr>
          </a:p>
          <a:p>
            <a:pPr algn="just">
              <a:lnSpc>
                <a:spcPct val="150000"/>
              </a:lnSpc>
            </a:pPr>
            <a:endParaRPr lang="en-IN" dirty="0">
              <a:latin typeface="Times New Roman" panose="02020603050405020304" pitchFamily="18" charset="0"/>
              <a:cs typeface="Times New Roman" panose="02020603050405020304" pitchFamily="18" charset="0"/>
            </a:endParaRPr>
          </a:p>
        </p:txBody>
      </p:sp>
      <p:pic>
        <p:nvPicPr>
          <p:cNvPr id="6146" name="Picture 2" descr="How to Win a High Stakes Negotia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03629" y="2543908"/>
            <a:ext cx="6181237" cy="39774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93261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1600200"/>
          </a:xfrm>
        </p:spPr>
        <p:txBody>
          <a:bodyPr/>
          <a:lstStyle/>
          <a:p>
            <a:pPr algn="ctr"/>
            <a:r>
              <a:rPr lang="en-GB" sz="4800" b="1" dirty="0">
                <a:latin typeface="Times New Roman" panose="02020603050405020304" pitchFamily="18" charset="0"/>
                <a:cs typeface="Times New Roman" panose="02020603050405020304" pitchFamily="18" charset="0"/>
              </a:rPr>
              <a:t>Strategies for Successful Negotiation</a:t>
            </a:r>
            <a:endParaRPr lang="en-IN" sz="4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5767754" y="2052918"/>
            <a:ext cx="6119446" cy="4195481"/>
          </a:xfrm>
        </p:spPr>
        <p:txBody>
          <a:bodyPr>
            <a:normAutofit fontScale="92500"/>
          </a:bodyPr>
          <a:lstStyle/>
          <a:p>
            <a:pPr lvl="0" algn="just">
              <a:lnSpc>
                <a:spcPct val="150000"/>
              </a:lnSpc>
            </a:pPr>
            <a:r>
              <a:rPr lang="en-GB" dirty="0">
                <a:latin typeface="Times New Roman" panose="02020603050405020304" pitchFamily="18" charset="0"/>
                <a:cs typeface="Times New Roman" panose="02020603050405020304" pitchFamily="18" charset="0"/>
              </a:rPr>
              <a:t>Task conflict improves the sharing of important information during the reaching of a decision and this is why Unilever and Alibaba should encourage constructive debate (</a:t>
            </a:r>
            <a:r>
              <a:rPr lang="en-GB" dirty="0" err="1">
                <a:latin typeface="Times New Roman" panose="02020603050405020304" pitchFamily="18" charset="0"/>
                <a:cs typeface="Times New Roman" panose="02020603050405020304" pitchFamily="18" charset="0"/>
              </a:rPr>
              <a:t>Davidaviciene</a:t>
            </a:r>
            <a:r>
              <a:rPr lang="en-GB" dirty="0">
                <a:latin typeface="Times New Roman" panose="02020603050405020304" pitchFamily="18" charset="0"/>
                <a:cs typeface="Times New Roman" panose="02020603050405020304" pitchFamily="18" charset="0"/>
              </a:rPr>
              <a:t> and Al </a:t>
            </a:r>
            <a:r>
              <a:rPr lang="en-GB" dirty="0" err="1">
                <a:latin typeface="Times New Roman" panose="02020603050405020304" pitchFamily="18" charset="0"/>
                <a:cs typeface="Times New Roman" panose="02020603050405020304" pitchFamily="18" charset="0"/>
              </a:rPr>
              <a:t>Majzoub</a:t>
            </a:r>
            <a:r>
              <a:rPr lang="en-GB" dirty="0">
                <a:latin typeface="Times New Roman" panose="02020603050405020304" pitchFamily="18" charset="0"/>
                <a:cs typeface="Times New Roman" panose="02020603050405020304" pitchFamily="18" charset="0"/>
              </a:rPr>
              <a:t>, 2022). </a:t>
            </a:r>
            <a:endParaRPr lang="en-IN" dirty="0">
              <a:latin typeface="Times New Roman" panose="02020603050405020304" pitchFamily="18" charset="0"/>
              <a:cs typeface="Times New Roman" panose="02020603050405020304" pitchFamily="18" charset="0"/>
            </a:endParaRPr>
          </a:p>
          <a:p>
            <a:pPr lvl="0" algn="just">
              <a:lnSpc>
                <a:spcPct val="150000"/>
              </a:lnSpc>
            </a:pPr>
            <a:r>
              <a:rPr lang="en-GB" dirty="0">
                <a:latin typeface="Times New Roman" panose="02020603050405020304" pitchFamily="18" charset="0"/>
                <a:cs typeface="Times New Roman" panose="02020603050405020304" pitchFamily="18" charset="0"/>
              </a:rPr>
              <a:t>Negotiators should reduce personal tension rather than increasing the relationship conflict that blocks communication and the sharing of ideas between team members at the time of decisions (</a:t>
            </a:r>
            <a:r>
              <a:rPr lang="en-GB" dirty="0" err="1">
                <a:latin typeface="Times New Roman" panose="02020603050405020304" pitchFamily="18" charset="0"/>
                <a:cs typeface="Times New Roman" panose="02020603050405020304" pitchFamily="18" charset="0"/>
              </a:rPr>
              <a:t>Davidaviciene</a:t>
            </a:r>
            <a:r>
              <a:rPr lang="en-GB" dirty="0">
                <a:latin typeface="Times New Roman" panose="02020603050405020304" pitchFamily="18" charset="0"/>
                <a:cs typeface="Times New Roman" panose="02020603050405020304" pitchFamily="18" charset="0"/>
              </a:rPr>
              <a:t> and Al </a:t>
            </a:r>
            <a:r>
              <a:rPr lang="en-GB" dirty="0" err="1">
                <a:latin typeface="Times New Roman" panose="02020603050405020304" pitchFamily="18" charset="0"/>
                <a:cs typeface="Times New Roman" panose="02020603050405020304" pitchFamily="18" charset="0"/>
              </a:rPr>
              <a:t>Majzoub</a:t>
            </a:r>
            <a:r>
              <a:rPr lang="en-GB" dirty="0">
                <a:latin typeface="Times New Roman" panose="02020603050405020304" pitchFamily="18" charset="0"/>
                <a:cs typeface="Times New Roman" panose="02020603050405020304" pitchFamily="18" charset="0"/>
              </a:rPr>
              <a:t>, 2022).</a:t>
            </a:r>
            <a:endParaRPr lang="en-IN" dirty="0">
              <a:latin typeface="Times New Roman" panose="02020603050405020304" pitchFamily="18" charset="0"/>
              <a:cs typeface="Times New Roman" panose="02020603050405020304" pitchFamily="18" charset="0"/>
            </a:endParaRPr>
          </a:p>
          <a:p>
            <a:pPr algn="just">
              <a:lnSpc>
                <a:spcPct val="150000"/>
              </a:lnSpc>
            </a:pPr>
            <a:endParaRPr lang="en-IN" dirty="0">
              <a:latin typeface="Times New Roman" panose="02020603050405020304" pitchFamily="18" charset="0"/>
              <a:cs typeface="Times New Roman" panose="02020603050405020304" pitchFamily="18" charset="0"/>
            </a:endParaRPr>
          </a:p>
        </p:txBody>
      </p:sp>
      <p:pic>
        <p:nvPicPr>
          <p:cNvPr id="7170" name="Picture 2" descr="Understanding The Nature Of Negotiation Skill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6460" y="2480119"/>
            <a:ext cx="4852012" cy="33410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36696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5400" b="1" dirty="0">
                <a:latin typeface="Times New Roman" panose="02020603050405020304" pitchFamily="18" charset="0"/>
                <a:cs typeface="Times New Roman" panose="02020603050405020304" pitchFamily="18" charset="0"/>
              </a:rPr>
              <a:t>Importance of Cultural </a:t>
            </a:r>
            <a:br>
              <a:rPr lang="en-IN" sz="5400" dirty="0">
                <a:latin typeface="Times New Roman" panose="02020603050405020304" pitchFamily="18" charset="0"/>
                <a:cs typeface="Times New Roman" panose="02020603050405020304" pitchFamily="18" charset="0"/>
              </a:rPr>
            </a:br>
            <a:endParaRPr lang="en-IN" sz="5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46112" y="2052918"/>
            <a:ext cx="4934073" cy="4195481"/>
          </a:xfrm>
        </p:spPr>
        <p:txBody>
          <a:bodyPr>
            <a:normAutofit fontScale="92500"/>
          </a:bodyPr>
          <a:lstStyle/>
          <a:p>
            <a:pPr lvl="0" algn="just">
              <a:lnSpc>
                <a:spcPct val="150000"/>
              </a:lnSpc>
            </a:pPr>
            <a:r>
              <a:rPr lang="en-GB" dirty="0">
                <a:latin typeface="Times New Roman" panose="02020603050405020304" pitchFamily="18" charset="0"/>
                <a:cs typeface="Times New Roman" panose="02020603050405020304" pitchFamily="18" charset="0"/>
              </a:rPr>
              <a:t>IC supports a culturally sensitive dialogue that builds trust and understanding therefore, cultural awareness is important between international partners (</a:t>
            </a:r>
            <a:r>
              <a:rPr lang="en-GB" dirty="0" err="1">
                <a:latin typeface="Times New Roman" panose="02020603050405020304" pitchFamily="18" charset="0"/>
                <a:cs typeface="Times New Roman" panose="02020603050405020304" pitchFamily="18" charset="0"/>
              </a:rPr>
              <a:t>Dinu</a:t>
            </a:r>
            <a:r>
              <a:rPr lang="en-GB" dirty="0">
                <a:latin typeface="Times New Roman" panose="02020603050405020304" pitchFamily="18" charset="0"/>
                <a:cs typeface="Times New Roman" panose="02020603050405020304" pitchFamily="18" charset="0"/>
              </a:rPr>
              <a:t> et al., 2025).</a:t>
            </a:r>
            <a:endParaRPr lang="en-IN" dirty="0">
              <a:latin typeface="Times New Roman" panose="02020603050405020304" pitchFamily="18" charset="0"/>
              <a:cs typeface="Times New Roman" panose="02020603050405020304" pitchFamily="18" charset="0"/>
            </a:endParaRPr>
          </a:p>
          <a:p>
            <a:pPr lvl="0" algn="just">
              <a:lnSpc>
                <a:spcPct val="150000"/>
              </a:lnSpc>
            </a:pPr>
            <a:r>
              <a:rPr lang="en-GB" dirty="0">
                <a:latin typeface="Times New Roman" panose="02020603050405020304" pitchFamily="18" charset="0"/>
                <a:cs typeface="Times New Roman" panose="02020603050405020304" pitchFamily="18" charset="0"/>
              </a:rPr>
              <a:t>When the CQ level of managers correlates significantly with their management competencies, leadership improves only in multicultural business contexts (</a:t>
            </a:r>
            <a:r>
              <a:rPr lang="en-GB" dirty="0" err="1">
                <a:latin typeface="Times New Roman" panose="02020603050405020304" pitchFamily="18" charset="0"/>
                <a:cs typeface="Times New Roman" panose="02020603050405020304" pitchFamily="18" charset="0"/>
              </a:rPr>
              <a:t>Garamvölgyi</a:t>
            </a:r>
            <a:r>
              <a:rPr lang="en-GB" dirty="0">
                <a:latin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cs typeface="Times New Roman" panose="02020603050405020304" pitchFamily="18" charset="0"/>
              </a:rPr>
              <a:t>Rudnák</a:t>
            </a:r>
            <a:r>
              <a:rPr lang="en-GB" dirty="0">
                <a:latin typeface="Times New Roman" panose="02020603050405020304" pitchFamily="18" charset="0"/>
                <a:cs typeface="Times New Roman" panose="02020603050405020304" pitchFamily="18" charset="0"/>
              </a:rPr>
              <a:t>, 2023).</a:t>
            </a:r>
            <a:endParaRPr lang="en-IN" dirty="0">
              <a:latin typeface="Times New Roman" panose="02020603050405020304" pitchFamily="18" charset="0"/>
              <a:cs typeface="Times New Roman" panose="02020603050405020304" pitchFamily="18" charset="0"/>
            </a:endParaRPr>
          </a:p>
          <a:p>
            <a:pPr algn="just">
              <a:lnSpc>
                <a:spcPct val="150000"/>
              </a:lnSpc>
            </a:pPr>
            <a:endParaRPr lang="en-IN" dirty="0">
              <a:latin typeface="Times New Roman" panose="02020603050405020304" pitchFamily="18" charset="0"/>
              <a:cs typeface="Times New Roman" panose="02020603050405020304" pitchFamily="18" charset="0"/>
            </a:endParaRPr>
          </a:p>
        </p:txBody>
      </p:sp>
      <p:pic>
        <p:nvPicPr>
          <p:cNvPr id="8194" name="Picture 2" descr="The importance of assessing cultural awareness in language instruc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8128" y="2052917"/>
            <a:ext cx="5272210" cy="41954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67830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6000" b="1" dirty="0">
                <a:latin typeface="Times New Roman" panose="02020603050405020304" pitchFamily="18" charset="0"/>
                <a:cs typeface="Times New Roman" panose="02020603050405020304" pitchFamily="18" charset="0"/>
              </a:rPr>
              <a:t>Conclusion</a:t>
            </a:r>
            <a:br>
              <a:rPr lang="en-IN" sz="6000" dirty="0">
                <a:latin typeface="Times New Roman" panose="02020603050405020304" pitchFamily="18" charset="0"/>
                <a:cs typeface="Times New Roman" panose="02020603050405020304" pitchFamily="18" charset="0"/>
              </a:rPr>
            </a:br>
            <a:endParaRPr lang="en-IN" sz="6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316523" y="1736395"/>
            <a:ext cx="11664462" cy="4195481"/>
          </a:xfrm>
        </p:spPr>
        <p:txBody>
          <a:bodyPr>
            <a:noAutofit/>
          </a:bodyPr>
          <a:lstStyle/>
          <a:p>
            <a:pPr lvl="0" algn="just">
              <a:lnSpc>
                <a:spcPct val="150000"/>
              </a:lnSpc>
            </a:pPr>
            <a:r>
              <a:rPr lang="en-GB" sz="3200" dirty="0">
                <a:latin typeface="Times New Roman" panose="02020603050405020304" pitchFamily="18" charset="0"/>
                <a:cs typeface="Times New Roman" panose="02020603050405020304" pitchFamily="18" charset="0"/>
              </a:rPr>
              <a:t>Hence, both firms recognise that integrating diverse perspectives fosters improved decision-making in cross-cultural negotiation contexts.</a:t>
            </a:r>
            <a:endParaRPr lang="en-IN" sz="3200" dirty="0">
              <a:latin typeface="Times New Roman" panose="02020603050405020304" pitchFamily="18" charset="0"/>
              <a:cs typeface="Times New Roman" panose="02020603050405020304" pitchFamily="18" charset="0"/>
            </a:endParaRPr>
          </a:p>
          <a:p>
            <a:pPr lvl="0" algn="just">
              <a:lnSpc>
                <a:spcPct val="150000"/>
              </a:lnSpc>
            </a:pPr>
            <a:r>
              <a:rPr lang="en-GB" sz="3200" dirty="0">
                <a:latin typeface="Times New Roman" panose="02020603050405020304" pitchFamily="18" charset="0"/>
                <a:cs typeface="Times New Roman" panose="02020603050405020304" pitchFamily="18" charset="0"/>
              </a:rPr>
              <a:t>Unilever should give priority to culturally intelligent leadership as managers with higher CQ are more effective in their leadership roles.</a:t>
            </a:r>
            <a:endParaRPr lang="en-IN" sz="3200" dirty="0">
              <a:latin typeface="Times New Roman" panose="02020603050405020304" pitchFamily="18" charset="0"/>
              <a:cs typeface="Times New Roman" panose="02020603050405020304" pitchFamily="18" charset="0"/>
            </a:endParaRPr>
          </a:p>
          <a:p>
            <a:pPr algn="just">
              <a:lnSpc>
                <a:spcPct val="150000"/>
              </a:lnSpc>
            </a:pPr>
            <a:endParaRPr lang="en-IN"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161367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6000" b="1" dirty="0">
                <a:latin typeface="Times New Roman" panose="02020603050405020304" pitchFamily="18" charset="0"/>
                <a:cs typeface="Times New Roman" panose="02020603050405020304" pitchFamily="18" charset="0"/>
              </a:rPr>
              <a:t>References </a:t>
            </a:r>
            <a:br>
              <a:rPr lang="en-IN" sz="6000" b="1" dirty="0">
                <a:latin typeface="Times New Roman" panose="02020603050405020304" pitchFamily="18" charset="0"/>
                <a:cs typeface="Times New Roman" panose="02020603050405020304" pitchFamily="18" charset="0"/>
              </a:rPr>
            </a:br>
            <a:endParaRPr lang="en-IN" sz="6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33754" y="2052918"/>
            <a:ext cx="11535508" cy="4195481"/>
          </a:xfrm>
        </p:spPr>
        <p:txBody>
          <a:bodyPr>
            <a:normAutofit fontScale="70000" lnSpcReduction="20000"/>
          </a:bodyPr>
          <a:lstStyle/>
          <a:p>
            <a:pPr algn="just">
              <a:lnSpc>
                <a:spcPct val="170000"/>
              </a:lnSpc>
            </a:pPr>
            <a:r>
              <a:rPr lang="en-GB" dirty="0" err="1">
                <a:latin typeface="Times New Roman" panose="02020603050405020304" pitchFamily="18" charset="0"/>
                <a:cs typeface="Times New Roman" panose="02020603050405020304" pitchFamily="18" charset="0"/>
              </a:rPr>
              <a:t>Aimoldina</a:t>
            </a:r>
            <a:r>
              <a:rPr lang="en-GB" dirty="0">
                <a:latin typeface="Times New Roman" panose="02020603050405020304" pitchFamily="18" charset="0"/>
                <a:cs typeface="Times New Roman" panose="02020603050405020304" pitchFamily="18" charset="0"/>
              </a:rPr>
              <a:t>, A. (2025) </a:t>
            </a:r>
            <a:r>
              <a:rPr lang="en-GB" i="1" dirty="0">
                <a:latin typeface="Times New Roman" panose="02020603050405020304" pitchFamily="18" charset="0"/>
                <a:cs typeface="Times New Roman" panose="02020603050405020304" pitchFamily="18" charset="0"/>
              </a:rPr>
              <a:t>Professional Multilingualism in Intercultural Business Communication of Kazakhstan</a:t>
            </a:r>
            <a:r>
              <a:rPr lang="en-GB" dirty="0">
                <a:latin typeface="Times New Roman" panose="02020603050405020304" pitchFamily="18" charset="0"/>
                <a:cs typeface="Times New Roman" panose="02020603050405020304" pitchFamily="18" charset="0"/>
              </a:rPr>
              <a:t>. Journalism and Media, 6(1), pp.44.</a:t>
            </a:r>
            <a:endParaRPr lang="en-IN" dirty="0">
              <a:latin typeface="Times New Roman" panose="02020603050405020304" pitchFamily="18" charset="0"/>
              <a:cs typeface="Times New Roman" panose="02020603050405020304" pitchFamily="18" charset="0"/>
            </a:endParaRPr>
          </a:p>
          <a:p>
            <a:pPr algn="just">
              <a:lnSpc>
                <a:spcPct val="170000"/>
              </a:lnSpc>
            </a:pPr>
            <a:r>
              <a:rPr lang="en-GB" dirty="0" err="1">
                <a:latin typeface="Times New Roman" panose="02020603050405020304" pitchFamily="18" charset="0"/>
                <a:cs typeface="Times New Roman" panose="02020603050405020304" pitchFamily="18" charset="0"/>
              </a:rPr>
              <a:t>Davidaviciene</a:t>
            </a:r>
            <a:r>
              <a:rPr lang="en-GB" dirty="0">
                <a:latin typeface="Times New Roman" panose="02020603050405020304" pitchFamily="18" charset="0"/>
                <a:cs typeface="Times New Roman" panose="02020603050405020304" pitchFamily="18" charset="0"/>
              </a:rPr>
              <a:t>, V. and Al </a:t>
            </a:r>
            <a:r>
              <a:rPr lang="en-GB" dirty="0" err="1">
                <a:latin typeface="Times New Roman" panose="02020603050405020304" pitchFamily="18" charset="0"/>
                <a:cs typeface="Times New Roman" panose="02020603050405020304" pitchFamily="18" charset="0"/>
              </a:rPr>
              <a:t>Majzoub</a:t>
            </a:r>
            <a:r>
              <a:rPr lang="en-GB" dirty="0">
                <a:latin typeface="Times New Roman" panose="02020603050405020304" pitchFamily="18" charset="0"/>
                <a:cs typeface="Times New Roman" panose="02020603050405020304" pitchFamily="18" charset="0"/>
              </a:rPr>
              <a:t>, K., 2022. The effect of cultural intelligence, conflict, and transformational leadership on decision-making processes in virtual teams. </a:t>
            </a:r>
            <a:r>
              <a:rPr lang="en-GB" i="1" dirty="0">
                <a:latin typeface="Times New Roman" panose="02020603050405020304" pitchFamily="18" charset="0"/>
                <a:cs typeface="Times New Roman" panose="02020603050405020304" pitchFamily="18" charset="0"/>
              </a:rPr>
              <a:t>Social sciences</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11</a:t>
            </a:r>
            <a:r>
              <a:rPr lang="en-GB" dirty="0">
                <a:latin typeface="Times New Roman" panose="02020603050405020304" pitchFamily="18" charset="0"/>
                <a:cs typeface="Times New Roman" panose="02020603050405020304" pitchFamily="18" charset="0"/>
              </a:rPr>
              <a:t>(2), p.64.</a:t>
            </a:r>
            <a:endParaRPr lang="en-IN" dirty="0">
              <a:latin typeface="Times New Roman" panose="02020603050405020304" pitchFamily="18" charset="0"/>
              <a:cs typeface="Times New Roman" panose="02020603050405020304" pitchFamily="18" charset="0"/>
            </a:endParaRPr>
          </a:p>
          <a:p>
            <a:pPr algn="just">
              <a:lnSpc>
                <a:spcPct val="170000"/>
              </a:lnSpc>
            </a:pPr>
            <a:r>
              <a:rPr lang="en-GB" dirty="0" err="1">
                <a:latin typeface="Times New Roman" panose="02020603050405020304" pitchFamily="18" charset="0"/>
                <a:cs typeface="Times New Roman" panose="02020603050405020304" pitchFamily="18" charset="0"/>
              </a:rPr>
              <a:t>Dinu</a:t>
            </a:r>
            <a:r>
              <a:rPr lang="en-GB" dirty="0">
                <a:latin typeface="Times New Roman" panose="02020603050405020304" pitchFamily="18" charset="0"/>
                <a:cs typeface="Times New Roman" panose="02020603050405020304" pitchFamily="18" charset="0"/>
              </a:rPr>
              <a:t>, E., </a:t>
            </a:r>
            <a:r>
              <a:rPr lang="en-GB" dirty="0" err="1">
                <a:latin typeface="Times New Roman" panose="02020603050405020304" pitchFamily="18" charset="0"/>
                <a:cs typeface="Times New Roman" panose="02020603050405020304" pitchFamily="18" charset="0"/>
              </a:rPr>
              <a:t>Cocoșatu</a:t>
            </a:r>
            <a:r>
              <a:rPr lang="en-GB" dirty="0">
                <a:latin typeface="Times New Roman" panose="02020603050405020304" pitchFamily="18" charset="0"/>
                <a:cs typeface="Times New Roman" panose="02020603050405020304" pitchFamily="18" charset="0"/>
              </a:rPr>
              <a:t>, M., </a:t>
            </a:r>
            <a:r>
              <a:rPr lang="en-GB" dirty="0" err="1">
                <a:latin typeface="Times New Roman" panose="02020603050405020304" pitchFamily="18" charset="0"/>
                <a:cs typeface="Times New Roman" panose="02020603050405020304" pitchFamily="18" charset="0"/>
              </a:rPr>
              <a:t>Palăr</a:t>
            </a:r>
            <a:r>
              <a:rPr lang="en-GB" dirty="0">
                <a:latin typeface="Times New Roman" panose="02020603050405020304" pitchFamily="18" charset="0"/>
                <a:cs typeface="Times New Roman" panose="02020603050405020304" pitchFamily="18" charset="0"/>
              </a:rPr>
              <a:t>, V. and </a:t>
            </a:r>
            <a:r>
              <a:rPr lang="en-GB" dirty="0" err="1">
                <a:latin typeface="Times New Roman" panose="02020603050405020304" pitchFamily="18" charset="0"/>
                <a:cs typeface="Times New Roman" panose="02020603050405020304" pitchFamily="18" charset="0"/>
              </a:rPr>
              <a:t>Neamțu</a:t>
            </a:r>
            <a:r>
              <a:rPr lang="en-GB" dirty="0">
                <a:latin typeface="Times New Roman" panose="02020603050405020304" pitchFamily="18" charset="0"/>
                <a:cs typeface="Times New Roman" panose="02020603050405020304" pitchFamily="18" charset="0"/>
              </a:rPr>
              <a:t>, F., 2025. Exploring the Role of Intercultural Communication and Cultural Intelligence in Enhancing Stakeholder Engagement and ESG Practices in International Organisations: Insights from the UN. </a:t>
            </a:r>
            <a:r>
              <a:rPr lang="en-GB" i="1" dirty="0">
                <a:latin typeface="Times New Roman" panose="02020603050405020304" pitchFamily="18" charset="0"/>
                <a:cs typeface="Times New Roman" panose="02020603050405020304" pitchFamily="18" charset="0"/>
              </a:rPr>
              <a:t>Sustainability</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17</a:t>
            </a:r>
            <a:r>
              <a:rPr lang="en-GB" dirty="0">
                <a:latin typeface="Times New Roman" panose="02020603050405020304" pitchFamily="18" charset="0"/>
                <a:cs typeface="Times New Roman" panose="02020603050405020304" pitchFamily="18" charset="0"/>
              </a:rPr>
              <a:t>(22), pp.10388. </a:t>
            </a:r>
            <a:endParaRPr lang="en-IN" dirty="0">
              <a:latin typeface="Times New Roman" panose="02020603050405020304" pitchFamily="18" charset="0"/>
              <a:cs typeface="Times New Roman" panose="02020603050405020304" pitchFamily="18" charset="0"/>
            </a:endParaRPr>
          </a:p>
          <a:p>
            <a:pPr algn="just">
              <a:lnSpc>
                <a:spcPct val="170000"/>
              </a:lnSpc>
            </a:pPr>
            <a:r>
              <a:rPr lang="en-GB" dirty="0" err="1">
                <a:latin typeface="Times New Roman" panose="02020603050405020304" pitchFamily="18" charset="0"/>
                <a:cs typeface="Times New Roman" panose="02020603050405020304" pitchFamily="18" charset="0"/>
              </a:rPr>
              <a:t>Garamvölgyi</a:t>
            </a:r>
            <a:r>
              <a:rPr lang="en-GB" dirty="0">
                <a:latin typeface="Times New Roman" panose="02020603050405020304" pitchFamily="18" charset="0"/>
                <a:cs typeface="Times New Roman" panose="02020603050405020304" pitchFamily="18" charset="0"/>
              </a:rPr>
              <a:t>, J. and </a:t>
            </a:r>
            <a:r>
              <a:rPr lang="en-GB" dirty="0" err="1">
                <a:latin typeface="Times New Roman" panose="02020603050405020304" pitchFamily="18" charset="0"/>
                <a:cs typeface="Times New Roman" panose="02020603050405020304" pitchFamily="18" charset="0"/>
              </a:rPr>
              <a:t>Rudnák</a:t>
            </a:r>
            <a:r>
              <a:rPr lang="en-GB" dirty="0">
                <a:latin typeface="Times New Roman" panose="02020603050405020304" pitchFamily="18" charset="0"/>
                <a:cs typeface="Times New Roman" panose="02020603050405020304" pitchFamily="18" charset="0"/>
              </a:rPr>
              <a:t>, I. (2023) ‘Exploring the relationship between cultural intelligence (CQ) and management competencies (MC)’, </a:t>
            </a:r>
            <a:r>
              <a:rPr lang="en-GB" i="1" dirty="0">
                <a:latin typeface="Times New Roman" panose="02020603050405020304" pitchFamily="18" charset="0"/>
                <a:cs typeface="Times New Roman" panose="02020603050405020304" pitchFamily="18" charset="0"/>
              </a:rPr>
              <a:t>Sustainability</a:t>
            </a:r>
            <a:r>
              <a:rPr lang="en-GB" dirty="0">
                <a:latin typeface="Times New Roman" panose="02020603050405020304" pitchFamily="18" charset="0"/>
                <a:cs typeface="Times New Roman" panose="02020603050405020304" pitchFamily="18" charset="0"/>
              </a:rPr>
              <a:t>, 15(7), pp.5735. </a:t>
            </a:r>
            <a:endParaRPr lang="en-IN" dirty="0">
              <a:latin typeface="Times New Roman" panose="02020603050405020304" pitchFamily="18" charset="0"/>
              <a:cs typeface="Times New Roman" panose="02020603050405020304" pitchFamily="18" charset="0"/>
            </a:endParaRPr>
          </a:p>
          <a:p>
            <a:pPr algn="just">
              <a:lnSpc>
                <a:spcPct val="170000"/>
              </a:lnSpc>
            </a:pPr>
            <a:r>
              <a:rPr lang="en-GB" dirty="0">
                <a:latin typeface="Times New Roman" panose="02020603050405020304" pitchFamily="18" charset="0"/>
                <a:cs typeface="Times New Roman" panose="02020603050405020304" pitchFamily="18" charset="0"/>
              </a:rPr>
              <a:t>Nair, N., </a:t>
            </a:r>
            <a:r>
              <a:rPr lang="en-GB" dirty="0" err="1">
                <a:latin typeface="Times New Roman" panose="02020603050405020304" pitchFamily="18" charset="0"/>
                <a:cs typeface="Times New Roman" panose="02020603050405020304" pitchFamily="18" charset="0"/>
              </a:rPr>
              <a:t>Selvaraj</a:t>
            </a:r>
            <a:r>
              <a:rPr lang="en-GB" dirty="0">
                <a:latin typeface="Times New Roman" panose="02020603050405020304" pitchFamily="18" charset="0"/>
                <a:cs typeface="Times New Roman" panose="02020603050405020304" pitchFamily="18" charset="0"/>
              </a:rPr>
              <a:t>, P. and </a:t>
            </a:r>
            <a:r>
              <a:rPr lang="en-GB" dirty="0" err="1">
                <a:latin typeface="Times New Roman" panose="02020603050405020304" pitchFamily="18" charset="0"/>
                <a:cs typeface="Times New Roman" panose="02020603050405020304" pitchFamily="18" charset="0"/>
              </a:rPr>
              <a:t>Nambudiri</a:t>
            </a:r>
            <a:r>
              <a:rPr lang="en-GB" dirty="0">
                <a:latin typeface="Times New Roman" panose="02020603050405020304" pitchFamily="18" charset="0"/>
                <a:cs typeface="Times New Roman" panose="02020603050405020304" pitchFamily="18" charset="0"/>
              </a:rPr>
              <a:t>, R. (2022) </a:t>
            </a:r>
            <a:r>
              <a:rPr lang="en-GB" i="1" dirty="0">
                <a:latin typeface="Times New Roman" panose="02020603050405020304" pitchFamily="18" charset="0"/>
                <a:cs typeface="Times New Roman" panose="02020603050405020304" pitchFamily="18" charset="0"/>
              </a:rPr>
              <a:t>Culture and COVID-19</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Encyclopedia</a:t>
            </a:r>
            <a:r>
              <a:rPr lang="en-GB" dirty="0">
                <a:latin typeface="Times New Roman" panose="02020603050405020304" pitchFamily="18" charset="0"/>
                <a:cs typeface="Times New Roman" panose="02020603050405020304" pitchFamily="18" charset="0"/>
              </a:rPr>
              <a:t>, 2(3), pp. 1210–1224.</a:t>
            </a:r>
            <a:endParaRPr lang="en-IN" dirty="0">
              <a:latin typeface="Times New Roman" panose="02020603050405020304" pitchFamily="18" charset="0"/>
              <a:cs typeface="Times New Roman" panose="02020603050405020304" pitchFamily="18" charset="0"/>
            </a:endParaRPr>
          </a:p>
          <a:p>
            <a:pPr algn="just">
              <a:lnSpc>
                <a:spcPct val="170000"/>
              </a:lnSpc>
            </a:pPr>
            <a:r>
              <a:rPr lang="en-US" dirty="0">
                <a:latin typeface="Times New Roman" panose="02020603050405020304" pitchFamily="18" charset="0"/>
                <a:cs typeface="Times New Roman" panose="02020603050405020304" pitchFamily="18" charset="0"/>
              </a:rPr>
              <a:t>Statista (2020) </a:t>
            </a:r>
            <a:r>
              <a:rPr lang="en-US" i="1" dirty="0">
                <a:latin typeface="Times New Roman" panose="02020603050405020304" pitchFamily="18" charset="0"/>
                <a:cs typeface="Times New Roman" panose="02020603050405020304" pitchFamily="18" charset="0"/>
              </a:rPr>
              <a:t>The Best Employers for Women 2020</a:t>
            </a:r>
            <a:r>
              <a:rPr lang="en-US" dirty="0">
                <a:latin typeface="Times New Roman" panose="02020603050405020304" pitchFamily="18" charset="0"/>
                <a:cs typeface="Times New Roman" panose="02020603050405020304" pitchFamily="18" charset="0"/>
              </a:rPr>
              <a:t>. Available at: </a:t>
            </a:r>
            <a:r>
              <a:rPr lang="en-US" u="sng" dirty="0">
                <a:latin typeface="Times New Roman" panose="02020603050405020304" pitchFamily="18" charset="0"/>
                <a:cs typeface="Times New Roman" panose="02020603050405020304" pitchFamily="18" charset="0"/>
                <a:hlinkClick r:id="rId2"/>
              </a:rPr>
              <a:t>https://www.statista.com/chart/18615/the-best-employers-for-women/</a:t>
            </a:r>
            <a:r>
              <a:rPr lang="en-US" dirty="0">
                <a:latin typeface="Times New Roman" panose="02020603050405020304" pitchFamily="18" charset="0"/>
                <a:cs typeface="Times New Roman" panose="02020603050405020304" pitchFamily="18" charset="0"/>
              </a:rPr>
              <a:t> (Accessed: 10 June 2026). </a:t>
            </a:r>
            <a:endParaRPr lang="en-IN" dirty="0">
              <a:latin typeface="Times New Roman" panose="02020603050405020304" pitchFamily="18" charset="0"/>
              <a:cs typeface="Times New Roman" panose="02020603050405020304" pitchFamily="18" charset="0"/>
            </a:endParaRPr>
          </a:p>
          <a:p>
            <a:pPr marL="0" indent="0" algn="just">
              <a:lnSpc>
                <a:spcPct val="170000"/>
              </a:lnSpc>
              <a:buNone/>
            </a:pPr>
            <a:endParaRPr lang="en-IN" dirty="0">
              <a:latin typeface="Times New Roman" panose="02020603050405020304" pitchFamily="18" charset="0"/>
              <a:cs typeface="Times New Roman" panose="02020603050405020304" pitchFamily="18" charset="0"/>
            </a:endParaRPr>
          </a:p>
          <a:p>
            <a:pPr algn="just">
              <a:lnSpc>
                <a:spcPct val="170000"/>
              </a:lnSpc>
            </a:pP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478123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5A2F9111-B2DB-470C-BA56-608F9B658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41</TotalTime>
  <Words>1205</Words>
  <Application>Microsoft Office PowerPoint</Application>
  <PresentationFormat>Widescreen</PresentationFormat>
  <Paragraphs>78</Paragraphs>
  <Slides>13</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Century Gothic</vt:lpstr>
      <vt:lpstr>Times New Roman</vt:lpstr>
      <vt:lpstr>Wingdings 3</vt:lpstr>
      <vt:lpstr>Ion</vt:lpstr>
      <vt:lpstr>PowerPoint Presentation</vt:lpstr>
      <vt:lpstr>Table of Contents  </vt:lpstr>
      <vt:lpstr>Definition of Culture </vt:lpstr>
      <vt:lpstr>Elements of Culture </vt:lpstr>
      <vt:lpstr>Hofstede Cultural Dimensions </vt:lpstr>
      <vt:lpstr>Hall’s Context Theory </vt:lpstr>
      <vt:lpstr>Chinese Cultural Factors </vt:lpstr>
      <vt:lpstr>UK Cultural Style </vt:lpstr>
      <vt:lpstr>Key Negotiation Challenges </vt:lpstr>
      <vt:lpstr>Strategies for Successful Negotiation</vt:lpstr>
      <vt:lpstr>Importance of Cultural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gina encea</cp:lastModifiedBy>
  <cp:revision>1</cp:revision>
  <dcterms:created xsi:type="dcterms:W3CDTF">2026-06-10T09:48:33Z</dcterms:created>
  <dcterms:modified xsi:type="dcterms:W3CDTF">2026-06-23T14:22:42Z</dcterms:modified>
</cp:coreProperties>
</file>