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03" r:id="rId1"/>
  </p:sldMasterIdLst>
  <p:notesMasterIdLst>
    <p:notesMasterId r:id="rId46"/>
  </p:notesMasterIdLst>
  <p:handoutMasterIdLst>
    <p:handoutMasterId r:id="rId47"/>
  </p:handoutMasterIdLst>
  <p:sldIdLst>
    <p:sldId id="291" r:id="rId2"/>
    <p:sldId id="421" r:id="rId3"/>
    <p:sldId id="292" r:id="rId4"/>
    <p:sldId id="753" r:id="rId5"/>
    <p:sldId id="756" r:id="rId6"/>
    <p:sldId id="435" r:id="rId7"/>
    <p:sldId id="407" r:id="rId8"/>
    <p:sldId id="416" r:id="rId9"/>
    <p:sldId id="406" r:id="rId10"/>
    <p:sldId id="414" r:id="rId11"/>
    <p:sldId id="349" r:id="rId12"/>
    <p:sldId id="424" r:id="rId13"/>
    <p:sldId id="431" r:id="rId14"/>
    <p:sldId id="271" r:id="rId15"/>
    <p:sldId id="263" r:id="rId16"/>
    <p:sldId id="267" r:id="rId17"/>
    <p:sldId id="740" r:id="rId18"/>
    <p:sldId id="752" r:id="rId19"/>
    <p:sldId id="290" r:id="rId20"/>
    <p:sldId id="440" r:id="rId21"/>
    <p:sldId id="428" r:id="rId22"/>
    <p:sldId id="399" r:id="rId23"/>
    <p:sldId id="397" r:id="rId24"/>
    <p:sldId id="402" r:id="rId25"/>
    <p:sldId id="403" r:id="rId26"/>
    <p:sldId id="395" r:id="rId27"/>
    <p:sldId id="404" r:id="rId28"/>
    <p:sldId id="415" r:id="rId29"/>
    <p:sldId id="401" r:id="rId30"/>
    <p:sldId id="405" r:id="rId31"/>
    <p:sldId id="393" r:id="rId32"/>
    <p:sldId id="754" r:id="rId33"/>
    <p:sldId id="412" r:id="rId34"/>
    <p:sldId id="437" r:id="rId35"/>
    <p:sldId id="433" r:id="rId36"/>
    <p:sldId id="314" r:id="rId37"/>
    <p:sldId id="417" r:id="rId38"/>
    <p:sldId id="757" r:id="rId39"/>
    <p:sldId id="419" r:id="rId40"/>
    <p:sldId id="441" r:id="rId41"/>
    <p:sldId id="408" r:id="rId42"/>
    <p:sldId id="423" r:id="rId43"/>
    <p:sldId id="410" r:id="rId44"/>
    <p:sldId id="438" r:id="rId45"/>
  </p:sldIdLst>
  <p:sldSz cx="9144000" cy="6858000" type="screen4x3"/>
  <p:notesSz cx="6884988" cy="100187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4075" autoAdjust="0"/>
    <p:restoredTop sz="93741" autoAdjust="0"/>
  </p:normalViewPr>
  <p:slideViewPr>
    <p:cSldViewPr>
      <p:cViewPr varScale="1">
        <p:scale>
          <a:sx n="120" d="100"/>
          <a:sy n="120" d="100"/>
        </p:scale>
        <p:origin x="1400" y="176"/>
      </p:cViewPr>
      <p:guideLst>
        <p:guide orient="horz" pos="2160"/>
        <p:guide pos="2880"/>
      </p:guideLst>
    </p:cSldViewPr>
  </p:slideViewPr>
  <p:outlineViewPr>
    <p:cViewPr>
      <p:scale>
        <a:sx n="33" d="100"/>
        <a:sy n="33" d="100"/>
      </p:scale>
      <p:origin x="0" y="0"/>
    </p:cViewPr>
  </p:outlineViewPr>
  <p:notesTextViewPr>
    <p:cViewPr>
      <p:scale>
        <a:sx n="75" d="100"/>
        <a:sy n="75" d="100"/>
      </p:scale>
      <p:origin x="0" y="0"/>
    </p:cViewPr>
  </p:notesTextViewPr>
  <p:sorterViewPr>
    <p:cViewPr varScale="1">
      <p:scale>
        <a:sx n="100" d="100"/>
        <a:sy n="100" d="100"/>
      </p:scale>
      <p:origin x="0" y="-1323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66B8551A-B194-41BF-A1B3-B34486C460E5}">
      <dgm:prSet phldrT="[Text]"/>
      <dgm:spPr/>
      <dgm:t>
        <a:bodyPr/>
        <a:lstStyle/>
        <a:p>
          <a:r>
            <a:rPr lang="en-GB" b="1" dirty="0"/>
            <a:t>Empowering</a:t>
          </a:r>
          <a:r>
            <a:rPr lang="en-GB" dirty="0"/>
            <a:t>	</a:t>
          </a:r>
        </a:p>
      </dgm:t>
    </dgm:pt>
    <dgm:pt modelId="{AD86EB17-F9D6-445C-BBDD-8D66B52C4040}" type="parTrans" cxnId="{5B22B884-265D-481E-9166-7D2790290E67}">
      <dgm:prSet/>
      <dgm:spPr/>
      <dgm:t>
        <a:bodyPr/>
        <a:lstStyle/>
        <a:p>
          <a:endParaRPr lang="en-GB"/>
        </a:p>
      </dgm:t>
    </dgm:pt>
    <dgm:pt modelId="{363A7F2F-35E7-4F7B-B40A-0391FC1C1BA4}" type="sibTrans" cxnId="{5B22B884-265D-481E-9166-7D2790290E67}">
      <dgm:prSet/>
      <dgm:spPr/>
      <dgm:t>
        <a:bodyPr/>
        <a:lstStyle/>
        <a:p>
          <a:endParaRPr lang="en-GB"/>
        </a:p>
      </dgm:t>
    </dgm:pt>
    <dgm:pt modelId="{4E4630DA-96F7-4EE7-95D1-0BADB1285ADE}">
      <dgm:prSet phldrT="[Text]"/>
      <dgm:spPr/>
      <dgm:t>
        <a:bodyPr/>
        <a:lstStyle/>
        <a:p>
          <a:r>
            <a:rPr lang="en-GB" b="1" dirty="0"/>
            <a:t>Speaking up  </a:t>
          </a:r>
        </a:p>
      </dgm:t>
    </dgm:pt>
    <dgm:pt modelId="{BD247ED3-A69A-40AA-AABF-A29381F30E64}" type="parTrans" cxnId="{178897BC-5115-49AE-8995-E83A11E3626F}">
      <dgm:prSet/>
      <dgm:spPr/>
      <dgm:t>
        <a:bodyPr/>
        <a:lstStyle/>
        <a:p>
          <a:endParaRPr lang="en-GB"/>
        </a:p>
      </dgm:t>
    </dgm:pt>
    <dgm:pt modelId="{511167D9-9933-4BDF-A32A-CA1258D23422}" type="sibTrans" cxnId="{178897BC-5115-49AE-8995-E83A11E3626F}">
      <dgm:prSet/>
      <dgm:spPr/>
      <dgm:t>
        <a:bodyPr/>
        <a:lstStyle/>
        <a:p>
          <a:endParaRPr lang="en-GB"/>
        </a:p>
      </dgm:t>
    </dgm:pt>
    <dgm:pt modelId="{DD16F1AF-A8CA-4913-97B1-D7B8AF80E3D0}">
      <dgm:prSet phldrT="[Text]"/>
      <dgm:spPr/>
      <dgm:t>
        <a:bodyPr/>
        <a:lstStyle/>
        <a:p>
          <a:r>
            <a:rPr lang="en-GB" b="1" dirty="0"/>
            <a:t>Safeguarding</a:t>
          </a:r>
        </a:p>
      </dgm:t>
    </dgm:pt>
    <dgm:pt modelId="{2549814A-4A6A-436E-903E-55F1B15FB1A7}" type="parTrans" cxnId="{1218A5EE-D897-452E-9BFD-EE3D81A04FC4}">
      <dgm:prSet/>
      <dgm:spPr/>
      <dgm:t>
        <a:bodyPr/>
        <a:lstStyle/>
        <a:p>
          <a:endParaRPr lang="en-GB"/>
        </a:p>
      </dgm:t>
    </dgm:pt>
    <dgm:pt modelId="{7DD56DC8-D113-4F4C-AAD0-BC80258816D1}" type="sibTrans" cxnId="{1218A5EE-D897-452E-9BFD-EE3D81A04FC4}">
      <dgm:prSet/>
      <dgm:spPr/>
      <dgm:t>
        <a:bodyPr/>
        <a:lstStyle/>
        <a:p>
          <a:endParaRPr lang="en-GB"/>
        </a:p>
      </dgm:t>
    </dgm:pt>
    <dgm:pt modelId="{350A8EEB-892B-4229-93D5-DAD80C407F44}">
      <dgm:prSet/>
      <dgm:spPr/>
      <dgm:t>
        <a:bodyPr/>
        <a:lstStyle/>
        <a:p>
          <a:r>
            <a:rPr lang="en-GB" b="1" dirty="0"/>
            <a:t>Enabling</a:t>
          </a:r>
        </a:p>
      </dgm:t>
    </dgm:pt>
    <dgm:pt modelId="{1FED0FAD-A2D3-4396-AB0C-E75A9237ED0C}" type="parTrans" cxnId="{793F251E-F009-4A54-9A56-477F060A34B1}">
      <dgm:prSet/>
      <dgm:spPr/>
      <dgm:t>
        <a:bodyPr/>
        <a:lstStyle/>
        <a:p>
          <a:endParaRPr lang="en-GB"/>
        </a:p>
      </dgm:t>
    </dgm:pt>
    <dgm:pt modelId="{318A1288-2955-4F71-AE51-D81DDC38BAA0}" type="sibTrans" cxnId="{793F251E-F009-4A54-9A56-477F060A34B1}">
      <dgm:prSet/>
      <dgm:spPr/>
      <dgm:t>
        <a:bodyPr/>
        <a:lstStyle/>
        <a:p>
          <a:endParaRPr lang="en-GB"/>
        </a:p>
      </dgm:t>
    </dgm:pt>
    <dgm:pt modelId="{849C2A24-5D71-48DC-BFB6-149B654F8650}">
      <dgm:prSet/>
      <dgm:spPr/>
      <dgm:t>
        <a:bodyPr/>
        <a:lstStyle/>
        <a:p>
          <a:r>
            <a:rPr lang="en-GB" b="1" dirty="0"/>
            <a:t>Supporting</a:t>
          </a:r>
        </a:p>
      </dgm:t>
    </dgm:pt>
    <dgm:pt modelId="{E0928A94-4566-4760-ABBF-FC16FDCC051E}" type="parTrans" cxnId="{C479FF2F-521F-4B7E-A3EF-B4E82A236D06}">
      <dgm:prSet/>
      <dgm:spPr/>
      <dgm:t>
        <a:bodyPr/>
        <a:lstStyle/>
        <a:p>
          <a:endParaRPr lang="en-GB"/>
        </a:p>
      </dgm:t>
    </dgm:pt>
    <dgm:pt modelId="{A51B4924-1762-4BC2-9BA8-805BE42138E9}" type="sibTrans" cxnId="{C479FF2F-521F-4B7E-A3EF-B4E82A236D06}">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793F251E-F009-4A54-9A56-477F060A34B1}" srcId="{5C2F70C4-2C2D-49DA-BC52-E1E102C1E5C4}" destId="{350A8EEB-892B-4229-93D5-DAD80C407F44}" srcOrd="3" destOrd="0" parTransId="{1FED0FAD-A2D3-4396-AB0C-E75A9237ED0C}" sibTransId="{318A1288-2955-4F71-AE51-D81DDC38BAA0}"/>
    <dgm:cxn modelId="{C479FF2F-521F-4B7E-A3EF-B4E82A236D06}" srcId="{5C2F70C4-2C2D-49DA-BC52-E1E102C1E5C4}" destId="{849C2A24-5D71-48DC-BFB6-149B654F8650}" srcOrd="4" destOrd="0" parTransId="{E0928A94-4566-4760-ABBF-FC16FDCC051E}" sibTransId="{A51B4924-1762-4BC2-9BA8-805BE42138E9}"/>
    <dgm:cxn modelId="{51EBC852-1120-4B28-84F1-E3AB5AE7E73E}" type="presOf" srcId="{66B8551A-B194-41BF-A1B3-B34486C460E5}" destId="{87D06F77-A806-45C5-81A6-A34680BA66F8}" srcOrd="0" destOrd="0" presId="urn:microsoft.com/office/officeart/2005/8/layout/cycle6"/>
    <dgm:cxn modelId="{866EB457-4CF0-4802-9FFC-71176F483708}" type="presOf" srcId="{363A7F2F-35E7-4F7B-B40A-0391FC1C1BA4}" destId="{6341676C-3536-49C2-9EDC-99E82A0228F7}" srcOrd="0" destOrd="0" presId="urn:microsoft.com/office/officeart/2005/8/layout/cycle6"/>
    <dgm:cxn modelId="{CD38AD62-BFAE-403C-9B6C-5BC74660C5E5}" type="presOf" srcId="{4E4630DA-96F7-4EE7-95D1-0BADB1285ADE}" destId="{65522F37-6224-4FF1-9012-EB81066ACE62}" srcOrd="0" destOrd="0" presId="urn:microsoft.com/office/officeart/2005/8/layout/cycle6"/>
    <dgm:cxn modelId="{4DA50877-296A-4FAD-A24F-8198A84F44A2}" type="presOf" srcId="{350A8EEB-892B-4229-93D5-DAD80C407F44}" destId="{90BDA4B8-C479-4B0A-A5B3-64F2274BC214}" srcOrd="0" destOrd="0" presId="urn:microsoft.com/office/officeart/2005/8/layout/cycle6"/>
    <dgm:cxn modelId="{5B22B884-265D-481E-9166-7D2790290E67}" srcId="{5C2F70C4-2C2D-49DA-BC52-E1E102C1E5C4}" destId="{66B8551A-B194-41BF-A1B3-B34486C460E5}" srcOrd="0" destOrd="0" parTransId="{AD86EB17-F9D6-445C-BBDD-8D66B52C4040}" sibTransId="{363A7F2F-35E7-4F7B-B40A-0391FC1C1BA4}"/>
    <dgm:cxn modelId="{83685F8E-BCB4-40AB-9C8E-4C1FB21BBFE9}" type="presOf" srcId="{A51B4924-1762-4BC2-9BA8-805BE42138E9}" destId="{05D87917-47C2-4E3A-98F7-DAD50F1ECE93}" srcOrd="0" destOrd="0" presId="urn:microsoft.com/office/officeart/2005/8/layout/cycle6"/>
    <dgm:cxn modelId="{15BE7697-1897-4B66-85A2-F0CCA735333B}" type="presOf" srcId="{5C2F70C4-2C2D-49DA-BC52-E1E102C1E5C4}" destId="{3B77A545-94C5-4420-86E8-9D118F7008C9}" srcOrd="0" destOrd="0" presId="urn:microsoft.com/office/officeart/2005/8/layout/cycle6"/>
    <dgm:cxn modelId="{7F70DF9A-693F-4A4C-9D8F-CB5BAD42043A}" type="presOf" srcId="{318A1288-2955-4F71-AE51-D81DDC38BAA0}" destId="{F04D9F86-0E8D-4CC6-89CD-E91075AE44F7}" srcOrd="0" destOrd="0" presId="urn:microsoft.com/office/officeart/2005/8/layout/cycle6"/>
    <dgm:cxn modelId="{37F158AC-89EE-4ED5-B31D-657EC9A6BF00}" type="presOf" srcId="{DD16F1AF-A8CA-4913-97B1-D7B8AF80E3D0}" destId="{95C991F3-94FC-4758-8B06-71A533D71AA5}" srcOrd="0" destOrd="0" presId="urn:microsoft.com/office/officeart/2005/8/layout/cycle6"/>
    <dgm:cxn modelId="{178897BC-5115-49AE-8995-E83A11E3626F}" srcId="{5C2F70C4-2C2D-49DA-BC52-E1E102C1E5C4}" destId="{4E4630DA-96F7-4EE7-95D1-0BADB1285ADE}" srcOrd="1" destOrd="0" parTransId="{BD247ED3-A69A-40AA-AABF-A29381F30E64}" sibTransId="{511167D9-9933-4BDF-A32A-CA1258D23422}"/>
    <dgm:cxn modelId="{8021DADB-C03B-471A-BBC3-28809AC07D6D}" type="presOf" srcId="{7DD56DC8-D113-4F4C-AAD0-BC80258816D1}" destId="{8C73A475-CBBD-4522-A353-2082FA90247D}" srcOrd="0" destOrd="0" presId="urn:microsoft.com/office/officeart/2005/8/layout/cycle6"/>
    <dgm:cxn modelId="{1218A5EE-D897-452E-9BFD-EE3D81A04FC4}" srcId="{5C2F70C4-2C2D-49DA-BC52-E1E102C1E5C4}" destId="{DD16F1AF-A8CA-4913-97B1-D7B8AF80E3D0}" srcOrd="2" destOrd="0" parTransId="{2549814A-4A6A-436E-903E-55F1B15FB1A7}" sibTransId="{7DD56DC8-D113-4F4C-AAD0-BC80258816D1}"/>
    <dgm:cxn modelId="{D93D5BF2-F51C-4822-92A6-C7CB7021882D}" type="presOf" srcId="{511167D9-9933-4BDF-A32A-CA1258D23422}" destId="{FAD27CAF-DA7A-4045-8DBE-DDA635003A57}" srcOrd="0" destOrd="0" presId="urn:microsoft.com/office/officeart/2005/8/layout/cycle6"/>
    <dgm:cxn modelId="{B67642F8-C57D-4ABB-B472-E7829C68D333}" type="presOf" srcId="{849C2A24-5D71-48DC-BFB6-149B654F8650}" destId="{E0A619EE-2636-4335-A0FF-3412C0C2A832}" srcOrd="0" destOrd="0" presId="urn:microsoft.com/office/officeart/2005/8/layout/cycle6"/>
    <dgm:cxn modelId="{C262D60A-B4DF-49FB-AAE6-9459796DCB8A}" type="presParOf" srcId="{3B77A545-94C5-4420-86E8-9D118F7008C9}" destId="{87D06F77-A806-45C5-81A6-A34680BA66F8}" srcOrd="0" destOrd="0" presId="urn:microsoft.com/office/officeart/2005/8/layout/cycle6"/>
    <dgm:cxn modelId="{332E253C-0E02-4127-8218-EEEF0066082E}" type="presParOf" srcId="{3B77A545-94C5-4420-86E8-9D118F7008C9}" destId="{FBAE8897-7C76-4093-AE68-7FB9EFAEC3EE}" srcOrd="1" destOrd="0" presId="urn:microsoft.com/office/officeart/2005/8/layout/cycle6"/>
    <dgm:cxn modelId="{BA44EBF8-E13B-4465-8792-FD67DBAE27C6}" type="presParOf" srcId="{3B77A545-94C5-4420-86E8-9D118F7008C9}" destId="{6341676C-3536-49C2-9EDC-99E82A0228F7}" srcOrd="2" destOrd="0" presId="urn:microsoft.com/office/officeart/2005/8/layout/cycle6"/>
    <dgm:cxn modelId="{8EE35CA7-D14E-4D1E-AA6C-AED710DE6DC2}" type="presParOf" srcId="{3B77A545-94C5-4420-86E8-9D118F7008C9}" destId="{65522F37-6224-4FF1-9012-EB81066ACE62}" srcOrd="3" destOrd="0" presId="urn:microsoft.com/office/officeart/2005/8/layout/cycle6"/>
    <dgm:cxn modelId="{4266BFB7-85CF-4D3F-837C-5B673DBE03CE}" type="presParOf" srcId="{3B77A545-94C5-4420-86E8-9D118F7008C9}" destId="{36E1EFB0-0AFD-4E38-BB02-7B96D402AA55}" srcOrd="4" destOrd="0" presId="urn:microsoft.com/office/officeart/2005/8/layout/cycle6"/>
    <dgm:cxn modelId="{77EAB261-1F84-46E7-880B-CE2840192FA4}" type="presParOf" srcId="{3B77A545-94C5-4420-86E8-9D118F7008C9}" destId="{FAD27CAF-DA7A-4045-8DBE-DDA635003A57}" srcOrd="5" destOrd="0" presId="urn:microsoft.com/office/officeart/2005/8/layout/cycle6"/>
    <dgm:cxn modelId="{91423F8D-95D4-4D04-98E9-A332E8035442}" type="presParOf" srcId="{3B77A545-94C5-4420-86E8-9D118F7008C9}" destId="{95C991F3-94FC-4758-8B06-71A533D71AA5}" srcOrd="6" destOrd="0" presId="urn:microsoft.com/office/officeart/2005/8/layout/cycle6"/>
    <dgm:cxn modelId="{425794D2-46E3-4688-B14B-950965E3282C}" type="presParOf" srcId="{3B77A545-94C5-4420-86E8-9D118F7008C9}" destId="{E3DD9AF8-3F0E-41B1-93DB-80A5EC5BC1B3}" srcOrd="7" destOrd="0" presId="urn:microsoft.com/office/officeart/2005/8/layout/cycle6"/>
    <dgm:cxn modelId="{AFD61B4B-B22B-46A0-A38F-0072968ECAE6}" type="presParOf" srcId="{3B77A545-94C5-4420-86E8-9D118F7008C9}" destId="{8C73A475-CBBD-4522-A353-2082FA90247D}" srcOrd="8" destOrd="0" presId="urn:microsoft.com/office/officeart/2005/8/layout/cycle6"/>
    <dgm:cxn modelId="{EFC3CF1C-3C40-4537-BF10-299F55E92100}" type="presParOf" srcId="{3B77A545-94C5-4420-86E8-9D118F7008C9}" destId="{90BDA4B8-C479-4B0A-A5B3-64F2274BC214}" srcOrd="9" destOrd="0" presId="urn:microsoft.com/office/officeart/2005/8/layout/cycle6"/>
    <dgm:cxn modelId="{07BCDEC0-349E-473C-A351-E9DA90E16AB6}" type="presParOf" srcId="{3B77A545-94C5-4420-86E8-9D118F7008C9}" destId="{B0E0C72E-965A-453F-B84D-E4A7C344820A}" srcOrd="10" destOrd="0" presId="urn:microsoft.com/office/officeart/2005/8/layout/cycle6"/>
    <dgm:cxn modelId="{167A1853-E45D-47B8-A818-7329D33AE785}" type="presParOf" srcId="{3B77A545-94C5-4420-86E8-9D118F7008C9}" destId="{F04D9F86-0E8D-4CC6-89CD-E91075AE44F7}" srcOrd="11" destOrd="0" presId="urn:microsoft.com/office/officeart/2005/8/layout/cycle6"/>
    <dgm:cxn modelId="{1A4B11A7-1142-44A2-9D16-EBC2F421FA7D}" type="presParOf" srcId="{3B77A545-94C5-4420-86E8-9D118F7008C9}" destId="{E0A619EE-2636-4335-A0FF-3412C0C2A832}" srcOrd="12" destOrd="0" presId="urn:microsoft.com/office/officeart/2005/8/layout/cycle6"/>
    <dgm:cxn modelId="{D6DC6375-FB84-411C-A438-C6BF3CB81952}" type="presParOf" srcId="{3B77A545-94C5-4420-86E8-9D118F7008C9}" destId="{5AE00D0B-EDA7-4DCE-8496-92309674B0EF}" srcOrd="13" destOrd="0" presId="urn:microsoft.com/office/officeart/2005/8/layout/cycle6"/>
    <dgm:cxn modelId="{34CA7BE4-63DF-48DD-A667-85738F601AC0}"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38C5096-3F17-4520-B72D-E477A9B440D3}" type="doc">
      <dgm:prSet loTypeId="urn:microsoft.com/office/officeart/2005/8/layout/list1" loCatId="list" qsTypeId="urn:microsoft.com/office/officeart/2005/8/quickstyle/3d2" qsCatId="3D" csTypeId="urn:microsoft.com/office/officeart/2005/8/colors/colorful1#1" csCatId="colorful" phldr="1"/>
      <dgm:spPr/>
      <dgm:t>
        <a:bodyPr/>
        <a:lstStyle/>
        <a:p>
          <a:endParaRPr lang="en-GB"/>
        </a:p>
      </dgm:t>
    </dgm:pt>
    <dgm:pt modelId="{B22D5579-1D38-4CD6-ADB2-6AAAB50F3AED}">
      <dgm:prSet phldrT="[Text]" custT="1"/>
      <dgm:spPr/>
      <dgm:t>
        <a:bodyPr/>
        <a:lstStyle/>
        <a:p>
          <a:r>
            <a:rPr lang="en-GB" sz="2400" b="1" dirty="0"/>
            <a:t>Independence</a:t>
          </a:r>
        </a:p>
      </dgm:t>
    </dgm:pt>
    <dgm:pt modelId="{44F2D8D3-5D65-40EB-BECA-2B525D14B4BB}" type="parTrans" cxnId="{C041E765-9F7D-44B3-8667-2962E6FDA2F2}">
      <dgm:prSet/>
      <dgm:spPr/>
      <dgm:t>
        <a:bodyPr/>
        <a:lstStyle/>
        <a:p>
          <a:endParaRPr lang="en-GB"/>
        </a:p>
      </dgm:t>
    </dgm:pt>
    <dgm:pt modelId="{83E51077-8B25-4D41-B9A5-930EC0CC2F81}" type="sibTrans" cxnId="{C041E765-9F7D-44B3-8667-2962E6FDA2F2}">
      <dgm:prSet/>
      <dgm:spPr/>
      <dgm:t>
        <a:bodyPr/>
        <a:lstStyle/>
        <a:p>
          <a:endParaRPr lang="en-GB"/>
        </a:p>
      </dgm:t>
    </dgm:pt>
    <dgm:pt modelId="{7AC4507E-EB6A-41C8-B4A6-E2E63BB39B8D}">
      <dgm:prSet phldrT="[Text]" custT="1"/>
      <dgm:spPr/>
      <dgm:t>
        <a:bodyPr/>
        <a:lstStyle/>
        <a:p>
          <a:r>
            <a:rPr lang="en-GB" sz="2400" b="1" dirty="0"/>
            <a:t>Clarity of purpose</a:t>
          </a:r>
        </a:p>
      </dgm:t>
    </dgm:pt>
    <dgm:pt modelId="{42451C55-045A-427C-95A7-84A69DE5982E}" type="parTrans" cxnId="{C50280D2-3A9C-4BAE-954E-76082638990C}">
      <dgm:prSet/>
      <dgm:spPr/>
      <dgm:t>
        <a:bodyPr/>
        <a:lstStyle/>
        <a:p>
          <a:endParaRPr lang="en-GB"/>
        </a:p>
      </dgm:t>
    </dgm:pt>
    <dgm:pt modelId="{35CF0097-78C8-4DD1-B63C-16CD0C8E5226}" type="sibTrans" cxnId="{C50280D2-3A9C-4BAE-954E-76082638990C}">
      <dgm:prSet/>
      <dgm:spPr/>
      <dgm:t>
        <a:bodyPr/>
        <a:lstStyle/>
        <a:p>
          <a:endParaRPr lang="en-GB"/>
        </a:p>
      </dgm:t>
    </dgm:pt>
    <dgm:pt modelId="{7F1E0F25-003D-42BC-B306-CBDD853FD682}">
      <dgm:prSet phldrT="[Text]" custT="1"/>
      <dgm:spPr/>
      <dgm:t>
        <a:bodyPr/>
        <a:lstStyle/>
        <a:p>
          <a:r>
            <a:rPr lang="en-GB" sz="2400" b="1" dirty="0"/>
            <a:t>Empowerment</a:t>
          </a:r>
        </a:p>
      </dgm:t>
    </dgm:pt>
    <dgm:pt modelId="{65C40AF5-56E5-4E60-A877-55B97BE26BEC}" type="parTrans" cxnId="{034A48A6-A4A4-4803-937F-094842ED8842}">
      <dgm:prSet/>
      <dgm:spPr/>
      <dgm:t>
        <a:bodyPr/>
        <a:lstStyle/>
        <a:p>
          <a:endParaRPr lang="en-GB"/>
        </a:p>
      </dgm:t>
    </dgm:pt>
    <dgm:pt modelId="{E94A215E-0FEA-4DED-8D59-BDC86BD266CF}" type="sibTrans" cxnId="{034A48A6-A4A4-4803-937F-094842ED8842}">
      <dgm:prSet/>
      <dgm:spPr/>
      <dgm:t>
        <a:bodyPr/>
        <a:lstStyle/>
        <a:p>
          <a:endParaRPr lang="en-GB"/>
        </a:p>
      </dgm:t>
    </dgm:pt>
    <dgm:pt modelId="{D4434566-06C8-4646-8243-F2DDA69361D0}">
      <dgm:prSet custT="1"/>
      <dgm:spPr/>
      <dgm:t>
        <a:bodyPr/>
        <a:lstStyle/>
        <a:p>
          <a:r>
            <a:rPr lang="en-GB" sz="2400" b="1" dirty="0"/>
            <a:t>Person-centred approach</a:t>
          </a:r>
        </a:p>
      </dgm:t>
    </dgm:pt>
    <dgm:pt modelId="{BA087E8D-7CF6-4C1D-BC32-650F1F271693}" type="parTrans" cxnId="{4F3AE4A4-0064-4575-BA9E-FFBF77E053D4}">
      <dgm:prSet/>
      <dgm:spPr/>
      <dgm:t>
        <a:bodyPr/>
        <a:lstStyle/>
        <a:p>
          <a:endParaRPr lang="en-GB"/>
        </a:p>
      </dgm:t>
    </dgm:pt>
    <dgm:pt modelId="{3FA2D602-C272-4629-80B8-F3E5190B2EA3}" type="sibTrans" cxnId="{4F3AE4A4-0064-4575-BA9E-FFBF77E053D4}">
      <dgm:prSet/>
      <dgm:spPr/>
      <dgm:t>
        <a:bodyPr/>
        <a:lstStyle/>
        <a:p>
          <a:endParaRPr lang="en-GB"/>
        </a:p>
      </dgm:t>
    </dgm:pt>
    <dgm:pt modelId="{1D110A76-F673-4371-819F-9CD1578AF3A4}">
      <dgm:prSet custT="1"/>
      <dgm:spPr/>
      <dgm:t>
        <a:bodyPr/>
        <a:lstStyle/>
        <a:p>
          <a:r>
            <a:rPr lang="en-GB" sz="2400" b="1" dirty="0"/>
            <a:t>Equal opportunity</a:t>
          </a:r>
        </a:p>
      </dgm:t>
    </dgm:pt>
    <dgm:pt modelId="{22B6E891-EAC8-4AAC-A410-0173086463D8}" type="parTrans" cxnId="{6B3E4628-14A1-4C5E-B60D-0524CE9AD7BF}">
      <dgm:prSet/>
      <dgm:spPr/>
      <dgm:t>
        <a:bodyPr/>
        <a:lstStyle/>
        <a:p>
          <a:endParaRPr lang="en-GB"/>
        </a:p>
      </dgm:t>
    </dgm:pt>
    <dgm:pt modelId="{36067028-6BF3-4FAF-907F-3FDB2E988AC3}" type="sibTrans" cxnId="{6B3E4628-14A1-4C5E-B60D-0524CE9AD7BF}">
      <dgm:prSet/>
      <dgm:spPr/>
      <dgm:t>
        <a:bodyPr/>
        <a:lstStyle/>
        <a:p>
          <a:endParaRPr lang="en-GB"/>
        </a:p>
      </dgm:t>
    </dgm:pt>
    <dgm:pt modelId="{083D78FF-D520-4B3D-BD10-6FA53CBABC0A}" type="pres">
      <dgm:prSet presAssocID="{838C5096-3F17-4520-B72D-E477A9B440D3}" presName="linear" presStyleCnt="0">
        <dgm:presLayoutVars>
          <dgm:dir/>
          <dgm:animLvl val="lvl"/>
          <dgm:resizeHandles val="exact"/>
        </dgm:presLayoutVars>
      </dgm:prSet>
      <dgm:spPr/>
    </dgm:pt>
    <dgm:pt modelId="{2E7E4386-72BE-4875-9F67-0DEE06875B61}" type="pres">
      <dgm:prSet presAssocID="{B22D5579-1D38-4CD6-ADB2-6AAAB50F3AED}" presName="parentLin" presStyleCnt="0"/>
      <dgm:spPr/>
    </dgm:pt>
    <dgm:pt modelId="{6965FC07-816D-4207-A3CB-6E5EA5703085}" type="pres">
      <dgm:prSet presAssocID="{B22D5579-1D38-4CD6-ADB2-6AAAB50F3AED}" presName="parentLeftMargin" presStyleLbl="node1" presStyleIdx="0" presStyleCnt="5"/>
      <dgm:spPr/>
    </dgm:pt>
    <dgm:pt modelId="{A828CAAD-8D54-4D9F-A143-D53F85723FCE}" type="pres">
      <dgm:prSet presAssocID="{B22D5579-1D38-4CD6-ADB2-6AAAB50F3AED}" presName="parentText" presStyleLbl="node1" presStyleIdx="0" presStyleCnt="5" custScaleX="136065">
        <dgm:presLayoutVars>
          <dgm:chMax val="0"/>
          <dgm:bulletEnabled val="1"/>
        </dgm:presLayoutVars>
      </dgm:prSet>
      <dgm:spPr/>
    </dgm:pt>
    <dgm:pt modelId="{5D994BC4-B774-41AC-9BFA-C9FFF1C60FD9}" type="pres">
      <dgm:prSet presAssocID="{B22D5579-1D38-4CD6-ADB2-6AAAB50F3AED}" presName="negativeSpace" presStyleCnt="0"/>
      <dgm:spPr/>
    </dgm:pt>
    <dgm:pt modelId="{5A463678-77EA-4B2D-834F-CB0E3970D293}" type="pres">
      <dgm:prSet presAssocID="{B22D5579-1D38-4CD6-ADB2-6AAAB50F3AED}" presName="childText" presStyleLbl="conFgAcc1" presStyleIdx="0" presStyleCnt="5">
        <dgm:presLayoutVars>
          <dgm:bulletEnabled val="1"/>
        </dgm:presLayoutVars>
      </dgm:prSet>
      <dgm:spPr/>
    </dgm:pt>
    <dgm:pt modelId="{F32A2894-37F2-4921-BC45-FD2D10F3C89B}" type="pres">
      <dgm:prSet presAssocID="{83E51077-8B25-4D41-B9A5-930EC0CC2F81}" presName="spaceBetweenRectangles" presStyleCnt="0"/>
      <dgm:spPr/>
    </dgm:pt>
    <dgm:pt modelId="{A907FAA6-8558-4A5F-BA77-A2CCD78738D0}" type="pres">
      <dgm:prSet presAssocID="{7AC4507E-EB6A-41C8-B4A6-E2E63BB39B8D}" presName="parentLin" presStyleCnt="0"/>
      <dgm:spPr/>
    </dgm:pt>
    <dgm:pt modelId="{04946DCC-9876-4C69-BD43-1EC0C4979D2E}" type="pres">
      <dgm:prSet presAssocID="{7AC4507E-EB6A-41C8-B4A6-E2E63BB39B8D}" presName="parentLeftMargin" presStyleLbl="node1" presStyleIdx="0" presStyleCnt="5"/>
      <dgm:spPr/>
    </dgm:pt>
    <dgm:pt modelId="{9B720F94-85E7-42FD-855A-445838D24251}" type="pres">
      <dgm:prSet presAssocID="{7AC4507E-EB6A-41C8-B4A6-E2E63BB39B8D}" presName="parentText" presStyleLbl="node1" presStyleIdx="1" presStyleCnt="5" custScaleX="136065">
        <dgm:presLayoutVars>
          <dgm:chMax val="0"/>
          <dgm:bulletEnabled val="1"/>
        </dgm:presLayoutVars>
      </dgm:prSet>
      <dgm:spPr/>
    </dgm:pt>
    <dgm:pt modelId="{936F413B-F099-494B-8F83-47AE4460F326}" type="pres">
      <dgm:prSet presAssocID="{7AC4507E-EB6A-41C8-B4A6-E2E63BB39B8D}" presName="negativeSpace" presStyleCnt="0"/>
      <dgm:spPr/>
    </dgm:pt>
    <dgm:pt modelId="{AA9E5B67-ED16-4809-AF8D-DD4D548DE303}" type="pres">
      <dgm:prSet presAssocID="{7AC4507E-EB6A-41C8-B4A6-E2E63BB39B8D}" presName="childText" presStyleLbl="conFgAcc1" presStyleIdx="1" presStyleCnt="5">
        <dgm:presLayoutVars>
          <dgm:bulletEnabled val="1"/>
        </dgm:presLayoutVars>
      </dgm:prSet>
      <dgm:spPr/>
    </dgm:pt>
    <dgm:pt modelId="{04A03A40-4C98-4F58-82F3-34B5EC16A926}" type="pres">
      <dgm:prSet presAssocID="{35CF0097-78C8-4DD1-B63C-16CD0C8E5226}" presName="spaceBetweenRectangles" presStyleCnt="0"/>
      <dgm:spPr/>
    </dgm:pt>
    <dgm:pt modelId="{C5EDB354-C63B-4D68-AA33-4B32C05D924C}" type="pres">
      <dgm:prSet presAssocID="{D4434566-06C8-4646-8243-F2DDA69361D0}" presName="parentLin" presStyleCnt="0"/>
      <dgm:spPr/>
    </dgm:pt>
    <dgm:pt modelId="{2495E99A-1122-4B32-B5C2-FE3C4996CFB1}" type="pres">
      <dgm:prSet presAssocID="{D4434566-06C8-4646-8243-F2DDA69361D0}" presName="parentLeftMargin" presStyleLbl="node1" presStyleIdx="1" presStyleCnt="5"/>
      <dgm:spPr/>
    </dgm:pt>
    <dgm:pt modelId="{59108AA9-5A5B-4A96-ABAB-64D83C1AD9E7}" type="pres">
      <dgm:prSet presAssocID="{D4434566-06C8-4646-8243-F2DDA69361D0}" presName="parentText" presStyleLbl="node1" presStyleIdx="2" presStyleCnt="5" custScaleX="142857">
        <dgm:presLayoutVars>
          <dgm:chMax val="0"/>
          <dgm:bulletEnabled val="1"/>
        </dgm:presLayoutVars>
      </dgm:prSet>
      <dgm:spPr/>
    </dgm:pt>
    <dgm:pt modelId="{A42C5939-884D-4587-8D69-65417EA7EFE8}" type="pres">
      <dgm:prSet presAssocID="{D4434566-06C8-4646-8243-F2DDA69361D0}" presName="negativeSpace" presStyleCnt="0"/>
      <dgm:spPr/>
    </dgm:pt>
    <dgm:pt modelId="{F45A2C16-0D3F-4F5A-9BEA-1BDA832E0CD6}" type="pres">
      <dgm:prSet presAssocID="{D4434566-06C8-4646-8243-F2DDA69361D0}" presName="childText" presStyleLbl="conFgAcc1" presStyleIdx="2" presStyleCnt="5">
        <dgm:presLayoutVars>
          <dgm:bulletEnabled val="1"/>
        </dgm:presLayoutVars>
      </dgm:prSet>
      <dgm:spPr/>
    </dgm:pt>
    <dgm:pt modelId="{EC503281-DE3B-4BF9-A5CB-68771E244396}" type="pres">
      <dgm:prSet presAssocID="{3FA2D602-C272-4629-80B8-F3E5190B2EA3}" presName="spaceBetweenRectangles" presStyleCnt="0"/>
      <dgm:spPr/>
    </dgm:pt>
    <dgm:pt modelId="{A373F706-686A-4369-84A8-CE25A1A8AAB4}" type="pres">
      <dgm:prSet presAssocID="{7F1E0F25-003D-42BC-B306-CBDD853FD682}" presName="parentLin" presStyleCnt="0"/>
      <dgm:spPr/>
    </dgm:pt>
    <dgm:pt modelId="{4BB1F262-1FF5-412A-A8E8-4C9BE82DFB43}" type="pres">
      <dgm:prSet presAssocID="{7F1E0F25-003D-42BC-B306-CBDD853FD682}" presName="parentLeftMargin" presStyleLbl="node1" presStyleIdx="2" presStyleCnt="5"/>
      <dgm:spPr/>
    </dgm:pt>
    <dgm:pt modelId="{F6F8192C-0B75-4F47-97F3-9EDB7E950797}" type="pres">
      <dgm:prSet presAssocID="{7F1E0F25-003D-42BC-B306-CBDD853FD682}" presName="parentText" presStyleLbl="node1" presStyleIdx="3" presStyleCnt="5" custScaleX="142857">
        <dgm:presLayoutVars>
          <dgm:chMax val="0"/>
          <dgm:bulletEnabled val="1"/>
        </dgm:presLayoutVars>
      </dgm:prSet>
      <dgm:spPr/>
    </dgm:pt>
    <dgm:pt modelId="{928AAEC6-21A7-45EA-90AA-EBFAF6BCE14E}" type="pres">
      <dgm:prSet presAssocID="{7F1E0F25-003D-42BC-B306-CBDD853FD682}" presName="negativeSpace" presStyleCnt="0"/>
      <dgm:spPr/>
    </dgm:pt>
    <dgm:pt modelId="{F0BCB6A4-F199-4C4E-BC49-EB49AF5198B0}" type="pres">
      <dgm:prSet presAssocID="{7F1E0F25-003D-42BC-B306-CBDD853FD682}" presName="childText" presStyleLbl="conFgAcc1" presStyleIdx="3" presStyleCnt="5">
        <dgm:presLayoutVars>
          <dgm:bulletEnabled val="1"/>
        </dgm:presLayoutVars>
      </dgm:prSet>
      <dgm:spPr/>
    </dgm:pt>
    <dgm:pt modelId="{6503440C-F931-4098-9026-319C22DF55C4}" type="pres">
      <dgm:prSet presAssocID="{E94A215E-0FEA-4DED-8D59-BDC86BD266CF}" presName="spaceBetweenRectangles" presStyleCnt="0"/>
      <dgm:spPr/>
    </dgm:pt>
    <dgm:pt modelId="{23DF0F28-CE5A-4CE0-984D-E2AE26DB2EBA}" type="pres">
      <dgm:prSet presAssocID="{1D110A76-F673-4371-819F-9CD1578AF3A4}" presName="parentLin" presStyleCnt="0"/>
      <dgm:spPr/>
    </dgm:pt>
    <dgm:pt modelId="{2DBA57DA-EA6C-447D-8782-0FE58D64F935}" type="pres">
      <dgm:prSet presAssocID="{1D110A76-F673-4371-819F-9CD1578AF3A4}" presName="parentLeftMargin" presStyleLbl="node1" presStyleIdx="3" presStyleCnt="5"/>
      <dgm:spPr/>
    </dgm:pt>
    <dgm:pt modelId="{9817DE45-ACD7-49E1-A2AF-24A14CE37628}" type="pres">
      <dgm:prSet presAssocID="{1D110A76-F673-4371-819F-9CD1578AF3A4}" presName="parentText" presStyleLbl="node1" presStyleIdx="4" presStyleCnt="5" custScaleX="142857">
        <dgm:presLayoutVars>
          <dgm:chMax val="0"/>
          <dgm:bulletEnabled val="1"/>
        </dgm:presLayoutVars>
      </dgm:prSet>
      <dgm:spPr/>
    </dgm:pt>
    <dgm:pt modelId="{46A4B3B2-D069-4F9B-B09B-C1D627A25394}" type="pres">
      <dgm:prSet presAssocID="{1D110A76-F673-4371-819F-9CD1578AF3A4}" presName="negativeSpace" presStyleCnt="0"/>
      <dgm:spPr/>
    </dgm:pt>
    <dgm:pt modelId="{20F7AA73-87A1-4861-A708-8F2E5A61AC7F}" type="pres">
      <dgm:prSet presAssocID="{1D110A76-F673-4371-819F-9CD1578AF3A4}" presName="childText" presStyleLbl="conFgAcc1" presStyleIdx="4" presStyleCnt="5">
        <dgm:presLayoutVars>
          <dgm:bulletEnabled val="1"/>
        </dgm:presLayoutVars>
      </dgm:prSet>
      <dgm:spPr/>
    </dgm:pt>
  </dgm:ptLst>
  <dgm:cxnLst>
    <dgm:cxn modelId="{57421F0A-8061-4448-8168-1111495D9AC5}" type="presOf" srcId="{B22D5579-1D38-4CD6-ADB2-6AAAB50F3AED}" destId="{A828CAAD-8D54-4D9F-A143-D53F85723FCE}" srcOrd="1" destOrd="0" presId="urn:microsoft.com/office/officeart/2005/8/layout/list1"/>
    <dgm:cxn modelId="{84161E10-088A-4733-82A8-172C47FD819B}" type="presOf" srcId="{B22D5579-1D38-4CD6-ADB2-6AAAB50F3AED}" destId="{6965FC07-816D-4207-A3CB-6E5EA5703085}" srcOrd="0" destOrd="0" presId="urn:microsoft.com/office/officeart/2005/8/layout/list1"/>
    <dgm:cxn modelId="{B8C38413-444C-4AEA-8ADD-D4396B8D1EC8}" type="presOf" srcId="{7AC4507E-EB6A-41C8-B4A6-E2E63BB39B8D}" destId="{9B720F94-85E7-42FD-855A-445838D24251}" srcOrd="1" destOrd="0" presId="urn:microsoft.com/office/officeart/2005/8/layout/list1"/>
    <dgm:cxn modelId="{6B3E4628-14A1-4C5E-B60D-0524CE9AD7BF}" srcId="{838C5096-3F17-4520-B72D-E477A9B440D3}" destId="{1D110A76-F673-4371-819F-9CD1578AF3A4}" srcOrd="4" destOrd="0" parTransId="{22B6E891-EAC8-4AAC-A410-0173086463D8}" sibTransId="{36067028-6BF3-4FAF-907F-3FDB2E988AC3}"/>
    <dgm:cxn modelId="{1CFB4D55-E0D8-4C92-91B8-C07EFE5CBBB0}" type="presOf" srcId="{D4434566-06C8-4646-8243-F2DDA69361D0}" destId="{59108AA9-5A5B-4A96-ABAB-64D83C1AD9E7}" srcOrd="1" destOrd="0" presId="urn:microsoft.com/office/officeart/2005/8/layout/list1"/>
    <dgm:cxn modelId="{29829A62-EAA3-46FE-BC0A-39F5A1E53E34}" type="presOf" srcId="{7F1E0F25-003D-42BC-B306-CBDD853FD682}" destId="{4BB1F262-1FF5-412A-A8E8-4C9BE82DFB43}" srcOrd="0" destOrd="0" presId="urn:microsoft.com/office/officeart/2005/8/layout/list1"/>
    <dgm:cxn modelId="{C041E765-9F7D-44B3-8667-2962E6FDA2F2}" srcId="{838C5096-3F17-4520-B72D-E477A9B440D3}" destId="{B22D5579-1D38-4CD6-ADB2-6AAAB50F3AED}" srcOrd="0" destOrd="0" parTransId="{44F2D8D3-5D65-40EB-BECA-2B525D14B4BB}" sibTransId="{83E51077-8B25-4D41-B9A5-930EC0CC2F81}"/>
    <dgm:cxn modelId="{7CF0156B-9F13-4474-8EC6-31DCFF875A09}" type="presOf" srcId="{7AC4507E-EB6A-41C8-B4A6-E2E63BB39B8D}" destId="{04946DCC-9876-4C69-BD43-1EC0C4979D2E}" srcOrd="0" destOrd="0" presId="urn:microsoft.com/office/officeart/2005/8/layout/list1"/>
    <dgm:cxn modelId="{B4A75B78-45F2-4BFD-BB99-4F9EB6053624}" type="presOf" srcId="{1D110A76-F673-4371-819F-9CD1578AF3A4}" destId="{2DBA57DA-EA6C-447D-8782-0FE58D64F935}" srcOrd="0" destOrd="0" presId="urn:microsoft.com/office/officeart/2005/8/layout/list1"/>
    <dgm:cxn modelId="{4F3AE4A4-0064-4575-BA9E-FFBF77E053D4}" srcId="{838C5096-3F17-4520-B72D-E477A9B440D3}" destId="{D4434566-06C8-4646-8243-F2DDA69361D0}" srcOrd="2" destOrd="0" parTransId="{BA087E8D-7CF6-4C1D-BC32-650F1F271693}" sibTransId="{3FA2D602-C272-4629-80B8-F3E5190B2EA3}"/>
    <dgm:cxn modelId="{034A48A6-A4A4-4803-937F-094842ED8842}" srcId="{838C5096-3F17-4520-B72D-E477A9B440D3}" destId="{7F1E0F25-003D-42BC-B306-CBDD853FD682}" srcOrd="3" destOrd="0" parTransId="{65C40AF5-56E5-4E60-A877-55B97BE26BEC}" sibTransId="{E94A215E-0FEA-4DED-8D59-BDC86BD266CF}"/>
    <dgm:cxn modelId="{F787C7C4-28CC-41F5-ACA8-8F09C7647109}" type="presOf" srcId="{1D110A76-F673-4371-819F-9CD1578AF3A4}" destId="{9817DE45-ACD7-49E1-A2AF-24A14CE37628}" srcOrd="1" destOrd="0" presId="urn:microsoft.com/office/officeart/2005/8/layout/list1"/>
    <dgm:cxn modelId="{1B57E9C7-7381-4A7A-942C-D98616A4F10F}" type="presOf" srcId="{D4434566-06C8-4646-8243-F2DDA69361D0}" destId="{2495E99A-1122-4B32-B5C2-FE3C4996CFB1}" srcOrd="0" destOrd="0" presId="urn:microsoft.com/office/officeart/2005/8/layout/list1"/>
    <dgm:cxn modelId="{C50280D2-3A9C-4BAE-954E-76082638990C}" srcId="{838C5096-3F17-4520-B72D-E477A9B440D3}" destId="{7AC4507E-EB6A-41C8-B4A6-E2E63BB39B8D}" srcOrd="1" destOrd="0" parTransId="{42451C55-045A-427C-95A7-84A69DE5982E}" sibTransId="{35CF0097-78C8-4DD1-B63C-16CD0C8E5226}"/>
    <dgm:cxn modelId="{6BA3E2E8-C273-4799-966C-30D07EABF800}" type="presOf" srcId="{838C5096-3F17-4520-B72D-E477A9B440D3}" destId="{083D78FF-D520-4B3D-BD10-6FA53CBABC0A}" srcOrd="0" destOrd="0" presId="urn:microsoft.com/office/officeart/2005/8/layout/list1"/>
    <dgm:cxn modelId="{A0023BEF-DA5C-4E85-8A0C-63BEBDA22FA5}" type="presOf" srcId="{7F1E0F25-003D-42BC-B306-CBDD853FD682}" destId="{F6F8192C-0B75-4F47-97F3-9EDB7E950797}" srcOrd="1" destOrd="0" presId="urn:microsoft.com/office/officeart/2005/8/layout/list1"/>
    <dgm:cxn modelId="{AE26B76B-32FB-490D-A574-952B6D7837A2}" type="presParOf" srcId="{083D78FF-D520-4B3D-BD10-6FA53CBABC0A}" destId="{2E7E4386-72BE-4875-9F67-0DEE06875B61}" srcOrd="0" destOrd="0" presId="urn:microsoft.com/office/officeart/2005/8/layout/list1"/>
    <dgm:cxn modelId="{09F457D9-3317-425D-B5B0-C3B48928530A}" type="presParOf" srcId="{2E7E4386-72BE-4875-9F67-0DEE06875B61}" destId="{6965FC07-816D-4207-A3CB-6E5EA5703085}" srcOrd="0" destOrd="0" presId="urn:microsoft.com/office/officeart/2005/8/layout/list1"/>
    <dgm:cxn modelId="{71BFEC01-66DB-4E52-9AD1-BE0BFC7203E4}" type="presParOf" srcId="{2E7E4386-72BE-4875-9F67-0DEE06875B61}" destId="{A828CAAD-8D54-4D9F-A143-D53F85723FCE}" srcOrd="1" destOrd="0" presId="urn:microsoft.com/office/officeart/2005/8/layout/list1"/>
    <dgm:cxn modelId="{6E5956AE-B107-4656-BCC0-2B372ED78673}" type="presParOf" srcId="{083D78FF-D520-4B3D-BD10-6FA53CBABC0A}" destId="{5D994BC4-B774-41AC-9BFA-C9FFF1C60FD9}" srcOrd="1" destOrd="0" presId="urn:microsoft.com/office/officeart/2005/8/layout/list1"/>
    <dgm:cxn modelId="{431B2DA4-98BC-4F42-9C9B-6B81991DD0D9}" type="presParOf" srcId="{083D78FF-D520-4B3D-BD10-6FA53CBABC0A}" destId="{5A463678-77EA-4B2D-834F-CB0E3970D293}" srcOrd="2" destOrd="0" presId="urn:microsoft.com/office/officeart/2005/8/layout/list1"/>
    <dgm:cxn modelId="{9EF6E649-99DD-4B9A-859C-14C6632C5EBD}" type="presParOf" srcId="{083D78FF-D520-4B3D-BD10-6FA53CBABC0A}" destId="{F32A2894-37F2-4921-BC45-FD2D10F3C89B}" srcOrd="3" destOrd="0" presId="urn:microsoft.com/office/officeart/2005/8/layout/list1"/>
    <dgm:cxn modelId="{B41FC2E9-0136-40CD-81C6-051F41FB4A98}" type="presParOf" srcId="{083D78FF-D520-4B3D-BD10-6FA53CBABC0A}" destId="{A907FAA6-8558-4A5F-BA77-A2CCD78738D0}" srcOrd="4" destOrd="0" presId="urn:microsoft.com/office/officeart/2005/8/layout/list1"/>
    <dgm:cxn modelId="{F8A706FD-1069-449D-92A1-4BFA27E512C3}" type="presParOf" srcId="{A907FAA6-8558-4A5F-BA77-A2CCD78738D0}" destId="{04946DCC-9876-4C69-BD43-1EC0C4979D2E}" srcOrd="0" destOrd="0" presId="urn:microsoft.com/office/officeart/2005/8/layout/list1"/>
    <dgm:cxn modelId="{B93E3305-DC20-4B00-95C8-D3F18F02652C}" type="presParOf" srcId="{A907FAA6-8558-4A5F-BA77-A2CCD78738D0}" destId="{9B720F94-85E7-42FD-855A-445838D24251}" srcOrd="1" destOrd="0" presId="urn:microsoft.com/office/officeart/2005/8/layout/list1"/>
    <dgm:cxn modelId="{6C44E9E9-C328-49A2-8943-914998EDDA9B}" type="presParOf" srcId="{083D78FF-D520-4B3D-BD10-6FA53CBABC0A}" destId="{936F413B-F099-494B-8F83-47AE4460F326}" srcOrd="5" destOrd="0" presId="urn:microsoft.com/office/officeart/2005/8/layout/list1"/>
    <dgm:cxn modelId="{16BED016-CE1A-4521-AD77-2848374A42C6}" type="presParOf" srcId="{083D78FF-D520-4B3D-BD10-6FA53CBABC0A}" destId="{AA9E5B67-ED16-4809-AF8D-DD4D548DE303}" srcOrd="6" destOrd="0" presId="urn:microsoft.com/office/officeart/2005/8/layout/list1"/>
    <dgm:cxn modelId="{BD534A2B-C073-4CB2-9EF1-D5CB27200895}" type="presParOf" srcId="{083D78FF-D520-4B3D-BD10-6FA53CBABC0A}" destId="{04A03A40-4C98-4F58-82F3-34B5EC16A926}" srcOrd="7" destOrd="0" presId="urn:microsoft.com/office/officeart/2005/8/layout/list1"/>
    <dgm:cxn modelId="{D3952A54-86EC-401B-A6C1-D2884745FE9D}" type="presParOf" srcId="{083D78FF-D520-4B3D-BD10-6FA53CBABC0A}" destId="{C5EDB354-C63B-4D68-AA33-4B32C05D924C}" srcOrd="8" destOrd="0" presId="urn:microsoft.com/office/officeart/2005/8/layout/list1"/>
    <dgm:cxn modelId="{4E949B51-3F0A-484B-ABD6-F965EA715320}" type="presParOf" srcId="{C5EDB354-C63B-4D68-AA33-4B32C05D924C}" destId="{2495E99A-1122-4B32-B5C2-FE3C4996CFB1}" srcOrd="0" destOrd="0" presId="urn:microsoft.com/office/officeart/2005/8/layout/list1"/>
    <dgm:cxn modelId="{5A4DA8E8-5B28-4C8A-BAEC-B759D8D200FF}" type="presParOf" srcId="{C5EDB354-C63B-4D68-AA33-4B32C05D924C}" destId="{59108AA9-5A5B-4A96-ABAB-64D83C1AD9E7}" srcOrd="1" destOrd="0" presId="urn:microsoft.com/office/officeart/2005/8/layout/list1"/>
    <dgm:cxn modelId="{07244F01-6BB3-4241-A9C8-AE239D6A1969}" type="presParOf" srcId="{083D78FF-D520-4B3D-BD10-6FA53CBABC0A}" destId="{A42C5939-884D-4587-8D69-65417EA7EFE8}" srcOrd="9" destOrd="0" presId="urn:microsoft.com/office/officeart/2005/8/layout/list1"/>
    <dgm:cxn modelId="{025ED3FE-A871-46C1-8621-48BC445C5D4B}" type="presParOf" srcId="{083D78FF-D520-4B3D-BD10-6FA53CBABC0A}" destId="{F45A2C16-0D3F-4F5A-9BEA-1BDA832E0CD6}" srcOrd="10" destOrd="0" presId="urn:microsoft.com/office/officeart/2005/8/layout/list1"/>
    <dgm:cxn modelId="{FF34B7AA-5979-4FA8-8E1A-93A0E0F3EC3F}" type="presParOf" srcId="{083D78FF-D520-4B3D-BD10-6FA53CBABC0A}" destId="{EC503281-DE3B-4BF9-A5CB-68771E244396}" srcOrd="11" destOrd="0" presId="urn:microsoft.com/office/officeart/2005/8/layout/list1"/>
    <dgm:cxn modelId="{9A94DAB7-A004-49A8-AB67-6E3E330E2021}" type="presParOf" srcId="{083D78FF-D520-4B3D-BD10-6FA53CBABC0A}" destId="{A373F706-686A-4369-84A8-CE25A1A8AAB4}" srcOrd="12" destOrd="0" presId="urn:microsoft.com/office/officeart/2005/8/layout/list1"/>
    <dgm:cxn modelId="{FBE00610-4504-430A-9419-6DBA4BF53180}" type="presParOf" srcId="{A373F706-686A-4369-84A8-CE25A1A8AAB4}" destId="{4BB1F262-1FF5-412A-A8E8-4C9BE82DFB43}" srcOrd="0" destOrd="0" presId="urn:microsoft.com/office/officeart/2005/8/layout/list1"/>
    <dgm:cxn modelId="{F034FC33-9FD1-4E99-999B-120D5925217B}" type="presParOf" srcId="{A373F706-686A-4369-84A8-CE25A1A8AAB4}" destId="{F6F8192C-0B75-4F47-97F3-9EDB7E950797}" srcOrd="1" destOrd="0" presId="urn:microsoft.com/office/officeart/2005/8/layout/list1"/>
    <dgm:cxn modelId="{5892BBB5-C7F2-4080-87A8-401150E3AD41}" type="presParOf" srcId="{083D78FF-D520-4B3D-BD10-6FA53CBABC0A}" destId="{928AAEC6-21A7-45EA-90AA-EBFAF6BCE14E}" srcOrd="13" destOrd="0" presId="urn:microsoft.com/office/officeart/2005/8/layout/list1"/>
    <dgm:cxn modelId="{6150FE3C-68C4-4B99-8368-C4993596FFC6}" type="presParOf" srcId="{083D78FF-D520-4B3D-BD10-6FA53CBABC0A}" destId="{F0BCB6A4-F199-4C4E-BC49-EB49AF5198B0}" srcOrd="14" destOrd="0" presId="urn:microsoft.com/office/officeart/2005/8/layout/list1"/>
    <dgm:cxn modelId="{ECCFE9AB-C9BE-4AA7-A9AD-CA54E4CCDCEB}" type="presParOf" srcId="{083D78FF-D520-4B3D-BD10-6FA53CBABC0A}" destId="{6503440C-F931-4098-9026-319C22DF55C4}" srcOrd="15" destOrd="0" presId="urn:microsoft.com/office/officeart/2005/8/layout/list1"/>
    <dgm:cxn modelId="{135D9108-42CB-4311-8156-F8E4F35CDAEF}" type="presParOf" srcId="{083D78FF-D520-4B3D-BD10-6FA53CBABC0A}" destId="{23DF0F28-CE5A-4CE0-984D-E2AE26DB2EBA}" srcOrd="16" destOrd="0" presId="urn:microsoft.com/office/officeart/2005/8/layout/list1"/>
    <dgm:cxn modelId="{C3FD8677-ECB1-4178-B5C7-4C4FAF7B595B}" type="presParOf" srcId="{23DF0F28-CE5A-4CE0-984D-E2AE26DB2EBA}" destId="{2DBA57DA-EA6C-447D-8782-0FE58D64F935}" srcOrd="0" destOrd="0" presId="urn:microsoft.com/office/officeart/2005/8/layout/list1"/>
    <dgm:cxn modelId="{78EE9A50-2F09-4ED9-8AEE-E502C0769A26}" type="presParOf" srcId="{23DF0F28-CE5A-4CE0-984D-E2AE26DB2EBA}" destId="{9817DE45-ACD7-49E1-A2AF-24A14CE37628}" srcOrd="1" destOrd="0" presId="urn:microsoft.com/office/officeart/2005/8/layout/list1"/>
    <dgm:cxn modelId="{E12489EE-6013-4FA7-A125-A69C10B4B42E}" type="presParOf" srcId="{083D78FF-D520-4B3D-BD10-6FA53CBABC0A}" destId="{46A4B3B2-D069-4F9B-B09B-C1D627A25394}" srcOrd="17" destOrd="0" presId="urn:microsoft.com/office/officeart/2005/8/layout/list1"/>
    <dgm:cxn modelId="{E2EFDA89-9DA5-4CDA-96C0-FEA6D2D4C01D}" type="presParOf" srcId="{083D78FF-D520-4B3D-BD10-6FA53CBABC0A}" destId="{20F7AA73-87A1-4861-A708-8F2E5A61AC7F}"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88E828-F0B2-41E5-830A-20D345EE9877}" type="doc">
      <dgm:prSet loTypeId="urn:microsoft.com/office/officeart/2005/8/layout/list1" loCatId="list" qsTypeId="urn:microsoft.com/office/officeart/2005/8/quickstyle/3d2" qsCatId="3D" csTypeId="urn:microsoft.com/office/officeart/2005/8/colors/colorful3" csCatId="colorful" phldr="1"/>
      <dgm:spPr/>
      <dgm:t>
        <a:bodyPr/>
        <a:lstStyle/>
        <a:p>
          <a:endParaRPr lang="en-GB"/>
        </a:p>
      </dgm:t>
    </dgm:pt>
    <dgm:pt modelId="{00CC5C05-EECA-40DC-AE02-77BED96493CA}">
      <dgm:prSet phldrT="[Text]" custT="1"/>
      <dgm:spPr/>
      <dgm:t>
        <a:bodyPr/>
        <a:lstStyle/>
        <a:p>
          <a:r>
            <a:rPr lang="en-GB" sz="2400" b="1" dirty="0"/>
            <a:t>Accountability</a:t>
          </a:r>
        </a:p>
      </dgm:t>
    </dgm:pt>
    <dgm:pt modelId="{E8A6D29F-AFC8-41E7-844E-607238DAB015}" type="parTrans" cxnId="{D2373CF7-9146-42B5-8B52-548A527C60D2}">
      <dgm:prSet/>
      <dgm:spPr/>
      <dgm:t>
        <a:bodyPr/>
        <a:lstStyle/>
        <a:p>
          <a:endParaRPr lang="en-GB"/>
        </a:p>
      </dgm:t>
    </dgm:pt>
    <dgm:pt modelId="{8F0C19F5-6A86-4650-8DB0-0CEFCFE15FF2}" type="sibTrans" cxnId="{D2373CF7-9146-42B5-8B52-548A527C60D2}">
      <dgm:prSet/>
      <dgm:spPr/>
      <dgm:t>
        <a:bodyPr/>
        <a:lstStyle/>
        <a:p>
          <a:endParaRPr lang="en-GB"/>
        </a:p>
      </dgm:t>
    </dgm:pt>
    <dgm:pt modelId="{914796DC-AF34-4E66-A237-B0CF5F3A6976}">
      <dgm:prSet phldrT="[Text]" custT="1"/>
      <dgm:spPr/>
      <dgm:t>
        <a:bodyPr/>
        <a:lstStyle/>
        <a:p>
          <a:r>
            <a:rPr lang="en-GB" sz="2400" b="1" dirty="0"/>
            <a:t>Accessibility</a:t>
          </a:r>
        </a:p>
      </dgm:t>
    </dgm:pt>
    <dgm:pt modelId="{43FE35EF-A812-4966-B5F5-9C68B489AC78}" type="parTrans" cxnId="{8D7F33E4-7E22-44D5-B0BB-D163FAF6683A}">
      <dgm:prSet/>
      <dgm:spPr/>
      <dgm:t>
        <a:bodyPr/>
        <a:lstStyle/>
        <a:p>
          <a:endParaRPr lang="en-GB"/>
        </a:p>
      </dgm:t>
    </dgm:pt>
    <dgm:pt modelId="{5355A249-4BF2-401F-AB50-03862800A941}" type="sibTrans" cxnId="{8D7F33E4-7E22-44D5-B0BB-D163FAF6683A}">
      <dgm:prSet/>
      <dgm:spPr/>
      <dgm:t>
        <a:bodyPr/>
        <a:lstStyle/>
        <a:p>
          <a:endParaRPr lang="en-GB"/>
        </a:p>
      </dgm:t>
    </dgm:pt>
    <dgm:pt modelId="{AAD6C130-855A-49BE-9D43-5AE647E84A16}">
      <dgm:prSet phldrT="[Text]" custT="1"/>
      <dgm:spPr/>
      <dgm:t>
        <a:bodyPr/>
        <a:lstStyle/>
        <a:p>
          <a:r>
            <a:rPr lang="en-GB" sz="2400" b="1" dirty="0"/>
            <a:t>Supporting advocates</a:t>
          </a:r>
        </a:p>
      </dgm:t>
    </dgm:pt>
    <dgm:pt modelId="{E1878D74-619E-4AEC-9062-925FFDAACA6B}" type="parTrans" cxnId="{1E825370-8E0D-48C2-BD57-8C144A49C226}">
      <dgm:prSet/>
      <dgm:spPr/>
      <dgm:t>
        <a:bodyPr/>
        <a:lstStyle/>
        <a:p>
          <a:endParaRPr lang="en-GB"/>
        </a:p>
      </dgm:t>
    </dgm:pt>
    <dgm:pt modelId="{D8C456BF-1000-4B5C-90B3-8C71EB00A024}" type="sibTrans" cxnId="{1E825370-8E0D-48C2-BD57-8C144A49C226}">
      <dgm:prSet/>
      <dgm:spPr/>
      <dgm:t>
        <a:bodyPr/>
        <a:lstStyle/>
        <a:p>
          <a:endParaRPr lang="en-GB"/>
        </a:p>
      </dgm:t>
    </dgm:pt>
    <dgm:pt modelId="{4FD89C04-15BA-4114-A059-0F01F7A2A056}">
      <dgm:prSet custT="1"/>
      <dgm:spPr/>
      <dgm:t>
        <a:bodyPr/>
        <a:lstStyle/>
        <a:p>
          <a:r>
            <a:rPr lang="en-GB" sz="2400" b="1" dirty="0"/>
            <a:t>Confidentiality</a:t>
          </a:r>
        </a:p>
      </dgm:t>
    </dgm:pt>
    <dgm:pt modelId="{B5EA30E1-AAE2-4BC1-A995-C82594CB750D}" type="parTrans" cxnId="{EB67B7CA-702E-4ADE-A3E4-B8B9FCBFE2EB}">
      <dgm:prSet/>
      <dgm:spPr/>
      <dgm:t>
        <a:bodyPr/>
        <a:lstStyle/>
        <a:p>
          <a:endParaRPr lang="en-GB"/>
        </a:p>
      </dgm:t>
    </dgm:pt>
    <dgm:pt modelId="{23004FC9-5DE9-473B-B202-8A3672139FA7}" type="sibTrans" cxnId="{EB67B7CA-702E-4ADE-A3E4-B8B9FCBFE2EB}">
      <dgm:prSet/>
      <dgm:spPr/>
      <dgm:t>
        <a:bodyPr/>
        <a:lstStyle/>
        <a:p>
          <a:endParaRPr lang="en-GB"/>
        </a:p>
      </dgm:t>
    </dgm:pt>
    <dgm:pt modelId="{E2D121D3-70C1-4035-B518-284CCC1AE3E7}">
      <dgm:prSet custT="1"/>
      <dgm:spPr/>
      <dgm:t>
        <a:bodyPr/>
        <a:lstStyle/>
        <a:p>
          <a:r>
            <a:rPr lang="en-GB" sz="2400" b="1" dirty="0"/>
            <a:t>Complaints</a:t>
          </a:r>
        </a:p>
      </dgm:t>
    </dgm:pt>
    <dgm:pt modelId="{BE623100-CD50-4E1B-9A4D-ED8888682D87}" type="parTrans" cxnId="{5F36F8A2-D813-45AB-91CA-3E6EA6B9602D}">
      <dgm:prSet/>
      <dgm:spPr/>
      <dgm:t>
        <a:bodyPr/>
        <a:lstStyle/>
        <a:p>
          <a:endParaRPr lang="en-GB"/>
        </a:p>
      </dgm:t>
    </dgm:pt>
    <dgm:pt modelId="{B74CBAE3-158F-421A-8077-2DA9C7529F42}" type="sibTrans" cxnId="{5F36F8A2-D813-45AB-91CA-3E6EA6B9602D}">
      <dgm:prSet/>
      <dgm:spPr/>
      <dgm:t>
        <a:bodyPr/>
        <a:lstStyle/>
        <a:p>
          <a:endParaRPr lang="en-GB"/>
        </a:p>
      </dgm:t>
    </dgm:pt>
    <dgm:pt modelId="{E5E7AD24-CAD1-4024-92BF-EC7F4C8D4BE4}">
      <dgm:prSet custT="1"/>
      <dgm:spPr/>
      <dgm:t>
        <a:bodyPr/>
        <a:lstStyle/>
        <a:p>
          <a:r>
            <a:rPr lang="en-GB" sz="2400" b="1" dirty="0"/>
            <a:t>Safeguarding</a:t>
          </a:r>
        </a:p>
      </dgm:t>
    </dgm:pt>
    <dgm:pt modelId="{6E43F828-6152-401A-A1A0-9235D2E175B2}" type="parTrans" cxnId="{5F88843E-FAE1-45A0-BA0D-CA55BF5B1EDE}">
      <dgm:prSet/>
      <dgm:spPr/>
      <dgm:t>
        <a:bodyPr/>
        <a:lstStyle/>
        <a:p>
          <a:endParaRPr lang="en-GB"/>
        </a:p>
      </dgm:t>
    </dgm:pt>
    <dgm:pt modelId="{FD5CE972-BC85-4F80-9A99-8D14FD509EE1}" type="sibTrans" cxnId="{5F88843E-FAE1-45A0-BA0D-CA55BF5B1EDE}">
      <dgm:prSet/>
      <dgm:spPr/>
      <dgm:t>
        <a:bodyPr/>
        <a:lstStyle/>
        <a:p>
          <a:endParaRPr lang="en-GB"/>
        </a:p>
      </dgm:t>
    </dgm:pt>
    <dgm:pt modelId="{F38A0945-4199-4C45-A72D-4E4E98138A0E}" type="pres">
      <dgm:prSet presAssocID="{5888E828-F0B2-41E5-830A-20D345EE9877}" presName="linear" presStyleCnt="0">
        <dgm:presLayoutVars>
          <dgm:dir/>
          <dgm:animLvl val="lvl"/>
          <dgm:resizeHandles val="exact"/>
        </dgm:presLayoutVars>
      </dgm:prSet>
      <dgm:spPr/>
    </dgm:pt>
    <dgm:pt modelId="{FE495CD2-B66A-478A-87EB-02171EF22CCF}" type="pres">
      <dgm:prSet presAssocID="{00CC5C05-EECA-40DC-AE02-77BED96493CA}" presName="parentLin" presStyleCnt="0"/>
      <dgm:spPr/>
    </dgm:pt>
    <dgm:pt modelId="{90292591-3152-49B8-8157-850870121B59}" type="pres">
      <dgm:prSet presAssocID="{00CC5C05-EECA-40DC-AE02-77BED96493CA}" presName="parentLeftMargin" presStyleLbl="node1" presStyleIdx="0" presStyleCnt="6"/>
      <dgm:spPr/>
    </dgm:pt>
    <dgm:pt modelId="{4B5015A1-DB8D-4091-9DE6-A4C8F147CCDE}" type="pres">
      <dgm:prSet presAssocID="{00CC5C05-EECA-40DC-AE02-77BED96493CA}" presName="parentText" presStyleLbl="node1" presStyleIdx="0" presStyleCnt="6" custScaleX="140754">
        <dgm:presLayoutVars>
          <dgm:chMax val="0"/>
          <dgm:bulletEnabled val="1"/>
        </dgm:presLayoutVars>
      </dgm:prSet>
      <dgm:spPr/>
    </dgm:pt>
    <dgm:pt modelId="{52660CFA-A9C9-4D76-A1D5-391ABA5E9DC4}" type="pres">
      <dgm:prSet presAssocID="{00CC5C05-EECA-40DC-AE02-77BED96493CA}" presName="negativeSpace" presStyleCnt="0"/>
      <dgm:spPr/>
    </dgm:pt>
    <dgm:pt modelId="{D416F37E-E12E-446B-9E79-7D8394A66846}" type="pres">
      <dgm:prSet presAssocID="{00CC5C05-EECA-40DC-AE02-77BED96493CA}" presName="childText" presStyleLbl="conFgAcc1" presStyleIdx="0" presStyleCnt="6">
        <dgm:presLayoutVars>
          <dgm:bulletEnabled val="1"/>
        </dgm:presLayoutVars>
      </dgm:prSet>
      <dgm:spPr/>
    </dgm:pt>
    <dgm:pt modelId="{DF90036A-2E0B-4AEB-B6D5-6AA6362E044D}" type="pres">
      <dgm:prSet presAssocID="{8F0C19F5-6A86-4650-8DB0-0CEFCFE15FF2}" presName="spaceBetweenRectangles" presStyleCnt="0"/>
      <dgm:spPr/>
    </dgm:pt>
    <dgm:pt modelId="{94319B4E-61F6-440D-99B6-10AF2638A052}" type="pres">
      <dgm:prSet presAssocID="{914796DC-AF34-4E66-A237-B0CF5F3A6976}" presName="parentLin" presStyleCnt="0"/>
      <dgm:spPr/>
    </dgm:pt>
    <dgm:pt modelId="{14E6D1EA-76CB-486B-9D9C-A85040F24778}" type="pres">
      <dgm:prSet presAssocID="{914796DC-AF34-4E66-A237-B0CF5F3A6976}" presName="parentLeftMargin" presStyleLbl="node1" presStyleIdx="0" presStyleCnt="6"/>
      <dgm:spPr/>
    </dgm:pt>
    <dgm:pt modelId="{AFEC3BA5-4398-47F6-B2F1-648DEE390D88}" type="pres">
      <dgm:prSet presAssocID="{914796DC-AF34-4E66-A237-B0CF5F3A6976}" presName="parentText" presStyleLbl="node1" presStyleIdx="1" presStyleCnt="6" custScaleX="135660">
        <dgm:presLayoutVars>
          <dgm:chMax val="0"/>
          <dgm:bulletEnabled val="1"/>
        </dgm:presLayoutVars>
      </dgm:prSet>
      <dgm:spPr/>
    </dgm:pt>
    <dgm:pt modelId="{FB850F33-DD24-402F-ABE7-444AF5DBCCDE}" type="pres">
      <dgm:prSet presAssocID="{914796DC-AF34-4E66-A237-B0CF5F3A6976}" presName="negativeSpace" presStyleCnt="0"/>
      <dgm:spPr/>
    </dgm:pt>
    <dgm:pt modelId="{6289EE4D-3DD9-4162-AF6E-3A6ABA4AB1E1}" type="pres">
      <dgm:prSet presAssocID="{914796DC-AF34-4E66-A237-B0CF5F3A6976}" presName="childText" presStyleLbl="conFgAcc1" presStyleIdx="1" presStyleCnt="6">
        <dgm:presLayoutVars>
          <dgm:bulletEnabled val="1"/>
        </dgm:presLayoutVars>
      </dgm:prSet>
      <dgm:spPr/>
    </dgm:pt>
    <dgm:pt modelId="{A283A07F-8972-417E-8D63-02A6D0C734CF}" type="pres">
      <dgm:prSet presAssocID="{5355A249-4BF2-401F-AB50-03862800A941}" presName="spaceBetweenRectangles" presStyleCnt="0"/>
      <dgm:spPr/>
    </dgm:pt>
    <dgm:pt modelId="{B873C849-B3A8-4CBF-9C5A-7BD0E96754A4}" type="pres">
      <dgm:prSet presAssocID="{AAD6C130-855A-49BE-9D43-5AE647E84A16}" presName="parentLin" presStyleCnt="0"/>
      <dgm:spPr/>
    </dgm:pt>
    <dgm:pt modelId="{E2EB62B2-F73C-40A4-9D1C-F9A3C79D0C8D}" type="pres">
      <dgm:prSet presAssocID="{AAD6C130-855A-49BE-9D43-5AE647E84A16}" presName="parentLeftMargin" presStyleLbl="node1" presStyleIdx="1" presStyleCnt="6"/>
      <dgm:spPr/>
    </dgm:pt>
    <dgm:pt modelId="{7BEFA892-24B3-4732-8001-A035352CBA04}" type="pres">
      <dgm:prSet presAssocID="{AAD6C130-855A-49BE-9D43-5AE647E84A16}" presName="parentText" presStyleLbl="node1" presStyleIdx="2" presStyleCnt="6" custScaleX="142857">
        <dgm:presLayoutVars>
          <dgm:chMax val="0"/>
          <dgm:bulletEnabled val="1"/>
        </dgm:presLayoutVars>
      </dgm:prSet>
      <dgm:spPr/>
    </dgm:pt>
    <dgm:pt modelId="{3AD508A9-8524-4E87-9F99-DC5BE58242FD}" type="pres">
      <dgm:prSet presAssocID="{AAD6C130-855A-49BE-9D43-5AE647E84A16}" presName="negativeSpace" presStyleCnt="0"/>
      <dgm:spPr/>
    </dgm:pt>
    <dgm:pt modelId="{4F6CBBF9-F3F2-495E-AA08-4682833A5BEA}" type="pres">
      <dgm:prSet presAssocID="{AAD6C130-855A-49BE-9D43-5AE647E84A16}" presName="childText" presStyleLbl="conFgAcc1" presStyleIdx="2" presStyleCnt="6">
        <dgm:presLayoutVars>
          <dgm:bulletEnabled val="1"/>
        </dgm:presLayoutVars>
      </dgm:prSet>
      <dgm:spPr/>
    </dgm:pt>
    <dgm:pt modelId="{EBD92F4B-F4EB-4C8E-A14B-5DCFDF3A9C5F}" type="pres">
      <dgm:prSet presAssocID="{D8C456BF-1000-4B5C-90B3-8C71EB00A024}" presName="spaceBetweenRectangles" presStyleCnt="0"/>
      <dgm:spPr/>
    </dgm:pt>
    <dgm:pt modelId="{A7C4C748-ED13-4CDD-B732-4D7BCB2BFB85}" type="pres">
      <dgm:prSet presAssocID="{4FD89C04-15BA-4114-A059-0F01F7A2A056}" presName="parentLin" presStyleCnt="0"/>
      <dgm:spPr/>
    </dgm:pt>
    <dgm:pt modelId="{BC02D603-6B0C-46D3-B639-07A0321F702B}" type="pres">
      <dgm:prSet presAssocID="{4FD89C04-15BA-4114-A059-0F01F7A2A056}" presName="parentLeftMargin" presStyleLbl="node1" presStyleIdx="2" presStyleCnt="6"/>
      <dgm:spPr/>
    </dgm:pt>
    <dgm:pt modelId="{059F397A-DCAE-4C04-957D-236B46519458}" type="pres">
      <dgm:prSet presAssocID="{4FD89C04-15BA-4114-A059-0F01F7A2A056}" presName="parentText" presStyleLbl="node1" presStyleIdx="3" presStyleCnt="6" custScaleX="142857">
        <dgm:presLayoutVars>
          <dgm:chMax val="0"/>
          <dgm:bulletEnabled val="1"/>
        </dgm:presLayoutVars>
      </dgm:prSet>
      <dgm:spPr/>
    </dgm:pt>
    <dgm:pt modelId="{6F542CA3-FFBE-4789-9458-FC3BF8296060}" type="pres">
      <dgm:prSet presAssocID="{4FD89C04-15BA-4114-A059-0F01F7A2A056}" presName="negativeSpace" presStyleCnt="0"/>
      <dgm:spPr/>
    </dgm:pt>
    <dgm:pt modelId="{C72D123F-538D-4222-BAB5-5DFB715BB2AB}" type="pres">
      <dgm:prSet presAssocID="{4FD89C04-15BA-4114-A059-0F01F7A2A056}" presName="childText" presStyleLbl="conFgAcc1" presStyleIdx="3" presStyleCnt="6">
        <dgm:presLayoutVars>
          <dgm:bulletEnabled val="1"/>
        </dgm:presLayoutVars>
      </dgm:prSet>
      <dgm:spPr/>
    </dgm:pt>
    <dgm:pt modelId="{BA1DE7A7-6C7D-4527-BA1B-15D08D8B20F5}" type="pres">
      <dgm:prSet presAssocID="{23004FC9-5DE9-473B-B202-8A3672139FA7}" presName="spaceBetweenRectangles" presStyleCnt="0"/>
      <dgm:spPr/>
    </dgm:pt>
    <dgm:pt modelId="{1C1A0BF0-1634-4068-8F7A-552C7A307818}" type="pres">
      <dgm:prSet presAssocID="{E2D121D3-70C1-4035-B518-284CCC1AE3E7}" presName="parentLin" presStyleCnt="0"/>
      <dgm:spPr/>
    </dgm:pt>
    <dgm:pt modelId="{E5801C89-D3E4-466C-9E3A-7C287E6E1ACA}" type="pres">
      <dgm:prSet presAssocID="{E2D121D3-70C1-4035-B518-284CCC1AE3E7}" presName="parentLeftMargin" presStyleLbl="node1" presStyleIdx="3" presStyleCnt="6"/>
      <dgm:spPr/>
    </dgm:pt>
    <dgm:pt modelId="{ADF390E9-E57B-4972-8969-37ECE2DEAC86}" type="pres">
      <dgm:prSet presAssocID="{E2D121D3-70C1-4035-B518-284CCC1AE3E7}" presName="parentText" presStyleLbl="node1" presStyleIdx="4" presStyleCnt="6" custScaleX="142857">
        <dgm:presLayoutVars>
          <dgm:chMax val="0"/>
          <dgm:bulletEnabled val="1"/>
        </dgm:presLayoutVars>
      </dgm:prSet>
      <dgm:spPr/>
    </dgm:pt>
    <dgm:pt modelId="{F860FD5E-90B1-420B-8F48-32FA19701667}" type="pres">
      <dgm:prSet presAssocID="{E2D121D3-70C1-4035-B518-284CCC1AE3E7}" presName="negativeSpace" presStyleCnt="0"/>
      <dgm:spPr/>
    </dgm:pt>
    <dgm:pt modelId="{1B37674C-AED1-4BC4-ADAA-3C7EFF22CA37}" type="pres">
      <dgm:prSet presAssocID="{E2D121D3-70C1-4035-B518-284CCC1AE3E7}" presName="childText" presStyleLbl="conFgAcc1" presStyleIdx="4" presStyleCnt="6">
        <dgm:presLayoutVars>
          <dgm:bulletEnabled val="1"/>
        </dgm:presLayoutVars>
      </dgm:prSet>
      <dgm:spPr/>
    </dgm:pt>
    <dgm:pt modelId="{FF8FDBE0-4DC7-4C27-B148-5B96E3B375B8}" type="pres">
      <dgm:prSet presAssocID="{B74CBAE3-158F-421A-8077-2DA9C7529F42}" presName="spaceBetweenRectangles" presStyleCnt="0"/>
      <dgm:spPr/>
    </dgm:pt>
    <dgm:pt modelId="{421C66E7-E5B3-4F82-BE25-4CC21D9EC40D}" type="pres">
      <dgm:prSet presAssocID="{E5E7AD24-CAD1-4024-92BF-EC7F4C8D4BE4}" presName="parentLin" presStyleCnt="0"/>
      <dgm:spPr/>
    </dgm:pt>
    <dgm:pt modelId="{FE740C70-81B2-40DF-8773-235777A500BC}" type="pres">
      <dgm:prSet presAssocID="{E5E7AD24-CAD1-4024-92BF-EC7F4C8D4BE4}" presName="parentLeftMargin" presStyleLbl="node1" presStyleIdx="4" presStyleCnt="6"/>
      <dgm:spPr/>
    </dgm:pt>
    <dgm:pt modelId="{4C9EEC53-4DCB-4431-A3EC-E191DDE25330}" type="pres">
      <dgm:prSet presAssocID="{E5E7AD24-CAD1-4024-92BF-EC7F4C8D4BE4}" presName="parentText" presStyleLbl="node1" presStyleIdx="5" presStyleCnt="6" custScaleX="142857">
        <dgm:presLayoutVars>
          <dgm:chMax val="0"/>
          <dgm:bulletEnabled val="1"/>
        </dgm:presLayoutVars>
      </dgm:prSet>
      <dgm:spPr/>
    </dgm:pt>
    <dgm:pt modelId="{1D3B2F1A-CB4D-4D1D-ABD9-9C146E1BB48B}" type="pres">
      <dgm:prSet presAssocID="{E5E7AD24-CAD1-4024-92BF-EC7F4C8D4BE4}" presName="negativeSpace" presStyleCnt="0"/>
      <dgm:spPr/>
    </dgm:pt>
    <dgm:pt modelId="{6E3A66C5-1F1F-4A10-A3E7-5CD8AF44D67C}" type="pres">
      <dgm:prSet presAssocID="{E5E7AD24-CAD1-4024-92BF-EC7F4C8D4BE4}" presName="childText" presStyleLbl="conFgAcc1" presStyleIdx="5" presStyleCnt="6">
        <dgm:presLayoutVars>
          <dgm:bulletEnabled val="1"/>
        </dgm:presLayoutVars>
      </dgm:prSet>
      <dgm:spPr/>
    </dgm:pt>
  </dgm:ptLst>
  <dgm:cxnLst>
    <dgm:cxn modelId="{2625F127-3A41-47A6-BE1E-7704B6BAE241}" type="presOf" srcId="{AAD6C130-855A-49BE-9D43-5AE647E84A16}" destId="{E2EB62B2-F73C-40A4-9D1C-F9A3C79D0C8D}" srcOrd="0" destOrd="0" presId="urn:microsoft.com/office/officeart/2005/8/layout/list1"/>
    <dgm:cxn modelId="{5F88843E-FAE1-45A0-BA0D-CA55BF5B1EDE}" srcId="{5888E828-F0B2-41E5-830A-20D345EE9877}" destId="{E5E7AD24-CAD1-4024-92BF-EC7F4C8D4BE4}" srcOrd="5" destOrd="0" parTransId="{6E43F828-6152-401A-A1A0-9235D2E175B2}" sibTransId="{FD5CE972-BC85-4F80-9A99-8D14FD509EE1}"/>
    <dgm:cxn modelId="{5941CD46-F7F8-4E0D-81FC-E1392F1532EA}" type="presOf" srcId="{914796DC-AF34-4E66-A237-B0CF5F3A6976}" destId="{AFEC3BA5-4398-47F6-B2F1-648DEE390D88}" srcOrd="1" destOrd="0" presId="urn:microsoft.com/office/officeart/2005/8/layout/list1"/>
    <dgm:cxn modelId="{7861F44A-2C81-4376-8386-4BA51B512D62}" type="presOf" srcId="{00CC5C05-EECA-40DC-AE02-77BED96493CA}" destId="{4B5015A1-DB8D-4091-9DE6-A4C8F147CCDE}" srcOrd="1" destOrd="0" presId="urn:microsoft.com/office/officeart/2005/8/layout/list1"/>
    <dgm:cxn modelId="{CCEEF652-47B1-43A7-8E47-54AAD95DC781}" type="presOf" srcId="{E5E7AD24-CAD1-4024-92BF-EC7F4C8D4BE4}" destId="{FE740C70-81B2-40DF-8773-235777A500BC}" srcOrd="0" destOrd="0" presId="urn:microsoft.com/office/officeart/2005/8/layout/list1"/>
    <dgm:cxn modelId="{73C85654-F28C-4C58-B60C-905D60A43149}" type="presOf" srcId="{5888E828-F0B2-41E5-830A-20D345EE9877}" destId="{F38A0945-4199-4C45-A72D-4E4E98138A0E}" srcOrd="0" destOrd="0" presId="urn:microsoft.com/office/officeart/2005/8/layout/list1"/>
    <dgm:cxn modelId="{8237BE60-39EE-4292-A8EC-8F8906F6172C}" type="presOf" srcId="{914796DC-AF34-4E66-A237-B0CF5F3A6976}" destId="{14E6D1EA-76CB-486B-9D9C-A85040F24778}" srcOrd="0" destOrd="0" presId="urn:microsoft.com/office/officeart/2005/8/layout/list1"/>
    <dgm:cxn modelId="{80BE5261-3546-4E9C-923C-62C0BED6700C}" type="presOf" srcId="{E2D121D3-70C1-4035-B518-284CCC1AE3E7}" destId="{E5801C89-D3E4-466C-9E3A-7C287E6E1ACA}" srcOrd="0" destOrd="0" presId="urn:microsoft.com/office/officeart/2005/8/layout/list1"/>
    <dgm:cxn modelId="{1E825370-8E0D-48C2-BD57-8C144A49C226}" srcId="{5888E828-F0B2-41E5-830A-20D345EE9877}" destId="{AAD6C130-855A-49BE-9D43-5AE647E84A16}" srcOrd="2" destOrd="0" parTransId="{E1878D74-619E-4AEC-9062-925FFDAACA6B}" sibTransId="{D8C456BF-1000-4B5C-90B3-8C71EB00A024}"/>
    <dgm:cxn modelId="{0F83E294-2F93-468B-AE26-D2A0E0FCD1ED}" type="presOf" srcId="{4FD89C04-15BA-4114-A059-0F01F7A2A056}" destId="{059F397A-DCAE-4C04-957D-236B46519458}" srcOrd="1" destOrd="0" presId="urn:microsoft.com/office/officeart/2005/8/layout/list1"/>
    <dgm:cxn modelId="{56C5C399-A459-4D0E-988A-BECEDDB43FD2}" type="presOf" srcId="{E5E7AD24-CAD1-4024-92BF-EC7F4C8D4BE4}" destId="{4C9EEC53-4DCB-4431-A3EC-E191DDE25330}" srcOrd="1" destOrd="0" presId="urn:microsoft.com/office/officeart/2005/8/layout/list1"/>
    <dgm:cxn modelId="{5F36F8A2-D813-45AB-91CA-3E6EA6B9602D}" srcId="{5888E828-F0B2-41E5-830A-20D345EE9877}" destId="{E2D121D3-70C1-4035-B518-284CCC1AE3E7}" srcOrd="4" destOrd="0" parTransId="{BE623100-CD50-4E1B-9A4D-ED8888682D87}" sibTransId="{B74CBAE3-158F-421A-8077-2DA9C7529F42}"/>
    <dgm:cxn modelId="{E737DEAC-A9F4-4E55-AA4D-71669E342488}" type="presOf" srcId="{4FD89C04-15BA-4114-A059-0F01F7A2A056}" destId="{BC02D603-6B0C-46D3-B639-07A0321F702B}" srcOrd="0" destOrd="0" presId="urn:microsoft.com/office/officeart/2005/8/layout/list1"/>
    <dgm:cxn modelId="{EB67B7CA-702E-4ADE-A3E4-B8B9FCBFE2EB}" srcId="{5888E828-F0B2-41E5-830A-20D345EE9877}" destId="{4FD89C04-15BA-4114-A059-0F01F7A2A056}" srcOrd="3" destOrd="0" parTransId="{B5EA30E1-AAE2-4BC1-A995-C82594CB750D}" sibTransId="{23004FC9-5DE9-473B-B202-8A3672139FA7}"/>
    <dgm:cxn modelId="{F437D2CB-DE7E-4E9B-8795-9BDE98448055}" type="presOf" srcId="{E2D121D3-70C1-4035-B518-284CCC1AE3E7}" destId="{ADF390E9-E57B-4972-8969-37ECE2DEAC86}" srcOrd="1" destOrd="0" presId="urn:microsoft.com/office/officeart/2005/8/layout/list1"/>
    <dgm:cxn modelId="{8D7F33E4-7E22-44D5-B0BB-D163FAF6683A}" srcId="{5888E828-F0B2-41E5-830A-20D345EE9877}" destId="{914796DC-AF34-4E66-A237-B0CF5F3A6976}" srcOrd="1" destOrd="0" parTransId="{43FE35EF-A812-4966-B5F5-9C68B489AC78}" sibTransId="{5355A249-4BF2-401F-AB50-03862800A941}"/>
    <dgm:cxn modelId="{B57286E7-E975-4861-9768-749150ECCE7B}" type="presOf" srcId="{00CC5C05-EECA-40DC-AE02-77BED96493CA}" destId="{90292591-3152-49B8-8157-850870121B59}" srcOrd="0" destOrd="0" presId="urn:microsoft.com/office/officeart/2005/8/layout/list1"/>
    <dgm:cxn modelId="{C98732F3-4E40-4D9D-AD7A-CFE450ADD318}" type="presOf" srcId="{AAD6C130-855A-49BE-9D43-5AE647E84A16}" destId="{7BEFA892-24B3-4732-8001-A035352CBA04}" srcOrd="1" destOrd="0" presId="urn:microsoft.com/office/officeart/2005/8/layout/list1"/>
    <dgm:cxn modelId="{D2373CF7-9146-42B5-8B52-548A527C60D2}" srcId="{5888E828-F0B2-41E5-830A-20D345EE9877}" destId="{00CC5C05-EECA-40DC-AE02-77BED96493CA}" srcOrd="0" destOrd="0" parTransId="{E8A6D29F-AFC8-41E7-844E-607238DAB015}" sibTransId="{8F0C19F5-6A86-4650-8DB0-0CEFCFE15FF2}"/>
    <dgm:cxn modelId="{BD7B9918-1F71-4BA5-91A2-7B0528A19604}" type="presParOf" srcId="{F38A0945-4199-4C45-A72D-4E4E98138A0E}" destId="{FE495CD2-B66A-478A-87EB-02171EF22CCF}" srcOrd="0" destOrd="0" presId="urn:microsoft.com/office/officeart/2005/8/layout/list1"/>
    <dgm:cxn modelId="{7D315B53-9F8B-4A18-AB1C-1EBAF994847B}" type="presParOf" srcId="{FE495CD2-B66A-478A-87EB-02171EF22CCF}" destId="{90292591-3152-49B8-8157-850870121B59}" srcOrd="0" destOrd="0" presId="urn:microsoft.com/office/officeart/2005/8/layout/list1"/>
    <dgm:cxn modelId="{9F3E9E59-8EF0-45B0-9584-FED62D5D1DF9}" type="presParOf" srcId="{FE495CD2-B66A-478A-87EB-02171EF22CCF}" destId="{4B5015A1-DB8D-4091-9DE6-A4C8F147CCDE}" srcOrd="1" destOrd="0" presId="urn:microsoft.com/office/officeart/2005/8/layout/list1"/>
    <dgm:cxn modelId="{4DBA27A9-ACDD-4490-AFC2-E6C87B3CD5A4}" type="presParOf" srcId="{F38A0945-4199-4C45-A72D-4E4E98138A0E}" destId="{52660CFA-A9C9-4D76-A1D5-391ABA5E9DC4}" srcOrd="1" destOrd="0" presId="urn:microsoft.com/office/officeart/2005/8/layout/list1"/>
    <dgm:cxn modelId="{3A28B56C-1FA7-4145-863F-D9C754D12660}" type="presParOf" srcId="{F38A0945-4199-4C45-A72D-4E4E98138A0E}" destId="{D416F37E-E12E-446B-9E79-7D8394A66846}" srcOrd="2" destOrd="0" presId="urn:microsoft.com/office/officeart/2005/8/layout/list1"/>
    <dgm:cxn modelId="{B84D01FD-5A8C-483D-B09C-DF51D447E221}" type="presParOf" srcId="{F38A0945-4199-4C45-A72D-4E4E98138A0E}" destId="{DF90036A-2E0B-4AEB-B6D5-6AA6362E044D}" srcOrd="3" destOrd="0" presId="urn:microsoft.com/office/officeart/2005/8/layout/list1"/>
    <dgm:cxn modelId="{98D974B6-3E30-47A4-9A1D-64DFC795058F}" type="presParOf" srcId="{F38A0945-4199-4C45-A72D-4E4E98138A0E}" destId="{94319B4E-61F6-440D-99B6-10AF2638A052}" srcOrd="4" destOrd="0" presId="urn:microsoft.com/office/officeart/2005/8/layout/list1"/>
    <dgm:cxn modelId="{13D24A32-30C5-468A-A258-38AE2803DFA7}" type="presParOf" srcId="{94319B4E-61F6-440D-99B6-10AF2638A052}" destId="{14E6D1EA-76CB-486B-9D9C-A85040F24778}" srcOrd="0" destOrd="0" presId="urn:microsoft.com/office/officeart/2005/8/layout/list1"/>
    <dgm:cxn modelId="{D60A9EDC-0BEA-42F6-BD76-34CA7E71E143}" type="presParOf" srcId="{94319B4E-61F6-440D-99B6-10AF2638A052}" destId="{AFEC3BA5-4398-47F6-B2F1-648DEE390D88}" srcOrd="1" destOrd="0" presId="urn:microsoft.com/office/officeart/2005/8/layout/list1"/>
    <dgm:cxn modelId="{6240D130-EC73-43F4-AC60-1763D3A522F6}" type="presParOf" srcId="{F38A0945-4199-4C45-A72D-4E4E98138A0E}" destId="{FB850F33-DD24-402F-ABE7-444AF5DBCCDE}" srcOrd="5" destOrd="0" presId="urn:microsoft.com/office/officeart/2005/8/layout/list1"/>
    <dgm:cxn modelId="{43EA7D7C-F1B8-4C83-9787-2AE211B86A93}" type="presParOf" srcId="{F38A0945-4199-4C45-A72D-4E4E98138A0E}" destId="{6289EE4D-3DD9-4162-AF6E-3A6ABA4AB1E1}" srcOrd="6" destOrd="0" presId="urn:microsoft.com/office/officeart/2005/8/layout/list1"/>
    <dgm:cxn modelId="{75B98674-3157-4D8E-9BD2-A50089231624}" type="presParOf" srcId="{F38A0945-4199-4C45-A72D-4E4E98138A0E}" destId="{A283A07F-8972-417E-8D63-02A6D0C734CF}" srcOrd="7" destOrd="0" presId="urn:microsoft.com/office/officeart/2005/8/layout/list1"/>
    <dgm:cxn modelId="{30D85510-734A-4860-A9F7-341EDB10951F}" type="presParOf" srcId="{F38A0945-4199-4C45-A72D-4E4E98138A0E}" destId="{B873C849-B3A8-4CBF-9C5A-7BD0E96754A4}" srcOrd="8" destOrd="0" presId="urn:microsoft.com/office/officeart/2005/8/layout/list1"/>
    <dgm:cxn modelId="{0B7656F9-13A1-424D-8B8D-DE3CB68EA4A1}" type="presParOf" srcId="{B873C849-B3A8-4CBF-9C5A-7BD0E96754A4}" destId="{E2EB62B2-F73C-40A4-9D1C-F9A3C79D0C8D}" srcOrd="0" destOrd="0" presId="urn:microsoft.com/office/officeart/2005/8/layout/list1"/>
    <dgm:cxn modelId="{60DD5B55-D719-4A91-B7E3-E6EF1EEFD0AD}" type="presParOf" srcId="{B873C849-B3A8-4CBF-9C5A-7BD0E96754A4}" destId="{7BEFA892-24B3-4732-8001-A035352CBA04}" srcOrd="1" destOrd="0" presId="urn:microsoft.com/office/officeart/2005/8/layout/list1"/>
    <dgm:cxn modelId="{F3B4B8EC-C6D2-441D-AC3F-93F77C509A58}" type="presParOf" srcId="{F38A0945-4199-4C45-A72D-4E4E98138A0E}" destId="{3AD508A9-8524-4E87-9F99-DC5BE58242FD}" srcOrd="9" destOrd="0" presId="urn:microsoft.com/office/officeart/2005/8/layout/list1"/>
    <dgm:cxn modelId="{38CB5F7F-421F-4FC0-8B27-CCEE73F7D7BE}" type="presParOf" srcId="{F38A0945-4199-4C45-A72D-4E4E98138A0E}" destId="{4F6CBBF9-F3F2-495E-AA08-4682833A5BEA}" srcOrd="10" destOrd="0" presId="urn:microsoft.com/office/officeart/2005/8/layout/list1"/>
    <dgm:cxn modelId="{76D05B37-3D3B-4926-BF37-ED04EC74AD50}" type="presParOf" srcId="{F38A0945-4199-4C45-A72D-4E4E98138A0E}" destId="{EBD92F4B-F4EB-4C8E-A14B-5DCFDF3A9C5F}" srcOrd="11" destOrd="0" presId="urn:microsoft.com/office/officeart/2005/8/layout/list1"/>
    <dgm:cxn modelId="{09CB469E-8BEB-422A-AE2D-C84939E1A95B}" type="presParOf" srcId="{F38A0945-4199-4C45-A72D-4E4E98138A0E}" destId="{A7C4C748-ED13-4CDD-B732-4D7BCB2BFB85}" srcOrd="12" destOrd="0" presId="urn:microsoft.com/office/officeart/2005/8/layout/list1"/>
    <dgm:cxn modelId="{8274C8E9-31AE-41D1-B748-2E74426B2680}" type="presParOf" srcId="{A7C4C748-ED13-4CDD-B732-4D7BCB2BFB85}" destId="{BC02D603-6B0C-46D3-B639-07A0321F702B}" srcOrd="0" destOrd="0" presId="urn:microsoft.com/office/officeart/2005/8/layout/list1"/>
    <dgm:cxn modelId="{BD1F477D-95EC-4AFD-9782-1F5801F15A39}" type="presParOf" srcId="{A7C4C748-ED13-4CDD-B732-4D7BCB2BFB85}" destId="{059F397A-DCAE-4C04-957D-236B46519458}" srcOrd="1" destOrd="0" presId="urn:microsoft.com/office/officeart/2005/8/layout/list1"/>
    <dgm:cxn modelId="{58FB72F3-19F4-45FA-8425-EF6A2755CE9E}" type="presParOf" srcId="{F38A0945-4199-4C45-A72D-4E4E98138A0E}" destId="{6F542CA3-FFBE-4789-9458-FC3BF8296060}" srcOrd="13" destOrd="0" presId="urn:microsoft.com/office/officeart/2005/8/layout/list1"/>
    <dgm:cxn modelId="{BF01A1F8-ADD7-4310-B3B1-424AD4CEA25F}" type="presParOf" srcId="{F38A0945-4199-4C45-A72D-4E4E98138A0E}" destId="{C72D123F-538D-4222-BAB5-5DFB715BB2AB}" srcOrd="14" destOrd="0" presId="urn:microsoft.com/office/officeart/2005/8/layout/list1"/>
    <dgm:cxn modelId="{EB961A4C-7460-4057-B456-C5E48F7B8A94}" type="presParOf" srcId="{F38A0945-4199-4C45-A72D-4E4E98138A0E}" destId="{BA1DE7A7-6C7D-4527-BA1B-15D08D8B20F5}" srcOrd="15" destOrd="0" presId="urn:microsoft.com/office/officeart/2005/8/layout/list1"/>
    <dgm:cxn modelId="{B52C4CE6-DB8E-4B82-8D65-19B6B05E2CEB}" type="presParOf" srcId="{F38A0945-4199-4C45-A72D-4E4E98138A0E}" destId="{1C1A0BF0-1634-4068-8F7A-552C7A307818}" srcOrd="16" destOrd="0" presId="urn:microsoft.com/office/officeart/2005/8/layout/list1"/>
    <dgm:cxn modelId="{AB8589EF-8E87-40AA-AD62-398845292744}" type="presParOf" srcId="{1C1A0BF0-1634-4068-8F7A-552C7A307818}" destId="{E5801C89-D3E4-466C-9E3A-7C287E6E1ACA}" srcOrd="0" destOrd="0" presId="urn:microsoft.com/office/officeart/2005/8/layout/list1"/>
    <dgm:cxn modelId="{C428FDB5-7D2C-49F2-A14D-EE822BB2E687}" type="presParOf" srcId="{1C1A0BF0-1634-4068-8F7A-552C7A307818}" destId="{ADF390E9-E57B-4972-8969-37ECE2DEAC86}" srcOrd="1" destOrd="0" presId="urn:microsoft.com/office/officeart/2005/8/layout/list1"/>
    <dgm:cxn modelId="{2D6810E9-299E-4BD8-AA56-DC07C067CAFA}" type="presParOf" srcId="{F38A0945-4199-4C45-A72D-4E4E98138A0E}" destId="{F860FD5E-90B1-420B-8F48-32FA19701667}" srcOrd="17" destOrd="0" presId="urn:microsoft.com/office/officeart/2005/8/layout/list1"/>
    <dgm:cxn modelId="{54FE0881-868E-429E-9996-071AD3F268EC}" type="presParOf" srcId="{F38A0945-4199-4C45-A72D-4E4E98138A0E}" destId="{1B37674C-AED1-4BC4-ADAA-3C7EFF22CA37}" srcOrd="18" destOrd="0" presId="urn:microsoft.com/office/officeart/2005/8/layout/list1"/>
    <dgm:cxn modelId="{A777339D-2DCD-4B66-BE9E-B1852DD56E07}" type="presParOf" srcId="{F38A0945-4199-4C45-A72D-4E4E98138A0E}" destId="{FF8FDBE0-4DC7-4C27-B148-5B96E3B375B8}" srcOrd="19" destOrd="0" presId="urn:microsoft.com/office/officeart/2005/8/layout/list1"/>
    <dgm:cxn modelId="{B0F6B6FD-37BE-4B1D-A7F2-A4AAE9D75F8D}" type="presParOf" srcId="{F38A0945-4199-4C45-A72D-4E4E98138A0E}" destId="{421C66E7-E5B3-4F82-BE25-4CC21D9EC40D}" srcOrd="20" destOrd="0" presId="urn:microsoft.com/office/officeart/2005/8/layout/list1"/>
    <dgm:cxn modelId="{C79EDE90-4353-474B-92D4-40459EBB5DEF}" type="presParOf" srcId="{421C66E7-E5B3-4F82-BE25-4CC21D9EC40D}" destId="{FE740C70-81B2-40DF-8773-235777A500BC}" srcOrd="0" destOrd="0" presId="urn:microsoft.com/office/officeart/2005/8/layout/list1"/>
    <dgm:cxn modelId="{33A34CC4-4B09-44E4-ACE1-FD139858550D}" type="presParOf" srcId="{421C66E7-E5B3-4F82-BE25-4CC21D9EC40D}" destId="{4C9EEC53-4DCB-4431-A3EC-E191DDE25330}" srcOrd="1" destOrd="0" presId="urn:microsoft.com/office/officeart/2005/8/layout/list1"/>
    <dgm:cxn modelId="{FB9AEBAE-7740-4AE8-85DF-87A701008295}" type="presParOf" srcId="{F38A0945-4199-4C45-A72D-4E4E98138A0E}" destId="{1D3B2F1A-CB4D-4D1D-ABD9-9C146E1BB48B}" srcOrd="21" destOrd="0" presId="urn:microsoft.com/office/officeart/2005/8/layout/list1"/>
    <dgm:cxn modelId="{FE34F50A-A8A7-4AF0-A910-79018A7CD98B}" type="presParOf" srcId="{F38A0945-4199-4C45-A72D-4E4E98138A0E}" destId="{6E3A66C5-1F1F-4A10-A3E7-5CD8AF44D67C}" srcOrd="22" destOrd="0" presId="urn:microsoft.com/office/officeart/2005/8/layout/list1"/>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Empowering</a:t>
          </a:r>
          <a:r>
            <a:rPr lang="en-GB" sz="1200" kern="1200" dirty="0"/>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Speaking up  </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Safeguarding</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Enabling</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1" kern="1200" dirty="0"/>
            <a:t>Supporting</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63678-77EA-4B2D-834F-CB0E3970D293}">
      <dsp:nvSpPr>
        <dsp:cNvPr id="0" name=""/>
        <dsp:cNvSpPr/>
      </dsp:nvSpPr>
      <dsp:spPr>
        <a:xfrm>
          <a:off x="0" y="384283"/>
          <a:ext cx="4038600" cy="604799"/>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828CAAD-8D54-4D9F-A143-D53F85723FCE}">
      <dsp:nvSpPr>
        <dsp:cNvPr id="0" name=""/>
        <dsp:cNvSpPr/>
      </dsp:nvSpPr>
      <dsp:spPr>
        <a:xfrm>
          <a:off x="201338" y="30043"/>
          <a:ext cx="3835315" cy="708480"/>
        </a:xfrm>
        <a:prstGeom prst="roundRect">
          <a:avLst/>
        </a:prstGeom>
        <a:gradFill rotWithShape="0">
          <a:gsLst>
            <a:gs pos="0">
              <a:schemeClr val="accent2">
                <a:hueOff val="0"/>
                <a:satOff val="0"/>
                <a:lumOff val="0"/>
                <a:alphaOff val="0"/>
                <a:shade val="15000"/>
                <a:satMod val="180000"/>
              </a:schemeClr>
            </a:gs>
            <a:gs pos="50000">
              <a:schemeClr val="accent2">
                <a:hueOff val="0"/>
                <a:satOff val="0"/>
                <a:lumOff val="0"/>
                <a:alphaOff val="0"/>
                <a:shade val="45000"/>
                <a:satMod val="170000"/>
              </a:schemeClr>
            </a:gs>
            <a:gs pos="70000">
              <a:schemeClr val="accent2">
                <a:hueOff val="0"/>
                <a:satOff val="0"/>
                <a:lumOff val="0"/>
                <a:alphaOff val="0"/>
                <a:tint val="99000"/>
                <a:shade val="65000"/>
                <a:satMod val="155000"/>
              </a:schemeClr>
            </a:gs>
            <a:gs pos="100000">
              <a:schemeClr val="accent2">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Independence</a:t>
          </a:r>
        </a:p>
      </dsp:txBody>
      <dsp:txXfrm>
        <a:off x="235923" y="64628"/>
        <a:ext cx="3766145" cy="639310"/>
      </dsp:txXfrm>
    </dsp:sp>
    <dsp:sp modelId="{AA9E5B67-ED16-4809-AF8D-DD4D548DE303}">
      <dsp:nvSpPr>
        <dsp:cNvPr id="0" name=""/>
        <dsp:cNvSpPr/>
      </dsp:nvSpPr>
      <dsp:spPr>
        <a:xfrm>
          <a:off x="0" y="1472923"/>
          <a:ext cx="4038600" cy="604799"/>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B720F94-85E7-42FD-855A-445838D24251}">
      <dsp:nvSpPr>
        <dsp:cNvPr id="0" name=""/>
        <dsp:cNvSpPr/>
      </dsp:nvSpPr>
      <dsp:spPr>
        <a:xfrm>
          <a:off x="201338" y="1118683"/>
          <a:ext cx="3835315" cy="708480"/>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Clarity of purpose</a:t>
          </a:r>
        </a:p>
      </dsp:txBody>
      <dsp:txXfrm>
        <a:off x="235923" y="1153268"/>
        <a:ext cx="3766145" cy="639310"/>
      </dsp:txXfrm>
    </dsp:sp>
    <dsp:sp modelId="{F45A2C16-0D3F-4F5A-9BEA-1BDA832E0CD6}">
      <dsp:nvSpPr>
        <dsp:cNvPr id="0" name=""/>
        <dsp:cNvSpPr/>
      </dsp:nvSpPr>
      <dsp:spPr>
        <a:xfrm>
          <a:off x="0" y="2561563"/>
          <a:ext cx="4038600" cy="604799"/>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59108AA9-5A5B-4A96-ABAB-64D83C1AD9E7}">
      <dsp:nvSpPr>
        <dsp:cNvPr id="0" name=""/>
        <dsp:cNvSpPr/>
      </dsp:nvSpPr>
      <dsp:spPr>
        <a:xfrm>
          <a:off x="192267" y="2207323"/>
          <a:ext cx="3845342" cy="708480"/>
        </a:xfrm>
        <a:prstGeom prst="roundRect">
          <a:avLst/>
        </a:prstGeom>
        <a:gradFill rotWithShape="0">
          <a:gsLst>
            <a:gs pos="0">
              <a:schemeClr val="accent4">
                <a:hueOff val="0"/>
                <a:satOff val="0"/>
                <a:lumOff val="0"/>
                <a:alphaOff val="0"/>
                <a:shade val="15000"/>
                <a:satMod val="180000"/>
              </a:schemeClr>
            </a:gs>
            <a:gs pos="50000">
              <a:schemeClr val="accent4">
                <a:hueOff val="0"/>
                <a:satOff val="0"/>
                <a:lumOff val="0"/>
                <a:alphaOff val="0"/>
                <a:shade val="45000"/>
                <a:satMod val="170000"/>
              </a:schemeClr>
            </a:gs>
            <a:gs pos="70000">
              <a:schemeClr val="accent4">
                <a:hueOff val="0"/>
                <a:satOff val="0"/>
                <a:lumOff val="0"/>
                <a:alphaOff val="0"/>
                <a:tint val="99000"/>
                <a:shade val="65000"/>
                <a:satMod val="155000"/>
              </a:schemeClr>
            </a:gs>
            <a:gs pos="100000">
              <a:schemeClr val="accent4">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Person-centred approach</a:t>
          </a:r>
        </a:p>
      </dsp:txBody>
      <dsp:txXfrm>
        <a:off x="226852" y="2241908"/>
        <a:ext cx="3776172" cy="639310"/>
      </dsp:txXfrm>
    </dsp:sp>
    <dsp:sp modelId="{F0BCB6A4-F199-4C4E-BC49-EB49AF5198B0}">
      <dsp:nvSpPr>
        <dsp:cNvPr id="0" name=""/>
        <dsp:cNvSpPr/>
      </dsp:nvSpPr>
      <dsp:spPr>
        <a:xfrm>
          <a:off x="0" y="3650203"/>
          <a:ext cx="4038600" cy="604799"/>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F6F8192C-0B75-4F47-97F3-9EDB7E950797}">
      <dsp:nvSpPr>
        <dsp:cNvPr id="0" name=""/>
        <dsp:cNvSpPr/>
      </dsp:nvSpPr>
      <dsp:spPr>
        <a:xfrm>
          <a:off x="192267" y="3295963"/>
          <a:ext cx="3845342" cy="708480"/>
        </a:xfrm>
        <a:prstGeom prst="roundRect">
          <a:avLst/>
        </a:prstGeom>
        <a:gradFill rotWithShape="0">
          <a:gsLst>
            <a:gs pos="0">
              <a:schemeClr val="accent5">
                <a:hueOff val="0"/>
                <a:satOff val="0"/>
                <a:lumOff val="0"/>
                <a:alphaOff val="0"/>
                <a:shade val="15000"/>
                <a:satMod val="180000"/>
              </a:schemeClr>
            </a:gs>
            <a:gs pos="50000">
              <a:schemeClr val="accent5">
                <a:hueOff val="0"/>
                <a:satOff val="0"/>
                <a:lumOff val="0"/>
                <a:alphaOff val="0"/>
                <a:shade val="45000"/>
                <a:satMod val="170000"/>
              </a:schemeClr>
            </a:gs>
            <a:gs pos="70000">
              <a:schemeClr val="accent5">
                <a:hueOff val="0"/>
                <a:satOff val="0"/>
                <a:lumOff val="0"/>
                <a:alphaOff val="0"/>
                <a:tint val="99000"/>
                <a:shade val="65000"/>
                <a:satMod val="155000"/>
              </a:schemeClr>
            </a:gs>
            <a:gs pos="100000">
              <a:schemeClr val="accent5">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Empowerment</a:t>
          </a:r>
        </a:p>
      </dsp:txBody>
      <dsp:txXfrm>
        <a:off x="226852" y="3330548"/>
        <a:ext cx="3776172" cy="639310"/>
      </dsp:txXfrm>
    </dsp:sp>
    <dsp:sp modelId="{20F7AA73-87A1-4861-A708-8F2E5A61AC7F}">
      <dsp:nvSpPr>
        <dsp:cNvPr id="0" name=""/>
        <dsp:cNvSpPr/>
      </dsp:nvSpPr>
      <dsp:spPr>
        <a:xfrm>
          <a:off x="0" y="4738843"/>
          <a:ext cx="4038600" cy="604799"/>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9817DE45-ACD7-49E1-A2AF-24A14CE37628}">
      <dsp:nvSpPr>
        <dsp:cNvPr id="0" name=""/>
        <dsp:cNvSpPr/>
      </dsp:nvSpPr>
      <dsp:spPr>
        <a:xfrm>
          <a:off x="192267" y="4384603"/>
          <a:ext cx="3845342" cy="708480"/>
        </a:xfrm>
        <a:prstGeom prst="roundRect">
          <a:avLst/>
        </a:prstGeom>
        <a:gradFill rotWithShape="0">
          <a:gsLst>
            <a:gs pos="0">
              <a:schemeClr val="accent6">
                <a:hueOff val="0"/>
                <a:satOff val="0"/>
                <a:lumOff val="0"/>
                <a:alphaOff val="0"/>
                <a:shade val="15000"/>
                <a:satMod val="180000"/>
              </a:schemeClr>
            </a:gs>
            <a:gs pos="50000">
              <a:schemeClr val="accent6">
                <a:hueOff val="0"/>
                <a:satOff val="0"/>
                <a:lumOff val="0"/>
                <a:alphaOff val="0"/>
                <a:shade val="45000"/>
                <a:satMod val="170000"/>
              </a:schemeClr>
            </a:gs>
            <a:gs pos="70000">
              <a:schemeClr val="accent6">
                <a:hueOff val="0"/>
                <a:satOff val="0"/>
                <a:lumOff val="0"/>
                <a:alphaOff val="0"/>
                <a:tint val="99000"/>
                <a:shade val="65000"/>
                <a:satMod val="155000"/>
              </a:schemeClr>
            </a:gs>
            <a:gs pos="100000">
              <a:schemeClr val="accent6">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Equal opportunity</a:t>
          </a:r>
        </a:p>
      </dsp:txBody>
      <dsp:txXfrm>
        <a:off x="226852" y="4419188"/>
        <a:ext cx="3776172" cy="639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16F37E-E12E-446B-9E79-7D8394A66846}">
      <dsp:nvSpPr>
        <dsp:cNvPr id="0" name=""/>
        <dsp:cNvSpPr/>
      </dsp:nvSpPr>
      <dsp:spPr>
        <a:xfrm>
          <a:off x="0" y="314443"/>
          <a:ext cx="4038600" cy="504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B5015A1-DB8D-4091-9DE6-A4C8F147CCDE}">
      <dsp:nvSpPr>
        <dsp:cNvPr id="0" name=""/>
        <dsp:cNvSpPr/>
      </dsp:nvSpPr>
      <dsp:spPr>
        <a:xfrm>
          <a:off x="195028" y="19243"/>
          <a:ext cx="3843137" cy="590399"/>
        </a:xfrm>
        <a:prstGeom prst="roundRect">
          <a:avLst/>
        </a:prstGeom>
        <a:gradFill rotWithShape="0">
          <a:gsLst>
            <a:gs pos="0">
              <a:schemeClr val="accent3">
                <a:hueOff val="0"/>
                <a:satOff val="0"/>
                <a:lumOff val="0"/>
                <a:alphaOff val="0"/>
                <a:shade val="15000"/>
                <a:satMod val="180000"/>
              </a:schemeClr>
            </a:gs>
            <a:gs pos="50000">
              <a:schemeClr val="accent3">
                <a:hueOff val="0"/>
                <a:satOff val="0"/>
                <a:lumOff val="0"/>
                <a:alphaOff val="0"/>
                <a:shade val="45000"/>
                <a:satMod val="170000"/>
              </a:schemeClr>
            </a:gs>
            <a:gs pos="70000">
              <a:schemeClr val="accent3">
                <a:hueOff val="0"/>
                <a:satOff val="0"/>
                <a:lumOff val="0"/>
                <a:alphaOff val="0"/>
                <a:tint val="99000"/>
                <a:shade val="65000"/>
                <a:satMod val="155000"/>
              </a:schemeClr>
            </a:gs>
            <a:gs pos="100000">
              <a:schemeClr val="accent3">
                <a:hueOff val="0"/>
                <a:satOff val="0"/>
                <a:lumOff val="0"/>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Accountability</a:t>
          </a:r>
        </a:p>
      </dsp:txBody>
      <dsp:txXfrm>
        <a:off x="223849" y="48064"/>
        <a:ext cx="3785495" cy="532757"/>
      </dsp:txXfrm>
    </dsp:sp>
    <dsp:sp modelId="{6289EE4D-3DD9-4162-AF6E-3A6ABA4AB1E1}">
      <dsp:nvSpPr>
        <dsp:cNvPr id="0" name=""/>
        <dsp:cNvSpPr/>
      </dsp:nvSpPr>
      <dsp:spPr>
        <a:xfrm>
          <a:off x="0" y="1221643"/>
          <a:ext cx="4038600" cy="504000"/>
        </a:xfrm>
        <a:prstGeom prst="rect">
          <a:avLst/>
        </a:prstGeom>
        <a:solidFill>
          <a:schemeClr val="lt1">
            <a:alpha val="90000"/>
            <a:hueOff val="0"/>
            <a:satOff val="0"/>
            <a:lumOff val="0"/>
            <a:alphaOff val="0"/>
          </a:schemeClr>
        </a:solidFill>
        <a:ln w="9525" cap="flat" cmpd="sng" algn="ctr">
          <a:solidFill>
            <a:schemeClr val="accent3">
              <a:hueOff val="1211827"/>
              <a:satOff val="7308"/>
              <a:lumOff val="-4431"/>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FEC3BA5-4398-47F6-B2F1-648DEE390D88}">
      <dsp:nvSpPr>
        <dsp:cNvPr id="0" name=""/>
        <dsp:cNvSpPr/>
      </dsp:nvSpPr>
      <dsp:spPr>
        <a:xfrm>
          <a:off x="201930" y="926443"/>
          <a:ext cx="3835135" cy="590399"/>
        </a:xfrm>
        <a:prstGeom prst="roundRect">
          <a:avLst/>
        </a:prstGeom>
        <a:gradFill rotWithShape="0">
          <a:gsLst>
            <a:gs pos="0">
              <a:schemeClr val="accent3">
                <a:hueOff val="1211827"/>
                <a:satOff val="7308"/>
                <a:lumOff val="-4431"/>
                <a:alphaOff val="0"/>
                <a:shade val="15000"/>
                <a:satMod val="180000"/>
              </a:schemeClr>
            </a:gs>
            <a:gs pos="50000">
              <a:schemeClr val="accent3">
                <a:hueOff val="1211827"/>
                <a:satOff val="7308"/>
                <a:lumOff val="-4431"/>
                <a:alphaOff val="0"/>
                <a:shade val="45000"/>
                <a:satMod val="170000"/>
              </a:schemeClr>
            </a:gs>
            <a:gs pos="70000">
              <a:schemeClr val="accent3">
                <a:hueOff val="1211827"/>
                <a:satOff val="7308"/>
                <a:lumOff val="-4431"/>
                <a:alphaOff val="0"/>
                <a:tint val="99000"/>
                <a:shade val="65000"/>
                <a:satMod val="155000"/>
              </a:schemeClr>
            </a:gs>
            <a:gs pos="100000">
              <a:schemeClr val="accent3">
                <a:hueOff val="1211827"/>
                <a:satOff val="7308"/>
                <a:lumOff val="-4431"/>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Accessibility</a:t>
          </a:r>
        </a:p>
      </dsp:txBody>
      <dsp:txXfrm>
        <a:off x="230751" y="955264"/>
        <a:ext cx="3777493" cy="532757"/>
      </dsp:txXfrm>
    </dsp:sp>
    <dsp:sp modelId="{4F6CBBF9-F3F2-495E-AA08-4682833A5BEA}">
      <dsp:nvSpPr>
        <dsp:cNvPr id="0" name=""/>
        <dsp:cNvSpPr/>
      </dsp:nvSpPr>
      <dsp:spPr>
        <a:xfrm>
          <a:off x="0" y="2128843"/>
          <a:ext cx="4038600" cy="504000"/>
        </a:xfrm>
        <a:prstGeom prst="rect">
          <a:avLst/>
        </a:prstGeom>
        <a:solidFill>
          <a:schemeClr val="lt1">
            <a:alpha val="90000"/>
            <a:hueOff val="0"/>
            <a:satOff val="0"/>
            <a:lumOff val="0"/>
            <a:alphaOff val="0"/>
          </a:schemeClr>
        </a:solidFill>
        <a:ln w="9525" cap="flat" cmpd="sng" algn="ctr">
          <a:solidFill>
            <a:schemeClr val="accent3">
              <a:hueOff val="2423653"/>
              <a:satOff val="14616"/>
              <a:lumOff val="-8862"/>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7BEFA892-24B3-4732-8001-A035352CBA04}">
      <dsp:nvSpPr>
        <dsp:cNvPr id="0" name=""/>
        <dsp:cNvSpPr/>
      </dsp:nvSpPr>
      <dsp:spPr>
        <a:xfrm>
          <a:off x="192267" y="1833643"/>
          <a:ext cx="3845342" cy="590399"/>
        </a:xfrm>
        <a:prstGeom prst="roundRect">
          <a:avLst/>
        </a:prstGeom>
        <a:gradFill rotWithShape="0">
          <a:gsLst>
            <a:gs pos="0">
              <a:schemeClr val="accent3">
                <a:hueOff val="2423653"/>
                <a:satOff val="14616"/>
                <a:lumOff val="-8862"/>
                <a:alphaOff val="0"/>
                <a:shade val="15000"/>
                <a:satMod val="180000"/>
              </a:schemeClr>
            </a:gs>
            <a:gs pos="50000">
              <a:schemeClr val="accent3">
                <a:hueOff val="2423653"/>
                <a:satOff val="14616"/>
                <a:lumOff val="-8862"/>
                <a:alphaOff val="0"/>
                <a:shade val="45000"/>
                <a:satMod val="170000"/>
              </a:schemeClr>
            </a:gs>
            <a:gs pos="70000">
              <a:schemeClr val="accent3">
                <a:hueOff val="2423653"/>
                <a:satOff val="14616"/>
                <a:lumOff val="-8862"/>
                <a:alphaOff val="0"/>
                <a:tint val="99000"/>
                <a:shade val="65000"/>
                <a:satMod val="155000"/>
              </a:schemeClr>
            </a:gs>
            <a:gs pos="100000">
              <a:schemeClr val="accent3">
                <a:hueOff val="2423653"/>
                <a:satOff val="14616"/>
                <a:lumOff val="-8862"/>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Supporting advocates</a:t>
          </a:r>
        </a:p>
      </dsp:txBody>
      <dsp:txXfrm>
        <a:off x="221088" y="1862464"/>
        <a:ext cx="3787700" cy="532757"/>
      </dsp:txXfrm>
    </dsp:sp>
    <dsp:sp modelId="{C72D123F-538D-4222-BAB5-5DFB715BB2AB}">
      <dsp:nvSpPr>
        <dsp:cNvPr id="0" name=""/>
        <dsp:cNvSpPr/>
      </dsp:nvSpPr>
      <dsp:spPr>
        <a:xfrm>
          <a:off x="0" y="3036043"/>
          <a:ext cx="4038600" cy="504000"/>
        </a:xfrm>
        <a:prstGeom prst="rect">
          <a:avLst/>
        </a:prstGeom>
        <a:solidFill>
          <a:schemeClr val="lt1">
            <a:alpha val="90000"/>
            <a:hueOff val="0"/>
            <a:satOff val="0"/>
            <a:lumOff val="0"/>
            <a:alphaOff val="0"/>
          </a:schemeClr>
        </a:solidFill>
        <a:ln w="9525" cap="flat" cmpd="sng" algn="ctr">
          <a:solidFill>
            <a:schemeClr val="accent3">
              <a:hueOff val="3635480"/>
              <a:satOff val="21924"/>
              <a:lumOff val="-13293"/>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059F397A-DCAE-4C04-957D-236B46519458}">
      <dsp:nvSpPr>
        <dsp:cNvPr id="0" name=""/>
        <dsp:cNvSpPr/>
      </dsp:nvSpPr>
      <dsp:spPr>
        <a:xfrm>
          <a:off x="192267" y="2740843"/>
          <a:ext cx="3845342" cy="590399"/>
        </a:xfrm>
        <a:prstGeom prst="roundRect">
          <a:avLst/>
        </a:prstGeom>
        <a:gradFill rotWithShape="0">
          <a:gsLst>
            <a:gs pos="0">
              <a:schemeClr val="accent3">
                <a:hueOff val="3635480"/>
                <a:satOff val="21924"/>
                <a:lumOff val="-13293"/>
                <a:alphaOff val="0"/>
                <a:shade val="15000"/>
                <a:satMod val="180000"/>
              </a:schemeClr>
            </a:gs>
            <a:gs pos="50000">
              <a:schemeClr val="accent3">
                <a:hueOff val="3635480"/>
                <a:satOff val="21924"/>
                <a:lumOff val="-13293"/>
                <a:alphaOff val="0"/>
                <a:shade val="45000"/>
                <a:satMod val="170000"/>
              </a:schemeClr>
            </a:gs>
            <a:gs pos="70000">
              <a:schemeClr val="accent3">
                <a:hueOff val="3635480"/>
                <a:satOff val="21924"/>
                <a:lumOff val="-13293"/>
                <a:alphaOff val="0"/>
                <a:tint val="99000"/>
                <a:shade val="65000"/>
                <a:satMod val="155000"/>
              </a:schemeClr>
            </a:gs>
            <a:gs pos="100000">
              <a:schemeClr val="accent3">
                <a:hueOff val="3635480"/>
                <a:satOff val="21924"/>
                <a:lumOff val="-13293"/>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Confidentiality</a:t>
          </a:r>
        </a:p>
      </dsp:txBody>
      <dsp:txXfrm>
        <a:off x="221088" y="2769664"/>
        <a:ext cx="3787700" cy="532757"/>
      </dsp:txXfrm>
    </dsp:sp>
    <dsp:sp modelId="{1B37674C-AED1-4BC4-ADAA-3C7EFF22CA37}">
      <dsp:nvSpPr>
        <dsp:cNvPr id="0" name=""/>
        <dsp:cNvSpPr/>
      </dsp:nvSpPr>
      <dsp:spPr>
        <a:xfrm>
          <a:off x="0" y="3943243"/>
          <a:ext cx="4038600" cy="504000"/>
        </a:xfrm>
        <a:prstGeom prst="rect">
          <a:avLst/>
        </a:prstGeom>
        <a:solidFill>
          <a:schemeClr val="lt1">
            <a:alpha val="90000"/>
            <a:hueOff val="0"/>
            <a:satOff val="0"/>
            <a:lumOff val="0"/>
            <a:alphaOff val="0"/>
          </a:schemeClr>
        </a:solidFill>
        <a:ln w="9525" cap="flat" cmpd="sng" algn="ctr">
          <a:solidFill>
            <a:schemeClr val="accent3">
              <a:hueOff val="4847307"/>
              <a:satOff val="29232"/>
              <a:lumOff val="-17724"/>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ADF390E9-E57B-4972-8969-37ECE2DEAC86}">
      <dsp:nvSpPr>
        <dsp:cNvPr id="0" name=""/>
        <dsp:cNvSpPr/>
      </dsp:nvSpPr>
      <dsp:spPr>
        <a:xfrm>
          <a:off x="192267" y="3648043"/>
          <a:ext cx="3845342" cy="590399"/>
        </a:xfrm>
        <a:prstGeom prst="roundRect">
          <a:avLst/>
        </a:prstGeom>
        <a:gradFill rotWithShape="0">
          <a:gsLst>
            <a:gs pos="0">
              <a:schemeClr val="accent3">
                <a:hueOff val="4847307"/>
                <a:satOff val="29232"/>
                <a:lumOff val="-17724"/>
                <a:alphaOff val="0"/>
                <a:shade val="15000"/>
                <a:satMod val="180000"/>
              </a:schemeClr>
            </a:gs>
            <a:gs pos="50000">
              <a:schemeClr val="accent3">
                <a:hueOff val="4847307"/>
                <a:satOff val="29232"/>
                <a:lumOff val="-17724"/>
                <a:alphaOff val="0"/>
                <a:shade val="45000"/>
                <a:satMod val="170000"/>
              </a:schemeClr>
            </a:gs>
            <a:gs pos="70000">
              <a:schemeClr val="accent3">
                <a:hueOff val="4847307"/>
                <a:satOff val="29232"/>
                <a:lumOff val="-17724"/>
                <a:alphaOff val="0"/>
                <a:tint val="99000"/>
                <a:shade val="65000"/>
                <a:satMod val="155000"/>
              </a:schemeClr>
            </a:gs>
            <a:gs pos="100000">
              <a:schemeClr val="accent3">
                <a:hueOff val="4847307"/>
                <a:satOff val="29232"/>
                <a:lumOff val="-17724"/>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Complaints</a:t>
          </a:r>
        </a:p>
      </dsp:txBody>
      <dsp:txXfrm>
        <a:off x="221088" y="3676864"/>
        <a:ext cx="3787700" cy="532757"/>
      </dsp:txXfrm>
    </dsp:sp>
    <dsp:sp modelId="{6E3A66C5-1F1F-4A10-A3E7-5CD8AF44D67C}">
      <dsp:nvSpPr>
        <dsp:cNvPr id="0" name=""/>
        <dsp:cNvSpPr/>
      </dsp:nvSpPr>
      <dsp:spPr>
        <a:xfrm>
          <a:off x="0" y="4850443"/>
          <a:ext cx="4038600" cy="504000"/>
        </a:xfrm>
        <a:prstGeom prst="rect">
          <a:avLst/>
        </a:prstGeom>
        <a:solidFill>
          <a:schemeClr val="lt1">
            <a:alpha val="90000"/>
            <a:hueOff val="0"/>
            <a:satOff val="0"/>
            <a:lumOff val="0"/>
            <a:alphaOff val="0"/>
          </a:schemeClr>
        </a:solidFill>
        <a:ln w="9525" cap="flat" cmpd="sng" algn="ctr">
          <a:solidFill>
            <a:schemeClr val="accent3">
              <a:hueOff val="6059133"/>
              <a:satOff val="36540"/>
              <a:lumOff val="-22155"/>
              <a:alphaOff val="0"/>
            </a:schemeClr>
          </a:solidFill>
          <a:prstDash val="solid"/>
        </a:ln>
        <a:effectLst>
          <a:outerShdw blurRad="50800" dist="38100" dir="5400000" rotWithShape="0">
            <a:srgbClr val="000000">
              <a:alpha val="35000"/>
            </a:srgbClr>
          </a:outerShdw>
        </a:effectLst>
        <a:scene3d>
          <a:camera prst="orthographicFront"/>
          <a:lightRig rig="threePt" dir="t">
            <a:rot lat="0" lon="0" rev="7500000"/>
          </a:lightRig>
        </a:scene3d>
        <a:sp3d z="152400" extrusionH="63500" prstMaterial="dkEdge">
          <a:bevelT w="135400" h="16350" prst="relaxedInset"/>
          <a:contourClr>
            <a:schemeClr val="bg1"/>
          </a:contourClr>
        </a:sp3d>
      </dsp:spPr>
      <dsp:style>
        <a:lnRef idx="1">
          <a:scrgbClr r="0" g="0" b="0"/>
        </a:lnRef>
        <a:fillRef idx="1">
          <a:scrgbClr r="0" g="0" b="0"/>
        </a:fillRef>
        <a:effectRef idx="2">
          <a:scrgbClr r="0" g="0" b="0"/>
        </a:effectRef>
        <a:fontRef idx="minor"/>
      </dsp:style>
    </dsp:sp>
    <dsp:sp modelId="{4C9EEC53-4DCB-4431-A3EC-E191DDE25330}">
      <dsp:nvSpPr>
        <dsp:cNvPr id="0" name=""/>
        <dsp:cNvSpPr/>
      </dsp:nvSpPr>
      <dsp:spPr>
        <a:xfrm>
          <a:off x="192267" y="4555243"/>
          <a:ext cx="3845342" cy="590399"/>
        </a:xfrm>
        <a:prstGeom prst="roundRect">
          <a:avLst/>
        </a:prstGeom>
        <a:gradFill rotWithShape="0">
          <a:gsLst>
            <a:gs pos="0">
              <a:schemeClr val="accent3">
                <a:hueOff val="6059133"/>
                <a:satOff val="36540"/>
                <a:lumOff val="-22155"/>
                <a:alphaOff val="0"/>
                <a:shade val="15000"/>
                <a:satMod val="180000"/>
              </a:schemeClr>
            </a:gs>
            <a:gs pos="50000">
              <a:schemeClr val="accent3">
                <a:hueOff val="6059133"/>
                <a:satOff val="36540"/>
                <a:lumOff val="-22155"/>
                <a:alphaOff val="0"/>
                <a:shade val="45000"/>
                <a:satMod val="170000"/>
              </a:schemeClr>
            </a:gs>
            <a:gs pos="70000">
              <a:schemeClr val="accent3">
                <a:hueOff val="6059133"/>
                <a:satOff val="36540"/>
                <a:lumOff val="-22155"/>
                <a:alphaOff val="0"/>
                <a:tint val="99000"/>
                <a:shade val="65000"/>
                <a:satMod val="155000"/>
              </a:schemeClr>
            </a:gs>
            <a:gs pos="100000">
              <a:schemeClr val="accent3">
                <a:hueOff val="6059133"/>
                <a:satOff val="36540"/>
                <a:lumOff val="-22155"/>
                <a:alphaOff val="0"/>
                <a:tint val="95500"/>
                <a:shade val="100000"/>
                <a:satMod val="155000"/>
              </a:schemeClr>
            </a:gs>
          </a:gsLst>
          <a:lin ang="16200000" scaled="0"/>
        </a:gradFill>
        <a:ln>
          <a:noFill/>
        </a:ln>
        <a:effectLst>
          <a:outerShdw blurRad="50800" dist="381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06855" tIns="0" rIns="106855" bIns="0" numCol="1" spcCol="1270" anchor="ctr" anchorCtr="0">
          <a:noAutofit/>
        </a:bodyPr>
        <a:lstStyle/>
        <a:p>
          <a:pPr marL="0" lvl="0" indent="0" algn="l" defTabSz="1066800">
            <a:lnSpc>
              <a:spcPct val="90000"/>
            </a:lnSpc>
            <a:spcBef>
              <a:spcPct val="0"/>
            </a:spcBef>
            <a:spcAft>
              <a:spcPct val="35000"/>
            </a:spcAft>
            <a:buNone/>
          </a:pPr>
          <a:r>
            <a:rPr lang="en-GB" sz="2400" b="1" kern="1200" dirty="0"/>
            <a:t>Safeguarding</a:t>
          </a:r>
        </a:p>
      </dsp:txBody>
      <dsp:txXfrm>
        <a:off x="221088" y="4584064"/>
        <a:ext cx="3787700" cy="532757"/>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66847C5-D1D2-4EFF-BBFF-601E6B4BBA70}"/>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E72C059B-0BFF-4771-BA95-452778334952}"/>
              </a:ext>
            </a:extLst>
          </p:cNvPr>
          <p:cNvSpPr>
            <a:spLocks noGrp="1"/>
          </p:cNvSpPr>
          <p:nvPr>
            <p:ph type="dt" sz="quarter"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C0FA8A75-403B-40E8-AD4A-38048074F405}" type="datetimeFigureOut">
              <a:rPr lang="en-GB"/>
              <a:pPr>
                <a:defRPr/>
              </a:pPr>
              <a:t>10/07/2023</a:t>
            </a:fld>
            <a:endParaRPr lang="en-GB"/>
          </a:p>
        </p:txBody>
      </p:sp>
      <p:sp>
        <p:nvSpPr>
          <p:cNvPr id="4" name="Footer Placeholder 3">
            <a:extLst>
              <a:ext uri="{FF2B5EF4-FFF2-40B4-BE49-F238E27FC236}">
                <a16:creationId xmlns:a16="http://schemas.microsoft.com/office/drawing/2014/main" id="{7DF02972-B1BD-4D61-AB9A-B46651AEF628}"/>
              </a:ext>
            </a:extLst>
          </p:cNvPr>
          <p:cNvSpPr>
            <a:spLocks noGrp="1"/>
          </p:cNvSpPr>
          <p:nvPr>
            <p:ph type="ftr" sz="quarter" idx="2"/>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74BC29F4-883C-47C6-AA6F-80FDB45FFA0A}"/>
              </a:ext>
            </a:extLst>
          </p:cNvPr>
          <p:cNvSpPr>
            <a:spLocks noGrp="1"/>
          </p:cNvSpPr>
          <p:nvPr>
            <p:ph type="sldNum" sz="quarter" idx="3"/>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BF8E7FE-9366-423F-B7AD-8E8ED9DE0836}"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09E6122-E8E3-4FBA-8500-6FDBBB02AE49}"/>
              </a:ext>
            </a:extLst>
          </p:cNvPr>
          <p:cNvSpPr>
            <a:spLocks noGrp="1"/>
          </p:cNvSpPr>
          <p:nvPr>
            <p:ph type="hdr" sz="quarter"/>
          </p:nvPr>
        </p:nvSpPr>
        <p:spPr>
          <a:xfrm>
            <a:off x="0" y="0"/>
            <a:ext cx="2982913" cy="501650"/>
          </a:xfrm>
          <a:prstGeom prst="rect">
            <a:avLst/>
          </a:prstGeom>
        </p:spPr>
        <p:txBody>
          <a:bodyPr vert="horz" lIns="91440" tIns="45720" rIns="91440" bIns="45720" rtlCol="0"/>
          <a:lstStyle>
            <a:lvl1pPr algn="l"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D3D2CEE1-BCE4-453C-9EEE-867F0F4B9E02}"/>
              </a:ext>
            </a:extLst>
          </p:cNvPr>
          <p:cNvSpPr>
            <a:spLocks noGrp="1"/>
          </p:cNvSpPr>
          <p:nvPr>
            <p:ph type="dt" idx="1"/>
          </p:nvPr>
        </p:nvSpPr>
        <p:spPr>
          <a:xfrm>
            <a:off x="3900488" y="0"/>
            <a:ext cx="2982912" cy="501650"/>
          </a:xfrm>
          <a:prstGeom prst="rect">
            <a:avLst/>
          </a:prstGeom>
        </p:spPr>
        <p:txBody>
          <a:bodyPr vert="horz" lIns="91440" tIns="45720" rIns="91440" bIns="45720" rtlCol="0"/>
          <a:lstStyle>
            <a:lvl1pPr algn="r" eaLnBrk="1" hangingPunct="1">
              <a:defRPr sz="1200">
                <a:latin typeface="Arial" charset="0"/>
                <a:cs typeface="Arial" charset="0"/>
              </a:defRPr>
            </a:lvl1pPr>
          </a:lstStyle>
          <a:p>
            <a:pPr>
              <a:defRPr/>
            </a:pPr>
            <a:fld id="{4153FAB4-5911-4485-BB2A-3F6C2D573F12}" type="datetimeFigureOut">
              <a:rPr lang="en-GB"/>
              <a:pPr>
                <a:defRPr/>
              </a:pPr>
              <a:t>10/07/2023</a:t>
            </a:fld>
            <a:endParaRPr lang="en-GB"/>
          </a:p>
        </p:txBody>
      </p:sp>
      <p:sp>
        <p:nvSpPr>
          <p:cNvPr id="4" name="Slide Image Placeholder 3">
            <a:extLst>
              <a:ext uri="{FF2B5EF4-FFF2-40B4-BE49-F238E27FC236}">
                <a16:creationId xmlns:a16="http://schemas.microsoft.com/office/drawing/2014/main" id="{51F9BC9D-F2E6-401D-B085-08681ACDC983}"/>
              </a:ext>
            </a:extLst>
          </p:cNvPr>
          <p:cNvSpPr>
            <a:spLocks noGrp="1" noRot="1" noChangeAspect="1"/>
          </p:cNvSpPr>
          <p:nvPr>
            <p:ph type="sldImg" idx="2"/>
          </p:nvPr>
        </p:nvSpPr>
        <p:spPr>
          <a:xfrm>
            <a:off x="938213" y="750888"/>
            <a:ext cx="5008562" cy="3757612"/>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A2405A86-C4CE-405D-8F6B-F60896237E55}"/>
              </a:ext>
            </a:extLst>
          </p:cNvPr>
          <p:cNvSpPr>
            <a:spLocks noGrp="1"/>
          </p:cNvSpPr>
          <p:nvPr>
            <p:ph type="body" sz="quarter" idx="3"/>
          </p:nvPr>
        </p:nvSpPr>
        <p:spPr>
          <a:xfrm>
            <a:off x="688975" y="4759325"/>
            <a:ext cx="5507038" cy="45085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B22B8CA-CB0A-41A8-8475-CF547FC4EB0C}"/>
              </a:ext>
            </a:extLst>
          </p:cNvPr>
          <p:cNvSpPr>
            <a:spLocks noGrp="1"/>
          </p:cNvSpPr>
          <p:nvPr>
            <p:ph type="ftr" sz="quarter" idx="4"/>
          </p:nvPr>
        </p:nvSpPr>
        <p:spPr>
          <a:xfrm>
            <a:off x="0" y="9515475"/>
            <a:ext cx="2982913" cy="501650"/>
          </a:xfrm>
          <a:prstGeom prst="rect">
            <a:avLst/>
          </a:prstGeom>
        </p:spPr>
        <p:txBody>
          <a:bodyPr vert="horz" lIns="91440" tIns="45720" rIns="91440" bIns="45720" rtlCol="0" anchor="b"/>
          <a:lstStyle>
            <a:lvl1pPr algn="l"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A17B3DD7-0FED-4085-BE99-EC7856EB2306}"/>
              </a:ext>
            </a:extLst>
          </p:cNvPr>
          <p:cNvSpPr>
            <a:spLocks noGrp="1"/>
          </p:cNvSpPr>
          <p:nvPr>
            <p:ph type="sldNum" sz="quarter" idx="5"/>
          </p:nvPr>
        </p:nvSpPr>
        <p:spPr>
          <a:xfrm>
            <a:off x="3900488" y="9515475"/>
            <a:ext cx="2982912" cy="50165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065DA13D-B326-4DFF-BCFF-6C6A7B88F61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CCAB3B0C-B1BB-4B47-B44C-9D5EBC267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15BEFA78-4BDB-4248-B284-18C3426942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4340" name="Slide Number Placeholder 3">
            <a:extLst>
              <a:ext uri="{FF2B5EF4-FFF2-40B4-BE49-F238E27FC236}">
                <a16:creationId xmlns:a16="http://schemas.microsoft.com/office/drawing/2014/main" id="{FC41B3A4-1002-492D-A9B5-DB6A0E6BA3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81F8849-E5E4-45DD-90C9-080CFDAF7471}" type="slidenum">
              <a:rPr lang="en-GB" altLang="en-US" smtClean="0"/>
              <a:pPr/>
              <a:t>2</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AE1F7216-2814-4A89-8A79-3C877F17BC8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4ACA29A4-1956-470A-8EDA-87FAAAF2106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0484" name="Slide Number Placeholder 3">
            <a:extLst>
              <a:ext uri="{FF2B5EF4-FFF2-40B4-BE49-F238E27FC236}">
                <a16:creationId xmlns:a16="http://schemas.microsoft.com/office/drawing/2014/main" id="{FCC9068E-BF2E-47FA-8C9C-10BB93B787C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FF29B74-2E9C-4BB7-BF46-A0D0F69EECF3}" type="slidenum">
              <a:rPr lang="en-GB" altLang="en-US" smtClean="0"/>
              <a:pPr/>
              <a:t>6</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8075895-84FF-4466-AFB3-B3DBD45CE6F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FA0F4A6C-0E60-4D3D-8E27-E60596646C6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6628" name="Slide Number Placeholder 3">
            <a:extLst>
              <a:ext uri="{FF2B5EF4-FFF2-40B4-BE49-F238E27FC236}">
                <a16:creationId xmlns:a16="http://schemas.microsoft.com/office/drawing/2014/main" id="{07442622-1CEC-4F8B-B737-BE7AB30A85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1DA3AE5-A3EE-47EC-93AD-8254F62AD993}" type="slidenum">
              <a:rPr lang="en-GB" altLang="en-US" smtClean="0"/>
              <a:pPr/>
              <a:t>7</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A4DEB522-70CF-48EC-9259-552F734E64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54D12D49-5E5E-4697-A070-336A02E00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8676" name="Slide Number Placeholder 3">
            <a:extLst>
              <a:ext uri="{FF2B5EF4-FFF2-40B4-BE49-F238E27FC236}">
                <a16:creationId xmlns:a16="http://schemas.microsoft.com/office/drawing/2014/main" id="{F34A59FB-9501-42B4-A1E9-D1583975E23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B8CF970-83C6-4AD3-9A5C-10591F0A84B6}" type="slidenum">
              <a:rPr lang="en-GB" altLang="en-US" smtClean="0"/>
              <a:pPr/>
              <a:t>8</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DCCE4C81-9035-4BD6-83C0-C6AD6FB3C6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3" name="Notes Placeholder 2">
            <a:extLst>
              <a:ext uri="{FF2B5EF4-FFF2-40B4-BE49-F238E27FC236}">
                <a16:creationId xmlns:a16="http://schemas.microsoft.com/office/drawing/2014/main" id="{AC45434E-27EA-4071-8936-4E066455E89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0724" name="Slide Number Placeholder 3">
            <a:extLst>
              <a:ext uri="{FF2B5EF4-FFF2-40B4-BE49-F238E27FC236}">
                <a16:creationId xmlns:a16="http://schemas.microsoft.com/office/drawing/2014/main" id="{16C25CC9-E67C-48C6-A702-0BB2CDFE7C9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DB46360-640F-47A2-9F04-FD3FDCEDD89E}" type="slidenum">
              <a:rPr lang="en-GB" altLang="en-US" smtClean="0"/>
              <a:pPr/>
              <a:t>9</a:t>
            </a:fld>
            <a:endParaRPr lang="en-GB"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pPr/>
              <a:t>10</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B369C71A-3658-4187-A3F4-8A40582AACD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62E557D-5173-45B3-90AF-336075CB209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2" name="Slide Number Placeholder 3">
            <a:extLst>
              <a:ext uri="{FF2B5EF4-FFF2-40B4-BE49-F238E27FC236}">
                <a16:creationId xmlns:a16="http://schemas.microsoft.com/office/drawing/2014/main" id="{1F784501-734D-4656-89EE-F3902DDCC3E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1DE648A-B7FC-4ACC-B222-0B1B195BC1FF}" type="slidenum">
              <a:rPr lang="en-GB" altLang="en-US" smtClean="0"/>
              <a:pPr/>
              <a:t>11</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13</a:t>
            </a:fld>
            <a:endParaRPr lang="en-GB" altLang="en-US"/>
          </a:p>
        </p:txBody>
      </p:sp>
    </p:spTree>
    <p:extLst>
      <p:ext uri="{BB962C8B-B14F-4D97-AF65-F5344CB8AC3E}">
        <p14:creationId xmlns:p14="http://schemas.microsoft.com/office/powerpoint/2010/main" val="25362450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u="none" strike="noStrike" baseline="0" dirty="0">
              <a:solidFill>
                <a:srgbClr val="000000"/>
              </a:solidFill>
              <a:latin typeface="Arial" panose="020B0604020202020204" pitchFamily="34" charset="0"/>
            </a:endParaRPr>
          </a:p>
        </p:txBody>
      </p:sp>
      <p:sp>
        <p:nvSpPr>
          <p:cNvPr id="4" name="Slide Number Placeholder 3"/>
          <p:cNvSpPr>
            <a:spLocks noGrp="1"/>
          </p:cNvSpPr>
          <p:nvPr>
            <p:ph type="sldNum" sz="quarter" idx="5"/>
          </p:nvPr>
        </p:nvSpPr>
        <p:spPr/>
        <p:txBody>
          <a:bodyPr/>
          <a:lstStyle/>
          <a:p>
            <a:fld id="{4BF452BF-779E-4074-9267-7AD3BEC88353}" type="slidenum">
              <a:rPr lang="en-GB" smtClean="0"/>
              <a:t>14</a:t>
            </a:fld>
            <a:endParaRPr lang="en-GB"/>
          </a:p>
        </p:txBody>
      </p:sp>
    </p:spTree>
    <p:extLst>
      <p:ext uri="{BB962C8B-B14F-4D97-AF65-F5344CB8AC3E}">
        <p14:creationId xmlns:p14="http://schemas.microsoft.com/office/powerpoint/2010/main" val="33521818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4BF452BF-779E-4074-9267-7AD3BEC88353}" type="slidenum">
              <a:rPr lang="en-GB" smtClean="0"/>
              <a:t>17</a:t>
            </a:fld>
            <a:endParaRPr lang="en-GB"/>
          </a:p>
        </p:txBody>
      </p:sp>
    </p:spTree>
    <p:extLst>
      <p:ext uri="{BB962C8B-B14F-4D97-AF65-F5344CB8AC3E}">
        <p14:creationId xmlns:p14="http://schemas.microsoft.com/office/powerpoint/2010/main" val="9870881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F452BF-779E-4074-9267-7AD3BEC88353}" type="slidenum">
              <a:rPr lang="en-GB" smtClean="0"/>
              <a:t>18</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AA888809-0D9B-4D41-87ED-58442D8378F2}"/>
              </a:ext>
            </a:extLst>
          </p:cNvPr>
          <p:cNvSpPr>
            <a:spLocks noGrp="1"/>
          </p:cNvSpPr>
          <p:nvPr>
            <p:ph type="body" idx="1"/>
          </p:nvPr>
        </p:nvSpPr>
        <p:spPr/>
        <p:txBody>
          <a:bodyPr/>
          <a:lstStyle/>
          <a:p>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20</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21</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pPr/>
              <a:t>22</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pPr/>
              <a:t>23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pPr/>
              <a:t>24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pPr/>
              <a:t>25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470D5EDB-7539-440F-AD9F-F38EDE48B90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1" name="Notes Placeholder 2">
            <a:extLst>
              <a:ext uri="{FF2B5EF4-FFF2-40B4-BE49-F238E27FC236}">
                <a16:creationId xmlns:a16="http://schemas.microsoft.com/office/drawing/2014/main" id="{6CA1AA99-3B51-41C5-9428-94F4DD1CFC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3492" name="Slide Number Placeholder 3">
            <a:extLst>
              <a:ext uri="{FF2B5EF4-FFF2-40B4-BE49-F238E27FC236}">
                <a16:creationId xmlns:a16="http://schemas.microsoft.com/office/drawing/2014/main" id="{C628B28B-AAE9-4898-B4A6-2231169924B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06787C-1176-40C1-BF8B-4F821153CDE4}" type="slidenum">
              <a:rPr lang="en-GB" altLang="en-US" smtClean="0"/>
              <a:pPr/>
              <a:t>27</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a:extLst>
              <a:ext uri="{FF2B5EF4-FFF2-40B4-BE49-F238E27FC236}">
                <a16:creationId xmlns:a16="http://schemas.microsoft.com/office/drawing/2014/main" id="{02E7D17F-17D2-491C-8106-5C1F83341C4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5539" name="Notes Placeholder 2">
            <a:extLst>
              <a:ext uri="{FF2B5EF4-FFF2-40B4-BE49-F238E27FC236}">
                <a16:creationId xmlns:a16="http://schemas.microsoft.com/office/drawing/2014/main" id="{CF8F862E-63ED-412C-9BF9-EC612CF783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5540" name="Slide Number Placeholder 3">
            <a:extLst>
              <a:ext uri="{FF2B5EF4-FFF2-40B4-BE49-F238E27FC236}">
                <a16:creationId xmlns:a16="http://schemas.microsoft.com/office/drawing/2014/main" id="{4F08C0BD-BF97-4830-87F1-3BB62261953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BBAE3BC-3984-421D-A7DD-DE8FA0DE062A}" type="slidenum">
              <a:rPr lang="en-GB" altLang="en-US" smtClean="0"/>
              <a:pPr/>
              <a:t>28</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pPr/>
              <a:t>29</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pPr/>
              <a:t>30</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pPr/>
              <a:t>31</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a:extLst>
              <a:ext uri="{FF2B5EF4-FFF2-40B4-BE49-F238E27FC236}">
                <a16:creationId xmlns:a16="http://schemas.microsoft.com/office/drawing/2014/main" id="{02EE031A-0862-449F-AC54-2D304BCAB30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9635" name="Notes Placeholder 2">
            <a:extLst>
              <a:ext uri="{FF2B5EF4-FFF2-40B4-BE49-F238E27FC236}">
                <a16:creationId xmlns:a16="http://schemas.microsoft.com/office/drawing/2014/main" id="{35302AE6-0F4C-4189-9A30-588C8555C3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9636" name="Slide Number Placeholder 3">
            <a:extLst>
              <a:ext uri="{FF2B5EF4-FFF2-40B4-BE49-F238E27FC236}">
                <a16:creationId xmlns:a16="http://schemas.microsoft.com/office/drawing/2014/main" id="{7FCFE4A0-2A50-445E-A5F3-029231A0A75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C1C60C-62C2-489E-A0F9-609C80F74DF6}" type="slidenum">
              <a:rPr lang="en-GB" altLang="en-US" smtClean="0"/>
              <a:pPr/>
              <a:t>33</a:t>
            </a:fld>
            <a:endParaRPr lang="en-GB"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34</a:t>
            </a:fld>
            <a:endParaRPr lang="en-GB" altLang="en-US"/>
          </a:p>
        </p:txBody>
      </p:sp>
    </p:spTree>
    <p:extLst>
      <p:ext uri="{BB962C8B-B14F-4D97-AF65-F5344CB8AC3E}">
        <p14:creationId xmlns:p14="http://schemas.microsoft.com/office/powerpoint/2010/main" val="326013394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D22C6101-6AF2-4B5E-953A-9E867C7299A5}" type="slidenum">
              <a:rPr lang="en-GB" smtClean="0"/>
              <a:pPr>
                <a:defRPr/>
              </a:pPr>
              <a:t>36</a:t>
            </a:fld>
            <a:endParaRPr lang="en-GB" dirty="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E0CEBE3-3397-4E66-ADFD-D6D877E6666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1D331C94-76DB-4343-8721-F944E0571AD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8" name="Slide Number Placeholder 3">
            <a:extLst>
              <a:ext uri="{FF2B5EF4-FFF2-40B4-BE49-F238E27FC236}">
                <a16:creationId xmlns:a16="http://schemas.microsoft.com/office/drawing/2014/main" id="{A50C0243-BF83-4442-A67F-99C3002F58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082979-69F5-45FC-BC01-AD0D4D459AAA}" type="slidenum">
              <a:rPr lang="en-GB" altLang="en-US" smtClean="0"/>
              <a:pPr/>
              <a:t>39</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40</a:t>
            </a:fld>
            <a:endParaRPr lang="en-GB" altLang="en-US"/>
          </a:p>
        </p:txBody>
      </p:sp>
    </p:spTree>
    <p:extLst>
      <p:ext uri="{BB962C8B-B14F-4D97-AF65-F5344CB8AC3E}">
        <p14:creationId xmlns:p14="http://schemas.microsoft.com/office/powerpoint/2010/main" val="140392379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a:extLst>
              <a:ext uri="{FF2B5EF4-FFF2-40B4-BE49-F238E27FC236}">
                <a16:creationId xmlns:a16="http://schemas.microsoft.com/office/drawing/2014/main" id="{89C75DEB-2737-4546-B050-31642F5A9C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6803" name="Notes Placeholder 2">
            <a:extLst>
              <a:ext uri="{FF2B5EF4-FFF2-40B4-BE49-F238E27FC236}">
                <a16:creationId xmlns:a16="http://schemas.microsoft.com/office/drawing/2014/main" id="{A752CECD-D0E4-43D8-BDF2-6DB98AF20E7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6804" name="Slide Number Placeholder 3">
            <a:extLst>
              <a:ext uri="{FF2B5EF4-FFF2-40B4-BE49-F238E27FC236}">
                <a16:creationId xmlns:a16="http://schemas.microsoft.com/office/drawing/2014/main" id="{447C4E5F-3B80-46F4-B1DD-C9B2CD6591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88969-5173-4F4F-9CCD-2AAED4B761F3}" type="slidenum">
              <a:rPr lang="en-GB" altLang="en-US" smtClean="0"/>
              <a:pPr/>
              <a:t>41</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a:extLst>
              <a:ext uri="{FF2B5EF4-FFF2-40B4-BE49-F238E27FC236}">
                <a16:creationId xmlns:a16="http://schemas.microsoft.com/office/drawing/2014/main" id="{DFD32D9C-37E3-4799-9D3F-E80453A845C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3" name="Notes Placeholder 2">
            <a:extLst>
              <a:ext uri="{FF2B5EF4-FFF2-40B4-BE49-F238E27FC236}">
                <a16:creationId xmlns:a16="http://schemas.microsoft.com/office/drawing/2014/main" id="{F06B281F-E487-4019-91E3-BB0A017C8A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1924" name="Slide Number Placeholder 3">
            <a:extLst>
              <a:ext uri="{FF2B5EF4-FFF2-40B4-BE49-F238E27FC236}">
                <a16:creationId xmlns:a16="http://schemas.microsoft.com/office/drawing/2014/main" id="{5EBC5184-B9F6-4105-800E-FF78DE2EF58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49ED2B-FAA8-43D2-97FB-426134F06A7E}" type="slidenum">
              <a:rPr lang="en-GB" altLang="en-US" smtClean="0"/>
              <a:pPr/>
              <a:t>43</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pPr/>
              <a:t>44</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9150350"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0" y="4946650"/>
            <a:ext cx="9147175"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468313" y="5805488"/>
            <a:ext cx="7335837"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685800" y="1752601"/>
            <a:ext cx="77724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52E8DBEE-49F6-4733-A167-6930A063A163}" type="datetime1">
              <a:rPr lang="en-US" smtClean="0"/>
              <a:t>7/10/23</a:t>
            </a:fld>
            <a:endParaRPr lang="en-GB"/>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endParaRPr lang="en-GB"/>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3151204181"/>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9DC070E9-47CB-49A0-8423-91CD8E41F712}" type="datetime1">
              <a:rPr lang="en-US" smtClean="0"/>
              <a:t>7/10/23</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B279AC3C-9A7B-46D6-8EDB-3083219B5F49}" type="slidenum">
              <a:rPr lang="en-GB" altLang="en-US" smtClean="0"/>
              <a:pPr>
                <a:defRPr/>
              </a:pPr>
              <a:t>‹#›</a:t>
            </a:fld>
            <a:endParaRPr lang="en-GB" altLang="en-US"/>
          </a:p>
        </p:txBody>
      </p:sp>
    </p:spTree>
    <p:extLst>
      <p:ext uri="{BB962C8B-B14F-4D97-AF65-F5344CB8AC3E}">
        <p14:creationId xmlns:p14="http://schemas.microsoft.com/office/powerpoint/2010/main" val="6185323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3636963" y="3005138"/>
            <a:ext cx="182562"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3449638" y="3005138"/>
            <a:ext cx="18415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722376" y="1059712"/>
            <a:ext cx="77724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3922713" y="2931712"/>
            <a:ext cx="4572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EA7865CE-2CCA-4358-9EF2-148D91D4FD38}" type="datetime1">
              <a:rPr lang="en-US" smtClean="0"/>
              <a:t>7/10/23</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endParaRPr lang="en-GB"/>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51E0323B-F8D5-46DB-B1CA-A518355E457C}" type="slidenum">
              <a:rPr lang="en-GB" altLang="en-US" smtClean="0"/>
              <a:pPr>
                <a:defRPr/>
              </a:pPr>
              <a:t>‹#›</a:t>
            </a:fld>
            <a:endParaRPr lang="en-GB" altLang="en-US"/>
          </a:p>
        </p:txBody>
      </p:sp>
    </p:spTree>
    <p:extLst>
      <p:ext uri="{BB962C8B-B14F-4D97-AF65-F5344CB8AC3E}">
        <p14:creationId xmlns:p14="http://schemas.microsoft.com/office/powerpoint/2010/main" val="295826142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36774F14-2822-4EFF-952C-3116DFB93CC3}" type="datetime1">
              <a:rPr lang="en-US" smtClean="0"/>
              <a:t>7/10/23</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0F01446B-42DC-456F-B406-2DDA67884214}" type="slidenum">
              <a:rPr lang="en-GB" altLang="en-US" smtClean="0"/>
              <a:pPr>
                <a:defRPr/>
              </a:pPr>
              <a:t>‹#›</a:t>
            </a:fld>
            <a:endParaRPr lang="en-GB" altLang="en-US"/>
          </a:p>
        </p:txBody>
      </p:sp>
    </p:spTree>
    <p:extLst>
      <p:ext uri="{BB962C8B-B14F-4D97-AF65-F5344CB8AC3E}">
        <p14:creationId xmlns:p14="http://schemas.microsoft.com/office/powerpoint/2010/main" val="3757957537"/>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B4F46DC1-277F-418F-A876-1791108298FC}" type="datetime1">
              <a:rPr lang="en-US" smtClean="0"/>
              <a:t>7/10/23</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endParaRPr lang="en-GB"/>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07C15AAB-93E2-498D-96AC-3B90A4A92671}" type="slidenum">
              <a:rPr lang="en-GB" altLang="en-US" smtClean="0"/>
              <a:pPr>
                <a:defRPr/>
              </a:pPr>
              <a:t>‹#›</a:t>
            </a:fld>
            <a:endParaRPr lang="en-GB" altLang="en-US"/>
          </a:p>
        </p:txBody>
      </p:sp>
    </p:spTree>
    <p:extLst>
      <p:ext uri="{BB962C8B-B14F-4D97-AF65-F5344CB8AC3E}">
        <p14:creationId xmlns:p14="http://schemas.microsoft.com/office/powerpoint/2010/main" val="1821083465"/>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0B6E319-E2FE-45B0-9FDF-5A9610203687}" type="datetime1">
              <a:rPr lang="en-US" smtClean="0"/>
              <a:t>7/10/23</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endParaRPr lang="en-GB"/>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80AAB782-29C5-43BC-BC01-F23002406A71}" type="slidenum">
              <a:rPr lang="en-GB" altLang="en-US" smtClean="0"/>
              <a:pPr>
                <a:defRPr/>
              </a:pPr>
              <a:t>‹#›</a:t>
            </a:fld>
            <a:endParaRPr lang="en-GB" altLang="en-US"/>
          </a:p>
        </p:txBody>
      </p:sp>
    </p:spTree>
    <p:extLst>
      <p:ext uri="{BB962C8B-B14F-4D97-AF65-F5344CB8AC3E}">
        <p14:creationId xmlns:p14="http://schemas.microsoft.com/office/powerpoint/2010/main" val="3918641003"/>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301CC94E-0DC8-4FE7-A5E9-94530AE3016C}" type="datetime1">
              <a:rPr lang="en-US" smtClean="0"/>
              <a:t>7/10/23</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B3631FCF-2D27-4DDA-8BA4-4B9E8204DBB3}" type="slidenum">
              <a:rPr lang="en-GB" altLang="en-US" smtClean="0"/>
              <a:pPr>
                <a:defRPr/>
              </a:pPr>
              <a:t>‹#›</a:t>
            </a:fld>
            <a:endParaRPr lang="en-GB" altLang="en-US"/>
          </a:p>
        </p:txBody>
      </p:sp>
    </p:spTree>
    <p:extLst>
      <p:ext uri="{BB962C8B-B14F-4D97-AF65-F5344CB8AC3E}">
        <p14:creationId xmlns:p14="http://schemas.microsoft.com/office/powerpoint/2010/main" val="402030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7641DBFA-1FA2-425F-8252-3D957FC9340E}" type="datetime1">
              <a:rPr lang="en-US" smtClean="0"/>
              <a:t>7/10/23</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endParaRPr lang="en-GB"/>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485BFAE0-ABF3-4945-9ABC-8E42DC728BBD}" type="slidenum">
              <a:rPr lang="en-GB" altLang="en-US" smtClean="0"/>
              <a:pPr>
                <a:defRPr/>
              </a:pPr>
              <a:t>‹#›</a:t>
            </a:fld>
            <a:endParaRPr lang="en-GB" altLang="en-US"/>
          </a:p>
        </p:txBody>
      </p:sp>
    </p:spTree>
    <p:extLst>
      <p:ext uri="{BB962C8B-B14F-4D97-AF65-F5344CB8AC3E}">
        <p14:creationId xmlns:p14="http://schemas.microsoft.com/office/powerpoint/2010/main" val="262944689"/>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8664575"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8477250" y="4987925"/>
            <a:ext cx="18256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141232" y="5443402"/>
            <a:ext cx="71628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41003D01-ECBE-4564-A1FC-92DAB1355BB4}" type="datetime1">
              <a:rPr lang="en-US" smtClean="0"/>
              <a:t>7/10/23</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endParaRPr lang="en-GB"/>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ADF4F98D-74B9-4D1C-A4C4-6D4333A3D514}" type="slidenum">
              <a:rPr lang="en-GB" altLang="en-US" smtClean="0"/>
              <a:pPr>
                <a:defRPr/>
              </a:pPr>
              <a:t>‹#›</a:t>
            </a:fld>
            <a:endParaRPr lang="en-GB" altLang="en-US"/>
          </a:p>
        </p:txBody>
      </p:sp>
    </p:spTree>
    <p:extLst>
      <p:ext uri="{BB962C8B-B14F-4D97-AF65-F5344CB8AC3E}">
        <p14:creationId xmlns:p14="http://schemas.microsoft.com/office/powerpoint/2010/main" val="4240962159"/>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6EF77905-5B48-4A67-A423-514D0C04B143}" type="datetime1">
              <a:rPr lang="en-US" smtClean="0"/>
              <a:t>7/10/23</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ACD39C34-EE55-4859-AC68-995CEA4F5A64}" type="slidenum">
              <a:rPr lang="en-GB" altLang="en-US" smtClean="0"/>
              <a:pPr>
                <a:defRPr/>
              </a:pPr>
              <a:t>‹#›</a:t>
            </a:fld>
            <a:endParaRPr lang="en-GB" altLang="en-US"/>
          </a:p>
        </p:txBody>
      </p:sp>
    </p:spTree>
    <p:extLst>
      <p:ext uri="{BB962C8B-B14F-4D97-AF65-F5344CB8AC3E}">
        <p14:creationId xmlns:p14="http://schemas.microsoft.com/office/powerpoint/2010/main" val="5312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6F01AEE4-E377-4BB8-B672-A6AFB82A38C0}" type="datetime1">
              <a:rPr lang="en-US" smtClean="0"/>
              <a:t>7/10/23</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95A479D3-6B96-4E82-981A-A3E5CA318C41}" type="slidenum">
              <a:rPr lang="en-GB" altLang="en-US" smtClean="0"/>
              <a:pPr>
                <a:defRPr/>
              </a:pPr>
              <a:t>‹#›</a:t>
            </a:fld>
            <a:endParaRPr lang="en-GB" altLang="en-US"/>
          </a:p>
        </p:txBody>
      </p:sp>
    </p:spTree>
    <p:extLst>
      <p:ext uri="{BB962C8B-B14F-4D97-AF65-F5344CB8AC3E}">
        <p14:creationId xmlns:p14="http://schemas.microsoft.com/office/powerpoint/2010/main" val="34492464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295376" y="438150"/>
            <a:ext cx="7335862"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D695530A-7A2F-4631-9625-618F7EAACA6C}"/>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1568866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090A5ED5-BA30-4C82-83F5-A41294397553}"/>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ACC41C9B-58EA-41A3-89C4-1BB11CC2BECA}"/>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E792249B-9BEA-4A92-A90F-A8E247910644}"/>
              </a:ext>
            </a:extLst>
          </p:cNvPr>
          <p:cNvSpPr txBox="1">
            <a:spLocks/>
          </p:cNvSpPr>
          <p:nvPr userDrawn="1"/>
        </p:nvSpPr>
        <p:spPr>
          <a:xfrm>
            <a:off x="1143000" y="285750"/>
            <a:ext cx="7335838"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dirty="0"/>
              <a:t>TRAINING THE TRAINERS</a:t>
            </a:r>
          </a:p>
        </p:txBody>
      </p:sp>
    </p:spTree>
    <p:extLst>
      <p:ext uri="{BB962C8B-B14F-4D97-AF65-F5344CB8AC3E}">
        <p14:creationId xmlns:p14="http://schemas.microsoft.com/office/powerpoint/2010/main" val="2344948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715963" y="5002213"/>
            <a:ext cx="3802062"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53975" y="5784850"/>
            <a:ext cx="3802063"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6042" y="5791253"/>
            <a:ext cx="3402314"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457200" y="14811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6727825" y="6408738"/>
            <a:ext cx="1919288"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52E8DBEE-49F6-4733-A167-6930A063A163}" type="datetime1">
              <a:rPr lang="en-US" smtClean="0"/>
              <a:t>7/10/23</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4379913" y="6408738"/>
            <a:ext cx="2351087"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endParaRPr lang="en-GB"/>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8647113" y="6408738"/>
            <a:ext cx="366712"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87FDF85A-169D-43B6-88FD-9DC7F4BC8844}" type="slidenum">
              <a:rPr lang="en-GB" altLang="en-US" smtClean="0"/>
              <a:pPr>
                <a:defRPr/>
              </a:pPr>
              <a:t>‹#›</a:t>
            </a:fld>
            <a:endParaRPr lang="en-GB" altLang="en-US"/>
          </a:p>
        </p:txBody>
      </p:sp>
    </p:spTree>
    <p:extLst>
      <p:ext uri="{BB962C8B-B14F-4D97-AF65-F5344CB8AC3E}">
        <p14:creationId xmlns:p14="http://schemas.microsoft.com/office/powerpoint/2010/main" val="2629432013"/>
      </p:ext>
    </p:extLst>
  </p:cSld>
  <p:clrMap bg1="lt1" tx1="dk1" bg2="lt2" tx2="dk2" accent1="accent1" accent2="accent2" accent3="accent3" accent4="accent4" accent5="accent5" accent6="accent6" hlink="hlink" folHlink="folHlink"/>
  <p:sldLayoutIdLst>
    <p:sldLayoutId id="2147484704" r:id="rId1"/>
    <p:sldLayoutId id="2147484705" r:id="rId2"/>
    <p:sldLayoutId id="2147484706" r:id="rId3"/>
    <p:sldLayoutId id="2147484707" r:id="rId4"/>
    <p:sldLayoutId id="2147484708" r:id="rId5"/>
    <p:sldLayoutId id="2147484709" r:id="rId6"/>
    <p:sldLayoutId id="2147484710" r:id="rId7"/>
    <p:sldLayoutId id="2147484711" r:id="rId8"/>
    <p:sldLayoutId id="2147484712" r:id="rId9"/>
    <p:sldLayoutId id="2147484713" r:id="rId10"/>
    <p:sldLayoutId id="2147484714" r:id="rId11"/>
    <p:sldLayoutId id="2147484715" r:id="rId12"/>
    <p:sldLayoutId id="214748470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microsoft.com/office/2007/relationships/hdphoto" Target="../media/hdphoto1.wdp"/><Relationship Id="rId5" Type="http://schemas.openxmlformats.org/officeDocument/2006/relationships/image" Target="../media/image10.png"/><Relationship Id="rId4" Type="http://schemas.openxmlformats.org/officeDocument/2006/relationships/image" Target="../media/image9.svg"/></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6.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29.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23C40A2F-F2D3-46CD-9CBC-97E0D30B4894}"/>
              </a:ext>
            </a:extLst>
          </p:cNvPr>
          <p:cNvSpPr>
            <a:spLocks noGrp="1"/>
          </p:cNvSpPr>
          <p:nvPr>
            <p:ph idx="1"/>
          </p:nvPr>
        </p:nvSpPr>
        <p:spPr/>
        <p:txBody>
          <a:bodyPr/>
          <a:lstStyle/>
          <a:p>
            <a:endParaRPr lang="en-GB" dirty="0"/>
          </a:p>
        </p:txBody>
      </p:sp>
      <p:sp>
        <p:nvSpPr>
          <p:cNvPr id="5" name="Title 1">
            <a:extLst>
              <a:ext uri="{FF2B5EF4-FFF2-40B4-BE49-F238E27FC236}">
                <a16:creationId xmlns:a16="http://schemas.microsoft.com/office/drawing/2014/main" id="{40D69162-8B95-4E44-97ED-AA719DFDA46D}"/>
              </a:ext>
            </a:extLst>
          </p:cNvPr>
          <p:cNvSpPr>
            <a:spLocks noGrp="1"/>
          </p:cNvSpPr>
          <p:nvPr>
            <p:ph type="title"/>
          </p:nvPr>
        </p:nvSpPr>
        <p:spPr/>
        <p:txBody>
          <a:bodyPr>
            <a:normAutofit fontScale="90000"/>
          </a:bodyPr>
          <a:lstStyle/>
          <a:p>
            <a:pPr algn="ctr">
              <a:defRPr/>
            </a:pP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r>
              <a:rPr lang="en-GB" dirty="0"/>
              <a:t>Porth Agored</a:t>
            </a:r>
            <a:br>
              <a:rPr lang="en-GB" dirty="0"/>
            </a:br>
            <a:r>
              <a:rPr lang="en-GB" dirty="0"/>
              <a:t>Graduate Certificate</a:t>
            </a:r>
            <a:br>
              <a:rPr lang="en-GB" dirty="0"/>
            </a:br>
            <a:br>
              <a:rPr lang="en-GB" dirty="0"/>
            </a:br>
            <a:r>
              <a:rPr lang="en-GB" dirty="0"/>
              <a:t>Consolidation Programme </a:t>
            </a:r>
            <a:br>
              <a:rPr lang="en-GB" dirty="0"/>
            </a:br>
            <a:r>
              <a:rPr lang="en-GB" dirty="0"/>
              <a:t>Workshop 3</a:t>
            </a:r>
            <a:br>
              <a:rPr lang="en-GB" dirty="0"/>
            </a:br>
            <a:endParaRPr lang="en-GB" dirty="0"/>
          </a:p>
        </p:txBody>
      </p:sp>
      <p:sp>
        <p:nvSpPr>
          <p:cNvPr id="2" name="Slide Number Placeholder 1">
            <a:extLst>
              <a:ext uri="{FF2B5EF4-FFF2-40B4-BE49-F238E27FC236}">
                <a16:creationId xmlns:a16="http://schemas.microsoft.com/office/drawing/2014/main" id="{1B959D60-70A5-40D3-A272-90031D9D19FC}"/>
              </a:ext>
            </a:extLst>
          </p:cNvPr>
          <p:cNvSpPr>
            <a:spLocks noGrp="1"/>
          </p:cNvSpPr>
          <p:nvPr>
            <p:ph type="sldNum" sz="quarter" idx="12"/>
          </p:nvPr>
        </p:nvSpPr>
        <p:spPr/>
        <p:txBody>
          <a:bodyPr/>
          <a:lstStyle/>
          <a:p>
            <a:pPr>
              <a:defRPr/>
            </a:pPr>
            <a:fld id="{35C4F87B-F36D-447A-8825-078E3DA06B1A}" type="slidenum">
              <a:rPr lang="en-US" altLang="en-US" smtClean="0"/>
              <a:pPr>
                <a:defRPr/>
              </a:pPr>
              <a:t>1</a:t>
            </a:fld>
            <a:endParaRPr lang="en-US"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B308393-34A1-4ACB-8B34-C30FD8327987}"/>
              </a:ext>
            </a:extLst>
          </p:cNvPr>
          <p:cNvSpPr>
            <a:spLocks noGrp="1"/>
          </p:cNvSpPr>
          <p:nvPr>
            <p:ph idx="1"/>
          </p:nvPr>
        </p:nvSpPr>
        <p:spPr>
          <a:xfrm>
            <a:off x="457200" y="1772816"/>
            <a:ext cx="8229600" cy="4234284"/>
          </a:xfrm>
        </p:spPr>
        <p:txBody>
          <a:bodyPr/>
          <a:lstStyle/>
          <a:p>
            <a:r>
              <a:rPr lang="en-GB" sz="2600" dirty="0"/>
              <a:t>Confidentiality </a:t>
            </a:r>
          </a:p>
          <a:p>
            <a:r>
              <a:rPr lang="en-GB" sz="2600" dirty="0"/>
              <a:t>Respect </a:t>
            </a:r>
          </a:p>
          <a:p>
            <a:r>
              <a:rPr lang="en-GB" sz="2600" dirty="0"/>
              <a:t>One person speaking at one time, please raise</a:t>
            </a:r>
            <a:r>
              <a:rPr lang="en-GB" sz="2600" i="1" dirty="0"/>
              <a:t> </a:t>
            </a:r>
            <a:r>
              <a:rPr lang="en-GB" sz="2600" dirty="0"/>
              <a:t>your hand if you would like to make a comment or if online please use the hands up emoji</a:t>
            </a:r>
          </a:p>
          <a:p>
            <a:r>
              <a:rPr lang="en-GB" sz="2600" dirty="0"/>
              <a:t>Use the discussion box during the presentation to type in any question</a:t>
            </a:r>
            <a:r>
              <a:rPr lang="en-GB" sz="2600" i="1" dirty="0"/>
              <a:t>s</a:t>
            </a:r>
            <a:r>
              <a:rPr lang="en-GB" sz="2600" dirty="0"/>
              <a:t> you have if on line</a:t>
            </a:r>
          </a:p>
          <a:p>
            <a:r>
              <a:rPr lang="en-GB" sz="2600" dirty="0"/>
              <a:t>Participation – please ensure you engage and focus.</a:t>
            </a:r>
          </a:p>
          <a:p>
            <a:pPr marL="109537" indent="0">
              <a:buNone/>
              <a:defRPr/>
            </a:pPr>
            <a:endParaRPr lang="en-GB" sz="2800" dirty="0"/>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597DD76B-BC76-4F79-AD40-8F9F93D7B50D}"/>
              </a:ext>
            </a:extLst>
          </p:cNvPr>
          <p:cNvSpPr>
            <a:spLocks noGrp="1"/>
          </p:cNvSpPr>
          <p:nvPr>
            <p:ph type="title"/>
          </p:nvPr>
        </p:nvSpPr>
        <p:spPr>
          <a:xfrm>
            <a:off x="683568" y="692696"/>
            <a:ext cx="8003232" cy="724942"/>
          </a:xfrm>
        </p:spPr>
        <p:txBody>
          <a:bodyPr>
            <a:normAutofit fontScale="90000"/>
          </a:bodyPr>
          <a:lstStyle/>
          <a:p>
            <a:pPr>
              <a:defRPr/>
            </a:pPr>
            <a:r>
              <a:rPr lang="en-GB" sz="4400"/>
              <a:t>Expectations/Ground rules for virtual workshops</a:t>
            </a:r>
            <a:endParaRPr lang="en-GB" dirty="0"/>
          </a:p>
        </p:txBody>
      </p:sp>
      <p:sp>
        <p:nvSpPr>
          <p:cNvPr id="4" name="Slide Number Placeholder 3">
            <a:extLst>
              <a:ext uri="{FF2B5EF4-FFF2-40B4-BE49-F238E27FC236}">
                <a16:creationId xmlns:a16="http://schemas.microsoft.com/office/drawing/2014/main" id="{191D1261-3E96-46DA-BC32-2FFFEB82A316}"/>
              </a:ext>
            </a:extLst>
          </p:cNvPr>
          <p:cNvSpPr>
            <a:spLocks noGrp="1"/>
          </p:cNvSpPr>
          <p:nvPr>
            <p:ph type="sldNum" sz="quarter" idx="12"/>
          </p:nvPr>
        </p:nvSpPr>
        <p:spPr/>
        <p:txBody>
          <a:bodyPr/>
          <a:lstStyle/>
          <a:p>
            <a:pPr>
              <a:defRPr/>
            </a:pPr>
            <a:fld id="{B279AC3C-9A7B-46D6-8EDB-3083219B5F49}" type="slidenum">
              <a:rPr lang="en-GB" altLang="en-US" smtClean="0"/>
              <a:pPr>
                <a:defRPr/>
              </a:pPr>
              <a:t>2</a:t>
            </a:fld>
            <a:endParaRPr lang="en-GB" alt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A623E5-669B-417F-AFDD-974CB21C899E}"/>
              </a:ext>
            </a:extLst>
          </p:cNvPr>
          <p:cNvSpPr>
            <a:spLocks noGrp="1"/>
          </p:cNvSpPr>
          <p:nvPr>
            <p:ph type="title"/>
          </p:nvPr>
        </p:nvSpPr>
        <p:spPr/>
        <p:txBody>
          <a:bodyPr vert="horz" anchor="ctr">
            <a:normAutofit/>
            <a:scene3d>
              <a:camera prst="orthographicFront"/>
              <a:lightRig rig="soft" dir="t"/>
            </a:scene3d>
            <a:sp3d prstMaterial="softEdge">
              <a:bevelT w="25400" h="25400"/>
            </a:sp3d>
          </a:bodyPr>
          <a:lstStyle/>
          <a:p>
            <a:pPr>
              <a:defRPr/>
            </a:pPr>
            <a:r>
              <a:rPr lang="en-US" b="1" kern="1200" cap="none" baseline="0" dirty="0" err="1">
                <a:effectLst>
                  <a:outerShdw blurRad="31750" dist="25400" dir="5400000" algn="tl" rotWithShape="0">
                    <a:srgbClr val="000000">
                      <a:alpha val="25000"/>
                    </a:srgbClr>
                  </a:outerShdw>
                </a:effectLst>
                <a:latin typeface="+mj-lt"/>
                <a:ea typeface="+mj-ea"/>
                <a:cs typeface="+mj-cs"/>
              </a:rPr>
              <a:t>Programme</a:t>
            </a:r>
            <a:r>
              <a:rPr lang="en-US" b="1" kern="1200" cap="none" baseline="0" dirty="0">
                <a:effectLst>
                  <a:outerShdw blurRad="31750" dist="25400" dir="5400000" algn="tl" rotWithShape="0">
                    <a:srgbClr val="000000">
                      <a:alpha val="25000"/>
                    </a:srgbClr>
                  </a:outerShdw>
                </a:effectLst>
                <a:latin typeface="+mj-lt"/>
                <a:ea typeface="+mj-ea"/>
                <a:cs typeface="+mj-cs"/>
              </a:rPr>
              <a:t> for the Day </a:t>
            </a:r>
          </a:p>
        </p:txBody>
      </p:sp>
      <p:sp>
        <p:nvSpPr>
          <p:cNvPr id="2" name="Slide Number Placeholder 1">
            <a:extLst>
              <a:ext uri="{FF2B5EF4-FFF2-40B4-BE49-F238E27FC236}">
                <a16:creationId xmlns:a16="http://schemas.microsoft.com/office/drawing/2014/main" id="{CC02909C-D52E-4322-8CE5-67F184D5CE58}"/>
              </a:ext>
            </a:extLst>
          </p:cNvPr>
          <p:cNvSpPr>
            <a:spLocks noGrp="1"/>
          </p:cNvSpPr>
          <p:nvPr>
            <p:ph type="sldNum" sz="quarter" idx="12"/>
          </p:nvPr>
        </p:nvSpPr>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3</a:t>
            </a:fld>
            <a:endParaRPr lang="en-GB" altLang="en-US"/>
          </a:p>
        </p:txBody>
      </p:sp>
      <p:sp>
        <p:nvSpPr>
          <p:cNvPr id="15363" name="Content Placeholder 2">
            <a:extLst>
              <a:ext uri="{FF2B5EF4-FFF2-40B4-BE49-F238E27FC236}">
                <a16:creationId xmlns:a16="http://schemas.microsoft.com/office/drawing/2014/main" id="{369CAD02-0B69-4704-8A34-933C810D67B8}"/>
              </a:ext>
            </a:extLst>
          </p:cNvPr>
          <p:cNvSpPr txBox="1">
            <a:spLocks/>
          </p:cNvSpPr>
          <p:nvPr/>
        </p:nvSpPr>
        <p:spPr bwMode="auto">
          <a:xfrm>
            <a:off x="683568" y="1628800"/>
            <a:ext cx="7776864" cy="3714832"/>
          </a:xfrm>
          <a:prstGeom prst="rect">
            <a:avLst/>
          </a:prstGeom>
          <a:noFill/>
          <a:ln>
            <a:noFill/>
            <a:prstDash val="sysDash"/>
            <a:miter lim="800000"/>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marL="457200" indent="-457200">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r>
              <a:rPr lang="en-US" altLang="en-US" sz="2400" dirty="0">
                <a:latin typeface="+mn-lt"/>
                <a:cs typeface="+mn-cs"/>
              </a:rPr>
              <a:t>Catch up</a:t>
            </a:r>
          </a:p>
          <a:p>
            <a:pPr eaLnBrk="1" hangingPunct="1"/>
            <a:r>
              <a:rPr lang="en-US" altLang="en-US" sz="2400" dirty="0"/>
              <a:t>Safeguarding – Legislation, policy and procedure </a:t>
            </a:r>
          </a:p>
          <a:p>
            <a:pPr eaLnBrk="1" hangingPunct="1"/>
            <a:r>
              <a:rPr lang="en-US" altLang="en-US" sz="2400" dirty="0"/>
              <a:t>Tensions and conflicts</a:t>
            </a:r>
            <a:endParaRPr lang="en-US" altLang="en-US" sz="2400" dirty="0">
              <a:latin typeface="+mn-lt"/>
              <a:cs typeface="+mn-cs"/>
            </a:endParaRPr>
          </a:p>
          <a:p>
            <a:pPr eaLnBrk="1" hangingPunct="1"/>
            <a:r>
              <a:rPr lang="en-US" altLang="en-US" sz="2400" dirty="0">
                <a:latin typeface="+mn-lt"/>
                <a:cs typeface="+mn-cs"/>
              </a:rPr>
              <a:t>Safeguarding the Assignment – Task 3</a:t>
            </a:r>
          </a:p>
          <a:p>
            <a:pPr eaLnBrk="1" hangingPunct="1"/>
            <a:r>
              <a:rPr lang="en-US" altLang="en-US" sz="2400" dirty="0">
                <a:latin typeface="+mn-lt"/>
                <a:cs typeface="+mn-cs"/>
              </a:rPr>
              <a:t>Welsh Context</a:t>
            </a:r>
          </a:p>
          <a:p>
            <a:pPr eaLnBrk="1" hangingPunct="1"/>
            <a:r>
              <a:rPr lang="en-US" altLang="en-US" sz="2400" dirty="0">
                <a:latin typeface="+mn-lt"/>
                <a:cs typeface="+mn-cs"/>
              </a:rPr>
              <a:t>Safeguarding – Task 4</a:t>
            </a:r>
          </a:p>
          <a:p>
            <a:pPr eaLnBrk="1" hangingPunct="1"/>
            <a:r>
              <a:rPr lang="en-US" altLang="en-US" sz="2400" dirty="0">
                <a:latin typeface="+mn-lt"/>
                <a:cs typeface="+mn-cs"/>
              </a:rPr>
              <a:t>Workshop 4 requirements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457200" y="1268760"/>
            <a:ext cx="8229600" cy="4525962"/>
          </a:xfrm>
        </p:spPr>
        <p:txBody>
          <a:bodyPr/>
          <a:lstStyle/>
          <a:p>
            <a:r>
              <a:rPr lang="en-GB" sz="2400" dirty="0"/>
              <a:t>Task 3 - To clarify requirements relating to the safeguarding assignment including the learning outcomes for this task. </a:t>
            </a:r>
          </a:p>
          <a:p>
            <a:r>
              <a:rPr lang="en-GB" sz="2400" dirty="0"/>
              <a:t>To explore the legislative framework in relation to safeguarding adults/children</a:t>
            </a:r>
          </a:p>
          <a:p>
            <a:r>
              <a:rPr lang="en-GB" sz="2400" dirty="0"/>
              <a:t>To critically reflect upon some of the potential tensions and conflicts encounter in safeguarding work</a:t>
            </a:r>
          </a:p>
          <a:p>
            <a:r>
              <a:rPr lang="en-GB" sz="2400" dirty="0"/>
              <a:t>Task 4 - To consider and explain safeguarding in an area that is not your main area of work and reflect upon some of the similarities and differences between safeguarding social work with children, young people and adults at risk</a:t>
            </a:r>
            <a:endParaRPr lang="en-US" dirty="0"/>
          </a:p>
          <a:p>
            <a:endParaRPr lang="en-US" dirty="0"/>
          </a:p>
          <a:p>
            <a:endParaRPr lang="en-US" dirty="0"/>
          </a:p>
          <a:p>
            <a:endParaRPr lang="en-US" dirty="0"/>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p:txBody>
          <a:bodyPr/>
          <a:lstStyle/>
          <a:p>
            <a:r>
              <a:rPr lang="en-US" dirty="0"/>
              <a:t>Aims </a:t>
            </a:r>
          </a:p>
        </p:txBody>
      </p:sp>
      <p:sp>
        <p:nvSpPr>
          <p:cNvPr id="4" name="Slide Number Placeholder 3">
            <a:extLst>
              <a:ext uri="{FF2B5EF4-FFF2-40B4-BE49-F238E27FC236}">
                <a16:creationId xmlns:a16="http://schemas.microsoft.com/office/drawing/2014/main" id="{E54A13F5-BDD8-FB89-E488-3800E0D00ACE}"/>
              </a:ext>
            </a:extLst>
          </p:cNvPr>
          <p:cNvSpPr>
            <a:spLocks noGrp="1"/>
          </p:cNvSpPr>
          <p:nvPr>
            <p:ph type="sldNum" sz="quarter" idx="12"/>
          </p:nvPr>
        </p:nvSpPr>
        <p:spPr/>
        <p:txBody>
          <a:bodyPr/>
          <a:lstStyle/>
          <a:p>
            <a:pPr>
              <a:defRPr/>
            </a:pPr>
            <a:fld id="{B279AC3C-9A7B-46D6-8EDB-3083219B5F49}" type="slidenum">
              <a:rPr lang="en-GB" altLang="en-US" smtClean="0"/>
              <a:pPr>
                <a:defRPr/>
              </a:pPr>
              <a:t>4</a:t>
            </a:fld>
            <a:endParaRPr lang="en-GB" altLang="en-US"/>
          </a:p>
        </p:txBody>
      </p:sp>
    </p:spTree>
    <p:extLst>
      <p:ext uri="{BB962C8B-B14F-4D97-AF65-F5344CB8AC3E}">
        <p14:creationId xmlns:p14="http://schemas.microsoft.com/office/powerpoint/2010/main" val="1583952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457200" y="1052736"/>
            <a:ext cx="8229600" cy="4525962"/>
          </a:xfrm>
        </p:spPr>
        <p:txBody>
          <a:bodyPr/>
          <a:lstStyle/>
          <a:p>
            <a:r>
              <a:rPr lang="en-GB" sz="2000" dirty="0"/>
              <a:t>Complete a critically reflective case study based on an assessment that you have undertaken with others,</a:t>
            </a:r>
            <a:r>
              <a:rPr lang="en-GB" sz="2000" b="1" dirty="0"/>
              <a:t> </a:t>
            </a:r>
            <a:r>
              <a:rPr lang="en-GB" sz="2000" dirty="0"/>
              <a:t>in your own area of work, concerning the safeguarding of either an adult or a child. </a:t>
            </a:r>
          </a:p>
          <a:p>
            <a:r>
              <a:rPr lang="en-GB" sz="2000" dirty="0"/>
              <a:t>You must demonstrate how the case relates to or could relate to safeguarding legislation, policies, strategies and procedures (including demonstrating an understanding of the interface between social services provision in Wales with the United Kingdom, the European Union (EU) and outside the EU). </a:t>
            </a:r>
          </a:p>
          <a:p>
            <a:r>
              <a:rPr lang="en-GB" sz="2000" dirty="0"/>
              <a:t>You must demonstrate your understanding of the integration of analysis in assessment, collaborative working and professional judgements in increasingly complex situations and the use of social work theories. </a:t>
            </a:r>
          </a:p>
          <a:p>
            <a:r>
              <a:rPr lang="en-GB" sz="2000" dirty="0"/>
              <a:t>You must refer to the specific dimensions of working in Wales. (</a:t>
            </a:r>
            <a:r>
              <a:rPr lang="en-GB" sz="2000" i="1" dirty="0"/>
              <a:t>4000 words +/- 10%).</a:t>
            </a:r>
            <a:endParaRPr lang="en-US" sz="2000" dirty="0"/>
          </a:p>
          <a:p>
            <a:endParaRPr lang="en-US" dirty="0"/>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00869" y="0"/>
            <a:ext cx="8229600" cy="1143000"/>
          </a:xfrm>
        </p:spPr>
        <p:txBody>
          <a:bodyPr>
            <a:normAutofit/>
          </a:bodyPr>
          <a:lstStyle/>
          <a:p>
            <a:r>
              <a:rPr lang="en-US" sz="3200" dirty="0"/>
              <a:t>Safeguarding - The Question Task 3 </a:t>
            </a:r>
          </a:p>
        </p:txBody>
      </p:sp>
      <p:sp>
        <p:nvSpPr>
          <p:cNvPr id="4" name="Slide Number Placeholder 3">
            <a:extLst>
              <a:ext uri="{FF2B5EF4-FFF2-40B4-BE49-F238E27FC236}">
                <a16:creationId xmlns:a16="http://schemas.microsoft.com/office/drawing/2014/main" id="{CB179C80-587F-9F33-8588-CDC88B9C5B52}"/>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Tree>
    <p:extLst>
      <p:ext uri="{BB962C8B-B14F-4D97-AF65-F5344CB8AC3E}">
        <p14:creationId xmlns:p14="http://schemas.microsoft.com/office/powerpoint/2010/main" val="33802655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5" descr="Image result for social worker legislation">
            <a:extLst>
              <a:ext uri="{FF2B5EF4-FFF2-40B4-BE49-F238E27FC236}">
                <a16:creationId xmlns:a16="http://schemas.microsoft.com/office/drawing/2014/main" id="{3E46E931-F15F-4EF3-A3FF-45DF58F3537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25009"/>
            <a:ext cx="3072143" cy="3072143"/>
          </a:xfrm>
          <a:prstGeom prst="rect">
            <a:avLst/>
          </a:prstGeom>
          <a:no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19459" name="TextBox 2">
            <a:extLst>
              <a:ext uri="{FF2B5EF4-FFF2-40B4-BE49-F238E27FC236}">
                <a16:creationId xmlns:a16="http://schemas.microsoft.com/office/drawing/2014/main" id="{8F2AB256-0B02-4985-B3CA-94F850E708E3}"/>
              </a:ext>
            </a:extLst>
          </p:cNvPr>
          <p:cNvSpPr txBox="1">
            <a:spLocks noChangeArrowheads="1"/>
          </p:cNvSpPr>
          <p:nvPr/>
        </p:nvSpPr>
        <p:spPr bwMode="auto">
          <a:xfrm>
            <a:off x="4139952" y="1481328"/>
            <a:ext cx="4546848" cy="4755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Pct val="100000"/>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eaLnBrk="1" hangingPunct="1">
              <a:lnSpc>
                <a:spcPct val="90000"/>
              </a:lnSpc>
              <a:spcBef>
                <a:spcPct val="0"/>
              </a:spcBef>
              <a:buClrTx/>
              <a:buSzTx/>
              <a:buFontTx/>
              <a:buNone/>
            </a:pPr>
            <a:r>
              <a:rPr lang="en-US" altLang="en-US" sz="2400" b="1" dirty="0">
                <a:latin typeface="+mn-lt"/>
                <a:cs typeface="+mn-cs"/>
              </a:rPr>
              <a:t>Exercise 1</a:t>
            </a:r>
          </a:p>
          <a:p>
            <a:pPr eaLnBrk="1" hangingPunct="1">
              <a:lnSpc>
                <a:spcPct val="90000"/>
              </a:lnSpc>
              <a:spcBef>
                <a:spcPct val="0"/>
              </a:spcBef>
              <a:buClrTx/>
              <a:buSzTx/>
              <a:buFontTx/>
              <a:buNone/>
            </a:pPr>
            <a:r>
              <a:rPr lang="en-US" altLang="en-US" sz="2400" dirty="0">
                <a:latin typeface="+mn-lt"/>
                <a:cs typeface="+mn-cs"/>
              </a:rPr>
              <a:t>Why it is important for social workers to have a knowledge of the law? </a:t>
            </a:r>
          </a:p>
          <a:p>
            <a:pPr eaLnBrk="1" hangingPunct="1">
              <a:lnSpc>
                <a:spcPct val="90000"/>
              </a:lnSpc>
              <a:buNone/>
            </a:pPr>
            <a:r>
              <a:rPr lang="en-US" altLang="en-US" sz="2400" dirty="0">
                <a:latin typeface="+mn-lt"/>
                <a:cs typeface="+mn-cs"/>
              </a:rPr>
              <a:t>What do you consider to be </a:t>
            </a:r>
            <a:r>
              <a:rPr lang="en-US" altLang="en-US" sz="2400" b="1" dirty="0">
                <a:latin typeface="+mn-lt"/>
                <a:cs typeface="+mn-cs"/>
              </a:rPr>
              <a:t>key pieces of legislation/policy/procedure</a:t>
            </a:r>
            <a:r>
              <a:rPr lang="en-US" altLang="en-US" sz="2400" dirty="0">
                <a:latin typeface="+mn-lt"/>
                <a:cs typeface="+mn-cs"/>
              </a:rPr>
              <a:t> which underpin your area of practice?</a:t>
            </a:r>
          </a:p>
          <a:p>
            <a:pPr eaLnBrk="1" hangingPunct="1">
              <a:lnSpc>
                <a:spcPct val="90000"/>
              </a:lnSpc>
            </a:pPr>
            <a:r>
              <a:rPr lang="en-US" altLang="en-US" sz="2400" dirty="0">
                <a:latin typeface="+mn-lt"/>
                <a:cs typeface="+mn-cs"/>
              </a:rPr>
              <a:t> Consider legislation in </a:t>
            </a:r>
            <a:r>
              <a:rPr lang="en-US" sz="2400" dirty="0">
                <a:latin typeface="+mn-lt"/>
                <a:cs typeface="+mn-cs"/>
              </a:rPr>
              <a:t>Wales, the United Kingdom, the European Union (EU) and outside the EU).</a:t>
            </a:r>
            <a:endParaRPr lang="en-US" altLang="en-US" sz="2400" dirty="0">
              <a:latin typeface="+mn-lt"/>
              <a:cs typeface="+mn-cs"/>
            </a:endParaRPr>
          </a:p>
          <a:p>
            <a:pPr eaLnBrk="1" hangingPunct="1">
              <a:lnSpc>
                <a:spcPct val="90000"/>
              </a:lnSpc>
              <a:spcBef>
                <a:spcPct val="0"/>
              </a:spcBef>
              <a:buClrTx/>
              <a:buSzTx/>
              <a:buFontTx/>
              <a:buNone/>
            </a:pPr>
            <a:endParaRPr lang="en-US" altLang="en-US" sz="1800" dirty="0">
              <a:latin typeface="+mn-lt"/>
              <a:cs typeface="+mn-cs"/>
            </a:endParaRPr>
          </a:p>
        </p:txBody>
      </p:sp>
      <p:sp>
        <p:nvSpPr>
          <p:cNvPr id="2" name="Title 1">
            <a:extLst>
              <a:ext uri="{FF2B5EF4-FFF2-40B4-BE49-F238E27FC236}">
                <a16:creationId xmlns:a16="http://schemas.microsoft.com/office/drawing/2014/main" id="{767063AE-828C-433A-9E65-C293CE51D5E6}"/>
              </a:ext>
            </a:extLst>
          </p:cNvPr>
          <p:cNvSpPr txBox="1">
            <a:spLocks/>
          </p:cNvSpPr>
          <p:nvPr/>
        </p:nvSpPr>
        <p:spPr>
          <a:xfrm>
            <a:off x="457200" y="273050"/>
            <a:ext cx="8229600" cy="1143000"/>
          </a:xfrm>
          <a:prstGeom prst="rect">
            <a:avLst/>
          </a:prstGeom>
        </p:spPr>
        <p:txBody>
          <a:bodyPr vert="horz" rtlCol="0" anchor="ctr">
            <a:normAutofit/>
            <a:scene3d>
              <a:camera prst="orthographicFront"/>
              <a:lightRig rig="soft" dir="t"/>
            </a:scene3d>
            <a:sp3d prstMaterial="softEdge">
              <a:bevelT w="25400" h="25400"/>
            </a:sp3d>
          </a:bodyPr>
          <a:lstStyle/>
          <a:p>
            <a:pPr eaLnBrk="1" hangingPunct="1">
              <a:lnSpc>
                <a:spcPct val="90000"/>
              </a:lnSpc>
              <a:spcAft>
                <a:spcPts val="600"/>
              </a:spcAft>
              <a:defRPr/>
            </a:pPr>
            <a:r>
              <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rPr>
              <a:t>Why the law? </a:t>
            </a:r>
          </a:p>
          <a:p>
            <a:pPr eaLnBrk="1" hangingPunct="1">
              <a:lnSpc>
                <a:spcPct val="90000"/>
              </a:lnSpc>
              <a:spcAft>
                <a:spcPts val="600"/>
              </a:spcAft>
              <a:defRPr/>
            </a:pPr>
            <a:r>
              <a:rPr lang="en-US" sz="3500" b="1" kern="1200">
                <a:solidFill>
                  <a:schemeClr val="tx2"/>
                </a:solidFill>
                <a:effectLst>
                  <a:outerShdw blurRad="31750" dist="25400" dir="5400000" algn="tl" rotWithShape="0">
                    <a:srgbClr val="000000">
                      <a:alpha val="25000"/>
                    </a:srgbClr>
                  </a:outerShdw>
                </a:effectLst>
                <a:latin typeface="+mj-lt"/>
                <a:ea typeface="+mj-ea"/>
                <a:cs typeface="+mj-cs"/>
              </a:rPr>
              <a:t>Underpinning Legislation</a:t>
            </a:r>
            <a:endParaRPr lang="en-US" altLang="en-US" sz="3500" b="1" kern="1200">
              <a:solidFill>
                <a:schemeClr val="tx2"/>
              </a:solidFill>
              <a:effectLst>
                <a:outerShdw blurRad="31750" dist="25400" dir="5400000" algn="tl" rotWithShape="0">
                  <a:srgbClr val="000000">
                    <a:alpha val="25000"/>
                  </a:srgbClr>
                </a:outerShdw>
              </a:effectLst>
              <a:latin typeface="+mj-lt"/>
              <a:ea typeface="+mj-ea"/>
              <a:cs typeface="+mj-cs"/>
            </a:endParaRPr>
          </a:p>
        </p:txBody>
      </p:sp>
      <p:sp>
        <p:nvSpPr>
          <p:cNvPr id="3" name="Slide Number Placeholder 2">
            <a:extLst>
              <a:ext uri="{FF2B5EF4-FFF2-40B4-BE49-F238E27FC236}">
                <a16:creationId xmlns:a16="http://schemas.microsoft.com/office/drawing/2014/main" id="{BA154ED3-A443-4E50-8066-861C6825D1E7}"/>
              </a:ext>
            </a:extLst>
          </p:cNvPr>
          <p:cNvSpPr>
            <a:spLocks noGrp="1"/>
          </p:cNvSpPr>
          <p:nvPr>
            <p:ph type="sldNum" sz="quarter" idx="12"/>
          </p:nvPr>
        </p:nvSpPr>
        <p:spPr>
          <a:xfrm>
            <a:off x="8647113" y="6408738"/>
            <a:ext cx="366712" cy="365125"/>
          </a:xfrm>
        </p:spPr>
        <p:txBody>
          <a:bodyPr vert="horz" wrap="square" lIns="91440" tIns="45720" rIns="91440" bIns="45720" numCol="1" anchor="b" anchorCtr="0" compatLnSpc="1">
            <a:prstTxWarp prst="textNoShape">
              <a:avLst/>
            </a:prstTxWarp>
            <a:normAutofit/>
          </a:bodyPr>
          <a:lstStyle/>
          <a:p>
            <a:pPr>
              <a:spcAft>
                <a:spcPts val="600"/>
              </a:spcAft>
              <a:defRPr/>
            </a:pPr>
            <a:fld id="{35C4F87B-F36D-447A-8825-078E3DA06B1A}" type="slidenum">
              <a:rPr lang="en-GB" altLang="en-US" smtClean="0"/>
              <a:pPr>
                <a:spcAft>
                  <a:spcPts val="600"/>
                </a:spcAft>
                <a:defRPr/>
              </a:pPr>
              <a:t>6</a:t>
            </a:fld>
            <a:endParaRPr lang="en-GB"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a:extLst>
              <a:ext uri="{FF2B5EF4-FFF2-40B4-BE49-F238E27FC236}">
                <a16:creationId xmlns:a16="http://schemas.microsoft.com/office/drawing/2014/main" id="{119AA424-53D6-44D3-8F32-6B2F17C6E79B}"/>
              </a:ext>
            </a:extLst>
          </p:cNvPr>
          <p:cNvSpPr>
            <a:spLocks noGrp="1"/>
          </p:cNvSpPr>
          <p:nvPr>
            <p:ph idx="1"/>
          </p:nvPr>
        </p:nvSpPr>
        <p:spPr>
          <a:xfrm>
            <a:off x="323528" y="1196975"/>
            <a:ext cx="8496944" cy="4810125"/>
          </a:xfrm>
        </p:spPr>
        <p:txBody>
          <a:bodyPr/>
          <a:lstStyle/>
          <a:p>
            <a:pPr>
              <a:buFont typeface="Wingdings 3" panose="05040102010807070707" pitchFamily="18" charset="2"/>
              <a:buNone/>
            </a:pPr>
            <a:r>
              <a:rPr lang="en-GB" altLang="en-US" sz="2400" dirty="0"/>
              <a:t>  The Social Services and Well-being (Wales) Act, 2014(SSWB(W)A) was introduced to reform and simplify the law. </a:t>
            </a:r>
          </a:p>
          <a:p>
            <a:pPr>
              <a:buFont typeface="Wingdings 3" panose="05040102010807070707" pitchFamily="18" charset="2"/>
              <a:buNone/>
            </a:pPr>
            <a:r>
              <a:rPr lang="en-GB" altLang="en-US" sz="2400" dirty="0"/>
              <a:t>   It repealed many previous laws and guidance relating to care and support replacing them with the SSWBA which builds on the White Paper: Sustainable Social Services for Wales: A Framework for Action, and it  aims to strengthen safeguarding. </a:t>
            </a:r>
          </a:p>
          <a:p>
            <a:r>
              <a:rPr lang="en-GB" altLang="en-US" sz="2400" dirty="0"/>
              <a:t>It emphasises the need to consider: law, regulations, guidance, policy and procedure in relation to safeguarding of adults or children</a:t>
            </a:r>
          </a:p>
          <a:p>
            <a:endParaRPr lang="en-GB" altLang="en-US" sz="2400" dirty="0"/>
          </a:p>
        </p:txBody>
      </p:sp>
      <p:sp>
        <p:nvSpPr>
          <p:cNvPr id="3" name="Title 2">
            <a:extLst>
              <a:ext uri="{FF2B5EF4-FFF2-40B4-BE49-F238E27FC236}">
                <a16:creationId xmlns:a16="http://schemas.microsoft.com/office/drawing/2014/main" id="{119610F3-AC26-4E90-8ED9-64F568F31490}"/>
              </a:ext>
            </a:extLst>
          </p:cNvPr>
          <p:cNvSpPr>
            <a:spLocks noGrp="1"/>
          </p:cNvSpPr>
          <p:nvPr>
            <p:ph type="title"/>
          </p:nvPr>
        </p:nvSpPr>
        <p:spPr>
          <a:xfrm>
            <a:off x="457200" y="764704"/>
            <a:ext cx="8229600" cy="652934"/>
          </a:xfrm>
        </p:spPr>
        <p:txBody>
          <a:bodyPr>
            <a:normAutofit fontScale="90000"/>
          </a:bodyPr>
          <a:lstStyle/>
          <a:p>
            <a:pPr algn="ctr">
              <a:defRPr/>
            </a:pPr>
            <a:r>
              <a:rPr lang="en-GB" sz="4400" dirty="0"/>
              <a:t>Overarching Legislation</a:t>
            </a:r>
            <a:br>
              <a:rPr lang="en-GB" altLang="en-US" sz="4400" dirty="0"/>
            </a:br>
            <a:endParaRPr lang="en-GB" dirty="0"/>
          </a:p>
        </p:txBody>
      </p:sp>
      <p:sp>
        <p:nvSpPr>
          <p:cNvPr id="2" name="Slide Number Placeholder 1">
            <a:extLst>
              <a:ext uri="{FF2B5EF4-FFF2-40B4-BE49-F238E27FC236}">
                <a16:creationId xmlns:a16="http://schemas.microsoft.com/office/drawing/2014/main" id="{FDA2043C-44F4-46BC-AB40-77DD26CEB317}"/>
              </a:ext>
            </a:extLst>
          </p:cNvPr>
          <p:cNvSpPr>
            <a:spLocks noGrp="1"/>
          </p:cNvSpPr>
          <p:nvPr>
            <p:ph type="sldNum" sz="quarter" idx="12"/>
          </p:nvPr>
        </p:nvSpPr>
        <p:spPr/>
        <p:txBody>
          <a:bodyPr/>
          <a:lstStyle/>
          <a:p>
            <a:pPr>
              <a:defRPr/>
            </a:pPr>
            <a:fld id="{B279AC3C-9A7B-46D6-8EDB-3083219B5F49}" type="slidenum">
              <a:rPr lang="en-GB" altLang="en-US" smtClean="0"/>
              <a:pPr>
                <a:defRPr/>
              </a:pPr>
              <a:t>7</a:t>
            </a:fld>
            <a:endParaRPr lang="en-GB" altLang="en-US"/>
          </a:p>
        </p:txBody>
      </p:sp>
      <p:pic>
        <p:nvPicPr>
          <p:cNvPr id="5" name="Picture 4">
            <a:extLst>
              <a:ext uri="{FF2B5EF4-FFF2-40B4-BE49-F238E27FC236}">
                <a16:creationId xmlns:a16="http://schemas.microsoft.com/office/drawing/2014/main" id="{76622DD4-0097-425C-B9F6-63D7D69D3CF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43808" y="5496273"/>
            <a:ext cx="3744416" cy="129727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34FF26D-9772-4E46-AA3E-89C01B1F1887}"/>
              </a:ext>
            </a:extLst>
          </p:cNvPr>
          <p:cNvSpPr>
            <a:spLocks noGrp="1"/>
          </p:cNvSpPr>
          <p:nvPr>
            <p:ph type="title"/>
          </p:nvPr>
        </p:nvSpPr>
        <p:spPr>
          <a:xfrm>
            <a:off x="457200" y="273050"/>
            <a:ext cx="8229600" cy="491654"/>
          </a:xfrm>
        </p:spPr>
        <p:txBody>
          <a:bodyPr>
            <a:normAutofit fontScale="90000"/>
          </a:bodyPr>
          <a:lstStyle/>
          <a:p>
            <a:pPr>
              <a:defRPr/>
            </a:pPr>
            <a:r>
              <a:rPr lang="en-GB" sz="4400" dirty="0"/>
              <a:t> </a:t>
            </a:r>
            <a:br>
              <a:rPr lang="en-GB" sz="4400" dirty="0"/>
            </a:br>
            <a:r>
              <a:rPr lang="en-GB" sz="2700" dirty="0"/>
              <a:t>Overarching Safeguarding Legislation</a:t>
            </a:r>
            <a:br>
              <a:rPr lang="en-GB" altLang="en-US" sz="4400" dirty="0"/>
            </a:br>
            <a:endParaRPr lang="en-GB" dirty="0"/>
          </a:p>
        </p:txBody>
      </p:sp>
      <p:sp>
        <p:nvSpPr>
          <p:cNvPr id="2" name="Content Placeholder 1">
            <a:extLst>
              <a:ext uri="{FF2B5EF4-FFF2-40B4-BE49-F238E27FC236}">
                <a16:creationId xmlns:a16="http://schemas.microsoft.com/office/drawing/2014/main" id="{08AF0AB4-5398-49C0-AFAB-DC9CD50C8286}"/>
              </a:ext>
            </a:extLst>
          </p:cNvPr>
          <p:cNvSpPr>
            <a:spLocks noGrp="1"/>
          </p:cNvSpPr>
          <p:nvPr>
            <p:ph sz="quarter" idx="2"/>
          </p:nvPr>
        </p:nvSpPr>
        <p:spPr>
          <a:xfrm>
            <a:off x="457200" y="1124744"/>
            <a:ext cx="4040188" cy="4896544"/>
          </a:xfrm>
        </p:spPr>
        <p:txBody>
          <a:bodyPr/>
          <a:lstStyle/>
          <a:p>
            <a:r>
              <a:rPr lang="en-US" sz="1800" dirty="0"/>
              <a:t>The Social Services and Well-being (Wales) Act 2014 - Part 7 Safeguarding</a:t>
            </a:r>
          </a:p>
          <a:p>
            <a:r>
              <a:rPr lang="en-US" sz="1800" dirty="0"/>
              <a:t>Working Together to Safeguard People</a:t>
            </a:r>
          </a:p>
          <a:p>
            <a:r>
              <a:rPr lang="en-US" sz="1800" dirty="0"/>
              <a:t>Code of Practice under Part 10 of the Social Services and Well-being (Wales) Act 2014 </a:t>
            </a:r>
          </a:p>
          <a:p>
            <a:pPr marL="342900" indent="-342900">
              <a:defRPr/>
            </a:pPr>
            <a:r>
              <a:rPr lang="en-GB" sz="1800" dirty="0"/>
              <a:t>Children Act 1989 and 2004 </a:t>
            </a:r>
          </a:p>
          <a:p>
            <a:pPr marL="342900" indent="-342900">
              <a:defRPr/>
            </a:pPr>
            <a:r>
              <a:rPr lang="en-GB" sz="1800" dirty="0"/>
              <a:t>Mental Capacity Act 2005 and the Mental Health Act 1983 </a:t>
            </a:r>
          </a:p>
          <a:p>
            <a:pPr marL="342900" indent="-342900">
              <a:defRPr/>
            </a:pPr>
            <a:r>
              <a:rPr lang="en-GB" sz="1800" dirty="0"/>
              <a:t>Equality Act 2010</a:t>
            </a:r>
          </a:p>
          <a:p>
            <a:pPr marL="342900" indent="-342900">
              <a:defRPr/>
            </a:pPr>
            <a:r>
              <a:rPr lang="en-GB" sz="1800" dirty="0"/>
              <a:t>Freedom of Information Act 2000 and Data Protection GDPR</a:t>
            </a:r>
          </a:p>
          <a:p>
            <a:pPr marL="342900" indent="-342900">
              <a:defRPr/>
            </a:pPr>
            <a:endParaRPr lang="en-GB" sz="2000" dirty="0"/>
          </a:p>
          <a:p>
            <a:pPr>
              <a:buFont typeface="Wingdings 3" panose="05040102010807070707" pitchFamily="18" charset="2"/>
              <a:buNone/>
              <a:defRPr/>
            </a:pPr>
            <a:endParaRPr lang="en-GB" sz="2000" dirty="0"/>
          </a:p>
          <a:p>
            <a:pPr>
              <a:buFont typeface="Wingdings 3" panose="05040102010807070707" pitchFamily="18" charset="2"/>
              <a:buNone/>
              <a:defRPr/>
            </a:pPr>
            <a:endParaRPr lang="en-GB" sz="2000" dirty="0"/>
          </a:p>
          <a:p>
            <a:pPr>
              <a:defRPr/>
            </a:pPr>
            <a:endParaRPr lang="en-GB" dirty="0"/>
          </a:p>
        </p:txBody>
      </p:sp>
      <p:sp>
        <p:nvSpPr>
          <p:cNvPr id="7" name="Content Placeholder 6">
            <a:extLst>
              <a:ext uri="{FF2B5EF4-FFF2-40B4-BE49-F238E27FC236}">
                <a16:creationId xmlns:a16="http://schemas.microsoft.com/office/drawing/2014/main" id="{E5A85D2A-F547-3D80-6661-5F449AF9C4CF}"/>
              </a:ext>
            </a:extLst>
          </p:cNvPr>
          <p:cNvSpPr>
            <a:spLocks noGrp="1"/>
          </p:cNvSpPr>
          <p:nvPr>
            <p:ph sz="quarter" idx="4"/>
          </p:nvPr>
        </p:nvSpPr>
        <p:spPr>
          <a:xfrm>
            <a:off x="4662450" y="1073115"/>
            <a:ext cx="4041774" cy="5532214"/>
          </a:xfrm>
        </p:spPr>
        <p:txBody>
          <a:bodyPr/>
          <a:lstStyle/>
          <a:p>
            <a:pPr marL="342900" indent="-342900">
              <a:defRPr/>
            </a:pPr>
            <a:r>
              <a:rPr lang="en-GB" sz="2000" dirty="0"/>
              <a:t>Welsh Measures 2011 - </a:t>
            </a:r>
            <a:r>
              <a:rPr lang="en-US" sz="2000" dirty="0"/>
              <a:t>Welsh Language Standards and the “More than Just Words” Framework</a:t>
            </a:r>
            <a:endParaRPr lang="en-GB" sz="2000" dirty="0"/>
          </a:p>
          <a:p>
            <a:pPr marL="342900" indent="-342900">
              <a:defRPr/>
            </a:pPr>
            <a:r>
              <a:rPr lang="en-GB" sz="2000" dirty="0"/>
              <a:t>Human Rights Act 1998 - </a:t>
            </a:r>
            <a:r>
              <a:rPr lang="en-US" sz="2000" dirty="0"/>
              <a:t>The European Convention of Human Rights, particularly Articles 2,3,5,6 and 8</a:t>
            </a:r>
          </a:p>
          <a:p>
            <a:pPr marL="342900" indent="-342900">
              <a:defRPr/>
            </a:pPr>
            <a:r>
              <a:rPr lang="en-US" sz="2000" dirty="0"/>
              <a:t>The United Nations Principles on Older Persons</a:t>
            </a:r>
          </a:p>
          <a:p>
            <a:pPr marL="342900" indent="-342900">
              <a:defRPr/>
            </a:pPr>
            <a:r>
              <a:rPr lang="en-US" sz="2000" dirty="0"/>
              <a:t>The United Nations Convention on the Rights of the Child</a:t>
            </a:r>
            <a:endParaRPr lang="en-GB" sz="2000" dirty="0"/>
          </a:p>
          <a:p>
            <a:pPr marL="342900" indent="-342900">
              <a:defRPr/>
            </a:pPr>
            <a:r>
              <a:rPr lang="en-GB" sz="2000" dirty="0"/>
              <a:t>Wales Safeguarding Procedures</a:t>
            </a:r>
          </a:p>
          <a:p>
            <a:pPr marL="342900" indent="-342900">
              <a:defRPr/>
            </a:pPr>
            <a:r>
              <a:rPr lang="en-GB" sz="2000" dirty="0"/>
              <a:t>Liberty Protection Safeguarding (LPS) </a:t>
            </a:r>
          </a:p>
          <a:p>
            <a:pPr marL="109537" indent="0">
              <a:buNone/>
            </a:pPr>
            <a:endParaRPr lang="en-US" dirty="0"/>
          </a:p>
        </p:txBody>
      </p:sp>
      <p:sp>
        <p:nvSpPr>
          <p:cNvPr id="4" name="Slide Number Placeholder 3">
            <a:extLst>
              <a:ext uri="{FF2B5EF4-FFF2-40B4-BE49-F238E27FC236}">
                <a16:creationId xmlns:a16="http://schemas.microsoft.com/office/drawing/2014/main" id="{39D61604-2885-46E4-98B8-15CEE5FD5EFB}"/>
              </a:ext>
            </a:extLst>
          </p:cNvPr>
          <p:cNvSpPr>
            <a:spLocks noGrp="1"/>
          </p:cNvSpPr>
          <p:nvPr>
            <p:ph type="sldNum" sz="quarter" idx="12"/>
          </p:nvPr>
        </p:nvSpPr>
        <p:spPr/>
        <p:txBody>
          <a:bodyPr/>
          <a:lstStyle/>
          <a:p>
            <a:pPr>
              <a:defRPr/>
            </a:pPr>
            <a:fld id="{B279AC3C-9A7B-46D6-8EDB-3083219B5F49}" type="slidenum">
              <a:rPr lang="en-GB" altLang="en-US" smtClean="0"/>
              <a:pPr>
                <a:defRPr/>
              </a:pPr>
              <a:t>8</a:t>
            </a:fld>
            <a:endParaRPr lang="en-GB"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1E50-39A2-47BA-A9D1-80200E11F1DE}"/>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dirty="0"/>
              <a:t>Social Services and Well-Being (Wales) Act: Human Rights</a:t>
            </a:r>
          </a:p>
        </p:txBody>
      </p:sp>
      <p:sp>
        <p:nvSpPr>
          <p:cNvPr id="2" name="Content Placeholder 1">
            <a:extLst>
              <a:ext uri="{FF2B5EF4-FFF2-40B4-BE49-F238E27FC236}">
                <a16:creationId xmlns:a16="http://schemas.microsoft.com/office/drawing/2014/main" id="{2743F06D-FD67-44E8-9AA1-FBCC7FFE5BD8}"/>
              </a:ext>
            </a:extLst>
          </p:cNvPr>
          <p:cNvSpPr>
            <a:spLocks noGrp="1"/>
          </p:cNvSpPr>
          <p:nvPr>
            <p:ph sz="quarter" idx="2"/>
          </p:nvPr>
        </p:nvSpPr>
        <p:spPr>
          <a:xfrm>
            <a:off x="457200" y="1444294"/>
            <a:ext cx="4546848" cy="4649002"/>
          </a:xfrm>
        </p:spPr>
        <p:txBody>
          <a:bodyPr wrap="square" anchor="t">
            <a:normAutofit lnSpcReduction="10000"/>
          </a:bodyPr>
          <a:lstStyle/>
          <a:p>
            <a:pPr marL="109537" indent="0">
              <a:lnSpc>
                <a:spcPct val="90000"/>
              </a:lnSpc>
              <a:buFont typeface="Wingdings 3" panose="05040102010807070707" pitchFamily="18" charset="2"/>
              <a:buNone/>
              <a:defRPr/>
            </a:pPr>
            <a:r>
              <a:rPr lang="en-GB" sz="2000" dirty="0"/>
              <a:t>Overarching duties:  </a:t>
            </a:r>
          </a:p>
          <a:p>
            <a:pPr marL="109537" indent="0">
              <a:lnSpc>
                <a:spcPct val="90000"/>
              </a:lnSpc>
              <a:buFont typeface="Wingdings 3" panose="05040102010807070707" pitchFamily="18" charset="2"/>
              <a:buNone/>
              <a:defRPr/>
            </a:pPr>
            <a:r>
              <a:rPr lang="en-GB" sz="2000" dirty="0"/>
              <a:t>A person exercising functions under the SSWB(W)A must have due regard for United Nations Principles for:</a:t>
            </a:r>
          </a:p>
          <a:p>
            <a:pPr>
              <a:lnSpc>
                <a:spcPct val="90000"/>
              </a:lnSpc>
              <a:defRPr/>
            </a:pPr>
            <a:r>
              <a:rPr lang="en-GB" sz="2000" dirty="0"/>
              <a:t>Older Persons</a:t>
            </a:r>
          </a:p>
          <a:p>
            <a:pPr>
              <a:lnSpc>
                <a:spcPct val="90000"/>
              </a:lnSpc>
              <a:defRPr/>
            </a:pPr>
            <a:r>
              <a:rPr lang="en-GB" sz="2000" dirty="0"/>
              <a:t>Rights of the Child</a:t>
            </a:r>
          </a:p>
          <a:p>
            <a:pPr>
              <a:lnSpc>
                <a:spcPct val="90000"/>
              </a:lnSpc>
              <a:defRPr/>
            </a:pPr>
            <a:r>
              <a:rPr lang="en-GB" sz="2000" dirty="0"/>
              <a:t>Rights of Disabled People</a:t>
            </a:r>
          </a:p>
          <a:p>
            <a:pPr>
              <a:lnSpc>
                <a:spcPct val="90000"/>
              </a:lnSpc>
              <a:defRPr/>
            </a:pPr>
            <a:r>
              <a:rPr lang="en-GB" sz="2000" dirty="0"/>
              <a:t>Public authorities must not act in a way that is incompatible with rights under the European Convention on Human Rights (Code of Practice: Part 2 of the Act)</a:t>
            </a:r>
          </a:p>
          <a:p>
            <a:pPr>
              <a:lnSpc>
                <a:spcPct val="90000"/>
              </a:lnSpc>
              <a:defRPr/>
            </a:pPr>
            <a:r>
              <a:rPr lang="en-GB" sz="2000" dirty="0"/>
              <a:t>These need to be understood in terms of absolute rights, limited rights or qualified rights</a:t>
            </a:r>
          </a:p>
          <a:p>
            <a:pPr>
              <a:lnSpc>
                <a:spcPct val="90000"/>
              </a:lnSpc>
              <a:defRPr/>
            </a:pPr>
            <a:endParaRPr lang="en-GB" sz="1500" dirty="0"/>
          </a:p>
        </p:txBody>
      </p:sp>
      <p:pic>
        <p:nvPicPr>
          <p:cNvPr id="6" name="Picture 5">
            <a:extLst>
              <a:ext uri="{FF2B5EF4-FFF2-40B4-BE49-F238E27FC236}">
                <a16:creationId xmlns:a16="http://schemas.microsoft.com/office/drawing/2014/main" id="{2E23BEF9-C34F-4677-90D9-1B83F538ED1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48065" y="1901461"/>
            <a:ext cx="3538736" cy="3399747"/>
          </a:xfrm>
          <a:prstGeom prst="rect">
            <a:avLst/>
          </a:prstGeom>
          <a:noFill/>
          <a:ln>
            <a:noFill/>
            <a:prstDash val="sysDash"/>
            <a:miter lim="800000"/>
          </a:ln>
        </p:spPr>
      </p:pic>
      <p:sp>
        <p:nvSpPr>
          <p:cNvPr id="4" name="Slide Number Placeholder 3">
            <a:extLst>
              <a:ext uri="{FF2B5EF4-FFF2-40B4-BE49-F238E27FC236}">
                <a16:creationId xmlns:a16="http://schemas.microsoft.com/office/drawing/2014/main" id="{2840747E-4D50-46C9-937E-FC37209DE6D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9</a:t>
            </a:fld>
            <a:endParaRPr lang="en-GB"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a:xfrm>
            <a:off x="457200" y="1916832"/>
            <a:ext cx="8229600" cy="4090268"/>
          </a:xfrm>
        </p:spPr>
        <p:txBody>
          <a:bodyPr/>
          <a:lstStyle/>
          <a:p>
            <a:r>
              <a:rPr lang="en-GB" altLang="en-US" dirty="0"/>
              <a:t>Identify and discuss some of the potential </a:t>
            </a:r>
            <a:r>
              <a:rPr lang="en-GB" altLang="en-US" b="1" dirty="0"/>
              <a:t>tensions and conflicts </a:t>
            </a:r>
            <a:r>
              <a:rPr lang="en-GB" altLang="en-US" dirty="0"/>
              <a:t>inherent in using legislation/policy and procedure in your area of practice</a:t>
            </a:r>
          </a:p>
          <a:p>
            <a:r>
              <a:rPr lang="en-GB" altLang="en-US" dirty="0"/>
              <a:t>These may include conflicts of interest, clashes of values and the potential impact of legislation on the individuals we work with. </a:t>
            </a:r>
          </a:p>
        </p:txBody>
      </p:sp>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a:xfrm>
            <a:off x="457200" y="274638"/>
            <a:ext cx="8229600" cy="1426170"/>
          </a:xfrm>
        </p:spPr>
        <p:txBody>
          <a:bodyPr/>
          <a:lstStyle/>
          <a:p>
            <a:pPr algn="ctr">
              <a:defRPr/>
            </a:pPr>
            <a:r>
              <a:rPr lang="en-GB" dirty="0"/>
              <a:t>Tensions and Conflicts</a:t>
            </a:r>
            <a:br>
              <a:rPr lang="en-GB" dirty="0"/>
            </a:br>
            <a:r>
              <a:rPr lang="en-GB" dirty="0"/>
              <a:t>Exercise 2</a:t>
            </a:r>
          </a:p>
        </p:txBody>
      </p:sp>
      <p:sp>
        <p:nvSpPr>
          <p:cNvPr id="2" name="Slide Number Placeholder 1">
            <a:extLst>
              <a:ext uri="{FF2B5EF4-FFF2-40B4-BE49-F238E27FC236}">
                <a16:creationId xmlns:a16="http://schemas.microsoft.com/office/drawing/2014/main" id="{EC094B72-896F-4DF8-B741-0DAB3BE5E815}"/>
              </a:ext>
            </a:extLst>
          </p:cNvPr>
          <p:cNvSpPr>
            <a:spLocks noGrp="1"/>
          </p:cNvSpPr>
          <p:nvPr>
            <p:ph type="sldNum" sz="quarter" idx="12"/>
          </p:nvPr>
        </p:nvSpPr>
        <p:spPr/>
        <p:txBody>
          <a:bodyPr/>
          <a:lstStyle/>
          <a:p>
            <a:pPr>
              <a:defRPr/>
            </a:pPr>
            <a:fld id="{B279AC3C-9A7B-46D6-8EDB-3083219B5F49}" type="slidenum">
              <a:rPr lang="en-GB" altLang="en-US" smtClean="0"/>
              <a:pPr>
                <a:defRPr/>
              </a:pPr>
              <a:t>10</a:t>
            </a:fld>
            <a:endParaRPr lang="en-GB"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5A611-B316-4DDB-805C-603A36FAE128}"/>
              </a:ext>
            </a:extLst>
          </p:cNvPr>
          <p:cNvSpPr txBox="1">
            <a:spLocks/>
          </p:cNvSpPr>
          <p:nvPr/>
        </p:nvSpPr>
        <p:spPr>
          <a:xfrm>
            <a:off x="468313" y="333375"/>
            <a:ext cx="8218487" cy="574675"/>
          </a:xfrm>
          <a:prstGeom prst="rect">
            <a:avLst/>
          </a:prstGeom>
        </p:spPr>
        <p:txBody>
          <a:bodyPr/>
          <a:lstStyle/>
          <a:p>
            <a:pPr algn="ctr" eaLnBrk="1" fontAlgn="auto" hangingPunct="1">
              <a:spcAft>
                <a:spcPts val="0"/>
              </a:spcAft>
              <a:defRPr/>
            </a:pPr>
            <a:r>
              <a:rPr lang="en-GB" altLang="en-US" sz="4000" dirty="0">
                <a:latin typeface="+mj-lt"/>
                <a:ea typeface="+mj-ea"/>
                <a:cs typeface="+mj-cs"/>
              </a:rPr>
              <a:t>Tensions &amp; Conflicts</a:t>
            </a:r>
          </a:p>
        </p:txBody>
      </p:sp>
      <p:sp>
        <p:nvSpPr>
          <p:cNvPr id="3" name="Content Placeholder 4">
            <a:extLst>
              <a:ext uri="{FF2B5EF4-FFF2-40B4-BE49-F238E27FC236}">
                <a16:creationId xmlns:a16="http://schemas.microsoft.com/office/drawing/2014/main" id="{025B7C9C-FFA0-47C2-BCEE-D4126A91F8A7}"/>
              </a:ext>
            </a:extLst>
          </p:cNvPr>
          <p:cNvSpPr txBox="1">
            <a:spLocks/>
          </p:cNvSpPr>
          <p:nvPr/>
        </p:nvSpPr>
        <p:spPr>
          <a:xfrm>
            <a:off x="457200" y="1125538"/>
            <a:ext cx="8218488" cy="3959225"/>
          </a:xfrm>
          <a:prstGeom prst="rect">
            <a:avLst/>
          </a:prstGeom>
        </p:spPr>
        <p:txBody>
          <a:bodyPr/>
          <a:lstStyle/>
          <a:p>
            <a:pPr eaLnBrk="1" fontAlgn="auto" hangingPunct="1">
              <a:spcBef>
                <a:spcPct val="20000"/>
              </a:spcBef>
              <a:spcAft>
                <a:spcPts val="0"/>
              </a:spcAft>
              <a:buFont typeface="Wingdings" pitchFamily="2" charset="2"/>
              <a:buNone/>
              <a:defRPr/>
            </a:pPr>
            <a:r>
              <a:rPr lang="en-GB" altLang="en-US" sz="2000" dirty="0"/>
              <a:t>Social workers working in a legal context will be faced with dilemmas:</a:t>
            </a:r>
            <a:br>
              <a:rPr lang="en-GB" altLang="en-US" sz="2000" dirty="0"/>
            </a:br>
            <a:r>
              <a:rPr lang="en-GB" altLang="en-US" sz="2000" dirty="0"/>
              <a:t>* Independence v Dependence;</a:t>
            </a:r>
            <a:br>
              <a:rPr lang="en-GB" altLang="en-US" sz="2000" dirty="0"/>
            </a:br>
            <a:r>
              <a:rPr lang="en-GB" altLang="en-US" sz="2000" dirty="0"/>
              <a:t>* Intervention v Laissez Faire;</a:t>
            </a:r>
            <a:br>
              <a:rPr lang="en-GB" altLang="en-US" sz="2000" dirty="0"/>
            </a:br>
            <a:r>
              <a:rPr lang="en-GB" altLang="en-US" sz="2000" dirty="0"/>
              <a:t>* Authority v Partnership (co-production);</a:t>
            </a:r>
            <a:br>
              <a:rPr lang="en-GB" altLang="en-US" sz="2000" dirty="0"/>
            </a:br>
            <a:r>
              <a:rPr lang="en-GB" altLang="en-US" sz="2000" dirty="0"/>
              <a:t>* Conflicting Rights;</a:t>
            </a:r>
            <a:br>
              <a:rPr lang="en-GB" altLang="en-US" sz="2000" dirty="0"/>
            </a:br>
            <a:r>
              <a:rPr lang="en-GB" altLang="en-US" sz="2000" dirty="0"/>
              <a:t>* The need to protect versus the need to promote rights</a:t>
            </a:r>
            <a:br>
              <a:rPr lang="en-GB" altLang="en-US" sz="2000" dirty="0"/>
            </a:br>
            <a:r>
              <a:rPr lang="en-GB" altLang="en-US" sz="2000" dirty="0"/>
              <a:t>The law sets boundaries: in relation to POWER and DUTIES</a:t>
            </a:r>
          </a:p>
          <a:p>
            <a:pPr eaLnBrk="1" fontAlgn="auto" hangingPunct="1">
              <a:spcBef>
                <a:spcPct val="20000"/>
              </a:spcBef>
              <a:spcAft>
                <a:spcPts val="0"/>
              </a:spcAft>
              <a:buFont typeface="Wingdings" pitchFamily="2" charset="2"/>
              <a:buNone/>
              <a:defRPr/>
            </a:pPr>
            <a:r>
              <a:rPr lang="en-GB" altLang="en-US" sz="2000" dirty="0"/>
              <a:t>The SSWBA Code of Practice can be useful to explore these issues however ensure they are read in conjunction with the regulations.</a:t>
            </a:r>
            <a:br>
              <a:rPr lang="en-GB" altLang="en-US" sz="2000" dirty="0"/>
            </a:br>
            <a:r>
              <a:rPr lang="en-GB" altLang="en-US" sz="2000" dirty="0"/>
              <a:t>       </a:t>
            </a:r>
            <a:r>
              <a:rPr lang="en-GB" altLang="en-US" sz="2000" b="1" dirty="0"/>
              <a:t>Social workers need to know and understand these.</a:t>
            </a:r>
            <a:br>
              <a:rPr lang="en-GB" altLang="en-US" sz="2000" dirty="0"/>
            </a:br>
            <a:endParaRPr lang="en-GB" altLang="en-US" sz="2000" dirty="0"/>
          </a:p>
          <a:p>
            <a:pPr eaLnBrk="1" fontAlgn="auto" hangingPunct="1">
              <a:spcBef>
                <a:spcPct val="20000"/>
              </a:spcBef>
              <a:spcAft>
                <a:spcPts val="0"/>
              </a:spcAft>
              <a:buFont typeface="Wingdings" pitchFamily="2" charset="2"/>
              <a:buNone/>
              <a:defRPr/>
            </a:pPr>
            <a:endParaRPr lang="en-GB" altLang="en-US" sz="2000" dirty="0">
              <a:latin typeface="+mn-lt"/>
              <a:cs typeface="+mn-cs"/>
            </a:endParaRPr>
          </a:p>
        </p:txBody>
      </p:sp>
      <p:sp>
        <p:nvSpPr>
          <p:cNvPr id="4" name="Slide Number Placeholder 3">
            <a:extLst>
              <a:ext uri="{FF2B5EF4-FFF2-40B4-BE49-F238E27FC236}">
                <a16:creationId xmlns:a16="http://schemas.microsoft.com/office/drawing/2014/main" id="{2CDE0937-441E-4805-915B-0132B84E4E8D}"/>
              </a:ext>
            </a:extLst>
          </p:cNvPr>
          <p:cNvSpPr>
            <a:spLocks noGrp="1"/>
          </p:cNvSpPr>
          <p:nvPr>
            <p:ph type="sldNum" sz="quarter" idx="12"/>
          </p:nvPr>
        </p:nvSpPr>
        <p:spPr/>
        <p:txBody>
          <a:bodyPr/>
          <a:lstStyle/>
          <a:p>
            <a:pPr>
              <a:defRPr/>
            </a:pPr>
            <a:fld id="{35C4F87B-F36D-447A-8825-078E3DA06B1A}" type="slidenum">
              <a:rPr lang="en-US" altLang="en-US" smtClean="0"/>
              <a:pPr>
                <a:defRPr/>
              </a:pPr>
              <a:t>11</a:t>
            </a:fld>
            <a:endParaRPr lang="en-US" altLang="en-US"/>
          </a:p>
        </p:txBody>
      </p:sp>
      <p:sp>
        <p:nvSpPr>
          <p:cNvPr id="6" name="Title 5">
            <a:extLst>
              <a:ext uri="{FF2B5EF4-FFF2-40B4-BE49-F238E27FC236}">
                <a16:creationId xmlns:a16="http://schemas.microsoft.com/office/drawing/2014/main" id="{A93A70FD-358A-4CC0-AF2C-89003586612C}"/>
              </a:ext>
            </a:extLst>
          </p:cNvPr>
          <p:cNvSpPr>
            <a:spLocks noGrp="1"/>
          </p:cNvSpPr>
          <p:nvPr>
            <p:ph type="title" idx="4294967295"/>
          </p:nvPr>
        </p:nvSpPr>
        <p:spPr>
          <a:xfrm>
            <a:off x="0" y="274638"/>
            <a:ext cx="8229600" cy="1143000"/>
          </a:xfrm>
        </p:spPr>
        <p:txBody>
          <a:bodyPr>
            <a:normAutofit fontScale="90000"/>
          </a:bodyPr>
          <a:lstStyle/>
          <a:p>
            <a:br>
              <a:rPr lang="en-GB" dirty="0"/>
            </a:br>
            <a:br>
              <a:rPr lang="en-GB" dirty="0"/>
            </a:br>
            <a:endParaRPr lang="en-GB" dirty="0"/>
          </a:p>
        </p:txBody>
      </p:sp>
      <p:pic>
        <p:nvPicPr>
          <p:cNvPr id="5" name="Picture 2">
            <a:extLst>
              <a:ext uri="{FF2B5EF4-FFF2-40B4-BE49-F238E27FC236}">
                <a16:creationId xmlns:a16="http://schemas.microsoft.com/office/drawing/2014/main" id="{D5177EE3-9258-4867-A7A3-7E05B0A08E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01814" y="4426918"/>
            <a:ext cx="3129260" cy="2346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D23A155-AEEA-44EE-8AEF-C1EC8A50B8A0}"/>
              </a:ext>
            </a:extLst>
          </p:cNvPr>
          <p:cNvSpPr>
            <a:spLocks noGrp="1"/>
          </p:cNvSpPr>
          <p:nvPr>
            <p:ph idx="1"/>
          </p:nvPr>
        </p:nvSpPr>
        <p:spPr>
          <a:xfrm>
            <a:off x="457200" y="908720"/>
            <a:ext cx="8229600" cy="5674641"/>
          </a:xfrm>
        </p:spPr>
        <p:txBody>
          <a:bodyPr/>
          <a:lstStyle/>
          <a:p>
            <a:pPr>
              <a:defRPr/>
            </a:pPr>
            <a:r>
              <a:rPr lang="en-GB" sz="2000" dirty="0"/>
              <a:t>Social Services &amp; Health are devolved to Welsh Government</a:t>
            </a:r>
          </a:p>
          <a:p>
            <a:pPr>
              <a:defRPr/>
            </a:pPr>
            <a:r>
              <a:rPr lang="en-GB" sz="2000" dirty="0"/>
              <a:t>The Social Services and Well Being (Wales) Act 2014 embeds principles of UNCRC 1989 into its own laws. Wales is the first and only country in UK to do this: </a:t>
            </a:r>
          </a:p>
          <a:p>
            <a:pPr marL="109537" indent="0">
              <a:buNone/>
              <a:defRPr/>
            </a:pPr>
            <a:r>
              <a:rPr lang="en-GB" sz="2000" dirty="0"/>
              <a:t>It includes:</a:t>
            </a:r>
          </a:p>
          <a:p>
            <a:pPr lvl="1">
              <a:buFont typeface="Arial" panose="020B0604020202020204" pitchFamily="34" charset="0"/>
              <a:buChar char="•"/>
              <a:defRPr/>
            </a:pPr>
            <a:r>
              <a:rPr lang="en-GB" sz="2000" dirty="0"/>
              <a:t>Protection from abuse</a:t>
            </a:r>
          </a:p>
          <a:p>
            <a:pPr lvl="1">
              <a:buFont typeface="Arial" panose="020B0604020202020204" pitchFamily="34" charset="0"/>
              <a:buChar char="•"/>
              <a:defRPr/>
            </a:pPr>
            <a:r>
              <a:rPr lang="en-GB" sz="2000" dirty="0"/>
              <a:t>Express views and have them listened to</a:t>
            </a:r>
          </a:p>
          <a:p>
            <a:pPr lvl="1">
              <a:buFont typeface="Arial" panose="020B0604020202020204" pitchFamily="34" charset="0"/>
              <a:buChar char="•"/>
              <a:defRPr/>
            </a:pPr>
            <a:r>
              <a:rPr lang="en-GB" sz="2000" dirty="0"/>
              <a:t>Care and services if living away from home.</a:t>
            </a:r>
          </a:p>
          <a:p>
            <a:pPr>
              <a:defRPr/>
            </a:pPr>
            <a:r>
              <a:rPr lang="en-GB" sz="2000" dirty="0"/>
              <a:t>Rights of Children and Young Persons (Wales) Measure 2011 imposes a duty upon the Welsh Ministers and the First Minister to have due regard to the rights and obligations in the UNCRC when making decisions of a strategic nature. </a:t>
            </a:r>
          </a:p>
          <a:p>
            <a:pPr>
              <a:defRPr/>
            </a:pPr>
            <a:r>
              <a:rPr lang="en-GB" sz="2000" dirty="0"/>
              <a:t>Codes of Practice (Wales) specific to MCA and MHA</a:t>
            </a:r>
          </a:p>
          <a:p>
            <a:pPr>
              <a:defRPr/>
            </a:pPr>
            <a:r>
              <a:rPr lang="en-GB" sz="2000" dirty="0"/>
              <a:t>  First Children’s Commissioner in UK</a:t>
            </a:r>
          </a:p>
          <a:p>
            <a:pPr>
              <a:defRPr/>
            </a:pPr>
            <a:r>
              <a:rPr lang="en-GB" sz="2000" dirty="0"/>
              <a:t>  Older Person’s Commissioner</a:t>
            </a:r>
          </a:p>
          <a:p>
            <a:pPr>
              <a:defRPr/>
            </a:pPr>
            <a:r>
              <a:rPr lang="en-GB" altLang="en-US" sz="2000" dirty="0"/>
              <a:t>  UN Convention of Human rights</a:t>
            </a:r>
            <a:endParaRPr lang="en-GB" sz="2000" dirty="0"/>
          </a:p>
          <a:p>
            <a:pPr>
              <a:defRPr/>
            </a:pPr>
            <a:endParaRPr lang="en-GB" dirty="0"/>
          </a:p>
        </p:txBody>
      </p:sp>
      <p:sp>
        <p:nvSpPr>
          <p:cNvPr id="3" name="Title 2">
            <a:extLst>
              <a:ext uri="{FF2B5EF4-FFF2-40B4-BE49-F238E27FC236}">
                <a16:creationId xmlns:a16="http://schemas.microsoft.com/office/drawing/2014/main" id="{EBE5F8DD-BBEE-4F28-B972-2DCD3C5F655E}"/>
              </a:ext>
            </a:extLst>
          </p:cNvPr>
          <p:cNvSpPr>
            <a:spLocks noGrp="1"/>
          </p:cNvSpPr>
          <p:nvPr>
            <p:ph type="title"/>
          </p:nvPr>
        </p:nvSpPr>
        <p:spPr>
          <a:xfrm>
            <a:off x="457200" y="274638"/>
            <a:ext cx="8229600" cy="515588"/>
          </a:xfrm>
        </p:spPr>
        <p:txBody>
          <a:bodyPr>
            <a:normAutofit fontScale="90000"/>
          </a:bodyPr>
          <a:lstStyle/>
          <a:p>
            <a:pPr algn="ctr">
              <a:defRPr/>
            </a:pPr>
            <a:br>
              <a:rPr lang="en-GB" sz="4400" dirty="0"/>
            </a:br>
            <a:r>
              <a:rPr lang="en-GB" sz="4400" dirty="0"/>
              <a:t>Welsh Legislation</a:t>
            </a:r>
            <a:br>
              <a:rPr lang="en-GB" sz="4400" dirty="0"/>
            </a:br>
            <a:endParaRPr lang="en-GB" dirty="0"/>
          </a:p>
        </p:txBody>
      </p:sp>
      <p:sp>
        <p:nvSpPr>
          <p:cNvPr id="4" name="Slide Number Placeholder 3">
            <a:extLst>
              <a:ext uri="{FF2B5EF4-FFF2-40B4-BE49-F238E27FC236}">
                <a16:creationId xmlns:a16="http://schemas.microsoft.com/office/drawing/2014/main" id="{635A6BBF-D7A4-4018-9F86-64C01C2494C6}"/>
              </a:ext>
            </a:extLst>
          </p:cNvPr>
          <p:cNvSpPr>
            <a:spLocks noGrp="1"/>
          </p:cNvSpPr>
          <p:nvPr>
            <p:ph type="sldNum" sz="quarter" idx="12"/>
          </p:nvPr>
        </p:nvSpPr>
        <p:spPr/>
        <p:txBody>
          <a:bodyPr/>
          <a:lstStyle/>
          <a:p>
            <a:pPr>
              <a:defRPr/>
            </a:pPr>
            <a:fld id="{B279AC3C-9A7B-46D6-8EDB-3083219B5F49}" type="slidenum">
              <a:rPr lang="en-GB" altLang="en-US" smtClean="0"/>
              <a:pPr>
                <a:defRPr/>
              </a:pPr>
              <a:t>12</a:t>
            </a:fld>
            <a:endParaRPr lang="en-GB" altLang="en-US"/>
          </a:p>
        </p:txBody>
      </p:sp>
      <p:pic>
        <p:nvPicPr>
          <p:cNvPr id="31748" name="Picture 3">
            <a:extLst>
              <a:ext uri="{FF2B5EF4-FFF2-40B4-BE49-F238E27FC236}">
                <a16:creationId xmlns:a16="http://schemas.microsoft.com/office/drawing/2014/main" id="{C87FB7A0-EC7F-4705-900C-ADA36CB4ED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4" y="5301207"/>
            <a:ext cx="1944215" cy="15116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273050"/>
            <a:ext cx="8229600" cy="1143000"/>
          </a:xfrm>
        </p:spPr>
        <p:txBody>
          <a:bodyPr anchor="ctr">
            <a:normAutofit fontScale="90000"/>
          </a:bodyPr>
          <a:lstStyle/>
          <a:p>
            <a:pPr>
              <a:lnSpc>
                <a:spcPct val="90000"/>
              </a:lnSpc>
            </a:pPr>
            <a:r>
              <a:rPr lang="en-GB" sz="3200" dirty="0"/>
              <a:t>Safeguarding legislation, policies, strategies and procedures </a:t>
            </a:r>
            <a:br>
              <a:rPr lang="en-GB" sz="2300" dirty="0"/>
            </a:br>
            <a:endParaRPr lang="en-US" sz="2300" dirty="0"/>
          </a:p>
        </p:txBody>
      </p:sp>
      <p:pic>
        <p:nvPicPr>
          <p:cNvPr id="5" name="Picture 4" descr="A hand holding a phone&#10;&#10;Description automatically generated with medium confidence">
            <a:extLst>
              <a:ext uri="{FF2B5EF4-FFF2-40B4-BE49-F238E27FC236}">
                <a16:creationId xmlns:a16="http://schemas.microsoft.com/office/drawing/2014/main" id="{7AB3340F-28EE-46E8-AA21-835878C50D3E}"/>
              </a:ext>
            </a:extLst>
          </p:cNvPr>
          <p:cNvPicPr/>
          <p:nvPr/>
        </p:nvPicPr>
        <p:blipFill rotWithShape="1">
          <a:blip r:embed="rId3" cstate="print">
            <a:extLst>
              <a:ext uri="{28A0092B-C50C-407E-A947-70E740481C1C}">
                <a14:useLocalDpi xmlns:a14="http://schemas.microsoft.com/office/drawing/2010/main" val="0"/>
              </a:ext>
            </a:extLst>
          </a:blip>
          <a:srcRect l="26600" b="28216"/>
          <a:stretch/>
        </p:blipFill>
        <p:spPr>
          <a:xfrm>
            <a:off x="457199" y="1458118"/>
            <a:ext cx="2720588" cy="3941763"/>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D1B3C949-6CF6-4E5B-805B-99F7D9D18E1D}"/>
              </a:ext>
            </a:extLst>
          </p:cNvPr>
          <p:cNvSpPr>
            <a:spLocks noGrp="1"/>
          </p:cNvSpPr>
          <p:nvPr>
            <p:ph sz="quarter" idx="4"/>
          </p:nvPr>
        </p:nvSpPr>
        <p:spPr>
          <a:xfrm>
            <a:off x="3347864" y="1458118"/>
            <a:ext cx="5338937" cy="5126832"/>
          </a:xfrm>
        </p:spPr>
        <p:txBody>
          <a:bodyPr wrap="square" anchor="t">
            <a:normAutofit/>
          </a:bodyPr>
          <a:lstStyle/>
          <a:p>
            <a:pPr>
              <a:lnSpc>
                <a:spcPct val="90000"/>
              </a:lnSpc>
              <a:spcAft>
                <a:spcPts val="600"/>
              </a:spcAft>
            </a:pPr>
            <a:r>
              <a:rPr lang="en-GB" sz="2200" dirty="0"/>
              <a:t>The Wales Safeguarding Procedures for children and adults at risk of abuse and neglect were launched in November 2019 with the aim to implement the changes from April 2020.  They were produced to help practitioners apply the legislation and statutory guidance Social Services and Well-being (Wales) Act 2014. The procedures are updated regularly to keep in line with changes to legislation, guidance and practice developments. </a:t>
            </a:r>
          </a:p>
          <a:p>
            <a:pPr>
              <a:lnSpc>
                <a:spcPct val="90000"/>
              </a:lnSpc>
              <a:spcAft>
                <a:spcPts val="600"/>
              </a:spcAft>
            </a:pPr>
            <a:endParaRPr lang="en-GB" sz="1700" dirty="0"/>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766076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56057B5-811F-4E88-8E30-2C10FFD82B7A}"/>
              </a:ext>
            </a:extLst>
          </p:cNvPr>
          <p:cNvSpPr>
            <a:spLocks noGrp="1"/>
          </p:cNvSpPr>
          <p:nvPr>
            <p:ph type="title"/>
          </p:nvPr>
        </p:nvSpPr>
        <p:spPr/>
        <p:txBody>
          <a:bodyPr/>
          <a:lstStyle/>
          <a:p>
            <a:r>
              <a:rPr lang="en-US" dirty="0"/>
              <a:t>Wales Safeguarding Procedures</a:t>
            </a:r>
            <a:endParaRPr lang="en-GB" dirty="0"/>
          </a:p>
        </p:txBody>
      </p:sp>
      <p:sp>
        <p:nvSpPr>
          <p:cNvPr id="3" name="Content Placeholder 2">
            <a:extLst>
              <a:ext uri="{FF2B5EF4-FFF2-40B4-BE49-F238E27FC236}">
                <a16:creationId xmlns:a16="http://schemas.microsoft.com/office/drawing/2014/main" id="{D0CDC190-FC6B-45A9-9372-739A7455718C}"/>
              </a:ext>
            </a:extLst>
          </p:cNvPr>
          <p:cNvSpPr>
            <a:spLocks noGrp="1"/>
          </p:cNvSpPr>
          <p:nvPr>
            <p:ph idx="1"/>
          </p:nvPr>
        </p:nvSpPr>
        <p:spPr>
          <a:xfrm>
            <a:off x="607691" y="1417638"/>
            <a:ext cx="8401050" cy="4322408"/>
          </a:xfrm>
        </p:spPr>
        <p:txBody>
          <a:bodyPr>
            <a:normAutofit/>
          </a:bodyPr>
          <a:lstStyle/>
          <a:p>
            <a:pPr marL="0" indent="0">
              <a:spcBef>
                <a:spcPts val="0"/>
              </a:spcBef>
              <a:spcAft>
                <a:spcPts val="900"/>
              </a:spcAft>
              <a:buNone/>
            </a:pPr>
            <a:r>
              <a:rPr lang="en-US" b="1" dirty="0"/>
              <a:t>Ensure</a:t>
            </a:r>
            <a:r>
              <a:rPr lang="en-US" dirty="0"/>
              <a:t> that safeguarding practice </a:t>
            </a:r>
          </a:p>
          <a:p>
            <a:pPr marL="267891" indent="-267891">
              <a:spcBef>
                <a:spcPts val="0"/>
              </a:spcBef>
              <a:spcAft>
                <a:spcPts val="900"/>
              </a:spcAft>
            </a:pPr>
            <a:r>
              <a:rPr lang="en-US" sz="2400" dirty="0"/>
              <a:t>accurately reflects statutory guidance </a:t>
            </a:r>
          </a:p>
          <a:p>
            <a:pPr marL="267891" indent="-267891">
              <a:spcBef>
                <a:spcPts val="0"/>
              </a:spcBef>
              <a:spcAft>
                <a:spcPts val="900"/>
              </a:spcAft>
            </a:pPr>
            <a:r>
              <a:rPr lang="en-US" sz="2400" dirty="0"/>
              <a:t>is </a:t>
            </a:r>
            <a:r>
              <a:rPr lang="en-US" sz="2400" dirty="0" err="1"/>
              <a:t>standardised</a:t>
            </a:r>
            <a:r>
              <a:rPr lang="en-US" sz="2400" b="1" dirty="0"/>
              <a:t> </a:t>
            </a:r>
            <a:r>
              <a:rPr lang="en-US" sz="2400" dirty="0"/>
              <a:t>across all agencies and all of Wales </a:t>
            </a:r>
          </a:p>
          <a:p>
            <a:pPr marL="0" indent="0">
              <a:spcBef>
                <a:spcPts val="0"/>
              </a:spcBef>
              <a:spcAft>
                <a:spcPts val="900"/>
              </a:spcAft>
              <a:buNone/>
            </a:pPr>
            <a:endParaRPr lang="en-US" dirty="0"/>
          </a:p>
          <a:p>
            <a:pPr marL="0" indent="0">
              <a:spcBef>
                <a:spcPts val="0"/>
              </a:spcBef>
              <a:spcAft>
                <a:spcPts val="900"/>
              </a:spcAft>
              <a:buNone/>
            </a:pPr>
            <a:r>
              <a:rPr lang="en-US" b="1" dirty="0"/>
              <a:t>Replace</a:t>
            </a:r>
            <a:r>
              <a:rPr lang="en-US" dirty="0"/>
              <a:t> </a:t>
            </a:r>
            <a:r>
              <a:rPr lang="en-US" b="1" dirty="0"/>
              <a:t>all previous procedures</a:t>
            </a:r>
          </a:p>
          <a:p>
            <a:pPr marL="267891" indent="-267891">
              <a:spcBef>
                <a:spcPts val="0"/>
              </a:spcBef>
              <a:spcAft>
                <a:spcPts val="900"/>
              </a:spcAft>
            </a:pPr>
            <a:r>
              <a:rPr lang="en-US" sz="2400" dirty="0"/>
              <a:t>All Wales Child Protection Procedures 2008</a:t>
            </a:r>
            <a:endParaRPr lang="en-US" sz="2400" b="1" dirty="0"/>
          </a:p>
          <a:p>
            <a:pPr marL="267891" indent="-267891">
              <a:spcBef>
                <a:spcPts val="0"/>
              </a:spcBef>
              <a:spcAft>
                <a:spcPts val="900"/>
              </a:spcAft>
            </a:pPr>
            <a:r>
              <a:rPr lang="en-US" sz="2400" dirty="0"/>
              <a:t>Wales Interim Policy &amp; Procedures for the Protection of Vulnerable Adults from Abuse 2010 (updated 2013)</a:t>
            </a:r>
            <a:endParaRPr lang="en-US" sz="2400" dirty="0">
              <a:solidFill>
                <a:srgbClr val="000000"/>
              </a:solidFill>
            </a:endParaRPr>
          </a:p>
          <a:p>
            <a:pPr marL="0" indent="0">
              <a:spcBef>
                <a:spcPts val="0"/>
              </a:spcBef>
              <a:spcAft>
                <a:spcPts val="900"/>
              </a:spcAft>
              <a:buNone/>
            </a:pPr>
            <a:endParaRPr lang="en-GB" sz="2400" dirty="0"/>
          </a:p>
        </p:txBody>
      </p:sp>
      <p:cxnSp>
        <p:nvCxnSpPr>
          <p:cNvPr id="5" name="Straight Connector 4">
            <a:extLst>
              <a:ext uri="{FF2B5EF4-FFF2-40B4-BE49-F238E27FC236}">
                <a16:creationId xmlns:a16="http://schemas.microsoft.com/office/drawing/2014/main" id="{1F79F246-9A80-463D-8F36-579B8D8B20FD}"/>
              </a:ext>
            </a:extLst>
          </p:cNvPr>
          <p:cNvCxnSpPr/>
          <p:nvPr/>
        </p:nvCxnSpPr>
        <p:spPr>
          <a:xfrm>
            <a:off x="629601" y="4379219"/>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D2C5F74-FFEB-4796-9604-0C251EDB30B1}"/>
              </a:ext>
            </a:extLst>
          </p:cNvPr>
          <p:cNvCxnSpPr/>
          <p:nvPr/>
        </p:nvCxnSpPr>
        <p:spPr>
          <a:xfrm>
            <a:off x="629601" y="4844266"/>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EFE48EB-453E-4BD8-93AB-D34F63F97004}"/>
              </a:ext>
            </a:extLst>
          </p:cNvPr>
          <p:cNvCxnSpPr/>
          <p:nvPr/>
        </p:nvCxnSpPr>
        <p:spPr>
          <a:xfrm>
            <a:off x="629601" y="5187167"/>
            <a:ext cx="7884799" cy="0"/>
          </a:xfrm>
          <a:prstGeom prst="line">
            <a:avLst/>
          </a:prstGeom>
          <a:ln w="38100" cmpd="dbl">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06428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22" presetClass="entr" presetSubtype="8"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left)">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22" presetClass="entr" presetSubtype="8" fill="hold" nodeType="clickEffect">
                                  <p:stCondLst>
                                    <p:cond delay="0"/>
                                  </p:stCondLst>
                                  <p:childTnLst>
                                    <p:set>
                                      <p:cBhvr>
                                        <p:cTn id="35" dur="1" fill="hold">
                                          <p:stCondLst>
                                            <p:cond delay="0"/>
                                          </p:stCondLst>
                                        </p:cTn>
                                        <p:tgtEl>
                                          <p:spTgt spid="7"/>
                                        </p:tgtEl>
                                        <p:attrNameLst>
                                          <p:attrName>style.visibility</p:attrName>
                                        </p:attrNameLst>
                                      </p:cBhvr>
                                      <p:to>
                                        <p:strVal val="visible"/>
                                      </p:to>
                                    </p:set>
                                    <p:animEffect transition="in" filter="wipe(left)">
                                      <p:cBhvr>
                                        <p:cTn id="36" dur="500"/>
                                        <p:tgtEl>
                                          <p:spTgt spid="7"/>
                                        </p:tgtEl>
                                      </p:cBhvr>
                                    </p:animEffect>
                                  </p:childTnLst>
                                </p:cTn>
                              </p:par>
                            </p:childTnLst>
                          </p:cTn>
                        </p:par>
                      </p:childTnLst>
                    </p:cTn>
                  </p:par>
                  <p:par>
                    <p:cTn id="37" fill="hold">
                      <p:stCondLst>
                        <p:cond delay="indefinite"/>
                      </p:stCondLst>
                      <p:childTnLst>
                        <p:par>
                          <p:cTn id="38" fill="hold">
                            <p:stCondLst>
                              <p:cond delay="0"/>
                            </p:stCondLst>
                            <p:childTnLst>
                              <p:par>
                                <p:cTn id="39" presetID="22" presetClass="entr" presetSubtype="8" fill="hold" nodeType="clickEffect">
                                  <p:stCondLst>
                                    <p:cond delay="0"/>
                                  </p:stCondLst>
                                  <p:childTnLst>
                                    <p:set>
                                      <p:cBhvr>
                                        <p:cTn id="40" dur="1" fill="hold">
                                          <p:stCondLst>
                                            <p:cond delay="0"/>
                                          </p:stCondLst>
                                        </p:cTn>
                                        <p:tgtEl>
                                          <p:spTgt spid="8"/>
                                        </p:tgtEl>
                                        <p:attrNameLst>
                                          <p:attrName>style.visibility</p:attrName>
                                        </p:attrNameLst>
                                      </p:cBhvr>
                                      <p:to>
                                        <p:strVal val="visible"/>
                                      </p:to>
                                    </p:set>
                                    <p:animEffect transition="in" filter="wipe(left)">
                                      <p:cBhvr>
                                        <p:cTn id="41"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530224" y="297082"/>
            <a:ext cx="8613775" cy="1143000"/>
          </a:xfrm>
        </p:spPr>
        <p:txBody>
          <a:bodyPr>
            <a:normAutofit fontScale="90000"/>
          </a:bodyPr>
          <a:lstStyle/>
          <a:p>
            <a:r>
              <a:rPr lang="en-GB" sz="3100" dirty="0"/>
              <a:t>The Wales Safeguarding Procedures – Adults (principles also applies to children) </a:t>
            </a:r>
            <a:br>
              <a:rPr lang="en-GB" dirty="0"/>
            </a:br>
            <a:endParaRPr lang="en-GB" sz="2000" dirty="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sz="quarter" idx="2"/>
          </p:nvPr>
        </p:nvSpPr>
        <p:spPr>
          <a:xfrm>
            <a:off x="405657" y="1440082"/>
            <a:ext cx="4258816" cy="5040560"/>
          </a:xfrm>
        </p:spPr>
        <p:txBody>
          <a:bodyPr>
            <a:normAutofit fontScale="85000" lnSpcReduction="20000"/>
          </a:bodyPr>
          <a:lstStyle/>
          <a:p>
            <a:pPr marL="109537" indent="0">
              <a:spcBef>
                <a:spcPts val="0"/>
              </a:spcBef>
              <a:spcAft>
                <a:spcPts val="450"/>
              </a:spcAft>
              <a:buNone/>
            </a:pPr>
            <a:r>
              <a:rPr lang="en-GB" b="1" dirty="0"/>
              <a:t>Gathering information </a:t>
            </a:r>
            <a:endParaRPr lang="en-US" sz="2400" b="1" dirty="0"/>
          </a:p>
          <a:p>
            <a:pPr>
              <a:spcBef>
                <a:spcPts val="0"/>
              </a:spcBef>
              <a:spcAft>
                <a:spcPts val="450"/>
              </a:spcAft>
            </a:pPr>
            <a:r>
              <a:rPr lang="en-US" dirty="0"/>
              <a:t>F</a:t>
            </a:r>
            <a:r>
              <a:rPr lang="en-US" sz="2400" dirty="0"/>
              <a:t>ocus on the </a:t>
            </a:r>
            <a:r>
              <a:rPr lang="en-US" sz="2400" b="1" dirty="0"/>
              <a:t>signs and indicators </a:t>
            </a:r>
            <a:r>
              <a:rPr lang="en-US" sz="2400" dirty="0"/>
              <a:t>of possible abuse and/or neglect</a:t>
            </a:r>
          </a:p>
          <a:p>
            <a:pPr>
              <a:spcBef>
                <a:spcPts val="0"/>
              </a:spcBef>
              <a:spcAft>
                <a:spcPts val="450"/>
              </a:spcAft>
            </a:pPr>
            <a:r>
              <a:rPr lang="en-US" dirty="0"/>
              <a:t>B</a:t>
            </a:r>
            <a:r>
              <a:rPr lang="en-US" sz="2400" dirty="0"/>
              <a:t>e </a:t>
            </a:r>
            <a:r>
              <a:rPr lang="en-US" sz="2400" b="1" dirty="0"/>
              <a:t>proportionate</a:t>
            </a:r>
            <a:r>
              <a:rPr lang="en-US" sz="2400" dirty="0"/>
              <a:t> </a:t>
            </a:r>
          </a:p>
          <a:p>
            <a:pPr>
              <a:spcBef>
                <a:spcPts val="0"/>
              </a:spcBef>
              <a:spcAft>
                <a:spcPts val="450"/>
              </a:spcAft>
            </a:pPr>
            <a:r>
              <a:rPr lang="en-US" dirty="0"/>
              <a:t>I</a:t>
            </a:r>
            <a:r>
              <a:rPr lang="en-US" sz="2400" dirty="0"/>
              <a:t>nclude </a:t>
            </a:r>
            <a:r>
              <a:rPr lang="en-US" sz="2400" b="1" dirty="0"/>
              <a:t>details and evidence </a:t>
            </a:r>
            <a:r>
              <a:rPr lang="en-US" sz="2400" dirty="0"/>
              <a:t>of concerns about harm </a:t>
            </a:r>
          </a:p>
          <a:p>
            <a:pPr>
              <a:spcBef>
                <a:spcPts val="0"/>
              </a:spcBef>
              <a:spcAft>
                <a:spcPts val="450"/>
              </a:spcAft>
            </a:pPr>
            <a:r>
              <a:rPr lang="en-US" dirty="0"/>
              <a:t>M</a:t>
            </a:r>
            <a:r>
              <a:rPr lang="en-US" sz="2400" dirty="0"/>
              <a:t>ake it clear whether information is </a:t>
            </a:r>
            <a:r>
              <a:rPr lang="en-US" sz="2400" b="1" dirty="0"/>
              <a:t>hearsay or professional opinion</a:t>
            </a:r>
            <a:r>
              <a:rPr lang="en-US" sz="2400" dirty="0"/>
              <a:t> </a:t>
            </a:r>
          </a:p>
          <a:p>
            <a:pPr>
              <a:spcBef>
                <a:spcPts val="0"/>
              </a:spcBef>
              <a:spcAft>
                <a:spcPts val="450"/>
              </a:spcAft>
            </a:pPr>
            <a:r>
              <a:rPr lang="en-US" b="1" dirty="0"/>
              <a:t>I</a:t>
            </a:r>
            <a:r>
              <a:rPr lang="en-US" sz="2400" b="1" dirty="0"/>
              <a:t>nclude input </a:t>
            </a:r>
            <a:r>
              <a:rPr lang="en-US" sz="2400" dirty="0"/>
              <a:t>from the adult at risk and/or their </a:t>
            </a:r>
            <a:r>
              <a:rPr lang="en-US" sz="2400" dirty="0" err="1"/>
              <a:t>carer</a:t>
            </a:r>
            <a:r>
              <a:rPr lang="en-US" sz="2400" dirty="0"/>
              <a:t>/s </a:t>
            </a:r>
          </a:p>
          <a:p>
            <a:pPr>
              <a:spcBef>
                <a:spcPts val="0"/>
              </a:spcBef>
              <a:spcAft>
                <a:spcPts val="450"/>
              </a:spcAft>
            </a:pPr>
            <a:r>
              <a:rPr lang="en-US" dirty="0"/>
              <a:t>B</a:t>
            </a:r>
            <a:r>
              <a:rPr lang="en-US" sz="2400" dirty="0"/>
              <a:t>e </a:t>
            </a:r>
            <a:r>
              <a:rPr lang="en-US" sz="2400" b="1" dirty="0"/>
              <a:t>transparent</a:t>
            </a:r>
            <a:r>
              <a:rPr lang="en-US" sz="2400" dirty="0"/>
              <a:t> to the adult at risk about why you’re gathering information and have their consent</a:t>
            </a:r>
          </a:p>
          <a:p>
            <a:pPr>
              <a:spcBef>
                <a:spcPts val="0"/>
              </a:spcBef>
              <a:spcAft>
                <a:spcPts val="450"/>
              </a:spcAft>
            </a:pPr>
            <a:r>
              <a:rPr lang="en-US" b="1" dirty="0"/>
              <a:t>R</a:t>
            </a:r>
            <a:r>
              <a:rPr lang="en-US" sz="2400" b="1" dirty="0"/>
              <a:t>ecord </a:t>
            </a:r>
            <a:r>
              <a:rPr lang="en-US" sz="2400" dirty="0"/>
              <a:t>the information.</a:t>
            </a:r>
            <a:endParaRPr lang="en-US" sz="2400" b="1" dirty="0"/>
          </a:p>
        </p:txBody>
      </p:sp>
      <p:sp>
        <p:nvSpPr>
          <p:cNvPr id="5" name="Content Placeholder 4">
            <a:extLst>
              <a:ext uri="{FF2B5EF4-FFF2-40B4-BE49-F238E27FC236}">
                <a16:creationId xmlns:a16="http://schemas.microsoft.com/office/drawing/2014/main" id="{7BEF4618-EA44-4B49-BA30-60E8CBDC9A90}"/>
              </a:ext>
            </a:extLst>
          </p:cNvPr>
          <p:cNvSpPr>
            <a:spLocks noGrp="1"/>
          </p:cNvSpPr>
          <p:nvPr>
            <p:ph sz="quarter" idx="4"/>
          </p:nvPr>
        </p:nvSpPr>
        <p:spPr>
          <a:xfrm>
            <a:off x="4600537" y="1440082"/>
            <a:ext cx="4041775" cy="4824536"/>
          </a:xfrm>
        </p:spPr>
        <p:txBody>
          <a:bodyPr/>
          <a:lstStyle/>
          <a:p>
            <a:pPr marL="109537" indent="0">
              <a:buNone/>
            </a:pPr>
            <a:r>
              <a:rPr lang="en-GB" sz="1800" b="1" dirty="0"/>
              <a:t>Making sense of the information</a:t>
            </a:r>
            <a:endParaRPr lang="en-US" sz="1800" b="1" dirty="0"/>
          </a:p>
          <a:p>
            <a:r>
              <a:rPr lang="en-US" sz="1800" dirty="0"/>
              <a:t>Is there enough information to </a:t>
            </a:r>
            <a:r>
              <a:rPr lang="en-US" sz="1800" b="1" dirty="0" err="1"/>
              <a:t>analyse</a:t>
            </a:r>
            <a:r>
              <a:rPr lang="en-US" sz="1800" dirty="0"/>
              <a:t> and make a professional judgement? </a:t>
            </a:r>
          </a:p>
          <a:p>
            <a:r>
              <a:rPr lang="en-US" sz="1800" dirty="0"/>
              <a:t>Does it include </a:t>
            </a:r>
            <a:r>
              <a:rPr lang="en-US" sz="1800" b="1" dirty="0"/>
              <a:t>the person’s </a:t>
            </a:r>
            <a:r>
              <a:rPr lang="en-US" sz="1800" dirty="0"/>
              <a:t>wishes, views and feelings?</a:t>
            </a:r>
          </a:p>
          <a:p>
            <a:r>
              <a:rPr lang="en-US" sz="1800" dirty="0"/>
              <a:t>Does it provide a </a:t>
            </a:r>
            <a:r>
              <a:rPr lang="en-US" sz="1800" b="1" dirty="0"/>
              <a:t>clear understanding </a:t>
            </a:r>
            <a:r>
              <a:rPr lang="en-US" sz="1800" dirty="0"/>
              <a:t>of the outcomes the adult at risk wants to achieve?</a:t>
            </a:r>
          </a:p>
          <a:p>
            <a:r>
              <a:rPr lang="en-US" sz="1800" dirty="0"/>
              <a:t>Is the information </a:t>
            </a:r>
            <a:r>
              <a:rPr lang="en-US" sz="1800" b="1" dirty="0"/>
              <a:t>evidence-based</a:t>
            </a:r>
            <a:r>
              <a:rPr lang="en-US" sz="1800" dirty="0"/>
              <a:t>, hearsay or professional opinion?</a:t>
            </a:r>
          </a:p>
          <a:p>
            <a:r>
              <a:rPr lang="en-US" sz="1800" dirty="0"/>
              <a:t>Does it </a:t>
            </a:r>
            <a:r>
              <a:rPr lang="en-US" sz="1800" b="1" dirty="0"/>
              <a:t>support or refute </a:t>
            </a:r>
            <a:r>
              <a:rPr lang="en-US" sz="1800" dirty="0"/>
              <a:t>the concern/s?</a:t>
            </a:r>
          </a:p>
          <a:p>
            <a:r>
              <a:rPr lang="en-US" sz="1800" dirty="0"/>
              <a:t>Do we need professional </a:t>
            </a:r>
            <a:r>
              <a:rPr lang="en-US" sz="1800" b="1" dirty="0"/>
              <a:t>advice and guidance</a:t>
            </a:r>
            <a:r>
              <a:rPr lang="en-US" sz="1800" dirty="0"/>
              <a:t>? </a:t>
            </a:r>
          </a:p>
          <a:p>
            <a:pPr marL="109537" indent="0">
              <a:buNone/>
            </a:pPr>
            <a:endParaRPr lang="en-GB" dirty="0"/>
          </a:p>
        </p:txBody>
      </p:sp>
    </p:spTree>
    <p:extLst>
      <p:ext uri="{BB962C8B-B14F-4D97-AF65-F5344CB8AC3E}">
        <p14:creationId xmlns:p14="http://schemas.microsoft.com/office/powerpoint/2010/main" val="297325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p:txBody>
          <a:bodyPr/>
          <a:lstStyle/>
          <a:p>
            <a:r>
              <a:rPr lang="en-GB" dirty="0"/>
              <a:t>Decision-making and planning</a:t>
            </a:r>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p:txBody>
          <a:bodyPr>
            <a:normAutofit/>
          </a:bodyPr>
          <a:lstStyle/>
          <a:p>
            <a:pPr>
              <a:spcBef>
                <a:spcPts val="0"/>
              </a:spcBef>
              <a:spcAft>
                <a:spcPts val="1800"/>
              </a:spcAft>
            </a:pPr>
            <a:r>
              <a:rPr lang="en-US" sz="2400" dirty="0"/>
              <a:t>What does the information gathered say about </a:t>
            </a:r>
            <a:r>
              <a:rPr lang="en-US" sz="2400" b="1" dirty="0"/>
              <a:t>risk</a:t>
            </a:r>
            <a:r>
              <a:rPr lang="en-US" sz="2400" dirty="0"/>
              <a:t> of harm and </a:t>
            </a:r>
            <a:r>
              <a:rPr lang="en-US" sz="2400" b="1" dirty="0"/>
              <a:t>protective</a:t>
            </a:r>
            <a:r>
              <a:rPr lang="en-US" sz="2400" dirty="0"/>
              <a:t> factors around the adult at risk?</a:t>
            </a:r>
          </a:p>
          <a:p>
            <a:pPr>
              <a:spcBef>
                <a:spcPts val="0"/>
              </a:spcBef>
              <a:spcAft>
                <a:spcPts val="1800"/>
              </a:spcAft>
            </a:pPr>
            <a:r>
              <a:rPr lang="en-US" sz="2400" dirty="0"/>
              <a:t>Is there enough information to make an informed decision about the </a:t>
            </a:r>
            <a:r>
              <a:rPr lang="en-US" sz="2400" b="1" dirty="0"/>
              <a:t>next steps</a:t>
            </a:r>
            <a:r>
              <a:rPr lang="en-US" sz="2400" dirty="0"/>
              <a:t>?</a:t>
            </a:r>
          </a:p>
          <a:p>
            <a:pPr>
              <a:spcBef>
                <a:spcPts val="0"/>
              </a:spcBef>
              <a:spcAft>
                <a:spcPts val="1800"/>
              </a:spcAft>
            </a:pPr>
            <a:r>
              <a:rPr lang="en-US" sz="2400" dirty="0"/>
              <a:t>What are the </a:t>
            </a:r>
            <a:r>
              <a:rPr lang="en-US" sz="2400" b="1" dirty="0"/>
              <a:t>wishes of the adult at risk</a:t>
            </a:r>
            <a:r>
              <a:rPr lang="en-US" sz="2400" dirty="0"/>
              <a:t>?</a:t>
            </a:r>
          </a:p>
          <a:p>
            <a:pPr>
              <a:spcBef>
                <a:spcPts val="0"/>
              </a:spcBef>
              <a:spcAft>
                <a:spcPts val="1800"/>
              </a:spcAft>
            </a:pPr>
            <a:r>
              <a:rPr lang="en-US" sz="2400" dirty="0"/>
              <a:t>What do </a:t>
            </a:r>
            <a:r>
              <a:rPr lang="en-US" sz="2400" b="1" dirty="0" err="1"/>
              <a:t>carers</a:t>
            </a:r>
            <a:r>
              <a:rPr lang="en-US" sz="2400" b="1" dirty="0"/>
              <a:t> and practitioners </a:t>
            </a:r>
            <a:r>
              <a:rPr lang="en-US" sz="2400" dirty="0"/>
              <a:t>need to do to protect the adult at risk from abuse and neglect without breaching their right to family life? </a:t>
            </a:r>
          </a:p>
        </p:txBody>
      </p:sp>
    </p:spTree>
    <p:extLst>
      <p:ext uri="{BB962C8B-B14F-4D97-AF65-F5344CB8AC3E}">
        <p14:creationId xmlns:p14="http://schemas.microsoft.com/office/powerpoint/2010/main" val="553432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11">
            <a:extLst>
              <a:ext uri="{FF2B5EF4-FFF2-40B4-BE49-F238E27FC236}">
                <a16:creationId xmlns:a16="http://schemas.microsoft.com/office/drawing/2014/main" id="{727AD295-6915-45DB-8CB9-E6B5927C9818}"/>
              </a:ext>
            </a:extLst>
          </p:cNvPr>
          <p:cNvSpPr/>
          <p:nvPr/>
        </p:nvSpPr>
        <p:spPr>
          <a:xfrm>
            <a:off x="968858" y="5252236"/>
            <a:ext cx="3722341" cy="625036"/>
          </a:xfrm>
          <a:prstGeom prst="roundRect">
            <a:avLst/>
          </a:pr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chemeClr val="tx1"/>
                </a:solidFill>
              </a:rPr>
              <a:t>All Wales Practice Guides</a:t>
            </a:r>
          </a:p>
        </p:txBody>
      </p:sp>
      <p:sp>
        <p:nvSpPr>
          <p:cNvPr id="25" name="Arrow: Down 24">
            <a:extLst>
              <a:ext uri="{FF2B5EF4-FFF2-40B4-BE49-F238E27FC236}">
                <a16:creationId xmlns:a16="http://schemas.microsoft.com/office/drawing/2014/main" id="{3ABCFA30-ED0C-4D21-ACB6-B6230658715E}"/>
              </a:ext>
            </a:extLst>
          </p:cNvPr>
          <p:cNvSpPr/>
          <p:nvPr/>
        </p:nvSpPr>
        <p:spPr>
          <a:xfrm>
            <a:off x="2341027" y="3525452"/>
            <a:ext cx="403038" cy="1732943"/>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4E84ED46-25A2-47B1-8A98-7A5069FDD1AD}"/>
              </a:ext>
            </a:extLst>
          </p:cNvPr>
          <p:cNvSpPr/>
          <p:nvPr/>
        </p:nvSpPr>
        <p:spPr>
          <a:xfrm>
            <a:off x="4906120" y="4443750"/>
            <a:ext cx="1444409" cy="808486"/>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dirty="0">
                <a:solidFill>
                  <a:sysClr val="windowText" lastClr="000000"/>
                </a:solidFill>
              </a:rPr>
              <a:t>5 Sections</a:t>
            </a:r>
          </a:p>
        </p:txBody>
      </p:sp>
      <p:sp>
        <p:nvSpPr>
          <p:cNvPr id="26" name="Arrow: Down 25">
            <a:extLst>
              <a:ext uri="{FF2B5EF4-FFF2-40B4-BE49-F238E27FC236}">
                <a16:creationId xmlns:a16="http://schemas.microsoft.com/office/drawing/2014/main" id="{2BE52688-336A-4A92-B587-3E52A648DA8C}"/>
              </a:ext>
            </a:extLst>
          </p:cNvPr>
          <p:cNvSpPr/>
          <p:nvPr/>
        </p:nvSpPr>
        <p:spPr>
          <a:xfrm>
            <a:off x="5474052" y="3937645"/>
            <a:ext cx="403038" cy="551846"/>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C4A92599-A861-4343-94B1-BE6415246630}"/>
              </a:ext>
            </a:extLst>
          </p:cNvPr>
          <p:cNvSpPr/>
          <p:nvPr/>
        </p:nvSpPr>
        <p:spPr>
          <a:xfrm>
            <a:off x="505689" y="4452228"/>
            <a:ext cx="1536300" cy="625036"/>
          </a:xfrm>
          <a:prstGeom prst="roundRect">
            <a:avLst/>
          </a:prstGeom>
          <a:solidFill>
            <a:schemeClr val="accent5">
              <a:lumMod val="60000"/>
              <a:lumOff val="40000"/>
            </a:schemeClr>
          </a:solidFill>
          <a:ln>
            <a:noFill/>
          </a:ln>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100" dirty="0"/>
              <a:t>5 Sections</a:t>
            </a:r>
          </a:p>
        </p:txBody>
      </p:sp>
      <p:sp>
        <p:nvSpPr>
          <p:cNvPr id="10" name="Rectangle: Rounded Corners 9">
            <a:extLst>
              <a:ext uri="{FF2B5EF4-FFF2-40B4-BE49-F238E27FC236}">
                <a16:creationId xmlns:a16="http://schemas.microsoft.com/office/drawing/2014/main" id="{8C6883B3-F04E-4B29-895C-48E1A2282C78}"/>
              </a:ext>
            </a:extLst>
          </p:cNvPr>
          <p:cNvSpPr/>
          <p:nvPr/>
        </p:nvSpPr>
        <p:spPr>
          <a:xfrm>
            <a:off x="2225788" y="4443750"/>
            <a:ext cx="2465411" cy="625036"/>
          </a:xfrm>
          <a:prstGeom prst="roundRect">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a:solidFill>
                  <a:schemeClr val="tx1"/>
                </a:solidFill>
              </a:rPr>
              <a:t>Pointers for Practice</a:t>
            </a:r>
          </a:p>
        </p:txBody>
      </p:sp>
      <p:sp>
        <p:nvSpPr>
          <p:cNvPr id="24" name="Arrow: Down 23">
            <a:extLst>
              <a:ext uri="{FF2B5EF4-FFF2-40B4-BE49-F238E27FC236}">
                <a16:creationId xmlns:a16="http://schemas.microsoft.com/office/drawing/2014/main" id="{27D00529-135F-4924-9FAB-C64128A31DB2}"/>
              </a:ext>
            </a:extLst>
          </p:cNvPr>
          <p:cNvSpPr/>
          <p:nvPr/>
        </p:nvSpPr>
        <p:spPr>
          <a:xfrm>
            <a:off x="1066416" y="3760910"/>
            <a:ext cx="403038" cy="728580"/>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2CD65583-A805-4055-80EB-B68F7FA1F4FF}"/>
              </a:ext>
            </a:extLst>
          </p:cNvPr>
          <p:cNvSpPr/>
          <p:nvPr/>
        </p:nvSpPr>
        <p:spPr>
          <a:xfrm>
            <a:off x="4877413" y="3070621"/>
            <a:ext cx="4097622" cy="1158266"/>
          </a:xfrm>
          <a:prstGeom prst="round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a:t>Procedures for safeguarding </a:t>
            </a:r>
            <a:br>
              <a:rPr lang="en-US" sz="2400" dirty="0"/>
            </a:br>
            <a:r>
              <a:rPr lang="en-US" sz="2400" dirty="0"/>
              <a:t>ADULTS AT RISK</a:t>
            </a:r>
          </a:p>
        </p:txBody>
      </p:sp>
      <p:pic>
        <p:nvPicPr>
          <p:cNvPr id="18" name="Graphic 17" descr="Add">
            <a:extLst>
              <a:ext uri="{FF2B5EF4-FFF2-40B4-BE49-F238E27FC236}">
                <a16:creationId xmlns:a16="http://schemas.microsoft.com/office/drawing/2014/main" id="{257768CF-CE2D-483E-A151-3ECDB603B05C}"/>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28853" y="4568123"/>
            <a:ext cx="190047" cy="190047"/>
          </a:xfrm>
          <a:prstGeom prst="rect">
            <a:avLst/>
          </a:prstGeom>
        </p:spPr>
      </p:pic>
      <p:sp>
        <p:nvSpPr>
          <p:cNvPr id="20" name="Rectangle: Rounded Corners 19">
            <a:extLst>
              <a:ext uri="{FF2B5EF4-FFF2-40B4-BE49-F238E27FC236}">
                <a16:creationId xmlns:a16="http://schemas.microsoft.com/office/drawing/2014/main" id="{38780684-9A1D-4C0F-92C1-D89B1849F54B}"/>
              </a:ext>
            </a:extLst>
          </p:cNvPr>
          <p:cNvSpPr/>
          <p:nvPr/>
        </p:nvSpPr>
        <p:spPr>
          <a:xfrm>
            <a:off x="6565449" y="4455422"/>
            <a:ext cx="2409586" cy="917793"/>
          </a:xfrm>
          <a:prstGeom prst="round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100" spc="-113" dirty="0">
                <a:solidFill>
                  <a:sysClr val="windowText" lastClr="000000"/>
                </a:solidFill>
              </a:rPr>
              <a:t>Pointers for Practice</a:t>
            </a:r>
          </a:p>
        </p:txBody>
      </p:sp>
      <p:pic>
        <p:nvPicPr>
          <p:cNvPr id="21" name="Graphic 20" descr="Add">
            <a:extLst>
              <a:ext uri="{FF2B5EF4-FFF2-40B4-BE49-F238E27FC236}">
                <a16:creationId xmlns:a16="http://schemas.microsoft.com/office/drawing/2014/main" id="{52CC3A5F-E25B-401C-B055-9721900FB8A5}"/>
              </a:ext>
            </a:extLst>
          </p:cNvPr>
          <p:cNvPicPr>
            <a:picLocks noChangeAspect="1"/>
          </p:cNvPicPr>
          <p:nvPr/>
        </p:nvPicPr>
        <p:blipFill>
          <a:blip r:embed="rId3" cstate="hq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70714" y="4568123"/>
            <a:ext cx="190047" cy="190047"/>
          </a:xfrm>
          <a:prstGeom prst="rect">
            <a:avLst/>
          </a:prstGeom>
        </p:spPr>
      </p:pic>
      <p:sp>
        <p:nvSpPr>
          <p:cNvPr id="23" name="Arrow: Down 22">
            <a:extLst>
              <a:ext uri="{FF2B5EF4-FFF2-40B4-BE49-F238E27FC236}">
                <a16:creationId xmlns:a16="http://schemas.microsoft.com/office/drawing/2014/main" id="{BA5D7D06-EA96-47DF-B0A5-4771C5740719}"/>
              </a:ext>
            </a:extLst>
          </p:cNvPr>
          <p:cNvSpPr/>
          <p:nvPr/>
        </p:nvSpPr>
        <p:spPr>
          <a:xfrm>
            <a:off x="6386216" y="2717310"/>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E0F1BAD2-E252-4A97-A301-50BA0F478742}"/>
              </a:ext>
            </a:extLst>
          </p:cNvPr>
          <p:cNvSpPr/>
          <p:nvPr/>
        </p:nvSpPr>
        <p:spPr>
          <a:xfrm>
            <a:off x="515539" y="3029921"/>
            <a:ext cx="4175731" cy="1198965"/>
          </a:xfrm>
          <a:prstGeom prst="roundRect">
            <a:avLst/>
          </a:prstGeom>
          <a:solidFill>
            <a:schemeClr val="accent5"/>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dirty="0"/>
              <a:t>Procedures for Safeguarding </a:t>
            </a:r>
            <a:br>
              <a:rPr lang="en-US" sz="2400" dirty="0"/>
            </a:br>
            <a:r>
              <a:rPr lang="en-US" sz="2400" dirty="0"/>
              <a:t>CHILDREN </a:t>
            </a:r>
          </a:p>
        </p:txBody>
      </p:sp>
      <p:sp>
        <p:nvSpPr>
          <p:cNvPr id="22" name="Arrow: Down 21">
            <a:extLst>
              <a:ext uri="{FF2B5EF4-FFF2-40B4-BE49-F238E27FC236}">
                <a16:creationId xmlns:a16="http://schemas.microsoft.com/office/drawing/2014/main" id="{6A8599C6-2DAA-47E6-92FD-25D1F803735E}"/>
              </a:ext>
            </a:extLst>
          </p:cNvPr>
          <p:cNvSpPr/>
          <p:nvPr/>
        </p:nvSpPr>
        <p:spPr>
          <a:xfrm>
            <a:off x="2241886" y="2717311"/>
            <a:ext cx="403038" cy="384541"/>
          </a:xfrm>
          <a:prstGeom prst="downArrow">
            <a:avLst/>
          </a:prstGeom>
          <a:solidFill>
            <a:schemeClr val="bg1"/>
          </a:solidFill>
          <a:ln w="38100">
            <a:solidFill>
              <a:schemeClr val="tx1">
                <a:lumMod val="65000"/>
                <a:lumOff val="3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3" name="Group 12">
            <a:extLst>
              <a:ext uri="{FF2B5EF4-FFF2-40B4-BE49-F238E27FC236}">
                <a16:creationId xmlns:a16="http://schemas.microsoft.com/office/drawing/2014/main" id="{B3F10A13-CFAC-4CE7-98BB-9935BA9A04B0}"/>
              </a:ext>
            </a:extLst>
          </p:cNvPr>
          <p:cNvGrpSpPr/>
          <p:nvPr/>
        </p:nvGrpSpPr>
        <p:grpSpPr>
          <a:xfrm>
            <a:off x="410161" y="836713"/>
            <a:ext cx="8366760" cy="2041660"/>
            <a:chOff x="1032913" y="1103724"/>
            <a:chExt cx="9823918" cy="1221465"/>
          </a:xfrm>
        </p:grpSpPr>
        <p:sp>
          <p:nvSpPr>
            <p:cNvPr id="4" name="Rectangle: Rounded Corners 3">
              <a:extLst>
                <a:ext uri="{FF2B5EF4-FFF2-40B4-BE49-F238E27FC236}">
                  <a16:creationId xmlns:a16="http://schemas.microsoft.com/office/drawing/2014/main" id="{131C3B1B-F599-433B-B92B-83A359DCCC66}"/>
                </a:ext>
              </a:extLst>
            </p:cNvPr>
            <p:cNvSpPr/>
            <p:nvPr/>
          </p:nvSpPr>
          <p:spPr>
            <a:xfrm>
              <a:off x="1032913" y="1253387"/>
              <a:ext cx="9823918" cy="922137"/>
            </a:xfrm>
            <a:prstGeom prst="round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t>Wales Safeguarding Procedures</a:t>
              </a:r>
            </a:p>
          </p:txBody>
        </p:sp>
        <p:pic>
          <p:nvPicPr>
            <p:cNvPr id="5" name="Content Placeholder 4" descr="A screenshot of a cell phone&#10;&#10;Description automatically generated">
              <a:extLst>
                <a:ext uri="{FF2B5EF4-FFF2-40B4-BE49-F238E27FC236}">
                  <a16:creationId xmlns:a16="http://schemas.microsoft.com/office/drawing/2014/main" id="{A7DF264B-E397-470D-8720-2FF9A99C298C}"/>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5542" b="12557" l="43382" r="56082"/>
                      </a14:imgEffect>
                    </a14:imgLayer>
                  </a14:imgProps>
                </a:ext>
                <a:ext uri="{28A0092B-C50C-407E-A947-70E740481C1C}">
                  <a14:useLocalDpi xmlns:a14="http://schemas.microsoft.com/office/drawing/2010/main" val="0"/>
                </a:ext>
              </a:extLst>
            </a:blip>
            <a:srcRect l="41795" t="4665" r="42331" b="86566"/>
            <a:stretch/>
          </p:blipFill>
          <p:spPr>
            <a:xfrm>
              <a:off x="1032913" y="1103724"/>
              <a:ext cx="1243780" cy="1221465"/>
            </a:xfrm>
            <a:prstGeom prst="roundRect">
              <a:avLst/>
            </a:prstGeom>
            <a:ln>
              <a:noFill/>
            </a:ln>
          </p:spPr>
        </p:pic>
      </p:grpSp>
    </p:spTree>
    <p:extLst>
      <p:ext uri="{BB962C8B-B14F-4D97-AF65-F5344CB8AC3E}">
        <p14:creationId xmlns:p14="http://schemas.microsoft.com/office/powerpoint/2010/main" val="3314409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22"/>
                                        </p:tgtEl>
                                        <p:attrNameLst>
                                          <p:attrName>style.visibility</p:attrName>
                                        </p:attrNameLst>
                                      </p:cBhvr>
                                      <p:to>
                                        <p:strVal val="visible"/>
                                      </p:to>
                                    </p:set>
                                    <p:animEffect transition="in" filter="wipe(up)">
                                      <p:cBhvr>
                                        <p:cTn id="7" dur="500"/>
                                        <p:tgtEl>
                                          <p:spTgt spid="22"/>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23"/>
                                        </p:tgtEl>
                                        <p:attrNameLst>
                                          <p:attrName>style.visibility</p:attrName>
                                        </p:attrNameLst>
                                      </p:cBhvr>
                                      <p:to>
                                        <p:strVal val="visible"/>
                                      </p:to>
                                    </p:set>
                                    <p:animEffect transition="in" filter="wipe(up)">
                                      <p:cBhvr>
                                        <p:cTn id="10" dur="500"/>
                                        <p:tgtEl>
                                          <p:spTgt spid="23"/>
                                        </p:tgtEl>
                                      </p:cBhvr>
                                    </p:animEffect>
                                  </p:childTnLst>
                                </p:cTn>
                              </p:par>
                            </p:childTnLst>
                          </p:cTn>
                        </p:par>
                        <p:par>
                          <p:cTn id="11" fill="hold">
                            <p:stCondLst>
                              <p:cond delay="500"/>
                            </p:stCondLst>
                            <p:childTnLst>
                              <p:par>
                                <p:cTn id="12" presetID="1" presetClass="entr" presetSubtype="0" fill="hold" grpId="0" nodeType="afterEffect">
                                  <p:stCondLst>
                                    <p:cond delay="750"/>
                                  </p:stCondLst>
                                  <p:childTnLst>
                                    <p:set>
                                      <p:cBhvr>
                                        <p:cTn id="13" dur="1" fill="hold">
                                          <p:stCondLst>
                                            <p:cond delay="0"/>
                                          </p:stCondLst>
                                        </p:cTn>
                                        <p:tgtEl>
                                          <p:spTgt spid="6"/>
                                        </p:tgtEl>
                                        <p:attrNameLst>
                                          <p:attrName>style.visibility</p:attrName>
                                        </p:attrNameLst>
                                      </p:cBhvr>
                                      <p:to>
                                        <p:strVal val="visible"/>
                                      </p:to>
                                    </p:set>
                                  </p:childTnLst>
                                </p:cTn>
                              </p:par>
                              <p:par>
                                <p:cTn id="14" presetID="1" presetClass="entr" presetSubtype="0" fill="hold" grpId="0" nodeType="withEffect">
                                  <p:stCondLst>
                                    <p:cond delay="750"/>
                                  </p:stCondLst>
                                  <p:childTnLst>
                                    <p:set>
                                      <p:cBhvr>
                                        <p:cTn id="15" dur="1" fill="hold">
                                          <p:stCondLst>
                                            <p:cond delay="0"/>
                                          </p:stCondLst>
                                        </p:cTn>
                                        <p:tgtEl>
                                          <p:spTgt spid="16"/>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grpId="0" nodeType="clickEffect">
                                  <p:stCondLst>
                                    <p:cond delay="0"/>
                                  </p:stCondLst>
                                  <p:childTnLst>
                                    <p:set>
                                      <p:cBhvr>
                                        <p:cTn id="19" dur="1" fill="hold">
                                          <p:stCondLst>
                                            <p:cond delay="0"/>
                                          </p:stCondLst>
                                        </p:cTn>
                                        <p:tgtEl>
                                          <p:spTgt spid="24"/>
                                        </p:tgtEl>
                                        <p:attrNameLst>
                                          <p:attrName>style.visibility</p:attrName>
                                        </p:attrNameLst>
                                      </p:cBhvr>
                                      <p:to>
                                        <p:strVal val="visible"/>
                                      </p:to>
                                    </p:set>
                                    <p:animEffect transition="in" filter="wipe(up)">
                                      <p:cBhvr>
                                        <p:cTn id="20" dur="500"/>
                                        <p:tgtEl>
                                          <p:spTgt spid="24"/>
                                        </p:tgtEl>
                                      </p:cBhvr>
                                    </p:animEffect>
                                  </p:childTnLst>
                                </p:cTn>
                              </p:par>
                            </p:childTnLst>
                          </p:cTn>
                        </p:par>
                        <p:par>
                          <p:cTn id="21" fill="hold">
                            <p:stCondLst>
                              <p:cond delay="500"/>
                            </p:stCondLst>
                            <p:childTnLst>
                              <p:par>
                                <p:cTn id="22" presetID="1" presetClass="entr" presetSubtype="0" fill="hold" grpId="0" nodeType="afterEffect">
                                  <p:stCondLst>
                                    <p:cond delay="0"/>
                                  </p:stCondLst>
                                  <p:childTnLst>
                                    <p:set>
                                      <p:cBhvr>
                                        <p:cTn id="23" dur="1" fill="hold">
                                          <p:stCondLst>
                                            <p:cond delay="0"/>
                                          </p:stCondLst>
                                        </p:cTn>
                                        <p:tgtEl>
                                          <p:spTgt spid="8"/>
                                        </p:tgtEl>
                                        <p:attrNameLst>
                                          <p:attrName>style.visibility</p:attrName>
                                        </p:attrNameLst>
                                      </p:cBhvr>
                                      <p:to>
                                        <p:strVal val="visible"/>
                                      </p:to>
                                    </p:set>
                                  </p:childTnLst>
                                </p:cTn>
                              </p:par>
                            </p:childTnLst>
                          </p:cTn>
                        </p:par>
                        <p:par>
                          <p:cTn id="24" fill="hold">
                            <p:stCondLst>
                              <p:cond delay="500"/>
                            </p:stCondLst>
                            <p:childTnLst>
                              <p:par>
                                <p:cTn id="25" presetID="1" presetClass="entr" presetSubtype="0" fill="hold" nodeType="afterEffect">
                                  <p:stCondLst>
                                    <p:cond delay="500"/>
                                  </p:stCondLst>
                                  <p:childTnLst>
                                    <p:set>
                                      <p:cBhvr>
                                        <p:cTn id="26" dur="1" fill="hold">
                                          <p:stCondLst>
                                            <p:cond delay="0"/>
                                          </p:stCondLst>
                                        </p:cTn>
                                        <p:tgtEl>
                                          <p:spTgt spid="18"/>
                                        </p:tgtEl>
                                        <p:attrNameLst>
                                          <p:attrName>style.visibility</p:attrName>
                                        </p:attrNameLst>
                                      </p:cBhvr>
                                      <p:to>
                                        <p:strVal val="visible"/>
                                      </p:to>
                                    </p:set>
                                  </p:childTnLst>
                                </p:cTn>
                              </p:par>
                            </p:childTnLst>
                          </p:cTn>
                        </p:par>
                        <p:par>
                          <p:cTn id="27" fill="hold">
                            <p:stCondLst>
                              <p:cond delay="1000"/>
                            </p:stCondLst>
                            <p:childTnLst>
                              <p:par>
                                <p:cTn id="28" presetID="1" presetClass="entr" presetSubtype="0" fill="hold" grpId="0" nodeType="afterEffect">
                                  <p:stCondLst>
                                    <p:cond delay="500"/>
                                  </p:stCondLst>
                                  <p:childTnLst>
                                    <p:set>
                                      <p:cBhvr>
                                        <p:cTn id="29" dur="1" fill="hold">
                                          <p:stCondLst>
                                            <p:cond delay="0"/>
                                          </p:stCondLst>
                                        </p:cTn>
                                        <p:tgtEl>
                                          <p:spTgt spid="10"/>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1" fill="hold" grpId="0" nodeType="click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wipe(up)">
                                      <p:cBhvr>
                                        <p:cTn id="34" dur="500"/>
                                        <p:tgtEl>
                                          <p:spTgt spid="25"/>
                                        </p:tgtEl>
                                      </p:cBhvr>
                                    </p:animEffect>
                                  </p:childTnLst>
                                </p:cTn>
                              </p:par>
                            </p:childTnLst>
                          </p:cTn>
                        </p:par>
                        <p:par>
                          <p:cTn id="35" fill="hold">
                            <p:stCondLst>
                              <p:cond delay="500"/>
                            </p:stCondLst>
                            <p:childTnLst>
                              <p:par>
                                <p:cTn id="36" presetID="1" presetClass="entr" presetSubtype="0" fill="hold" grpId="0" nodeType="afterEffect">
                                  <p:stCondLst>
                                    <p:cond delay="0"/>
                                  </p:stCondLst>
                                  <p:childTnLst>
                                    <p:set>
                                      <p:cBhvr>
                                        <p:cTn id="37" dur="1" fill="hold">
                                          <p:stCondLst>
                                            <p:cond delay="0"/>
                                          </p:stCondLst>
                                        </p:cTn>
                                        <p:tgtEl>
                                          <p:spTgt spid="12"/>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22" presetClass="entr" presetSubtype="1" fill="hold" grpId="0"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up)">
                                      <p:cBhvr>
                                        <p:cTn id="42" dur="500"/>
                                        <p:tgtEl>
                                          <p:spTgt spid="26"/>
                                        </p:tgtEl>
                                      </p:cBhvr>
                                    </p:animEffect>
                                  </p:childTnLst>
                                </p:cTn>
                              </p:par>
                            </p:childTnLst>
                          </p:cTn>
                        </p:par>
                        <p:par>
                          <p:cTn id="43" fill="hold">
                            <p:stCondLst>
                              <p:cond delay="500"/>
                            </p:stCondLst>
                            <p:childTnLst>
                              <p:par>
                                <p:cTn id="44" presetID="1" presetClass="entr" presetSubtype="0" fill="hold" grpId="0" nodeType="afterEffect">
                                  <p:stCondLst>
                                    <p:cond delay="0"/>
                                  </p:stCondLst>
                                  <p:childTnLst>
                                    <p:set>
                                      <p:cBhvr>
                                        <p:cTn id="45" dur="1" fill="hold">
                                          <p:stCondLst>
                                            <p:cond delay="0"/>
                                          </p:stCondLst>
                                        </p:cTn>
                                        <p:tgtEl>
                                          <p:spTgt spid="19"/>
                                        </p:tgtEl>
                                        <p:attrNameLst>
                                          <p:attrName>style.visibility</p:attrName>
                                        </p:attrNameLst>
                                      </p:cBhvr>
                                      <p:to>
                                        <p:strVal val="visible"/>
                                      </p:to>
                                    </p:set>
                                  </p:childTnLst>
                                </p:cTn>
                              </p:par>
                            </p:childTnLst>
                          </p:cTn>
                        </p:par>
                        <p:par>
                          <p:cTn id="46" fill="hold">
                            <p:stCondLst>
                              <p:cond delay="500"/>
                            </p:stCondLst>
                            <p:childTnLst>
                              <p:par>
                                <p:cTn id="47" presetID="1" presetClass="entr" presetSubtype="0" fill="hold" nodeType="afterEffect">
                                  <p:stCondLst>
                                    <p:cond delay="1000"/>
                                  </p:stCondLst>
                                  <p:childTnLst>
                                    <p:set>
                                      <p:cBhvr>
                                        <p:cTn id="48" dur="1" fill="hold">
                                          <p:stCondLst>
                                            <p:cond delay="0"/>
                                          </p:stCondLst>
                                        </p:cTn>
                                        <p:tgtEl>
                                          <p:spTgt spid="21"/>
                                        </p:tgtEl>
                                        <p:attrNameLst>
                                          <p:attrName>style.visibility</p:attrName>
                                        </p:attrNameLst>
                                      </p:cBhvr>
                                      <p:to>
                                        <p:strVal val="visible"/>
                                      </p:to>
                                    </p:set>
                                  </p:childTnLst>
                                </p:cTn>
                              </p:par>
                            </p:childTnLst>
                          </p:cTn>
                        </p:par>
                        <p:par>
                          <p:cTn id="49" fill="hold">
                            <p:stCondLst>
                              <p:cond delay="1500"/>
                            </p:stCondLst>
                            <p:childTnLst>
                              <p:par>
                                <p:cTn id="50" presetID="1" presetClass="entr" presetSubtype="0" fill="hold" grpId="0" nodeType="afterEffect">
                                  <p:stCondLst>
                                    <p:cond delay="500"/>
                                  </p:stCondLst>
                                  <p:childTnLst>
                                    <p:set>
                                      <p:cBhvr>
                                        <p:cTn id="51"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25" grpId="0" animBg="1"/>
      <p:bldP spid="19" grpId="0" animBg="1"/>
      <p:bldP spid="26" grpId="0" animBg="1"/>
      <p:bldP spid="8" grpId="0" animBg="1"/>
      <p:bldP spid="10" grpId="0" animBg="1"/>
      <p:bldP spid="24" grpId="0" animBg="1"/>
      <p:bldP spid="16" grpId="0" animBg="1"/>
      <p:bldP spid="20" grpId="0" animBg="1"/>
      <p:bldP spid="23" grpId="0" animBg="1"/>
      <p:bldP spid="6" grpId="0" animBg="1"/>
      <p:bldP spid="2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490066"/>
          </a:xfrm>
        </p:spPr>
        <p:txBody>
          <a:bodyPr>
            <a:normAutofit fontScale="90000"/>
          </a:bodyPr>
          <a:lstStyle/>
          <a:p>
            <a:r>
              <a:rPr lang="en-GB" dirty="0"/>
              <a:t>Children At Risk</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952090"/>
            <a:ext cx="4608512" cy="5631272"/>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ts val="0"/>
              </a:spcBef>
              <a:spcAft>
                <a:spcPts val="900"/>
              </a:spcAft>
              <a:buNone/>
            </a:pPr>
            <a:r>
              <a:rPr lang="en-GB" sz="2000" b="1" dirty="0">
                <a:solidFill>
                  <a:schemeClr val="dk1"/>
                </a:solidFill>
              </a:rPr>
              <a:t>Child-Centred Focus Throughout</a:t>
            </a:r>
          </a:p>
          <a:p>
            <a:pPr marL="536972" indent="-338138">
              <a:lnSpc>
                <a:spcPct val="80000"/>
              </a:lnSpc>
              <a:spcBef>
                <a:spcPts val="0"/>
              </a:spcBef>
              <a:spcAft>
                <a:spcPts val="900"/>
              </a:spcAft>
              <a:buClrTx/>
            </a:pPr>
            <a:r>
              <a:rPr lang="en-GB" sz="2000" dirty="0"/>
              <a:t>Child’s concerns are recognised</a:t>
            </a:r>
          </a:p>
          <a:p>
            <a:pPr marL="536972" indent="-338138">
              <a:lnSpc>
                <a:spcPct val="80000"/>
              </a:lnSpc>
              <a:spcBef>
                <a:spcPts val="0"/>
              </a:spcBef>
              <a:spcAft>
                <a:spcPts val="900"/>
              </a:spcAft>
              <a:buClrTx/>
            </a:pPr>
            <a:r>
              <a:rPr lang="en-GB" sz="2000" dirty="0"/>
              <a:t>Child’s wishes and feelings are known</a:t>
            </a:r>
          </a:p>
          <a:p>
            <a:pPr marL="536972" indent="-338138">
              <a:lnSpc>
                <a:spcPct val="80000"/>
              </a:lnSpc>
              <a:spcBef>
                <a:spcPts val="0"/>
              </a:spcBef>
              <a:spcAft>
                <a:spcPts val="900"/>
              </a:spcAft>
              <a:buClrTx/>
            </a:pPr>
            <a:r>
              <a:rPr lang="en-GB" sz="2000" dirty="0"/>
              <a:t>Practitioner develops an understanding of the child’s everyday life</a:t>
            </a:r>
          </a:p>
          <a:p>
            <a:pPr marL="536972" indent="-338138">
              <a:lnSpc>
                <a:spcPct val="80000"/>
              </a:lnSpc>
              <a:spcBef>
                <a:spcPts val="0"/>
              </a:spcBef>
              <a:spcAft>
                <a:spcPts val="900"/>
              </a:spcAft>
              <a:buClrTx/>
            </a:pPr>
            <a:r>
              <a:rPr lang="en-GB" sz="2000" dirty="0"/>
              <a:t>Co-production of response leading to positive outcomes identified by the child</a:t>
            </a:r>
          </a:p>
          <a:p>
            <a:pPr marL="536972" indent="-338138">
              <a:lnSpc>
                <a:spcPct val="80000"/>
              </a:lnSpc>
              <a:spcBef>
                <a:spcPts val="0"/>
              </a:spcBef>
              <a:spcAft>
                <a:spcPts val="900"/>
              </a:spcAft>
              <a:buClrTx/>
            </a:pPr>
            <a:r>
              <a:rPr lang="en-GB" sz="2000" dirty="0"/>
              <a:t>Outcomes focussed / strength based</a:t>
            </a:r>
            <a:endParaRPr lang="en-GB" sz="2000" dirty="0">
              <a:solidFill>
                <a:schemeClr val="dk1"/>
              </a:solidFill>
            </a:endParaRP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0440" cy="3974723"/>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en-US" sz="2000" b="1" dirty="0"/>
              <a:t>Procedures </a:t>
            </a:r>
          </a:p>
          <a:p>
            <a:pPr marL="342900" indent="-342900">
              <a:lnSpc>
                <a:spcPct val="80000"/>
              </a:lnSpc>
              <a:spcAft>
                <a:spcPts val="1350"/>
              </a:spcAft>
              <a:buFont typeface="Arial" panose="020B0604020202020204" pitchFamily="34" charset="0"/>
              <a:buChar char="•"/>
            </a:pPr>
            <a:r>
              <a:rPr lang="en-US" sz="2000" dirty="0"/>
              <a:t>Outline duties around S.47 enquiries and child protection conferences</a:t>
            </a:r>
          </a:p>
          <a:p>
            <a:pPr marL="342900" indent="-342900">
              <a:lnSpc>
                <a:spcPct val="80000"/>
              </a:lnSpc>
              <a:spcAft>
                <a:spcPts val="1350"/>
              </a:spcAft>
              <a:buFont typeface="Arial" panose="020B0604020202020204" pitchFamily="34" charset="0"/>
              <a:buChar char="•"/>
            </a:pPr>
            <a:r>
              <a:rPr lang="en-US" sz="2000" dirty="0"/>
              <a:t>Underlying principles from SSWBA</a:t>
            </a:r>
          </a:p>
          <a:p>
            <a:pPr marL="342900" indent="-342900">
              <a:lnSpc>
                <a:spcPct val="80000"/>
              </a:lnSpc>
              <a:spcAft>
                <a:spcPts val="1350"/>
              </a:spcAft>
              <a:buFont typeface="Arial" panose="020B0604020202020204" pitchFamily="34" charset="0"/>
              <a:buChar char="•"/>
            </a:pPr>
            <a:r>
              <a:rPr lang="en-US" sz="2000" dirty="0"/>
              <a:t>Outline roles and responsibilities of partner agencies</a:t>
            </a:r>
          </a:p>
          <a:p>
            <a:pPr marL="342900" indent="-342900">
              <a:lnSpc>
                <a:spcPct val="80000"/>
              </a:lnSpc>
              <a:spcAft>
                <a:spcPts val="1350"/>
              </a:spcAft>
              <a:buFont typeface="Arial" panose="020B0604020202020204" pitchFamily="34" charset="0"/>
              <a:buChar char="•"/>
            </a:pPr>
            <a:r>
              <a:rPr lang="en-US" sz="2000" dirty="0"/>
              <a:t>Timescales for the child protection process remains the same</a:t>
            </a:r>
          </a:p>
        </p:txBody>
      </p:sp>
    </p:spTree>
    <p:extLst>
      <p:ext uri="{BB962C8B-B14F-4D97-AF65-F5344CB8AC3E}">
        <p14:creationId xmlns:p14="http://schemas.microsoft.com/office/powerpoint/2010/main" val="21771113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6A89E4-247E-4730-9835-2A16653250EE}"/>
              </a:ext>
            </a:extLst>
          </p:cNvPr>
          <p:cNvSpPr>
            <a:spLocks noGrp="1"/>
          </p:cNvSpPr>
          <p:nvPr>
            <p:ph type="title"/>
          </p:nvPr>
        </p:nvSpPr>
        <p:spPr>
          <a:xfrm>
            <a:off x="856060" y="969844"/>
            <a:ext cx="7429499" cy="933146"/>
          </a:xfrm>
        </p:spPr>
        <p:txBody>
          <a:bodyPr/>
          <a:lstStyle/>
          <a:p>
            <a:r>
              <a:rPr lang="en-GB" dirty="0"/>
              <a:t>In General</a:t>
            </a:r>
          </a:p>
        </p:txBody>
      </p:sp>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91257" y="2606537"/>
            <a:ext cx="7886700" cy="3038051"/>
          </a:xfrm>
        </p:spPr>
        <p:txBody>
          <a:bodyPr>
            <a:normAutofit fontScale="92500"/>
          </a:bodyPr>
          <a:lstStyle/>
          <a:p>
            <a:pPr marL="265510" indent="-265510"/>
            <a:r>
              <a:rPr lang="en-US" sz="2100" dirty="0"/>
              <a:t>Builds trust</a:t>
            </a:r>
          </a:p>
          <a:p>
            <a:pPr marL="265510" indent="-265510"/>
            <a:r>
              <a:rPr lang="en-US" sz="2100" dirty="0"/>
              <a:t>Less ‘siloed’ working – work together for a common cause </a:t>
            </a:r>
          </a:p>
          <a:p>
            <a:pPr marL="265510" indent="-265510"/>
            <a:r>
              <a:rPr lang="en-US" sz="2100" dirty="0"/>
              <a:t>Uses respectful challenge </a:t>
            </a:r>
          </a:p>
          <a:p>
            <a:pPr marL="265510" indent="-265510"/>
            <a:r>
              <a:rPr lang="en-US" sz="2100" dirty="0"/>
              <a:t>Maintains a person-</a:t>
            </a:r>
            <a:r>
              <a:rPr lang="en-US" sz="2100" dirty="0" err="1"/>
              <a:t>centred</a:t>
            </a:r>
            <a:r>
              <a:rPr lang="en-US" sz="2100" dirty="0"/>
              <a:t> attitude</a:t>
            </a:r>
          </a:p>
          <a:p>
            <a:pPr marL="265510" indent="-265510"/>
            <a:r>
              <a:rPr lang="en-US" sz="2100" dirty="0"/>
              <a:t>Ensures clarity of purpose with clear and honest explanations</a:t>
            </a:r>
          </a:p>
          <a:p>
            <a:pPr marL="265510" indent="-265510"/>
            <a:r>
              <a:rPr lang="en-US" sz="2100" dirty="0"/>
              <a:t>Understands the lived experience of those involved</a:t>
            </a:r>
          </a:p>
          <a:p>
            <a:pPr marL="265510" indent="-265510"/>
            <a:r>
              <a:rPr lang="en-US" sz="2100" dirty="0"/>
              <a:t>Works collaboratively to define and resolve difficulties</a:t>
            </a:r>
          </a:p>
          <a:p>
            <a:pPr marL="265510" indent="-265510"/>
            <a:r>
              <a:rPr lang="en-US" sz="2100" dirty="0"/>
              <a:t>Operates from a strengths-based/outcome focused approach</a:t>
            </a:r>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379168" y="1986605"/>
            <a:ext cx="8385664" cy="561856"/>
          </a:xfrm>
          <a:prstGeom prst="roundRect">
            <a:avLst/>
          </a:prstGeom>
          <a:solidFill>
            <a:schemeClr val="accent5">
              <a:lumMod val="60000"/>
              <a:lumOff val="40000"/>
            </a:schemeClr>
          </a:solidFill>
          <a:ln>
            <a:noFill/>
          </a:ln>
        </p:spPr>
        <p:txBody>
          <a:bodyPr wrap="square">
            <a:spAutoFit/>
          </a:bodyPr>
          <a:lstStyle/>
          <a:p>
            <a:pPr algn="ctr"/>
            <a:r>
              <a:rPr lang="en-US" sz="2700" b="1" dirty="0"/>
              <a:t>Effective multi-agency and partnership working</a:t>
            </a:r>
          </a:p>
        </p:txBody>
      </p:sp>
      <p:pic>
        <p:nvPicPr>
          <p:cNvPr id="6" name="Picture 5" descr="A picture containing LEGO, toy&#10;&#10;Description automatically generated">
            <a:extLst>
              <a:ext uri="{FF2B5EF4-FFF2-40B4-BE49-F238E27FC236}">
                <a16:creationId xmlns:a16="http://schemas.microsoft.com/office/drawing/2014/main" id="{14A93821-0F7F-462E-918E-160A980060F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0580" y="147313"/>
            <a:ext cx="2044252" cy="1772816"/>
          </a:xfrm>
          <a:prstGeom prst="rect">
            <a:avLst/>
          </a:prstGeom>
        </p:spPr>
      </p:pic>
    </p:spTree>
    <p:extLst>
      <p:ext uri="{BB962C8B-B14F-4D97-AF65-F5344CB8AC3E}">
        <p14:creationId xmlns:p14="http://schemas.microsoft.com/office/powerpoint/2010/main" val="960757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276872"/>
            <a:ext cx="8229600" cy="3730228"/>
          </a:xfrm>
        </p:spPr>
        <p:txBody>
          <a:bodyPr/>
          <a:lstStyle/>
          <a:p>
            <a:pPr marL="107950" indent="0">
              <a:buNone/>
            </a:pPr>
            <a:r>
              <a:rPr lang="en-US" sz="2800" dirty="0"/>
              <a:t>Assessment: Some theory and practice –Surviving  safeguarding </a:t>
            </a:r>
          </a:p>
          <a:p>
            <a:pPr marL="107950" indent="0">
              <a:buNone/>
            </a:pPr>
            <a:r>
              <a:rPr lang="en-US" sz="2800" dirty="0"/>
              <a:t>Watch video from 42 minutes into the video up until 53 mins </a:t>
            </a:r>
            <a:r>
              <a:rPr lang="en-GB" sz="2800" b="1"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https://youtu.be/EtlAZEiDm7M</a:t>
            </a:r>
            <a:endParaRPr lang="en-GB" sz="2800" dirty="0">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p:txBody>
          <a:bodyPr>
            <a:normAutofit fontScale="90000"/>
          </a:bodyPr>
          <a:lstStyle/>
          <a:p>
            <a:br>
              <a:rPr lang="en-US" sz="4400" dirty="0"/>
            </a:br>
            <a:br>
              <a:rPr lang="en-US" sz="4400" dirty="0"/>
            </a:br>
            <a:r>
              <a:rPr lang="en-US" sz="4000" dirty="0"/>
              <a:t>Assessment: Some theory and practice –Surviving  safeguarding </a:t>
            </a:r>
            <a:br>
              <a:rPr lang="en-US" sz="4400" dirty="0"/>
            </a:br>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20</a:t>
            </a:fld>
            <a:endParaRPr lang="en-GB" altLang="en-US"/>
          </a:p>
        </p:txBody>
      </p:sp>
    </p:spTree>
    <p:extLst>
      <p:ext uri="{BB962C8B-B14F-4D97-AF65-F5344CB8AC3E}">
        <p14:creationId xmlns:p14="http://schemas.microsoft.com/office/powerpoint/2010/main" val="962381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p:txBody>
          <a:bodyPr>
            <a:normAutofit fontScale="90000"/>
          </a:bodyPr>
          <a:lstStyle/>
          <a:p>
            <a:pPr algn="ctr"/>
            <a:r>
              <a:rPr lang="en-GB" dirty="0"/>
              <a:t>Safeguarding Task 3</a:t>
            </a:r>
            <a:br>
              <a:rPr lang="en-GB" dirty="0"/>
            </a:br>
            <a:r>
              <a:rPr lang="en-GB" dirty="0"/>
              <a:t>The Question – What to include</a:t>
            </a:r>
          </a:p>
        </p:txBody>
      </p:sp>
      <p:sp>
        <p:nvSpPr>
          <p:cNvPr id="2" name="Content Placeholder 1">
            <a:extLst>
              <a:ext uri="{FF2B5EF4-FFF2-40B4-BE49-F238E27FC236}">
                <a16:creationId xmlns:a16="http://schemas.microsoft.com/office/drawing/2014/main" id="{483FDCE0-0D93-490B-84E7-E4D1803A01D1}"/>
              </a:ext>
            </a:extLst>
          </p:cNvPr>
          <p:cNvSpPr>
            <a:spLocks noGrp="1"/>
          </p:cNvSpPr>
          <p:nvPr>
            <p:ph sz="quarter" idx="2"/>
          </p:nvPr>
        </p:nvSpPr>
        <p:spPr>
          <a:xfrm>
            <a:off x="457200" y="1444294"/>
            <a:ext cx="4040188" cy="4649002"/>
          </a:xfrm>
        </p:spPr>
        <p:txBody>
          <a:bodyPr/>
          <a:lstStyle/>
          <a:p>
            <a:pPr marL="109537" indent="0">
              <a:buNone/>
            </a:pPr>
            <a:r>
              <a:rPr lang="en-GB" sz="2000" dirty="0"/>
              <a:t>You must demonstrate your understanding of: </a:t>
            </a:r>
          </a:p>
          <a:p>
            <a:pPr marL="109537" indent="0">
              <a:buNone/>
            </a:pPr>
            <a:r>
              <a:rPr lang="en-GB" sz="2000" dirty="0"/>
              <a:t>SCW learning outcomes:</a:t>
            </a:r>
          </a:p>
          <a:p>
            <a:pPr>
              <a:buFont typeface="Wingdings" pitchFamily="2" charset="2"/>
              <a:buChar char="v"/>
            </a:pPr>
            <a:r>
              <a:rPr lang="en-GB" sz="2000" dirty="0"/>
              <a:t>The integration of analysis in assessment</a:t>
            </a:r>
          </a:p>
          <a:p>
            <a:pPr>
              <a:buFont typeface="Wingdings" pitchFamily="2" charset="2"/>
              <a:buChar char="v"/>
            </a:pPr>
            <a:r>
              <a:rPr lang="en-GB" sz="2000" dirty="0"/>
              <a:t>Collaborative working</a:t>
            </a:r>
          </a:p>
          <a:p>
            <a:pPr>
              <a:buFont typeface="Wingdings" pitchFamily="2" charset="2"/>
              <a:buChar char="v"/>
            </a:pPr>
            <a:r>
              <a:rPr lang="en-GB" sz="2000" dirty="0"/>
              <a:t>Professional judgements in increasingly complex situations </a:t>
            </a:r>
          </a:p>
          <a:p>
            <a:r>
              <a:rPr lang="en-GB" sz="2000" dirty="0"/>
              <a:t>Use of social work </a:t>
            </a:r>
            <a:r>
              <a:rPr lang="en-GB" sz="2000" b="1" dirty="0"/>
              <a:t>theories </a:t>
            </a:r>
          </a:p>
          <a:p>
            <a:r>
              <a:rPr lang="en-GB" sz="2000" dirty="0"/>
              <a:t>Specific dimensions of working in Wales. </a:t>
            </a:r>
          </a:p>
          <a:p>
            <a:endParaRPr lang="en-GB" dirty="0"/>
          </a:p>
        </p:txBody>
      </p:sp>
      <p:sp>
        <p:nvSpPr>
          <p:cNvPr id="7" name="Content Placeholder 6">
            <a:extLst>
              <a:ext uri="{FF2B5EF4-FFF2-40B4-BE49-F238E27FC236}">
                <a16:creationId xmlns:a16="http://schemas.microsoft.com/office/drawing/2014/main" id="{0EEECA6B-A59B-45B9-B472-62052A71D5A4}"/>
              </a:ext>
            </a:extLst>
          </p:cNvPr>
          <p:cNvSpPr>
            <a:spLocks noGrp="1"/>
          </p:cNvSpPr>
          <p:nvPr>
            <p:ph sz="quarter" idx="4"/>
          </p:nvPr>
        </p:nvSpPr>
        <p:spPr>
          <a:xfrm>
            <a:off x="4645025" y="1444294"/>
            <a:ext cx="4041775" cy="4964444"/>
          </a:xfrm>
        </p:spPr>
        <p:txBody>
          <a:bodyPr/>
          <a:lstStyle/>
          <a:p>
            <a:pPr marL="565150" indent="-457200">
              <a:defRPr/>
            </a:pPr>
            <a:r>
              <a:rPr lang="en-GB" altLang="en-US" sz="2000" dirty="0"/>
              <a:t>Current legislation, policy and procedures relevant to your area of social work</a:t>
            </a:r>
          </a:p>
          <a:p>
            <a:pPr marL="565150" indent="-457200">
              <a:defRPr/>
            </a:pPr>
            <a:r>
              <a:rPr lang="en-GB" altLang="en-US" sz="2000" dirty="0"/>
              <a:t>Data protection and information sharing</a:t>
            </a:r>
          </a:p>
          <a:p>
            <a:pPr marL="565150" indent="-457200">
              <a:defRPr/>
            </a:pPr>
            <a:r>
              <a:rPr lang="en-GB" altLang="en-US" sz="2000" dirty="0"/>
              <a:t>Equalities legislation</a:t>
            </a:r>
          </a:p>
          <a:p>
            <a:pPr marL="565150" indent="-457200">
              <a:defRPr/>
            </a:pPr>
            <a:r>
              <a:rPr lang="en-GB" altLang="en-US" sz="2000" dirty="0"/>
              <a:t>Health and safety at work</a:t>
            </a:r>
          </a:p>
          <a:p>
            <a:pPr marL="565150" indent="-457200">
              <a:defRPr/>
            </a:pPr>
            <a:r>
              <a:rPr lang="en-GB" altLang="en-US" sz="2000" dirty="0"/>
              <a:t>Domestic and international law; including human rights and the UN Convention of Human rights.</a:t>
            </a:r>
          </a:p>
          <a:p>
            <a:endParaRPr lang="en-GB" dirty="0"/>
          </a:p>
        </p:txBody>
      </p:sp>
      <p:sp>
        <p:nvSpPr>
          <p:cNvPr id="4" name="Slide Number Placeholder 3">
            <a:extLst>
              <a:ext uri="{FF2B5EF4-FFF2-40B4-BE49-F238E27FC236}">
                <a16:creationId xmlns:a16="http://schemas.microsoft.com/office/drawing/2014/main" id="{3705F542-7B1F-4EE0-B2AE-199F5C06D53D}"/>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spTree>
    <p:extLst>
      <p:ext uri="{BB962C8B-B14F-4D97-AF65-F5344CB8AC3E}">
        <p14:creationId xmlns:p14="http://schemas.microsoft.com/office/powerpoint/2010/main" val="393802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457200" y="1125538"/>
            <a:ext cx="8229600" cy="5029200"/>
          </a:xfrm>
        </p:spPr>
        <p:txBody>
          <a:bodyPr/>
          <a:lstStyle/>
          <a:p>
            <a:pPr marL="109537" indent="0">
              <a:buFont typeface="Wingdings 3" panose="05040102010807070707" pitchFamily="18" charset="2"/>
              <a:buNone/>
              <a:defRPr/>
            </a:pPr>
            <a:r>
              <a:rPr lang="en-GB" dirty="0"/>
              <a:t> </a:t>
            </a:r>
          </a:p>
          <a:p>
            <a:pPr>
              <a:defRPr/>
            </a:pPr>
            <a:r>
              <a:rPr lang="en-GB" dirty="0"/>
              <a:t>Please take 5 minutes each to outline the case you are planning to use for Task 3 to the group.  Please be mindful of the need for confidentiality. </a:t>
            </a:r>
          </a:p>
          <a:p>
            <a:pPr>
              <a:defRPr/>
            </a:pPr>
            <a:r>
              <a:rPr lang="en-GB" b="1" dirty="0"/>
              <a:t>The case you </a:t>
            </a:r>
            <a:r>
              <a:rPr lang="en-GB" dirty="0"/>
              <a:t>choose case must be a case you have worked on since commencing the programme.</a:t>
            </a:r>
            <a:endParaRPr lang="en-GB" altLang="en-US" sz="6000" dirty="0"/>
          </a:p>
        </p:txBody>
      </p:sp>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457200" y="260648"/>
            <a:ext cx="8229600" cy="1143000"/>
          </a:xfrm>
        </p:spPr>
        <p:txBody>
          <a:bodyPr/>
          <a:lstStyle/>
          <a:p>
            <a:pPr algn="ctr">
              <a:defRPr/>
            </a:pPr>
            <a:r>
              <a:rPr lang="en-GB" dirty="0"/>
              <a:t>Exercise 3- Safeguarding</a:t>
            </a:r>
          </a:p>
        </p:txBody>
      </p:sp>
      <p:sp>
        <p:nvSpPr>
          <p:cNvPr id="2" name="Slide Number Placeholder 1">
            <a:extLst>
              <a:ext uri="{FF2B5EF4-FFF2-40B4-BE49-F238E27FC236}">
                <a16:creationId xmlns:a16="http://schemas.microsoft.com/office/drawing/2014/main" id="{15E424C1-E5C3-4311-B350-4B8F261CA145}"/>
              </a:ext>
            </a:extLst>
          </p:cNvPr>
          <p:cNvSpPr>
            <a:spLocks noGrp="1"/>
          </p:cNvSpPr>
          <p:nvPr>
            <p:ph type="sldNum" sz="quarter" idx="12"/>
          </p:nvPr>
        </p:nvSpPr>
        <p:spPr/>
        <p:txBody>
          <a:bodyPr/>
          <a:lstStyle/>
          <a:p>
            <a:pPr>
              <a:defRPr/>
            </a:pPr>
            <a:fld id="{B279AC3C-9A7B-46D6-8EDB-3083219B5F49}" type="slidenum">
              <a:rPr lang="en-GB" altLang="en-US" smtClean="0"/>
              <a:pPr>
                <a:defRPr/>
              </a:pPr>
              <a:t>22</a:t>
            </a:fld>
            <a:endParaRPr lang="en-GB" altLang="en-US"/>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4434796"/>
            <a:ext cx="2892103" cy="23390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D11CFC26-7EE8-4C11-B98C-4EBD476751A4}"/>
              </a:ext>
            </a:extLst>
          </p:cNvPr>
          <p:cNvSpPr>
            <a:spLocks noGrp="1"/>
          </p:cNvSpPr>
          <p:nvPr>
            <p:ph idx="1"/>
          </p:nvPr>
        </p:nvSpPr>
        <p:spPr>
          <a:xfrm>
            <a:off x="457200" y="1989138"/>
            <a:ext cx="8229600" cy="4032250"/>
          </a:xfrm>
        </p:spPr>
        <p:txBody>
          <a:bodyPr/>
          <a:lstStyle/>
          <a:p>
            <a:pPr>
              <a:defRPr/>
            </a:pPr>
            <a:r>
              <a:rPr lang="en-GB" sz="2800" dirty="0">
                <a:latin typeface="+mj-lt"/>
              </a:rPr>
              <a:t>Demonstrate an understanding of the relationship between social policy, legislative framework and guidance of social work provision in Wales</a:t>
            </a:r>
          </a:p>
          <a:p>
            <a:pPr>
              <a:defRPr/>
            </a:pPr>
            <a:r>
              <a:rPr lang="en-GB" altLang="en-US" sz="2800" dirty="0">
                <a:latin typeface="+mj-lt"/>
              </a:rPr>
              <a:t>Deciding what constitutes abuse is not always easy as it is usually contextual and depends upon factors such as age and/or the capacity of the individual thought to be at risk.</a:t>
            </a:r>
          </a:p>
          <a:p>
            <a:pPr marL="109537" indent="0">
              <a:buFont typeface="Wingdings 3" panose="05040102010807070707" pitchFamily="18" charset="2"/>
              <a:buNone/>
              <a:defRPr/>
            </a:pPr>
            <a:endParaRPr lang="en-GB" dirty="0"/>
          </a:p>
        </p:txBody>
      </p:sp>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683568" y="338138"/>
            <a:ext cx="7725544" cy="1650702"/>
          </a:xfrm>
        </p:spPr>
        <p:txBody>
          <a:bodyPr>
            <a:noAutofit/>
          </a:bodyPr>
          <a:lstStyle/>
          <a:p>
            <a:pPr algn="ctr">
              <a:defRPr/>
            </a:pPr>
            <a:r>
              <a:rPr lang="en-GB" sz="3200" dirty="0"/>
              <a:t>Intervention and Application of Professional Judgement in Increasingly Complex Situations</a:t>
            </a:r>
          </a:p>
        </p:txBody>
      </p:sp>
      <p:sp>
        <p:nvSpPr>
          <p:cNvPr id="4" name="Slide Number Placeholder 3">
            <a:extLst>
              <a:ext uri="{FF2B5EF4-FFF2-40B4-BE49-F238E27FC236}">
                <a16:creationId xmlns:a16="http://schemas.microsoft.com/office/drawing/2014/main" id="{53EE306D-04F1-47BD-89FE-B441735B3E85}"/>
              </a:ext>
            </a:extLst>
          </p:cNvPr>
          <p:cNvSpPr>
            <a:spLocks noGrp="1"/>
          </p:cNvSpPr>
          <p:nvPr>
            <p:ph type="sldNum" sz="quarter" idx="12"/>
          </p:nvPr>
        </p:nvSpPr>
        <p:spPr/>
        <p:txBody>
          <a:bodyPr/>
          <a:lstStyle/>
          <a:p>
            <a:pPr>
              <a:defRPr/>
            </a:pPr>
            <a:fld id="{B279AC3C-9A7B-46D6-8EDB-3083219B5F49}" type="slidenum">
              <a:rPr lang="en-GB" altLang="en-US" smtClean="0"/>
              <a:pPr>
                <a:defRPr/>
              </a:pPr>
              <a:t>23</a:t>
            </a:fld>
            <a:endParaRPr lang="en-GB"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57200" y="1481138"/>
            <a:ext cx="8229600" cy="4611687"/>
          </a:xfrm>
        </p:spPr>
        <p:txBody>
          <a:bodyPr/>
          <a:lstStyle/>
          <a:p>
            <a:r>
              <a:rPr lang="en-GB" altLang="en-US" sz="2400" dirty="0"/>
              <a:t>Many different agencies/services are usually involved</a:t>
            </a:r>
          </a:p>
          <a:p>
            <a:r>
              <a:rPr lang="en-GB" altLang="en-US" sz="2400" dirty="0"/>
              <a:t>These may have different values, outcomes, models of care etc.</a:t>
            </a:r>
          </a:p>
          <a:p>
            <a:r>
              <a:rPr lang="en-GB" altLang="en-US" sz="2400" dirty="0"/>
              <a:t>Multiple problems e.g. it is not isolated to one issue, for instance drug and alcohol issues could also involve learning disabilities and domestic violence</a:t>
            </a:r>
          </a:p>
          <a:p>
            <a:r>
              <a:rPr lang="en-GB" altLang="en-US" sz="2400" dirty="0"/>
              <a:t>Complex social group e.g. families, friends etc</a:t>
            </a:r>
          </a:p>
          <a:p>
            <a:r>
              <a:rPr lang="en-GB" altLang="en-US" sz="2400" dirty="0"/>
              <a:t>Ambiguities- feelings, reason for decisions made, impact of decisions and actions taken, conflict of interest.</a:t>
            </a:r>
          </a:p>
          <a:p>
            <a:endParaRPr lang="en-GB" altLang="en-US" dirty="0"/>
          </a:p>
        </p:txBody>
      </p:sp>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p:txBody>
          <a:bodyPr/>
          <a:lstStyle/>
          <a:p>
            <a:pPr algn="ctr">
              <a:defRPr/>
            </a:pPr>
            <a:r>
              <a:rPr lang="en-GB" dirty="0"/>
              <a:t>Consider Complexity</a:t>
            </a:r>
          </a:p>
        </p:txBody>
      </p:sp>
      <p:sp>
        <p:nvSpPr>
          <p:cNvPr id="2" name="Slide Number Placeholder 1">
            <a:extLst>
              <a:ext uri="{FF2B5EF4-FFF2-40B4-BE49-F238E27FC236}">
                <a16:creationId xmlns:a16="http://schemas.microsoft.com/office/drawing/2014/main" id="{65EE296A-69E1-41D8-81E1-C85D354ADAE8}"/>
              </a:ext>
            </a:extLst>
          </p:cNvPr>
          <p:cNvSpPr>
            <a:spLocks noGrp="1"/>
          </p:cNvSpPr>
          <p:nvPr>
            <p:ph type="sldNum" sz="quarter" idx="12"/>
          </p:nvPr>
        </p:nvSpPr>
        <p:spPr/>
        <p:txBody>
          <a:bodyPr/>
          <a:lstStyle/>
          <a:p>
            <a:pPr>
              <a:defRPr/>
            </a:pPr>
            <a:fld id="{B279AC3C-9A7B-46D6-8EDB-3083219B5F49}" type="slidenum">
              <a:rPr lang="en-GB" altLang="en-US" smtClean="0"/>
              <a:pPr>
                <a:defRPr/>
              </a:pPr>
              <a:t>24</a:t>
            </a:fld>
            <a:endParaRPr lang="en-GB"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p:txBody>
          <a:bodyPr/>
          <a:lstStyle/>
          <a:p>
            <a:pPr marL="109537" indent="0">
              <a:buFont typeface="Wingdings 3" panose="05040102010807070707" pitchFamily="18" charset="2"/>
              <a:buNone/>
              <a:defRPr/>
            </a:pPr>
            <a:r>
              <a:rPr lang="en-GB" altLang="en-US" sz="2400" dirty="0"/>
              <a:t>Complex thinking involves:</a:t>
            </a:r>
          </a:p>
          <a:p>
            <a:pPr>
              <a:defRPr/>
            </a:pPr>
            <a:r>
              <a:rPr lang="en-GB" altLang="en-US" sz="2400" dirty="0"/>
              <a:t>Revisiting ideas through reflection, critical thinking and doing which enables us to re-evaluate them in the light of our developing practice and reading about practice, as our understanding of those ideas becomes deeper and more refined. </a:t>
            </a:r>
          </a:p>
          <a:p>
            <a:pPr>
              <a:defRPr/>
            </a:pPr>
            <a:r>
              <a:rPr lang="en-GB" altLang="en-US" sz="2400" dirty="0"/>
              <a:t>It allows us to test and change ideas about situations that face us </a:t>
            </a:r>
          </a:p>
          <a:p>
            <a:pPr>
              <a:defRPr/>
            </a:pPr>
            <a:r>
              <a:rPr lang="en-GB" altLang="en-US" sz="2400" dirty="0"/>
              <a:t>Practice involves a complex combination of practical skills, knowledge, values, thoughts, feelings and action</a:t>
            </a:r>
          </a:p>
        </p:txBody>
      </p:sp>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p:txBody>
          <a:bodyPr/>
          <a:lstStyle/>
          <a:p>
            <a:pPr algn="ctr">
              <a:defRPr/>
            </a:pPr>
            <a:r>
              <a:rPr lang="en-GB" dirty="0"/>
              <a:t>Complex Thinking</a:t>
            </a:r>
          </a:p>
        </p:txBody>
      </p:sp>
      <p:sp>
        <p:nvSpPr>
          <p:cNvPr id="2" name="Slide Number Placeholder 1">
            <a:extLst>
              <a:ext uri="{FF2B5EF4-FFF2-40B4-BE49-F238E27FC236}">
                <a16:creationId xmlns:a16="http://schemas.microsoft.com/office/drawing/2014/main" id="{AF7CD328-5637-4EC9-89E9-020F3CA845ED}"/>
              </a:ext>
            </a:extLst>
          </p:cNvPr>
          <p:cNvSpPr>
            <a:spLocks noGrp="1"/>
          </p:cNvSpPr>
          <p:nvPr>
            <p:ph type="sldNum" sz="quarter" idx="12"/>
          </p:nvPr>
        </p:nvSpPr>
        <p:spPr/>
        <p:txBody>
          <a:bodyPr/>
          <a:lstStyle/>
          <a:p>
            <a:pPr>
              <a:defRPr/>
            </a:pPr>
            <a:fld id="{B279AC3C-9A7B-46D6-8EDB-3083219B5F49}" type="slidenum">
              <a:rPr lang="en-GB" altLang="en-US" smtClean="0"/>
              <a:pPr>
                <a:defRPr/>
              </a:pPr>
              <a:t>25</a:t>
            </a:fld>
            <a:endParaRPr lang="en-GB"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p:txBody>
          <a:bodyPr/>
          <a:lstStyle/>
          <a:p>
            <a:pPr marL="109537" indent="0">
              <a:buFont typeface="Wingdings 3" panose="05040102010807070707" pitchFamily="18" charset="2"/>
              <a:buNone/>
              <a:defRPr/>
            </a:pPr>
            <a:r>
              <a:rPr lang="en-GB" altLang="en-US" dirty="0"/>
              <a:t>This should include:</a:t>
            </a:r>
          </a:p>
          <a:p>
            <a:pPr>
              <a:defRPr/>
            </a:pPr>
            <a:r>
              <a:rPr lang="en-GB" altLang="en-US" dirty="0"/>
              <a:t>Identifying relevant factors that have/may increase complexity</a:t>
            </a:r>
          </a:p>
          <a:p>
            <a:pPr>
              <a:defRPr/>
            </a:pPr>
            <a:r>
              <a:rPr lang="en-GB" altLang="en-US" dirty="0"/>
              <a:t>Professional boundaries (legal and organisational)</a:t>
            </a:r>
          </a:p>
          <a:p>
            <a:pPr>
              <a:defRPr/>
            </a:pPr>
            <a:r>
              <a:rPr lang="en-GB" altLang="en-US" dirty="0"/>
              <a:t>Negotiate with others to reach decisions</a:t>
            </a:r>
          </a:p>
          <a:p>
            <a:pPr>
              <a:defRPr/>
            </a:pPr>
            <a:r>
              <a:rPr lang="en-GB" altLang="en-US" dirty="0"/>
              <a:t>Recommendations and decisions (accountability)</a:t>
            </a:r>
          </a:p>
          <a:p>
            <a:pPr>
              <a:defRPr/>
            </a:pPr>
            <a:r>
              <a:rPr lang="en-GB" altLang="en-US" dirty="0"/>
              <a:t>Use supervision to consider and manage  </a:t>
            </a:r>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p:txBody>
          <a:bodyPr/>
          <a:lstStyle/>
          <a:p>
            <a:pPr algn="ctr">
              <a:defRPr/>
            </a:pPr>
            <a:r>
              <a:rPr lang="en-GB" dirty="0"/>
              <a:t>Professional Judgement</a:t>
            </a:r>
          </a:p>
        </p:txBody>
      </p:sp>
      <p:sp>
        <p:nvSpPr>
          <p:cNvPr id="2" name="Slide Number Placeholder 1">
            <a:extLst>
              <a:ext uri="{FF2B5EF4-FFF2-40B4-BE49-F238E27FC236}">
                <a16:creationId xmlns:a16="http://schemas.microsoft.com/office/drawing/2014/main" id="{E8390147-A1F8-46CB-9CE9-DC791649B40E}"/>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B2FDD0C-6B27-4572-B542-7684966EA21C}"/>
              </a:ext>
            </a:extLst>
          </p:cNvPr>
          <p:cNvSpPr>
            <a:spLocks noGrp="1"/>
          </p:cNvSpPr>
          <p:nvPr>
            <p:ph type="title"/>
          </p:nvPr>
        </p:nvSpPr>
        <p:spPr/>
        <p:txBody>
          <a:bodyPr/>
          <a:lstStyle/>
          <a:p>
            <a:pPr>
              <a:defRPr/>
            </a:pPr>
            <a:r>
              <a:rPr lang="en-GB" dirty="0"/>
              <a:t>Ethics and Effective Practice</a:t>
            </a:r>
          </a:p>
        </p:txBody>
      </p:sp>
      <p:sp>
        <p:nvSpPr>
          <p:cNvPr id="62467" name="Text Placeholder 3">
            <a:extLst>
              <a:ext uri="{FF2B5EF4-FFF2-40B4-BE49-F238E27FC236}">
                <a16:creationId xmlns:a16="http://schemas.microsoft.com/office/drawing/2014/main" id="{E4C8B3F5-931B-4C69-AA7F-6AE491E07C32}"/>
              </a:ext>
            </a:extLst>
          </p:cNvPr>
          <p:cNvSpPr>
            <a:spLocks noGrp="1"/>
          </p:cNvSpPr>
          <p:nvPr>
            <p:ph type="body" idx="1"/>
          </p:nvPr>
        </p:nvSpPr>
        <p:spPr>
          <a:xfrm>
            <a:off x="234950" y="7210425"/>
            <a:ext cx="4040188" cy="762000"/>
          </a:xfrm>
          <a:ln>
            <a:headEnd/>
            <a:tailEnd/>
          </a:ln>
        </p:spPr>
        <p:txBody>
          <a:bodyPr/>
          <a:lstStyle/>
          <a:p>
            <a:endParaRPr lang="en-GB" altLang="en-US"/>
          </a:p>
        </p:txBody>
      </p:sp>
      <p:sp>
        <p:nvSpPr>
          <p:cNvPr id="5" name="Content Placeholder 4">
            <a:extLst>
              <a:ext uri="{FF2B5EF4-FFF2-40B4-BE49-F238E27FC236}">
                <a16:creationId xmlns:a16="http://schemas.microsoft.com/office/drawing/2014/main" id="{AF93290B-1E82-4253-B2B7-46968EB5C477}"/>
              </a:ext>
            </a:extLst>
          </p:cNvPr>
          <p:cNvSpPr>
            <a:spLocks noGrp="1"/>
          </p:cNvSpPr>
          <p:nvPr>
            <p:ph sz="quarter" idx="2"/>
          </p:nvPr>
        </p:nvSpPr>
        <p:spPr/>
        <p:txBody>
          <a:bodyPr/>
          <a:lstStyle/>
          <a:p>
            <a:pPr marL="109537" indent="0">
              <a:buFont typeface="Wingdings 3" panose="05040102010807070707" pitchFamily="18" charset="2"/>
              <a:buNone/>
              <a:defRPr/>
            </a:pPr>
            <a:r>
              <a:rPr lang="en-GB" sz="2000" b="1" dirty="0"/>
              <a:t>Ethical practice incorporates:</a:t>
            </a:r>
          </a:p>
          <a:p>
            <a:pPr>
              <a:defRPr/>
            </a:pPr>
            <a:r>
              <a:rPr lang="en-GB" sz="2000" dirty="0"/>
              <a:t>Strong, empowering value base incorporating an awareness of how your approach to practice impacts on individuals</a:t>
            </a:r>
          </a:p>
          <a:p>
            <a:pPr>
              <a:defRPr/>
            </a:pPr>
            <a:r>
              <a:rPr lang="en-GB" sz="2000" dirty="0"/>
              <a:t>Anti-discriminatory and anti-oppressive practice</a:t>
            </a:r>
          </a:p>
          <a:p>
            <a:pPr>
              <a:defRPr/>
            </a:pPr>
            <a:r>
              <a:rPr lang="en-GB" sz="2000" dirty="0"/>
              <a:t>Accountability both personal and professional</a:t>
            </a:r>
          </a:p>
          <a:p>
            <a:pPr marL="109537" indent="0">
              <a:buFont typeface="Wingdings 3" panose="05040102010807070707" pitchFamily="18" charset="2"/>
              <a:buNone/>
              <a:defRPr/>
            </a:pPr>
            <a:r>
              <a:rPr lang="en-GB" altLang="en-US" sz="1400" dirty="0"/>
              <a:t>Watson and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4C93909-4A9E-4827-8FC1-163204567FF1}"/>
              </a:ext>
            </a:extLst>
          </p:cNvPr>
          <p:cNvSpPr>
            <a:spLocks noGrp="1"/>
          </p:cNvSpPr>
          <p:nvPr>
            <p:ph sz="quarter" idx="4"/>
          </p:nvPr>
        </p:nvSpPr>
        <p:spPr>
          <a:xfrm>
            <a:off x="4645025" y="1444625"/>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en-GB" altLang="en-US" sz="2000" b="1" dirty="0"/>
              <a:t>Effective practice involves:</a:t>
            </a:r>
          </a:p>
          <a:p>
            <a:pPr>
              <a:spcBef>
                <a:spcPct val="0"/>
              </a:spcBef>
              <a:defRPr/>
            </a:pPr>
            <a:r>
              <a:rPr lang="en-GB" altLang="en-US" sz="2000" dirty="0"/>
              <a:t>Theoretical understanding of workers’ and individuals’ actions within a particular socioeconomical context</a:t>
            </a:r>
          </a:p>
          <a:p>
            <a:pPr>
              <a:spcBef>
                <a:spcPct val="0"/>
              </a:spcBef>
              <a:defRPr/>
            </a:pPr>
            <a:r>
              <a:rPr lang="en-GB" altLang="en-US" sz="2000" dirty="0"/>
              <a:t>Understanding of the relevant current research evidence</a:t>
            </a:r>
          </a:p>
          <a:p>
            <a:pPr>
              <a:spcBef>
                <a:spcPct val="0"/>
              </a:spcBef>
              <a:defRPr/>
            </a:pPr>
            <a:r>
              <a:rPr lang="en-GB" altLang="en-US" sz="2000" dirty="0"/>
              <a:t>Clear process of evaluation which incorporates the individual’s perspective</a:t>
            </a:r>
          </a:p>
          <a:p>
            <a:pPr marL="109537" indent="0">
              <a:spcBef>
                <a:spcPct val="0"/>
              </a:spcBef>
              <a:buFont typeface="Wingdings 3" panose="05040102010807070707" pitchFamily="18" charset="2"/>
              <a:buNone/>
              <a:defRPr/>
            </a:pPr>
            <a:r>
              <a:rPr lang="en-GB" altLang="en-US" sz="1400" dirty="0"/>
              <a:t>Watson and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8F2F5D96-69BF-4CC4-9FBD-3CE7C2B377AD}"/>
              </a:ext>
            </a:extLst>
          </p:cNvPr>
          <p:cNvSpPr>
            <a:spLocks noGrp="1"/>
          </p:cNvSpPr>
          <p:nvPr>
            <p:ph type="sldNum" sz="quarter" idx="12"/>
          </p:nvPr>
        </p:nvSpPr>
        <p:spPr/>
        <p:txBody>
          <a:bodyPr/>
          <a:lstStyle/>
          <a:p>
            <a:pPr>
              <a:defRPr/>
            </a:pPr>
            <a:fld id="{07C15AAB-93E2-498D-96AC-3B90A4A92671}" type="slidenum">
              <a:rPr lang="en-GB" altLang="en-US" smtClean="0"/>
              <a:pPr>
                <a:defRPr/>
              </a:pPr>
              <a:t>27</a:t>
            </a:fld>
            <a:endParaRPr lang="en-GB" altLang="en-US"/>
          </a:p>
        </p:txBody>
      </p:sp>
      <p:pic>
        <p:nvPicPr>
          <p:cNvPr id="62470" name="Picture 10" descr="Related image">
            <a:extLst>
              <a:ext uri="{FF2B5EF4-FFF2-40B4-BE49-F238E27FC236}">
                <a16:creationId xmlns:a16="http://schemas.microsoft.com/office/drawing/2014/main" id="{260BBB47-A431-4C44-9803-5C721DDFC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19672" y="5229225"/>
            <a:ext cx="1456884" cy="16428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D9194C-B565-4BEC-A49E-E31D65B0202D}"/>
              </a:ext>
            </a:extLst>
          </p:cNvPr>
          <p:cNvSpPr>
            <a:spLocks noGrp="1"/>
          </p:cNvSpPr>
          <p:nvPr>
            <p:ph idx="1"/>
          </p:nvPr>
        </p:nvSpPr>
        <p:spPr/>
        <p:txBody>
          <a:bodyPr/>
          <a:lstStyle/>
          <a:p>
            <a:pPr eaLnBrk="1" hangingPunct="1">
              <a:spcBef>
                <a:spcPct val="0"/>
              </a:spcBef>
              <a:buClrTx/>
              <a:buSzTx/>
              <a:buFontTx/>
              <a:buNone/>
              <a:defRPr/>
            </a:pPr>
            <a:r>
              <a:rPr lang="en-GB" altLang="en-US" sz="2400" dirty="0">
                <a:latin typeface="+mj-lt"/>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making processes are better understood.  </a:t>
            </a:r>
          </a:p>
          <a:p>
            <a:pPr eaLnBrk="1" hangingPunct="1">
              <a:spcBef>
                <a:spcPct val="0"/>
              </a:spcBef>
              <a:buClrTx/>
              <a:buSzTx/>
              <a:buFontTx/>
              <a:buNone/>
              <a:defRPr/>
            </a:pPr>
            <a:r>
              <a:rPr lang="en-GB" altLang="en-US" sz="1600" i="1" dirty="0" err="1">
                <a:latin typeface="+mj-lt"/>
              </a:rPr>
              <a:t>Kershall</a:t>
            </a:r>
            <a:r>
              <a:rPr lang="en-GB" altLang="en-US" sz="1600" i="1" dirty="0">
                <a:latin typeface="+mj-lt"/>
              </a:rPr>
              <a:t>, H and Pritchard, J (2007) “Good Practice in Risk Assessment &amp; Risk Management”, London: Jessica Kingsley.</a:t>
            </a:r>
          </a:p>
          <a:p>
            <a:pPr>
              <a:defRPr/>
            </a:pPr>
            <a:endParaRPr lang="en-GB" dirty="0"/>
          </a:p>
        </p:txBody>
      </p:sp>
      <p:sp>
        <p:nvSpPr>
          <p:cNvPr id="3" name="Title 2">
            <a:extLst>
              <a:ext uri="{FF2B5EF4-FFF2-40B4-BE49-F238E27FC236}">
                <a16:creationId xmlns:a16="http://schemas.microsoft.com/office/drawing/2014/main" id="{9680F83D-BE27-4F80-BA14-CB3981E82EA2}"/>
              </a:ext>
            </a:extLst>
          </p:cNvPr>
          <p:cNvSpPr>
            <a:spLocks noGrp="1"/>
          </p:cNvSpPr>
          <p:nvPr>
            <p:ph type="title"/>
          </p:nvPr>
        </p:nvSpPr>
        <p:spPr/>
        <p:txBody>
          <a:bodyPr>
            <a:normAutofit fontScale="90000"/>
          </a:bodyPr>
          <a:lstStyle/>
          <a:p>
            <a:pPr algn="ctr">
              <a:defRPr/>
            </a:pPr>
            <a:br>
              <a:rPr lang="en-GB" sz="4400" dirty="0">
                <a:cs typeface="Arial" charset="0"/>
              </a:rPr>
            </a:br>
            <a:r>
              <a:rPr lang="en-GB" sz="4000" dirty="0">
                <a:cs typeface="Arial" charset="0"/>
              </a:rPr>
              <a:t>Appreciating Biases within the Risk Assessment Process</a:t>
            </a:r>
            <a:br>
              <a:rPr lang="en-GB" sz="4400" dirty="0">
                <a:cs typeface="Arial" charset="0"/>
              </a:rPr>
            </a:br>
            <a:endParaRPr lang="en-GB" dirty="0"/>
          </a:p>
        </p:txBody>
      </p:sp>
      <p:sp>
        <p:nvSpPr>
          <p:cNvPr id="4" name="Slide Number Placeholder 3">
            <a:extLst>
              <a:ext uri="{FF2B5EF4-FFF2-40B4-BE49-F238E27FC236}">
                <a16:creationId xmlns:a16="http://schemas.microsoft.com/office/drawing/2014/main" id="{90488F16-33FF-41A1-B9C4-133FA4D783D6}"/>
              </a:ext>
            </a:extLst>
          </p:cNvPr>
          <p:cNvSpPr>
            <a:spLocks noGrp="1"/>
          </p:cNvSpPr>
          <p:nvPr>
            <p:ph type="sldNum" sz="quarter" idx="12"/>
          </p:nvPr>
        </p:nvSpPr>
        <p:spPr/>
        <p:txBody>
          <a:bodyPr/>
          <a:lstStyle/>
          <a:p>
            <a:pPr>
              <a:defRPr/>
            </a:pPr>
            <a:fld id="{B279AC3C-9A7B-46D6-8EDB-3083219B5F49}" type="slidenum">
              <a:rPr lang="en-GB" altLang="en-US" smtClean="0"/>
              <a:pPr>
                <a:defRPr/>
              </a:pPr>
              <a:t>28</a:t>
            </a:fld>
            <a:endParaRPr lang="en-GB"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p:txBody>
          <a:bodyPr/>
          <a:lstStyle/>
          <a:p>
            <a:pPr>
              <a:defRPr/>
            </a:pPr>
            <a:r>
              <a:rPr lang="en-GB" altLang="en-US" sz="2400" dirty="0"/>
              <a:t>Dealing with risk and protection is fraught with moral and ethical dilemmas for social workers</a:t>
            </a:r>
          </a:p>
          <a:p>
            <a:pPr>
              <a:defRPr/>
            </a:pPr>
            <a:r>
              <a:rPr lang="en-GB" altLang="en-US" sz="2400" dirty="0"/>
              <a:t>There is often no “right” or “wrong” answer as assessing risk is never an exact science</a:t>
            </a:r>
          </a:p>
          <a:p>
            <a:pPr>
              <a:defRPr/>
            </a:pPr>
            <a:r>
              <a:rPr lang="en-GB" altLang="en-US" sz="2400" dirty="0"/>
              <a:t>Wrong decisions in the assessment process can have grave and profound implications  </a:t>
            </a:r>
          </a:p>
          <a:p>
            <a:pPr>
              <a:defRPr/>
            </a:pPr>
            <a:r>
              <a:rPr lang="en-GB" altLang="en-US" sz="2400" dirty="0"/>
              <a:t>Decisions are often made in conditions that are “manufactured uncertainty” where not only is the knowledge base incomplete but more and better knowledge often means more uncertainty</a:t>
            </a:r>
            <a:endParaRPr lang="en-GB" altLang="en-US" sz="1200" dirty="0"/>
          </a:p>
          <a:p>
            <a:pPr marL="109537" indent="0">
              <a:buFont typeface="Wingdings 3" panose="05040102010807070707" pitchFamily="18" charset="2"/>
              <a:buNone/>
              <a:defRPr/>
            </a:pPr>
            <a:r>
              <a:rPr lang="en-GB" altLang="en-US" sz="1400" dirty="0"/>
              <a:t>     Adams, </a:t>
            </a:r>
            <a:r>
              <a:rPr lang="en-GB" altLang="en-US" sz="1400" dirty="0" err="1"/>
              <a:t>Dominelli</a:t>
            </a:r>
            <a:r>
              <a:rPr lang="en-GB" altLang="en-US" sz="1400" dirty="0"/>
              <a:t> and Payne (2009) </a:t>
            </a:r>
          </a:p>
          <a:p>
            <a:pPr marL="109537" indent="0">
              <a:buFont typeface="Wingdings 3" panose="05040102010807070707" pitchFamily="18" charset="2"/>
              <a:buNone/>
              <a:defRPr/>
            </a:pPr>
            <a:endParaRPr lang="en-GB" altLang="en-US" dirty="0"/>
          </a:p>
          <a:p>
            <a:pPr>
              <a:defRPr/>
            </a:pPr>
            <a:endParaRPr lang="en-GB" altLang="en-US" dirty="0"/>
          </a:p>
        </p:txBody>
      </p:sp>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p:txBody>
          <a:bodyPr/>
          <a:lstStyle/>
          <a:p>
            <a:pPr>
              <a:defRPr/>
            </a:pPr>
            <a:r>
              <a:rPr lang="en-GB" dirty="0"/>
              <a:t>Risk, Protection and Values</a:t>
            </a:r>
          </a:p>
        </p:txBody>
      </p:sp>
      <p:sp>
        <p:nvSpPr>
          <p:cNvPr id="2" name="Slide Number Placeholder 1">
            <a:extLst>
              <a:ext uri="{FF2B5EF4-FFF2-40B4-BE49-F238E27FC236}">
                <a16:creationId xmlns:a16="http://schemas.microsoft.com/office/drawing/2014/main" id="{23C6ACFC-1B36-43E2-864F-B11729EFFE6D}"/>
              </a:ext>
            </a:extLst>
          </p:cNvPr>
          <p:cNvSpPr>
            <a:spLocks noGrp="1"/>
          </p:cNvSpPr>
          <p:nvPr>
            <p:ph type="sldNum" sz="quarter" idx="12"/>
          </p:nvPr>
        </p:nvSpPr>
        <p:spPr/>
        <p:txBody>
          <a:bodyPr/>
          <a:lstStyle/>
          <a:p>
            <a:pPr>
              <a:defRPr/>
            </a:pPr>
            <a:fld id="{B279AC3C-9A7B-46D6-8EDB-3083219B5F49}" type="slidenum">
              <a:rPr lang="en-GB" altLang="en-US" smtClean="0"/>
              <a:pPr>
                <a:defRPr/>
              </a:pPr>
              <a:t>29</a:t>
            </a:fld>
            <a:endParaRPr lang="en-GB"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457200" y="273050"/>
            <a:ext cx="8229600" cy="1143000"/>
          </a:xfrm>
        </p:spPr>
        <p:txBody>
          <a:bodyPr anchor="ctr">
            <a:normAutofit/>
          </a:bodyPr>
          <a:lstStyle/>
          <a:p>
            <a:pPr>
              <a:lnSpc>
                <a:spcPct val="90000"/>
              </a:lnSpc>
              <a:defRPr/>
            </a:pPr>
            <a:r>
              <a:rPr lang="en-GB" sz="3500"/>
              <a:t>Theory - Underpins professional decision making  </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quarter" idx="2"/>
          </p:nvPr>
        </p:nvSpPr>
        <p:spPr>
          <a:xfrm>
            <a:off x="457200" y="1444294"/>
            <a:ext cx="4040188" cy="4865026"/>
          </a:xfrm>
        </p:spPr>
        <p:txBody>
          <a:bodyPr wrap="square" anchor="t">
            <a:normAutofit/>
          </a:bodyPr>
          <a:lstStyle/>
          <a:p>
            <a:pPr marL="109537" indent="0">
              <a:lnSpc>
                <a:spcPct val="90000"/>
              </a:lnSpc>
              <a:buFont typeface="Wingdings 3" panose="05040102010807070707" pitchFamily="18" charset="2"/>
              <a:buNone/>
              <a:defRPr/>
            </a:pPr>
            <a:r>
              <a:rPr lang="en-GB" altLang="en-US" sz="1800" dirty="0"/>
              <a:t>Consider:</a:t>
            </a:r>
          </a:p>
          <a:p>
            <a:pPr>
              <a:lnSpc>
                <a:spcPct val="90000"/>
              </a:lnSpc>
              <a:defRPr/>
            </a:pPr>
            <a:r>
              <a:rPr lang="en-GB" altLang="en-US" sz="1800" dirty="0"/>
              <a:t>What are the core skills? For instance: person centred approach is often discussed but what does this actually mean in terms of the intervention? E.g. warmth, empathy, genuineness etc.</a:t>
            </a:r>
          </a:p>
          <a:p>
            <a:pPr>
              <a:lnSpc>
                <a:spcPct val="90000"/>
              </a:lnSpc>
              <a:defRPr/>
            </a:pPr>
            <a:r>
              <a:rPr lang="en-GB" altLang="en-US" sz="1800" dirty="0"/>
              <a:t>How do/did the theories you are using underpin the assessment?</a:t>
            </a:r>
          </a:p>
          <a:p>
            <a:pPr>
              <a:lnSpc>
                <a:spcPct val="90000"/>
              </a:lnSpc>
              <a:defRPr/>
            </a:pPr>
            <a:r>
              <a:rPr lang="en-GB" altLang="en-US" sz="1800" dirty="0"/>
              <a:t>How did you evaluate their effectiveness in this case?</a:t>
            </a:r>
          </a:p>
          <a:p>
            <a:pPr>
              <a:lnSpc>
                <a:spcPct val="90000"/>
              </a:lnSpc>
              <a:defRPr/>
            </a:pPr>
            <a:r>
              <a:rPr lang="en-GB" altLang="en-US" sz="1800" dirty="0"/>
              <a:t>Are there any issues to consider in relation to the theories you have chosen?</a:t>
            </a:r>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825666" y="1444294"/>
            <a:ext cx="3680493" cy="3941763"/>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30</a:t>
            </a:fld>
            <a:endParaRPr lang="en-GB"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57200" y="273050"/>
            <a:ext cx="8229600" cy="1143000"/>
          </a:xfrm>
        </p:spPr>
        <p:txBody>
          <a:bodyPr anchor="ctr">
            <a:normAutofit/>
          </a:bodyPr>
          <a:lstStyle/>
          <a:p>
            <a:pPr>
              <a:defRPr/>
            </a:pPr>
            <a:r>
              <a:rPr lang="en-GB" dirty="0"/>
              <a:t>Theory</a:t>
            </a:r>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quarter" idx="2"/>
          </p:nvPr>
        </p:nvSpPr>
        <p:spPr>
          <a:xfrm>
            <a:off x="457199" y="1196752"/>
            <a:ext cx="8189913" cy="5388198"/>
          </a:xfrm>
        </p:spPr>
        <p:txBody>
          <a:bodyPr wrap="square" anchor="t">
            <a:normAutofit/>
          </a:bodyPr>
          <a:lstStyle/>
          <a:p>
            <a:pPr marL="109537" indent="0">
              <a:lnSpc>
                <a:spcPct val="90000"/>
              </a:lnSpc>
              <a:buFont typeface="Wingdings 3" panose="05040102010807070707" pitchFamily="18" charset="2"/>
              <a:buNone/>
              <a:defRPr/>
            </a:pPr>
            <a:r>
              <a:rPr lang="en-GB" altLang="en-US" b="1" dirty="0"/>
              <a:t>Exercise 4:</a:t>
            </a:r>
          </a:p>
          <a:p>
            <a:pPr>
              <a:lnSpc>
                <a:spcPct val="90000"/>
              </a:lnSpc>
              <a:defRPr/>
            </a:pPr>
            <a:r>
              <a:rPr lang="en-GB" altLang="en-US" dirty="0"/>
              <a:t>Which theories can you identify in the case you intend to use for the assignment?</a:t>
            </a:r>
          </a:p>
          <a:p>
            <a:pPr>
              <a:lnSpc>
                <a:spcPct val="90000"/>
              </a:lnSpc>
              <a:defRPr/>
            </a:pPr>
            <a:endParaRPr lang="en-GB" altLang="en-US" dirty="0"/>
          </a:p>
          <a:p>
            <a:pPr>
              <a:lnSpc>
                <a:spcPct val="90000"/>
              </a:lnSpc>
              <a:defRPr/>
            </a:pPr>
            <a:r>
              <a:rPr lang="en-GB" altLang="en-US" dirty="0"/>
              <a:t>How will you ensure they are integrated throughout? (Make sure you reference them)</a:t>
            </a:r>
          </a:p>
          <a:p>
            <a:pPr>
              <a:lnSpc>
                <a:spcPct val="90000"/>
              </a:lnSpc>
              <a:defRPr/>
            </a:pPr>
            <a:r>
              <a:rPr lang="en-GB" altLang="en-US" dirty="0"/>
              <a:t>What other theories might you use?</a:t>
            </a:r>
          </a:p>
          <a:p>
            <a:pPr marL="109537" indent="0">
              <a:lnSpc>
                <a:spcPct val="90000"/>
              </a:lnSpc>
              <a:buNone/>
              <a:defRPr/>
            </a:pPr>
            <a:endParaRPr lang="en-GB" altLang="en-US" dirty="0"/>
          </a:p>
          <a:p>
            <a:pPr>
              <a:lnSpc>
                <a:spcPct val="90000"/>
              </a:lnSpc>
              <a:defRPr/>
            </a:pPr>
            <a:endParaRPr lang="en-GB" altLang="en-US" sz="2000" dirty="0"/>
          </a:p>
        </p:txBody>
      </p:sp>
      <p:sp>
        <p:nvSpPr>
          <p:cNvPr id="2" name="Slide Number Placeholder 1">
            <a:extLst>
              <a:ext uri="{FF2B5EF4-FFF2-40B4-BE49-F238E27FC236}">
                <a16:creationId xmlns:a16="http://schemas.microsoft.com/office/drawing/2014/main" id="{78A2D362-30AD-490A-95CF-87889AAA36C1}"/>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31</a:t>
            </a:fld>
            <a:endParaRPr lang="en-GB" altLang="en-US"/>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35160" y="0"/>
            <a:ext cx="2304256" cy="1535796"/>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FCE40932-16B2-5B1C-F96F-37D0ED5B7D11}"/>
              </a:ext>
            </a:extLst>
          </p:cNvPr>
          <p:cNvSpPr>
            <a:spLocks noGrp="1"/>
          </p:cNvSpPr>
          <p:nvPr>
            <p:ph idx="1"/>
          </p:nvPr>
        </p:nvSpPr>
        <p:spPr/>
        <p:txBody>
          <a:bodyPr/>
          <a:lstStyle/>
          <a:p>
            <a:pPr marL="109537" indent="0">
              <a:lnSpc>
                <a:spcPct val="90000"/>
              </a:lnSpc>
              <a:buNone/>
              <a:defRPr/>
            </a:pPr>
            <a:r>
              <a:rPr lang="en-GB" altLang="en-US" dirty="0"/>
              <a:t>Reminder of some possible theories you might use:</a:t>
            </a:r>
          </a:p>
          <a:p>
            <a:pPr>
              <a:lnSpc>
                <a:spcPct val="90000"/>
              </a:lnSpc>
              <a:defRPr/>
            </a:pPr>
            <a:r>
              <a:rPr lang="en-GB" altLang="en-US" dirty="0"/>
              <a:t>Crisis intervention, Attachment, Task Centred, Systems, Strengths Approach (Signs of Safety), Person Centred (should be central to practice). Strength's approach can be linked to The SSWBA etc. </a:t>
            </a:r>
          </a:p>
          <a:p>
            <a:pPr>
              <a:lnSpc>
                <a:spcPct val="90000"/>
              </a:lnSpc>
              <a:defRPr/>
            </a:pPr>
            <a:r>
              <a:rPr lang="en-GB" altLang="en-US" dirty="0"/>
              <a:t>Please make sure you reference all theories and models. </a:t>
            </a:r>
          </a:p>
          <a:p>
            <a:endParaRPr lang="en-US" dirty="0"/>
          </a:p>
        </p:txBody>
      </p:sp>
      <p:sp>
        <p:nvSpPr>
          <p:cNvPr id="8" name="Title 7">
            <a:extLst>
              <a:ext uri="{FF2B5EF4-FFF2-40B4-BE49-F238E27FC236}">
                <a16:creationId xmlns:a16="http://schemas.microsoft.com/office/drawing/2014/main" id="{8787654C-7453-A1B8-7437-ACF3CE52BEFE}"/>
              </a:ext>
            </a:extLst>
          </p:cNvPr>
          <p:cNvSpPr>
            <a:spLocks noGrp="1"/>
          </p:cNvSpPr>
          <p:nvPr>
            <p:ph type="title"/>
          </p:nvPr>
        </p:nvSpPr>
        <p:spPr/>
        <p:txBody>
          <a:bodyPr/>
          <a:lstStyle/>
          <a:p>
            <a:r>
              <a:rPr lang="en-US" dirty="0"/>
              <a:t>Theories </a:t>
            </a:r>
          </a:p>
        </p:txBody>
      </p:sp>
      <p:sp>
        <p:nvSpPr>
          <p:cNvPr id="7" name="Slide Number Placeholder 6">
            <a:extLst>
              <a:ext uri="{FF2B5EF4-FFF2-40B4-BE49-F238E27FC236}">
                <a16:creationId xmlns:a16="http://schemas.microsoft.com/office/drawing/2014/main" id="{0077546B-D01C-AAEF-D015-6161220BD601}"/>
              </a:ext>
            </a:extLst>
          </p:cNvPr>
          <p:cNvSpPr>
            <a:spLocks noGrp="1"/>
          </p:cNvSpPr>
          <p:nvPr>
            <p:ph type="sldNum" sz="quarter" idx="12"/>
          </p:nvPr>
        </p:nvSpPr>
        <p:spPr/>
        <p:txBody>
          <a:bodyPr/>
          <a:lstStyle/>
          <a:p>
            <a:pPr>
              <a:defRPr/>
            </a:pPr>
            <a:fld id="{07C15AAB-93E2-498D-96AC-3B90A4A92671}" type="slidenum">
              <a:rPr lang="en-GB" altLang="en-US" smtClean="0"/>
              <a:pPr>
                <a:defRPr/>
              </a:pPr>
              <a:t>32</a:t>
            </a:fld>
            <a:endParaRPr lang="en-GB" altLang="en-US"/>
          </a:p>
        </p:txBody>
      </p:sp>
    </p:spTree>
    <p:extLst>
      <p:ext uri="{BB962C8B-B14F-4D97-AF65-F5344CB8AC3E}">
        <p14:creationId xmlns:p14="http://schemas.microsoft.com/office/powerpoint/2010/main" val="13868790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Content Placeholder 1">
            <a:extLst>
              <a:ext uri="{FF2B5EF4-FFF2-40B4-BE49-F238E27FC236}">
                <a16:creationId xmlns:a16="http://schemas.microsoft.com/office/drawing/2014/main" id="{1DC1A99D-7C4C-4D42-B63C-F5CBBFC272B5}"/>
              </a:ext>
            </a:extLst>
          </p:cNvPr>
          <p:cNvSpPr>
            <a:spLocks noGrp="1"/>
          </p:cNvSpPr>
          <p:nvPr>
            <p:ph sz="half" idx="1"/>
          </p:nvPr>
        </p:nvSpPr>
        <p:spPr>
          <a:xfrm>
            <a:off x="457200" y="1481328"/>
            <a:ext cx="4038600" cy="4525963"/>
          </a:xfrm>
        </p:spPr>
        <p:txBody>
          <a:bodyPr wrap="square" anchor="t">
            <a:normAutofit/>
          </a:bodyPr>
          <a:lstStyle/>
          <a:p>
            <a:pPr marL="109537" indent="0">
              <a:lnSpc>
                <a:spcPct val="90000"/>
              </a:lnSpc>
              <a:buFont typeface="Wingdings 3" panose="05040102010807070707" pitchFamily="18" charset="2"/>
              <a:buNone/>
              <a:defRPr/>
            </a:pPr>
            <a:r>
              <a:rPr lang="en-GB" altLang="en-US" sz="2000"/>
              <a:t>This section needs to:</a:t>
            </a:r>
          </a:p>
          <a:p>
            <a:pPr marL="109537" indent="0">
              <a:lnSpc>
                <a:spcPct val="90000"/>
              </a:lnSpc>
              <a:buFont typeface="Wingdings 3" panose="05040102010807070707" pitchFamily="18" charset="2"/>
              <a:buNone/>
              <a:defRPr/>
            </a:pPr>
            <a:r>
              <a:rPr lang="en-GB" altLang="en-US" sz="2000"/>
              <a:t>Evidence personal experience of challenges faced in the care sector in relation to Welsh language and culture</a:t>
            </a:r>
          </a:p>
          <a:p>
            <a:pPr marL="109537" indent="0">
              <a:lnSpc>
                <a:spcPct val="90000"/>
              </a:lnSpc>
              <a:buFont typeface="Wingdings 3" panose="05040102010807070707" pitchFamily="18" charset="2"/>
              <a:buNone/>
              <a:defRPr/>
            </a:pPr>
            <a:r>
              <a:rPr lang="en-GB" altLang="en-US" sz="2000"/>
              <a:t>Including:</a:t>
            </a:r>
          </a:p>
          <a:p>
            <a:pPr>
              <a:lnSpc>
                <a:spcPct val="90000"/>
              </a:lnSpc>
              <a:defRPr/>
            </a:pPr>
            <a:r>
              <a:rPr lang="en-GB" altLang="en-US" sz="2000"/>
              <a:t>Geographical context, understanding of culture, institutions and languages spoken</a:t>
            </a:r>
          </a:p>
          <a:p>
            <a:pPr>
              <a:lnSpc>
                <a:spcPct val="90000"/>
              </a:lnSpc>
              <a:defRPr/>
            </a:pPr>
            <a:r>
              <a:rPr lang="en-GB" altLang="en-US" sz="2000"/>
              <a:t>Legislation, Safeguarding boards and Welsh Standards.</a:t>
            </a:r>
          </a:p>
          <a:p>
            <a:pPr>
              <a:lnSpc>
                <a:spcPct val="90000"/>
              </a:lnSpc>
              <a:defRPr/>
            </a:pPr>
            <a:r>
              <a:rPr lang="en-GB" altLang="en-US" sz="2000"/>
              <a:t> </a:t>
            </a:r>
          </a:p>
        </p:txBody>
      </p:sp>
      <p:pic>
        <p:nvPicPr>
          <p:cNvPr id="1026" name="Picture 2" descr="Shared services and collaborative working in a Welsh context: Applying  theory to practice - apse">
            <a:extLst>
              <a:ext uri="{FF2B5EF4-FFF2-40B4-BE49-F238E27FC236}">
                <a16:creationId xmlns:a16="http://schemas.microsoft.com/office/drawing/2014/main" id="{62DF8B93-47D8-4A80-9E6F-5C91ACB111B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48200" y="1715995"/>
            <a:ext cx="4038600" cy="4056629"/>
          </a:xfrm>
          <a:prstGeom prst="rect">
            <a:avLst/>
          </a:prstGeom>
          <a:solidFill>
            <a:srgbClr val="FFFFFF"/>
          </a:solidFill>
        </p:spPr>
      </p:pic>
      <p:sp>
        <p:nvSpPr>
          <p:cNvPr id="3" name="Title 2">
            <a:extLst>
              <a:ext uri="{FF2B5EF4-FFF2-40B4-BE49-F238E27FC236}">
                <a16:creationId xmlns:a16="http://schemas.microsoft.com/office/drawing/2014/main" id="{3FDED9A5-5D61-4446-8B3C-CE2A0F976D53}"/>
              </a:ext>
            </a:extLst>
          </p:cNvPr>
          <p:cNvSpPr>
            <a:spLocks noGrp="1"/>
          </p:cNvSpPr>
          <p:nvPr>
            <p:ph type="title"/>
          </p:nvPr>
        </p:nvSpPr>
        <p:spPr>
          <a:xfrm>
            <a:off x="457200" y="274638"/>
            <a:ext cx="8229600" cy="1143000"/>
          </a:xfrm>
        </p:spPr>
        <p:txBody>
          <a:bodyPr anchor="ctr">
            <a:normAutofit/>
          </a:bodyPr>
          <a:lstStyle/>
          <a:p>
            <a:pPr>
              <a:defRPr/>
            </a:pPr>
            <a:r>
              <a:rPr lang="en-GB" dirty="0"/>
              <a:t>Welsh Context</a:t>
            </a:r>
            <a:endParaRPr lang="en-GB"/>
          </a:p>
        </p:txBody>
      </p:sp>
      <p:sp>
        <p:nvSpPr>
          <p:cNvPr id="2" name="Slide Number Placeholder 1">
            <a:extLst>
              <a:ext uri="{FF2B5EF4-FFF2-40B4-BE49-F238E27FC236}">
                <a16:creationId xmlns:a16="http://schemas.microsoft.com/office/drawing/2014/main" id="{5A22C4A4-E11B-4D5B-B47F-4170D54AF0AF}"/>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33</a:t>
            </a:fld>
            <a:endParaRPr lang="en-GB" altLang="en-US"/>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17513" y="1417638"/>
            <a:ext cx="8229600" cy="4589462"/>
          </a:xfrm>
        </p:spPr>
        <p:txBody>
          <a:bodyPr/>
          <a:lstStyle/>
          <a:p>
            <a:r>
              <a:rPr lang="en-US" sz="2000" dirty="0"/>
              <a:t>Professional curiosity is the capacity to explore and understand what is happening within a family rather than making assumptions or accepting things at face value.</a:t>
            </a:r>
          </a:p>
          <a:p>
            <a:r>
              <a:rPr lang="en-US" sz="2000" dirty="0"/>
              <a:t>The views and feelings of children/adults are actually very difficult to ascertain </a:t>
            </a:r>
          </a:p>
          <a:p>
            <a:r>
              <a:rPr lang="en-US" sz="2000" dirty="0"/>
              <a:t>Professionals do not always listen to adults who tried to speak on behalf of an individual/child</a:t>
            </a:r>
          </a:p>
          <a:p>
            <a:r>
              <a:rPr lang="en-US" sz="2000" dirty="0"/>
              <a:t>Professionals can be fooled with stories we want to believe are true</a:t>
            </a:r>
          </a:p>
          <a:p>
            <a:r>
              <a:rPr lang="en-US" sz="2000" dirty="0"/>
              <a:t>Effective multi agency work needs to be coordinated</a:t>
            </a:r>
          </a:p>
          <a:p>
            <a:r>
              <a:rPr lang="en-US" sz="2000" dirty="0"/>
              <a:t>Challenging parents (and colleagues) requires expertise, confidence, time and a considerable amount of emotional energy</a:t>
            </a:r>
          </a:p>
          <a:p>
            <a:r>
              <a:rPr lang="en-GB" sz="2000" dirty="0">
                <a:effectLst/>
                <a:latin typeface="Arial" panose="020B0604020202020204" pitchFamily="34" charset="0"/>
                <a:hlinkClick r:id="rId3"/>
              </a:rPr>
              <a:t>worcestershiresafeguarding.org.uk</a:t>
            </a:r>
            <a:r>
              <a:rPr lang="en-GB" sz="2000" dirty="0">
                <a:effectLst/>
                <a:latin typeface="Arial" panose="020B0604020202020204" pitchFamily="34" charset="0"/>
              </a:rPr>
              <a:t> </a:t>
            </a:r>
            <a:endParaRPr lang="en-GB" sz="2000" dirty="0"/>
          </a:p>
        </p:txBody>
      </p:sp>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fontScale="90000"/>
          </a:bodyPr>
          <a:lstStyle/>
          <a:p>
            <a:r>
              <a:rPr lang="en-GB" dirty="0"/>
              <a:t>Professional Curiosity - Collaboration </a:t>
            </a:r>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34</a:t>
            </a:fld>
            <a:endParaRPr lang="en-GB" altLang="en-US"/>
          </a:p>
        </p:txBody>
      </p:sp>
    </p:spTree>
    <p:extLst>
      <p:ext uri="{BB962C8B-B14F-4D97-AF65-F5344CB8AC3E}">
        <p14:creationId xmlns:p14="http://schemas.microsoft.com/office/powerpoint/2010/main" val="63548002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a:xfrm>
            <a:off x="457200" y="273050"/>
            <a:ext cx="8229600" cy="1143000"/>
          </a:xfrm>
        </p:spPr>
        <p:txBody>
          <a:bodyPr anchor="ctr">
            <a:normAutofit/>
          </a:bodyPr>
          <a:lstStyle/>
          <a:p>
            <a:r>
              <a:rPr lang="en-GB" dirty="0"/>
              <a:t>Advocacy</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quarter" idx="2"/>
          </p:nvPr>
        </p:nvSpPr>
        <p:spPr>
          <a:xfrm>
            <a:off x="457200" y="1444294"/>
            <a:ext cx="4040188" cy="3941763"/>
          </a:xfrm>
        </p:spPr>
        <p:txBody>
          <a:bodyPr wrap="square" anchor="t">
            <a:normAutofit/>
          </a:bodyPr>
          <a:lstStyle/>
          <a:p>
            <a:pPr>
              <a:lnSpc>
                <a:spcPct val="90000"/>
              </a:lnSpc>
            </a:pPr>
            <a:r>
              <a:rPr lang="en-GB" sz="2200" dirty="0"/>
              <a:t>A relationship based on trust and empowerment</a:t>
            </a:r>
          </a:p>
          <a:p>
            <a:pPr>
              <a:lnSpc>
                <a:spcPct val="90000"/>
              </a:lnSpc>
            </a:pPr>
            <a:r>
              <a:rPr lang="en-GB" sz="2200" dirty="0"/>
              <a:t>Not based on best interests, but on what the individual’s wishes are</a:t>
            </a:r>
          </a:p>
          <a:p>
            <a:pPr>
              <a:lnSpc>
                <a:spcPct val="90000"/>
              </a:lnSpc>
            </a:pPr>
            <a:r>
              <a:rPr lang="en-GB" sz="2200" dirty="0"/>
              <a:t>Able to identify abuse</a:t>
            </a:r>
          </a:p>
          <a:p>
            <a:pPr>
              <a:lnSpc>
                <a:spcPct val="90000"/>
              </a:lnSpc>
            </a:pPr>
            <a:r>
              <a:rPr lang="en-GB" sz="2200" dirty="0"/>
              <a:t>No conflict of interest</a:t>
            </a:r>
          </a:p>
          <a:p>
            <a:pPr>
              <a:lnSpc>
                <a:spcPct val="90000"/>
              </a:lnSpc>
            </a:pPr>
            <a:r>
              <a:rPr lang="en-GB" sz="2200" dirty="0"/>
              <a:t>Individual is at the centre of making their own decisions and choices</a:t>
            </a:r>
          </a:p>
          <a:p>
            <a:pPr>
              <a:lnSpc>
                <a:spcPct val="90000"/>
              </a:lnSpc>
            </a:pPr>
            <a:endParaRPr lang="en-GB" sz="2200" dirty="0"/>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a:xfrm>
            <a:off x="8647113" y="6408738"/>
            <a:ext cx="366712" cy="365125"/>
          </a:xfrm>
        </p:spPr>
        <p:txBody>
          <a:bodyPr wrap="square" anchor="b">
            <a:normAutofit/>
          </a:bodyPr>
          <a:lstStyle/>
          <a:p>
            <a:pPr>
              <a:spcAft>
                <a:spcPts val="600"/>
              </a:spcAft>
              <a:defRPr/>
            </a:pPr>
            <a:fld id="{B279AC3C-9A7B-46D6-8EDB-3083219B5F49}" type="slidenum">
              <a:rPr lang="en-GB" altLang="en-US" smtClean="0"/>
              <a:pPr>
                <a:spcAft>
                  <a:spcPts val="600"/>
                </a:spcAft>
                <a:defRPr/>
              </a:pPr>
              <a:t>35</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4177432344"/>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53231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6"/>
          <p:cNvGraphicFramePr>
            <a:graphicFrameLocks noGrp="1"/>
          </p:cNvGraphicFramePr>
          <p:nvPr>
            <p:ph sz="half" idx="1"/>
          </p:nvPr>
        </p:nvGraphicFramePr>
        <p:xfrm>
          <a:off x="457200" y="1484312"/>
          <a:ext cx="4038600" cy="5373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8" name="Content Placeholder 7"/>
          <p:cNvGraphicFramePr>
            <a:graphicFrameLocks noGrp="1"/>
          </p:cNvGraphicFramePr>
          <p:nvPr>
            <p:ph sz="half" idx="2"/>
          </p:nvPr>
        </p:nvGraphicFramePr>
        <p:xfrm>
          <a:off x="4648200" y="1484312"/>
          <a:ext cx="4038600" cy="537368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2" name="Title 1"/>
          <p:cNvSpPr>
            <a:spLocks noGrp="1"/>
          </p:cNvSpPr>
          <p:nvPr>
            <p:ph type="title"/>
          </p:nvPr>
        </p:nvSpPr>
        <p:spPr/>
        <p:txBody>
          <a:bodyPr/>
          <a:lstStyle/>
          <a:p>
            <a:r>
              <a:rPr lang="en-GB" dirty="0"/>
              <a:t>Principles of advocacy</a:t>
            </a:r>
          </a:p>
        </p:txBody>
      </p:sp>
      <p:sp>
        <p:nvSpPr>
          <p:cNvPr id="4" name="Slide Number Placeholder 3"/>
          <p:cNvSpPr>
            <a:spLocks noGrp="1"/>
          </p:cNvSpPr>
          <p:nvPr>
            <p:ph type="sldNum" sz="quarter" idx="10"/>
          </p:nvPr>
        </p:nvSpPr>
        <p:spPr/>
        <p:txBody>
          <a:bodyPr/>
          <a:lstStyle/>
          <a:p>
            <a:pPr>
              <a:defRPr/>
            </a:pPr>
            <a:fld id="{C0AA6CF8-7449-49F0-A9A1-66616015BE2C}" type="slidenum">
              <a:rPr lang="en-GB" smtClean="0"/>
              <a:pPr>
                <a:defRPr/>
              </a:pPr>
              <a:t>36</a:t>
            </a:fld>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p:txBody>
          <a:bodyPr/>
          <a:lstStyle/>
          <a:p>
            <a:r>
              <a:rPr lang="en-GB" altLang="en-US" sz="2000" dirty="0"/>
              <a:t>Make sure you cover the main learning outcomes and NOS;</a:t>
            </a:r>
          </a:p>
          <a:p>
            <a:pPr marL="971550" lvl="1" indent="-514350">
              <a:spcBef>
                <a:spcPts val="400"/>
              </a:spcBef>
              <a:buSzPct val="68000"/>
              <a:buFont typeface="Wingdings" panose="05000000000000000000" pitchFamily="2" charset="2"/>
              <a:buChar char="Ø"/>
            </a:pPr>
            <a:r>
              <a:rPr lang="en-GB" altLang="en-US" sz="2000" dirty="0"/>
              <a:t>Analysis in assessment</a:t>
            </a:r>
          </a:p>
          <a:p>
            <a:pPr marL="971550" lvl="1" indent="-514350">
              <a:spcBef>
                <a:spcPts val="400"/>
              </a:spcBef>
              <a:buSzPct val="68000"/>
              <a:buFont typeface="Wingdings" panose="05000000000000000000" pitchFamily="2" charset="2"/>
              <a:buChar char="Ø"/>
            </a:pPr>
            <a:r>
              <a:rPr lang="en-GB" altLang="en-US" sz="2000" dirty="0"/>
              <a:t>Working collaboratively</a:t>
            </a:r>
          </a:p>
          <a:p>
            <a:pPr marL="971550" lvl="1" indent="-514350">
              <a:spcBef>
                <a:spcPts val="400"/>
              </a:spcBef>
              <a:buSzPct val="68000"/>
              <a:buFont typeface="Wingdings" panose="05000000000000000000" pitchFamily="2" charset="2"/>
              <a:buChar char="Ø"/>
            </a:pPr>
            <a:r>
              <a:rPr lang="en-GB" altLang="en-US" sz="2000" dirty="0"/>
              <a:t>Professional judgement in complex situations</a:t>
            </a:r>
          </a:p>
          <a:p>
            <a:r>
              <a:rPr lang="en-GB" altLang="en-US" sz="2000" dirty="0"/>
              <a:t>Set the scene - Identify the geographical context to the case e.g. age, ethnicity, language needs etc. </a:t>
            </a:r>
          </a:p>
          <a:p>
            <a:r>
              <a:rPr lang="en-GB" altLang="en-US" sz="2000" dirty="0"/>
              <a:t>Include references to theories and recent research</a:t>
            </a:r>
          </a:p>
          <a:p>
            <a:r>
              <a:rPr lang="en-GB" altLang="en-US" sz="2000" dirty="0"/>
              <a:t>Be critically reflective - Include and integrate a model of reflection </a:t>
            </a:r>
          </a:p>
          <a:p>
            <a:r>
              <a:rPr lang="en-GB" altLang="en-US" sz="2000" dirty="0"/>
              <a:t>Be careful of not being overly detailed. What is required is your </a:t>
            </a:r>
            <a:r>
              <a:rPr lang="en-GB" altLang="en-US" sz="2000" b="1" dirty="0"/>
              <a:t>critical reflection </a:t>
            </a:r>
            <a:r>
              <a:rPr lang="en-GB" altLang="en-US" sz="2000" dirty="0"/>
              <a:t>and analysis of the intervention </a:t>
            </a:r>
            <a:r>
              <a:rPr lang="en-GB" altLang="en-US" sz="2000" b="1" dirty="0"/>
              <a:t>not all </a:t>
            </a:r>
            <a:r>
              <a:rPr lang="en-GB" altLang="en-US" sz="2000" dirty="0"/>
              <a:t>the details of the intervention, just enough to make it understandable and give it context. </a:t>
            </a:r>
          </a:p>
          <a:p>
            <a:endParaRPr lang="en-GB" altLang="en-US" dirty="0"/>
          </a:p>
        </p:txBody>
      </p:sp>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p:txBody>
          <a:bodyPr>
            <a:normAutofit fontScale="90000"/>
          </a:bodyPr>
          <a:lstStyle/>
          <a:p>
            <a:pPr algn="ctr">
              <a:defRPr/>
            </a:pPr>
            <a:br>
              <a:rPr lang="en-GB" sz="4400" dirty="0"/>
            </a:br>
            <a:r>
              <a:rPr lang="en-GB" sz="4400" dirty="0"/>
              <a:t>Safeguarding Task 3</a:t>
            </a:r>
            <a:br>
              <a:rPr lang="en-GB" sz="4400" dirty="0"/>
            </a:br>
            <a:r>
              <a:rPr lang="en-GB" sz="4400" dirty="0"/>
              <a:t>Hints and Tips</a:t>
            </a:r>
            <a:br>
              <a:rPr lang="en-GB" sz="4400" dirty="0"/>
            </a:br>
            <a:endParaRPr lang="en-GB" dirty="0"/>
          </a:p>
        </p:txBody>
      </p:sp>
      <p:sp>
        <p:nvSpPr>
          <p:cNvPr id="2" name="Slide Number Placeholder 1">
            <a:extLst>
              <a:ext uri="{FF2B5EF4-FFF2-40B4-BE49-F238E27FC236}">
                <a16:creationId xmlns:a16="http://schemas.microsoft.com/office/drawing/2014/main" id="{69A4F99E-0B69-4EE0-81C3-39E7F69AD51E}"/>
              </a:ext>
            </a:extLst>
          </p:cNvPr>
          <p:cNvSpPr>
            <a:spLocks noGrp="1"/>
          </p:cNvSpPr>
          <p:nvPr>
            <p:ph type="sldNum" sz="quarter" idx="12"/>
          </p:nvPr>
        </p:nvSpPr>
        <p:spPr/>
        <p:txBody>
          <a:bodyPr/>
          <a:lstStyle/>
          <a:p>
            <a:pPr>
              <a:defRPr/>
            </a:pPr>
            <a:fld id="{B279AC3C-9A7B-46D6-8EDB-3083219B5F49}" type="slidenum">
              <a:rPr lang="en-GB" altLang="en-US" smtClean="0"/>
              <a:pPr>
                <a:defRPr/>
              </a:pPr>
              <a:t>37</a:t>
            </a:fld>
            <a:endParaRPr lang="en-GB" alt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90DFF4F-C24B-A7C2-5D2D-4594994C003F}"/>
              </a:ext>
            </a:extLst>
          </p:cNvPr>
          <p:cNvSpPr>
            <a:spLocks noGrp="1"/>
          </p:cNvSpPr>
          <p:nvPr>
            <p:ph idx="1"/>
          </p:nvPr>
        </p:nvSpPr>
        <p:spPr/>
        <p:txBody>
          <a:bodyPr/>
          <a:lstStyle/>
          <a:p>
            <a:pPr marL="0" indent="0" hangingPunct="0">
              <a:buNone/>
            </a:pPr>
            <a:r>
              <a:rPr lang="en-GB" sz="2800" b="1" dirty="0"/>
              <a:t>Question a:</a:t>
            </a:r>
            <a:endParaRPr lang="en-GB" sz="2800" dirty="0"/>
          </a:p>
          <a:p>
            <a:pPr hangingPunct="0"/>
            <a:r>
              <a:rPr lang="en-GB" sz="2800" dirty="0"/>
              <a:t>In an area </a:t>
            </a:r>
            <a:r>
              <a:rPr lang="en-GB" sz="2800" b="1" dirty="0"/>
              <a:t>that is not your main focus of work </a:t>
            </a:r>
            <a:r>
              <a:rPr lang="en-GB" sz="2800" dirty="0"/>
              <a:t>(see guidance above), explain the relevant legislation, and the national, local and organisational policies and procedures for safeguarding (500 words +/-10%). </a:t>
            </a:r>
          </a:p>
          <a:p>
            <a:pPr marL="0" indent="0" algn="just" hangingPunct="0">
              <a:buNone/>
            </a:pPr>
            <a:r>
              <a:rPr lang="en-GB" sz="2800" b="1" dirty="0"/>
              <a:t>Question b:</a:t>
            </a:r>
            <a:endParaRPr lang="en-GB" sz="1800" b="1" dirty="0"/>
          </a:p>
          <a:p>
            <a:pPr algn="just" hangingPunct="0"/>
            <a:r>
              <a:rPr lang="en-GB" sz="2800" dirty="0"/>
              <a:t>Reflect on the difference between safeguarding in adults’ and children’s work (400 words +/-10%). </a:t>
            </a:r>
          </a:p>
          <a:p>
            <a:endParaRPr lang="en-US" dirty="0"/>
          </a:p>
        </p:txBody>
      </p:sp>
      <p:sp>
        <p:nvSpPr>
          <p:cNvPr id="3" name="Title 2">
            <a:extLst>
              <a:ext uri="{FF2B5EF4-FFF2-40B4-BE49-F238E27FC236}">
                <a16:creationId xmlns:a16="http://schemas.microsoft.com/office/drawing/2014/main" id="{BBB2DBC4-DED2-8088-1E4B-E93BE71E4834}"/>
              </a:ext>
            </a:extLst>
          </p:cNvPr>
          <p:cNvSpPr>
            <a:spLocks noGrp="1"/>
          </p:cNvSpPr>
          <p:nvPr>
            <p:ph type="title"/>
          </p:nvPr>
        </p:nvSpPr>
        <p:spPr/>
        <p:txBody>
          <a:bodyPr/>
          <a:lstStyle/>
          <a:p>
            <a:r>
              <a:rPr lang="en-US" dirty="0"/>
              <a:t>Task 4 – The Question </a:t>
            </a:r>
          </a:p>
        </p:txBody>
      </p:sp>
      <p:sp>
        <p:nvSpPr>
          <p:cNvPr id="4" name="Slide Number Placeholder 3">
            <a:extLst>
              <a:ext uri="{FF2B5EF4-FFF2-40B4-BE49-F238E27FC236}">
                <a16:creationId xmlns:a16="http://schemas.microsoft.com/office/drawing/2014/main" id="{40CB21A9-56C4-97EE-69B8-9AAE8839ADA9}"/>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Tree>
    <p:extLst>
      <p:ext uri="{BB962C8B-B14F-4D97-AF65-F5344CB8AC3E}">
        <p14:creationId xmlns:p14="http://schemas.microsoft.com/office/powerpoint/2010/main" val="193814813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Content Placeholder 1">
            <a:extLst>
              <a:ext uri="{FF2B5EF4-FFF2-40B4-BE49-F238E27FC236}">
                <a16:creationId xmlns:a16="http://schemas.microsoft.com/office/drawing/2014/main" id="{68231734-42C6-4FFF-B4FC-4B59CD7DC4AD}"/>
              </a:ext>
            </a:extLst>
          </p:cNvPr>
          <p:cNvSpPr>
            <a:spLocks noGrp="1"/>
          </p:cNvSpPr>
          <p:nvPr>
            <p:ph idx="1"/>
          </p:nvPr>
        </p:nvSpPr>
        <p:spPr>
          <a:xfrm>
            <a:off x="457200" y="1457862"/>
            <a:ext cx="8229600" cy="4882357"/>
          </a:xfrm>
        </p:spPr>
        <p:txBody>
          <a:bodyPr/>
          <a:lstStyle/>
          <a:p>
            <a:pPr marL="109537" indent="0">
              <a:buNone/>
            </a:pPr>
            <a:r>
              <a:rPr lang="en-GB" altLang="en-US" sz="2800" b="1" dirty="0"/>
              <a:t>Exercise 5- </a:t>
            </a:r>
          </a:p>
          <a:p>
            <a:pPr marL="109537" indent="0">
              <a:buNone/>
            </a:pPr>
            <a:r>
              <a:rPr lang="en-GB" altLang="en-US" sz="2800" b="1" dirty="0"/>
              <a:t>Task 4 - part a</a:t>
            </a:r>
          </a:p>
          <a:p>
            <a:pPr hangingPunct="0"/>
            <a:r>
              <a:rPr lang="en-GB" dirty="0"/>
              <a:t>In groups discuss an area that is not your main focus of work and identify and explain the relevant legislation, and the national, local and organisational policies and procedures for safeguarding. </a:t>
            </a:r>
          </a:p>
          <a:p>
            <a:pPr marL="109537" indent="0">
              <a:buNone/>
            </a:pPr>
            <a:endParaRPr lang="en-GB" altLang="en-US" dirty="0"/>
          </a:p>
        </p:txBody>
      </p:sp>
      <p:sp>
        <p:nvSpPr>
          <p:cNvPr id="3" name="Title 2">
            <a:extLst>
              <a:ext uri="{FF2B5EF4-FFF2-40B4-BE49-F238E27FC236}">
                <a16:creationId xmlns:a16="http://schemas.microsoft.com/office/drawing/2014/main" id="{216F38BA-F4DE-4284-BC95-D8385B6EA0EB}"/>
              </a:ext>
            </a:extLst>
          </p:cNvPr>
          <p:cNvSpPr>
            <a:spLocks noGrp="1"/>
          </p:cNvSpPr>
          <p:nvPr>
            <p:ph type="title"/>
          </p:nvPr>
        </p:nvSpPr>
        <p:spPr>
          <a:xfrm>
            <a:off x="457200" y="908720"/>
            <a:ext cx="8229600" cy="107282"/>
          </a:xfrm>
        </p:spPr>
        <p:txBody>
          <a:bodyPr>
            <a:normAutofit fontScale="90000"/>
          </a:bodyPr>
          <a:lstStyle/>
          <a:p>
            <a:pPr algn="ctr">
              <a:defRPr/>
            </a:pPr>
            <a:br>
              <a:rPr lang="en-GB" dirty="0"/>
            </a:br>
            <a:r>
              <a:rPr lang="en-GB" dirty="0"/>
              <a:t>Safeguarding Task 4</a:t>
            </a:r>
            <a:br>
              <a:rPr lang="en-GB" dirty="0"/>
            </a:br>
            <a:br>
              <a:rPr lang="en-GB" dirty="0"/>
            </a:br>
            <a:r>
              <a:rPr lang="en-GB" dirty="0"/>
              <a:t> </a:t>
            </a:r>
          </a:p>
        </p:txBody>
      </p:sp>
      <p:sp>
        <p:nvSpPr>
          <p:cNvPr id="2" name="Slide Number Placeholder 1">
            <a:extLst>
              <a:ext uri="{FF2B5EF4-FFF2-40B4-BE49-F238E27FC236}">
                <a16:creationId xmlns:a16="http://schemas.microsoft.com/office/drawing/2014/main" id="{A1608F50-1C8E-4AF8-9252-2172F64097EE}"/>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C280C37-72F6-5AFD-4D8D-E680A7C3523B}"/>
              </a:ext>
            </a:extLst>
          </p:cNvPr>
          <p:cNvSpPr>
            <a:spLocks noGrp="1"/>
          </p:cNvSpPr>
          <p:nvPr>
            <p:ph idx="1"/>
          </p:nvPr>
        </p:nvSpPr>
        <p:spPr/>
        <p:txBody>
          <a:bodyPr/>
          <a:lstStyle/>
          <a:p>
            <a:pPr marL="109537" indent="0">
              <a:buNone/>
            </a:pPr>
            <a:r>
              <a:rPr lang="en-GB" altLang="en-US" sz="2400" b="1" dirty="0"/>
              <a:t>Exercise 6</a:t>
            </a:r>
          </a:p>
          <a:p>
            <a:pPr marL="109537" indent="0">
              <a:buNone/>
            </a:pPr>
            <a:r>
              <a:rPr lang="en-GB" altLang="en-US" sz="2400" b="1" dirty="0"/>
              <a:t>Task 4 – part b</a:t>
            </a:r>
          </a:p>
          <a:p>
            <a:pPr marL="109537" indent="0">
              <a:buNone/>
            </a:pPr>
            <a:endParaRPr lang="en-GB" altLang="en-US" sz="2400" b="1" dirty="0"/>
          </a:p>
          <a:p>
            <a:pPr marL="109537" indent="0">
              <a:buNone/>
            </a:pPr>
            <a:r>
              <a:rPr lang="en-GB" altLang="en-US" sz="2400" dirty="0"/>
              <a:t>Reflect on the differences between safeguarding in adults’ and children’s work?                            </a:t>
            </a:r>
          </a:p>
          <a:p>
            <a:endParaRPr lang="en-US" dirty="0"/>
          </a:p>
        </p:txBody>
      </p:sp>
      <p:sp>
        <p:nvSpPr>
          <p:cNvPr id="3" name="Title 2">
            <a:extLst>
              <a:ext uri="{FF2B5EF4-FFF2-40B4-BE49-F238E27FC236}">
                <a16:creationId xmlns:a16="http://schemas.microsoft.com/office/drawing/2014/main" id="{0FCBC5C2-43B6-A9B9-A005-11EB555FBA86}"/>
              </a:ext>
            </a:extLst>
          </p:cNvPr>
          <p:cNvSpPr>
            <a:spLocks noGrp="1"/>
          </p:cNvSpPr>
          <p:nvPr>
            <p:ph type="title"/>
          </p:nvPr>
        </p:nvSpPr>
        <p:spPr/>
        <p:txBody>
          <a:bodyPr/>
          <a:lstStyle/>
          <a:p>
            <a:r>
              <a:rPr lang="en-GB" dirty="0"/>
              <a:t>Safeguarding Task 4</a:t>
            </a:r>
            <a:endParaRPr lang="en-US" dirty="0"/>
          </a:p>
        </p:txBody>
      </p:sp>
      <p:sp>
        <p:nvSpPr>
          <p:cNvPr id="4" name="Slide Number Placeholder 3">
            <a:extLst>
              <a:ext uri="{FF2B5EF4-FFF2-40B4-BE49-F238E27FC236}">
                <a16:creationId xmlns:a16="http://schemas.microsoft.com/office/drawing/2014/main" id="{A8149F39-499A-8EFC-2E4A-0F366ADA4902}"/>
              </a:ext>
            </a:extLst>
          </p:cNvPr>
          <p:cNvSpPr>
            <a:spLocks noGrp="1"/>
          </p:cNvSpPr>
          <p:nvPr>
            <p:ph type="sldNum" sz="quarter" idx="12"/>
          </p:nvPr>
        </p:nvSpPr>
        <p:spPr/>
        <p:txBody>
          <a:bodyPr/>
          <a:lstStyle/>
          <a:p>
            <a:pPr>
              <a:defRPr/>
            </a:pPr>
            <a:fld id="{B279AC3C-9A7B-46D6-8EDB-3083219B5F49}" type="slidenum">
              <a:rPr lang="en-GB" altLang="en-US" smtClean="0"/>
              <a:pPr>
                <a:defRPr/>
              </a:pPr>
              <a:t>40</a:t>
            </a:fld>
            <a:endParaRPr lang="en-GB" altLang="en-US"/>
          </a:p>
        </p:txBody>
      </p:sp>
    </p:spTree>
    <p:extLst>
      <p:ext uri="{BB962C8B-B14F-4D97-AF65-F5344CB8AC3E}">
        <p14:creationId xmlns:p14="http://schemas.microsoft.com/office/powerpoint/2010/main" val="5857884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E1832C0A-6CAA-44F9-B65C-0856EF03C1D2}"/>
              </a:ext>
            </a:extLst>
          </p:cNvPr>
          <p:cNvSpPr>
            <a:spLocks noGrp="1"/>
          </p:cNvSpPr>
          <p:nvPr>
            <p:ph type="body" idx="1"/>
          </p:nvPr>
        </p:nvSpPr>
        <p:spPr>
          <a:xfrm>
            <a:off x="457200" y="188640"/>
            <a:ext cx="4040188" cy="1008112"/>
          </a:xfrm>
        </p:spPr>
        <p:txBody>
          <a:bodyPr/>
          <a:lstStyle/>
          <a:p>
            <a:r>
              <a:rPr lang="en-GB" dirty="0"/>
              <a:t>Adult Safeguarding under The SSWBA</a:t>
            </a:r>
          </a:p>
        </p:txBody>
      </p:sp>
      <p:sp>
        <p:nvSpPr>
          <p:cNvPr id="5" name="Text Placeholder 4">
            <a:extLst>
              <a:ext uri="{FF2B5EF4-FFF2-40B4-BE49-F238E27FC236}">
                <a16:creationId xmlns:a16="http://schemas.microsoft.com/office/drawing/2014/main" id="{6CD5A90B-35F3-4A1A-8372-B6979AFE6A7F}"/>
              </a:ext>
            </a:extLst>
          </p:cNvPr>
          <p:cNvSpPr>
            <a:spLocks noGrp="1"/>
          </p:cNvSpPr>
          <p:nvPr>
            <p:ph type="body" sz="half" idx="3"/>
          </p:nvPr>
        </p:nvSpPr>
        <p:spPr>
          <a:xfrm>
            <a:off x="4645026" y="188640"/>
            <a:ext cx="4041775" cy="1008112"/>
          </a:xfrm>
        </p:spPr>
        <p:txBody>
          <a:bodyPr/>
          <a:lstStyle/>
          <a:p>
            <a:r>
              <a:rPr lang="en-GB" dirty="0"/>
              <a:t>Children Safeguarding under SSWBA</a:t>
            </a:r>
          </a:p>
        </p:txBody>
      </p:sp>
      <p:sp>
        <p:nvSpPr>
          <p:cNvPr id="75778" name="Content Placeholder 1">
            <a:extLst>
              <a:ext uri="{FF2B5EF4-FFF2-40B4-BE49-F238E27FC236}">
                <a16:creationId xmlns:a16="http://schemas.microsoft.com/office/drawing/2014/main" id="{A44E6C5B-F5ED-45E7-A07C-5FED1E6699D7}"/>
              </a:ext>
            </a:extLst>
          </p:cNvPr>
          <p:cNvSpPr>
            <a:spLocks noGrp="1"/>
          </p:cNvSpPr>
          <p:nvPr>
            <p:ph sz="quarter" idx="2"/>
          </p:nvPr>
        </p:nvSpPr>
        <p:spPr>
          <a:xfrm>
            <a:off x="457200" y="1556792"/>
            <a:ext cx="4040188" cy="3829265"/>
          </a:xfrm>
        </p:spPr>
        <p:txBody>
          <a:bodyPr/>
          <a:lstStyle/>
          <a:p>
            <a:r>
              <a:rPr lang="en-GB" altLang="en-US" sz="2000" dirty="0"/>
              <a:t>Definition of adult at risk</a:t>
            </a:r>
          </a:p>
          <a:p>
            <a:r>
              <a:rPr lang="en-GB" altLang="en-US" sz="2000" dirty="0"/>
              <a:t>Duty for relevant partners to report adults at risk</a:t>
            </a:r>
          </a:p>
          <a:p>
            <a:r>
              <a:rPr lang="en-GB" altLang="en-US" sz="2000" dirty="0"/>
              <a:t>Duty of authorities to make enquiries</a:t>
            </a:r>
          </a:p>
          <a:p>
            <a:r>
              <a:rPr lang="en-GB" altLang="en-US" sz="2000" dirty="0"/>
              <a:t>Adult at risk of abuse or neglect have a need for care and support (become eligible)</a:t>
            </a:r>
          </a:p>
          <a:p>
            <a:r>
              <a:rPr lang="en-GB" altLang="en-US" sz="2000" dirty="0"/>
              <a:t>Abuse is wide ranging you need to evidence that you can recognise this in any setting</a:t>
            </a:r>
          </a:p>
          <a:p>
            <a:endParaRPr lang="en-GB" altLang="en-US" dirty="0"/>
          </a:p>
        </p:txBody>
      </p:sp>
      <p:sp>
        <p:nvSpPr>
          <p:cNvPr id="6" name="Content Placeholder 5">
            <a:extLst>
              <a:ext uri="{FF2B5EF4-FFF2-40B4-BE49-F238E27FC236}">
                <a16:creationId xmlns:a16="http://schemas.microsoft.com/office/drawing/2014/main" id="{D4B198DF-8FC6-48DA-A649-3A74AF0F4CC7}"/>
              </a:ext>
            </a:extLst>
          </p:cNvPr>
          <p:cNvSpPr>
            <a:spLocks noGrp="1"/>
          </p:cNvSpPr>
          <p:nvPr>
            <p:ph sz="quarter" idx="4"/>
          </p:nvPr>
        </p:nvSpPr>
        <p:spPr>
          <a:xfrm>
            <a:off x="4645025" y="1556791"/>
            <a:ext cx="4041775" cy="3616871"/>
          </a:xfrm>
        </p:spPr>
        <p:txBody>
          <a:bodyPr/>
          <a:lstStyle/>
          <a:p>
            <a:r>
              <a:rPr lang="en-GB" altLang="en-US" sz="2000" dirty="0"/>
              <a:t>Definition of child at risk</a:t>
            </a:r>
          </a:p>
          <a:p>
            <a:r>
              <a:rPr lang="en-GB" altLang="en-US" sz="2000" dirty="0"/>
              <a:t>Duty for relevant partners to report children at risk</a:t>
            </a:r>
          </a:p>
          <a:p>
            <a:r>
              <a:rPr lang="en-GB" altLang="en-US" sz="2000" dirty="0"/>
              <a:t>Local authority to make enquiries – link into the Children Act 1989, S47</a:t>
            </a:r>
          </a:p>
          <a:p>
            <a:r>
              <a:rPr lang="en-GB" altLang="en-US" sz="2000" dirty="0"/>
              <a:t>If a child is experiencing or is at risk of abuse, neglect or other kinds of harm they have a need for care and support (whether or not those needs are being met).</a:t>
            </a:r>
          </a:p>
          <a:p>
            <a:endParaRPr lang="en-GB" dirty="0"/>
          </a:p>
        </p:txBody>
      </p:sp>
      <p:sp>
        <p:nvSpPr>
          <p:cNvPr id="2" name="Slide Number Placeholder 1">
            <a:extLst>
              <a:ext uri="{FF2B5EF4-FFF2-40B4-BE49-F238E27FC236}">
                <a16:creationId xmlns:a16="http://schemas.microsoft.com/office/drawing/2014/main" id="{543FFC1C-3CCD-4F10-B405-10D3BB7D1FBA}"/>
              </a:ext>
            </a:extLst>
          </p:cNvPr>
          <p:cNvSpPr>
            <a:spLocks noGrp="1"/>
          </p:cNvSpPr>
          <p:nvPr>
            <p:ph type="sldNum" sz="quarter" idx="12"/>
          </p:nvPr>
        </p:nvSpPr>
        <p:spPr/>
        <p:txBody>
          <a:bodyPr/>
          <a:lstStyle/>
          <a:p>
            <a:pPr>
              <a:defRPr/>
            </a:pPr>
            <a:fld id="{B279AC3C-9A7B-46D6-8EDB-3083219B5F49}" type="slidenum">
              <a:rPr lang="en-GB" altLang="en-US" smtClean="0"/>
              <a:pPr>
                <a:defRPr/>
              </a:pPr>
              <a:t>41</a:t>
            </a:fld>
            <a:endParaRPr lang="en-GB" altLang="en-US"/>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DB4671B-D0E1-4635-A4A1-8C3DB0AB46AC}"/>
              </a:ext>
            </a:extLst>
          </p:cNvPr>
          <p:cNvSpPr>
            <a:spLocks noGrp="1"/>
          </p:cNvSpPr>
          <p:nvPr>
            <p:ph idx="1"/>
          </p:nvPr>
        </p:nvSpPr>
        <p:spPr/>
        <p:txBody>
          <a:bodyPr/>
          <a:lstStyle/>
          <a:p>
            <a:pPr>
              <a:defRPr/>
            </a:pPr>
            <a:endParaRPr lang="en-GB" sz="500" dirty="0">
              <a:latin typeface="Arial" panose="020B0604020202020204" pitchFamily="34" charset="0"/>
              <a:cs typeface="Arial" panose="020B0604020202020204" pitchFamily="34" charset="0"/>
            </a:endParaRPr>
          </a:p>
          <a:p>
            <a:pPr marL="358776" lvl="1" indent="-179388">
              <a:defRPr/>
            </a:pPr>
            <a:r>
              <a:rPr lang="en-GB" sz="2000" dirty="0">
                <a:latin typeface="Arial" panose="020B0604020202020204" pitchFamily="34" charset="0"/>
                <a:cs typeface="Arial" panose="020B0604020202020204" pitchFamily="34" charset="0"/>
              </a:rPr>
              <a:t>Views, wishes and feelings of the individual</a:t>
            </a:r>
          </a:p>
          <a:p>
            <a:pPr marL="358776" lvl="1" indent="-179388">
              <a:defRPr/>
            </a:pPr>
            <a:r>
              <a:rPr lang="en-GB" sz="2000" dirty="0">
                <a:latin typeface="Arial" panose="020B0604020202020204" pitchFamily="34" charset="0"/>
                <a:cs typeface="Arial" panose="020B0604020202020204" pitchFamily="34" charset="0"/>
              </a:rPr>
              <a:t>Respecting dignity</a:t>
            </a:r>
          </a:p>
          <a:p>
            <a:pPr marL="358776" lvl="1" indent="-179388">
              <a:defRPr/>
            </a:pPr>
            <a:r>
              <a:rPr lang="en-GB" sz="2000" dirty="0">
                <a:latin typeface="Arial" panose="020B0604020202020204" pitchFamily="34" charset="0"/>
                <a:cs typeface="Arial" panose="020B0604020202020204" pitchFamily="34" charset="0"/>
              </a:rPr>
              <a:t>Participation</a:t>
            </a:r>
          </a:p>
          <a:p>
            <a:pPr marL="358776" lvl="1" indent="-179388">
              <a:defRPr/>
            </a:pPr>
            <a:r>
              <a:rPr lang="en-GB" sz="2000" dirty="0">
                <a:latin typeface="Arial" panose="020B0604020202020204" pitchFamily="34" charset="0"/>
                <a:cs typeface="Arial" panose="020B0604020202020204" pitchFamily="34" charset="0"/>
              </a:rPr>
              <a:t>Characteristics, culture and belief</a:t>
            </a:r>
          </a:p>
          <a:p>
            <a:pPr>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Adults best placed to judge their own well-being</a:t>
            </a:r>
          </a:p>
          <a:p>
            <a:pPr lvl="1">
              <a:defRPr/>
            </a:pPr>
            <a:r>
              <a:rPr lang="en-GB" sz="2000" dirty="0">
                <a:latin typeface="Arial" panose="020B0604020202020204" pitchFamily="34" charset="0"/>
                <a:cs typeface="Arial" panose="020B0604020202020204" pitchFamily="34" charset="0"/>
              </a:rPr>
              <a:t>Promoting independence</a:t>
            </a:r>
          </a:p>
          <a:p>
            <a:pPr lvl="1">
              <a:defRPr/>
            </a:pPr>
            <a:endParaRPr lang="en-GB" sz="2000" dirty="0">
              <a:latin typeface="Arial" panose="020B0604020202020204" pitchFamily="34" charset="0"/>
              <a:cs typeface="Arial" panose="020B0604020202020204" pitchFamily="34" charset="0"/>
            </a:endParaRPr>
          </a:p>
          <a:p>
            <a:pPr lvl="1">
              <a:defRPr/>
            </a:pPr>
            <a:r>
              <a:rPr lang="en-GB" sz="2000" dirty="0">
                <a:latin typeface="Arial" panose="020B0604020202020204" pitchFamily="34" charset="0"/>
                <a:cs typeface="Arial" panose="020B0604020202020204" pitchFamily="34" charset="0"/>
              </a:rPr>
              <a:t>Upbringing of the child by the family in so far as doing so is consistent with the well-being of the child</a:t>
            </a:r>
          </a:p>
          <a:p>
            <a:pPr lvl="1">
              <a:defRPr/>
            </a:pPr>
            <a:r>
              <a:rPr lang="en-GB" sz="2000" dirty="0">
                <a:latin typeface="Arial" panose="020B0604020202020204" pitchFamily="34" charset="0"/>
                <a:cs typeface="Arial" panose="020B0604020202020204" pitchFamily="34" charset="0"/>
              </a:rPr>
              <a:t>Views, wishes and feeling of those with parental responsibility</a:t>
            </a:r>
            <a:r>
              <a:rPr lang="en-GB" sz="2000" dirty="0">
                <a:solidFill>
                  <a:schemeClr val="bg1"/>
                </a:solidFill>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in so far as is practical and consistent with the child’s well-being</a:t>
            </a:r>
          </a:p>
          <a:p>
            <a:pPr>
              <a:defRPr/>
            </a:pPr>
            <a:endParaRPr lang="en-GB" dirty="0"/>
          </a:p>
        </p:txBody>
      </p:sp>
      <p:sp>
        <p:nvSpPr>
          <p:cNvPr id="3" name="Title 2">
            <a:extLst>
              <a:ext uri="{FF2B5EF4-FFF2-40B4-BE49-F238E27FC236}">
                <a16:creationId xmlns:a16="http://schemas.microsoft.com/office/drawing/2014/main" id="{AC048CD1-3725-4ACD-8AAE-1D50D6BB99A1}"/>
              </a:ext>
            </a:extLst>
          </p:cNvPr>
          <p:cNvSpPr>
            <a:spLocks noGrp="1"/>
          </p:cNvSpPr>
          <p:nvPr>
            <p:ph type="title"/>
          </p:nvPr>
        </p:nvSpPr>
        <p:spPr/>
        <p:txBody>
          <a:bodyPr>
            <a:noAutofit/>
          </a:bodyPr>
          <a:lstStyle/>
          <a:p>
            <a:pPr algn="ctr">
              <a:defRPr/>
            </a:pPr>
            <a:r>
              <a:rPr lang="en-GB" sz="2800" dirty="0"/>
              <a:t>Overarching Duties Under </a:t>
            </a:r>
            <a:br>
              <a:rPr lang="en-GB" sz="2800" dirty="0"/>
            </a:br>
            <a:r>
              <a:rPr lang="en-GB" sz="2800" dirty="0"/>
              <a:t>The Social Services and Well-Being (Wales) Act</a:t>
            </a:r>
          </a:p>
        </p:txBody>
      </p:sp>
      <p:sp>
        <p:nvSpPr>
          <p:cNvPr id="6" name="Slide Number Placeholder 5">
            <a:extLst>
              <a:ext uri="{FF2B5EF4-FFF2-40B4-BE49-F238E27FC236}">
                <a16:creationId xmlns:a16="http://schemas.microsoft.com/office/drawing/2014/main" id="{9C714D15-3938-47C2-A6EB-C12B97031E8F}"/>
              </a:ext>
            </a:extLst>
          </p:cNvPr>
          <p:cNvSpPr>
            <a:spLocks noGrp="1"/>
          </p:cNvSpPr>
          <p:nvPr>
            <p:ph type="sldNum" sz="quarter" idx="12"/>
          </p:nvPr>
        </p:nvSpPr>
        <p:spPr/>
        <p:txBody>
          <a:bodyPr/>
          <a:lstStyle/>
          <a:p>
            <a:pPr>
              <a:defRPr/>
            </a:pPr>
            <a:fld id="{B279AC3C-9A7B-46D6-8EDB-3083219B5F49}" type="slidenum">
              <a:rPr lang="en-GB" altLang="en-US" smtClean="0"/>
              <a:pPr>
                <a:defRPr/>
              </a:pPr>
              <a:t>42</a:t>
            </a:fld>
            <a:endParaRPr lang="en-GB" altLang="en-US"/>
          </a:p>
        </p:txBody>
      </p:sp>
      <p:sp>
        <p:nvSpPr>
          <p:cNvPr id="4" name="Rectangle: Rounded Corners 3" descr="Picture of a group of adults" title="Adults">
            <a:extLst>
              <a:ext uri="{FF2B5EF4-FFF2-40B4-BE49-F238E27FC236}">
                <a16:creationId xmlns:a16="http://schemas.microsoft.com/office/drawing/2014/main" id="{441A4627-10A2-4C8D-A7D1-FE45EE333EE6}"/>
              </a:ext>
            </a:extLst>
          </p:cNvPr>
          <p:cNvSpPr/>
          <p:nvPr/>
        </p:nvSpPr>
        <p:spPr>
          <a:xfrm>
            <a:off x="6732588" y="1700213"/>
            <a:ext cx="1736725" cy="1166812"/>
          </a:xfrm>
          <a:prstGeom prst="roundRect">
            <a:avLst>
              <a:gd name="adj" fmla="val 10000"/>
            </a:avLst>
          </a:prstGeom>
          <a:blipFill rotWithShape="1">
            <a:blip r:embed="rId2"/>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
        <p:nvSpPr>
          <p:cNvPr id="5" name="Rectangle: Rounded Corners 4" descr="Picture of a group of children" title="Children">
            <a:extLst>
              <a:ext uri="{FF2B5EF4-FFF2-40B4-BE49-F238E27FC236}">
                <a16:creationId xmlns:a16="http://schemas.microsoft.com/office/drawing/2014/main" id="{FFCC3B5B-4A2E-4F33-93E8-CE11DFCE68EC}"/>
              </a:ext>
            </a:extLst>
          </p:cNvPr>
          <p:cNvSpPr/>
          <p:nvPr/>
        </p:nvSpPr>
        <p:spPr>
          <a:xfrm>
            <a:off x="6742113" y="3087688"/>
            <a:ext cx="1738312"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Content Placeholder 1">
            <a:extLst>
              <a:ext uri="{FF2B5EF4-FFF2-40B4-BE49-F238E27FC236}">
                <a16:creationId xmlns:a16="http://schemas.microsoft.com/office/drawing/2014/main" id="{CC827D1E-78CB-4ECA-B339-013B6A4539C6}"/>
              </a:ext>
            </a:extLst>
          </p:cNvPr>
          <p:cNvSpPr>
            <a:spLocks noGrp="1"/>
          </p:cNvSpPr>
          <p:nvPr>
            <p:ph idx="1"/>
          </p:nvPr>
        </p:nvSpPr>
        <p:spPr/>
        <p:txBody>
          <a:bodyPr/>
          <a:lstStyle/>
          <a:p>
            <a:r>
              <a:rPr lang="en-GB" altLang="en-US" dirty="0"/>
              <a:t>Function</a:t>
            </a:r>
          </a:p>
          <a:p>
            <a:r>
              <a:rPr lang="en-GB" altLang="en-US" dirty="0"/>
              <a:t>Protection and prevention </a:t>
            </a:r>
          </a:p>
          <a:p>
            <a:r>
              <a:rPr lang="en-GB" altLang="en-US" dirty="0"/>
              <a:t>Contribute to national policy/procedure</a:t>
            </a:r>
          </a:p>
          <a:p>
            <a:r>
              <a:rPr lang="en-GB" altLang="en-US" dirty="0"/>
              <a:t>Raise awareness</a:t>
            </a:r>
          </a:p>
          <a:p>
            <a:r>
              <a:rPr lang="en-GB" altLang="en-US" dirty="0"/>
              <a:t>Review efficiency</a:t>
            </a:r>
          </a:p>
          <a:p>
            <a:r>
              <a:rPr lang="en-GB" altLang="en-US" dirty="0"/>
              <a:t>Practice reviews and audits</a:t>
            </a:r>
          </a:p>
          <a:p>
            <a:r>
              <a:rPr lang="en-GB" altLang="en-US" dirty="0"/>
              <a:t>Disseminate information</a:t>
            </a:r>
          </a:p>
          <a:p>
            <a:r>
              <a:rPr lang="en-GB" altLang="en-US" dirty="0"/>
              <a:t>Cooperate with other boards</a:t>
            </a:r>
          </a:p>
        </p:txBody>
      </p:sp>
      <p:sp>
        <p:nvSpPr>
          <p:cNvPr id="3" name="Title 2">
            <a:extLst>
              <a:ext uri="{FF2B5EF4-FFF2-40B4-BE49-F238E27FC236}">
                <a16:creationId xmlns:a16="http://schemas.microsoft.com/office/drawing/2014/main" id="{E7F5E421-E6B4-4D4C-A427-9DACE319965C}"/>
              </a:ext>
            </a:extLst>
          </p:cNvPr>
          <p:cNvSpPr>
            <a:spLocks noGrp="1"/>
          </p:cNvSpPr>
          <p:nvPr>
            <p:ph type="title"/>
          </p:nvPr>
        </p:nvSpPr>
        <p:spPr/>
        <p:txBody>
          <a:bodyPr/>
          <a:lstStyle/>
          <a:p>
            <a:pPr algn="ctr">
              <a:defRPr/>
            </a:pPr>
            <a:r>
              <a:rPr lang="en-GB" dirty="0"/>
              <a:t>Safeguarding Boards</a:t>
            </a:r>
          </a:p>
        </p:txBody>
      </p:sp>
      <p:sp>
        <p:nvSpPr>
          <p:cNvPr id="2" name="Slide Number Placeholder 1">
            <a:extLst>
              <a:ext uri="{FF2B5EF4-FFF2-40B4-BE49-F238E27FC236}">
                <a16:creationId xmlns:a16="http://schemas.microsoft.com/office/drawing/2014/main" id="{897F66DC-2ACE-4FA4-B1C8-6334EBA3B492}"/>
              </a:ext>
            </a:extLst>
          </p:cNvPr>
          <p:cNvSpPr>
            <a:spLocks noGrp="1"/>
          </p:cNvSpPr>
          <p:nvPr>
            <p:ph type="sldNum" sz="quarter" idx="12"/>
          </p:nvPr>
        </p:nvSpPr>
        <p:spPr/>
        <p:txBody>
          <a:bodyPr/>
          <a:lstStyle/>
          <a:p>
            <a:pPr>
              <a:defRPr/>
            </a:pPr>
            <a:fld id="{B279AC3C-9A7B-46D6-8EDB-3083219B5F49}" type="slidenum">
              <a:rPr lang="en-GB" altLang="en-US" smtClean="0"/>
              <a:pPr>
                <a:defRPr/>
              </a:pPr>
              <a:t>43</a:t>
            </a:fld>
            <a:endParaRPr lang="en-GB" altLang="en-US"/>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lgn="ctr">
              <a:defRPr/>
            </a:pPr>
            <a:r>
              <a:rPr lang="en-GB" dirty="0">
                <a:latin typeface="Arial" panose="020B0604020202020204" pitchFamily="34" charset="0"/>
                <a:cs typeface="Arial" panose="020B0604020202020204" pitchFamily="34" charset="0"/>
              </a:rPr>
              <a:t>Workshop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200" y="1035050"/>
            <a:ext cx="4040188" cy="4351007"/>
          </a:xfrm>
        </p:spPr>
        <p:txBody>
          <a:bodyPr/>
          <a:lstStyle/>
          <a:p>
            <a:pPr>
              <a:defRPr/>
            </a:pPr>
            <a:r>
              <a:rPr lang="en-GB" altLang="en-US" sz="1800" dirty="0">
                <a:latin typeface="Arial" panose="020B0604020202020204" pitchFamily="34" charset="0"/>
                <a:cs typeface="Arial" panose="020B0604020202020204" pitchFamily="34" charset="0"/>
              </a:rPr>
              <a:t>You will be booked in for a 10 minute 1 to 1 slot at workshop 4 or an alternative time will be offered </a:t>
            </a:r>
          </a:p>
          <a:p>
            <a:pPr>
              <a:defRPr/>
            </a:pPr>
            <a:r>
              <a:rPr lang="en-GB" altLang="en-US" sz="1800" dirty="0">
                <a:latin typeface="Arial" panose="020B0604020202020204" pitchFamily="34" charset="0"/>
                <a:cs typeface="Arial" panose="020B0604020202020204" pitchFamily="34" charset="0"/>
              </a:rPr>
              <a:t>This is chance to clarify issues and discuss your work. </a:t>
            </a:r>
          </a:p>
          <a:p>
            <a:pPr>
              <a:defRPr/>
            </a:pPr>
            <a:r>
              <a:rPr lang="en-GB" altLang="en-US" sz="1800" dirty="0">
                <a:latin typeface="Arial" panose="020B0604020202020204" pitchFamily="34" charset="0"/>
                <a:cs typeface="Arial" panose="020B0604020202020204" pitchFamily="34" charset="0"/>
              </a:rPr>
              <a:t>Please send work you would like to discuss to the trainer at least 5 working days before workshop 4 via email so they have had a chance to look through it before they meet you </a:t>
            </a:r>
          </a:p>
          <a:p>
            <a:pPr>
              <a:defRPr/>
            </a:pPr>
            <a:r>
              <a:rPr lang="en-GB" altLang="en-US" sz="1800" dirty="0">
                <a:latin typeface="Arial" panose="020B0604020202020204" pitchFamily="34" charset="0"/>
                <a:cs typeface="Arial" panose="020B0604020202020204" pitchFamily="34" charset="0"/>
              </a:rPr>
              <a:t>Please bear in mind the trainer </a:t>
            </a:r>
            <a:r>
              <a:rPr lang="en-GB" altLang="en-US" sz="1800" b="1" dirty="0">
                <a:latin typeface="Arial" panose="020B0604020202020204" pitchFamily="34" charset="0"/>
                <a:cs typeface="Arial" panose="020B0604020202020204" pitchFamily="34" charset="0"/>
              </a:rPr>
              <a:t>will not </a:t>
            </a:r>
            <a:r>
              <a:rPr lang="en-GB" altLang="en-US" sz="1800" dirty="0">
                <a:latin typeface="Arial" panose="020B0604020202020204" pitchFamily="34" charset="0"/>
                <a:cs typeface="Arial" panose="020B0604020202020204" pitchFamily="34" charset="0"/>
              </a:rPr>
              <a:t>be able to look at the whole of you portfolio, so pick </a:t>
            </a:r>
            <a:r>
              <a:rPr lang="en-GB" altLang="en-US" sz="1800">
                <a:latin typeface="Arial" panose="020B0604020202020204" pitchFamily="34" charset="0"/>
                <a:cs typeface="Arial" panose="020B0604020202020204" pitchFamily="34" charset="0"/>
              </a:rPr>
              <a:t>out tasks </a:t>
            </a:r>
            <a:r>
              <a:rPr lang="en-GB" altLang="en-US" sz="1800" dirty="0">
                <a:latin typeface="Arial" panose="020B0604020202020204" pitchFamily="34" charset="0"/>
                <a:cs typeface="Arial" panose="020B0604020202020204" pitchFamily="34" charset="0"/>
              </a:rPr>
              <a:t>you would like help/advice with and make this clear in the email.</a:t>
            </a:r>
            <a:endParaRPr lang="en-GB" altLang="en-US" sz="1800" dirty="0">
              <a:highlight>
                <a:srgbClr val="FFFF00"/>
              </a:highlight>
              <a:latin typeface="Arial" panose="020B0604020202020204" pitchFamily="34" charset="0"/>
              <a:cs typeface="Arial" panose="020B0604020202020204" pitchFamily="34" charset="0"/>
            </a:endParaRP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lstStyle/>
          <a:p>
            <a:pPr marL="82153" indent="0">
              <a:buNone/>
              <a:defRPr/>
            </a:pPr>
            <a:r>
              <a:rPr lang="en-GB" altLang="en-US" sz="1600" b="1" dirty="0">
                <a:latin typeface="Arial" panose="020B0604020202020204" pitchFamily="34" charset="0"/>
                <a:cs typeface="Arial" panose="020B0604020202020204" pitchFamily="34" charset="0"/>
              </a:rPr>
              <a:t>By workshop 4</a:t>
            </a:r>
          </a:p>
          <a:p>
            <a:pPr>
              <a:defRPr/>
            </a:pPr>
            <a:r>
              <a:rPr lang="en-GB" altLang="en-US" sz="1600" dirty="0">
                <a:latin typeface="Arial" panose="020B0604020202020204" pitchFamily="34" charset="0"/>
                <a:cs typeface="Arial" panose="020B0604020202020204" pitchFamily="34" charset="0"/>
              </a:rPr>
              <a:t>Completed Task 1 part a – developmental review </a:t>
            </a:r>
          </a:p>
          <a:p>
            <a:pPr>
              <a:defRPr/>
            </a:pPr>
            <a:r>
              <a:rPr lang="en-GB" altLang="en-US" sz="1600" dirty="0">
                <a:latin typeface="Arial" panose="020B0604020202020204" pitchFamily="34" charset="0"/>
                <a:cs typeface="Arial" panose="020B0604020202020204" pitchFamily="34" charset="0"/>
              </a:rPr>
              <a:t>Undertaken and written up your observation – task 2.</a:t>
            </a:r>
          </a:p>
          <a:p>
            <a:pPr>
              <a:defRPr/>
            </a:pPr>
            <a:r>
              <a:rPr lang="en-GB" altLang="en-US" sz="1600" dirty="0">
                <a:latin typeface="Arial" panose="020B0604020202020204" pitchFamily="34" charset="0"/>
                <a:cs typeface="Arial" panose="020B0604020202020204" pitchFamily="34" charset="0"/>
              </a:rPr>
              <a:t>Finished a draft of your safeguarding essay – task 3</a:t>
            </a:r>
          </a:p>
          <a:p>
            <a:pPr>
              <a:defRPr/>
            </a:pPr>
            <a:r>
              <a:rPr lang="en-GB" altLang="en-US" sz="1600" dirty="0">
                <a:latin typeface="Arial" panose="020B0604020202020204" pitchFamily="34" charset="0"/>
                <a:cs typeface="Arial" panose="020B0604020202020204" pitchFamily="34" charset="0"/>
              </a:rPr>
              <a:t>Completed – task 4 - safeguarding in an area that is not your main area of work</a:t>
            </a:r>
          </a:p>
          <a:p>
            <a:pPr>
              <a:defRPr/>
            </a:pPr>
            <a:r>
              <a:rPr lang="en-GB" altLang="en-US" sz="1600" dirty="0">
                <a:latin typeface="Arial" panose="020B0604020202020204" pitchFamily="34" charset="0"/>
                <a:cs typeface="Arial" panose="020B0604020202020204" pitchFamily="34" charset="0"/>
              </a:rPr>
              <a:t>Workshop 4 will allow time to go over any section you would like to clarify/discuss further</a:t>
            </a:r>
          </a:p>
          <a:p>
            <a:pPr>
              <a:defRPr/>
            </a:pPr>
            <a:r>
              <a:rPr lang="en-GB" altLang="en-US" sz="1600" dirty="0">
                <a:latin typeface="Arial" panose="020B0604020202020204" pitchFamily="34" charset="0"/>
                <a:cs typeface="Arial" panose="020B0604020202020204" pitchFamily="34" charset="0"/>
              </a:rPr>
              <a:t>Ensure you book in your 3 days study leave if you have not done so already.</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pPr/>
              <a:t>44</a:t>
            </a:fld>
            <a:endParaRPr lang="en-GB" altLang="en-US"/>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7532</TotalTime>
  <Words>3410</Words>
  <Application>Microsoft Macintosh PowerPoint</Application>
  <PresentationFormat>On-screen Show (4:3)</PresentationFormat>
  <Paragraphs>392</Paragraphs>
  <Slides>44</Slides>
  <Notes>34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3 </vt:lpstr>
      <vt:lpstr>Expectations/Ground rules for virtual workshops</vt:lpstr>
      <vt:lpstr>Programme for the Day </vt:lpstr>
      <vt:lpstr>Aims </vt:lpstr>
      <vt:lpstr>Safeguarding - The Question Task 3 </vt:lpstr>
      <vt:lpstr>PowerPoint Presentation</vt:lpstr>
      <vt:lpstr>Overarching Legislation </vt:lpstr>
      <vt:lpstr>  Overarching Safeguarding Legislation </vt:lpstr>
      <vt:lpstr>Social Services and Well-Being (Wales) Act: Human Rights</vt:lpstr>
      <vt:lpstr>Tensions and Conflicts Exercise 2</vt:lpstr>
      <vt:lpstr>  </vt:lpstr>
      <vt:lpstr> Welsh Legislation </vt:lpstr>
      <vt:lpstr>Safeguarding legislation, policies, strategies and procedures  </vt:lpstr>
      <vt:lpstr>Wales Safeguarding Procedures</vt:lpstr>
      <vt:lpstr>The Wales Safeguarding Procedures – Adults (principles also applies to children)  </vt:lpstr>
      <vt:lpstr>Decision-making and planning</vt:lpstr>
      <vt:lpstr>PowerPoint Presentation</vt:lpstr>
      <vt:lpstr>Children At Risk</vt:lpstr>
      <vt:lpstr>In General</vt:lpstr>
      <vt:lpstr>  Assessment: Some theory and practice –Surviving  safeguarding  </vt:lpstr>
      <vt:lpstr>Safeguarding Task 3 The Question – What to include</vt:lpstr>
      <vt:lpstr>Exercise 3- Safeguarding</vt:lpstr>
      <vt:lpstr>Intervention and Application of Professional Judgement in Increasingly Complex Situations</vt:lpstr>
      <vt:lpstr>Consider Complexity</vt:lpstr>
      <vt:lpstr>Complex Thinking</vt:lpstr>
      <vt:lpstr>Professional Judgement</vt:lpstr>
      <vt:lpstr>Ethics and Effective Practice</vt:lpstr>
      <vt:lpstr> Appreciating Biases within the Risk Assessment Process </vt:lpstr>
      <vt:lpstr>Risk, Protection and Values</vt:lpstr>
      <vt:lpstr>Theory - Underpins professional decision making  </vt:lpstr>
      <vt:lpstr>Theory</vt:lpstr>
      <vt:lpstr>Theories </vt:lpstr>
      <vt:lpstr>Welsh Context</vt:lpstr>
      <vt:lpstr>Professional Curiosity - Collaboration </vt:lpstr>
      <vt:lpstr>Advocacy</vt:lpstr>
      <vt:lpstr>Principles of advocacy</vt:lpstr>
      <vt:lpstr> Safeguarding Task 3 Hints and Tips </vt:lpstr>
      <vt:lpstr>Task 4 – The Question </vt:lpstr>
      <vt:lpstr> Safeguarding Task 4   </vt:lpstr>
      <vt:lpstr>Safeguarding Task 4</vt:lpstr>
      <vt:lpstr>PowerPoint Presentation</vt:lpstr>
      <vt:lpstr>Overarching Duties Under  The Social Services and Well-Being (Wales) Act</vt:lpstr>
      <vt:lpstr>Safeguarding Boards</vt:lpstr>
      <vt:lpstr>Workshop 4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3</dc:title>
  <dc:creator>Paula McCreary</dc:creator>
  <cp:lastModifiedBy>Paula McCreary</cp:lastModifiedBy>
  <cp:revision>16</cp:revision>
  <dcterms:created xsi:type="dcterms:W3CDTF">2021-01-05T17:31:28Z</dcterms:created>
  <dcterms:modified xsi:type="dcterms:W3CDTF">2023-07-10T13:16:54Z</dcterms:modified>
</cp:coreProperties>
</file>