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7" r:id="rId3"/>
    <p:sldId id="259" r:id="rId4"/>
    <p:sldId id="260" r:id="rId5"/>
    <p:sldId id="261" r:id="rId6"/>
    <p:sldId id="262" r:id="rId7"/>
    <p:sldId id="265" r:id="rId8"/>
  </p:sldIdLst>
  <p:sldSz cx="9144000" cy="6858000" type="screen4x3"/>
  <p:notesSz cx="6858000" cy="9144000"/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FF99FF"/>
    <a:srgbClr val="66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0" autoAdjust="0"/>
  </p:normalViewPr>
  <p:slideViewPr>
    <p:cSldViewPr>
      <p:cViewPr varScale="1">
        <p:scale>
          <a:sx n="83" d="100"/>
          <a:sy n="83" d="100"/>
        </p:scale>
        <p:origin x="145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9187B3E-88D3-4EA9-B24F-827FC41E3500}" type="datetimeFigureOut">
              <a:rPr lang="zh-CN" altLang="en-US"/>
              <a:pPr>
                <a:defRPr/>
              </a:pPr>
              <a:t>2020/3/4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zh-CN" altLang="en-US" noProof="0" smtClean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F12B48DE-C30E-4D57-8007-82D58862322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32A3CD-27E4-433B-988B-198EB40C7B5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81082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A37116-28F9-425F-8D9D-B27D5A5870F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376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556CBB-1B37-4F2D-9E27-72D88448A7C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712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7C610C-6F08-429C-BFED-D845537EFEA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85896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74B548-8583-4555-8FE9-8A8D7CEFC94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96767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50D1A7-20F2-4F57-AEF2-48525FFF5DC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73331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DE2D4F-388D-40F3-ADB0-3A15704418D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41029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8AC56C-30FD-456B-8A05-95117C4BF8C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6684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80D985-E102-4325-AD56-DFF36D40816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95111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0C1B43-A50A-460C-B5F3-E651EA6187D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37711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68BCA-FDA2-46E2-9FCD-EDC42EC1FA9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57405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标题 1025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1026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eaLnBrk="1" hangingPunct="1">
              <a:defRPr sz="1400" noProof="1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 eaLnBrk="1" hangingPunct="1">
              <a:defRPr sz="1400" noProof="1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 eaLnBrk="1" hangingPunct="1">
              <a:defRPr sz="1400" noProof="1"/>
            </a:lvl1pPr>
          </a:lstStyle>
          <a:p>
            <a:pPr>
              <a:defRPr/>
            </a:pPr>
            <a:fld id="{3903207F-E299-482B-B291-999A080A101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内容占位符 5"/>
          <p:cNvSpPr>
            <a:spLocks noGrp="1"/>
          </p:cNvSpPr>
          <p:nvPr>
            <p:ph idx="1"/>
          </p:nvPr>
        </p:nvSpPr>
        <p:spPr>
          <a:xfrm>
            <a:off x="9525" y="3141663"/>
            <a:ext cx="9134475" cy="1727200"/>
          </a:xfrm>
          <a:solidFill>
            <a:srgbClr val="6600FF">
              <a:alpha val="36078"/>
            </a:srgbClr>
          </a:solidFill>
        </p:spPr>
        <p:txBody>
          <a:bodyPr/>
          <a:lstStyle/>
          <a:p>
            <a:pPr marL="0" indent="0" algn="ctr" eaLnBrk="1" hangingPunct="1">
              <a:buFontTx/>
              <a:buNone/>
            </a:pPr>
            <a:r>
              <a:rPr lang="en-US" altLang="zh-CN" sz="5400" b="1" smtClean="0">
                <a:solidFill>
                  <a:srgbClr val="FFFF00"/>
                </a:solidFill>
              </a:rPr>
              <a:t>Starbucks' Strategic Goals and challenges in China</a:t>
            </a:r>
            <a:endParaRPr lang="zh-CN" altLang="en-US" sz="5400" smtClean="0">
              <a:solidFill>
                <a:srgbClr val="FFFF00"/>
              </a:solidFill>
            </a:endParaRPr>
          </a:p>
        </p:txBody>
      </p:sp>
      <p:sp>
        <p:nvSpPr>
          <p:cNvPr id="3076" name="文本框 7"/>
          <p:cNvSpPr txBox="1">
            <a:spLocks noChangeArrowheads="1"/>
          </p:cNvSpPr>
          <p:nvPr/>
        </p:nvSpPr>
        <p:spPr bwMode="auto">
          <a:xfrm>
            <a:off x="-1" y="6095252"/>
            <a:ext cx="9144001" cy="707886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glow rad="88900">
              <a:schemeClr val="accent1">
                <a:alpha val="0"/>
              </a:schemeClr>
            </a:glow>
            <a:reflection blurRad="381000" stA="0" endPos="65000" dist="482600" dir="5400000" sy="-100000" algn="bl" rotWithShape="0"/>
            <a:softEdge rad="0"/>
          </a:effec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zh-CN" sz="4000" b="1" dirty="0" smtClean="0">
                <a:solidFill>
                  <a:srgbClr val="C00000"/>
                </a:solidFill>
              </a:rPr>
              <a:t>By </a:t>
            </a:r>
            <a:r>
              <a:rPr lang="en-US" altLang="zh-CN" sz="4000" b="1" smtClean="0">
                <a:solidFill>
                  <a:srgbClr val="C00000"/>
                </a:solidFill>
              </a:rPr>
              <a:t>Wei He   </a:t>
            </a:r>
            <a:r>
              <a:rPr lang="en-US" altLang="zh-CN" sz="4000" b="1" dirty="0" smtClean="0">
                <a:solidFill>
                  <a:srgbClr val="C00000"/>
                </a:solidFill>
              </a:rPr>
              <a:t>(1900504) </a:t>
            </a:r>
            <a:endParaRPr lang="zh-CN" altLang="en-US" sz="4000" b="1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内容占位符 2"/>
          <p:cNvSpPr>
            <a:spLocks noGrp="1" noChangeArrowheads="1"/>
          </p:cNvSpPr>
          <p:nvPr>
            <p:ph idx="1"/>
          </p:nvPr>
        </p:nvSpPr>
        <p:spPr>
          <a:xfrm>
            <a:off x="457200" y="5157788"/>
            <a:ext cx="8218488" cy="1439862"/>
          </a:xfrm>
        </p:spPr>
        <p:txBody>
          <a:bodyPr/>
          <a:lstStyle/>
          <a:p>
            <a:pPr eaLnBrk="1" hangingPunct="1"/>
            <a:r>
              <a:rPr lang="en-US" altLang="zh-CN" b="1" smtClean="0"/>
              <a:t>Currently, 3521 stores</a:t>
            </a:r>
            <a:endParaRPr lang="zh-CN" altLang="en-US" b="1" smtClean="0"/>
          </a:p>
          <a:p>
            <a:pPr eaLnBrk="1" hangingPunct="1"/>
            <a:r>
              <a:rPr lang="en-US" altLang="zh-CN" b="1" smtClean="0"/>
              <a:t>230 cities, 6000 stores by 2022</a:t>
            </a:r>
          </a:p>
          <a:p>
            <a:pPr eaLnBrk="1" hangingPunct="1"/>
            <a:endParaRPr lang="en-US" altLang="zh-CN" smtClean="0"/>
          </a:p>
        </p:txBody>
      </p:sp>
      <p:pic>
        <p:nvPicPr>
          <p:cNvPr id="4099" name="图片 -21474826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047750"/>
            <a:ext cx="6840537" cy="396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标题 1"/>
          <p:cNvSpPr>
            <a:spLocks noGrp="1"/>
          </p:cNvSpPr>
          <p:nvPr>
            <p:ph type="title"/>
          </p:nvPr>
        </p:nvSpPr>
        <p:spPr>
          <a:xfrm>
            <a:off x="457200" y="250825"/>
            <a:ext cx="8218488" cy="635000"/>
          </a:xfrm>
        </p:spPr>
        <p:txBody>
          <a:bodyPr/>
          <a:lstStyle/>
          <a:p>
            <a:pPr eaLnBrk="1" hangingPunct="1"/>
            <a:r>
              <a:rPr lang="zh-CN" altLang="en-US" sz="3600" b="1" smtClean="0"/>
              <a:t>Expansion of China's inland market</a:t>
            </a:r>
            <a:endParaRPr lang="zh-CN" altLang="en-US" sz="36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标题 1"/>
          <p:cNvSpPr>
            <a:spLocks noGrp="1" noChangeArrowheads="1"/>
          </p:cNvSpPr>
          <p:nvPr>
            <p:ph type="title"/>
          </p:nvPr>
        </p:nvSpPr>
        <p:spPr>
          <a:xfrm>
            <a:off x="468678" y="241310"/>
            <a:ext cx="8229600" cy="922337"/>
          </a:xfrm>
        </p:spPr>
        <p:txBody>
          <a:bodyPr/>
          <a:lstStyle/>
          <a:p>
            <a:pPr eaLnBrk="1" hangingPunct="1"/>
            <a:r>
              <a:rPr lang="zh-CN" altLang="en-US" sz="3600" b="1" dirty="0" smtClean="0"/>
              <a:t>Marketing </a:t>
            </a:r>
            <a:r>
              <a:rPr lang="zh-CN" altLang="en-US" sz="4000" b="1" dirty="0" smtClean="0"/>
              <a:t>strategy</a:t>
            </a:r>
          </a:p>
        </p:txBody>
      </p:sp>
      <p:sp>
        <p:nvSpPr>
          <p:cNvPr id="5123" name="内容占位符 2"/>
          <p:cNvSpPr>
            <a:spLocks noGrp="1" noChangeArrowheads="1"/>
          </p:cNvSpPr>
          <p:nvPr>
            <p:ph idx="1"/>
          </p:nvPr>
        </p:nvSpPr>
        <p:spPr>
          <a:xfrm>
            <a:off x="441325" y="1235075"/>
            <a:ext cx="8229600" cy="1795463"/>
          </a:xfrm>
        </p:spPr>
        <p:txBody>
          <a:bodyPr/>
          <a:lstStyle/>
          <a:p>
            <a:pPr eaLnBrk="1" hangingPunct="1"/>
            <a:r>
              <a:rPr lang="zh-CN" altLang="en-US" sz="2800" b="1" smtClean="0"/>
              <a:t>Brand value strategy</a:t>
            </a:r>
          </a:p>
          <a:p>
            <a:pPr eaLnBrk="1" hangingPunct="1"/>
            <a:r>
              <a:rPr lang="zh-CN" altLang="en-US" sz="2800" b="1" smtClean="0"/>
              <a:t>Accurate market positioning</a:t>
            </a:r>
          </a:p>
          <a:p>
            <a:pPr eaLnBrk="1" hangingPunct="1"/>
            <a:r>
              <a:rPr lang="zh-CN" altLang="en-US" sz="2800" b="1" smtClean="0"/>
              <a:t>Product innovation</a:t>
            </a:r>
          </a:p>
          <a:p>
            <a:pPr eaLnBrk="1" hangingPunct="1"/>
            <a:endParaRPr lang="zh-CN" altLang="en-US" smtClean="0"/>
          </a:p>
          <a:p>
            <a:pPr eaLnBrk="1" hangingPunct="1"/>
            <a:endParaRPr lang="zh-CN" altLang="en-US" smtClean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1"/>
            </p:custDataLst>
          </p:nvPr>
        </p:nvGraphicFramePr>
        <p:xfrm>
          <a:off x="935038" y="3067050"/>
          <a:ext cx="7273925" cy="3384550"/>
        </p:xfrm>
        <a:graphic>
          <a:graphicData uri="http://schemas.openxmlformats.org/drawingml/2006/table">
            <a:tbl>
              <a:tblPr/>
              <a:tblGrid>
                <a:gridCol w="3636118">
                  <a:extLst>
                    <a:ext uri="{9D8B030D-6E8A-4147-A177-3AD203B41FA5}">
                      <a16:colId xmlns:a16="http://schemas.microsoft.com/office/drawing/2014/main" val="2353812413"/>
                    </a:ext>
                  </a:extLst>
                </a:gridCol>
                <a:gridCol w="3637807">
                  <a:extLst>
                    <a:ext uri="{9D8B030D-6E8A-4147-A177-3AD203B41FA5}">
                      <a16:colId xmlns:a16="http://schemas.microsoft.com/office/drawing/2014/main" val="1606197837"/>
                    </a:ext>
                  </a:extLst>
                </a:gridCol>
              </a:tblGrid>
              <a:tr h="161384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Strength: Largest coffeehouse chain the world Dominate the market, largest profits Good reputation 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94" marR="68594" marT="0" marB="0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Weakness: Increasing price of coffee beans Price of products is high Negative Publicity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94" marR="68594" marT="0" marB="0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C9CD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600157"/>
                  </a:ext>
                </a:extLst>
              </a:tr>
              <a:tr h="177070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Opportunity: Expand the market overseas Increase the types of products Combine the local cultures and characteristics  </a:t>
                      </a:r>
                      <a:endParaRPr kumimoji="0" lang="en-US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94" marR="68594" marT="0" marB="0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Threat: Competitors Rising price of beans and dairy products Disruption in supply 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94" marR="68594" marT="0" marB="0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AC8C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12173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标题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zh-CN" altLang="en-US" sz="3600" b="1" smtClean="0"/>
              <a:t>Goal completion </a:t>
            </a:r>
            <a:r>
              <a:rPr lang="en-US" altLang="zh-CN" sz="3600" b="1" smtClean="0"/>
              <a:t>status</a:t>
            </a:r>
          </a:p>
        </p:txBody>
      </p:sp>
      <p:sp>
        <p:nvSpPr>
          <p:cNvPr id="4" name="内容占位符 3"/>
          <p:cNvSpPr>
            <a:spLocks noGrp="1"/>
          </p:cNvSpPr>
          <p:nvPr>
            <p:ph idx="1"/>
          </p:nvPr>
        </p:nvSpPr>
        <p:spPr>
          <a:xfrm>
            <a:off x="517525" y="1412875"/>
            <a:ext cx="8229600" cy="4525963"/>
          </a:xfrm>
        </p:spPr>
        <p:txBody>
          <a:bodyPr/>
          <a:lstStyle/>
          <a:p>
            <a:pPr marL="0" indent="0" algn="just" eaLnBrk="1" hangingPunct="1">
              <a:buFontTx/>
              <a:buNone/>
              <a:defRPr/>
            </a:pPr>
            <a:r>
              <a:rPr lang="zh-CN" altLang="en-US" sz="2400" noProof="1"/>
              <a:t>Although the growth rate and the previous two years have slightly decreased compared to 7.2% in 2019 and 16.5% in 2015, it has still achieved profit growth. Net profit can reach 15.4million</a:t>
            </a:r>
            <a:r>
              <a:rPr lang="en-US" altLang="zh-CN" sz="2400" noProof="1"/>
              <a:t>, achieving the goal. </a:t>
            </a:r>
            <a:endParaRPr lang="zh-CN" altLang="en-US" sz="2400" noProof="1"/>
          </a:p>
          <a:p>
            <a:pPr eaLnBrk="1" hangingPunct="1">
              <a:defRPr/>
            </a:pPr>
            <a:endParaRPr lang="zh-CN" altLang="en-US" sz="2400" noProof="1"/>
          </a:p>
        </p:txBody>
      </p:sp>
      <p:pic>
        <p:nvPicPr>
          <p:cNvPr id="6148" name="图片 4" descr="IMG_25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3609975"/>
            <a:ext cx="3719512" cy="213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图片 -2147482620" descr="IMG_25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3611563"/>
            <a:ext cx="3895725" cy="213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标题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zh-CN" altLang="en-US" sz="3600" b="1" smtClean="0"/>
              <a:t>Problems </a:t>
            </a:r>
            <a:r>
              <a:rPr lang="zh-CN" altLang="en-US" b="1" smtClean="0"/>
              <a:t>and challenges</a:t>
            </a:r>
          </a:p>
        </p:txBody>
      </p:sp>
      <p:pic>
        <p:nvPicPr>
          <p:cNvPr id="7172" name="图片 -21474826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068638"/>
            <a:ext cx="6130925" cy="340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340768"/>
            <a:ext cx="8064896" cy="141249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标题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en-US" altLang="zh-CN" sz="3600" b="1" dirty="0" smtClean="0"/>
              <a:t>S</a:t>
            </a:r>
            <a:r>
              <a:rPr lang="zh-CN" altLang="en-US" sz="3600" b="1" dirty="0" smtClean="0"/>
              <a:t>ocial responsibility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270" y="1340768"/>
            <a:ext cx="8807459" cy="503561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内容占位符 2"/>
          <p:cNvSpPr>
            <a:spLocks noGrp="1"/>
          </p:cNvSpPr>
          <p:nvPr>
            <p:ph idx="1"/>
          </p:nvPr>
        </p:nvSpPr>
        <p:spPr>
          <a:xfrm>
            <a:off x="468313" y="333375"/>
            <a:ext cx="8229600" cy="6264275"/>
          </a:xfrm>
        </p:spPr>
        <p:txBody>
          <a:bodyPr/>
          <a:lstStyle/>
          <a:p>
            <a:pPr marL="0" indent="0" eaLnBrk="1" hangingPunct="1">
              <a:lnSpc>
                <a:spcPct val="150000"/>
              </a:lnSpc>
              <a:buFontTx/>
              <a:buNone/>
            </a:pPr>
            <a:r>
              <a:rPr lang="en-GB" altLang="zh-CN" sz="1600" b="1" dirty="0" smtClean="0">
                <a:latin typeface="Times New Roman" panose="02020603050405020304" pitchFamily="18" charset="0"/>
              </a:rPr>
              <a:t> References</a:t>
            </a:r>
            <a:endParaRPr lang="zh-CN" altLang="zh-CN" sz="1600" b="1" dirty="0" smtClean="0">
              <a:latin typeface="宋体" panose="02010600030101010101" pitchFamily="2" charset="-122"/>
            </a:endParaRPr>
          </a:p>
          <a:p>
            <a:pPr marL="0" indent="0" eaLnBrk="1" hangingPunct="1">
              <a:lnSpc>
                <a:spcPct val="150000"/>
              </a:lnSpc>
              <a:buFontTx/>
              <a:buAutoNum type="alphaLcParenR"/>
            </a:pPr>
            <a:r>
              <a:rPr lang="en-GB" altLang="zh-CN" sz="1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Czepiel</a:t>
            </a: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altLang="zh-CN" sz="1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C.and</a:t>
            </a: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zh-CN" sz="1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Shanahan,J</a:t>
            </a: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(2014). </a:t>
            </a:r>
            <a:r>
              <a:rPr lang="en-GB" altLang="zh-CN" sz="1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Services Challenge: Integrating for Competitive Advantage</a:t>
            </a: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Chicago: American Marketing Association, pp.79-84.</a:t>
            </a:r>
            <a:endParaRPr lang="zh-CN" altLang="zh-CN" sz="1600" dirty="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150000"/>
              </a:lnSpc>
              <a:buFontTx/>
              <a:buAutoNum type="alphaLcParenR"/>
            </a:pPr>
            <a:r>
              <a:rPr lang="en-GB" altLang="zh-CN" sz="1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Arnould</a:t>
            </a: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E. and Price, L. (2013). </a:t>
            </a:r>
            <a:r>
              <a:rPr lang="en-GB" altLang="zh-CN" sz="1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River magic: Extraordinary experience and the extended service encounter</a:t>
            </a: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Journal of Consumer Research, pp. 24-45.</a:t>
            </a:r>
            <a:endParaRPr lang="zh-CN" altLang="zh-CN" sz="1600" dirty="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150000"/>
              </a:lnSpc>
              <a:buFontTx/>
              <a:buAutoNum type="alphaLcParenR"/>
            </a:pP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Thompson, C. (2015). </a:t>
            </a:r>
            <a:r>
              <a:rPr lang="en-GB" altLang="zh-CN" sz="1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Consumer Culture Theory (CCT): Twenty Years of Research</a:t>
            </a: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Journal of Consumer Research, pp. 868-882.</a:t>
            </a:r>
            <a:endParaRPr lang="zh-CN" altLang="zh-CN" sz="1600" dirty="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150000"/>
              </a:lnSpc>
              <a:buFontTx/>
              <a:buAutoNum type="alphaLcParenR"/>
            </a:pP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Brenner, W. (2003). </a:t>
            </a:r>
            <a:r>
              <a:rPr lang="en-GB" altLang="zh-CN" sz="1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 enabled customer relationship management: integrating customer relationship management and knowledge management concepts</a:t>
            </a: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Journal of Knowledge Management, 7(5), pp. 107-123.</a:t>
            </a:r>
            <a:endParaRPr lang="zh-CN" altLang="zh-CN" sz="1600" dirty="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150000"/>
              </a:lnSpc>
              <a:buFontTx/>
              <a:buAutoNum type="alphaLcParenR"/>
            </a:pPr>
            <a:r>
              <a:rPr lang="en-GB" altLang="zh-CN" sz="1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Dhar</a:t>
            </a: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S. and </a:t>
            </a:r>
            <a:r>
              <a:rPr lang="en-GB" altLang="zh-CN" sz="1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Varshney</a:t>
            </a: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U. (2011). </a:t>
            </a:r>
            <a:r>
              <a:rPr lang="en-GB" altLang="zh-CN" sz="1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and business models for mobile location-based services and advertising</a:t>
            </a: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Communications of the ACM, 54(5), pp. 121-129.</a:t>
            </a:r>
            <a:endParaRPr lang="zh-CN" altLang="zh-CN" sz="1600" dirty="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150000"/>
              </a:lnSpc>
              <a:buFontTx/>
              <a:buAutoNum type="alphaLcParenR"/>
            </a:pP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Watson, R.(2018). </a:t>
            </a:r>
            <a:r>
              <a:rPr lang="en-GB" altLang="zh-CN" sz="1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Starbucks case study strategic management</a:t>
            </a: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51(3), pp. 65-69.</a:t>
            </a:r>
            <a:endParaRPr lang="zh-CN" altLang="zh-CN" sz="1600" dirty="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150000"/>
              </a:lnSpc>
              <a:buFontTx/>
              <a:buAutoNum type="alphaLcParenR"/>
            </a:pP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Nicolas, C. (2018). </a:t>
            </a:r>
            <a:r>
              <a:rPr lang="en-GB" altLang="zh-CN" sz="1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knowledge management and e-commerce: the role of customer perceived risk</a:t>
            </a:r>
            <a:r>
              <a:rPr lang="en-GB" altLang="zh-CN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International Journal of Information Management, 28(2), pp. 102-113.</a:t>
            </a:r>
            <a:endParaRPr lang="zh-CN" altLang="zh-CN" sz="1600" dirty="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en-GB" altLang="zh-CN" sz="1600" dirty="0" smtClean="0">
                <a:latin typeface="Times New Roman" panose="02020603050405020304" pitchFamily="18" charset="0"/>
              </a:rPr>
              <a:t> </a:t>
            </a:r>
            <a:endParaRPr lang="zh-CN" altLang="en-US" sz="1600" dirty="0" smtClean="0"/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ABLE_BEAUTIFY" val="smartTable{847e5363-3752-4980-8359-7b097662d86a}"/>
</p:tagLst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221</TotalTime>
  <Words>362</Words>
  <Application>Microsoft Office PowerPoint</Application>
  <PresentationFormat>全屏显示(4:3)</PresentationFormat>
  <Paragraphs>26</Paragraphs>
  <Slides>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13" baseType="lpstr">
      <vt:lpstr>等线</vt:lpstr>
      <vt:lpstr>宋体</vt:lpstr>
      <vt:lpstr>Arial</vt:lpstr>
      <vt:lpstr>Calibri</vt:lpstr>
      <vt:lpstr>Times New Roman</vt:lpstr>
      <vt:lpstr>默认设计模板</vt:lpstr>
      <vt:lpstr>PowerPoint 演示文稿</vt:lpstr>
      <vt:lpstr>Expansion of China's inland market</vt:lpstr>
      <vt:lpstr>Marketing strategy</vt:lpstr>
      <vt:lpstr>Goal completion status</vt:lpstr>
      <vt:lpstr>Problems and challenges</vt:lpstr>
      <vt:lpstr>Social responsibility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Expansion of China's inland market</dc:title>
  <dc:creator>Administrator</dc:creator>
  <cp:lastModifiedBy>he wei</cp:lastModifiedBy>
  <cp:revision>27</cp:revision>
  <dcterms:created xsi:type="dcterms:W3CDTF">2020-02-27T10:35:51Z</dcterms:created>
  <dcterms:modified xsi:type="dcterms:W3CDTF">2020-03-04T23:36:34Z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2052-11.1.0.9440</vt:lpwstr>
  </property>
</Properties>
</file>