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64" r:id="rId3"/>
    <p:sldId id="257" r:id="rId4"/>
    <p:sldId id="266" r:id="rId5"/>
    <p:sldId id="267" r:id="rId6"/>
    <p:sldId id="268" r:id="rId7"/>
    <p:sldId id="265"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7" autoAdjust="0"/>
    <p:restoredTop sz="94660"/>
  </p:normalViewPr>
  <p:slideViewPr>
    <p:cSldViewPr snapToGrid="0">
      <p:cViewPr varScale="1">
        <p:scale>
          <a:sx n="63" d="100"/>
          <a:sy n="63" d="100"/>
        </p:scale>
        <p:origin x="72"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6B596D67-83A8-40BC-B33B-CE165E7662BD}" type="datetimeFigureOut">
              <a:rPr lang="en-US" smtClean="0"/>
              <a:t>11/9/2025</a:t>
            </a:fld>
            <a:endParaRPr lang="en-US"/>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4F1E78B1-60F8-47C9-96C1-37E3C89A84C9}" type="slidenum">
              <a:rPr lang="en-US" smtClean="0"/>
              <a:t>‹#›</a:t>
            </a:fld>
            <a:endParaRPr lang="en-US"/>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68976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596D67-83A8-40BC-B33B-CE165E7662BD}"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1587162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596D67-83A8-40BC-B33B-CE165E7662BD}"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2199188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B596D67-83A8-40BC-B33B-CE165E7662BD}"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4041655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B596D67-83A8-40BC-B33B-CE165E7662BD}" type="datetimeFigureOut">
              <a:rPr lang="en-US" smtClean="0"/>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172969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B596D67-83A8-40BC-B33B-CE165E7662BD}"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2976672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96D67-83A8-40BC-B33B-CE165E7662BD}" type="datetimeFigureOut">
              <a:rPr lang="en-US" smtClean="0"/>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3540829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596D67-83A8-40BC-B33B-CE165E7662BD}"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3417414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596D67-83A8-40BC-B33B-CE165E7662BD}"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3184719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596D67-83A8-40BC-B33B-CE165E7662BD}"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66291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596D67-83A8-40BC-B33B-CE165E7662BD}"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582659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596D67-83A8-40BC-B33B-CE165E7662BD}"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1E78B1-60F8-47C9-96C1-37E3C89A84C9}" type="slidenum">
              <a:rPr lang="en-US" smtClean="0"/>
              <a:t>‹#›</a:t>
            </a:fld>
            <a:endParaRPr lang="en-US"/>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6894202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B596D67-83A8-40BC-B33B-CE165E7662BD}"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208828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B596D67-83A8-40BC-B33B-CE165E7662BD}"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3841132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B596D67-83A8-40BC-B33B-CE165E7662BD}"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1071336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596D67-83A8-40BC-B33B-CE165E7662BD}"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10917490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596D67-83A8-40BC-B33B-CE165E7662BD}"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42653570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596D67-83A8-40BC-B33B-CE165E7662BD}"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1E78B1-60F8-47C9-96C1-37E3C89A84C9}" type="slidenum">
              <a:rPr lang="en-US" smtClean="0"/>
              <a:t>‹#›</a:t>
            </a:fld>
            <a:endParaRPr lang="en-US"/>
          </a:p>
        </p:txBody>
      </p:sp>
    </p:spTree>
    <p:extLst>
      <p:ext uri="{BB962C8B-B14F-4D97-AF65-F5344CB8AC3E}">
        <p14:creationId xmlns:p14="http://schemas.microsoft.com/office/powerpoint/2010/main" val="1348641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6B596D67-83A8-40BC-B33B-CE165E7662BD}" type="datetimeFigureOut">
              <a:rPr lang="en-US" smtClean="0"/>
              <a:t>11/9/2025</a:t>
            </a:fld>
            <a:endParaRPr lang="en-US"/>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4F1E78B1-60F8-47C9-96C1-37E3C89A84C9}" type="slidenum">
              <a:rPr lang="en-US" smtClean="0"/>
              <a:t>‹#›</a:t>
            </a:fld>
            <a:endParaRPr lang="en-US"/>
          </a:p>
        </p:txBody>
      </p:sp>
    </p:spTree>
    <p:extLst>
      <p:ext uri="{BB962C8B-B14F-4D97-AF65-F5344CB8AC3E}">
        <p14:creationId xmlns:p14="http://schemas.microsoft.com/office/powerpoint/2010/main" val="303345447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hyperlink" Target="https://www.healthcareers.nhs.uk/" TargetMode="Externa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106042D-9C69-4C77-B18E-0B5540D6130F}"/>
              </a:ext>
            </a:extLst>
          </p:cNvPr>
          <p:cNvSpPr>
            <a:spLocks noGrp="1"/>
          </p:cNvSpPr>
          <p:nvPr>
            <p:ph idx="1"/>
          </p:nvPr>
        </p:nvSpPr>
        <p:spPr>
          <a:xfrm>
            <a:off x="712269" y="1803558"/>
            <a:ext cx="9711892" cy="3817595"/>
          </a:xfrm>
        </p:spPr>
        <p:txBody>
          <a:bodyPr>
            <a:normAutofit fontScale="92500" lnSpcReduction="10000"/>
          </a:bodyPr>
          <a:lstStyle/>
          <a:p>
            <a:pPr marL="0" indent="0">
              <a:buNone/>
            </a:pPr>
            <a:endParaRPr lang="en-US" dirty="0"/>
          </a:p>
          <a:p>
            <a:pPr marL="0" indent="0" rtl="0">
              <a:buNone/>
            </a:pPr>
            <a:r>
              <a:rPr lang="en-US" sz="2800" cap="none" dirty="0">
                <a:solidFill>
                  <a:srgbClr val="000000"/>
                </a:solidFill>
                <a:effectLst/>
                <a:latin typeface="Aptos"/>
              </a:rPr>
              <a:t>Module Title: Professional Career Development Within H&amp;SC</a:t>
            </a:r>
          </a:p>
          <a:p>
            <a:pPr marL="0" indent="0" rtl="0">
              <a:buNone/>
            </a:pPr>
            <a:r>
              <a:rPr lang="en-US" sz="2800" cap="none" dirty="0">
                <a:solidFill>
                  <a:srgbClr val="000000"/>
                </a:solidFill>
                <a:effectLst/>
                <a:latin typeface="Aptos"/>
              </a:rPr>
              <a:t>Module Number: LCHS 4009 (LON)</a:t>
            </a:r>
          </a:p>
          <a:p>
            <a:pPr marL="0" indent="0" rtl="0">
              <a:buNone/>
            </a:pPr>
            <a:r>
              <a:rPr lang="en-US" sz="2800" cap="none" dirty="0">
                <a:solidFill>
                  <a:srgbClr val="000000"/>
                </a:solidFill>
                <a:effectLst/>
                <a:latin typeface="Aptos"/>
              </a:rPr>
              <a:t>Assignment No: ASSIGNMENT 1</a:t>
            </a:r>
          </a:p>
          <a:p>
            <a:pPr marL="0" indent="0" rtl="0">
              <a:buNone/>
            </a:pPr>
            <a:r>
              <a:rPr lang="en-US" sz="2800" cap="none" dirty="0">
                <a:solidFill>
                  <a:srgbClr val="000000"/>
                </a:solidFill>
                <a:effectLst/>
                <a:latin typeface="Aptos"/>
              </a:rPr>
              <a:t>Student Name: Julaka Awal</a:t>
            </a:r>
          </a:p>
          <a:p>
            <a:pPr marL="0" indent="0" rtl="0">
              <a:buNone/>
            </a:pPr>
            <a:r>
              <a:rPr lang="en-US" sz="2800" cap="none" dirty="0">
                <a:solidFill>
                  <a:srgbClr val="000000"/>
                </a:solidFill>
                <a:effectLst/>
                <a:latin typeface="Aptos"/>
              </a:rPr>
              <a:t>Student ID: 2427684</a:t>
            </a:r>
          </a:p>
          <a:p>
            <a:pPr marL="0" indent="0" rtl="0">
              <a:buNone/>
            </a:pPr>
            <a:r>
              <a:rPr lang="en-US" sz="2800" cap="none" dirty="0">
                <a:solidFill>
                  <a:srgbClr val="000000"/>
                </a:solidFill>
                <a:effectLst/>
                <a:latin typeface="Aptos"/>
              </a:rPr>
              <a:t>Lecturer’s Name: </a:t>
            </a:r>
            <a:r>
              <a:rPr lang="en-US" sz="2800" cap="none" dirty="0" err="1">
                <a:solidFill>
                  <a:srgbClr val="000000"/>
                </a:solidFill>
                <a:effectLst/>
                <a:latin typeface="Aptos"/>
              </a:rPr>
              <a:t>Amitave</a:t>
            </a:r>
            <a:r>
              <a:rPr lang="en-US" sz="2800" cap="none" dirty="0">
                <a:solidFill>
                  <a:srgbClr val="000000"/>
                </a:solidFill>
                <a:effectLst/>
                <a:latin typeface="Aptos"/>
              </a:rPr>
              <a:t> </a:t>
            </a:r>
            <a:r>
              <a:rPr lang="en-US" sz="2800" cap="none" dirty="0" err="1">
                <a:solidFill>
                  <a:srgbClr val="000000"/>
                </a:solidFill>
                <a:effectLst/>
                <a:latin typeface="Aptos"/>
              </a:rPr>
              <a:t>Banik</a:t>
            </a:r>
            <a:r>
              <a:rPr lang="en-US" sz="2800" cap="none" dirty="0">
                <a:solidFill>
                  <a:srgbClr val="000000"/>
                </a:solidFill>
                <a:effectLst/>
                <a:latin typeface="Aptos"/>
              </a:rPr>
              <a:t> </a:t>
            </a:r>
          </a:p>
          <a:p>
            <a:pPr marL="0" indent="0">
              <a:buNone/>
            </a:pPr>
            <a:endParaRPr lang="en-US" dirty="0"/>
          </a:p>
        </p:txBody>
      </p:sp>
      <p:pic>
        <p:nvPicPr>
          <p:cNvPr id="3" name="Picture 2">
            <a:extLst>
              <a:ext uri="{FF2B5EF4-FFF2-40B4-BE49-F238E27FC236}">
                <a16:creationId xmlns:a16="http://schemas.microsoft.com/office/drawing/2014/main" id="{45E28A2C-80B4-49F8-AC82-7FEF77309B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514" y="317634"/>
            <a:ext cx="4013735" cy="1312670"/>
          </a:xfrm>
          <a:prstGeom prst="rect">
            <a:avLst/>
          </a:prstGeom>
        </p:spPr>
      </p:pic>
    </p:spTree>
    <p:extLst>
      <p:ext uri="{BB962C8B-B14F-4D97-AF65-F5344CB8AC3E}">
        <p14:creationId xmlns:p14="http://schemas.microsoft.com/office/powerpoint/2010/main" val="3842564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C3987-C9FA-46E6-8D7C-6D73D4957C66}"/>
              </a:ext>
            </a:extLst>
          </p:cNvPr>
          <p:cNvSpPr>
            <a:spLocks noGrp="1"/>
          </p:cNvSpPr>
          <p:nvPr>
            <p:ph type="title"/>
          </p:nvPr>
        </p:nvSpPr>
        <p:spPr>
          <a:xfrm>
            <a:off x="-1" y="105878"/>
            <a:ext cx="10010275" cy="1270536"/>
          </a:xfrm>
        </p:spPr>
        <p:txBody>
          <a:bodyPr>
            <a:noAutofit/>
          </a:bodyPr>
          <a:lstStyle/>
          <a:p>
            <a:r>
              <a:rPr lang="en-US" sz="2800" cap="none" dirty="0">
                <a:solidFill>
                  <a:schemeClr val="tx2">
                    <a:lumMod val="75000"/>
                    <a:lumOff val="25000"/>
                  </a:schemeClr>
                </a:solidFill>
                <a:latin typeface="Arial Rounded MT Bold" panose="020F0704030504030204" pitchFamily="34" charset="0"/>
              </a:rPr>
              <a:t>What</a:t>
            </a:r>
            <a:r>
              <a:rPr lang="en-US" sz="2800" cap="none" dirty="0">
                <a:solidFill>
                  <a:schemeClr val="tx2">
                    <a:lumMod val="85000"/>
                    <a:lumOff val="15000"/>
                  </a:schemeClr>
                </a:solidFill>
                <a:latin typeface="Arial Rounded MT Bold" panose="020F0704030504030204" pitchFamily="34" charset="0"/>
              </a:rPr>
              <a:t> Is A SWOT Analysis, And Why Is It Important To Your Personal And Professional Development?</a:t>
            </a:r>
          </a:p>
        </p:txBody>
      </p:sp>
      <p:sp>
        <p:nvSpPr>
          <p:cNvPr id="3" name="Content Placeholder 2">
            <a:extLst>
              <a:ext uri="{FF2B5EF4-FFF2-40B4-BE49-F238E27FC236}">
                <a16:creationId xmlns:a16="http://schemas.microsoft.com/office/drawing/2014/main" id="{F5080B60-5D99-4271-A06D-4A8AA2885806}"/>
              </a:ext>
            </a:extLst>
          </p:cNvPr>
          <p:cNvSpPr>
            <a:spLocks noGrp="1"/>
          </p:cNvSpPr>
          <p:nvPr>
            <p:ph idx="1"/>
          </p:nvPr>
        </p:nvSpPr>
        <p:spPr>
          <a:xfrm>
            <a:off x="-96253" y="1376415"/>
            <a:ext cx="7459580" cy="4167738"/>
          </a:xfrm>
        </p:spPr>
        <p:txBody>
          <a:bodyPr>
            <a:normAutofit fontScale="92500" lnSpcReduction="10000"/>
          </a:bodyPr>
          <a:lstStyle/>
          <a:p>
            <a:pPr algn="just">
              <a:buClr>
                <a:schemeClr val="tx2"/>
              </a:buClr>
            </a:pPr>
            <a:r>
              <a:rPr lang="en-US" sz="2400" cap="none" dirty="0"/>
              <a:t>A SWOT Analysis Is A Structured Self-evaluation Tool That Identifies Strengths, Weaknesses, Opportunities, And Threats, Commonly Used For Strategic Planning In Business And Healthcare. It Helps Individuals Reflect On Their Abilities And Align Career Goals With Opportunities.</a:t>
            </a:r>
          </a:p>
          <a:p>
            <a:pPr algn="just">
              <a:buClr>
                <a:schemeClr val="tx2"/>
              </a:buClr>
            </a:pPr>
            <a:r>
              <a:rPr lang="en-US" sz="2400" cap="none" dirty="0"/>
              <a:t>In The UK Health And Social Care Sector, Where Demands Are High And Resources Are Limited, a SWOT Analysis Fosters Adaptability And Resilience, Allowing Professionals To Leverage Strengths And Prepare For Challenges, Ultimately Enhancing Career Progression And Care Quality.</a:t>
            </a:r>
          </a:p>
        </p:txBody>
      </p:sp>
      <p:pic>
        <p:nvPicPr>
          <p:cNvPr id="5" name="Picture 4">
            <a:extLst>
              <a:ext uri="{FF2B5EF4-FFF2-40B4-BE49-F238E27FC236}">
                <a16:creationId xmlns:a16="http://schemas.microsoft.com/office/drawing/2014/main" id="{CD4E89DD-216A-402E-BD80-7DA8DD8AE3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831" y="1967163"/>
            <a:ext cx="4042611" cy="2923674"/>
          </a:xfrm>
          <a:prstGeom prst="rect">
            <a:avLst/>
          </a:prstGeom>
        </p:spPr>
      </p:pic>
    </p:spTree>
    <p:extLst>
      <p:ext uri="{BB962C8B-B14F-4D97-AF65-F5344CB8AC3E}">
        <p14:creationId xmlns:p14="http://schemas.microsoft.com/office/powerpoint/2010/main" val="3529390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85ADC-22E0-4E2C-A0B2-57F13F6293D8}"/>
              </a:ext>
            </a:extLst>
          </p:cNvPr>
          <p:cNvSpPr>
            <a:spLocks noGrp="1"/>
          </p:cNvSpPr>
          <p:nvPr>
            <p:ph type="title"/>
          </p:nvPr>
        </p:nvSpPr>
        <p:spPr>
          <a:xfrm>
            <a:off x="722697" y="153369"/>
            <a:ext cx="10515600" cy="1325563"/>
          </a:xfrm>
        </p:spPr>
        <p:txBody>
          <a:bodyPr>
            <a:normAutofit/>
          </a:bodyPr>
          <a:lstStyle/>
          <a:p>
            <a:r>
              <a:rPr lang="en-US" sz="3200" dirty="0">
                <a:solidFill>
                  <a:schemeClr val="tx2">
                    <a:lumMod val="75000"/>
                    <a:lumOff val="25000"/>
                  </a:schemeClr>
                </a:solidFill>
                <a:latin typeface="Arial Rounded MT Bold" panose="020F0704030504030204" pitchFamily="34" charset="0"/>
              </a:rPr>
              <a:t>                           </a:t>
            </a:r>
            <a:r>
              <a:rPr lang="en-US" sz="3200" cap="none" dirty="0">
                <a:solidFill>
                  <a:schemeClr val="tx2">
                    <a:lumMod val="75000"/>
                    <a:lumOff val="25000"/>
                  </a:schemeClr>
                </a:solidFill>
                <a:latin typeface="Arial Rounded MT Bold" panose="020F0704030504030204" pitchFamily="34" charset="0"/>
              </a:rPr>
              <a:t>Introduction</a:t>
            </a:r>
            <a:endParaRPr lang="en-US" sz="3200" dirty="0">
              <a:solidFill>
                <a:schemeClr val="tx2">
                  <a:lumMod val="75000"/>
                  <a:lumOff val="25000"/>
                </a:schemeClr>
              </a:solidFill>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592B0951-D56D-4005-86FE-FBF150583077}"/>
              </a:ext>
            </a:extLst>
          </p:cNvPr>
          <p:cNvSpPr>
            <a:spLocks noGrp="1"/>
          </p:cNvSpPr>
          <p:nvPr>
            <p:ph idx="1"/>
          </p:nvPr>
        </p:nvSpPr>
        <p:spPr>
          <a:xfrm>
            <a:off x="722697" y="1478932"/>
            <a:ext cx="9249076" cy="3083443"/>
          </a:xfrm>
        </p:spPr>
        <p:txBody>
          <a:bodyPr>
            <a:normAutofit fontScale="92500"/>
          </a:bodyPr>
          <a:lstStyle/>
          <a:p>
            <a:pPr algn="just">
              <a:buClr>
                <a:schemeClr val="tx2">
                  <a:lumMod val="75000"/>
                  <a:lumOff val="25000"/>
                </a:schemeClr>
              </a:buClr>
            </a:pPr>
            <a:r>
              <a:rPr lang="en-US" sz="2400" cap="none" dirty="0"/>
              <a:t>In Today’s Rapidly Evolving UK Health And Social Care Sector, Professionals Must Continuously Evaluate Their Personal And Professional Attributes To Remain Effective And Adaptable. A SWOT Analysis—standing for Strengths, Weaknesses, Opportunities, and Threats—is A Strategic Tool That Helps Individuals Reflect On Their Internal Capabilities And External Circumstances. This Presentation Outlines My Personal SWOT Analysis And How It Informs My Strategic Planning For Career Development Within The Sector</a:t>
            </a:r>
            <a:r>
              <a:rPr lang="en-US" sz="2400" dirty="0"/>
              <a:t>.</a:t>
            </a:r>
          </a:p>
        </p:txBody>
      </p:sp>
    </p:spTree>
    <p:extLst>
      <p:ext uri="{BB962C8B-B14F-4D97-AF65-F5344CB8AC3E}">
        <p14:creationId xmlns:p14="http://schemas.microsoft.com/office/powerpoint/2010/main" val="413653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671A6-1BC3-4D11-9AAF-C8686ABDA0D4}"/>
              </a:ext>
            </a:extLst>
          </p:cNvPr>
          <p:cNvSpPr>
            <a:spLocks noGrp="1"/>
          </p:cNvSpPr>
          <p:nvPr>
            <p:ph type="title"/>
          </p:nvPr>
        </p:nvSpPr>
        <p:spPr>
          <a:xfrm>
            <a:off x="19251" y="0"/>
            <a:ext cx="12172749" cy="668957"/>
          </a:xfrm>
        </p:spPr>
        <p:txBody>
          <a:bodyPr>
            <a:normAutofit fontScale="90000"/>
          </a:bodyPr>
          <a:lstStyle/>
          <a:p>
            <a:r>
              <a:rPr lang="en-US" sz="2800" dirty="0">
                <a:solidFill>
                  <a:schemeClr val="tx2"/>
                </a:solidFill>
                <a:latin typeface="Arial Rounded MT Bold" panose="020F0704030504030204" pitchFamily="34" charset="0"/>
              </a:rPr>
              <a:t>Describe my own Strengths, Weaknesses, Opportunities, and Threats</a:t>
            </a:r>
          </a:p>
        </p:txBody>
      </p:sp>
      <p:graphicFrame>
        <p:nvGraphicFramePr>
          <p:cNvPr id="6" name="Table 6">
            <a:extLst>
              <a:ext uri="{FF2B5EF4-FFF2-40B4-BE49-F238E27FC236}">
                <a16:creationId xmlns:a16="http://schemas.microsoft.com/office/drawing/2014/main" id="{2945BD2E-52A0-4184-9BFC-CF3E01B92943}"/>
              </a:ext>
            </a:extLst>
          </p:cNvPr>
          <p:cNvGraphicFramePr>
            <a:graphicFrameLocks noGrp="1"/>
          </p:cNvGraphicFramePr>
          <p:nvPr>
            <p:extLst>
              <p:ext uri="{D42A27DB-BD31-4B8C-83A1-F6EECF244321}">
                <p14:modId xmlns:p14="http://schemas.microsoft.com/office/powerpoint/2010/main" val="953529748"/>
              </p:ext>
            </p:extLst>
          </p:nvPr>
        </p:nvGraphicFramePr>
        <p:xfrm>
          <a:off x="-3208" y="774834"/>
          <a:ext cx="12172749" cy="6705600"/>
        </p:xfrm>
        <a:graphic>
          <a:graphicData uri="http://schemas.openxmlformats.org/drawingml/2006/table">
            <a:tbl>
              <a:tblPr firstRow="1" bandRow="1">
                <a:tableStyleId>{16D9F66E-5EB9-4882-86FB-DCBF35E3C3E4}</a:tableStyleId>
              </a:tblPr>
              <a:tblGrid>
                <a:gridCol w="6112042">
                  <a:extLst>
                    <a:ext uri="{9D8B030D-6E8A-4147-A177-3AD203B41FA5}">
                      <a16:colId xmlns:a16="http://schemas.microsoft.com/office/drawing/2014/main" val="2838833042"/>
                    </a:ext>
                  </a:extLst>
                </a:gridCol>
                <a:gridCol w="6060707">
                  <a:extLst>
                    <a:ext uri="{9D8B030D-6E8A-4147-A177-3AD203B41FA5}">
                      <a16:colId xmlns:a16="http://schemas.microsoft.com/office/drawing/2014/main" val="684548758"/>
                    </a:ext>
                  </a:extLst>
                </a:gridCol>
              </a:tblGrid>
              <a:tr h="2829753">
                <a:tc>
                  <a:txBody>
                    <a:bodyPr/>
                    <a:lstStyle/>
                    <a:p>
                      <a:r>
                        <a:rPr lang="en-US" sz="1800" b="0" dirty="0">
                          <a:solidFill>
                            <a:schemeClr val="tx1"/>
                          </a:solidFill>
                          <a:latin typeface="Arial Rounded MT Bold" panose="020F0704030504030204" pitchFamily="34" charset="0"/>
                        </a:rPr>
                        <a:t>STRENGHTS</a:t>
                      </a:r>
                      <a:r>
                        <a:rPr lang="en-US" sz="1800" b="0" dirty="0">
                          <a:solidFill>
                            <a:schemeClr val="tx1"/>
                          </a:solidFill>
                        </a:rPr>
                        <a:t> </a:t>
                      </a:r>
                    </a:p>
                    <a:p>
                      <a:pPr marL="342900" indent="-342900" algn="just">
                        <a:buFont typeface="Arial" panose="020B0604020202020204" pitchFamily="34" charset="0"/>
                        <a:buChar char="•"/>
                      </a:pPr>
                      <a:r>
                        <a:rPr lang="en-US" sz="1800" b="0" dirty="0">
                          <a:solidFill>
                            <a:schemeClr val="tx1"/>
                          </a:solidFill>
                          <a:latin typeface="Arial Rounded MT Bold" panose="020F0704030504030204" pitchFamily="34" charset="0"/>
                        </a:rPr>
                        <a:t>Empathy</a:t>
                      </a:r>
                      <a:r>
                        <a:rPr lang="en-US" sz="1800" b="0" dirty="0">
                          <a:solidFill>
                            <a:schemeClr val="tx1"/>
                          </a:solidFill>
                        </a:rPr>
                        <a:t>: I connect well with others and understand their feelings, which helps build trust and create a caring environment in health and social care.</a:t>
                      </a:r>
                    </a:p>
                    <a:p>
                      <a:pPr marL="342900" indent="-342900" algn="just">
                        <a:buFont typeface="Arial" panose="020B0604020202020204" pitchFamily="34" charset="0"/>
                        <a:buChar char="•"/>
                      </a:pPr>
                      <a:r>
                        <a:rPr lang="en-US" sz="1800" b="0" dirty="0">
                          <a:solidFill>
                            <a:schemeClr val="tx1"/>
                          </a:solidFill>
                          <a:latin typeface="Arial Rounded MT Bold" panose="020F0704030504030204" pitchFamily="34" charset="0"/>
                        </a:rPr>
                        <a:t>Communication Skills</a:t>
                      </a:r>
                      <a:r>
                        <a:rPr lang="en-US" sz="1800" b="0" dirty="0">
                          <a:solidFill>
                            <a:schemeClr val="tx1"/>
                          </a:solidFill>
                        </a:rPr>
                        <a:t>: I communicate clearly, both verbally and in writing, allowing me to work well with colleagues and advocate effectively for patients.</a:t>
                      </a:r>
                    </a:p>
                    <a:p>
                      <a:pPr marL="342900" indent="-342900" algn="just">
                        <a:buFont typeface="Arial" panose="020B0604020202020204" pitchFamily="34" charset="0"/>
                        <a:buChar char="•"/>
                      </a:pPr>
                      <a:r>
                        <a:rPr lang="en-US" sz="1800" b="0" dirty="0">
                          <a:solidFill>
                            <a:schemeClr val="tx1"/>
                          </a:solidFill>
                          <a:latin typeface="Arial Rounded MT Bold" panose="020F0704030504030204" pitchFamily="34" charset="0"/>
                        </a:rPr>
                        <a:t>Resilience</a:t>
                      </a:r>
                      <a:r>
                        <a:rPr lang="en-US" sz="1800" b="0" dirty="0">
                          <a:solidFill>
                            <a:schemeClr val="tx1"/>
                          </a:solidFill>
                        </a:rPr>
                        <a:t>: I can handle stress and stay professional in tough situations, which helps me maintain consistent care even under pressure.</a:t>
                      </a:r>
                    </a:p>
                    <a:p>
                      <a:pPr algn="l"/>
                      <a:endParaRPr lang="en-US" sz="1100" dirty="0">
                        <a:solidFill>
                          <a:schemeClr val="tx1"/>
                        </a:solidFill>
                      </a:endParaRPr>
                    </a:p>
                    <a:p>
                      <a:pPr algn="just"/>
                      <a:endParaRPr lang="en-US" dirty="0">
                        <a:solidFill>
                          <a:schemeClr val="tx1"/>
                        </a:solidFill>
                      </a:endParaRPr>
                    </a:p>
                  </a:txBody>
                  <a:tcPr/>
                </a:tc>
                <a:tc>
                  <a:txBody>
                    <a:bodyPr/>
                    <a:lstStyle/>
                    <a:p>
                      <a:r>
                        <a:rPr lang="en-GB" sz="1800" b="0" dirty="0">
                          <a:latin typeface="Arial Rounded MT Bold" panose="020F0704030504030204" pitchFamily="34" charset="0"/>
                        </a:rPr>
                        <a:t>WEAKNESSES</a:t>
                      </a:r>
                    </a:p>
                    <a:p>
                      <a:pPr marL="285750" indent="-285750" algn="just">
                        <a:buFont typeface="Arial" panose="020B0604020202020204" pitchFamily="34" charset="0"/>
                        <a:buChar char="•"/>
                      </a:pPr>
                      <a:r>
                        <a:rPr lang="en-US" sz="1800" b="0" dirty="0">
                          <a:latin typeface="Arial Rounded MT Bold" panose="020F0704030504030204" pitchFamily="34" charset="0"/>
                        </a:rPr>
                        <a:t>Time Management</a:t>
                      </a:r>
                      <a:r>
                        <a:rPr lang="en-US" sz="1800" b="0" dirty="0"/>
                        <a:t>: Struggle to balance academic responsibilities, work placements, and personal commitments; can lead to missed deadlines and reduced productivity.  </a:t>
                      </a:r>
                    </a:p>
                    <a:p>
                      <a:pPr marL="285750" indent="-285750" algn="just">
                        <a:buFont typeface="Arial" panose="020B0604020202020204" pitchFamily="34" charset="0"/>
                        <a:buChar char="•"/>
                      </a:pPr>
                      <a:r>
                        <a:rPr lang="en-US" sz="1800" b="0" dirty="0">
                          <a:latin typeface="Arial Rounded MT Bold" panose="020F0704030504030204" pitchFamily="34" charset="0"/>
                        </a:rPr>
                        <a:t>Limited Clinical Experience</a:t>
                      </a:r>
                      <a:r>
                        <a:rPr lang="en-US" sz="1800" b="0" dirty="0"/>
                        <a:t>: Gained theoretical knowledge but is still developing hands-on skills; this affects the ability to respond effectively in real-world scenarios.</a:t>
                      </a:r>
                    </a:p>
                    <a:p>
                      <a:pPr marL="285750" indent="-285750" algn="just">
                        <a:buFont typeface="Arial" panose="020B0604020202020204" pitchFamily="34" charset="0"/>
                        <a:buChar char="•"/>
                      </a:pPr>
                      <a:r>
                        <a:rPr lang="en-US" sz="1800" b="0" dirty="0">
                          <a:latin typeface="Arial Rounded MT Bold" panose="020F0704030504030204" pitchFamily="34" charset="0"/>
                        </a:rPr>
                        <a:t>Public Speaking Anxiety</a:t>
                      </a:r>
                      <a:r>
                        <a:rPr lang="en-US" sz="1800" b="0" dirty="0"/>
                        <a:t>: Nervousness during presentations and group discussions impacts clarity and engagement; vital for effective communication in health and social care.</a:t>
                      </a:r>
                    </a:p>
                    <a:p>
                      <a:endParaRPr lang="en-US" sz="1400" dirty="0"/>
                    </a:p>
                  </a:txBody>
                  <a:tcPr/>
                </a:tc>
                <a:extLst>
                  <a:ext uri="{0D108BD9-81ED-4DB2-BD59-A6C34878D82A}">
                    <a16:rowId xmlns:a16="http://schemas.microsoft.com/office/drawing/2014/main" val="187247651"/>
                  </a:ext>
                </a:extLst>
              </a:tr>
              <a:tr h="2934174">
                <a:tc>
                  <a:txBody>
                    <a:bodyPr/>
                    <a:lstStyle/>
                    <a:p>
                      <a:pPr marL="0" indent="0">
                        <a:buFont typeface="Arial" panose="020B0604020202020204" pitchFamily="34" charset="0"/>
                        <a:buNone/>
                      </a:pPr>
                      <a:r>
                        <a:rPr lang="en-US" dirty="0">
                          <a:latin typeface="Arial Rounded MT Bold" panose="020F0704030504030204" pitchFamily="34" charset="0"/>
                        </a:rPr>
                        <a:t>OPPORTUNITIES</a:t>
                      </a:r>
                      <a:r>
                        <a:rPr lang="en-US" dirty="0"/>
                        <a:t> </a:t>
                      </a:r>
                    </a:p>
                    <a:p>
                      <a:pPr marL="285750" indent="-285750" algn="just">
                        <a:buFont typeface="Arial" panose="020B0604020202020204" pitchFamily="34" charset="0"/>
                        <a:buChar char="•"/>
                      </a:pPr>
                      <a:r>
                        <a:rPr lang="en-US" dirty="0"/>
                        <a:t>The UK Health and Social Care sector offers growth opportunities through NHS apprenticeships and training schemes, enabling qualifications while working.</a:t>
                      </a:r>
                    </a:p>
                    <a:p>
                      <a:pPr marL="285750" indent="-285750" algn="just">
                        <a:buFont typeface="Arial" panose="020B0604020202020204" pitchFamily="34" charset="0"/>
                        <a:buChar char="•"/>
                      </a:pPr>
                      <a:r>
                        <a:rPr lang="en-US" dirty="0"/>
                        <a:t>There is a high demand for care workers in mental health and elderly care, providing job security and opportunities for </a:t>
                      </a:r>
                      <a:r>
                        <a:rPr lang="en-US" dirty="0" err="1"/>
                        <a:t>specialisation</a:t>
                      </a:r>
                      <a:r>
                        <a:rPr lang="en-US" dirty="0"/>
                        <a:t>.</a:t>
                      </a:r>
                    </a:p>
                    <a:p>
                      <a:pPr marL="285750" indent="-285750" algn="just">
                        <a:buFont typeface="Arial" panose="020B0604020202020204" pitchFamily="34" charset="0"/>
                        <a:buChar char="•"/>
                      </a:pPr>
                      <a:r>
                        <a:rPr lang="en-US" dirty="0"/>
                        <a:t>Mentorship programs allow learning from experienced professionals, offering guidance and practical insights beyond formal education. (NHS Health Careers, 2025)</a:t>
                      </a:r>
                    </a:p>
                    <a:p>
                      <a:endParaRPr lang="en-US" dirty="0"/>
                    </a:p>
                  </a:txBody>
                  <a:tcPr/>
                </a:tc>
                <a:tc>
                  <a:txBody>
                    <a:bodyPr/>
                    <a:lstStyle/>
                    <a:p>
                      <a:r>
                        <a:rPr lang="en-GB" dirty="0">
                          <a:latin typeface="Arial Rounded MT Bold" panose="020F0704030504030204" pitchFamily="34" charset="0"/>
                        </a:rPr>
                        <a:t>THREATS</a:t>
                      </a:r>
                    </a:p>
                    <a:p>
                      <a:pPr marL="285750" indent="-285750" algn="just">
                        <a:buFont typeface="Arial" panose="020B0604020202020204" pitchFamily="34" charset="0"/>
                        <a:buChar char="•"/>
                      </a:pPr>
                      <a:r>
                        <a:rPr lang="en-US" sz="1800" dirty="0">
                          <a:latin typeface="Arial Rounded MT Bold" panose="020F0704030504030204" pitchFamily="34" charset="0"/>
                        </a:rPr>
                        <a:t>External threats that could impact progress</a:t>
                      </a:r>
                      <a:r>
                        <a:rPr lang="en-US" sz="1800" dirty="0"/>
                        <a:t>: High staff turnover and burnout leading to team instability and quality of care challenges.  </a:t>
                      </a:r>
                    </a:p>
                    <a:p>
                      <a:pPr marL="285750" indent="-285750" algn="just">
                        <a:buFont typeface="Arial" panose="020B0604020202020204" pitchFamily="34" charset="0"/>
                        <a:buChar char="•"/>
                      </a:pPr>
                      <a:r>
                        <a:rPr lang="en-US" sz="1800" dirty="0">
                          <a:latin typeface="Arial Rounded MT Bold" panose="020F0704030504030204" pitchFamily="34" charset="0"/>
                        </a:rPr>
                        <a:t>Funding cut</a:t>
                      </a:r>
                      <a:r>
                        <a:rPr lang="en-US" sz="1800" dirty="0"/>
                        <a:t>: is limiting access to training and resources, hindering skill development and optimal care.</a:t>
                      </a:r>
                    </a:p>
                    <a:p>
                      <a:pPr marL="285750" indent="-285750" algn="just">
                        <a:buFont typeface="Arial" panose="020B0604020202020204" pitchFamily="34" charset="0"/>
                        <a:buChar char="•"/>
                      </a:pPr>
                      <a:r>
                        <a:rPr lang="en-US" sz="1800" dirty="0">
                          <a:latin typeface="Arial Rounded MT Bold" panose="020F0704030504030204" pitchFamily="34" charset="0"/>
                        </a:rPr>
                        <a:t>Intense competition for roles</a:t>
                      </a:r>
                      <a:r>
                        <a:rPr lang="en-US" sz="1800" dirty="0"/>
                        <a:t>: Particularly in </a:t>
                      </a:r>
                      <a:r>
                        <a:rPr lang="en-US" sz="1800" dirty="0" err="1"/>
                        <a:t>specialised</a:t>
                      </a:r>
                      <a:r>
                        <a:rPr lang="en-US" sz="1800" dirty="0"/>
                        <a:t> areas, necessitates continuous learning, networking, and a strong professional profile. (Skills for Care, 2025)</a:t>
                      </a:r>
                    </a:p>
                    <a:p>
                      <a:pPr marL="0" indent="0">
                        <a:buFont typeface="Arial" panose="020B0604020202020204" pitchFamily="34" charset="0"/>
                        <a:buNone/>
                      </a:pPr>
                      <a:endParaRPr lang="en-US" dirty="0"/>
                    </a:p>
                  </a:txBody>
                  <a:tcPr/>
                </a:tc>
                <a:extLst>
                  <a:ext uri="{0D108BD9-81ED-4DB2-BD59-A6C34878D82A}">
                    <a16:rowId xmlns:a16="http://schemas.microsoft.com/office/drawing/2014/main" val="2253434678"/>
                  </a:ext>
                </a:extLst>
              </a:tr>
            </a:tbl>
          </a:graphicData>
        </a:graphic>
      </p:graphicFrame>
    </p:spTree>
    <p:extLst>
      <p:ext uri="{BB962C8B-B14F-4D97-AF65-F5344CB8AC3E}">
        <p14:creationId xmlns:p14="http://schemas.microsoft.com/office/powerpoint/2010/main" val="2082068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866A7-9529-474C-B318-BD347444DABB}"/>
              </a:ext>
            </a:extLst>
          </p:cNvPr>
          <p:cNvSpPr>
            <a:spLocks noGrp="1"/>
          </p:cNvSpPr>
          <p:nvPr>
            <p:ph type="title"/>
          </p:nvPr>
        </p:nvSpPr>
        <p:spPr>
          <a:xfrm>
            <a:off x="1" y="105877"/>
            <a:ext cx="10818796" cy="1299411"/>
          </a:xfrm>
        </p:spPr>
        <p:txBody>
          <a:bodyPr>
            <a:normAutofit/>
          </a:bodyPr>
          <a:lstStyle/>
          <a:p>
            <a:r>
              <a:rPr lang="en-US" sz="2800" cap="none" dirty="0">
                <a:solidFill>
                  <a:schemeClr val="tx2">
                    <a:lumMod val="75000"/>
                    <a:lumOff val="25000"/>
                  </a:schemeClr>
                </a:solidFill>
                <a:latin typeface="+mn-lt"/>
              </a:rPr>
              <a:t>How Could I Leverage Your Strengths To Overcome Your Weaknesses And </a:t>
            </a:r>
            <a:r>
              <a:rPr lang="en-US" sz="2800" cap="none" dirty="0" err="1">
                <a:solidFill>
                  <a:schemeClr val="tx2">
                    <a:lumMod val="75000"/>
                    <a:lumOff val="25000"/>
                  </a:schemeClr>
                </a:solidFill>
                <a:latin typeface="+mn-lt"/>
              </a:rPr>
              <a:t>Minimise</a:t>
            </a:r>
            <a:r>
              <a:rPr lang="en-US" sz="2800" cap="none" dirty="0">
                <a:solidFill>
                  <a:schemeClr val="tx2">
                    <a:lumMod val="75000"/>
                    <a:lumOff val="25000"/>
                  </a:schemeClr>
                </a:solidFill>
                <a:latin typeface="+mn-lt"/>
              </a:rPr>
              <a:t> Threats?</a:t>
            </a:r>
          </a:p>
        </p:txBody>
      </p:sp>
      <p:sp>
        <p:nvSpPr>
          <p:cNvPr id="3" name="Content Placeholder 2">
            <a:extLst>
              <a:ext uri="{FF2B5EF4-FFF2-40B4-BE49-F238E27FC236}">
                <a16:creationId xmlns:a16="http://schemas.microsoft.com/office/drawing/2014/main" id="{E4EA2DD7-AB76-449F-9B04-5F591A96638A}"/>
              </a:ext>
            </a:extLst>
          </p:cNvPr>
          <p:cNvSpPr>
            <a:spLocks noGrp="1"/>
          </p:cNvSpPr>
          <p:nvPr>
            <p:ph idx="1"/>
          </p:nvPr>
        </p:nvSpPr>
        <p:spPr>
          <a:xfrm>
            <a:off x="0" y="1405288"/>
            <a:ext cx="6910939" cy="3667225"/>
          </a:xfrm>
        </p:spPr>
        <p:txBody>
          <a:bodyPr>
            <a:normAutofit/>
          </a:bodyPr>
          <a:lstStyle/>
          <a:p>
            <a:pPr>
              <a:buClr>
                <a:schemeClr val="tx2">
                  <a:lumMod val="85000"/>
                  <a:lumOff val="15000"/>
                </a:schemeClr>
              </a:buClr>
            </a:pPr>
            <a:r>
              <a:rPr lang="en-US" sz="2400" cap="none" dirty="0"/>
              <a:t>To Achieve My Career Goals, I Plan To Leverage My Strengths By Focusing On Roles That Require Empathy, Communication, And Resilience. I Will Address My Weaknesses By Improving Time Management Through Planning Tools, Gaining Clinical Experience Through Placements And Volunteering, And Building Confidence In Public Speaking Through Practice And Training.</a:t>
            </a:r>
          </a:p>
        </p:txBody>
      </p:sp>
      <p:pic>
        <p:nvPicPr>
          <p:cNvPr id="5" name="Picture 4">
            <a:extLst>
              <a:ext uri="{FF2B5EF4-FFF2-40B4-BE49-F238E27FC236}">
                <a16:creationId xmlns:a16="http://schemas.microsoft.com/office/drawing/2014/main" id="{FE675EBD-73B4-456C-9293-81FD1F0DEA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7434" y="1997242"/>
            <a:ext cx="5050650" cy="3200399"/>
          </a:xfrm>
          <a:prstGeom prst="rect">
            <a:avLst/>
          </a:prstGeom>
        </p:spPr>
      </p:pic>
    </p:spTree>
    <p:extLst>
      <p:ext uri="{BB962C8B-B14F-4D97-AF65-F5344CB8AC3E}">
        <p14:creationId xmlns:p14="http://schemas.microsoft.com/office/powerpoint/2010/main" val="2471487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1D9D9-94FD-48FC-A1E4-44024B74DA6B}"/>
              </a:ext>
            </a:extLst>
          </p:cNvPr>
          <p:cNvSpPr>
            <a:spLocks noGrp="1"/>
          </p:cNvSpPr>
          <p:nvPr>
            <p:ph type="title"/>
          </p:nvPr>
        </p:nvSpPr>
        <p:spPr>
          <a:xfrm>
            <a:off x="0" y="0"/>
            <a:ext cx="11069053" cy="1325563"/>
          </a:xfrm>
        </p:spPr>
        <p:txBody>
          <a:bodyPr>
            <a:normAutofit/>
          </a:bodyPr>
          <a:lstStyle/>
          <a:p>
            <a:r>
              <a:rPr lang="en-US" sz="3200" cap="none" dirty="0">
                <a:solidFill>
                  <a:schemeClr val="tx2">
                    <a:lumMod val="95000"/>
                    <a:lumOff val="5000"/>
                  </a:schemeClr>
                </a:solidFill>
              </a:rPr>
              <a:t>What Opportunities Are Available To You, And How Do You </a:t>
            </a:r>
            <a:r>
              <a:rPr lang="en-US" sz="3200" cap="none" dirty="0" err="1">
                <a:solidFill>
                  <a:schemeClr val="tx2">
                    <a:lumMod val="95000"/>
                    <a:lumOff val="5000"/>
                  </a:schemeClr>
                </a:solidFill>
              </a:rPr>
              <a:t>Utilise</a:t>
            </a:r>
            <a:r>
              <a:rPr lang="en-US" sz="3200" cap="none" dirty="0">
                <a:solidFill>
                  <a:schemeClr val="tx2">
                    <a:lumMod val="95000"/>
                    <a:lumOff val="5000"/>
                  </a:schemeClr>
                </a:solidFill>
              </a:rPr>
              <a:t> Them With Your Strengths?</a:t>
            </a:r>
          </a:p>
        </p:txBody>
      </p:sp>
      <p:sp>
        <p:nvSpPr>
          <p:cNvPr id="3" name="Content Placeholder 2">
            <a:extLst>
              <a:ext uri="{FF2B5EF4-FFF2-40B4-BE49-F238E27FC236}">
                <a16:creationId xmlns:a16="http://schemas.microsoft.com/office/drawing/2014/main" id="{829CEF06-A935-4BE9-B273-7AC90C1F946C}"/>
              </a:ext>
            </a:extLst>
          </p:cNvPr>
          <p:cNvSpPr>
            <a:spLocks noGrp="1"/>
          </p:cNvSpPr>
          <p:nvPr>
            <p:ph idx="1"/>
          </p:nvPr>
        </p:nvSpPr>
        <p:spPr>
          <a:xfrm>
            <a:off x="125128" y="1325563"/>
            <a:ext cx="7099149" cy="4093459"/>
          </a:xfrm>
        </p:spPr>
        <p:txBody>
          <a:bodyPr>
            <a:normAutofit fontScale="85000" lnSpcReduction="10000"/>
          </a:bodyPr>
          <a:lstStyle/>
          <a:p>
            <a:pPr>
              <a:buClr>
                <a:schemeClr val="tx2">
                  <a:lumMod val="85000"/>
                  <a:lumOff val="15000"/>
                </a:schemeClr>
              </a:buClr>
            </a:pPr>
            <a:r>
              <a:rPr lang="en-US" sz="2400" cap="none" dirty="0"/>
              <a:t> </a:t>
            </a:r>
            <a:r>
              <a:rPr lang="en-US" sz="2400" cap="none" dirty="0">
                <a:latin typeface="Arial Rounded MT Bold" panose="020F0704030504030204" pitchFamily="34" charset="0"/>
              </a:rPr>
              <a:t>NHS Training Schemes: </a:t>
            </a:r>
            <a:r>
              <a:rPr lang="en-US" sz="2400" cap="none" dirty="0"/>
              <a:t>Offer Structured Learning While Working; I Use My </a:t>
            </a:r>
            <a:r>
              <a:rPr lang="en-US" sz="2400" cap="none" dirty="0">
                <a:latin typeface="Arial Rounded MT Bold" panose="020F0704030504030204" pitchFamily="34" charset="0"/>
              </a:rPr>
              <a:t>Resilience</a:t>
            </a:r>
            <a:r>
              <a:rPr lang="en-US" sz="2400" cap="none" dirty="0"/>
              <a:t> To Stay Focused And Complete Tasks Under Pressure, Gaining Valuable Clinical Experience (NHS Health Careers, 2025).</a:t>
            </a:r>
          </a:p>
          <a:p>
            <a:pPr>
              <a:buClr>
                <a:schemeClr val="tx2">
                  <a:lumMod val="85000"/>
                  <a:lumOff val="15000"/>
                </a:schemeClr>
              </a:buClr>
            </a:pPr>
            <a:r>
              <a:rPr lang="en-US" sz="2400" cap="none" dirty="0">
                <a:latin typeface="Arial Rounded MT Bold" panose="020F0704030504030204" pitchFamily="34" charset="0"/>
              </a:rPr>
              <a:t>Mentorship Programs: </a:t>
            </a:r>
            <a:r>
              <a:rPr lang="en-US" sz="2400" cap="none" dirty="0"/>
              <a:t>Provide Expert Guidance; I Apply My </a:t>
            </a:r>
            <a:r>
              <a:rPr lang="en-US" sz="2400" cap="none" dirty="0">
                <a:latin typeface="Arial Rounded MT Bold" panose="020F0704030504030204" pitchFamily="34" charset="0"/>
              </a:rPr>
              <a:t>Communication Skills </a:t>
            </a:r>
            <a:r>
              <a:rPr lang="en-US" sz="2400" cap="none" dirty="0"/>
              <a:t>To Build Strong Relationships And Learn From Experienced Professionals (Skills For Care, 2025).</a:t>
            </a:r>
          </a:p>
          <a:p>
            <a:pPr>
              <a:buClr>
                <a:schemeClr val="tx2">
                  <a:lumMod val="85000"/>
                  <a:lumOff val="15000"/>
                </a:schemeClr>
              </a:buClr>
            </a:pPr>
            <a:r>
              <a:rPr lang="en-US" sz="2400" cap="none" dirty="0">
                <a:latin typeface="Arial Rounded MT Bold" panose="020F0704030504030204" pitchFamily="34" charset="0"/>
              </a:rPr>
              <a:t>High Demand In Mental Health And Elderly Care: </a:t>
            </a:r>
            <a:r>
              <a:rPr lang="en-US" sz="2400" cap="none" dirty="0"/>
              <a:t>Creates Job Opportunities; My </a:t>
            </a:r>
            <a:r>
              <a:rPr lang="en-US" sz="2400" cap="none" dirty="0">
                <a:latin typeface="Arial Rounded MT Bold" panose="020F0704030504030204" pitchFamily="34" charset="0"/>
              </a:rPr>
              <a:t>Empathy</a:t>
            </a:r>
            <a:r>
              <a:rPr lang="en-US" sz="2400" cap="none" dirty="0"/>
              <a:t> Helps Me Connect With Vulnerable Individuals And Deliver Compassionate Care (Skills For Care, 2025).</a:t>
            </a:r>
          </a:p>
        </p:txBody>
      </p:sp>
      <p:pic>
        <p:nvPicPr>
          <p:cNvPr id="5" name="Picture 4">
            <a:extLst>
              <a:ext uri="{FF2B5EF4-FFF2-40B4-BE49-F238E27FC236}">
                <a16:creationId xmlns:a16="http://schemas.microsoft.com/office/drawing/2014/main" id="{7C285873-209B-4E4F-A556-043EA65F0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4277" y="1856313"/>
            <a:ext cx="4393417" cy="3031959"/>
          </a:xfrm>
          <a:prstGeom prst="rect">
            <a:avLst/>
          </a:prstGeom>
        </p:spPr>
      </p:pic>
    </p:spTree>
    <p:extLst>
      <p:ext uri="{BB962C8B-B14F-4D97-AF65-F5344CB8AC3E}">
        <p14:creationId xmlns:p14="http://schemas.microsoft.com/office/powerpoint/2010/main" val="3405025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6FD5C-F27C-4CA8-A24A-D0FD953109C2}"/>
              </a:ext>
            </a:extLst>
          </p:cNvPr>
          <p:cNvSpPr>
            <a:spLocks noGrp="1"/>
          </p:cNvSpPr>
          <p:nvPr>
            <p:ph type="title"/>
          </p:nvPr>
        </p:nvSpPr>
        <p:spPr>
          <a:xfrm>
            <a:off x="443565" y="177030"/>
            <a:ext cx="10515600" cy="1199383"/>
          </a:xfrm>
        </p:spPr>
        <p:txBody>
          <a:bodyPr>
            <a:normAutofit/>
          </a:bodyPr>
          <a:lstStyle/>
          <a:p>
            <a:r>
              <a:rPr lang="en-US" sz="3200" dirty="0">
                <a:solidFill>
                  <a:schemeClr val="tx2">
                    <a:lumMod val="75000"/>
                    <a:lumOff val="25000"/>
                  </a:schemeClr>
                </a:solidFill>
                <a:latin typeface="Arial Rounded MT Bold" panose="020F0704030504030204" pitchFamily="34" charset="0"/>
              </a:rPr>
              <a:t>                               </a:t>
            </a:r>
            <a:r>
              <a:rPr lang="en-US" sz="3200" cap="none" dirty="0">
                <a:solidFill>
                  <a:schemeClr val="tx2">
                    <a:lumMod val="75000"/>
                    <a:lumOff val="25000"/>
                  </a:schemeClr>
                </a:solidFill>
                <a:latin typeface="Arial Rounded MT Bold" panose="020F0704030504030204" pitchFamily="34" charset="0"/>
              </a:rPr>
              <a:t>Conclusion</a:t>
            </a:r>
            <a:endParaRPr lang="en-US" sz="3200" dirty="0">
              <a:solidFill>
                <a:schemeClr val="tx2">
                  <a:lumMod val="75000"/>
                  <a:lumOff val="25000"/>
                </a:schemeClr>
              </a:solidFill>
              <a:latin typeface="Arial Rounded MT Bold" panose="020F0704030504030204" pitchFamily="34" charset="0"/>
            </a:endParaRPr>
          </a:p>
        </p:txBody>
      </p:sp>
      <p:sp>
        <p:nvSpPr>
          <p:cNvPr id="3" name="Content Placeholder 2">
            <a:extLst>
              <a:ext uri="{FF2B5EF4-FFF2-40B4-BE49-F238E27FC236}">
                <a16:creationId xmlns:a16="http://schemas.microsoft.com/office/drawing/2014/main" id="{7CD26172-A472-45D1-8F09-66518D077A61}"/>
              </a:ext>
            </a:extLst>
          </p:cNvPr>
          <p:cNvSpPr>
            <a:spLocks noGrp="1"/>
          </p:cNvSpPr>
          <p:nvPr>
            <p:ph idx="1"/>
          </p:nvPr>
        </p:nvSpPr>
        <p:spPr>
          <a:xfrm>
            <a:off x="596766" y="1280160"/>
            <a:ext cx="9933272" cy="3388093"/>
          </a:xfrm>
        </p:spPr>
        <p:txBody>
          <a:bodyPr>
            <a:normAutofit/>
          </a:bodyPr>
          <a:lstStyle/>
          <a:p>
            <a:pPr>
              <a:buClr>
                <a:schemeClr val="tx2">
                  <a:lumMod val="85000"/>
                  <a:lumOff val="15000"/>
                </a:schemeClr>
              </a:buClr>
            </a:pPr>
            <a:r>
              <a:rPr lang="en-US" cap="none" dirty="0"/>
              <a:t>Conducting A Personal SWOT Analysis Is A Vital Step In Shaping A Purposeful, Resilient Career In The UK Health And Social Care Sector. By Critically Evaluating My Strengths, Addressing Areas For Improvement, And Aligning With Sector Opportunities, I Can Develop A Strategic Plan That Supports Both Personal Growth And Professional Excellence. This Reflective Process Not Only Enhances Self-awareness But Also Equips Me To Adapt To External Challenges And Contribute Meaningfully To The Well-being Of Others (Skills For Care, 2025). </a:t>
            </a:r>
          </a:p>
        </p:txBody>
      </p:sp>
    </p:spTree>
    <p:extLst>
      <p:ext uri="{BB962C8B-B14F-4D97-AF65-F5344CB8AC3E}">
        <p14:creationId xmlns:p14="http://schemas.microsoft.com/office/powerpoint/2010/main" val="1356481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B043F-00BB-4820-B5D6-2DFF82727192}"/>
              </a:ext>
            </a:extLst>
          </p:cNvPr>
          <p:cNvSpPr>
            <a:spLocks noGrp="1"/>
          </p:cNvSpPr>
          <p:nvPr>
            <p:ph type="title"/>
          </p:nvPr>
        </p:nvSpPr>
        <p:spPr>
          <a:xfrm>
            <a:off x="685800" y="685800"/>
            <a:ext cx="10396883" cy="921619"/>
          </a:xfrm>
        </p:spPr>
        <p:txBody>
          <a:bodyPr/>
          <a:lstStyle/>
          <a:p>
            <a:r>
              <a:rPr lang="en-US" cap="none" dirty="0">
                <a:solidFill>
                  <a:schemeClr val="tx2"/>
                </a:solidFill>
              </a:rPr>
              <a:t>References</a:t>
            </a:r>
          </a:p>
        </p:txBody>
      </p:sp>
      <p:sp>
        <p:nvSpPr>
          <p:cNvPr id="3" name="Content Placeholder 2">
            <a:extLst>
              <a:ext uri="{FF2B5EF4-FFF2-40B4-BE49-F238E27FC236}">
                <a16:creationId xmlns:a16="http://schemas.microsoft.com/office/drawing/2014/main" id="{230D34C2-CEF7-4E53-83D8-2F48C4A5F36A}"/>
              </a:ext>
            </a:extLst>
          </p:cNvPr>
          <p:cNvSpPr>
            <a:spLocks noGrp="1"/>
          </p:cNvSpPr>
          <p:nvPr>
            <p:ph idx="1"/>
          </p:nvPr>
        </p:nvSpPr>
        <p:spPr>
          <a:xfrm>
            <a:off x="385011" y="1799925"/>
            <a:ext cx="10019898" cy="2377439"/>
          </a:xfrm>
        </p:spPr>
        <p:txBody>
          <a:bodyPr/>
          <a:lstStyle/>
          <a:p>
            <a:pPr>
              <a:buClr>
                <a:schemeClr val="tx2">
                  <a:lumMod val="85000"/>
                  <a:lumOff val="15000"/>
                </a:schemeClr>
              </a:buClr>
            </a:pPr>
            <a:r>
              <a:rPr lang="en-US" cap="none" dirty="0"/>
              <a:t>NHS Health Careers. (2025). Explore Roles And Training Pathways. </a:t>
            </a:r>
            <a:r>
              <a:rPr lang="en-US" u="sng" cap="none" dirty="0">
                <a:solidFill>
                  <a:schemeClr val="tx2"/>
                </a:solidFill>
                <a:hlinkClick r:id="rId2">
                  <a:extLst>
                    <a:ext uri="{A12FA001-AC4F-418D-AE19-62706E023703}">
                      <ahyp:hlinkClr xmlns:ahyp="http://schemas.microsoft.com/office/drawing/2018/hyperlinkcolor" val="tx"/>
                    </a:ext>
                  </a:extLst>
                </a:hlinkClick>
              </a:rPr>
              <a:t>Https://Www.Healthcareers.Nhs.Uk</a:t>
            </a:r>
            <a:endParaRPr lang="en-US" u="sng" cap="none" dirty="0">
              <a:solidFill>
                <a:schemeClr val="tx2"/>
              </a:solidFill>
            </a:endParaRPr>
          </a:p>
          <a:p>
            <a:pPr>
              <a:buClr>
                <a:schemeClr val="tx2">
                  <a:lumMod val="85000"/>
                  <a:lumOff val="15000"/>
                </a:schemeClr>
              </a:buClr>
            </a:pPr>
            <a:r>
              <a:rPr lang="en-US" cap="none" dirty="0"/>
              <a:t>Skills For Care. (2025). Workforce Intelligence And Development Tools. </a:t>
            </a:r>
            <a:r>
              <a:rPr lang="en-US" u="sng" cap="none" dirty="0"/>
              <a:t>Https://Www.Skillsforcare.Org.Uk</a:t>
            </a:r>
          </a:p>
        </p:txBody>
      </p:sp>
    </p:spTree>
    <p:extLst>
      <p:ext uri="{BB962C8B-B14F-4D97-AF65-F5344CB8AC3E}">
        <p14:creationId xmlns:p14="http://schemas.microsoft.com/office/powerpoint/2010/main" val="7808853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Inset">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a:bevelT w="101600" h="25400" prst="softRound"/>
            <a:contourClr>
              <a:schemeClr val="phClr">
                <a:shade val="30000"/>
              </a:schemeClr>
            </a:contourClr>
          </a:sp3d>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1">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TM04033927[[fn=Main Event]]</Template>
  <TotalTime>2205</TotalTime>
  <Words>844</Words>
  <Application>Microsoft Office PowerPoint</Application>
  <PresentationFormat>Widescreen</PresentationFormat>
  <Paragraphs>40</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Arial</vt:lpstr>
      <vt:lpstr>Arial Rounded MT Bold</vt:lpstr>
      <vt:lpstr>Calibri</vt:lpstr>
      <vt:lpstr>Calibri Light</vt:lpstr>
      <vt:lpstr>Main Event</vt:lpstr>
      <vt:lpstr>PowerPoint Presentation</vt:lpstr>
      <vt:lpstr>What Is A SWOT Analysis, And Why Is It Important To Your Personal And Professional Development?</vt:lpstr>
      <vt:lpstr>                           Introduction</vt:lpstr>
      <vt:lpstr>Describe my own Strengths, Weaknesses, Opportunities, and Threats</vt:lpstr>
      <vt:lpstr>How Could I Leverage Your Strengths To Overcome Your Weaknesses And Minimise Threats?</vt:lpstr>
      <vt:lpstr>What Opportunities Are Available To You, And How Do You Utilise Them With Your Strengths?</vt:lpstr>
      <vt:lpstr>                               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Julaka Awal (2427684)</dc:creator>
  <cp:lastModifiedBy>Julaka</cp:lastModifiedBy>
  <cp:revision>33</cp:revision>
  <dcterms:created xsi:type="dcterms:W3CDTF">2025-11-03T10:26:46Z</dcterms:created>
  <dcterms:modified xsi:type="dcterms:W3CDTF">2025-11-09T22:21:55Z</dcterms:modified>
</cp:coreProperties>
</file>