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7" r:id="rId2"/>
    <p:sldId id="259" r:id="rId3"/>
    <p:sldId id="262" r:id="rId4"/>
    <p:sldId id="266" r:id="rId5"/>
    <p:sldId id="265"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26"/>
  </p:normalViewPr>
  <p:slideViewPr>
    <p:cSldViewPr snapToGrid="0" snapToObjects="1">
      <p:cViewPr varScale="1">
        <p:scale>
          <a:sx n="105" d="100"/>
          <a:sy n="105" d="100"/>
        </p:scale>
        <p:origin x="600" y="-24"/>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81CC6-1A67-8C49-831A-5E63928D31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886421-A3D4-1445-AD4B-2763135461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30ABDF4-356C-B048-879C-B99890C83120}"/>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882AB22B-29E5-624A-9FB1-5D3F7FC6F1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60B5F-BE67-CA4D-8B24-E6F11B2D5F7F}"/>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837116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295E-C529-274E-A017-2CD4413D34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874658-6FCF-E34A-A6FD-E59FEAF008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3F3BE7-E2EE-7547-9747-CBD00AE7D3DD}"/>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88F1F343-87CF-BD43-8FBF-F923887BB6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4D66E-AE8F-C244-808B-69B9025D7578}"/>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7406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C841-8779-2C41-B042-77C50E708F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5AA349-9612-524D-8580-F0C7D24CB7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26D27A-3EE4-C542-B71D-7548F64C08E2}"/>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AB5494E5-CD57-1644-9388-F602BB0F0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BFF2C5-0F79-3C44-BBB3-933E93DCDEC4}"/>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48400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5694-248F-9446-B8FE-E997D9204C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FBE73-C122-C340-B0E2-041C15FC8B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0BA5B2-3965-DD45-9AD6-0D6C3763CA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AB2B468-090B-0249-86D8-E841BA721068}"/>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6" name="Footer Placeholder 5">
            <a:extLst>
              <a:ext uri="{FF2B5EF4-FFF2-40B4-BE49-F238E27FC236}">
                <a16:creationId xmlns:a16="http://schemas.microsoft.com/office/drawing/2014/main" id="{73610238-30DE-D44E-841F-632C7701D7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FC86D9-BE43-A94E-98CE-47F452D22071}"/>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719876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7F64E-2DDF-6649-A18B-D68D22345ED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315D2C-219C-CE4F-A083-62B41F9EB5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8454952-40F2-5947-91FD-C41DA7AF8A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E1B36E-2000-0D4C-83CD-64A6096F89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C5EFB2-44EE-3D4B-93A4-488FEB5B31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B849472-2F97-E142-A778-987E4154F320}"/>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8" name="Footer Placeholder 7">
            <a:extLst>
              <a:ext uri="{FF2B5EF4-FFF2-40B4-BE49-F238E27FC236}">
                <a16:creationId xmlns:a16="http://schemas.microsoft.com/office/drawing/2014/main" id="{9128E0A3-E304-CF41-9ABF-8424F5F248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D97194-39CC-0848-81D4-F1FC973E91FA}"/>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86373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CCFC0-42DB-C943-8E7A-861098CB4AC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59562C0-0895-2440-BBEC-C83AF4F23824}"/>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4" name="Footer Placeholder 3">
            <a:extLst>
              <a:ext uri="{FF2B5EF4-FFF2-40B4-BE49-F238E27FC236}">
                <a16:creationId xmlns:a16="http://schemas.microsoft.com/office/drawing/2014/main" id="{AABF76E5-A437-A14E-BE41-459FC9F2A2A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B32D96-2C07-C746-9B4F-D4A9033CF520}"/>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972164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A7A421-C659-D34D-9DEC-6307BB1B190C}"/>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3" name="Footer Placeholder 2">
            <a:extLst>
              <a:ext uri="{FF2B5EF4-FFF2-40B4-BE49-F238E27FC236}">
                <a16:creationId xmlns:a16="http://schemas.microsoft.com/office/drawing/2014/main" id="{65CBC70F-7125-D84B-BC32-FAE28F159B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B1403C9-97B7-7844-A3C9-32361BFD4C30}"/>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122677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6CC38-5BC2-4345-8885-EF6549B5C9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C83AF7-0C28-D34C-A747-E0633897F4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1A13DE2-D671-5C4E-908B-0E4EC9BCE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2B640C-769B-2849-ABDA-CF7E49544328}"/>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6" name="Footer Placeholder 5">
            <a:extLst>
              <a:ext uri="{FF2B5EF4-FFF2-40B4-BE49-F238E27FC236}">
                <a16:creationId xmlns:a16="http://schemas.microsoft.com/office/drawing/2014/main" id="{39187AC5-E72C-0F44-8CD8-5781A9E4F6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6825A1-6ECC-CA47-9F48-89EF15F20AA9}"/>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554056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15E63-617F-F446-A51A-F1FA81C732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F1536D-CD79-894C-A926-53CC5D2F0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8F06FD-1FCA-754D-BFBA-3727E60E76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EAEF2E-29B4-074A-BD66-67AF5A987138}"/>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6" name="Footer Placeholder 5">
            <a:extLst>
              <a:ext uri="{FF2B5EF4-FFF2-40B4-BE49-F238E27FC236}">
                <a16:creationId xmlns:a16="http://schemas.microsoft.com/office/drawing/2014/main" id="{F253C4BB-309C-3A4C-B52F-2265D98689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0966B7-15FE-C44C-A3D9-D0968D5830CA}"/>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298244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98F82-83BD-7948-AD20-84975A78DD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0380E3-F65F-C44D-A02D-8398C4F5CF7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7DA839-E69A-524E-8AEF-D456FC9FFFB3}"/>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7CDFB231-7F1B-E54F-A66D-0A209E73DE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3E6B48-27E3-F74B-A302-1E794203A60E}"/>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586535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9A871-5E78-5D4D-AF72-2ED802A059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9B50FA-FDBB-044E-9C55-93BF87F9D22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6FF939-5D9C-6144-A181-41ED1F239200}"/>
              </a:ext>
            </a:extLst>
          </p:cNvPr>
          <p:cNvSpPr>
            <a:spLocks noGrp="1"/>
          </p:cNvSpPr>
          <p:nvPr>
            <p:ph type="dt" sz="half" idx="10"/>
          </p:nvPr>
        </p:nvSpPr>
        <p:spPr/>
        <p:txBody>
          <a:body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5F6CFD55-2187-A749-B8F3-3733BBF620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56B04D-9E1F-EB46-8434-4BDF24419418}"/>
              </a:ext>
            </a:extLst>
          </p:cNvPr>
          <p:cNvSpPr>
            <a:spLocks noGrp="1"/>
          </p:cNvSpPr>
          <p:nvPr>
            <p:ph type="sldNum" sz="quarter" idx="12"/>
          </p:nvPr>
        </p:nvSpPr>
        <p:spPr/>
        <p:txBody>
          <a:bodyPr/>
          <a:lstStyle/>
          <a:p>
            <a:fld id="{F4ABE47E-B30C-BF47-A4E4-A0F55BBFC8F8}" type="slidenum">
              <a:rPr lang="en-US" smtClean="0"/>
              <a:t>‹#›</a:t>
            </a:fld>
            <a:endParaRPr lang="en-US"/>
          </a:p>
        </p:txBody>
      </p:sp>
    </p:spTree>
    <p:extLst>
      <p:ext uri="{BB962C8B-B14F-4D97-AF65-F5344CB8AC3E}">
        <p14:creationId xmlns:p14="http://schemas.microsoft.com/office/powerpoint/2010/main" val="176887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CF00D7-0FBA-FE48-9B4B-57C70A4FDA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AE8E30-62A7-AC46-AA67-C65E7BD3F0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7A7326-D0BE-FA41-83A4-28E826F740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0031F-FE51-B04C-8580-E299A316EC5E}" type="datetimeFigureOut">
              <a:rPr lang="en-US" smtClean="0"/>
              <a:t>12/3/21</a:t>
            </a:fld>
            <a:endParaRPr lang="en-US"/>
          </a:p>
        </p:txBody>
      </p:sp>
      <p:sp>
        <p:nvSpPr>
          <p:cNvPr id="5" name="Footer Placeholder 4">
            <a:extLst>
              <a:ext uri="{FF2B5EF4-FFF2-40B4-BE49-F238E27FC236}">
                <a16:creationId xmlns:a16="http://schemas.microsoft.com/office/drawing/2014/main" id="{86B81E9D-088B-8C43-BFF9-EDC7E587CB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AE66B0-E8D3-C649-AFC3-16F603066F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ABE47E-B30C-BF47-A4E4-A0F55BBFC8F8}" type="slidenum">
              <a:rPr lang="en-US" smtClean="0"/>
              <a:t>‹#›</a:t>
            </a:fld>
            <a:endParaRPr lang="en-US"/>
          </a:p>
        </p:txBody>
      </p:sp>
    </p:spTree>
    <p:extLst>
      <p:ext uri="{BB962C8B-B14F-4D97-AF65-F5344CB8AC3E}">
        <p14:creationId xmlns:p14="http://schemas.microsoft.com/office/powerpoint/2010/main" val="3710721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5B2A72-14C2-254F-A336-FB86C7A3B1A1}"/>
              </a:ext>
            </a:extLst>
          </p:cNvPr>
          <p:cNvSpPr/>
          <p:nvPr/>
        </p:nvSpPr>
        <p:spPr>
          <a:xfrm flipH="1">
            <a:off x="6642100" y="0"/>
            <a:ext cx="5267524" cy="6858000"/>
          </a:xfrm>
          <a:prstGeom prst="rect">
            <a:avLst/>
          </a:prstGeom>
          <a:blipFill>
            <a:blip r:embed="rId2"/>
            <a:tile tx="0" ty="0" sx="100000" sy="100000" flip="none" algn="tl"/>
          </a:blip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iagonal Stripe 2">
            <a:extLst>
              <a:ext uri="{FF2B5EF4-FFF2-40B4-BE49-F238E27FC236}">
                <a16:creationId xmlns:a16="http://schemas.microsoft.com/office/drawing/2014/main" id="{3E9E3386-EEFB-3E4E-8C52-16F4D74063A6}"/>
              </a:ext>
            </a:extLst>
          </p:cNvPr>
          <p:cNvSpPr/>
          <p:nvPr/>
        </p:nvSpPr>
        <p:spPr>
          <a:xfrm rot="20587354">
            <a:off x="5252181" y="203773"/>
            <a:ext cx="2758003" cy="9128210"/>
          </a:xfrm>
          <a:prstGeom prst="diagStripe">
            <a:avLst>
              <a:gd name="adj" fmla="val 70281"/>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B0EF8E8F-E71F-8E43-9032-36101BF31BE7}"/>
              </a:ext>
            </a:extLst>
          </p:cNvPr>
          <p:cNvSpPr txBox="1"/>
          <p:nvPr/>
        </p:nvSpPr>
        <p:spPr>
          <a:xfrm>
            <a:off x="7924800" y="1120676"/>
            <a:ext cx="3009900" cy="2062103"/>
          </a:xfrm>
          <a:prstGeom prst="rect">
            <a:avLst/>
          </a:prstGeom>
          <a:noFill/>
          <a:effectLst>
            <a:innerShdw blurRad="63500" dist="50800" dir="13500000">
              <a:prstClr val="black">
                <a:alpha val="50000"/>
              </a:prstClr>
            </a:innerShdw>
            <a:reflection blurRad="6350" stA="50000" endA="295" endPos="92000" dist="101600" dir="5400000" sy="-100000" algn="bl" rotWithShape="0"/>
          </a:effectLst>
          <a:scene3d>
            <a:camera prst="orthographicFront"/>
            <a:lightRig rig="threePt" dir="t"/>
          </a:scene3d>
          <a:sp3d prstMaterial="matte"/>
        </p:spPr>
        <p:txBody>
          <a:bodyPr wrap="square" rtlCol="0">
            <a:spAutoFit/>
          </a:bodyPr>
          <a:lstStyle/>
          <a:p>
            <a:r>
              <a:rPr lang="en-US" sz="3200" dirty="0">
                <a:latin typeface="Chalkduster" panose="03050602040202020205" pitchFamily="66" charset="77"/>
                <a:cs typeface="Aldhabi" panose="020F0502020204030204" pitchFamily="34" charset="0"/>
              </a:rPr>
              <a:t>ANXIETY,</a:t>
            </a:r>
          </a:p>
          <a:p>
            <a:r>
              <a:rPr lang="en-US" sz="3200" dirty="0">
                <a:latin typeface="Chalkduster" panose="03050602040202020205" pitchFamily="66" charset="77"/>
                <a:cs typeface="Aldhabi" panose="020F0502020204030204" pitchFamily="34" charset="0"/>
              </a:rPr>
              <a:t>YOUNG PEOPLE AND</a:t>
            </a:r>
          </a:p>
          <a:p>
            <a:r>
              <a:rPr lang="en-US" sz="3200" dirty="0">
                <a:latin typeface="Chalkduster" panose="03050602040202020205" pitchFamily="66" charset="77"/>
                <a:cs typeface="Aldhabi" panose="020F0502020204030204" pitchFamily="34" charset="0"/>
              </a:rPr>
              <a:t>INTERNET</a:t>
            </a:r>
          </a:p>
        </p:txBody>
      </p:sp>
    </p:spTree>
    <p:extLst>
      <p:ext uri="{BB962C8B-B14F-4D97-AF65-F5344CB8AC3E}">
        <p14:creationId xmlns:p14="http://schemas.microsoft.com/office/powerpoint/2010/main" val="4276592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4500" y="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684680" y="0"/>
            <a:ext cx="6040439"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1" name="TextBox 180">
            <a:extLst>
              <a:ext uri="{FF2B5EF4-FFF2-40B4-BE49-F238E27FC236}">
                <a16:creationId xmlns:a16="http://schemas.microsoft.com/office/drawing/2014/main" id="{08D4B181-4F0B-5E49-A777-C12DEE3B3FE0}"/>
              </a:ext>
            </a:extLst>
          </p:cNvPr>
          <p:cNvSpPr txBox="1"/>
          <p:nvPr/>
        </p:nvSpPr>
        <p:spPr>
          <a:xfrm>
            <a:off x="8394700" y="513754"/>
            <a:ext cx="2844800" cy="369332"/>
          </a:xfrm>
          <a:prstGeom prst="rect">
            <a:avLst/>
          </a:prstGeom>
          <a:noFill/>
        </p:spPr>
        <p:txBody>
          <a:bodyPr wrap="square" rtlCol="0">
            <a:spAutoFit/>
          </a:bodyPr>
          <a:lstStyle/>
          <a:p>
            <a:r>
              <a:rPr lang="en-US" dirty="0"/>
              <a:t>Introduction</a:t>
            </a:r>
          </a:p>
        </p:txBody>
      </p:sp>
      <p:sp>
        <p:nvSpPr>
          <p:cNvPr id="182" name="TextBox 181">
            <a:extLst>
              <a:ext uri="{FF2B5EF4-FFF2-40B4-BE49-F238E27FC236}">
                <a16:creationId xmlns:a16="http://schemas.microsoft.com/office/drawing/2014/main" id="{87071AFD-F60F-6E4D-98E8-1C08D8682654}"/>
              </a:ext>
            </a:extLst>
          </p:cNvPr>
          <p:cNvSpPr txBox="1"/>
          <p:nvPr/>
        </p:nvSpPr>
        <p:spPr>
          <a:xfrm>
            <a:off x="7493000" y="1435061"/>
            <a:ext cx="4241800" cy="2833724"/>
          </a:xfrm>
          <a:prstGeom prst="rect">
            <a:avLst/>
          </a:prstGeom>
          <a:noFill/>
        </p:spPr>
        <p:txBody>
          <a:bodyPr wrap="square" rtlCol="0">
            <a:spAutoFit/>
          </a:bodyPr>
          <a:lstStyle/>
          <a:p>
            <a:pPr>
              <a:lnSpc>
                <a:spcPct val="150000"/>
              </a:lnSpc>
            </a:pPr>
            <a:r>
              <a:rPr lang="en-US" sz="1200" dirty="0"/>
              <a:t>The data shows that social phobia is far more widespread than previously thought, especially among individuals aged 18-24. Anxiety is defined as a state of uneasiness that can range from mild to severe (NHS, 2018). As reported by NHS (2018), anxiety is the primary indicator of various conditions, such as panic attacks, fear like claustrophobia, battle fatigue. Youth are less likely to seek competent assistance help for their issues, increasing the risk of major long-term issues like strained peer relationships and low self-esteem. It has been reported that anxiety disorders goes untreated for a long time (</a:t>
            </a:r>
            <a:r>
              <a:rPr lang="en-US" sz="1200" dirty="0" err="1"/>
              <a:t>Wittchen</a:t>
            </a:r>
            <a:r>
              <a:rPr lang="en-US" sz="1200" dirty="0"/>
              <a:t>, </a:t>
            </a:r>
            <a:r>
              <a:rPr lang="en-US" sz="1200" dirty="0" err="1"/>
              <a:t>Fehm</a:t>
            </a:r>
            <a:r>
              <a:rPr lang="en-US" sz="1200" dirty="0"/>
              <a:t>, 2001). </a:t>
            </a:r>
          </a:p>
        </p:txBody>
      </p:sp>
    </p:spTree>
    <p:extLst>
      <p:ext uri="{BB962C8B-B14F-4D97-AF65-F5344CB8AC3E}">
        <p14:creationId xmlns:p14="http://schemas.microsoft.com/office/powerpoint/2010/main" val="5853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5690" y="15064"/>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953673" y="15064"/>
            <a:ext cx="5735782"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74522D-0782-9D4D-8224-1D79779A9FEC}"/>
              </a:ext>
            </a:extLst>
          </p:cNvPr>
          <p:cNvSpPr txBox="1"/>
          <p:nvPr/>
        </p:nvSpPr>
        <p:spPr>
          <a:xfrm>
            <a:off x="1397000" y="304800"/>
            <a:ext cx="1765300" cy="369332"/>
          </a:xfrm>
          <a:prstGeom prst="rect">
            <a:avLst/>
          </a:prstGeom>
          <a:noFill/>
        </p:spPr>
        <p:txBody>
          <a:bodyPr wrap="square" rtlCol="0">
            <a:spAutoFit/>
          </a:bodyPr>
          <a:lstStyle/>
          <a:p>
            <a:r>
              <a:rPr lang="en-US" dirty="0"/>
              <a:t>Causes</a:t>
            </a:r>
          </a:p>
        </p:txBody>
      </p:sp>
      <p:sp>
        <p:nvSpPr>
          <p:cNvPr id="7" name="TextBox 6">
            <a:extLst>
              <a:ext uri="{FF2B5EF4-FFF2-40B4-BE49-F238E27FC236}">
                <a16:creationId xmlns:a16="http://schemas.microsoft.com/office/drawing/2014/main" id="{5421F570-A838-5E4E-8695-B5B8FE3972A3}"/>
              </a:ext>
            </a:extLst>
          </p:cNvPr>
          <p:cNvSpPr txBox="1"/>
          <p:nvPr/>
        </p:nvSpPr>
        <p:spPr>
          <a:xfrm>
            <a:off x="1308099" y="850314"/>
            <a:ext cx="4494573" cy="4772717"/>
          </a:xfrm>
          <a:prstGeom prst="rect">
            <a:avLst/>
          </a:prstGeom>
          <a:noFill/>
        </p:spPr>
        <p:txBody>
          <a:bodyPr wrap="square" rtlCol="0">
            <a:spAutoFit/>
          </a:bodyPr>
          <a:lstStyle/>
          <a:p>
            <a:pPr>
              <a:lnSpc>
                <a:spcPct val="150000"/>
              </a:lnSpc>
            </a:pPr>
            <a:endParaRPr lang="en-US" sz="1200" dirty="0"/>
          </a:p>
          <a:p>
            <a:pPr>
              <a:lnSpc>
                <a:spcPct val="150000"/>
              </a:lnSpc>
            </a:pPr>
            <a:endParaRPr lang="en-US" sz="1200" dirty="0"/>
          </a:p>
          <a:p>
            <a:pPr>
              <a:lnSpc>
                <a:spcPct val="150000"/>
              </a:lnSpc>
            </a:pPr>
            <a:r>
              <a:rPr lang="en-US" sz="1200" dirty="0"/>
              <a:t>According to Deighton’s (2019) survey of 28160 teenagers, the severity of mental illness difficulties in the UK is significantly higher than previously estimated, with 2 out of every 5 young person at risk for emotional disorder, behavior disorder, or </a:t>
            </a:r>
            <a:r>
              <a:rPr lang="en-US" sz="1200" dirty="0" err="1"/>
              <a:t>superactivity</a:t>
            </a:r>
            <a:r>
              <a:rPr lang="en-US" sz="1200" dirty="0"/>
              <a:t>. Sex, poverty, social-class, and age were all linked to an elevated risk of mental health problems (Deighton, </a:t>
            </a:r>
            <a:r>
              <a:rPr lang="en-US" sz="1200" dirty="0" err="1"/>
              <a:t>Lereya</a:t>
            </a:r>
            <a:r>
              <a:rPr lang="en-US" sz="1200" dirty="0"/>
              <a:t>, Casey, et al., 2019). </a:t>
            </a:r>
            <a:r>
              <a:rPr lang="en-US" sz="1200" dirty="0" err="1"/>
              <a:t>Bor</a:t>
            </a:r>
            <a:r>
              <a:rPr lang="en-US" sz="1200" dirty="0"/>
              <a:t>, Dean, </a:t>
            </a:r>
            <a:r>
              <a:rPr lang="en-US" sz="1200" dirty="0" err="1"/>
              <a:t>Najman</a:t>
            </a:r>
            <a:r>
              <a:rPr lang="en-US" sz="1200" dirty="0"/>
              <a:t>, et al. (2014) feel that social and cultural elements can determine the emergence of mental health disorders in their systematic study. More social media use has been linked to higher levels of social anxiety, according to studies (Caplan, 2007). Certain have indicated, however, that remote interactions such as those found on social media could replace some face-to-face relationships because people fell more in control and enjoy themselves online, breaking social cohesion and contributing  to social isolation (</a:t>
            </a:r>
            <a:r>
              <a:rPr lang="en-US" sz="1200" dirty="0" err="1"/>
              <a:t>Baek</a:t>
            </a:r>
            <a:r>
              <a:rPr lang="en-US" sz="1200" dirty="0"/>
              <a:t>, Bae, Jan,2013). </a:t>
            </a:r>
          </a:p>
        </p:txBody>
      </p:sp>
      <p:sp>
        <p:nvSpPr>
          <p:cNvPr id="8" name="TextBox 7">
            <a:extLst>
              <a:ext uri="{FF2B5EF4-FFF2-40B4-BE49-F238E27FC236}">
                <a16:creationId xmlns:a16="http://schemas.microsoft.com/office/drawing/2014/main" id="{B15182D3-95BF-F34A-A334-9704127AF375}"/>
              </a:ext>
            </a:extLst>
          </p:cNvPr>
          <p:cNvSpPr txBox="1"/>
          <p:nvPr/>
        </p:nvSpPr>
        <p:spPr>
          <a:xfrm>
            <a:off x="7505699" y="850312"/>
            <a:ext cx="4458891" cy="4218719"/>
          </a:xfrm>
          <a:prstGeom prst="rect">
            <a:avLst/>
          </a:prstGeom>
          <a:noFill/>
        </p:spPr>
        <p:txBody>
          <a:bodyPr wrap="square" rtlCol="0">
            <a:spAutoFit/>
          </a:bodyPr>
          <a:lstStyle/>
          <a:p>
            <a:pPr>
              <a:lnSpc>
                <a:spcPct val="150000"/>
              </a:lnSpc>
            </a:pPr>
            <a:endParaRPr lang="en-US" sz="1200" dirty="0"/>
          </a:p>
          <a:p>
            <a:pPr>
              <a:lnSpc>
                <a:spcPct val="150000"/>
              </a:lnSpc>
            </a:pPr>
            <a:endParaRPr lang="en-US" sz="1200" dirty="0"/>
          </a:p>
          <a:p>
            <a:pPr>
              <a:lnSpc>
                <a:spcPct val="150000"/>
              </a:lnSpc>
            </a:pPr>
            <a:r>
              <a:rPr lang="en-US" sz="1200" dirty="0"/>
              <a:t>Since social networking has become inexorably interwoven to our everyday life, it is being faulted for an upsurge in mental health issues among teenagers. The hours spent on social media, activity, commitment, and obsession are all linked to sadness (</a:t>
            </a:r>
            <a:r>
              <a:rPr lang="en-US" sz="1200" dirty="0" err="1"/>
              <a:t>Keles</a:t>
            </a:r>
            <a:r>
              <a:rPr lang="en-US" sz="1200" dirty="0"/>
              <a:t>, McCrae, </a:t>
            </a:r>
            <a:r>
              <a:rPr lang="en-US" sz="1200" dirty="0" err="1"/>
              <a:t>Grealish</a:t>
            </a:r>
            <a:r>
              <a:rPr lang="en-US" sz="1200" dirty="0"/>
              <a:t>, 2019). </a:t>
            </a:r>
          </a:p>
          <a:p>
            <a:pPr>
              <a:lnSpc>
                <a:spcPct val="150000"/>
              </a:lnSpc>
            </a:pPr>
            <a:endParaRPr lang="en-US" sz="1200" dirty="0"/>
          </a:p>
          <a:p>
            <a:pPr>
              <a:lnSpc>
                <a:spcPct val="150000"/>
              </a:lnSpc>
            </a:pPr>
            <a:r>
              <a:rPr lang="en-US" sz="1200" dirty="0"/>
              <a:t>Impact</a:t>
            </a:r>
          </a:p>
          <a:p>
            <a:pPr>
              <a:lnSpc>
                <a:spcPct val="150000"/>
              </a:lnSpc>
            </a:pPr>
            <a:endParaRPr lang="en-US" sz="1200" dirty="0"/>
          </a:p>
          <a:p>
            <a:pPr>
              <a:lnSpc>
                <a:spcPct val="150000"/>
              </a:lnSpc>
            </a:pPr>
            <a:endParaRPr lang="en-US" sz="1200" dirty="0"/>
          </a:p>
          <a:p>
            <a:pPr>
              <a:lnSpc>
                <a:spcPct val="150000"/>
              </a:lnSpc>
            </a:pPr>
            <a:r>
              <a:rPr lang="en-US" sz="1200" dirty="0"/>
              <a:t>Individuals who suffer from social anxiety seem to be more prone to be affected and to quit school early, leaving them with lower qualifications (Acquah, 2015). Young people who suffer from anxiety tend to have fewer friends (</a:t>
            </a:r>
            <a:r>
              <a:rPr lang="en-US" sz="1200" dirty="0" err="1"/>
              <a:t>Whisman</a:t>
            </a:r>
            <a:r>
              <a:rPr lang="en-US" sz="1200" dirty="0"/>
              <a:t>, Sheldon, Goering, 2000).</a:t>
            </a:r>
          </a:p>
        </p:txBody>
      </p:sp>
    </p:spTree>
    <p:extLst>
      <p:ext uri="{BB962C8B-B14F-4D97-AF65-F5344CB8AC3E}">
        <p14:creationId xmlns:p14="http://schemas.microsoft.com/office/powerpoint/2010/main" val="37343924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94500" y="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a:t>
            </a:r>
          </a:p>
        </p:txBody>
      </p:sp>
      <p:sp>
        <p:nvSpPr>
          <p:cNvPr id="5" name="Rectangle 4">
            <a:extLst>
              <a:ext uri="{FF2B5EF4-FFF2-40B4-BE49-F238E27FC236}">
                <a16:creationId xmlns:a16="http://schemas.microsoft.com/office/drawing/2014/main" id="{7753C71F-16F6-F442-9BAA-21622F0EFB8A}"/>
              </a:ext>
            </a:extLst>
          </p:cNvPr>
          <p:cNvSpPr/>
          <p:nvPr/>
        </p:nvSpPr>
        <p:spPr>
          <a:xfrm>
            <a:off x="1066801" y="0"/>
            <a:ext cx="5672138"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E699212-C7A8-2349-9AEA-7C9E67F268E4}"/>
              </a:ext>
            </a:extLst>
          </p:cNvPr>
          <p:cNvSpPr txBox="1"/>
          <p:nvPr/>
        </p:nvSpPr>
        <p:spPr>
          <a:xfrm>
            <a:off x="1435100" y="455394"/>
            <a:ext cx="4660900" cy="4772717"/>
          </a:xfrm>
          <a:prstGeom prst="rect">
            <a:avLst/>
          </a:prstGeom>
          <a:noFill/>
        </p:spPr>
        <p:txBody>
          <a:bodyPr wrap="square" rtlCol="0">
            <a:spAutoFit/>
          </a:bodyPr>
          <a:lstStyle/>
          <a:p>
            <a:pPr>
              <a:lnSpc>
                <a:spcPct val="150000"/>
              </a:lnSpc>
            </a:pPr>
            <a:endParaRPr lang="en-US" sz="1200" dirty="0"/>
          </a:p>
          <a:p>
            <a:pPr>
              <a:lnSpc>
                <a:spcPct val="150000"/>
              </a:lnSpc>
            </a:pPr>
            <a:endParaRPr lang="en-US" sz="1200" dirty="0"/>
          </a:p>
          <a:p>
            <a:pPr>
              <a:lnSpc>
                <a:spcPct val="150000"/>
              </a:lnSpc>
            </a:pPr>
            <a:r>
              <a:rPr lang="en-US" sz="1200" dirty="0"/>
              <a:t>Social phobia impacts almost every aspects of life (</a:t>
            </a:r>
            <a:r>
              <a:rPr lang="en-US" sz="1200" dirty="0" err="1"/>
              <a:t>Wittchen</a:t>
            </a:r>
            <a:r>
              <a:rPr lang="en-US" sz="1200" dirty="0"/>
              <a:t>, Fuetsch, Sonntag, et al. 2000). Individuals have more absence from work, and lower achievement at work (Stein, McQuaid, </a:t>
            </a:r>
            <a:r>
              <a:rPr lang="en-US" sz="1200" dirty="0" err="1"/>
              <a:t>Laffaye</a:t>
            </a:r>
            <a:r>
              <a:rPr lang="en-US" sz="1200" dirty="0"/>
              <a:t>, et al. 1999). Social anxieties can make it difficult to do things like going to shopping, buy clothing, get a haircut, or use the phone. In addition, social anxiety disorder is linked to outpatient medical visits, according to </a:t>
            </a:r>
            <a:r>
              <a:rPr lang="en-US" sz="1200" dirty="0" err="1"/>
              <a:t>Katzelnich</a:t>
            </a:r>
            <a:r>
              <a:rPr lang="en-US" sz="1200" dirty="0"/>
              <a:t> and colleagues (2001). Patients with social anxiety are more probable to develop depression, alcoholism, or suicidal thoughts. Woodward and Fergusson (2001) investigated the relationship among the severity of anxiety disorder in youth and young people’s subsequent possibilities of a variety of mental health, scholastic, and social consequences. The amount of anxiety disorders described in youth was shown to have strong linear relationships with subsequently risks of anxiety disorders, more severe form of depression, tobacco, alcohol, and illegal substance dependency, self-</a:t>
            </a:r>
          </a:p>
        </p:txBody>
      </p:sp>
      <p:sp>
        <p:nvSpPr>
          <p:cNvPr id="8" name="TextBox 7">
            <a:extLst>
              <a:ext uri="{FF2B5EF4-FFF2-40B4-BE49-F238E27FC236}">
                <a16:creationId xmlns:a16="http://schemas.microsoft.com/office/drawing/2014/main" id="{180A107B-DFCE-A049-952B-87281AC5B2C6}"/>
              </a:ext>
            </a:extLst>
          </p:cNvPr>
          <p:cNvSpPr txBox="1"/>
          <p:nvPr/>
        </p:nvSpPr>
        <p:spPr>
          <a:xfrm>
            <a:off x="7747000" y="455394"/>
            <a:ext cx="3873500" cy="5326715"/>
          </a:xfrm>
          <a:prstGeom prst="rect">
            <a:avLst/>
          </a:prstGeom>
          <a:noFill/>
        </p:spPr>
        <p:txBody>
          <a:bodyPr wrap="square" rtlCol="0">
            <a:spAutoFit/>
          </a:bodyPr>
          <a:lstStyle/>
          <a:p>
            <a:pPr>
              <a:lnSpc>
                <a:spcPct val="150000"/>
              </a:lnSpc>
            </a:pPr>
            <a:endParaRPr lang="en-US" sz="1200" dirty="0"/>
          </a:p>
          <a:p>
            <a:pPr>
              <a:lnSpc>
                <a:spcPct val="150000"/>
              </a:lnSpc>
            </a:pPr>
            <a:endParaRPr lang="en-US" sz="1200" dirty="0"/>
          </a:p>
          <a:p>
            <a:pPr>
              <a:lnSpc>
                <a:spcPct val="150000"/>
              </a:lnSpc>
            </a:pPr>
            <a:r>
              <a:rPr lang="en-US" sz="1200" dirty="0"/>
              <a:t>destruction, and scholastic underachievement. </a:t>
            </a:r>
          </a:p>
          <a:p>
            <a:pPr>
              <a:lnSpc>
                <a:spcPct val="150000"/>
              </a:lnSpc>
            </a:pPr>
            <a:endParaRPr lang="en-US" sz="1200" dirty="0"/>
          </a:p>
          <a:p>
            <a:pPr>
              <a:lnSpc>
                <a:spcPct val="150000"/>
              </a:lnSpc>
            </a:pPr>
            <a:endParaRPr lang="en-US" sz="1200" dirty="0"/>
          </a:p>
          <a:p>
            <a:pPr>
              <a:lnSpc>
                <a:spcPct val="150000"/>
              </a:lnSpc>
            </a:pPr>
            <a:r>
              <a:rPr lang="en-US" sz="1200" dirty="0"/>
              <a:t>Treatment</a:t>
            </a:r>
          </a:p>
          <a:p>
            <a:pPr>
              <a:lnSpc>
                <a:spcPct val="150000"/>
              </a:lnSpc>
            </a:pPr>
            <a:endParaRPr lang="en-US" sz="1200" dirty="0"/>
          </a:p>
          <a:p>
            <a:pPr>
              <a:lnSpc>
                <a:spcPct val="150000"/>
              </a:lnSpc>
            </a:pPr>
            <a:r>
              <a:rPr lang="en-US" sz="1200" dirty="0"/>
              <a:t>Hollis, Falconer, Matins, et al. (2016) looked at the effectiveness of digital help interventions. The results backed up the clinical effectiveness of digital health interventions for anxiety in adolescents, particularly computerized cognitive behavioral therapy. The importance of school employees in early detection is emphasized, with a focus on the school counselor’s responsibilities. Education of the personnel, promotion of good communication, and formulation of appropriate individual plans of these students are all part of these tasks (Hanie, </a:t>
            </a:r>
            <a:r>
              <a:rPr lang="en-US" sz="1200" dirty="0" err="1"/>
              <a:t>Stanard</a:t>
            </a:r>
            <a:r>
              <a:rPr lang="en-US" sz="1200" dirty="0"/>
              <a:t>, 2009).</a:t>
            </a:r>
          </a:p>
          <a:p>
            <a:pPr>
              <a:lnSpc>
                <a:spcPct val="150000"/>
              </a:lnSpc>
            </a:pPr>
            <a:endParaRPr lang="en-US" sz="1200" dirty="0"/>
          </a:p>
        </p:txBody>
      </p:sp>
    </p:spTree>
    <p:extLst>
      <p:ext uri="{BB962C8B-B14F-4D97-AF65-F5344CB8AC3E}">
        <p14:creationId xmlns:p14="http://schemas.microsoft.com/office/powerpoint/2010/main" val="3474909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B1D64C-2283-AD4E-B159-6F6D3D298B22}"/>
              </a:ext>
            </a:extLst>
          </p:cNvPr>
          <p:cNvSpPr/>
          <p:nvPr/>
        </p:nvSpPr>
        <p:spPr>
          <a:xfrm flipH="1">
            <a:off x="6738939" y="304800"/>
            <a:ext cx="5168901" cy="6858000"/>
          </a:xfrm>
          <a:prstGeom prst="rect">
            <a:avLst/>
          </a:prstGeom>
          <a:gradFill flip="none" rotWithShape="1">
            <a:gsLst>
              <a:gs pos="0">
                <a:schemeClr val="bg2"/>
              </a:gs>
              <a:gs pos="13000">
                <a:schemeClr val="accent4">
                  <a:lumMod val="40000"/>
                  <a:lumOff val="60000"/>
                  <a:alpha val="0"/>
                </a:schemeClr>
              </a:gs>
              <a:gs pos="97343">
                <a:schemeClr val="accent4">
                  <a:lumMod val="20000"/>
                  <a:lumOff val="80000"/>
                </a:schemeClr>
              </a:gs>
              <a:gs pos="85000">
                <a:schemeClr val="accent4">
                  <a:lumMod val="20000"/>
                  <a:lumOff val="80000"/>
                </a:schemeClr>
              </a:gs>
              <a:gs pos="99000">
                <a:schemeClr val="accent4">
                  <a:lumMod val="20000"/>
                  <a:lumOff val="80000"/>
                </a:schemeClr>
              </a:gs>
              <a:gs pos="0">
                <a:srgbClr val="403D33"/>
              </a:gs>
              <a:gs pos="90000">
                <a:schemeClr val="accent4">
                  <a:lumMod val="20000"/>
                  <a:lumOff val="80000"/>
                </a:schemeClr>
              </a:gs>
              <a:gs pos="90000">
                <a:schemeClr val="accent4">
                  <a:lumMod val="20000"/>
                  <a:lumOff val="80000"/>
                </a:schemeClr>
              </a:gs>
              <a:gs pos="85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53C71F-16F6-F442-9BAA-21622F0EFB8A}"/>
              </a:ext>
            </a:extLst>
          </p:cNvPr>
          <p:cNvSpPr/>
          <p:nvPr/>
        </p:nvSpPr>
        <p:spPr>
          <a:xfrm>
            <a:off x="952501" y="0"/>
            <a:ext cx="5786438" cy="6858000"/>
          </a:xfrm>
          <a:prstGeom prst="rect">
            <a:avLst/>
          </a:prstGeom>
          <a:gradFill flip="none" rotWithShape="1">
            <a:gsLst>
              <a:gs pos="0">
                <a:schemeClr val="tx1"/>
              </a:gs>
              <a:gs pos="9000">
                <a:schemeClr val="bg1"/>
              </a:gs>
              <a:gs pos="98000">
                <a:schemeClr val="accent4">
                  <a:lumMod val="40000"/>
                  <a:lumOff val="60000"/>
                </a:schemeClr>
              </a:gs>
              <a:gs pos="77000">
                <a:schemeClr val="accent4">
                  <a:lumMod val="20000"/>
                  <a:lumOff val="80000"/>
                </a:schemeClr>
              </a:gs>
            </a:gsLst>
            <a:lin ang="10800000" scaled="1"/>
            <a:tileRect/>
          </a:gradFill>
          <a:ln w="889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D4E0CDAD-9D36-2945-84BD-A4DE06DAF5F3}"/>
              </a:ext>
            </a:extLst>
          </p:cNvPr>
          <p:cNvSpPr/>
          <p:nvPr/>
        </p:nvSpPr>
        <p:spPr>
          <a:xfrm>
            <a:off x="6367106"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9F25FE3B-E3D3-704E-8B84-BE1E85294450}"/>
              </a:ext>
            </a:extLst>
          </p:cNvPr>
          <p:cNvSpPr/>
          <p:nvPr/>
        </p:nvSpPr>
        <p:spPr>
          <a:xfrm>
            <a:off x="6883691" y="304800"/>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FAE32146-9136-9543-93F3-4A5030D29527}"/>
              </a:ext>
            </a:extLst>
          </p:cNvPr>
          <p:cNvSpPr/>
          <p:nvPr/>
        </p:nvSpPr>
        <p:spPr>
          <a:xfrm>
            <a:off x="6563376" y="55555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1EDFE0D-2F4F-4145-A14B-B5880A178B54}"/>
              </a:ext>
            </a:extLst>
          </p:cNvPr>
          <p:cNvSpPr/>
          <p:nvPr/>
        </p:nvSpPr>
        <p:spPr>
          <a:xfrm>
            <a:off x="6563377" y="45539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16C08DAE-6C2B-8149-85EC-9021AC6223D6}"/>
              </a:ext>
            </a:extLst>
          </p:cNvPr>
          <p:cNvSpPr/>
          <p:nvPr/>
        </p:nvSpPr>
        <p:spPr>
          <a:xfrm>
            <a:off x="6367106"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Oval 113">
            <a:extLst>
              <a:ext uri="{FF2B5EF4-FFF2-40B4-BE49-F238E27FC236}">
                <a16:creationId xmlns:a16="http://schemas.microsoft.com/office/drawing/2014/main" id="{62FD918D-885D-C842-98E5-E50FE33EB005}"/>
              </a:ext>
            </a:extLst>
          </p:cNvPr>
          <p:cNvSpPr/>
          <p:nvPr/>
        </p:nvSpPr>
        <p:spPr>
          <a:xfrm>
            <a:off x="6883691" y="850315"/>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114">
            <a:extLst>
              <a:ext uri="{FF2B5EF4-FFF2-40B4-BE49-F238E27FC236}">
                <a16:creationId xmlns:a16="http://schemas.microsoft.com/office/drawing/2014/main" id="{5B655966-B3FC-004B-B606-93D42A2937D4}"/>
              </a:ext>
            </a:extLst>
          </p:cNvPr>
          <p:cNvSpPr/>
          <p:nvPr/>
        </p:nvSpPr>
        <p:spPr>
          <a:xfrm>
            <a:off x="6563376" y="1101074"/>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14BAF0DB-1FC9-3043-A717-272240D715B0}"/>
              </a:ext>
            </a:extLst>
          </p:cNvPr>
          <p:cNvSpPr/>
          <p:nvPr/>
        </p:nvSpPr>
        <p:spPr>
          <a:xfrm>
            <a:off x="6563377" y="1000909"/>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24">
            <a:extLst>
              <a:ext uri="{FF2B5EF4-FFF2-40B4-BE49-F238E27FC236}">
                <a16:creationId xmlns:a16="http://schemas.microsoft.com/office/drawing/2014/main" id="{8E1C5ED6-2731-2542-8ACA-FC4BC616FBB2}"/>
              </a:ext>
            </a:extLst>
          </p:cNvPr>
          <p:cNvSpPr/>
          <p:nvPr/>
        </p:nvSpPr>
        <p:spPr>
          <a:xfrm>
            <a:off x="6367105"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Oval 125">
            <a:extLst>
              <a:ext uri="{FF2B5EF4-FFF2-40B4-BE49-F238E27FC236}">
                <a16:creationId xmlns:a16="http://schemas.microsoft.com/office/drawing/2014/main" id="{B6389218-9B74-4D42-A7ED-7EF266CCAC29}"/>
              </a:ext>
            </a:extLst>
          </p:cNvPr>
          <p:cNvSpPr/>
          <p:nvPr/>
        </p:nvSpPr>
        <p:spPr>
          <a:xfrm>
            <a:off x="6883690" y="132627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7" name="Rectangle 126">
            <a:extLst>
              <a:ext uri="{FF2B5EF4-FFF2-40B4-BE49-F238E27FC236}">
                <a16:creationId xmlns:a16="http://schemas.microsoft.com/office/drawing/2014/main" id="{906AD8B8-027E-6844-AC2D-BAF56C8E595A}"/>
              </a:ext>
            </a:extLst>
          </p:cNvPr>
          <p:cNvSpPr/>
          <p:nvPr/>
        </p:nvSpPr>
        <p:spPr>
          <a:xfrm>
            <a:off x="6563375" y="157703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BBCC5AC-823A-8748-968B-1D58FBAAACCE}"/>
              </a:ext>
            </a:extLst>
          </p:cNvPr>
          <p:cNvSpPr/>
          <p:nvPr/>
        </p:nvSpPr>
        <p:spPr>
          <a:xfrm>
            <a:off x="6563376" y="147686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Oval 128">
            <a:extLst>
              <a:ext uri="{FF2B5EF4-FFF2-40B4-BE49-F238E27FC236}">
                <a16:creationId xmlns:a16="http://schemas.microsoft.com/office/drawing/2014/main" id="{0A0D0B4C-0211-E54F-A14A-EAF9A446DC84}"/>
              </a:ext>
            </a:extLst>
          </p:cNvPr>
          <p:cNvSpPr/>
          <p:nvPr/>
        </p:nvSpPr>
        <p:spPr>
          <a:xfrm>
            <a:off x="6367105"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Oval 129">
            <a:extLst>
              <a:ext uri="{FF2B5EF4-FFF2-40B4-BE49-F238E27FC236}">
                <a16:creationId xmlns:a16="http://schemas.microsoft.com/office/drawing/2014/main" id="{76CDAF1A-67FD-0147-8A97-716DF94C2B8F}"/>
              </a:ext>
            </a:extLst>
          </p:cNvPr>
          <p:cNvSpPr/>
          <p:nvPr/>
        </p:nvSpPr>
        <p:spPr>
          <a:xfrm>
            <a:off x="6883690" y="187178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1" name="Rectangle 130">
            <a:extLst>
              <a:ext uri="{FF2B5EF4-FFF2-40B4-BE49-F238E27FC236}">
                <a16:creationId xmlns:a16="http://schemas.microsoft.com/office/drawing/2014/main" id="{B41135A1-99F0-AF4E-8738-AF799C9A55B7}"/>
              </a:ext>
            </a:extLst>
          </p:cNvPr>
          <p:cNvSpPr/>
          <p:nvPr/>
        </p:nvSpPr>
        <p:spPr>
          <a:xfrm>
            <a:off x="6563375" y="212254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4D698AD0-12CF-1A43-B738-DC9748D65ED2}"/>
              </a:ext>
            </a:extLst>
          </p:cNvPr>
          <p:cNvSpPr/>
          <p:nvPr/>
        </p:nvSpPr>
        <p:spPr>
          <a:xfrm>
            <a:off x="6563376" y="202238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6DD540C3-7891-8E43-A7F8-E43D569C9F0D}"/>
              </a:ext>
            </a:extLst>
          </p:cNvPr>
          <p:cNvSpPr/>
          <p:nvPr/>
        </p:nvSpPr>
        <p:spPr>
          <a:xfrm>
            <a:off x="6367106"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0" name="Oval 149">
            <a:extLst>
              <a:ext uri="{FF2B5EF4-FFF2-40B4-BE49-F238E27FC236}">
                <a16:creationId xmlns:a16="http://schemas.microsoft.com/office/drawing/2014/main" id="{B14798C0-4277-954F-9798-871BA182A3CC}"/>
              </a:ext>
            </a:extLst>
          </p:cNvPr>
          <p:cNvSpPr/>
          <p:nvPr/>
        </p:nvSpPr>
        <p:spPr>
          <a:xfrm>
            <a:off x="6883691" y="2403249"/>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Rectangle 150">
            <a:extLst>
              <a:ext uri="{FF2B5EF4-FFF2-40B4-BE49-F238E27FC236}">
                <a16:creationId xmlns:a16="http://schemas.microsoft.com/office/drawing/2014/main" id="{7F9F7FE7-17CB-134D-83B9-DC32C4892C58}"/>
              </a:ext>
            </a:extLst>
          </p:cNvPr>
          <p:cNvSpPr/>
          <p:nvPr/>
        </p:nvSpPr>
        <p:spPr>
          <a:xfrm>
            <a:off x="6563376" y="265400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629FF0BF-2BF3-954A-9CE3-5901379C0B97}"/>
              </a:ext>
            </a:extLst>
          </p:cNvPr>
          <p:cNvSpPr/>
          <p:nvPr/>
        </p:nvSpPr>
        <p:spPr>
          <a:xfrm>
            <a:off x="6563377" y="255384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27991CE2-E148-A845-9F9C-85C19A5959B4}"/>
              </a:ext>
            </a:extLst>
          </p:cNvPr>
          <p:cNvSpPr/>
          <p:nvPr/>
        </p:nvSpPr>
        <p:spPr>
          <a:xfrm>
            <a:off x="6367106"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Oval 153">
            <a:extLst>
              <a:ext uri="{FF2B5EF4-FFF2-40B4-BE49-F238E27FC236}">
                <a16:creationId xmlns:a16="http://schemas.microsoft.com/office/drawing/2014/main" id="{FFA22AFE-9EC1-C14E-9F51-2B1950DCF035}"/>
              </a:ext>
            </a:extLst>
          </p:cNvPr>
          <p:cNvSpPr/>
          <p:nvPr/>
        </p:nvSpPr>
        <p:spPr>
          <a:xfrm>
            <a:off x="6883691" y="2948764"/>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Rectangle 154">
            <a:extLst>
              <a:ext uri="{FF2B5EF4-FFF2-40B4-BE49-F238E27FC236}">
                <a16:creationId xmlns:a16="http://schemas.microsoft.com/office/drawing/2014/main" id="{7B9014C1-69B3-A645-BEC2-0AB1B1C6EA2A}"/>
              </a:ext>
            </a:extLst>
          </p:cNvPr>
          <p:cNvSpPr/>
          <p:nvPr/>
        </p:nvSpPr>
        <p:spPr>
          <a:xfrm>
            <a:off x="6563376" y="3199523"/>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3FFDF1F9-C5FD-F142-882D-4F8C0997BBD2}"/>
              </a:ext>
            </a:extLst>
          </p:cNvPr>
          <p:cNvSpPr/>
          <p:nvPr/>
        </p:nvSpPr>
        <p:spPr>
          <a:xfrm>
            <a:off x="6563377" y="3099358"/>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Oval 156">
            <a:extLst>
              <a:ext uri="{FF2B5EF4-FFF2-40B4-BE49-F238E27FC236}">
                <a16:creationId xmlns:a16="http://schemas.microsoft.com/office/drawing/2014/main" id="{B4B7D27E-11A8-7F4A-923A-43379F6D407C}"/>
              </a:ext>
            </a:extLst>
          </p:cNvPr>
          <p:cNvSpPr/>
          <p:nvPr/>
        </p:nvSpPr>
        <p:spPr>
          <a:xfrm>
            <a:off x="6367105"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Oval 157">
            <a:extLst>
              <a:ext uri="{FF2B5EF4-FFF2-40B4-BE49-F238E27FC236}">
                <a16:creationId xmlns:a16="http://schemas.microsoft.com/office/drawing/2014/main" id="{457F6763-C034-1D4A-8E86-A50458CB9537}"/>
              </a:ext>
            </a:extLst>
          </p:cNvPr>
          <p:cNvSpPr/>
          <p:nvPr/>
        </p:nvSpPr>
        <p:spPr>
          <a:xfrm>
            <a:off x="6883690" y="3424722"/>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9" name="Rectangle 158">
            <a:extLst>
              <a:ext uri="{FF2B5EF4-FFF2-40B4-BE49-F238E27FC236}">
                <a16:creationId xmlns:a16="http://schemas.microsoft.com/office/drawing/2014/main" id="{4AD56EEA-2B21-7A40-97CD-0992222041D7}"/>
              </a:ext>
            </a:extLst>
          </p:cNvPr>
          <p:cNvSpPr/>
          <p:nvPr/>
        </p:nvSpPr>
        <p:spPr>
          <a:xfrm>
            <a:off x="6563375" y="367548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07020FA5-078A-6546-81AE-2493DB18DC61}"/>
              </a:ext>
            </a:extLst>
          </p:cNvPr>
          <p:cNvSpPr/>
          <p:nvPr/>
        </p:nvSpPr>
        <p:spPr>
          <a:xfrm>
            <a:off x="6563376" y="357531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 name="Oval 160">
            <a:extLst>
              <a:ext uri="{FF2B5EF4-FFF2-40B4-BE49-F238E27FC236}">
                <a16:creationId xmlns:a16="http://schemas.microsoft.com/office/drawing/2014/main" id="{2E679994-3A2B-484E-BAD3-65B5305A2C2A}"/>
              </a:ext>
            </a:extLst>
          </p:cNvPr>
          <p:cNvSpPr/>
          <p:nvPr/>
        </p:nvSpPr>
        <p:spPr>
          <a:xfrm>
            <a:off x="6367105"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2" name="Oval 161">
            <a:extLst>
              <a:ext uri="{FF2B5EF4-FFF2-40B4-BE49-F238E27FC236}">
                <a16:creationId xmlns:a16="http://schemas.microsoft.com/office/drawing/2014/main" id="{6DB052A0-983C-724E-ADAE-397ED276C338}"/>
              </a:ext>
            </a:extLst>
          </p:cNvPr>
          <p:cNvSpPr/>
          <p:nvPr/>
        </p:nvSpPr>
        <p:spPr>
          <a:xfrm>
            <a:off x="6883690" y="3970237"/>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 name="Rectangle 162">
            <a:extLst>
              <a:ext uri="{FF2B5EF4-FFF2-40B4-BE49-F238E27FC236}">
                <a16:creationId xmlns:a16="http://schemas.microsoft.com/office/drawing/2014/main" id="{2C68A930-C8BE-E14F-BCBD-D0711831E4F9}"/>
              </a:ext>
            </a:extLst>
          </p:cNvPr>
          <p:cNvSpPr/>
          <p:nvPr/>
        </p:nvSpPr>
        <p:spPr>
          <a:xfrm>
            <a:off x="6563375" y="4220996"/>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95199031-D840-2C45-8266-227774FF1000}"/>
              </a:ext>
            </a:extLst>
          </p:cNvPr>
          <p:cNvSpPr/>
          <p:nvPr/>
        </p:nvSpPr>
        <p:spPr>
          <a:xfrm>
            <a:off x="6563376" y="4120831"/>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697B59BD-D7BF-1643-9679-3D187FF61CEF}"/>
              </a:ext>
            </a:extLst>
          </p:cNvPr>
          <p:cNvSpPr/>
          <p:nvPr/>
        </p:nvSpPr>
        <p:spPr>
          <a:xfrm>
            <a:off x="6389329"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6" name="Oval 165">
            <a:extLst>
              <a:ext uri="{FF2B5EF4-FFF2-40B4-BE49-F238E27FC236}">
                <a16:creationId xmlns:a16="http://schemas.microsoft.com/office/drawing/2014/main" id="{07F9F8DD-949C-9245-A028-F8A84B62D474}"/>
              </a:ext>
            </a:extLst>
          </p:cNvPr>
          <p:cNvSpPr/>
          <p:nvPr/>
        </p:nvSpPr>
        <p:spPr>
          <a:xfrm>
            <a:off x="6905914" y="4476763"/>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B369BC67-A445-1E4D-8752-0C26837AA61C}"/>
              </a:ext>
            </a:extLst>
          </p:cNvPr>
          <p:cNvSpPr/>
          <p:nvPr/>
        </p:nvSpPr>
        <p:spPr>
          <a:xfrm>
            <a:off x="6585599" y="472752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9604AD2C-286E-524C-9801-6C008318EE5D}"/>
              </a:ext>
            </a:extLst>
          </p:cNvPr>
          <p:cNvSpPr/>
          <p:nvPr/>
        </p:nvSpPr>
        <p:spPr>
          <a:xfrm>
            <a:off x="6585600" y="462735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9" name="Oval 168">
            <a:extLst>
              <a:ext uri="{FF2B5EF4-FFF2-40B4-BE49-F238E27FC236}">
                <a16:creationId xmlns:a16="http://schemas.microsoft.com/office/drawing/2014/main" id="{E7171EE9-0E42-9544-AFB8-0CE12B290938}"/>
              </a:ext>
            </a:extLst>
          </p:cNvPr>
          <p:cNvSpPr/>
          <p:nvPr/>
        </p:nvSpPr>
        <p:spPr>
          <a:xfrm>
            <a:off x="6389329"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0" name="Oval 169">
            <a:extLst>
              <a:ext uri="{FF2B5EF4-FFF2-40B4-BE49-F238E27FC236}">
                <a16:creationId xmlns:a16="http://schemas.microsoft.com/office/drawing/2014/main" id="{97F60FC3-A454-5D4F-BB26-111EAF6FBA5F}"/>
              </a:ext>
            </a:extLst>
          </p:cNvPr>
          <p:cNvSpPr/>
          <p:nvPr/>
        </p:nvSpPr>
        <p:spPr>
          <a:xfrm>
            <a:off x="6905914" y="5022278"/>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8173AB2E-CFD1-D141-8EF7-10F8BB3AE7C0}"/>
              </a:ext>
            </a:extLst>
          </p:cNvPr>
          <p:cNvSpPr/>
          <p:nvPr/>
        </p:nvSpPr>
        <p:spPr>
          <a:xfrm>
            <a:off x="6585599" y="5273037"/>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9DC0597A-F7A7-8E4D-B1CE-84AABA9CB54B}"/>
              </a:ext>
            </a:extLst>
          </p:cNvPr>
          <p:cNvSpPr/>
          <p:nvPr/>
        </p:nvSpPr>
        <p:spPr>
          <a:xfrm>
            <a:off x="6585600" y="5172872"/>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Oval 172">
            <a:extLst>
              <a:ext uri="{FF2B5EF4-FFF2-40B4-BE49-F238E27FC236}">
                <a16:creationId xmlns:a16="http://schemas.microsoft.com/office/drawing/2014/main" id="{F81FB8E6-792A-1F41-B286-9EC4B1DC281A}"/>
              </a:ext>
            </a:extLst>
          </p:cNvPr>
          <p:cNvSpPr/>
          <p:nvPr/>
        </p:nvSpPr>
        <p:spPr>
          <a:xfrm>
            <a:off x="6389328"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 name="Oval 173">
            <a:extLst>
              <a:ext uri="{FF2B5EF4-FFF2-40B4-BE49-F238E27FC236}">
                <a16:creationId xmlns:a16="http://schemas.microsoft.com/office/drawing/2014/main" id="{704F977E-D256-B84D-9507-678E32D6AE00}"/>
              </a:ext>
            </a:extLst>
          </p:cNvPr>
          <p:cNvSpPr/>
          <p:nvPr/>
        </p:nvSpPr>
        <p:spPr>
          <a:xfrm>
            <a:off x="6905913" y="5498236"/>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Rectangle 174">
            <a:extLst>
              <a:ext uri="{FF2B5EF4-FFF2-40B4-BE49-F238E27FC236}">
                <a16:creationId xmlns:a16="http://schemas.microsoft.com/office/drawing/2014/main" id="{748781FF-B784-0D48-8628-A207BE5BF142}"/>
              </a:ext>
            </a:extLst>
          </p:cNvPr>
          <p:cNvSpPr/>
          <p:nvPr/>
        </p:nvSpPr>
        <p:spPr>
          <a:xfrm>
            <a:off x="6585598" y="574899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175">
            <a:extLst>
              <a:ext uri="{FF2B5EF4-FFF2-40B4-BE49-F238E27FC236}">
                <a16:creationId xmlns:a16="http://schemas.microsoft.com/office/drawing/2014/main" id="{AB53EC3C-8D2F-CF40-AEBA-28A4CC7E3A4C}"/>
              </a:ext>
            </a:extLst>
          </p:cNvPr>
          <p:cNvSpPr/>
          <p:nvPr/>
        </p:nvSpPr>
        <p:spPr>
          <a:xfrm>
            <a:off x="6585599" y="564883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Oval 176">
            <a:extLst>
              <a:ext uri="{FF2B5EF4-FFF2-40B4-BE49-F238E27FC236}">
                <a16:creationId xmlns:a16="http://schemas.microsoft.com/office/drawing/2014/main" id="{3E3E0239-BC6F-9E4F-82E2-2E14E961C8D7}"/>
              </a:ext>
            </a:extLst>
          </p:cNvPr>
          <p:cNvSpPr/>
          <p:nvPr/>
        </p:nvSpPr>
        <p:spPr>
          <a:xfrm>
            <a:off x="6389328"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8" name="Oval 177">
            <a:extLst>
              <a:ext uri="{FF2B5EF4-FFF2-40B4-BE49-F238E27FC236}">
                <a16:creationId xmlns:a16="http://schemas.microsoft.com/office/drawing/2014/main" id="{AEBE0CC0-6AE6-2542-9EF0-0B8420E8A98C}"/>
              </a:ext>
            </a:extLst>
          </p:cNvPr>
          <p:cNvSpPr/>
          <p:nvPr/>
        </p:nvSpPr>
        <p:spPr>
          <a:xfrm>
            <a:off x="6905913" y="6043751"/>
            <a:ext cx="288634" cy="4006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9" name="Rectangle 178">
            <a:extLst>
              <a:ext uri="{FF2B5EF4-FFF2-40B4-BE49-F238E27FC236}">
                <a16:creationId xmlns:a16="http://schemas.microsoft.com/office/drawing/2014/main" id="{A181424C-AD81-3F4A-A303-A6D351B09606}"/>
              </a:ext>
            </a:extLst>
          </p:cNvPr>
          <p:cNvSpPr/>
          <p:nvPr/>
        </p:nvSpPr>
        <p:spPr>
          <a:xfrm>
            <a:off x="6585598" y="6294510"/>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0" name="Rectangle 179">
            <a:extLst>
              <a:ext uri="{FF2B5EF4-FFF2-40B4-BE49-F238E27FC236}">
                <a16:creationId xmlns:a16="http://schemas.microsoft.com/office/drawing/2014/main" id="{8136106C-EA05-9848-90B4-9C7E2EB58E48}"/>
              </a:ext>
            </a:extLst>
          </p:cNvPr>
          <p:cNvSpPr/>
          <p:nvPr/>
        </p:nvSpPr>
        <p:spPr>
          <a:xfrm>
            <a:off x="6585599" y="6194345"/>
            <a:ext cx="464631" cy="49736"/>
          </a:xfrm>
          <a:prstGeom prst="rect">
            <a:avLst/>
          </a:prstGeom>
          <a:gradFill>
            <a:gsLst>
              <a:gs pos="0">
                <a:schemeClr val="tx1">
                  <a:lumMod val="95000"/>
                  <a:lumOff val="5000"/>
                </a:schemeClr>
              </a:gs>
              <a:gs pos="4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81EE6D9-F21F-EF41-8347-5E016BC72F2D}"/>
              </a:ext>
            </a:extLst>
          </p:cNvPr>
          <p:cNvSpPr txBox="1"/>
          <p:nvPr/>
        </p:nvSpPr>
        <p:spPr>
          <a:xfrm>
            <a:off x="1220427" y="493084"/>
            <a:ext cx="4668265" cy="6711709"/>
          </a:xfrm>
          <a:prstGeom prst="rect">
            <a:avLst/>
          </a:prstGeom>
          <a:noFill/>
        </p:spPr>
        <p:txBody>
          <a:bodyPr wrap="square" rtlCol="0">
            <a:spAutoFit/>
          </a:bodyPr>
          <a:lstStyle/>
          <a:p>
            <a:pPr>
              <a:lnSpc>
                <a:spcPct val="150000"/>
              </a:lnSpc>
            </a:pPr>
            <a:r>
              <a:rPr lang="en-US" sz="1200" dirty="0"/>
              <a:t>References</a:t>
            </a:r>
          </a:p>
          <a:p>
            <a:pPr>
              <a:lnSpc>
                <a:spcPct val="150000"/>
              </a:lnSpc>
            </a:pPr>
            <a:r>
              <a:rPr lang="en-US" sz="1100" dirty="0"/>
              <a:t>Acquah, O., E., et al. (2015). Adolescent loneliness and social anxiety as predictors of bullying victimization. </a:t>
            </a:r>
            <a:r>
              <a:rPr lang="en-US" sz="1100" i="1" dirty="0"/>
              <a:t>International Journal of Adolescents and Youth. </a:t>
            </a:r>
            <a:r>
              <a:rPr lang="en-US" sz="1100" dirty="0"/>
              <a:t>21(3), pp. 320-331.</a:t>
            </a:r>
          </a:p>
          <a:p>
            <a:pPr>
              <a:lnSpc>
                <a:spcPct val="150000"/>
              </a:lnSpc>
            </a:pPr>
            <a:r>
              <a:rPr lang="en-US" sz="1100" dirty="0" err="1"/>
              <a:t>Baek</a:t>
            </a:r>
            <a:r>
              <a:rPr lang="en-US" sz="1100" dirty="0"/>
              <a:t>, M., Y., Bae, Y., Hang, H., (2013). Social and </a:t>
            </a:r>
            <a:r>
              <a:rPr lang="en-US" sz="1100" dirty="0" err="1"/>
              <a:t>Parasocial</a:t>
            </a:r>
            <a:r>
              <a:rPr lang="en-US" sz="1100" dirty="0"/>
              <a:t> Relationships on Social Network Sites and Their Differential Relationships with Users’ </a:t>
            </a:r>
            <a:r>
              <a:rPr lang="en-US" sz="1100" dirty="0" err="1"/>
              <a:t>Psycgological</a:t>
            </a:r>
            <a:r>
              <a:rPr lang="en-US" sz="1100" dirty="0"/>
              <a:t> Well—Being. </a:t>
            </a:r>
            <a:r>
              <a:rPr lang="en-US" sz="1100" i="1" dirty="0"/>
              <a:t>Cyberpsychology, Behavior, and Social Networking. </a:t>
            </a:r>
            <a:r>
              <a:rPr lang="en-US" sz="1100" dirty="0"/>
              <a:t>16(7), pp. 512-517.</a:t>
            </a:r>
          </a:p>
          <a:p>
            <a:pPr>
              <a:lnSpc>
                <a:spcPct val="150000"/>
              </a:lnSpc>
            </a:pPr>
            <a:r>
              <a:rPr lang="en-US" sz="1100" dirty="0" err="1"/>
              <a:t>Bor</a:t>
            </a:r>
            <a:r>
              <a:rPr lang="en-US" sz="1100" dirty="0"/>
              <a:t>, W., et al. (2014). Are child and adolescent mental health problems increasing in 21</a:t>
            </a:r>
            <a:r>
              <a:rPr lang="en-US" sz="1100" baseline="30000" dirty="0"/>
              <a:t>st</a:t>
            </a:r>
            <a:r>
              <a:rPr lang="en-US" sz="1100" dirty="0"/>
              <a:t> century? A systematic review, </a:t>
            </a:r>
            <a:r>
              <a:rPr lang="en-US" sz="1100" i="1" dirty="0"/>
              <a:t>Australia &amp; New Zeeland Journal of Psychiatry</a:t>
            </a:r>
            <a:r>
              <a:rPr lang="en-US" sz="1100" dirty="0"/>
              <a:t>. 48(7). Pp. 606-616. </a:t>
            </a:r>
          </a:p>
          <a:p>
            <a:pPr>
              <a:lnSpc>
                <a:spcPct val="150000"/>
              </a:lnSpc>
            </a:pPr>
            <a:r>
              <a:rPr lang="en-US" sz="1100" dirty="0"/>
              <a:t>Caplan, E., S,. (2007). Relations Among Loneliness, Social Anxiety, and Problematic Internet Use</a:t>
            </a:r>
            <a:r>
              <a:rPr lang="en-US" sz="1100" i="1" dirty="0"/>
              <a:t>. </a:t>
            </a:r>
            <a:r>
              <a:rPr lang="en-US" sz="1100" i="1" dirty="0" err="1"/>
              <a:t>CyberPsychology</a:t>
            </a:r>
            <a:r>
              <a:rPr lang="en-US" sz="1100" i="1" dirty="0"/>
              <a:t> &amp; Behavior, </a:t>
            </a:r>
            <a:r>
              <a:rPr lang="en-US" sz="1100" dirty="0"/>
              <a:t>10(2), pp. 234-242.</a:t>
            </a:r>
          </a:p>
          <a:p>
            <a:pPr>
              <a:lnSpc>
                <a:spcPct val="150000"/>
              </a:lnSpc>
            </a:pPr>
            <a:r>
              <a:rPr lang="en-US" sz="1100" dirty="0"/>
              <a:t>Deighton, L., </a:t>
            </a:r>
            <a:r>
              <a:rPr lang="en-US" sz="1100" dirty="0" err="1"/>
              <a:t>Lereya</a:t>
            </a:r>
            <a:r>
              <a:rPr lang="en-US" sz="1100" dirty="0"/>
              <a:t>, S., T., Casey, P., et al. (2019). Prevalence of mental health problems in schools: poverty and other risks factors among 28 000 adolescents in England</a:t>
            </a:r>
            <a:r>
              <a:rPr lang="en-US" sz="1100" i="1" dirty="0"/>
              <a:t>, British Journal of Psychiatry.</a:t>
            </a:r>
            <a:r>
              <a:rPr lang="en-US" sz="1100" dirty="0"/>
              <a:t> 215(3), pp. 565-567.</a:t>
            </a:r>
          </a:p>
          <a:p>
            <a:pPr>
              <a:lnSpc>
                <a:spcPct val="150000"/>
              </a:lnSpc>
            </a:pPr>
            <a:r>
              <a:rPr lang="en-US" sz="1100" dirty="0"/>
              <a:t>Hanie, E., H., </a:t>
            </a:r>
            <a:r>
              <a:rPr lang="en-US" sz="1100" dirty="0" err="1"/>
              <a:t>Stanard</a:t>
            </a:r>
            <a:r>
              <a:rPr lang="en-US" sz="1100" dirty="0"/>
              <a:t>, R., P., (2009). Students with Anxiety: The Role of the Professional School Counselor. </a:t>
            </a:r>
            <a:r>
              <a:rPr lang="en-US" sz="1100" i="1" dirty="0"/>
              <a:t>Georgia School Counselor Association Journal.</a:t>
            </a:r>
            <a:r>
              <a:rPr lang="en-US" sz="1100" dirty="0"/>
              <a:t> 16(1), pp. 49-55.</a:t>
            </a:r>
          </a:p>
          <a:p>
            <a:pPr>
              <a:lnSpc>
                <a:spcPct val="150000"/>
              </a:lnSpc>
            </a:pPr>
            <a:r>
              <a:rPr lang="en-US" sz="1100" dirty="0"/>
              <a:t>Hollins, C., Falconer, J., C., Martin, L., J., et al. (2016). Annual Research Review: Digital health interventions for children and young people with mental health problems- a systematic review and meta-review. </a:t>
            </a:r>
            <a:r>
              <a:rPr lang="en-US" sz="1100" i="1" dirty="0"/>
              <a:t>The Journal of Child Psychology and Psychiatry</a:t>
            </a:r>
            <a:r>
              <a:rPr lang="en-US" sz="1100" dirty="0"/>
              <a:t>. 58(4), pp. 474-503</a:t>
            </a:r>
          </a:p>
          <a:p>
            <a:pPr>
              <a:lnSpc>
                <a:spcPct val="150000"/>
              </a:lnSpc>
            </a:pPr>
            <a:endParaRPr lang="en-US" sz="1100" dirty="0"/>
          </a:p>
          <a:p>
            <a:pPr>
              <a:lnSpc>
                <a:spcPct val="150000"/>
              </a:lnSpc>
            </a:pPr>
            <a:endParaRPr lang="en-US" sz="1100" dirty="0"/>
          </a:p>
          <a:p>
            <a:pPr>
              <a:lnSpc>
                <a:spcPct val="150000"/>
              </a:lnSpc>
            </a:pPr>
            <a:endParaRPr lang="en-US" sz="1200" dirty="0"/>
          </a:p>
        </p:txBody>
      </p:sp>
      <p:sp>
        <p:nvSpPr>
          <p:cNvPr id="4" name="TextBox 3">
            <a:extLst>
              <a:ext uri="{FF2B5EF4-FFF2-40B4-BE49-F238E27FC236}">
                <a16:creationId xmlns:a16="http://schemas.microsoft.com/office/drawing/2014/main" id="{A968C836-D7A5-9940-9129-AED9B80F3745}"/>
              </a:ext>
            </a:extLst>
          </p:cNvPr>
          <p:cNvSpPr txBox="1"/>
          <p:nvPr/>
        </p:nvSpPr>
        <p:spPr>
          <a:xfrm>
            <a:off x="7589186" y="862647"/>
            <a:ext cx="4029790" cy="5926879"/>
          </a:xfrm>
          <a:prstGeom prst="rect">
            <a:avLst/>
          </a:prstGeom>
          <a:noFill/>
        </p:spPr>
        <p:txBody>
          <a:bodyPr wrap="square" rtlCol="0">
            <a:spAutoFit/>
          </a:bodyPr>
          <a:lstStyle/>
          <a:p>
            <a:pPr>
              <a:lnSpc>
                <a:spcPct val="150000"/>
              </a:lnSpc>
            </a:pPr>
            <a:r>
              <a:rPr lang="en-US" sz="1100" dirty="0" err="1"/>
              <a:t>Katzelnick</a:t>
            </a:r>
            <a:r>
              <a:rPr lang="en-US" sz="1100" dirty="0"/>
              <a:t>, D., J., Kobak, K., A., </a:t>
            </a:r>
            <a:r>
              <a:rPr lang="en-US" sz="1100" dirty="0" err="1"/>
              <a:t>DeLeire</a:t>
            </a:r>
            <a:r>
              <a:rPr lang="en-US" sz="1100" dirty="0"/>
              <a:t>, T., et al. (2001). Impact of generalized social anxiety disorder in managed care. </a:t>
            </a:r>
            <a:r>
              <a:rPr lang="en-US" sz="1100" i="1" dirty="0"/>
              <a:t>The American journal of psychiatry</a:t>
            </a:r>
            <a:r>
              <a:rPr lang="en-US" sz="1100" dirty="0"/>
              <a:t>. 158(12).</a:t>
            </a:r>
          </a:p>
          <a:p>
            <a:pPr>
              <a:lnSpc>
                <a:spcPct val="150000"/>
              </a:lnSpc>
            </a:pPr>
            <a:r>
              <a:rPr lang="en-US" sz="1100" dirty="0" err="1"/>
              <a:t>Keles</a:t>
            </a:r>
            <a:r>
              <a:rPr lang="en-US" sz="1100" dirty="0"/>
              <a:t>, B., McCrae, N., </a:t>
            </a:r>
            <a:r>
              <a:rPr lang="en-US" sz="1100" dirty="0" err="1"/>
              <a:t>Grealish</a:t>
            </a:r>
            <a:r>
              <a:rPr lang="en-US" sz="1100" dirty="0"/>
              <a:t>, A., (2019). </a:t>
            </a:r>
            <a:r>
              <a:rPr lang="en-US" sz="1100" dirty="0" err="1"/>
              <a:t>Asystematic</a:t>
            </a:r>
            <a:r>
              <a:rPr lang="en-US" sz="1100" dirty="0"/>
              <a:t> review: the influence of social media on depression, anxiety and psychological distress in adolescents. </a:t>
            </a:r>
            <a:r>
              <a:rPr lang="en-US" sz="1100" i="1" dirty="0"/>
              <a:t>International Journal of Adolescents and Youth</a:t>
            </a:r>
            <a:r>
              <a:rPr lang="en-US" sz="1100" dirty="0"/>
              <a:t>. 25(1).</a:t>
            </a:r>
          </a:p>
          <a:p>
            <a:pPr>
              <a:lnSpc>
                <a:spcPct val="150000"/>
              </a:lnSpc>
            </a:pPr>
            <a:r>
              <a:rPr lang="en-US" sz="1100" dirty="0"/>
              <a:t>NHS, (2018). Overview- </a:t>
            </a:r>
            <a:r>
              <a:rPr lang="en-US" sz="1100" dirty="0" err="1"/>
              <a:t>Generalised</a:t>
            </a:r>
            <a:r>
              <a:rPr lang="en-US" sz="1100" dirty="0"/>
              <a:t> anxiety disorder in adults.</a:t>
            </a:r>
          </a:p>
          <a:p>
            <a:pPr>
              <a:lnSpc>
                <a:spcPct val="150000"/>
              </a:lnSpc>
            </a:pPr>
            <a:r>
              <a:rPr lang="en-US" sz="1100" dirty="0"/>
              <a:t>Stein, B., M., McQuaid, R., J., </a:t>
            </a:r>
            <a:r>
              <a:rPr lang="en-US" sz="1100" dirty="0" err="1"/>
              <a:t>Laffaye</a:t>
            </a:r>
            <a:r>
              <a:rPr lang="en-US" sz="1100" dirty="0"/>
              <a:t>, C., et al. (1999). Social Phobia in the Primary Care Medical Setting. </a:t>
            </a:r>
            <a:r>
              <a:rPr lang="en-US" sz="1100" i="1" dirty="0"/>
              <a:t>The Journal of Family Practice</a:t>
            </a:r>
            <a:r>
              <a:rPr lang="en-US" sz="1100" dirty="0"/>
              <a:t>. 49(7), pp. 514-519.</a:t>
            </a:r>
          </a:p>
          <a:p>
            <a:pPr>
              <a:lnSpc>
                <a:spcPct val="150000"/>
              </a:lnSpc>
            </a:pPr>
            <a:r>
              <a:rPr lang="en-US" sz="1100" dirty="0" err="1"/>
              <a:t>Whisman</a:t>
            </a:r>
            <a:r>
              <a:rPr lang="en-US" sz="1100" dirty="0"/>
              <a:t>, M., Sheldon, C., Goering, P., (2000). Psychiatric disorders and dissatisfaction with social relationships: Does type of relationship matter? </a:t>
            </a:r>
            <a:r>
              <a:rPr lang="en-US" sz="1100" i="1" dirty="0"/>
              <a:t>Journal of Abnormal Psychology.</a:t>
            </a:r>
            <a:r>
              <a:rPr lang="en-US" sz="1100" dirty="0"/>
              <a:t> 109(4), pp. 803-808.</a:t>
            </a:r>
          </a:p>
          <a:p>
            <a:pPr>
              <a:lnSpc>
                <a:spcPct val="150000"/>
              </a:lnSpc>
            </a:pPr>
            <a:r>
              <a:rPr lang="en-US" sz="1100" dirty="0" err="1"/>
              <a:t>Wittchen</a:t>
            </a:r>
            <a:r>
              <a:rPr lang="en-US" sz="1100" dirty="0"/>
              <a:t>, U., H., </a:t>
            </a:r>
            <a:r>
              <a:rPr lang="en-US" sz="1100" dirty="0" err="1"/>
              <a:t>Fehm</a:t>
            </a:r>
            <a:r>
              <a:rPr lang="en-US" sz="1100" dirty="0"/>
              <a:t>, L., (2001). EPIDEMIOLOGY, PATTERNS OF COMORBIDITY, ANDASSOCIATED DISABILITIES OF SOCIAL PHOBIA. </a:t>
            </a:r>
            <a:r>
              <a:rPr lang="en-US" sz="1100" i="1" dirty="0"/>
              <a:t>Psychiatric Clinics</a:t>
            </a:r>
            <a:r>
              <a:rPr lang="en-US" sz="1100" dirty="0"/>
              <a:t>. 24(4), pp. 617-642.</a:t>
            </a:r>
          </a:p>
          <a:p>
            <a:pPr>
              <a:lnSpc>
                <a:spcPct val="150000"/>
              </a:lnSpc>
            </a:pPr>
            <a:r>
              <a:rPr lang="en-US" sz="1100"/>
              <a:t>Wittchen</a:t>
            </a:r>
            <a:r>
              <a:rPr lang="en-US" sz="1100" dirty="0"/>
              <a:t>, H., U., Fuetsch, M., Sontag, H., et al. (2000). Disability and quality of life in pure and comorbid social phobia. Findings from a controlled study. </a:t>
            </a:r>
            <a:r>
              <a:rPr lang="en-US" sz="1100" i="1" dirty="0"/>
              <a:t>European Psychiatry</a:t>
            </a:r>
            <a:r>
              <a:rPr lang="en-US" sz="1100" dirty="0"/>
              <a:t>. 15(1), pp. 46-58. </a:t>
            </a:r>
          </a:p>
          <a:p>
            <a:pPr>
              <a:lnSpc>
                <a:spcPct val="150000"/>
              </a:lnSpc>
            </a:pPr>
            <a:endParaRPr lang="en-US" sz="1100" dirty="0"/>
          </a:p>
          <a:p>
            <a:pPr>
              <a:lnSpc>
                <a:spcPct val="150000"/>
              </a:lnSpc>
            </a:pPr>
            <a:endParaRPr lang="en-US" sz="1200" dirty="0"/>
          </a:p>
        </p:txBody>
      </p:sp>
    </p:spTree>
    <p:extLst>
      <p:ext uri="{BB962C8B-B14F-4D97-AF65-F5344CB8AC3E}">
        <p14:creationId xmlns:p14="http://schemas.microsoft.com/office/powerpoint/2010/main" val="178546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1256</Words>
  <Application>Microsoft Macintosh PowerPoint</Application>
  <PresentationFormat>Widescreen</PresentationFormat>
  <Paragraphs>45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Chalkduster</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Gheorghe Adrian Cot (1913213)</dc:creator>
  <cp:lastModifiedBy>Gheorghe Adrian Cot (1913213)</cp:lastModifiedBy>
  <cp:revision>4</cp:revision>
  <dcterms:created xsi:type="dcterms:W3CDTF">2021-11-28T11:38:45Z</dcterms:created>
  <dcterms:modified xsi:type="dcterms:W3CDTF">2021-12-03T09:19:37Z</dcterms:modified>
</cp:coreProperties>
</file>