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11"/>
  </p:notesMasterIdLst>
  <p:sldIdLst>
    <p:sldId id="257" r:id="rId3"/>
    <p:sldId id="259"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p:scale>
          <a:sx n="67" d="100"/>
          <a:sy n="67" d="100"/>
        </p:scale>
        <p:origin x="96" y="7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08/09/2025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13E5A-0393-7DBE-341E-A91A6E6E3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3FAE-EEEC-AB48-96FA-2D7CD7D12A5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5497AC-1759-3662-96B8-3F4A79FBE9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0CB10-0A9E-CA9B-F2B2-8D0B98666150}"/>
              </a:ext>
            </a:extLst>
          </p:cNvPr>
          <p:cNvSpPr>
            <a:spLocks noGrp="1"/>
          </p:cNvSpPr>
          <p:nvPr>
            <p:ph type="sldNum" sz="quarter" idx="5"/>
          </p:nvPr>
        </p:nvSpPr>
        <p:spPr/>
        <p:txBody>
          <a:bodyPr/>
          <a:lstStyle/>
          <a:p>
            <a:fld id="{3598A92F-BDCD-473B-BE0B-F5CB5A8456A0}" type="slidenum">
              <a:rPr lang="en-GB" altLang="en-US" smtClean="0"/>
              <a:pPr/>
              <a:t>2</a:t>
            </a:fld>
            <a:endParaRPr lang="en-GB" altLang="en-US"/>
          </a:p>
        </p:txBody>
      </p:sp>
    </p:spTree>
    <p:extLst>
      <p:ext uri="{BB962C8B-B14F-4D97-AF65-F5344CB8AC3E}">
        <p14:creationId xmlns:p14="http://schemas.microsoft.com/office/powerpoint/2010/main" val="297771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4DA9E0-E712-636E-BB2A-C854261C5F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2010BD-6EF2-4B3D-3AC8-30BC9EB53D6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FB81974A-CECD-616D-AF92-78B307AE4F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692D55A-628E-5A94-4496-695DEC00028C}"/>
              </a:ext>
            </a:extLst>
          </p:cNvPr>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211791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737D0-28A9-6438-9B4F-77C3AAAA3E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75CEA5-C1C3-0A8B-11AC-A55015AA409C}"/>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E6BC702-4811-02DC-DA1A-79881E8EF2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C83F17-300C-9628-0CFE-EB14CBEE38A7}"/>
              </a:ext>
            </a:extLst>
          </p:cNvPr>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4198634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BEB6B8-9D3E-767D-FD68-F6E4581547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D3607A-595E-CE4F-7B40-4B793633B0F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FB38D45-2D04-292D-FEA9-43F77BC62F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2F9EC8-4C3E-C007-A9EE-5FA28E49EDDE}"/>
              </a:ext>
            </a:extLst>
          </p:cNvPr>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292812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356B8-2630-0315-7CB4-CCC303401B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EFEA88-7CB0-E447-0952-A12524101E43}"/>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818839D-5AAB-A081-ACBE-6F55EDF725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79DFF5-611F-A45B-CA49-7B6606911DCC}"/>
              </a:ext>
            </a:extLst>
          </p:cNvPr>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674325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335DE-B7B5-26F2-5015-46435EE515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5384A7-C6BA-9A33-7424-20548D18E78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6FF13CF-4543-17E8-69EA-CCAC9CBB15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EA9EAA7-317F-C3FF-E9CF-C1A3E01E5436}"/>
              </a:ext>
            </a:extLst>
          </p:cNvPr>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4048965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08/09/2025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BMSE4004D</a:t>
            </a:r>
            <a:br>
              <a:rPr lang="en-GB" altLang="en-US" sz="1800" dirty="0"/>
            </a:br>
            <a:r>
              <a:rPr lang="en-GB" sz="1800" dirty="0"/>
              <a:t>Community Development</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65B34-8659-5636-1D62-B3190E000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A0B1C-323B-FE02-A3F7-0FC5F5E811B0}"/>
              </a:ext>
            </a:extLst>
          </p:cNvPr>
          <p:cNvSpPr>
            <a:spLocks noGrp="1"/>
          </p:cNvSpPr>
          <p:nvPr>
            <p:ph type="title"/>
          </p:nvPr>
        </p:nvSpPr>
        <p:spPr>
          <a:xfrm>
            <a:off x="838200" y="762000"/>
            <a:ext cx="10515600" cy="1325563"/>
          </a:xfrm>
        </p:spPr>
        <p:txBody>
          <a:bodyPr/>
          <a:lstStyle/>
          <a:p>
            <a:r>
              <a:rPr lang="en-GB" sz="3600" dirty="0"/>
              <a:t>Agenda:</a:t>
            </a:r>
          </a:p>
        </p:txBody>
      </p:sp>
      <p:sp>
        <p:nvSpPr>
          <p:cNvPr id="12" name="Text Placeholder 11">
            <a:extLst>
              <a:ext uri="{FF2B5EF4-FFF2-40B4-BE49-F238E27FC236}">
                <a16:creationId xmlns:a16="http://schemas.microsoft.com/office/drawing/2014/main" id="{A1C6728F-6495-CA97-612E-6809487A5428}"/>
              </a:ext>
            </a:extLst>
          </p:cNvPr>
          <p:cNvSpPr>
            <a:spLocks noGrp="1"/>
          </p:cNvSpPr>
          <p:nvPr>
            <p:ph type="body" idx="1"/>
          </p:nvPr>
        </p:nvSpPr>
        <p:spPr>
          <a:xfrm>
            <a:off x="1579227" y="2605088"/>
            <a:ext cx="5158316" cy="823912"/>
          </a:xfrm>
        </p:spPr>
        <p:txBody>
          <a:bodyPr/>
          <a:lstStyle/>
          <a:p>
            <a:pPr marL="342900" indent="-342900">
              <a:buFont typeface="Arial" panose="020B0604020202020204" pitchFamily="34" charset="0"/>
              <a:buChar char="•"/>
            </a:pPr>
            <a:r>
              <a:rPr lang="en-GB" dirty="0"/>
              <a:t>Introduction to the module</a:t>
            </a:r>
          </a:p>
          <a:p>
            <a:pPr marL="342900" indent="-342900">
              <a:buFont typeface="Arial" panose="020B0604020202020204" pitchFamily="34" charset="0"/>
              <a:buChar char="•"/>
            </a:pPr>
            <a:r>
              <a:rPr lang="en-GB" dirty="0"/>
              <a:t>Scheme of work</a:t>
            </a:r>
          </a:p>
          <a:p>
            <a:pPr marL="342900" indent="-342900">
              <a:buFont typeface="Arial" panose="020B0604020202020204" pitchFamily="34" charset="0"/>
              <a:buChar char="•"/>
            </a:pPr>
            <a:r>
              <a:rPr lang="en-GB" dirty="0"/>
              <a:t>Assignments</a:t>
            </a:r>
          </a:p>
          <a:p>
            <a:pPr marL="342900" indent="-342900">
              <a:buFont typeface="Arial" panose="020B0604020202020204" pitchFamily="34" charset="0"/>
              <a:buChar char="•"/>
            </a:pPr>
            <a:r>
              <a:rPr lang="en-GB" dirty="0"/>
              <a:t>What is a fieldwork poster?</a:t>
            </a:r>
          </a:p>
        </p:txBody>
      </p:sp>
    </p:spTree>
    <p:extLst>
      <p:ext uri="{BB962C8B-B14F-4D97-AF65-F5344CB8AC3E}">
        <p14:creationId xmlns:p14="http://schemas.microsoft.com/office/powerpoint/2010/main" val="2902155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838200" y="762000"/>
            <a:ext cx="10515600" cy="1325563"/>
          </a:xfrm>
        </p:spPr>
        <p:txBody>
          <a:bodyPr/>
          <a:lstStyle/>
          <a:p>
            <a:r>
              <a:rPr lang="en-GB" sz="3600" dirty="0"/>
              <a:t>Community Development</a:t>
            </a:r>
          </a:p>
        </p:txBody>
      </p:sp>
      <p:sp>
        <p:nvSpPr>
          <p:cNvPr id="16" name="Text Placeholder 15">
            <a:extLst>
              <a:ext uri="{FF2B5EF4-FFF2-40B4-BE49-F238E27FC236}">
                <a16:creationId xmlns:a16="http://schemas.microsoft.com/office/drawing/2014/main" id="{3983FBDA-3D07-9CB7-EE61-73BEC4606A10}"/>
              </a:ext>
            </a:extLst>
          </p:cNvPr>
          <p:cNvSpPr>
            <a:spLocks noGrp="1"/>
          </p:cNvSpPr>
          <p:nvPr>
            <p:ph type="body" idx="1"/>
          </p:nvPr>
        </p:nvSpPr>
        <p:spPr>
          <a:xfrm>
            <a:off x="1204154" y="1244338"/>
            <a:ext cx="9783691" cy="3704734"/>
          </a:xfrm>
        </p:spPr>
        <p:txBody>
          <a:bodyPr/>
          <a:lstStyle/>
          <a:p>
            <a:r>
              <a:rPr lang="en-GB" dirty="0"/>
              <a:t>Module will run for 10weeks, and will explore what it takes to develop a thriving and resilient community.</a:t>
            </a:r>
          </a:p>
          <a:p>
            <a:endParaRPr lang="en-GB" dirty="0"/>
          </a:p>
          <a:p>
            <a:r>
              <a:rPr lang="en-GB" dirty="0"/>
              <a:t>Upon completion of the module, you will: -</a:t>
            </a:r>
          </a:p>
          <a:p>
            <a:endParaRPr lang="en-GB" dirty="0"/>
          </a:p>
          <a:p>
            <a:pPr marL="342900" indent="-342900">
              <a:buFont typeface="Arial" panose="020B0604020202020204" pitchFamily="34" charset="0"/>
              <a:buChar char="•"/>
            </a:pPr>
            <a:r>
              <a:rPr lang="en-GB" dirty="0"/>
              <a:t>Understand the basic principles of community</a:t>
            </a:r>
          </a:p>
          <a:p>
            <a:pPr marL="342900" indent="-342900">
              <a:buFont typeface="Arial" panose="020B0604020202020204" pitchFamily="34" charset="0"/>
              <a:buChar char="•"/>
            </a:pPr>
            <a:r>
              <a:rPr lang="en-GB" dirty="0"/>
              <a:t>Value the importance of belonging</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3212947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C6F531-2AC3-6417-7F98-BC3E06B2D8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F458B3-3633-88AE-DB6E-28FCAB0C64F5}"/>
              </a:ext>
            </a:extLst>
          </p:cNvPr>
          <p:cNvSpPr>
            <a:spLocks noGrp="1"/>
          </p:cNvSpPr>
          <p:nvPr>
            <p:ph type="title"/>
          </p:nvPr>
        </p:nvSpPr>
        <p:spPr>
          <a:xfrm>
            <a:off x="838200" y="762000"/>
            <a:ext cx="10515600" cy="1325563"/>
          </a:xfrm>
        </p:spPr>
        <p:txBody>
          <a:bodyPr/>
          <a:lstStyle/>
          <a:p>
            <a:r>
              <a:rPr lang="en-GB" sz="3600" dirty="0"/>
              <a:t>Scheme of Work</a:t>
            </a:r>
          </a:p>
        </p:txBody>
      </p:sp>
      <p:sp>
        <p:nvSpPr>
          <p:cNvPr id="16" name="Text Placeholder 15">
            <a:extLst>
              <a:ext uri="{FF2B5EF4-FFF2-40B4-BE49-F238E27FC236}">
                <a16:creationId xmlns:a16="http://schemas.microsoft.com/office/drawing/2014/main" id="{92B6751E-D1F9-DAC8-8B08-15ACA7247A42}"/>
              </a:ext>
            </a:extLst>
          </p:cNvPr>
          <p:cNvSpPr>
            <a:spLocks noGrp="1"/>
          </p:cNvSpPr>
          <p:nvPr>
            <p:ph type="body" idx="1"/>
          </p:nvPr>
        </p:nvSpPr>
        <p:spPr>
          <a:xfrm>
            <a:off x="1204155" y="1244338"/>
            <a:ext cx="4891846" cy="3704734"/>
          </a:xfrm>
        </p:spPr>
        <p:txBody>
          <a:bodyPr/>
          <a:lstStyle/>
          <a:p>
            <a:pPr marL="285750" indent="-285750">
              <a:buFont typeface="Arial" panose="020B0604020202020204" pitchFamily="34" charset="0"/>
              <a:buChar char="•"/>
            </a:pPr>
            <a:r>
              <a:rPr lang="en-GB" b="0" dirty="0"/>
              <a:t>What is Community</a:t>
            </a:r>
          </a:p>
          <a:p>
            <a:pPr marL="285750" indent="-285750">
              <a:buFont typeface="Arial" panose="020B0604020202020204" pitchFamily="34" charset="0"/>
              <a:buChar char="•"/>
            </a:pPr>
            <a:r>
              <a:rPr lang="en-GB" b="0" dirty="0"/>
              <a:t>Community Identity &amp; Belonging</a:t>
            </a:r>
          </a:p>
          <a:p>
            <a:pPr marL="285750" indent="-285750">
              <a:buFont typeface="Arial" panose="020B0604020202020204" pitchFamily="34" charset="0"/>
              <a:buChar char="•"/>
            </a:pPr>
            <a:r>
              <a:rPr lang="en-GB" b="0" dirty="0"/>
              <a:t>Health &amp; Wellbeing in Communities</a:t>
            </a:r>
          </a:p>
          <a:p>
            <a:pPr marL="285750" indent="-285750">
              <a:buFont typeface="Arial" panose="020B0604020202020204" pitchFamily="34" charset="0"/>
              <a:buChar char="•"/>
            </a:pPr>
            <a:r>
              <a:rPr lang="en-GB" b="0" dirty="0"/>
              <a:t>Community Impact</a:t>
            </a:r>
          </a:p>
          <a:p>
            <a:pPr marL="285750" indent="-285750">
              <a:buFont typeface="Arial" panose="020B0604020202020204" pitchFamily="34" charset="0"/>
              <a:buChar char="•"/>
            </a:pPr>
            <a:r>
              <a:rPr lang="en-GB" b="0" dirty="0"/>
              <a:t>Social theories of community</a:t>
            </a:r>
          </a:p>
          <a:p>
            <a:pPr marL="342900" indent="-342900">
              <a:buFont typeface="Arial" panose="020B0604020202020204" pitchFamily="34" charset="0"/>
              <a:buChar char="•"/>
            </a:pPr>
            <a:endParaRPr lang="en-GB" b="0" dirty="0"/>
          </a:p>
        </p:txBody>
      </p:sp>
      <p:sp>
        <p:nvSpPr>
          <p:cNvPr id="3" name="Text Placeholder 15">
            <a:extLst>
              <a:ext uri="{FF2B5EF4-FFF2-40B4-BE49-F238E27FC236}">
                <a16:creationId xmlns:a16="http://schemas.microsoft.com/office/drawing/2014/main" id="{697A4CE4-FE43-ECF5-F1FA-F6B29E5F67CB}"/>
              </a:ext>
            </a:extLst>
          </p:cNvPr>
          <p:cNvSpPr txBox="1">
            <a:spLocks/>
          </p:cNvSpPr>
          <p:nvPr/>
        </p:nvSpPr>
        <p:spPr>
          <a:xfrm>
            <a:off x="6644930" y="461913"/>
            <a:ext cx="4891846" cy="3704734"/>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285750" indent="-285750">
              <a:buFont typeface="Arial" panose="020B0604020202020204" pitchFamily="34" charset="0"/>
              <a:buChar char="•"/>
            </a:pPr>
            <a:r>
              <a:rPr lang="en-GB" b="0" dirty="0"/>
              <a:t>Ecological &amp; Behavioural theories</a:t>
            </a:r>
          </a:p>
          <a:p>
            <a:pPr marL="285750" indent="-285750">
              <a:buFont typeface="Arial" panose="020B0604020202020204" pitchFamily="34" charset="0"/>
              <a:buChar char="•"/>
            </a:pPr>
            <a:r>
              <a:rPr lang="en-GB" b="0" dirty="0"/>
              <a:t>Sustainable Communities</a:t>
            </a:r>
          </a:p>
          <a:p>
            <a:pPr marL="285750" indent="-285750">
              <a:buFont typeface="Arial" panose="020B0604020202020204" pitchFamily="34" charset="0"/>
              <a:buChar char="•"/>
            </a:pPr>
            <a:r>
              <a:rPr lang="en-GB" b="0" dirty="0"/>
              <a:t>Models &amp; media in Practice</a:t>
            </a:r>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3184161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AD244-3BC0-7433-29ED-28B0C5AF80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72E22D-E838-3A5D-3DFB-AB529CD84B8A}"/>
              </a:ext>
            </a:extLst>
          </p:cNvPr>
          <p:cNvSpPr>
            <a:spLocks noGrp="1"/>
          </p:cNvSpPr>
          <p:nvPr>
            <p:ph type="title"/>
          </p:nvPr>
        </p:nvSpPr>
        <p:spPr>
          <a:xfrm>
            <a:off x="838200" y="762000"/>
            <a:ext cx="10515600" cy="1325563"/>
          </a:xfrm>
        </p:spPr>
        <p:txBody>
          <a:bodyPr/>
          <a:lstStyle/>
          <a:p>
            <a:r>
              <a:rPr lang="en-GB" sz="3600" dirty="0"/>
              <a:t>Assignments</a:t>
            </a:r>
          </a:p>
        </p:txBody>
      </p:sp>
      <p:sp>
        <p:nvSpPr>
          <p:cNvPr id="16" name="Text Placeholder 15">
            <a:extLst>
              <a:ext uri="{FF2B5EF4-FFF2-40B4-BE49-F238E27FC236}">
                <a16:creationId xmlns:a16="http://schemas.microsoft.com/office/drawing/2014/main" id="{42F242A2-6F88-4C03-0DC6-3C8CCB07E665}"/>
              </a:ext>
            </a:extLst>
          </p:cNvPr>
          <p:cNvSpPr>
            <a:spLocks noGrp="1"/>
          </p:cNvSpPr>
          <p:nvPr>
            <p:ph type="body" idx="1"/>
          </p:nvPr>
        </p:nvSpPr>
        <p:spPr>
          <a:xfrm>
            <a:off x="1204154" y="2250649"/>
            <a:ext cx="4891846" cy="1520072"/>
          </a:xfrm>
        </p:spPr>
        <p:txBody>
          <a:bodyPr/>
          <a:lstStyle/>
          <a:p>
            <a:r>
              <a:rPr lang="en-GB" b="0" dirty="0"/>
              <a:t>Assignment 1: -</a:t>
            </a:r>
          </a:p>
          <a:p>
            <a:endParaRPr lang="en-GB" b="0" dirty="0"/>
          </a:p>
          <a:p>
            <a:r>
              <a:rPr lang="en-GB" b="0" dirty="0"/>
              <a:t>A research-based fieldwork poster and video presentation</a:t>
            </a:r>
          </a:p>
        </p:txBody>
      </p:sp>
      <p:sp>
        <p:nvSpPr>
          <p:cNvPr id="3" name="Text Placeholder 15">
            <a:extLst>
              <a:ext uri="{FF2B5EF4-FFF2-40B4-BE49-F238E27FC236}">
                <a16:creationId xmlns:a16="http://schemas.microsoft.com/office/drawing/2014/main" id="{B1AE2595-A5A4-CB4A-7A3C-EEAA9315C7AE}"/>
              </a:ext>
            </a:extLst>
          </p:cNvPr>
          <p:cNvSpPr txBox="1">
            <a:spLocks/>
          </p:cNvSpPr>
          <p:nvPr/>
        </p:nvSpPr>
        <p:spPr>
          <a:xfrm>
            <a:off x="6644930" y="1998482"/>
            <a:ext cx="4891846" cy="1677971"/>
          </a:xfrm>
          <a:prstGeom prst="rect">
            <a:avLst/>
          </a:prstGeom>
        </p:spPr>
        <p:txBody>
          <a:bodyPr anchor="b"/>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b="0" dirty="0"/>
              <a:t>Assignment 2: -</a:t>
            </a:r>
          </a:p>
          <a:p>
            <a:endParaRPr lang="en-GB" b="0" dirty="0"/>
          </a:p>
          <a:p>
            <a:r>
              <a:rPr lang="en-GB" b="0" dirty="0"/>
              <a:t>2000word report on fostering growth within a specific community</a:t>
            </a:r>
          </a:p>
        </p:txBody>
      </p:sp>
      <p:sp>
        <p:nvSpPr>
          <p:cNvPr id="4" name="TextBox 3">
            <a:extLst>
              <a:ext uri="{FF2B5EF4-FFF2-40B4-BE49-F238E27FC236}">
                <a16:creationId xmlns:a16="http://schemas.microsoft.com/office/drawing/2014/main" id="{3795B374-77CF-AD23-1067-65DCF0C2248E}"/>
              </a:ext>
            </a:extLst>
          </p:cNvPr>
          <p:cNvSpPr txBox="1"/>
          <p:nvPr/>
        </p:nvSpPr>
        <p:spPr>
          <a:xfrm>
            <a:off x="565608" y="4451270"/>
            <a:ext cx="10971168" cy="461665"/>
          </a:xfrm>
          <a:prstGeom prst="rect">
            <a:avLst/>
          </a:prstGeom>
          <a:noFill/>
        </p:spPr>
        <p:txBody>
          <a:bodyPr wrap="square" rtlCol="0">
            <a:spAutoFit/>
          </a:bodyPr>
          <a:lstStyle/>
          <a:p>
            <a:r>
              <a:rPr lang="en-GB" sz="2400" b="1" dirty="0"/>
              <a:t>Both assignments are due for submission by 23:59 on December 12</a:t>
            </a:r>
            <a:r>
              <a:rPr lang="en-GB" sz="2400" b="1" baseline="30000" dirty="0"/>
              <a:t>th</a:t>
            </a:r>
            <a:r>
              <a:rPr lang="en-GB" sz="2400" b="1" dirty="0"/>
              <a:t> 2025</a:t>
            </a:r>
          </a:p>
        </p:txBody>
      </p:sp>
    </p:spTree>
    <p:extLst>
      <p:ext uri="{BB962C8B-B14F-4D97-AF65-F5344CB8AC3E}">
        <p14:creationId xmlns:p14="http://schemas.microsoft.com/office/powerpoint/2010/main" val="1190043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0270B-9642-52C2-8CBC-59D379802C6C}"/>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FD004AFE-3E44-9EE2-0E09-0361E5FE0337}"/>
              </a:ext>
            </a:extLst>
          </p:cNvPr>
          <p:cNvPicPr>
            <a:picLocks noChangeAspect="1"/>
          </p:cNvPicPr>
          <p:nvPr/>
        </p:nvPicPr>
        <p:blipFill>
          <a:blip r:embed="rId3"/>
          <a:stretch>
            <a:fillRect/>
          </a:stretch>
        </p:blipFill>
        <p:spPr>
          <a:xfrm>
            <a:off x="84727" y="1424781"/>
            <a:ext cx="2936375" cy="4142222"/>
          </a:xfrm>
          <a:prstGeom prst="rect">
            <a:avLst/>
          </a:prstGeom>
        </p:spPr>
      </p:pic>
      <p:sp>
        <p:nvSpPr>
          <p:cNvPr id="2" name="Title 1">
            <a:extLst>
              <a:ext uri="{FF2B5EF4-FFF2-40B4-BE49-F238E27FC236}">
                <a16:creationId xmlns:a16="http://schemas.microsoft.com/office/drawing/2014/main" id="{63209187-BFCF-14C4-B733-BF7A8B941A22}"/>
              </a:ext>
            </a:extLst>
          </p:cNvPr>
          <p:cNvSpPr>
            <a:spLocks noGrp="1"/>
          </p:cNvSpPr>
          <p:nvPr>
            <p:ph type="title"/>
          </p:nvPr>
        </p:nvSpPr>
        <p:spPr>
          <a:xfrm>
            <a:off x="504825" y="428625"/>
            <a:ext cx="10515600" cy="1325563"/>
          </a:xfrm>
        </p:spPr>
        <p:txBody>
          <a:bodyPr/>
          <a:lstStyle/>
          <a:p>
            <a:r>
              <a:rPr lang="en-GB" sz="3600" dirty="0"/>
              <a:t>Assignment 1 – Fieldwork Poster</a:t>
            </a:r>
          </a:p>
        </p:txBody>
      </p:sp>
      <p:pic>
        <p:nvPicPr>
          <p:cNvPr id="10" name="Picture 9">
            <a:extLst>
              <a:ext uri="{FF2B5EF4-FFF2-40B4-BE49-F238E27FC236}">
                <a16:creationId xmlns:a16="http://schemas.microsoft.com/office/drawing/2014/main" id="{55878550-9BC3-7C55-91D9-7E46244A7363}"/>
              </a:ext>
            </a:extLst>
          </p:cNvPr>
          <p:cNvPicPr>
            <a:picLocks noChangeAspect="1"/>
          </p:cNvPicPr>
          <p:nvPr/>
        </p:nvPicPr>
        <p:blipFill>
          <a:blip r:embed="rId4"/>
          <a:stretch>
            <a:fillRect/>
          </a:stretch>
        </p:blipFill>
        <p:spPr>
          <a:xfrm>
            <a:off x="3143250" y="1443740"/>
            <a:ext cx="3058087" cy="4123263"/>
          </a:xfrm>
          <a:prstGeom prst="rect">
            <a:avLst/>
          </a:prstGeom>
        </p:spPr>
      </p:pic>
      <p:pic>
        <p:nvPicPr>
          <p:cNvPr id="12" name="Picture 11">
            <a:extLst>
              <a:ext uri="{FF2B5EF4-FFF2-40B4-BE49-F238E27FC236}">
                <a16:creationId xmlns:a16="http://schemas.microsoft.com/office/drawing/2014/main" id="{CAA2E3F9-3A0B-A04B-4403-237E3C3644A3}"/>
              </a:ext>
            </a:extLst>
          </p:cNvPr>
          <p:cNvPicPr>
            <a:picLocks noChangeAspect="1"/>
          </p:cNvPicPr>
          <p:nvPr/>
        </p:nvPicPr>
        <p:blipFill>
          <a:blip r:embed="rId5"/>
          <a:stretch>
            <a:fillRect/>
          </a:stretch>
        </p:blipFill>
        <p:spPr>
          <a:xfrm>
            <a:off x="6297451" y="1443740"/>
            <a:ext cx="5808824" cy="4104304"/>
          </a:xfrm>
          <a:prstGeom prst="rect">
            <a:avLst/>
          </a:prstGeom>
        </p:spPr>
      </p:pic>
    </p:spTree>
    <p:extLst>
      <p:ext uri="{BB962C8B-B14F-4D97-AF65-F5344CB8AC3E}">
        <p14:creationId xmlns:p14="http://schemas.microsoft.com/office/powerpoint/2010/main" val="3074120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8DFAA-8FF1-59C5-6D67-38E9BAD3E7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F512B2-0DE5-76E1-035D-C89DD0D1D5F3}"/>
              </a:ext>
            </a:extLst>
          </p:cNvPr>
          <p:cNvSpPr>
            <a:spLocks noGrp="1"/>
          </p:cNvSpPr>
          <p:nvPr>
            <p:ph type="title"/>
          </p:nvPr>
        </p:nvSpPr>
        <p:spPr>
          <a:xfrm>
            <a:off x="504825" y="428625"/>
            <a:ext cx="10515600" cy="1325563"/>
          </a:xfrm>
        </p:spPr>
        <p:txBody>
          <a:bodyPr/>
          <a:lstStyle/>
          <a:p>
            <a:r>
              <a:rPr lang="en-GB" sz="3600" dirty="0"/>
              <a:t>Assignment 1 – Fieldwork Poster</a:t>
            </a:r>
          </a:p>
        </p:txBody>
      </p:sp>
      <p:sp>
        <p:nvSpPr>
          <p:cNvPr id="3" name="TextBox 2">
            <a:extLst>
              <a:ext uri="{FF2B5EF4-FFF2-40B4-BE49-F238E27FC236}">
                <a16:creationId xmlns:a16="http://schemas.microsoft.com/office/drawing/2014/main" id="{9F93778F-1CDA-09E3-BA7F-8BDC5EFE0511}"/>
              </a:ext>
            </a:extLst>
          </p:cNvPr>
          <p:cNvSpPr txBox="1"/>
          <p:nvPr/>
        </p:nvSpPr>
        <p:spPr>
          <a:xfrm>
            <a:off x="685800" y="1828800"/>
            <a:ext cx="10515600" cy="2308324"/>
          </a:xfrm>
          <a:prstGeom prst="rect">
            <a:avLst/>
          </a:prstGeom>
          <a:noFill/>
        </p:spPr>
        <p:txBody>
          <a:bodyPr wrap="square" rtlCol="0">
            <a:spAutoFit/>
          </a:bodyPr>
          <a:lstStyle/>
          <a:p>
            <a:r>
              <a:rPr lang="en-GB" sz="2400" dirty="0"/>
              <a:t>Within the poster you must cover:</a:t>
            </a:r>
          </a:p>
          <a:p>
            <a:endParaRPr lang="en-GB" sz="2400" dirty="0"/>
          </a:p>
          <a:p>
            <a:pPr marL="457200" indent="-457200">
              <a:buAutoNum type="arabicPeriod"/>
            </a:pPr>
            <a:r>
              <a:rPr lang="en-GB" sz="2400" dirty="0"/>
              <a:t>What is the community project</a:t>
            </a:r>
          </a:p>
          <a:p>
            <a:pPr marL="457200" indent="-457200">
              <a:buAutoNum type="arabicPeriod"/>
            </a:pPr>
            <a:r>
              <a:rPr lang="en-GB" sz="2400" dirty="0"/>
              <a:t>Why is it important – does it promote the culture, bring economic gains…?</a:t>
            </a:r>
          </a:p>
          <a:p>
            <a:pPr marL="457200" indent="-457200">
              <a:buAutoNum type="arabicPeriod"/>
            </a:pPr>
            <a:r>
              <a:rPr lang="en-GB" sz="2400" dirty="0"/>
              <a:t>How does this enhance the community, and sense of belonging?</a:t>
            </a:r>
          </a:p>
        </p:txBody>
      </p:sp>
    </p:spTree>
    <p:extLst>
      <p:ext uri="{BB962C8B-B14F-4D97-AF65-F5344CB8AC3E}">
        <p14:creationId xmlns:p14="http://schemas.microsoft.com/office/powerpoint/2010/main" val="994207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54802-8DEC-9F5A-DC0F-FADC42EF75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36EA8F-3F21-1A20-8DF9-684978F852BB}"/>
              </a:ext>
            </a:extLst>
          </p:cNvPr>
          <p:cNvSpPr>
            <a:spLocks noGrp="1"/>
          </p:cNvSpPr>
          <p:nvPr>
            <p:ph type="title"/>
          </p:nvPr>
        </p:nvSpPr>
        <p:spPr>
          <a:xfrm>
            <a:off x="504825" y="428625"/>
            <a:ext cx="10515600" cy="1325563"/>
          </a:xfrm>
        </p:spPr>
        <p:txBody>
          <a:bodyPr/>
          <a:lstStyle/>
          <a:p>
            <a:r>
              <a:rPr lang="en-GB" sz="3600" dirty="0"/>
              <a:t>Assignment 2 – Academic Report</a:t>
            </a:r>
          </a:p>
        </p:txBody>
      </p:sp>
      <p:sp>
        <p:nvSpPr>
          <p:cNvPr id="3" name="TextBox 2">
            <a:extLst>
              <a:ext uri="{FF2B5EF4-FFF2-40B4-BE49-F238E27FC236}">
                <a16:creationId xmlns:a16="http://schemas.microsoft.com/office/drawing/2014/main" id="{CB3AA6F3-2ADB-50A8-B03B-245FDB5A1BA4}"/>
              </a:ext>
            </a:extLst>
          </p:cNvPr>
          <p:cNvSpPr txBox="1"/>
          <p:nvPr/>
        </p:nvSpPr>
        <p:spPr>
          <a:xfrm>
            <a:off x="619125" y="1382286"/>
            <a:ext cx="11163300" cy="3908762"/>
          </a:xfrm>
          <a:prstGeom prst="rect">
            <a:avLst/>
          </a:prstGeom>
          <a:noFill/>
        </p:spPr>
        <p:txBody>
          <a:bodyPr wrap="square" rtlCol="0">
            <a:spAutoFit/>
          </a:bodyPr>
          <a:lstStyle/>
          <a:p>
            <a:r>
              <a:rPr lang="en-GB" sz="2400" dirty="0"/>
              <a:t>Within the Report you must:</a:t>
            </a:r>
          </a:p>
          <a:p>
            <a:endParaRPr lang="en-GB" sz="2400" dirty="0"/>
          </a:p>
          <a:p>
            <a:r>
              <a:rPr lang="en-GB" sz="2000" dirty="0"/>
              <a:t>explore the approaches taken to foster growth and development within this community. You will be expected to explore the use of imagery, cultural, societal, economic, political, and environmental impact, and the tailoring of messages to suit the context of the given community.</a:t>
            </a:r>
          </a:p>
          <a:p>
            <a:endParaRPr lang="en-GB" sz="2000" dirty="0"/>
          </a:p>
          <a:p>
            <a:r>
              <a:rPr lang="en-GB" sz="2000" dirty="0"/>
              <a:t>clearly demonstrate your understanding of the key concepts employed in the approaches to behavioural change within this community and any challenges that might be faced along the way.</a:t>
            </a:r>
          </a:p>
          <a:p>
            <a:endParaRPr lang="en-GB" sz="2000" dirty="0"/>
          </a:p>
          <a:p>
            <a:r>
              <a:rPr lang="en-GB" sz="2000" dirty="0"/>
              <a:t>An evaluation of community development processes for sustainable improvements must be included in the body of the report.</a:t>
            </a:r>
          </a:p>
          <a:p>
            <a:endParaRPr lang="en-GB" sz="2000" dirty="0"/>
          </a:p>
        </p:txBody>
      </p:sp>
    </p:spTree>
    <p:extLst>
      <p:ext uri="{BB962C8B-B14F-4D97-AF65-F5344CB8AC3E}">
        <p14:creationId xmlns:p14="http://schemas.microsoft.com/office/powerpoint/2010/main" val="2151889288"/>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305</Words>
  <Application>Microsoft Office PowerPoint</Application>
  <PresentationFormat>Widescreen</PresentationFormat>
  <Paragraphs>52</Paragraphs>
  <Slides>8</Slides>
  <Notes>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8</vt:i4>
      </vt:variant>
    </vt:vector>
  </HeadingPairs>
  <TitlesOfParts>
    <vt:vector size="13" baseType="lpstr">
      <vt:lpstr>Aptos</vt:lpstr>
      <vt:lpstr>Arial</vt:lpstr>
      <vt:lpstr>Calibri</vt:lpstr>
      <vt:lpstr>Title Slide 1</vt:lpstr>
      <vt:lpstr>ALAMO22</vt:lpstr>
      <vt:lpstr>   Module: BMSE4004D Community Development   </vt:lpstr>
      <vt:lpstr>Agenda:</vt:lpstr>
      <vt:lpstr>Community Development</vt:lpstr>
      <vt:lpstr>Scheme of Work</vt:lpstr>
      <vt:lpstr>Assignments</vt:lpstr>
      <vt:lpstr>Assignment 1 – Fieldwork Poster</vt:lpstr>
      <vt:lpstr>Assignment 1 – Fieldwork Poster</vt:lpstr>
      <vt:lpstr>Assignment 2 – Academic Report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1</cp:revision>
  <dcterms:created xsi:type="dcterms:W3CDTF">2025-09-08T10:01:36Z</dcterms:created>
  <dcterms:modified xsi:type="dcterms:W3CDTF">2025-09-08T11:00:39Z</dcterms:modified>
</cp:coreProperties>
</file>