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ink/ink1.xml" ContentType="application/inkml+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299" r:id="rId5"/>
    <p:sldId id="301" r:id="rId6"/>
    <p:sldId id="329" r:id="rId7"/>
    <p:sldId id="300" r:id="rId8"/>
    <p:sldId id="364" r:id="rId9"/>
    <p:sldId id="365" r:id="rId10"/>
    <p:sldId id="366" r:id="rId11"/>
    <p:sldId id="367" r:id="rId12"/>
    <p:sldId id="330" r:id="rId13"/>
    <p:sldId id="331" r:id="rId14"/>
    <p:sldId id="368" r:id="rId15"/>
    <p:sldId id="369" r:id="rId16"/>
    <p:sldId id="340" r:id="rId17"/>
    <p:sldId id="332" r:id="rId18"/>
    <p:sldId id="333" r:id="rId19"/>
    <p:sldId id="341" r:id="rId20"/>
    <p:sldId id="342" r:id="rId21"/>
    <p:sldId id="343" r:id="rId22"/>
    <p:sldId id="344" r:id="rId23"/>
    <p:sldId id="345" r:id="rId24"/>
    <p:sldId id="346" r:id="rId25"/>
    <p:sldId id="334" r:id="rId26"/>
    <p:sldId id="335" r:id="rId27"/>
    <p:sldId id="347" r:id="rId28"/>
    <p:sldId id="336" r:id="rId29"/>
    <p:sldId id="337" r:id="rId30"/>
    <p:sldId id="349" r:id="rId31"/>
    <p:sldId id="350" r:id="rId32"/>
    <p:sldId id="351" r:id="rId33"/>
    <p:sldId id="352" r:id="rId34"/>
    <p:sldId id="354" r:id="rId35"/>
    <p:sldId id="355" r:id="rId36"/>
    <p:sldId id="356" r:id="rId37"/>
    <p:sldId id="357" r:id="rId38"/>
    <p:sldId id="358" r:id="rId39"/>
    <p:sldId id="359" r:id="rId40"/>
    <p:sldId id="360" r:id="rId41"/>
    <p:sldId id="361" r:id="rId42"/>
    <p:sldId id="362" r:id="rId43"/>
    <p:sldId id="363" r:id="rId44"/>
    <p:sldId id="338" r:id="rId45"/>
    <p:sldId id="33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5D157D"/>
    <a:srgbClr val="380D4B"/>
    <a:srgbClr val="15306D"/>
    <a:srgbClr val="173577"/>
    <a:srgbClr val="0E214A"/>
    <a:srgbClr val="23285B"/>
    <a:srgbClr val="2F0303"/>
    <a:srgbClr val="771A81"/>
    <a:srgbClr val="922E4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C882A0-C288-401D-908C-27DADEB5B150}" v="29" dt="2025-11-13T18:07:07.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5" d="100"/>
          <a:sy n="105" d="100"/>
        </p:scale>
        <p:origin x="7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1T10:11:57.023"/>
    </inkml:context>
    <inkml:brush xml:id="br0">
      <inkml:brushProperty name="width" value="0.025" units="cm"/>
      <inkml:brushProperty name="height" value="0.025" units="cm"/>
      <inkml:brushProperty name="color" value="#E71224"/>
    </inkml:brush>
  </inkml:definitions>
  <inkml:trace contextRef="#ctx0" brushRef="#br0">408 1 24575,'-8'1'0,"1"0"0,-1 0 0,1 1 0,-1 0 0,1 1 0,0-1 0,0 1 0,-9 6 0,-41 13 0,42-18 0,1 1 0,-1 1 0,1 0 0,0 0 0,1 2 0,-1 0 0,1 0 0,1 1 0,0 1 0,0 0 0,1 1 0,0 0 0,1 1 0,0 0 0,1 0 0,1 1 0,-10 18 0,8-15 0,2-1 0,0 1 0,-11 29 0,18-38 0,-1 1 0,1-1 0,0 1 0,0-1 0,1 1 0,0-1 0,1 1 0,-1-1 0,1 0 0,1 1 0,3 12 0,-1-11 0,0 1 0,0-1 0,1 0 0,0 0 0,0 0 0,1 0 0,1-1 0,-1 0 0,1 0 0,0-1 0,1 0 0,0 0 0,0-1 0,12 7 0,26 23 0,-37-27 0,1-1 0,0-1 0,16 10 0,-13-10 0,0-1 0,1-1 0,0 0 0,0-1 0,0 0 0,1-1 0,15 1 0,-25-4 0,-1 1 0,0-1 0,1 1 0,-1-1 0,0-1 0,1 1 0,-1-1 0,0 1 0,0-1 0,0-1 0,1 1 0,-1 0 0,0-1 0,0 0 0,-1 0 0,1 0 0,0 0 0,-1-1 0,1 0 0,-1 1 0,0-1 0,0 0 0,0-1 0,0 1 0,-1 0 0,1-1 0,-1 0 0,2-4 0,12-33 0,-3-1 0,-1-1 0,8-60 0,-10 45 0,-4 31 0,-2 1 0,2-41 0,-7 46 30,0 1 0,-1-1 0,-5-23 0,6 38-123,-1 0 0,1 1 1,-1-1-1,0 0 0,0 1 0,0-1 0,-1 1 0,0 0 1,0 0-1,-1 0 0,1 0 0,-1 1 0,0-1 1,0 1-1,-8-6 0,-2 3-6733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1A3C98-9605-45BF-941E-E9BDC691910F}"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A5F273-7070-4ECE-BD70-F277B2476CD5}" type="slidenum">
              <a:rPr lang="en-GB" smtClean="0"/>
              <a:t>‹#›</a:t>
            </a:fld>
            <a:endParaRPr lang="en-GB"/>
          </a:p>
        </p:txBody>
      </p:sp>
    </p:spTree>
    <p:extLst>
      <p:ext uri="{BB962C8B-B14F-4D97-AF65-F5344CB8AC3E}">
        <p14:creationId xmlns:p14="http://schemas.microsoft.com/office/powerpoint/2010/main" val="87018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1</a:t>
            </a:fld>
            <a:endParaRPr lang="en-GB"/>
          </a:p>
        </p:txBody>
      </p:sp>
    </p:spTree>
    <p:extLst>
      <p:ext uri="{BB962C8B-B14F-4D97-AF65-F5344CB8AC3E}">
        <p14:creationId xmlns:p14="http://schemas.microsoft.com/office/powerpoint/2010/main" val="2286144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3</a:t>
            </a:fld>
            <a:endParaRPr lang="en-GB"/>
          </a:p>
        </p:txBody>
      </p:sp>
    </p:spTree>
    <p:extLst>
      <p:ext uri="{BB962C8B-B14F-4D97-AF65-F5344CB8AC3E}">
        <p14:creationId xmlns:p14="http://schemas.microsoft.com/office/powerpoint/2010/main" val="1070702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a 3D model.</a:t>
            </a:r>
          </a:p>
          <a:p>
            <a:r>
              <a:rPr lang="en-GB" dirty="0"/>
              <a:t>High poly is a variation of the low poly model that uses more polygons to create more details. Substance painter can use a technique called baking that will project these high poly details on to our low poly model using lighting techniques.</a:t>
            </a:r>
          </a:p>
        </p:txBody>
      </p:sp>
      <p:sp>
        <p:nvSpPr>
          <p:cNvPr id="4" name="Slide Number Placeholder 3"/>
          <p:cNvSpPr>
            <a:spLocks noGrp="1"/>
          </p:cNvSpPr>
          <p:nvPr>
            <p:ph type="sldNum" sz="quarter" idx="5"/>
          </p:nvPr>
        </p:nvSpPr>
        <p:spPr/>
        <p:txBody>
          <a:bodyPr/>
          <a:lstStyle/>
          <a:p>
            <a:fld id="{5DA5F273-7070-4ECE-BD70-F277B2476CD5}" type="slidenum">
              <a:rPr lang="en-GB" smtClean="0"/>
              <a:t>4</a:t>
            </a:fld>
            <a:endParaRPr lang="en-GB"/>
          </a:p>
        </p:txBody>
      </p:sp>
    </p:spTree>
    <p:extLst>
      <p:ext uri="{BB962C8B-B14F-4D97-AF65-F5344CB8AC3E}">
        <p14:creationId xmlns:p14="http://schemas.microsoft.com/office/powerpoint/2010/main" val="2867859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Zero the models translations so that they sit at the centre of the world. Once happy with the location, use the freeze transformations.</a:t>
            </a:r>
          </a:p>
          <a:p>
            <a:r>
              <a:rPr lang="en-GB" dirty="0"/>
              <a:t>If you are using a high poly modelling technique, both high and low poly models must sit at the exact same XYZ coordinates.</a:t>
            </a:r>
          </a:p>
        </p:txBody>
      </p:sp>
      <p:sp>
        <p:nvSpPr>
          <p:cNvPr id="4" name="Slide Number Placeholder 3"/>
          <p:cNvSpPr>
            <a:spLocks noGrp="1"/>
          </p:cNvSpPr>
          <p:nvPr>
            <p:ph type="sldNum" sz="quarter" idx="5"/>
          </p:nvPr>
        </p:nvSpPr>
        <p:spPr/>
        <p:txBody>
          <a:bodyPr/>
          <a:lstStyle/>
          <a:p>
            <a:fld id="{5DA5F273-7070-4ECE-BD70-F277B2476CD5}" type="slidenum">
              <a:rPr lang="en-GB" smtClean="0"/>
              <a:t>5</a:t>
            </a:fld>
            <a:endParaRPr lang="en-GB"/>
          </a:p>
        </p:txBody>
      </p:sp>
    </p:spTree>
    <p:extLst>
      <p:ext uri="{BB962C8B-B14F-4D97-AF65-F5344CB8AC3E}">
        <p14:creationId xmlns:p14="http://schemas.microsoft.com/office/powerpoint/2010/main" val="2280472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also worth moving the models pivot point to a more suitable location. Static environment items usually have there at the bottom of the model either central or on one of the corners.</a:t>
            </a:r>
          </a:p>
        </p:txBody>
      </p:sp>
      <p:sp>
        <p:nvSpPr>
          <p:cNvPr id="4" name="Slide Number Placeholder 3"/>
          <p:cNvSpPr>
            <a:spLocks noGrp="1"/>
          </p:cNvSpPr>
          <p:nvPr>
            <p:ph type="sldNum" sz="quarter" idx="5"/>
          </p:nvPr>
        </p:nvSpPr>
        <p:spPr/>
        <p:txBody>
          <a:bodyPr/>
          <a:lstStyle/>
          <a:p>
            <a:fld id="{5DA5F273-7070-4ECE-BD70-F277B2476CD5}" type="slidenum">
              <a:rPr lang="en-GB" smtClean="0"/>
              <a:t>6</a:t>
            </a:fld>
            <a:endParaRPr lang="en-GB"/>
          </a:p>
        </p:txBody>
      </p:sp>
    </p:spTree>
    <p:extLst>
      <p:ext uri="{BB962C8B-B14F-4D97-AF65-F5344CB8AC3E}">
        <p14:creationId xmlns:p14="http://schemas.microsoft.com/office/powerpoint/2010/main" val="208591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 a lambert material in the model. You can rename the material in it’s settings which will help identifying the object in substance painter as models with different materials will have separate UV maps in substance painter.</a:t>
            </a:r>
          </a:p>
        </p:txBody>
      </p:sp>
      <p:sp>
        <p:nvSpPr>
          <p:cNvPr id="4" name="Slide Number Placeholder 3"/>
          <p:cNvSpPr>
            <a:spLocks noGrp="1"/>
          </p:cNvSpPr>
          <p:nvPr>
            <p:ph type="sldNum" sz="quarter" idx="5"/>
          </p:nvPr>
        </p:nvSpPr>
        <p:spPr/>
        <p:txBody>
          <a:bodyPr/>
          <a:lstStyle/>
          <a:p>
            <a:fld id="{5DA5F273-7070-4ECE-BD70-F277B2476CD5}" type="slidenum">
              <a:rPr lang="en-GB" smtClean="0"/>
              <a:t>7</a:t>
            </a:fld>
            <a:endParaRPr lang="en-GB"/>
          </a:p>
        </p:txBody>
      </p:sp>
    </p:spTree>
    <p:extLst>
      <p:ext uri="{BB962C8B-B14F-4D97-AF65-F5344CB8AC3E}">
        <p14:creationId xmlns:p14="http://schemas.microsoft.com/office/powerpoint/2010/main" val="2745903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UV unwrap the model. </a:t>
            </a:r>
          </a:p>
          <a:p>
            <a:r>
              <a:rPr lang="en-GB" dirty="0"/>
              <a:t>Space out the UV shells equally, in the example the oil cap is much smaller, despite the spare room it’s best to respect the objects size.</a:t>
            </a:r>
          </a:p>
        </p:txBody>
      </p:sp>
      <p:sp>
        <p:nvSpPr>
          <p:cNvPr id="4" name="Slide Number Placeholder 3"/>
          <p:cNvSpPr>
            <a:spLocks noGrp="1"/>
          </p:cNvSpPr>
          <p:nvPr>
            <p:ph type="sldNum" sz="quarter" idx="5"/>
          </p:nvPr>
        </p:nvSpPr>
        <p:spPr/>
        <p:txBody>
          <a:bodyPr/>
          <a:lstStyle/>
          <a:p>
            <a:fld id="{5DA5F273-7070-4ECE-BD70-F277B2476CD5}" type="slidenum">
              <a:rPr lang="en-GB" smtClean="0"/>
              <a:t>8</a:t>
            </a:fld>
            <a:endParaRPr lang="en-GB"/>
          </a:p>
        </p:txBody>
      </p:sp>
    </p:spTree>
    <p:extLst>
      <p:ext uri="{BB962C8B-B14F-4D97-AF65-F5344CB8AC3E}">
        <p14:creationId xmlns:p14="http://schemas.microsoft.com/office/powerpoint/2010/main" val="2266404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9</a:t>
            </a:fld>
            <a:endParaRPr lang="en-GB"/>
          </a:p>
        </p:txBody>
      </p:sp>
    </p:spTree>
    <p:extLst>
      <p:ext uri="{BB962C8B-B14F-4D97-AF65-F5344CB8AC3E}">
        <p14:creationId xmlns:p14="http://schemas.microsoft.com/office/powerpoint/2010/main" val="3428876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go in to Edit&gt;Delete all by type&gt;History, this helps us optimise our model., reduces file size and improves stability.</a:t>
            </a:r>
          </a:p>
        </p:txBody>
      </p:sp>
      <p:sp>
        <p:nvSpPr>
          <p:cNvPr id="4" name="Slide Number Placeholder 3"/>
          <p:cNvSpPr>
            <a:spLocks noGrp="1"/>
          </p:cNvSpPr>
          <p:nvPr>
            <p:ph type="sldNum" sz="quarter" idx="5"/>
          </p:nvPr>
        </p:nvSpPr>
        <p:spPr/>
        <p:txBody>
          <a:bodyPr/>
          <a:lstStyle/>
          <a:p>
            <a:fld id="{5DA5F273-7070-4ECE-BD70-F277B2476CD5}" type="slidenum">
              <a:rPr lang="en-GB" smtClean="0"/>
              <a:t>10</a:t>
            </a:fld>
            <a:endParaRPr lang="en-GB"/>
          </a:p>
        </p:txBody>
      </p:sp>
    </p:spTree>
    <p:extLst>
      <p:ext uri="{BB962C8B-B14F-4D97-AF65-F5344CB8AC3E}">
        <p14:creationId xmlns:p14="http://schemas.microsoft.com/office/powerpoint/2010/main" val="910534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Export selection simply give you model a name. Uncheck history and MOST IMPORTANTLY make sure the file type is an FBX file.</a:t>
            </a:r>
          </a:p>
        </p:txBody>
      </p:sp>
      <p:sp>
        <p:nvSpPr>
          <p:cNvPr id="4" name="Slide Number Placeholder 3"/>
          <p:cNvSpPr>
            <a:spLocks noGrp="1"/>
          </p:cNvSpPr>
          <p:nvPr>
            <p:ph type="sldNum" sz="quarter" idx="5"/>
          </p:nvPr>
        </p:nvSpPr>
        <p:spPr/>
        <p:txBody>
          <a:bodyPr/>
          <a:lstStyle/>
          <a:p>
            <a:fld id="{5DA5F273-7070-4ECE-BD70-F277B2476CD5}" type="slidenum">
              <a:rPr lang="en-GB" smtClean="0"/>
              <a:t>11</a:t>
            </a:fld>
            <a:endParaRPr lang="en-GB"/>
          </a:p>
        </p:txBody>
      </p:sp>
    </p:spTree>
    <p:extLst>
      <p:ext uri="{BB962C8B-B14F-4D97-AF65-F5344CB8AC3E}">
        <p14:creationId xmlns:p14="http://schemas.microsoft.com/office/powerpoint/2010/main" val="1969667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30D01-39E2-7ECF-4A40-BC423FF1DB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A70E8D-33CD-1AB3-578B-2143FA9E4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A9C9BE-33DB-735E-A594-EB795918F11D}"/>
              </a:ext>
            </a:extLst>
          </p:cNvPr>
          <p:cNvSpPr>
            <a:spLocks noGrp="1"/>
          </p:cNvSpPr>
          <p:nvPr>
            <p:ph type="body" idx="1"/>
          </p:nvPr>
        </p:nvSpPr>
        <p:spPr/>
        <p:txBody>
          <a:bodyPr/>
          <a:lstStyle/>
          <a:p>
            <a:r>
              <a:rPr lang="en-GB" dirty="0"/>
              <a:t>Game exporter allows to export with more options (which really should have been done prior to exporting) such as the Up Axis, smooth mesh and some animation options. Again, make sure that the file is being exported as an FBX.</a:t>
            </a:r>
          </a:p>
        </p:txBody>
      </p:sp>
      <p:sp>
        <p:nvSpPr>
          <p:cNvPr id="4" name="Slide Number Placeholder 3">
            <a:extLst>
              <a:ext uri="{FF2B5EF4-FFF2-40B4-BE49-F238E27FC236}">
                <a16:creationId xmlns:a16="http://schemas.microsoft.com/office/drawing/2014/main" id="{9C0573E5-6310-DAEF-57E8-D53741FAD1CC}"/>
              </a:ext>
            </a:extLst>
          </p:cNvPr>
          <p:cNvSpPr>
            <a:spLocks noGrp="1"/>
          </p:cNvSpPr>
          <p:nvPr>
            <p:ph type="sldNum" sz="quarter" idx="5"/>
          </p:nvPr>
        </p:nvSpPr>
        <p:spPr/>
        <p:txBody>
          <a:bodyPr/>
          <a:lstStyle/>
          <a:p>
            <a:fld id="{5DA5F273-7070-4ECE-BD70-F277B2476CD5}" type="slidenum">
              <a:rPr lang="en-GB" smtClean="0"/>
              <a:t>12</a:t>
            </a:fld>
            <a:endParaRPr lang="en-GB"/>
          </a:p>
        </p:txBody>
      </p:sp>
    </p:spTree>
    <p:extLst>
      <p:ext uri="{BB962C8B-B14F-4D97-AF65-F5344CB8AC3E}">
        <p14:creationId xmlns:p14="http://schemas.microsoft.com/office/powerpoint/2010/main" val="1246140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making textures for Maya select PBR Roughness Metallic. </a:t>
            </a:r>
          </a:p>
          <a:p>
            <a:r>
              <a:rPr lang="en-GB" dirty="0"/>
              <a:t>There are also templates for different game engines such as Roblox, Unity and blender etc.</a:t>
            </a:r>
          </a:p>
        </p:txBody>
      </p:sp>
      <p:sp>
        <p:nvSpPr>
          <p:cNvPr id="4" name="Slide Number Placeholder 3"/>
          <p:cNvSpPr>
            <a:spLocks noGrp="1"/>
          </p:cNvSpPr>
          <p:nvPr>
            <p:ph type="sldNum" sz="quarter" idx="5"/>
          </p:nvPr>
        </p:nvSpPr>
        <p:spPr/>
        <p:txBody>
          <a:bodyPr/>
          <a:lstStyle/>
          <a:p>
            <a:fld id="{5DA5F273-7070-4ECE-BD70-F277B2476CD5}" type="slidenum">
              <a:rPr lang="en-GB" smtClean="0"/>
              <a:t>13</a:t>
            </a:fld>
            <a:endParaRPr lang="en-GB"/>
          </a:p>
        </p:txBody>
      </p:sp>
    </p:spTree>
    <p:extLst>
      <p:ext uri="{BB962C8B-B14F-4D97-AF65-F5344CB8AC3E}">
        <p14:creationId xmlns:p14="http://schemas.microsoft.com/office/powerpoint/2010/main" val="3715760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14</a:t>
            </a:fld>
            <a:endParaRPr lang="en-GB"/>
          </a:p>
        </p:txBody>
      </p:sp>
    </p:spTree>
    <p:extLst>
      <p:ext uri="{BB962C8B-B14F-4D97-AF65-F5344CB8AC3E}">
        <p14:creationId xmlns:p14="http://schemas.microsoft.com/office/powerpoint/2010/main" val="2198269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UDIMs stands for U-Dimensions. This is where UV unwraps take up multiple UV tiles for higher resolutions across the model.</a:t>
            </a:r>
          </a:p>
        </p:txBody>
      </p:sp>
      <p:sp>
        <p:nvSpPr>
          <p:cNvPr id="4" name="Slide Number Placeholder 3"/>
          <p:cNvSpPr>
            <a:spLocks noGrp="1"/>
          </p:cNvSpPr>
          <p:nvPr>
            <p:ph type="sldNum" sz="quarter" idx="5"/>
          </p:nvPr>
        </p:nvSpPr>
        <p:spPr/>
        <p:txBody>
          <a:bodyPr/>
          <a:lstStyle/>
          <a:p>
            <a:fld id="{5DA5F273-7070-4ECE-BD70-F277B2476CD5}" type="slidenum">
              <a:rPr lang="en-GB" smtClean="0"/>
              <a:t>18</a:t>
            </a:fld>
            <a:endParaRPr lang="en-GB"/>
          </a:p>
        </p:txBody>
      </p:sp>
    </p:spTree>
    <p:extLst>
      <p:ext uri="{BB962C8B-B14F-4D97-AF65-F5344CB8AC3E}">
        <p14:creationId xmlns:p14="http://schemas.microsoft.com/office/powerpoint/2010/main" val="4021115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22</a:t>
            </a:fld>
            <a:endParaRPr lang="en-GB"/>
          </a:p>
        </p:txBody>
      </p:sp>
    </p:spTree>
    <p:extLst>
      <p:ext uri="{BB962C8B-B14F-4D97-AF65-F5344CB8AC3E}">
        <p14:creationId xmlns:p14="http://schemas.microsoft.com/office/powerpoint/2010/main" val="2761629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25</a:t>
            </a:fld>
            <a:endParaRPr lang="en-GB"/>
          </a:p>
        </p:txBody>
      </p:sp>
    </p:spTree>
    <p:extLst>
      <p:ext uri="{BB962C8B-B14F-4D97-AF65-F5344CB8AC3E}">
        <p14:creationId xmlns:p14="http://schemas.microsoft.com/office/powerpoint/2010/main" val="537119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a:p>
        </p:txBody>
      </p:sp>
      <p:sp>
        <p:nvSpPr>
          <p:cNvPr id="4" name="Slide Number Placeholder 3"/>
          <p:cNvSpPr>
            <a:spLocks noGrp="1"/>
          </p:cNvSpPr>
          <p:nvPr>
            <p:ph type="sldNum" sz="quarter" idx="10"/>
          </p:nvPr>
        </p:nvSpPr>
        <p:spPr/>
        <p:txBody>
          <a:bodyPr/>
          <a:lstStyle/>
          <a:p>
            <a:fld id="{0AE63CAB-249C-4D0A-83D1-41B6B245C538}" type="slidenum">
              <a:rPr lang="en-GB" smtClean="0"/>
              <a:t>41</a:t>
            </a:fld>
            <a:endParaRPr lang="en-GB"/>
          </a:p>
        </p:txBody>
      </p:sp>
    </p:spTree>
    <p:extLst>
      <p:ext uri="{BB962C8B-B14F-4D97-AF65-F5344CB8AC3E}">
        <p14:creationId xmlns:p14="http://schemas.microsoft.com/office/powerpoint/2010/main" val="1858339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2AF15-52FE-8B45-B824-05F7B90797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A025D5-7070-5451-66A9-00A7BC5641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7BDCA7-882E-DA7F-5765-E720DA0FDA8C}"/>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4E2A303A-2F15-79D8-ADC6-A79F48742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43E32B-4BDB-F679-7651-C42F3FDA62B3}"/>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1455736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14ECC-C4F7-2B10-65EA-6DD9628CB3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C87286-06F8-47EC-8FB1-6CECFA3484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561EFF-1398-4A8F-3EE2-8E1302BABCF8}"/>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4362ADD9-FBDE-F660-1B13-D1E1C1C9FD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E3B92-310D-5410-FE96-12A0C8DAD37E}"/>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3792960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F4A98-D97A-77E6-B4DC-0EFEBE4503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99503D-C7B0-B7B4-832D-272F1A8BA2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5BE589-7CBE-D113-F324-85C39029C7D1}"/>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CCC7CF85-D6D6-014D-025E-8D62866ED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B26C3-2172-F332-4E87-7CAB111401AE}"/>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2092030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2B608-7FF1-C93C-D0DC-B2B22D36AD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54CD4B-5D3A-DEDA-5367-6586E49096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6DAAAB-75B3-31A3-031F-67A24EBCBF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B6EB4D-13AC-B937-5DF9-058417D3414A}"/>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6" name="Footer Placeholder 5">
            <a:extLst>
              <a:ext uri="{FF2B5EF4-FFF2-40B4-BE49-F238E27FC236}">
                <a16:creationId xmlns:a16="http://schemas.microsoft.com/office/drawing/2014/main" id="{AB11EB56-80E7-66DE-7F2C-A45A993355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67E721-8B5B-CF27-C6D0-17B2FF0BDAF3}"/>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987492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77455-BF81-9EA4-4190-AE3197DF63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8D0BB8-CB69-BF49-3B9C-A0A0FE21BD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191ADF-0BDD-322D-A268-F9DB31A10D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45CD4E-DCC1-8949-9C8F-926F94063F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E1D5B8-EEBA-C44A-368E-289EEBD28F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550960-D25D-5A7E-E7D8-399B78B5E087}"/>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8" name="Footer Placeholder 7">
            <a:extLst>
              <a:ext uri="{FF2B5EF4-FFF2-40B4-BE49-F238E27FC236}">
                <a16:creationId xmlns:a16="http://schemas.microsoft.com/office/drawing/2014/main" id="{E6AFE56D-C3E2-C5A7-CCEA-DAC713EBCF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37B18F-96E6-DF92-C311-16B384820DC0}"/>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2737677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CB1C-A13A-C38B-5AE5-4FB0F7331A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CB7D6C-CE08-3325-3305-31F2E48E6397}"/>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4" name="Footer Placeholder 3">
            <a:extLst>
              <a:ext uri="{FF2B5EF4-FFF2-40B4-BE49-F238E27FC236}">
                <a16:creationId xmlns:a16="http://schemas.microsoft.com/office/drawing/2014/main" id="{C84C6577-8EC0-B9BE-31C2-8AB397F12C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D4F29D-3C5A-F03F-CF11-D2A0895B3407}"/>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2995859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5B2BB0-E1C9-E83D-7CC9-BC6DF4D8C8D9}"/>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3" name="Footer Placeholder 2">
            <a:extLst>
              <a:ext uri="{FF2B5EF4-FFF2-40B4-BE49-F238E27FC236}">
                <a16:creationId xmlns:a16="http://schemas.microsoft.com/office/drawing/2014/main" id="{9DC57F70-7FF6-B52B-E00E-58F152687E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D99E85-F121-EAF6-CE96-1D569E8A64BA}"/>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2983889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D8131-48B2-0DFA-12C7-7F2A81465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6C6E54-1215-D7FF-00A6-6EC697B353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57155A-CE6A-1726-7966-99ED5A3717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7DFA5D-0E88-B618-9DE9-A39CADA89985}"/>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6" name="Footer Placeholder 5">
            <a:extLst>
              <a:ext uri="{FF2B5EF4-FFF2-40B4-BE49-F238E27FC236}">
                <a16:creationId xmlns:a16="http://schemas.microsoft.com/office/drawing/2014/main" id="{25DF146E-CEA3-76A9-999F-70BA9E9E8F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6CE4C-C75F-12AD-0EC6-82B28C3F55E5}"/>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119720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2783-832B-1C06-F8EA-D8DD98F63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83D3F3-0142-D92D-32DB-E7BA5BE6C0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0B02D0-CA17-AE03-BFC8-F6B04D3665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051177-B05E-EA61-E8C1-F8985CEE57A2}"/>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6" name="Footer Placeholder 5">
            <a:extLst>
              <a:ext uri="{FF2B5EF4-FFF2-40B4-BE49-F238E27FC236}">
                <a16:creationId xmlns:a16="http://schemas.microsoft.com/office/drawing/2014/main" id="{44A49868-4500-7D92-1DA8-82F24EDFCD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85E7AE-F3C9-4ED9-D821-01EDDC8CC6A8}"/>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205572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5C0E6-CCDD-332C-2DC3-FDA1AA2219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0EC631-D974-C96E-92C9-1778A4EA06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A1A6D-2712-4C84-25F9-5007640E5A9E}"/>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DDC63B0D-3591-93C9-C666-5D01867B8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831794-90C9-C37B-2C74-AED218A9A22D}"/>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1910808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61E7E6-0588-BD2E-D088-1F27481A1F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5AA12-47C6-EF45-EC9B-A8ABA0DCA2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AB8ABE-0B53-E98D-6848-A1612DC5988A}"/>
              </a:ext>
            </a:extLst>
          </p:cNvPr>
          <p:cNvSpPr>
            <a:spLocks noGrp="1"/>
          </p:cNvSpPr>
          <p:nvPr>
            <p:ph type="dt" sz="half" idx="10"/>
          </p:nvPr>
        </p:nvSpPr>
        <p:spPr/>
        <p:txBody>
          <a:body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FA4364E3-5013-B453-093B-FD314939F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17BF2-FFE6-2D84-53FA-B87F286A5F5B}"/>
              </a:ext>
            </a:extLst>
          </p:cNvPr>
          <p:cNvSpPr>
            <a:spLocks noGrp="1"/>
          </p:cNvSpPr>
          <p:nvPr>
            <p:ph type="sldNum" sz="quarter" idx="12"/>
          </p:nvPr>
        </p:nvSpPr>
        <p:spPr/>
        <p:txBody>
          <a:bodyPr/>
          <a:lstStyle/>
          <a:p>
            <a:fld id="{6C4D103F-64C4-421C-9429-C4C153F6DB7E}" type="slidenum">
              <a:rPr lang="en-GB" smtClean="0"/>
              <a:t>‹#›</a:t>
            </a:fld>
            <a:endParaRPr lang="en-GB"/>
          </a:p>
        </p:txBody>
      </p:sp>
    </p:spTree>
    <p:extLst>
      <p:ext uri="{BB962C8B-B14F-4D97-AF65-F5344CB8AC3E}">
        <p14:creationId xmlns:p14="http://schemas.microsoft.com/office/powerpoint/2010/main" val="3472177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4000">
              <a:srgbClr val="380D4B"/>
            </a:gs>
            <a:gs pos="100000">
              <a:srgbClr val="5D157D"/>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D345CA-78B6-A62A-C87D-11F29E95A1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74F56D-D739-13CA-26C6-12DC6DDB1B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AF7D18-F4F8-5E4E-2E98-893C6493E9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B37842-49DC-4C53-A675-BEA1713C340A}" type="datetimeFigureOut">
              <a:rPr lang="en-GB" smtClean="0"/>
              <a:t>13/11/2025</a:t>
            </a:fld>
            <a:endParaRPr lang="en-GB"/>
          </a:p>
        </p:txBody>
      </p:sp>
      <p:sp>
        <p:nvSpPr>
          <p:cNvPr id="5" name="Footer Placeholder 4">
            <a:extLst>
              <a:ext uri="{FF2B5EF4-FFF2-40B4-BE49-F238E27FC236}">
                <a16:creationId xmlns:a16="http://schemas.microsoft.com/office/drawing/2014/main" id="{3130E2CA-08B6-BE10-0453-28CC09267C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98EB776-7A55-8C46-45E2-BB71BE2AF7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4D103F-64C4-421C-9429-C4C153F6DB7E}" type="slidenum">
              <a:rPr lang="en-GB" smtClean="0"/>
              <a:t>‹#›</a:t>
            </a:fld>
            <a:endParaRPr lang="en-GB"/>
          </a:p>
        </p:txBody>
      </p:sp>
    </p:spTree>
    <p:extLst>
      <p:ext uri="{BB962C8B-B14F-4D97-AF65-F5344CB8AC3E}">
        <p14:creationId xmlns:p14="http://schemas.microsoft.com/office/powerpoint/2010/main" val="522143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customXml" Target="../ink/ink1.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47.png"/><Relationship Id="rId4" Type="http://schemas.openxmlformats.org/officeDocument/2006/relationships/image" Target="../media/image46.png"/></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50.png"/><Relationship Id="rId4" Type="http://schemas.openxmlformats.org/officeDocument/2006/relationships/image" Target="../media/image49.png"/></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53.png"/><Relationship Id="rId4" Type="http://schemas.openxmlformats.org/officeDocument/2006/relationships/image" Target="../media/image52.png"/></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56.png"/><Relationship Id="rId4" Type="http://schemas.openxmlformats.org/officeDocument/2006/relationships/image" Target="../media/image55.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ack background with white text&#10;&#10;Description automatically generated">
            <a:extLst>
              <a:ext uri="{FF2B5EF4-FFF2-40B4-BE49-F238E27FC236}">
                <a16:creationId xmlns:a16="http://schemas.microsoft.com/office/drawing/2014/main" id="{67304DF9-BA66-8F27-7BBE-85ECE73C42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0019" y="459690"/>
            <a:ext cx="3849544" cy="1258578"/>
          </a:xfrm>
          <a:prstGeom prst="rect">
            <a:avLst/>
          </a:prstGeom>
        </p:spPr>
      </p:pic>
      <p:sp>
        <p:nvSpPr>
          <p:cNvPr id="10" name="TextBox 9">
            <a:extLst>
              <a:ext uri="{FF2B5EF4-FFF2-40B4-BE49-F238E27FC236}">
                <a16:creationId xmlns:a16="http://schemas.microsoft.com/office/drawing/2014/main" id="{EC60DB77-B3E8-4EB8-9C92-87DF96E697A0}"/>
              </a:ext>
            </a:extLst>
          </p:cNvPr>
          <p:cNvSpPr txBox="1"/>
          <p:nvPr/>
        </p:nvSpPr>
        <p:spPr>
          <a:xfrm>
            <a:off x="787729" y="2041319"/>
            <a:ext cx="10616540" cy="3323987"/>
          </a:xfrm>
          <a:prstGeom prst="rect">
            <a:avLst/>
          </a:prstGeom>
          <a:noFill/>
        </p:spPr>
        <p:txBody>
          <a:bodyPr wrap="square" rtlCol="0">
            <a:spAutoFit/>
          </a:bodyPr>
          <a:lstStyle/>
          <a:p>
            <a:pPr algn="ctr"/>
            <a:r>
              <a:rPr lang="en-GB" sz="3500" dirty="0">
                <a:solidFill>
                  <a:schemeClr val="bg1"/>
                </a:solidFill>
                <a:cs typeface="Calibri" panose="020F0502020204030204" pitchFamily="34" charset="0"/>
              </a:rPr>
              <a:t>BA (Hons) Computer Games Design &amp; Animation and VFX</a:t>
            </a:r>
          </a:p>
          <a:p>
            <a:pPr algn="ctr"/>
            <a:r>
              <a:rPr lang="en-GB" sz="4500" b="1" dirty="0">
                <a:solidFill>
                  <a:schemeClr val="bg1"/>
                </a:solidFill>
                <a:cs typeface="Calibri" panose="020F0502020204030204" pitchFamily="34" charset="0"/>
              </a:rPr>
              <a:t> </a:t>
            </a:r>
          </a:p>
          <a:p>
            <a:pPr algn="ctr"/>
            <a:r>
              <a:rPr lang="en-GB" sz="6000" b="1" dirty="0">
                <a:solidFill>
                  <a:srgbClr val="FFC000"/>
                </a:solidFill>
                <a:cs typeface="Calibri" panose="020F0502020204030204" pitchFamily="34" charset="0"/>
              </a:rPr>
              <a:t>Introduction to 3D Modelling</a:t>
            </a:r>
          </a:p>
          <a:p>
            <a:pPr algn="ctr"/>
            <a:endParaRPr lang="en-GB" sz="3500" b="1" dirty="0">
              <a:solidFill>
                <a:schemeClr val="bg1"/>
              </a:solidFill>
              <a:cs typeface="Calibri" panose="020F0502020204030204" pitchFamily="34" charset="0"/>
            </a:endParaRPr>
          </a:p>
          <a:p>
            <a:pPr algn="ctr"/>
            <a:r>
              <a:rPr lang="en-GB" sz="3500" dirty="0">
                <a:solidFill>
                  <a:schemeClr val="bg1"/>
                </a:solidFill>
                <a:cs typeface="Calibri" panose="020F0502020204030204" pitchFamily="34" charset="0"/>
              </a:rPr>
              <a:t>Adobe Substance 3D Painter Workshop</a:t>
            </a:r>
          </a:p>
        </p:txBody>
      </p:sp>
    </p:spTree>
    <p:extLst>
      <p:ext uri="{BB962C8B-B14F-4D97-AF65-F5344CB8AC3E}">
        <p14:creationId xmlns:p14="http://schemas.microsoft.com/office/powerpoint/2010/main" val="4058804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urple and black gradient&#10;&#10;Description automatically generated">
            <a:extLst>
              <a:ext uri="{FF2B5EF4-FFF2-40B4-BE49-F238E27FC236}">
                <a16:creationId xmlns:a16="http://schemas.microsoft.com/office/drawing/2014/main" id="{932218A2-5C5C-F8F6-B6C8-B482F8529F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205806" cy="6858000"/>
          </a:xfrm>
          <a:prstGeom prst="rect">
            <a:avLst/>
          </a:prstGeom>
        </p:spPr>
      </p:pic>
      <p:sp>
        <p:nvSpPr>
          <p:cNvPr id="10" name="TextBox 9">
            <a:extLst>
              <a:ext uri="{FF2B5EF4-FFF2-40B4-BE49-F238E27FC236}">
                <a16:creationId xmlns:a16="http://schemas.microsoft.com/office/drawing/2014/main" id="{A5C2FE24-4C6F-8909-EF7C-70568FA1E3B2}"/>
              </a:ext>
            </a:extLst>
          </p:cNvPr>
          <p:cNvSpPr txBox="1"/>
          <p:nvPr/>
        </p:nvSpPr>
        <p:spPr>
          <a:xfrm>
            <a:off x="6511903" y="-310582"/>
            <a:ext cx="5586833" cy="7679025"/>
          </a:xfrm>
          <a:prstGeom prst="rect">
            <a:avLst/>
          </a:prstGeom>
          <a:noFill/>
        </p:spPr>
        <p:txBody>
          <a:bodyPr wrap="square" rtlCol="0">
            <a:spAutoFit/>
          </a:bodyPr>
          <a:lstStyle/>
          <a:p>
            <a:endParaRPr lang="en-GB" sz="3000" b="1" dirty="0">
              <a:solidFill>
                <a:srgbClr val="FFC000"/>
              </a:solidFill>
              <a:latin typeface="+mj-lt"/>
            </a:endParaRPr>
          </a:p>
          <a:p>
            <a:pPr marL="342900" indent="-342900">
              <a:buFont typeface="Aptos Display" panose="020B0004020202020204" pitchFamily="34" charset="0"/>
              <a:buChar char="❶"/>
            </a:pPr>
            <a:r>
              <a:rPr lang="en-GB" sz="2800" b="1" dirty="0">
                <a:solidFill>
                  <a:srgbClr val="FFC000"/>
                </a:solidFill>
                <a:latin typeface="+mj-lt"/>
              </a:rPr>
              <a:t>  </a:t>
            </a:r>
            <a:r>
              <a:rPr lang="en-GB" sz="2800" b="1" dirty="0">
                <a:solidFill>
                  <a:schemeClr val="bg1"/>
                </a:solidFill>
                <a:latin typeface="+mj-lt"/>
              </a:rPr>
              <a:t>Preparing 3D Models for Adobe Substance 3D Painter</a:t>
            </a:r>
          </a:p>
          <a:p>
            <a:endParaRPr lang="en-GB" sz="2800" b="1" dirty="0">
              <a:solidFill>
                <a:srgbClr val="FFC000"/>
              </a:solidFill>
              <a:latin typeface="+mj-lt"/>
            </a:endParaRPr>
          </a:p>
          <a:p>
            <a:pPr marL="342900" indent="-342900">
              <a:buFont typeface="Aptos Display" panose="020B0004020202020204" pitchFamily="34" charset="0"/>
              <a:buChar char="❷"/>
            </a:pPr>
            <a:r>
              <a:rPr lang="en-GB" sz="2800" dirty="0">
                <a:solidFill>
                  <a:srgbClr val="FFC000"/>
                </a:solidFill>
                <a:latin typeface="+mj-lt"/>
              </a:rPr>
              <a:t>  </a:t>
            </a:r>
            <a:r>
              <a:rPr lang="en-GB" sz="2800" b="1" dirty="0">
                <a:solidFill>
                  <a:schemeClr val="bg1"/>
                </a:solidFill>
                <a:latin typeface="+mj-lt"/>
              </a:rPr>
              <a:t>Exporting and importing to Adobe Substance 3D Painter</a:t>
            </a:r>
          </a:p>
          <a:p>
            <a:endParaRPr lang="en-GB" sz="2800" dirty="0">
              <a:solidFill>
                <a:schemeClr val="bg1"/>
              </a:solidFill>
              <a:latin typeface="+mj-lt"/>
            </a:endParaRPr>
          </a:p>
          <a:p>
            <a:pPr marL="342900" indent="-342900">
              <a:buFont typeface="Aptos Display" panose="020B0004020202020204" pitchFamily="34" charset="0"/>
              <a:buChar char="❸"/>
            </a:pPr>
            <a:r>
              <a:rPr lang="en-GB" sz="2800" dirty="0">
                <a:solidFill>
                  <a:srgbClr val="FFC000"/>
                </a:solidFill>
                <a:latin typeface="+mj-lt"/>
              </a:rPr>
              <a:t>  </a:t>
            </a:r>
            <a:r>
              <a:rPr lang="en-GB" sz="2800" b="1" dirty="0">
                <a:solidFill>
                  <a:schemeClr val="bg1"/>
                </a:solidFill>
                <a:latin typeface="+mj-lt"/>
              </a:rPr>
              <a:t>Navigating Adobe Substance 3D Painter</a:t>
            </a:r>
          </a:p>
          <a:p>
            <a:pPr marL="342900" indent="-342900">
              <a:buFont typeface="Aptos Display" panose="020B0004020202020204" pitchFamily="34" charset="0"/>
              <a:buChar char="❸"/>
            </a:pPr>
            <a:endParaRPr lang="en-GB" sz="2800" b="1" dirty="0">
              <a:solidFill>
                <a:schemeClr val="bg1"/>
              </a:solidFill>
              <a:latin typeface="+mj-lt"/>
            </a:endParaRPr>
          </a:p>
          <a:p>
            <a:pPr marL="457200" indent="-457200">
              <a:buFont typeface="Aptos Display" panose="020B0004020202020204" pitchFamily="34" charset="0"/>
              <a:buChar char="❹"/>
            </a:pPr>
            <a:r>
              <a:rPr lang="en-GB" sz="2800" b="1" dirty="0">
                <a:solidFill>
                  <a:srgbClr val="FFC000"/>
                </a:solidFill>
                <a:latin typeface="+mj-lt"/>
              </a:rPr>
              <a:t> </a:t>
            </a:r>
            <a:r>
              <a:rPr lang="en-GB" sz="2800" b="1" dirty="0">
                <a:solidFill>
                  <a:schemeClr val="bg1"/>
                </a:solidFill>
                <a:latin typeface="+mj-lt"/>
              </a:rPr>
              <a:t>Baking high poly model details</a:t>
            </a:r>
          </a:p>
          <a:p>
            <a:pPr marL="457200" indent="-457200">
              <a:buFont typeface="Aptos Display" panose="020B0004020202020204" pitchFamily="34" charset="0"/>
              <a:buChar char="❹"/>
            </a:pPr>
            <a:endParaRPr lang="en-GB" sz="2800" b="1" dirty="0">
              <a:solidFill>
                <a:schemeClr val="bg1"/>
              </a:solidFill>
              <a:latin typeface="+mj-lt"/>
            </a:endParaRPr>
          </a:p>
          <a:p>
            <a:pPr marL="457200" indent="-457200">
              <a:buFont typeface="Aptos Display" panose="020B0004020202020204" pitchFamily="34" charset="0"/>
              <a:buChar char="❺"/>
            </a:pPr>
            <a:r>
              <a:rPr lang="en-GB" sz="2800" b="1" dirty="0">
                <a:solidFill>
                  <a:srgbClr val="FFC000"/>
                </a:solidFill>
                <a:latin typeface="+mj-lt"/>
              </a:rPr>
              <a:t> </a:t>
            </a:r>
            <a:r>
              <a:rPr lang="en-GB" sz="2800" b="1" dirty="0">
                <a:solidFill>
                  <a:schemeClr val="bg1"/>
                </a:solidFill>
                <a:latin typeface="+mj-lt"/>
              </a:rPr>
              <a:t>Adobe Substance 3D Painter demonstration</a:t>
            </a:r>
          </a:p>
          <a:p>
            <a:pPr marL="457200" indent="-457200">
              <a:buFont typeface="Aptos Display" panose="020B0004020202020204" pitchFamily="34" charset="0"/>
              <a:buChar char="❺"/>
            </a:pPr>
            <a:endParaRPr lang="en-GB" sz="2800" b="1" dirty="0">
              <a:solidFill>
                <a:schemeClr val="bg1"/>
              </a:solidFill>
              <a:latin typeface="+mj-lt"/>
            </a:endParaRPr>
          </a:p>
          <a:p>
            <a:pPr marL="457200" indent="-457200">
              <a:buFont typeface="Aptos" panose="020B0004020202020204" pitchFamily="34" charset="0"/>
              <a:buChar char="❻"/>
            </a:pPr>
            <a:r>
              <a:rPr lang="en-GB" sz="2800" b="1" dirty="0">
                <a:solidFill>
                  <a:srgbClr val="FFC000"/>
                </a:solidFill>
                <a:latin typeface="+mj-lt"/>
              </a:rPr>
              <a:t> </a:t>
            </a:r>
            <a:r>
              <a:rPr lang="en-GB" sz="2800" b="1" dirty="0">
                <a:solidFill>
                  <a:schemeClr val="bg1"/>
                </a:solidFill>
                <a:latin typeface="+mj-lt"/>
              </a:rPr>
              <a:t>Hands on Exercise</a:t>
            </a:r>
          </a:p>
          <a:p>
            <a:endParaRPr lang="en-GB" sz="2500" dirty="0">
              <a:solidFill>
                <a:schemeClr val="bg1"/>
              </a:solidFill>
              <a:latin typeface="+mj-lt"/>
            </a:endParaRPr>
          </a:p>
          <a:p>
            <a:endParaRPr lang="en-GB" dirty="0">
              <a:latin typeface="+mj-lt"/>
            </a:endParaRPr>
          </a:p>
        </p:txBody>
      </p:sp>
      <p:sp>
        <p:nvSpPr>
          <p:cNvPr id="11" name="TextBox 10">
            <a:extLst>
              <a:ext uri="{FF2B5EF4-FFF2-40B4-BE49-F238E27FC236}">
                <a16:creationId xmlns:a16="http://schemas.microsoft.com/office/drawing/2014/main" id="{B42C3C19-E555-3635-BDA8-616DAF20C88D}"/>
              </a:ext>
            </a:extLst>
          </p:cNvPr>
          <p:cNvSpPr txBox="1"/>
          <p:nvPr/>
        </p:nvSpPr>
        <p:spPr>
          <a:xfrm>
            <a:off x="164285" y="2764811"/>
            <a:ext cx="4953906" cy="1754326"/>
          </a:xfrm>
          <a:prstGeom prst="rect">
            <a:avLst/>
          </a:prstGeom>
          <a:noFill/>
        </p:spPr>
        <p:txBody>
          <a:bodyPr wrap="square" rtlCol="0">
            <a:spAutoFit/>
          </a:bodyPr>
          <a:lstStyle/>
          <a:p>
            <a:pPr algn="r"/>
            <a:r>
              <a:rPr lang="en-GB" sz="3000" b="1" dirty="0">
                <a:solidFill>
                  <a:srgbClr val="FFC000"/>
                </a:solidFill>
                <a:latin typeface="+mj-lt"/>
              </a:rPr>
              <a:t>Adobe Substance 3D Painter</a:t>
            </a:r>
          </a:p>
          <a:p>
            <a:pPr algn="r"/>
            <a:endParaRPr lang="en-GB" sz="3000" dirty="0">
              <a:solidFill>
                <a:schemeClr val="bg1"/>
              </a:solidFill>
              <a:latin typeface="+mj-lt"/>
            </a:endParaRPr>
          </a:p>
          <a:p>
            <a:pPr algn="r"/>
            <a:r>
              <a:rPr lang="en-GB" sz="3000" b="1" dirty="0">
                <a:solidFill>
                  <a:schemeClr val="bg1"/>
                </a:solidFill>
                <a:latin typeface="+mj-lt"/>
              </a:rPr>
              <a:t>Lecture Contents</a:t>
            </a:r>
          </a:p>
          <a:p>
            <a:endParaRPr lang="en-GB" dirty="0">
              <a:latin typeface="+mj-lt"/>
            </a:endParaRPr>
          </a:p>
        </p:txBody>
      </p:sp>
      <p:pic>
        <p:nvPicPr>
          <p:cNvPr id="13" name="Picture 12" descr="A black and white shield with leaves and flowers&#10;&#10;Description automatically generated">
            <a:extLst>
              <a:ext uri="{FF2B5EF4-FFF2-40B4-BE49-F238E27FC236}">
                <a16:creationId xmlns:a16="http://schemas.microsoft.com/office/drawing/2014/main" id="{EB7FABD5-BB1E-3228-DBB1-783072E3A0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BE5B2C67-A9D4-31A3-8E37-3B3EA4B37039}"/>
              </a:ext>
            </a:extLst>
          </p:cNvPr>
          <p:cNvSpPr txBox="1"/>
          <p:nvPr/>
        </p:nvSpPr>
        <p:spPr>
          <a:xfrm>
            <a:off x="811557"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1437582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169551"/>
          </a:xfrm>
          <a:prstGeom prst="rect">
            <a:avLst/>
          </a:prstGeom>
          <a:no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Preparing Models for Adobe Substance 3D Painter</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346307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370154" y="1422201"/>
            <a:ext cx="5367457" cy="3785652"/>
          </a:xfrm>
          <a:prstGeom prst="rect">
            <a:avLst/>
          </a:prstGeom>
          <a:noFill/>
        </p:spPr>
        <p:txBody>
          <a:bodyPr wrap="square" lIns="91440" tIns="45720" rIns="91440" bIns="45720" rtlCol="0" anchor="t">
            <a:spAutoFit/>
          </a:bodyPr>
          <a:lstStyle/>
          <a:p>
            <a:r>
              <a:rPr lang="en-GB" sz="2000" b="1" dirty="0">
                <a:solidFill>
                  <a:srgbClr val="FFC000"/>
                </a:solidFill>
                <a:latin typeface="+mj-lt"/>
              </a:rPr>
              <a:t>Model Preparation Checklist</a:t>
            </a:r>
          </a:p>
          <a:p>
            <a:endParaRPr lang="en-GB" sz="2000" b="1" dirty="0">
              <a:solidFill>
                <a:srgbClr val="FFC000"/>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Create 3D model. </a:t>
            </a:r>
            <a:r>
              <a:rPr lang="en-GB" sz="2000" b="1" dirty="0">
                <a:solidFill>
                  <a:schemeClr val="accent6"/>
                </a:solidFill>
                <a:sym typeface="Wingdings" panose="05000000000000000000" pitchFamily="2" charset="2"/>
              </a:rPr>
              <a:t></a:t>
            </a:r>
            <a:endParaRPr lang="en-GB" sz="2000" b="1" dirty="0">
              <a:solidFill>
                <a:schemeClr val="accent6"/>
              </a:solidFill>
            </a:endParaRPr>
          </a:p>
          <a:p>
            <a:endParaRPr lang="en-GB" sz="2000" b="1" dirty="0">
              <a:solidFill>
                <a:schemeClr val="tx1">
                  <a:lumMod val="95000"/>
                  <a:lumOff val="5000"/>
                </a:schemeClr>
              </a:solidFill>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Zero the models XYZ axis and freeze transformations.</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Adjust the models pivot point.</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Assign default lambert material.</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UV Unwrap the model.</a:t>
            </a: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4" name="Picture 3" descr="A screenshot of a computer generated image&#10;&#10;AI-generated content may be incorrect.">
            <a:extLst>
              <a:ext uri="{FF2B5EF4-FFF2-40B4-BE49-F238E27FC236}">
                <a16:creationId xmlns:a16="http://schemas.microsoft.com/office/drawing/2014/main" id="{F1A33B5D-91EB-0C71-2581-77D4D7C400D3}"/>
              </a:ext>
            </a:extLst>
          </p:cNvPr>
          <p:cNvPicPr>
            <a:picLocks noChangeAspect="1"/>
          </p:cNvPicPr>
          <p:nvPr/>
        </p:nvPicPr>
        <p:blipFill>
          <a:blip r:embed="rId4"/>
          <a:stretch>
            <a:fillRect/>
          </a:stretch>
        </p:blipFill>
        <p:spPr>
          <a:xfrm>
            <a:off x="5337053" y="1650756"/>
            <a:ext cx="6236433" cy="4025412"/>
          </a:xfrm>
          <a:prstGeom prst="rect">
            <a:avLst/>
          </a:prstGeom>
          <a:ln w="28575">
            <a:solidFill>
              <a:srgbClr val="FFC000"/>
            </a:solidFill>
          </a:ln>
        </p:spPr>
      </p:pic>
    </p:spTree>
    <p:extLst>
      <p:ext uri="{BB962C8B-B14F-4D97-AF65-F5344CB8AC3E}">
        <p14:creationId xmlns:p14="http://schemas.microsoft.com/office/powerpoint/2010/main" val="2926742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500E3-B0DC-5816-315E-78F2A17D571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057F6DA-74B6-0B53-2179-36C5EA46DBE5}"/>
              </a:ext>
            </a:extLst>
          </p:cNvPr>
          <p:cNvSpPr txBox="1"/>
          <p:nvPr/>
        </p:nvSpPr>
        <p:spPr>
          <a:xfrm>
            <a:off x="370154" y="1422201"/>
            <a:ext cx="5367457" cy="3785652"/>
          </a:xfrm>
          <a:prstGeom prst="rect">
            <a:avLst/>
          </a:prstGeom>
          <a:noFill/>
        </p:spPr>
        <p:txBody>
          <a:bodyPr wrap="square" lIns="91440" tIns="45720" rIns="91440" bIns="45720" rtlCol="0" anchor="t">
            <a:spAutoFit/>
          </a:bodyPr>
          <a:lstStyle/>
          <a:p>
            <a:r>
              <a:rPr lang="en-GB" sz="2000" b="1" dirty="0">
                <a:solidFill>
                  <a:srgbClr val="FFC000"/>
                </a:solidFill>
                <a:latin typeface="+mj-lt"/>
              </a:rPr>
              <a:t>Model Preparation Checklist</a:t>
            </a:r>
          </a:p>
          <a:p>
            <a:endParaRPr lang="en-GB" sz="2000" b="1" dirty="0">
              <a:solidFill>
                <a:srgbClr val="FFC000"/>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Create 3D model.</a:t>
            </a:r>
            <a:r>
              <a:rPr lang="en-GB" sz="2000" b="1" dirty="0">
                <a:solidFill>
                  <a:schemeClr val="accent6"/>
                </a:solidFill>
                <a:sym typeface="Wingdings" panose="05000000000000000000" pitchFamily="2" charset="2"/>
              </a:rPr>
              <a:t> </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Zero the models XYZ axis and freeze transformations.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Adjust the models pivot point.</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Assign default lambert material.</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UV Unwrap the model.</a:t>
            </a:r>
          </a:p>
        </p:txBody>
      </p:sp>
      <p:pic>
        <p:nvPicPr>
          <p:cNvPr id="8" name="Picture 7" descr="A black and white shield with leaves and flowers&#10;&#10;Description automatically generated">
            <a:extLst>
              <a:ext uri="{FF2B5EF4-FFF2-40B4-BE49-F238E27FC236}">
                <a16:creationId xmlns:a16="http://schemas.microsoft.com/office/drawing/2014/main" id="{C2D928C5-B095-1B63-262F-C7FFA2413D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4D4F6D67-B5C0-B2F6-6F15-275AEBCC1CF8}"/>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352B1F57-C223-1A60-7FF2-CFFDD6C6D5CC}"/>
              </a:ext>
            </a:extLst>
          </p:cNvPr>
          <p:cNvPicPr>
            <a:picLocks noChangeAspect="1"/>
          </p:cNvPicPr>
          <p:nvPr/>
        </p:nvPicPr>
        <p:blipFill>
          <a:blip r:embed="rId4"/>
          <a:stretch>
            <a:fillRect/>
          </a:stretch>
        </p:blipFill>
        <p:spPr>
          <a:xfrm>
            <a:off x="6612183" y="1294203"/>
            <a:ext cx="3577802" cy="4782312"/>
          </a:xfrm>
          <a:prstGeom prst="rect">
            <a:avLst/>
          </a:prstGeom>
          <a:ln w="38100">
            <a:solidFill>
              <a:srgbClr val="FFC000"/>
            </a:solidFill>
          </a:ln>
        </p:spPr>
      </p:pic>
      <p:pic>
        <p:nvPicPr>
          <p:cNvPr id="7" name="Picture 6">
            <a:extLst>
              <a:ext uri="{FF2B5EF4-FFF2-40B4-BE49-F238E27FC236}">
                <a16:creationId xmlns:a16="http://schemas.microsoft.com/office/drawing/2014/main" id="{D8C4280B-8F82-764C-C531-12CEF929BC1B}"/>
              </a:ext>
            </a:extLst>
          </p:cNvPr>
          <p:cNvPicPr>
            <a:picLocks noChangeAspect="1"/>
          </p:cNvPicPr>
          <p:nvPr/>
        </p:nvPicPr>
        <p:blipFill>
          <a:blip r:embed="rId5"/>
          <a:stretch>
            <a:fillRect/>
          </a:stretch>
        </p:blipFill>
        <p:spPr>
          <a:xfrm>
            <a:off x="10377514" y="1294203"/>
            <a:ext cx="1719998" cy="1972265"/>
          </a:xfrm>
          <a:prstGeom prst="rect">
            <a:avLst/>
          </a:prstGeom>
          <a:ln w="38100">
            <a:solidFill>
              <a:srgbClr val="FFC000"/>
            </a:solidFill>
          </a:ln>
        </p:spPr>
      </p:pic>
      <p:pic>
        <p:nvPicPr>
          <p:cNvPr id="10" name="Picture 9">
            <a:extLst>
              <a:ext uri="{FF2B5EF4-FFF2-40B4-BE49-F238E27FC236}">
                <a16:creationId xmlns:a16="http://schemas.microsoft.com/office/drawing/2014/main" id="{9442C8F1-3EE6-DED0-F1D6-CEFE4DA59EC0}"/>
              </a:ext>
            </a:extLst>
          </p:cNvPr>
          <p:cNvPicPr>
            <a:picLocks noChangeAspect="1"/>
          </p:cNvPicPr>
          <p:nvPr/>
        </p:nvPicPr>
        <p:blipFill>
          <a:blip r:embed="rId6"/>
          <a:srcRect r="40015"/>
          <a:stretch>
            <a:fillRect/>
          </a:stretch>
        </p:blipFill>
        <p:spPr>
          <a:xfrm>
            <a:off x="4951096" y="552039"/>
            <a:ext cx="7146416" cy="619880"/>
          </a:xfrm>
          <a:prstGeom prst="rect">
            <a:avLst/>
          </a:prstGeom>
          <a:ln w="38100">
            <a:solidFill>
              <a:srgbClr val="FFC000"/>
            </a:solidFill>
          </a:ln>
        </p:spPr>
      </p:pic>
    </p:spTree>
    <p:extLst>
      <p:ext uri="{BB962C8B-B14F-4D97-AF65-F5344CB8AC3E}">
        <p14:creationId xmlns:p14="http://schemas.microsoft.com/office/powerpoint/2010/main" val="6586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7D1A2-0E0B-873E-A092-8E771369DA5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66724C5-87A4-1400-352D-133D4E30BE0B}"/>
              </a:ext>
            </a:extLst>
          </p:cNvPr>
          <p:cNvSpPr txBox="1"/>
          <p:nvPr/>
        </p:nvSpPr>
        <p:spPr>
          <a:xfrm>
            <a:off x="370154" y="1422201"/>
            <a:ext cx="5367457" cy="3785652"/>
          </a:xfrm>
          <a:prstGeom prst="rect">
            <a:avLst/>
          </a:prstGeom>
          <a:noFill/>
        </p:spPr>
        <p:txBody>
          <a:bodyPr wrap="square" lIns="91440" tIns="45720" rIns="91440" bIns="45720" rtlCol="0" anchor="t">
            <a:spAutoFit/>
          </a:bodyPr>
          <a:lstStyle/>
          <a:p>
            <a:r>
              <a:rPr lang="en-GB" sz="2000" b="1" dirty="0">
                <a:solidFill>
                  <a:srgbClr val="FFC000"/>
                </a:solidFill>
                <a:latin typeface="+mj-lt"/>
              </a:rPr>
              <a:t>Model Preparation Checklist</a:t>
            </a:r>
          </a:p>
          <a:p>
            <a:endParaRPr lang="en-GB" sz="2000" b="1" dirty="0">
              <a:solidFill>
                <a:srgbClr val="FFC000"/>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Create 3D model.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Zero the models XYZ axis and freeze transformations.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Adjust the models pivot point.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Assign default lambert material.</a:t>
            </a:r>
          </a:p>
          <a:p>
            <a:endParaRPr lang="en-GB" sz="2000" b="1" dirty="0">
              <a:solidFill>
                <a:schemeClr val="tx1">
                  <a:lumMod val="95000"/>
                  <a:lumOff val="5000"/>
                </a:schemeClr>
              </a:solidFill>
              <a:highlight>
                <a:srgbClr val="000000"/>
              </a:highlight>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UV Unwrap the model.</a:t>
            </a:r>
          </a:p>
        </p:txBody>
      </p:sp>
      <p:pic>
        <p:nvPicPr>
          <p:cNvPr id="8" name="Picture 7" descr="A black and white shield with leaves and flowers&#10;&#10;Description automatically generated">
            <a:extLst>
              <a:ext uri="{FF2B5EF4-FFF2-40B4-BE49-F238E27FC236}">
                <a16:creationId xmlns:a16="http://schemas.microsoft.com/office/drawing/2014/main" id="{BCF2A1AD-0571-F453-AB56-6AC89A68C0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1558FD4A-7987-2891-510B-94EA7A250CEF}"/>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EDF1FB25-6D64-33EA-2560-08855FDB5B26}"/>
              </a:ext>
            </a:extLst>
          </p:cNvPr>
          <p:cNvPicPr>
            <a:picLocks noChangeAspect="1"/>
          </p:cNvPicPr>
          <p:nvPr/>
        </p:nvPicPr>
        <p:blipFill>
          <a:blip r:embed="rId4"/>
          <a:srcRect l="16232" r="9856"/>
          <a:stretch>
            <a:fillRect/>
          </a:stretch>
        </p:blipFill>
        <p:spPr>
          <a:xfrm>
            <a:off x="8572500" y="1508760"/>
            <a:ext cx="2867025" cy="4492752"/>
          </a:xfrm>
          <a:prstGeom prst="rect">
            <a:avLst/>
          </a:prstGeom>
          <a:ln w="38100">
            <a:solidFill>
              <a:srgbClr val="FFC000"/>
            </a:solidFill>
          </a:ln>
        </p:spPr>
      </p:pic>
      <p:pic>
        <p:nvPicPr>
          <p:cNvPr id="7" name="Picture 6">
            <a:extLst>
              <a:ext uri="{FF2B5EF4-FFF2-40B4-BE49-F238E27FC236}">
                <a16:creationId xmlns:a16="http://schemas.microsoft.com/office/drawing/2014/main" id="{95FA5C92-D6BD-A861-6C4F-39FDCC8FA7AF}"/>
              </a:ext>
            </a:extLst>
          </p:cNvPr>
          <p:cNvPicPr>
            <a:picLocks noChangeAspect="1"/>
          </p:cNvPicPr>
          <p:nvPr/>
        </p:nvPicPr>
        <p:blipFill>
          <a:blip r:embed="rId5"/>
          <a:stretch>
            <a:fillRect/>
          </a:stretch>
        </p:blipFill>
        <p:spPr>
          <a:xfrm>
            <a:off x="5422133" y="1508759"/>
            <a:ext cx="2984509" cy="4492753"/>
          </a:xfrm>
          <a:prstGeom prst="rect">
            <a:avLst/>
          </a:prstGeom>
          <a:ln w="38100">
            <a:solidFill>
              <a:srgbClr val="FFC000"/>
            </a:solidFill>
          </a:ln>
        </p:spPr>
      </p:pic>
    </p:spTree>
    <p:extLst>
      <p:ext uri="{BB962C8B-B14F-4D97-AF65-F5344CB8AC3E}">
        <p14:creationId xmlns:p14="http://schemas.microsoft.com/office/powerpoint/2010/main" val="1296082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51BE9-E642-6A71-7246-E7AA3102F2F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0241902-4586-456C-D33B-242A26497C11}"/>
              </a:ext>
            </a:extLst>
          </p:cNvPr>
          <p:cNvSpPr txBox="1"/>
          <p:nvPr/>
        </p:nvSpPr>
        <p:spPr>
          <a:xfrm>
            <a:off x="370154" y="1422201"/>
            <a:ext cx="5367457" cy="3785652"/>
          </a:xfrm>
          <a:prstGeom prst="rect">
            <a:avLst/>
          </a:prstGeom>
          <a:noFill/>
        </p:spPr>
        <p:txBody>
          <a:bodyPr wrap="square" lIns="91440" tIns="45720" rIns="91440" bIns="45720" rtlCol="0" anchor="t">
            <a:spAutoFit/>
          </a:bodyPr>
          <a:lstStyle/>
          <a:p>
            <a:r>
              <a:rPr lang="en-GB" sz="2000" b="1" dirty="0">
                <a:solidFill>
                  <a:srgbClr val="FFC000"/>
                </a:solidFill>
                <a:latin typeface="+mj-lt"/>
              </a:rPr>
              <a:t>Model Preparation Checklist</a:t>
            </a:r>
          </a:p>
          <a:p>
            <a:endParaRPr lang="en-GB" sz="2000" b="1" dirty="0">
              <a:solidFill>
                <a:srgbClr val="FFC000"/>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Create 3D model.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Zero the models XYZ axis and freeze transformations.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Adjust the models pivot point.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Assign default lambert material.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tx1">
                    <a:lumMod val="95000"/>
                    <a:lumOff val="5000"/>
                  </a:schemeClr>
                </a:solidFill>
                <a:highlight>
                  <a:srgbClr val="000000"/>
                </a:highlight>
                <a:latin typeface="Times New Roman"/>
                <a:cs typeface="Times New Roman"/>
              </a:rPr>
              <a:t>• </a:t>
            </a:r>
            <a:r>
              <a:rPr lang="en-GB" sz="2000" b="1" dirty="0">
                <a:solidFill>
                  <a:schemeClr val="tx1">
                    <a:lumMod val="95000"/>
                    <a:lumOff val="5000"/>
                  </a:schemeClr>
                </a:solidFill>
                <a:highlight>
                  <a:srgbClr val="000000"/>
                </a:highlight>
              </a:rPr>
              <a:t>UV Unwrap the model.</a:t>
            </a:r>
          </a:p>
        </p:txBody>
      </p:sp>
      <p:pic>
        <p:nvPicPr>
          <p:cNvPr id="8" name="Picture 7" descr="A black and white shield with leaves and flowers&#10;&#10;Description automatically generated">
            <a:extLst>
              <a:ext uri="{FF2B5EF4-FFF2-40B4-BE49-F238E27FC236}">
                <a16:creationId xmlns:a16="http://schemas.microsoft.com/office/drawing/2014/main" id="{569CDE52-56E7-EE65-9CA5-082E96A980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067A9F2E-CC80-3343-0EC2-E96E348F42BF}"/>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B1ACDF5A-7770-06DF-1026-C30354CD0A34}"/>
              </a:ext>
            </a:extLst>
          </p:cNvPr>
          <p:cNvPicPr>
            <a:picLocks noChangeAspect="1"/>
          </p:cNvPicPr>
          <p:nvPr/>
        </p:nvPicPr>
        <p:blipFill>
          <a:blip r:embed="rId4"/>
          <a:stretch>
            <a:fillRect/>
          </a:stretch>
        </p:blipFill>
        <p:spPr>
          <a:xfrm>
            <a:off x="5409873" y="1264898"/>
            <a:ext cx="2987429" cy="4402527"/>
          </a:xfrm>
          <a:prstGeom prst="rect">
            <a:avLst/>
          </a:prstGeom>
          <a:ln w="38100">
            <a:solidFill>
              <a:srgbClr val="FFC000"/>
            </a:solidFill>
          </a:ln>
        </p:spPr>
      </p:pic>
      <p:pic>
        <p:nvPicPr>
          <p:cNvPr id="7" name="Picture 6">
            <a:extLst>
              <a:ext uri="{FF2B5EF4-FFF2-40B4-BE49-F238E27FC236}">
                <a16:creationId xmlns:a16="http://schemas.microsoft.com/office/drawing/2014/main" id="{2AC86856-6972-0F6E-EEA5-F2676C63A259}"/>
              </a:ext>
            </a:extLst>
          </p:cNvPr>
          <p:cNvPicPr>
            <a:picLocks noChangeAspect="1"/>
          </p:cNvPicPr>
          <p:nvPr/>
        </p:nvPicPr>
        <p:blipFill>
          <a:blip r:embed="rId5"/>
          <a:stretch>
            <a:fillRect/>
          </a:stretch>
        </p:blipFill>
        <p:spPr>
          <a:xfrm>
            <a:off x="8694365" y="1264898"/>
            <a:ext cx="3363278" cy="4450102"/>
          </a:xfrm>
          <a:prstGeom prst="rect">
            <a:avLst/>
          </a:prstGeom>
          <a:ln w="38100">
            <a:solidFill>
              <a:srgbClr val="FFC000"/>
            </a:solidFill>
          </a:ln>
        </p:spPr>
      </p:pic>
    </p:spTree>
    <p:extLst>
      <p:ext uri="{BB962C8B-B14F-4D97-AF65-F5344CB8AC3E}">
        <p14:creationId xmlns:p14="http://schemas.microsoft.com/office/powerpoint/2010/main" val="3465910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2587D-976E-ECA2-6E3D-8A58FA2E21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EABEF4-F92B-C8D4-C668-FF01A2BB5DB4}"/>
              </a:ext>
            </a:extLst>
          </p:cNvPr>
          <p:cNvSpPr txBox="1"/>
          <p:nvPr/>
        </p:nvSpPr>
        <p:spPr>
          <a:xfrm>
            <a:off x="370154" y="1422201"/>
            <a:ext cx="5367457" cy="3785652"/>
          </a:xfrm>
          <a:prstGeom prst="rect">
            <a:avLst/>
          </a:prstGeom>
          <a:noFill/>
        </p:spPr>
        <p:txBody>
          <a:bodyPr wrap="square" lIns="91440" tIns="45720" rIns="91440" bIns="45720" rtlCol="0" anchor="t">
            <a:spAutoFit/>
          </a:bodyPr>
          <a:lstStyle/>
          <a:p>
            <a:r>
              <a:rPr lang="en-GB" sz="2000" b="1" dirty="0">
                <a:solidFill>
                  <a:srgbClr val="FFC000"/>
                </a:solidFill>
                <a:latin typeface="+mj-lt"/>
              </a:rPr>
              <a:t>Model Preparation Checklist</a:t>
            </a:r>
          </a:p>
          <a:p>
            <a:endParaRPr lang="en-GB" sz="2000" b="1" dirty="0">
              <a:solidFill>
                <a:srgbClr val="FFC000"/>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Create 3D model.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Zero the models XYZ axis and freeze transformations.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Adjust the models pivot point.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rPr>
              <a:t>Assign default lambert material. </a:t>
            </a:r>
            <a:r>
              <a:rPr lang="en-GB" sz="2000" b="1" dirty="0">
                <a:solidFill>
                  <a:schemeClr val="accent6"/>
                </a:solidFill>
                <a:sym typeface="Wingdings" panose="05000000000000000000" pitchFamily="2" charset="2"/>
              </a:rPr>
              <a:t></a:t>
            </a:r>
            <a:endParaRPr lang="en-GB" sz="2000" b="1" dirty="0">
              <a:solidFill>
                <a:schemeClr val="bg1"/>
              </a:solidFill>
            </a:endParaRPr>
          </a:p>
          <a:p>
            <a:endParaRPr lang="en-GB" sz="2000" b="1" dirty="0">
              <a:solidFill>
                <a:schemeClr val="bg1"/>
              </a:solidFill>
            </a:endParaRPr>
          </a:p>
          <a:p>
            <a:r>
              <a:rPr lang="en-GB" sz="2000" b="1" dirty="0">
                <a:solidFill>
                  <a:schemeClr val="bg1"/>
                </a:solidFill>
                <a:latin typeface="Times New Roman"/>
                <a:cs typeface="Times New Roman"/>
              </a:rPr>
              <a:t>• </a:t>
            </a:r>
            <a:r>
              <a:rPr lang="en-GB" sz="2000" b="1" dirty="0">
                <a:solidFill>
                  <a:schemeClr val="bg1"/>
                </a:solidFill>
              </a:rPr>
              <a:t>UV Unwrap the model. </a:t>
            </a:r>
            <a:r>
              <a:rPr lang="en-GB" sz="2000" b="1" dirty="0">
                <a:solidFill>
                  <a:schemeClr val="accent6"/>
                </a:solidFill>
                <a:sym typeface="Wingdings" panose="05000000000000000000" pitchFamily="2" charset="2"/>
              </a:rPr>
              <a:t></a:t>
            </a:r>
            <a:endParaRPr lang="en-GB" sz="2000" b="1" dirty="0">
              <a:solidFill>
                <a:schemeClr val="bg1"/>
              </a:solidFill>
              <a:highlight>
                <a:srgbClr val="000000"/>
              </a:highlight>
            </a:endParaRPr>
          </a:p>
        </p:txBody>
      </p:sp>
      <p:pic>
        <p:nvPicPr>
          <p:cNvPr id="8" name="Picture 7" descr="A black and white shield with leaves and flowers&#10;&#10;Description automatically generated">
            <a:extLst>
              <a:ext uri="{FF2B5EF4-FFF2-40B4-BE49-F238E27FC236}">
                <a16:creationId xmlns:a16="http://schemas.microsoft.com/office/drawing/2014/main" id="{EB07441E-FA85-1F55-8D21-DCB96CD1AE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A61DB583-CA9B-648F-563D-CCE41EC69666}"/>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7" name="Picture 6">
            <a:extLst>
              <a:ext uri="{FF2B5EF4-FFF2-40B4-BE49-F238E27FC236}">
                <a16:creationId xmlns:a16="http://schemas.microsoft.com/office/drawing/2014/main" id="{11541CDF-AC3E-A773-3D68-5465DF2BF16B}"/>
              </a:ext>
            </a:extLst>
          </p:cNvPr>
          <p:cNvPicPr>
            <a:picLocks noChangeAspect="1"/>
          </p:cNvPicPr>
          <p:nvPr/>
        </p:nvPicPr>
        <p:blipFill>
          <a:blip r:embed="rId4"/>
          <a:stretch>
            <a:fillRect/>
          </a:stretch>
        </p:blipFill>
        <p:spPr>
          <a:xfrm>
            <a:off x="5086426" y="1890009"/>
            <a:ext cx="6977557" cy="3785653"/>
          </a:xfrm>
          <a:prstGeom prst="rect">
            <a:avLst/>
          </a:prstGeom>
          <a:ln w="38100">
            <a:solidFill>
              <a:srgbClr val="FFC000"/>
            </a:solidFill>
          </a:ln>
        </p:spPr>
      </p:pic>
    </p:spTree>
    <p:extLst>
      <p:ext uri="{BB962C8B-B14F-4D97-AF65-F5344CB8AC3E}">
        <p14:creationId xmlns:p14="http://schemas.microsoft.com/office/powerpoint/2010/main" val="3617965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631216"/>
          </a:xfrm>
          <a:prstGeom prst="rect">
            <a:avLst/>
          </a:prstGeom>
          <a:no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Exporting and Importing to Adobe Substance 3D Painter</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688098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74306" y="1334278"/>
            <a:ext cx="11243388" cy="400110"/>
          </a:xfrm>
          <a:prstGeom prst="rect">
            <a:avLst/>
          </a:prstGeom>
          <a:noFill/>
        </p:spPr>
        <p:txBody>
          <a:bodyPr wrap="square" rtlCol="0">
            <a:spAutoFit/>
          </a:bodyPr>
          <a:lstStyle/>
          <a:p>
            <a:r>
              <a:rPr lang="en-GB" sz="2000" b="1" dirty="0">
                <a:solidFill>
                  <a:srgbClr val="FFC000"/>
                </a:solidFill>
                <a:latin typeface="+mj-lt"/>
              </a:rPr>
              <a:t>Exporting from Maya</a:t>
            </a: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5D97AC20-670D-3317-3605-205553BB0152}"/>
              </a:ext>
            </a:extLst>
          </p:cNvPr>
          <p:cNvPicPr>
            <a:picLocks noChangeAspect="1"/>
          </p:cNvPicPr>
          <p:nvPr/>
        </p:nvPicPr>
        <p:blipFill>
          <a:blip r:embed="rId4"/>
          <a:stretch>
            <a:fillRect/>
          </a:stretch>
        </p:blipFill>
        <p:spPr>
          <a:xfrm>
            <a:off x="761999" y="2258501"/>
            <a:ext cx="3568255" cy="3831336"/>
          </a:xfrm>
          <a:prstGeom prst="rect">
            <a:avLst/>
          </a:prstGeom>
          <a:ln w="38100">
            <a:solidFill>
              <a:srgbClr val="FFC000"/>
            </a:solidFill>
          </a:ln>
        </p:spPr>
      </p:pic>
      <p:pic>
        <p:nvPicPr>
          <p:cNvPr id="10" name="Picture 9">
            <a:extLst>
              <a:ext uri="{FF2B5EF4-FFF2-40B4-BE49-F238E27FC236}">
                <a16:creationId xmlns:a16="http://schemas.microsoft.com/office/drawing/2014/main" id="{57EF82EC-7317-49A2-CB09-D9A3DCD1CD72}"/>
              </a:ext>
            </a:extLst>
          </p:cNvPr>
          <p:cNvPicPr>
            <a:picLocks noChangeAspect="1"/>
          </p:cNvPicPr>
          <p:nvPr/>
        </p:nvPicPr>
        <p:blipFill>
          <a:blip r:embed="rId5"/>
          <a:stretch>
            <a:fillRect/>
          </a:stretch>
        </p:blipFill>
        <p:spPr>
          <a:xfrm>
            <a:off x="5611367" y="585215"/>
            <a:ext cx="2075637" cy="5504621"/>
          </a:xfrm>
          <a:prstGeom prst="rect">
            <a:avLst/>
          </a:prstGeom>
          <a:ln w="38100">
            <a:solidFill>
              <a:srgbClr val="FFC000"/>
            </a:solidFill>
          </a:ln>
        </p:spPr>
      </p:pic>
      <p:pic>
        <p:nvPicPr>
          <p:cNvPr id="12" name="Picture 11">
            <a:extLst>
              <a:ext uri="{FF2B5EF4-FFF2-40B4-BE49-F238E27FC236}">
                <a16:creationId xmlns:a16="http://schemas.microsoft.com/office/drawing/2014/main" id="{E5A7EF81-C1D7-0DBA-3C72-57E2F9026C2A}"/>
              </a:ext>
            </a:extLst>
          </p:cNvPr>
          <p:cNvPicPr>
            <a:picLocks noChangeAspect="1"/>
          </p:cNvPicPr>
          <p:nvPr/>
        </p:nvPicPr>
        <p:blipFill>
          <a:blip r:embed="rId6"/>
          <a:stretch>
            <a:fillRect/>
          </a:stretch>
        </p:blipFill>
        <p:spPr>
          <a:xfrm>
            <a:off x="8802566" y="585215"/>
            <a:ext cx="2072775" cy="5504621"/>
          </a:xfrm>
          <a:prstGeom prst="rect">
            <a:avLst/>
          </a:prstGeom>
          <a:ln w="38100">
            <a:solidFill>
              <a:srgbClr val="FFC000"/>
            </a:solidFill>
          </a:ln>
        </p:spPr>
      </p:pic>
      <p:sp>
        <p:nvSpPr>
          <p:cNvPr id="13" name="TextBox 12">
            <a:extLst>
              <a:ext uri="{FF2B5EF4-FFF2-40B4-BE49-F238E27FC236}">
                <a16:creationId xmlns:a16="http://schemas.microsoft.com/office/drawing/2014/main" id="{9E62476B-943B-CB22-1D42-392077DBA903}"/>
              </a:ext>
            </a:extLst>
          </p:cNvPr>
          <p:cNvSpPr txBox="1"/>
          <p:nvPr/>
        </p:nvSpPr>
        <p:spPr>
          <a:xfrm>
            <a:off x="688264" y="6260265"/>
            <a:ext cx="3715723" cy="369332"/>
          </a:xfrm>
          <a:prstGeom prst="rect">
            <a:avLst/>
          </a:prstGeom>
          <a:noFill/>
        </p:spPr>
        <p:txBody>
          <a:bodyPr wrap="square" rtlCol="0">
            <a:spAutoFit/>
          </a:bodyPr>
          <a:lstStyle/>
          <a:p>
            <a:r>
              <a:rPr lang="en-GB" b="1" dirty="0">
                <a:solidFill>
                  <a:schemeClr val="bg1"/>
                </a:solidFill>
              </a:rPr>
              <a:t>Edit &gt; Delete all by type &gt; History</a:t>
            </a:r>
            <a:endParaRPr lang="en-GB" b="1" dirty="0">
              <a:solidFill>
                <a:srgbClr val="FFC000"/>
              </a:solidFill>
            </a:endParaRPr>
          </a:p>
        </p:txBody>
      </p:sp>
      <p:sp>
        <p:nvSpPr>
          <p:cNvPr id="14" name="TextBox 13">
            <a:extLst>
              <a:ext uri="{FF2B5EF4-FFF2-40B4-BE49-F238E27FC236}">
                <a16:creationId xmlns:a16="http://schemas.microsoft.com/office/drawing/2014/main" id="{76499474-983C-D364-0FFA-0D14FBDA26C4}"/>
              </a:ext>
            </a:extLst>
          </p:cNvPr>
          <p:cNvSpPr txBox="1"/>
          <p:nvPr/>
        </p:nvSpPr>
        <p:spPr>
          <a:xfrm>
            <a:off x="5611367" y="6260265"/>
            <a:ext cx="1889395" cy="369332"/>
          </a:xfrm>
          <a:prstGeom prst="rect">
            <a:avLst/>
          </a:prstGeom>
          <a:noFill/>
        </p:spPr>
        <p:txBody>
          <a:bodyPr wrap="square" rtlCol="0">
            <a:spAutoFit/>
          </a:bodyPr>
          <a:lstStyle/>
          <a:p>
            <a:r>
              <a:rPr lang="en-GB" b="1" dirty="0">
                <a:solidFill>
                  <a:schemeClr val="bg1"/>
                </a:solidFill>
              </a:rPr>
              <a:t>Export selection</a:t>
            </a:r>
            <a:endParaRPr lang="en-GB" b="1" dirty="0">
              <a:solidFill>
                <a:srgbClr val="FFC000"/>
              </a:solidFill>
            </a:endParaRPr>
          </a:p>
        </p:txBody>
      </p:sp>
      <p:sp>
        <p:nvSpPr>
          <p:cNvPr id="15" name="TextBox 14">
            <a:extLst>
              <a:ext uri="{FF2B5EF4-FFF2-40B4-BE49-F238E27FC236}">
                <a16:creationId xmlns:a16="http://schemas.microsoft.com/office/drawing/2014/main" id="{C0BDC9C3-A530-1263-99A2-BE6AE38C75AD}"/>
              </a:ext>
            </a:extLst>
          </p:cNvPr>
          <p:cNvSpPr txBox="1"/>
          <p:nvPr/>
        </p:nvSpPr>
        <p:spPr>
          <a:xfrm>
            <a:off x="8894255" y="6260265"/>
            <a:ext cx="1889395" cy="369332"/>
          </a:xfrm>
          <a:prstGeom prst="rect">
            <a:avLst/>
          </a:prstGeom>
          <a:noFill/>
        </p:spPr>
        <p:txBody>
          <a:bodyPr wrap="square" rtlCol="0">
            <a:spAutoFit/>
          </a:bodyPr>
          <a:lstStyle/>
          <a:p>
            <a:r>
              <a:rPr lang="en-GB" b="1" dirty="0">
                <a:solidFill>
                  <a:schemeClr val="bg1"/>
                </a:solidFill>
              </a:rPr>
              <a:t>Game exporter</a:t>
            </a:r>
            <a:endParaRPr lang="en-GB" b="1" dirty="0">
              <a:solidFill>
                <a:srgbClr val="FFC000"/>
              </a:solidFill>
            </a:endParaRPr>
          </a:p>
        </p:txBody>
      </p:sp>
    </p:spTree>
    <p:extLst>
      <p:ext uri="{BB962C8B-B14F-4D97-AF65-F5344CB8AC3E}">
        <p14:creationId xmlns:p14="http://schemas.microsoft.com/office/powerpoint/2010/main" val="2771004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9D1346-1087-FE36-DD11-E6ADDDBE27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8733DB3-1A97-CD21-876A-E1B48C6D0B17}"/>
              </a:ext>
            </a:extLst>
          </p:cNvPr>
          <p:cNvSpPr txBox="1"/>
          <p:nvPr/>
        </p:nvSpPr>
        <p:spPr>
          <a:xfrm>
            <a:off x="474306" y="1334278"/>
            <a:ext cx="11243388" cy="400110"/>
          </a:xfrm>
          <a:prstGeom prst="rect">
            <a:avLst/>
          </a:prstGeom>
          <a:noFill/>
        </p:spPr>
        <p:txBody>
          <a:bodyPr wrap="square" rtlCol="0">
            <a:spAutoFit/>
          </a:bodyPr>
          <a:lstStyle/>
          <a:p>
            <a:r>
              <a:rPr lang="en-GB" sz="2000" b="1" dirty="0">
                <a:solidFill>
                  <a:srgbClr val="FFC000"/>
                </a:solidFill>
                <a:latin typeface="+mj-lt"/>
              </a:rPr>
              <a:t>Exporting from Maya</a:t>
            </a:r>
          </a:p>
        </p:txBody>
      </p:sp>
      <p:pic>
        <p:nvPicPr>
          <p:cNvPr id="8" name="Picture 7" descr="A black and white shield with leaves and flowers&#10;&#10;Description automatically generated">
            <a:extLst>
              <a:ext uri="{FF2B5EF4-FFF2-40B4-BE49-F238E27FC236}">
                <a16:creationId xmlns:a16="http://schemas.microsoft.com/office/drawing/2014/main" id="{669C4435-3670-8111-ED7B-B664BD6990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247E5184-EE6B-FCB9-6710-1AD9A711DAD8}"/>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
        <p:nvSpPr>
          <p:cNvPr id="14" name="TextBox 13">
            <a:extLst>
              <a:ext uri="{FF2B5EF4-FFF2-40B4-BE49-F238E27FC236}">
                <a16:creationId xmlns:a16="http://schemas.microsoft.com/office/drawing/2014/main" id="{7DB9915B-441C-BBDB-D120-094CF87E44C8}"/>
              </a:ext>
            </a:extLst>
          </p:cNvPr>
          <p:cNvSpPr txBox="1"/>
          <p:nvPr/>
        </p:nvSpPr>
        <p:spPr>
          <a:xfrm>
            <a:off x="474306" y="1628745"/>
            <a:ext cx="1889395" cy="369332"/>
          </a:xfrm>
          <a:prstGeom prst="rect">
            <a:avLst/>
          </a:prstGeom>
          <a:noFill/>
        </p:spPr>
        <p:txBody>
          <a:bodyPr wrap="square" rtlCol="0">
            <a:spAutoFit/>
          </a:bodyPr>
          <a:lstStyle/>
          <a:p>
            <a:r>
              <a:rPr lang="en-GB" b="1" dirty="0">
                <a:solidFill>
                  <a:schemeClr val="bg1"/>
                </a:solidFill>
              </a:rPr>
              <a:t>Export selection</a:t>
            </a:r>
            <a:endParaRPr lang="en-GB" b="1" dirty="0">
              <a:solidFill>
                <a:srgbClr val="FFC000"/>
              </a:solidFill>
            </a:endParaRPr>
          </a:p>
        </p:txBody>
      </p:sp>
      <p:pic>
        <p:nvPicPr>
          <p:cNvPr id="6" name="Picture 5">
            <a:extLst>
              <a:ext uri="{FF2B5EF4-FFF2-40B4-BE49-F238E27FC236}">
                <a16:creationId xmlns:a16="http://schemas.microsoft.com/office/drawing/2014/main" id="{AC46478C-71B8-73D0-863A-E22D66126C83}"/>
              </a:ext>
            </a:extLst>
          </p:cNvPr>
          <p:cNvPicPr>
            <a:picLocks noChangeAspect="1"/>
          </p:cNvPicPr>
          <p:nvPr/>
        </p:nvPicPr>
        <p:blipFill>
          <a:blip r:embed="rId4"/>
          <a:stretch>
            <a:fillRect/>
          </a:stretch>
        </p:blipFill>
        <p:spPr>
          <a:xfrm>
            <a:off x="1866524" y="2028855"/>
            <a:ext cx="8458951" cy="4311849"/>
          </a:xfrm>
          <a:prstGeom prst="rect">
            <a:avLst/>
          </a:prstGeom>
          <a:ln w="38100">
            <a:solidFill>
              <a:srgbClr val="FFC000"/>
            </a:solidFill>
          </a:ln>
        </p:spPr>
      </p:pic>
    </p:spTree>
    <p:extLst>
      <p:ext uri="{BB962C8B-B14F-4D97-AF65-F5344CB8AC3E}">
        <p14:creationId xmlns:p14="http://schemas.microsoft.com/office/powerpoint/2010/main" val="306555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C1BE1-5BF5-7C49-91A6-3FE948E0F30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6B6B3AE-BC27-4E0B-5BBB-1082C6D0A9E8}"/>
              </a:ext>
            </a:extLst>
          </p:cNvPr>
          <p:cNvSpPr txBox="1"/>
          <p:nvPr/>
        </p:nvSpPr>
        <p:spPr>
          <a:xfrm>
            <a:off x="474306" y="1334278"/>
            <a:ext cx="11243388" cy="400110"/>
          </a:xfrm>
          <a:prstGeom prst="rect">
            <a:avLst/>
          </a:prstGeom>
          <a:noFill/>
        </p:spPr>
        <p:txBody>
          <a:bodyPr wrap="square" rtlCol="0">
            <a:spAutoFit/>
          </a:bodyPr>
          <a:lstStyle/>
          <a:p>
            <a:r>
              <a:rPr lang="en-GB" sz="2000" b="1" dirty="0">
                <a:solidFill>
                  <a:srgbClr val="FFC000"/>
                </a:solidFill>
                <a:latin typeface="+mj-lt"/>
              </a:rPr>
              <a:t>Exporting from Maya</a:t>
            </a:r>
          </a:p>
        </p:txBody>
      </p:sp>
      <p:pic>
        <p:nvPicPr>
          <p:cNvPr id="8" name="Picture 7" descr="A black and white shield with leaves and flowers&#10;&#10;Description automatically generated">
            <a:extLst>
              <a:ext uri="{FF2B5EF4-FFF2-40B4-BE49-F238E27FC236}">
                <a16:creationId xmlns:a16="http://schemas.microsoft.com/office/drawing/2014/main" id="{81127AED-5D34-80F6-7D62-EFFBAB696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D89498CF-E74B-1455-5702-48BE7FDDE26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
        <p:nvSpPr>
          <p:cNvPr id="14" name="TextBox 13">
            <a:extLst>
              <a:ext uri="{FF2B5EF4-FFF2-40B4-BE49-F238E27FC236}">
                <a16:creationId xmlns:a16="http://schemas.microsoft.com/office/drawing/2014/main" id="{A9217A18-E993-1003-1121-D35323845D04}"/>
              </a:ext>
            </a:extLst>
          </p:cNvPr>
          <p:cNvSpPr txBox="1"/>
          <p:nvPr/>
        </p:nvSpPr>
        <p:spPr>
          <a:xfrm>
            <a:off x="487921" y="1781869"/>
            <a:ext cx="1889395" cy="369332"/>
          </a:xfrm>
          <a:prstGeom prst="rect">
            <a:avLst/>
          </a:prstGeom>
          <a:noFill/>
        </p:spPr>
        <p:txBody>
          <a:bodyPr wrap="square" rtlCol="0">
            <a:spAutoFit/>
          </a:bodyPr>
          <a:lstStyle/>
          <a:p>
            <a:r>
              <a:rPr lang="en-GB" b="1" dirty="0">
                <a:solidFill>
                  <a:schemeClr val="bg1"/>
                </a:solidFill>
              </a:rPr>
              <a:t>Game Exporter</a:t>
            </a:r>
            <a:endParaRPr lang="en-GB" b="1" dirty="0">
              <a:solidFill>
                <a:srgbClr val="FFC000"/>
              </a:solidFill>
            </a:endParaRPr>
          </a:p>
        </p:txBody>
      </p:sp>
      <p:pic>
        <p:nvPicPr>
          <p:cNvPr id="9" name="Picture 8">
            <a:extLst>
              <a:ext uri="{FF2B5EF4-FFF2-40B4-BE49-F238E27FC236}">
                <a16:creationId xmlns:a16="http://schemas.microsoft.com/office/drawing/2014/main" id="{F83EEC7E-6B5A-4A96-8A6A-3B4B4B2E672C}"/>
              </a:ext>
            </a:extLst>
          </p:cNvPr>
          <p:cNvPicPr>
            <a:picLocks noChangeAspect="1"/>
          </p:cNvPicPr>
          <p:nvPr/>
        </p:nvPicPr>
        <p:blipFill>
          <a:blip r:embed="rId4"/>
          <a:stretch>
            <a:fillRect/>
          </a:stretch>
        </p:blipFill>
        <p:spPr>
          <a:xfrm>
            <a:off x="4062127" y="1041011"/>
            <a:ext cx="4067743" cy="5163271"/>
          </a:xfrm>
          <a:prstGeom prst="rect">
            <a:avLst/>
          </a:prstGeom>
          <a:ln w="38100">
            <a:solidFill>
              <a:srgbClr val="FFC000"/>
            </a:solidFill>
          </a:ln>
        </p:spPr>
      </p:pic>
    </p:spTree>
    <p:extLst>
      <p:ext uri="{BB962C8B-B14F-4D97-AF65-F5344CB8AC3E}">
        <p14:creationId xmlns:p14="http://schemas.microsoft.com/office/powerpoint/2010/main" val="823728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288909" cy="4093428"/>
          </a:xfrm>
          <a:prstGeom prst="rect">
            <a:avLst/>
          </a:prstGeom>
          <a:noFill/>
        </p:spPr>
        <p:txBody>
          <a:bodyPr wrap="square" rtlCol="0">
            <a:spAutoFit/>
          </a:bodyPr>
          <a:lstStyle/>
          <a:p>
            <a:r>
              <a:rPr lang="en-GB" sz="2000" b="1" dirty="0">
                <a:solidFill>
                  <a:srgbClr val="FFC000"/>
                </a:solidFill>
                <a:latin typeface="+mj-lt"/>
              </a:rPr>
              <a:t>Importing to Adobe Substance 3D Painter</a:t>
            </a:r>
          </a:p>
          <a:p>
            <a:endParaRPr lang="en-GB" sz="2000" b="1" dirty="0">
              <a:solidFill>
                <a:srgbClr val="FFC000"/>
              </a:solidFill>
            </a:endParaRPr>
          </a:p>
          <a:p>
            <a:r>
              <a:rPr lang="en-GB" sz="2000" b="1" dirty="0">
                <a:solidFill>
                  <a:schemeClr val="bg1"/>
                </a:solidFill>
              </a:rPr>
              <a:t>•Template set to Unreal Engine 4 (Starter Asset).</a:t>
            </a:r>
          </a:p>
          <a:p>
            <a:endParaRPr lang="en-GB" sz="2000" b="1" dirty="0">
              <a:solidFill>
                <a:schemeClr val="bg1"/>
              </a:solidFill>
            </a:endParaRPr>
          </a:p>
          <a:p>
            <a:r>
              <a:rPr lang="en-GB" sz="2000" b="1" dirty="0">
                <a:solidFill>
                  <a:schemeClr val="bg1"/>
                </a:solidFill>
              </a:rPr>
              <a:t>• Document Resolution is suitable.</a:t>
            </a:r>
          </a:p>
          <a:p>
            <a:endParaRPr lang="en-GB" sz="2000" b="1" dirty="0">
              <a:solidFill>
                <a:schemeClr val="bg1"/>
              </a:solidFill>
            </a:endParaRPr>
          </a:p>
          <a:p>
            <a:r>
              <a:rPr lang="en-GB" sz="2000" b="1" dirty="0">
                <a:solidFill>
                  <a:schemeClr val="bg1"/>
                </a:solidFill>
              </a:rPr>
              <a:t>• Use UV Tile workflow is checked.</a:t>
            </a:r>
          </a:p>
          <a:p>
            <a:endParaRPr lang="en-GB" sz="2000" b="1" dirty="0">
              <a:solidFill>
                <a:schemeClr val="bg1"/>
              </a:solidFill>
            </a:endParaRPr>
          </a:p>
          <a:p>
            <a:r>
              <a:rPr lang="en-GB" sz="2000" b="1" dirty="0">
                <a:solidFill>
                  <a:schemeClr val="bg1"/>
                </a:solidFill>
              </a:rPr>
              <a:t>• Import cameras is checked.</a:t>
            </a:r>
          </a:p>
          <a:p>
            <a:endParaRPr lang="en-GB" sz="2000" b="1" dirty="0">
              <a:solidFill>
                <a:schemeClr val="bg1"/>
              </a:solidFill>
            </a:endParaRPr>
          </a:p>
          <a:p>
            <a:r>
              <a:rPr lang="en-GB" sz="2000" b="1" dirty="0">
                <a:solidFill>
                  <a:schemeClr val="bg1"/>
                </a:solidFill>
              </a:rPr>
              <a:t>• Auto-unwrapped is unchecked.</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C37310E3-786E-A528-510D-EB8B7AF8A199}"/>
              </a:ext>
            </a:extLst>
          </p:cNvPr>
          <p:cNvPicPr>
            <a:picLocks noChangeAspect="1"/>
          </p:cNvPicPr>
          <p:nvPr/>
        </p:nvPicPr>
        <p:blipFill>
          <a:blip r:embed="rId4"/>
          <a:stretch>
            <a:fillRect/>
          </a:stretch>
        </p:blipFill>
        <p:spPr>
          <a:xfrm>
            <a:off x="4727448" y="1620012"/>
            <a:ext cx="2379146" cy="4474464"/>
          </a:xfrm>
          <a:prstGeom prst="rect">
            <a:avLst/>
          </a:prstGeom>
          <a:ln w="38100">
            <a:solidFill>
              <a:srgbClr val="FFC000"/>
            </a:solidFill>
          </a:ln>
        </p:spPr>
      </p:pic>
      <p:pic>
        <p:nvPicPr>
          <p:cNvPr id="7" name="Picture 6">
            <a:extLst>
              <a:ext uri="{FF2B5EF4-FFF2-40B4-BE49-F238E27FC236}">
                <a16:creationId xmlns:a16="http://schemas.microsoft.com/office/drawing/2014/main" id="{78D709FA-413C-E3E6-854C-ADC7D676CDF2}"/>
              </a:ext>
            </a:extLst>
          </p:cNvPr>
          <p:cNvPicPr>
            <a:picLocks noChangeAspect="1"/>
          </p:cNvPicPr>
          <p:nvPr/>
        </p:nvPicPr>
        <p:blipFill>
          <a:blip r:embed="rId5"/>
          <a:stretch>
            <a:fillRect/>
          </a:stretch>
        </p:blipFill>
        <p:spPr>
          <a:xfrm>
            <a:off x="7227411" y="1155192"/>
            <a:ext cx="4772916" cy="5404104"/>
          </a:xfrm>
          <a:prstGeom prst="rect">
            <a:avLst/>
          </a:prstGeom>
          <a:ln w="38100">
            <a:solidFill>
              <a:srgbClr val="FFC000"/>
            </a:solidFill>
          </a:ln>
        </p:spPr>
      </p:pic>
    </p:spTree>
    <p:extLst>
      <p:ext uri="{BB962C8B-B14F-4D97-AF65-F5344CB8AC3E}">
        <p14:creationId xmlns:p14="http://schemas.microsoft.com/office/powerpoint/2010/main" val="1886072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169551"/>
          </a:xfrm>
          <a:prstGeom prst="rect">
            <a:avLst/>
          </a:prstGeom>
          <a:no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Navigating Adobe Substance 3D Painter</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121352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991877" cy="4401205"/>
          </a:xfrm>
          <a:prstGeom prst="rect">
            <a:avLst/>
          </a:prstGeom>
          <a:noFill/>
        </p:spPr>
        <p:txBody>
          <a:bodyPr wrap="square" rtlCol="0">
            <a:spAutoFit/>
          </a:bodyPr>
          <a:lstStyle/>
          <a:p>
            <a:r>
              <a:rPr lang="en-GB" sz="2000" b="1" dirty="0">
                <a:solidFill>
                  <a:srgbClr val="FFC000"/>
                </a:solidFill>
                <a:latin typeface="+mj-lt"/>
              </a:rPr>
              <a:t>Tools</a:t>
            </a:r>
          </a:p>
          <a:p>
            <a:endParaRPr lang="en-GB" sz="2000" b="1" dirty="0">
              <a:solidFill>
                <a:srgbClr val="FFC000"/>
              </a:solidFill>
            </a:endParaRPr>
          </a:p>
          <a:p>
            <a:r>
              <a:rPr lang="en-GB" sz="2000" b="1" dirty="0">
                <a:solidFill>
                  <a:schemeClr val="bg1"/>
                </a:solidFill>
              </a:rPr>
              <a:t>• Similar Adobe Photoshop we have a tool section on the left.</a:t>
            </a:r>
          </a:p>
          <a:p>
            <a:endParaRPr lang="en-GB" sz="2000" b="1" dirty="0">
              <a:solidFill>
                <a:schemeClr val="bg1"/>
              </a:solidFill>
            </a:endParaRPr>
          </a:p>
          <a:p>
            <a:r>
              <a:rPr lang="en-GB" sz="2000" b="1" dirty="0">
                <a:solidFill>
                  <a:schemeClr val="bg1"/>
                </a:solidFill>
              </a:rPr>
              <a:t>• Tools are:</a:t>
            </a:r>
          </a:p>
          <a:p>
            <a:r>
              <a:rPr lang="en-GB" sz="2000" b="1" dirty="0">
                <a:solidFill>
                  <a:schemeClr val="bg1"/>
                </a:solidFill>
              </a:rPr>
              <a:t>-Paintbrush</a:t>
            </a:r>
          </a:p>
          <a:p>
            <a:r>
              <a:rPr lang="en-GB" sz="2000" b="1" dirty="0">
                <a:solidFill>
                  <a:schemeClr val="bg1"/>
                </a:solidFill>
              </a:rPr>
              <a:t>-Eraser</a:t>
            </a:r>
          </a:p>
          <a:p>
            <a:r>
              <a:rPr lang="en-GB" sz="2000" b="1" dirty="0">
                <a:solidFill>
                  <a:schemeClr val="bg1"/>
                </a:solidFill>
              </a:rPr>
              <a:t>-Paint along path</a:t>
            </a:r>
          </a:p>
          <a:p>
            <a:r>
              <a:rPr lang="en-GB" sz="2000" b="1" dirty="0">
                <a:solidFill>
                  <a:schemeClr val="bg1"/>
                </a:solidFill>
              </a:rPr>
              <a:t>-Projection</a:t>
            </a:r>
          </a:p>
          <a:p>
            <a:r>
              <a:rPr lang="en-GB" sz="2000" b="1" dirty="0">
                <a:solidFill>
                  <a:schemeClr val="bg1"/>
                </a:solidFill>
              </a:rPr>
              <a:t>-Polygon fill</a:t>
            </a:r>
          </a:p>
          <a:p>
            <a:r>
              <a:rPr lang="en-GB" sz="2000" b="1" dirty="0">
                <a:solidFill>
                  <a:schemeClr val="bg1"/>
                </a:solidFill>
              </a:rPr>
              <a:t>-Smudge</a:t>
            </a:r>
          </a:p>
          <a:p>
            <a:r>
              <a:rPr lang="en-GB" sz="2000" b="1" dirty="0">
                <a:solidFill>
                  <a:schemeClr val="bg1"/>
                </a:solidFill>
              </a:rPr>
              <a:t>-Clone</a:t>
            </a:r>
          </a:p>
          <a:p>
            <a:r>
              <a:rPr lang="en-GB" sz="2000" b="1" dirty="0">
                <a:solidFill>
                  <a:schemeClr val="bg1"/>
                </a:solidFill>
              </a:rPr>
              <a:t>-Material picker</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7" name="Picture 6">
            <a:extLst>
              <a:ext uri="{FF2B5EF4-FFF2-40B4-BE49-F238E27FC236}">
                <a16:creationId xmlns:a16="http://schemas.microsoft.com/office/drawing/2014/main" id="{363A07FC-0460-4A97-9A5C-353038259EF5}"/>
              </a:ext>
            </a:extLst>
          </p:cNvPr>
          <p:cNvPicPr>
            <a:picLocks noChangeAspect="1"/>
          </p:cNvPicPr>
          <p:nvPr/>
        </p:nvPicPr>
        <p:blipFill rotWithShape="1">
          <a:blip r:embed="rId3"/>
          <a:srcRect l="361" r="-361"/>
          <a:stretch/>
        </p:blipFill>
        <p:spPr>
          <a:xfrm>
            <a:off x="6188762" y="1041003"/>
            <a:ext cx="4919547" cy="5295530"/>
          </a:xfrm>
          <a:prstGeom prst="rect">
            <a:avLst/>
          </a:prstGeom>
          <a:ln w="38100">
            <a:solidFill>
              <a:srgbClr val="FFC000"/>
            </a:solidFill>
          </a:ln>
        </p:spPr>
      </p:pic>
    </p:spTree>
    <p:extLst>
      <p:ext uri="{BB962C8B-B14F-4D97-AF65-F5344CB8AC3E}">
        <p14:creationId xmlns:p14="http://schemas.microsoft.com/office/powerpoint/2010/main" val="3357749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87921" y="1073289"/>
            <a:ext cx="4517572" cy="5632311"/>
          </a:xfrm>
          <a:prstGeom prst="rect">
            <a:avLst/>
          </a:prstGeom>
          <a:noFill/>
        </p:spPr>
        <p:txBody>
          <a:bodyPr wrap="square" rtlCol="0">
            <a:spAutoFit/>
          </a:bodyPr>
          <a:lstStyle/>
          <a:p>
            <a:r>
              <a:rPr lang="en-GB" sz="2000" b="1" dirty="0">
                <a:solidFill>
                  <a:srgbClr val="FFC000"/>
                </a:solidFill>
                <a:latin typeface="+mj-lt"/>
              </a:rPr>
              <a:t>Assets Library</a:t>
            </a:r>
          </a:p>
          <a:p>
            <a:endParaRPr lang="en-GB" sz="2000" b="1" dirty="0">
              <a:solidFill>
                <a:srgbClr val="FFC000"/>
              </a:solidFill>
            </a:endParaRPr>
          </a:p>
          <a:p>
            <a:r>
              <a:rPr lang="en-GB" sz="2000" b="1" dirty="0">
                <a:solidFill>
                  <a:schemeClr val="bg1"/>
                </a:solidFill>
              </a:rPr>
              <a:t>•Next to tools we have the Assets Library.</a:t>
            </a:r>
          </a:p>
          <a:p>
            <a:endParaRPr lang="en-GB" sz="2000" b="1" dirty="0">
              <a:solidFill>
                <a:schemeClr val="bg1"/>
              </a:solidFill>
            </a:endParaRPr>
          </a:p>
          <a:p>
            <a:r>
              <a:rPr lang="en-GB" sz="2000" b="1" dirty="0">
                <a:solidFill>
                  <a:schemeClr val="bg1"/>
                </a:solidFill>
              </a:rPr>
              <a:t>•The Assets Library hold a variety of substances that are used in combination with tools to texture our models.</a:t>
            </a:r>
          </a:p>
          <a:p>
            <a:endParaRPr lang="en-GB" sz="2000" b="1" dirty="0">
              <a:solidFill>
                <a:schemeClr val="bg1"/>
              </a:solidFill>
            </a:endParaRPr>
          </a:p>
          <a:p>
            <a:r>
              <a:rPr lang="en-GB" sz="2000" b="1" dirty="0">
                <a:solidFill>
                  <a:schemeClr val="bg1"/>
                </a:solidFill>
              </a:rPr>
              <a:t>•These substances include:</a:t>
            </a:r>
          </a:p>
          <a:p>
            <a:r>
              <a:rPr lang="en-GB" sz="2000" b="1" dirty="0">
                <a:solidFill>
                  <a:schemeClr val="bg1"/>
                </a:solidFill>
              </a:rPr>
              <a:t>-Materials</a:t>
            </a:r>
          </a:p>
          <a:p>
            <a:r>
              <a:rPr lang="en-GB" sz="2000" b="1" dirty="0">
                <a:solidFill>
                  <a:schemeClr val="bg1"/>
                </a:solidFill>
              </a:rPr>
              <a:t>-Smart Materials</a:t>
            </a:r>
          </a:p>
          <a:p>
            <a:r>
              <a:rPr lang="en-GB" sz="2000" b="1" dirty="0">
                <a:solidFill>
                  <a:schemeClr val="bg1"/>
                </a:solidFill>
              </a:rPr>
              <a:t>-Smart Masks</a:t>
            </a:r>
          </a:p>
          <a:p>
            <a:r>
              <a:rPr lang="en-GB" sz="2000" b="1" dirty="0">
                <a:solidFill>
                  <a:schemeClr val="bg1"/>
                </a:solidFill>
              </a:rPr>
              <a:t>-Filters</a:t>
            </a:r>
          </a:p>
          <a:p>
            <a:r>
              <a:rPr lang="en-GB" sz="2000" b="1" dirty="0">
                <a:solidFill>
                  <a:schemeClr val="bg1"/>
                </a:solidFill>
              </a:rPr>
              <a:t>-Brushes</a:t>
            </a:r>
          </a:p>
          <a:p>
            <a:r>
              <a:rPr lang="en-GB" sz="2000" b="1" dirty="0">
                <a:solidFill>
                  <a:schemeClr val="bg1"/>
                </a:solidFill>
              </a:rPr>
              <a:t>-Alphas</a:t>
            </a:r>
          </a:p>
          <a:p>
            <a:r>
              <a:rPr lang="en-GB" sz="2000" b="1" dirty="0">
                <a:solidFill>
                  <a:schemeClr val="bg1"/>
                </a:solidFill>
              </a:rPr>
              <a:t>-Textures</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916F17DC-13F8-4782-AB68-28AD654FEA51}"/>
              </a:ext>
            </a:extLst>
          </p:cNvPr>
          <p:cNvPicPr>
            <a:picLocks noChangeAspect="1"/>
          </p:cNvPicPr>
          <p:nvPr/>
        </p:nvPicPr>
        <p:blipFill rotWithShape="1">
          <a:blip r:embed="rId3"/>
          <a:srcRect l="7214"/>
          <a:stretch/>
        </p:blipFill>
        <p:spPr>
          <a:xfrm>
            <a:off x="5140171" y="875675"/>
            <a:ext cx="5179776" cy="5632882"/>
          </a:xfrm>
          <a:prstGeom prst="rect">
            <a:avLst/>
          </a:prstGeom>
          <a:ln w="38100">
            <a:solidFill>
              <a:srgbClr val="FFC000"/>
            </a:solidFill>
          </a:ln>
        </p:spPr>
      </p:pic>
    </p:spTree>
    <p:extLst>
      <p:ext uri="{BB962C8B-B14F-4D97-AF65-F5344CB8AC3E}">
        <p14:creationId xmlns:p14="http://schemas.microsoft.com/office/powerpoint/2010/main" val="3883817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436915"/>
            <a:ext cx="3415004" cy="5016758"/>
          </a:xfrm>
          <a:prstGeom prst="rect">
            <a:avLst/>
          </a:prstGeom>
          <a:noFill/>
        </p:spPr>
        <p:txBody>
          <a:bodyPr wrap="square" rtlCol="0">
            <a:spAutoFit/>
          </a:bodyPr>
          <a:lstStyle/>
          <a:p>
            <a:r>
              <a:rPr lang="en-GB" sz="2000" b="1" dirty="0">
                <a:solidFill>
                  <a:srgbClr val="FFC000"/>
                </a:solidFill>
                <a:latin typeface="+mj-lt"/>
              </a:rPr>
              <a:t>3D Model and UV Viewports</a:t>
            </a:r>
          </a:p>
          <a:p>
            <a:endParaRPr lang="en-GB" sz="2000" b="1" dirty="0">
              <a:solidFill>
                <a:srgbClr val="FFC000"/>
              </a:solidFill>
            </a:endParaRPr>
          </a:p>
          <a:p>
            <a:r>
              <a:rPr lang="en-GB" sz="2000" b="1" dirty="0">
                <a:solidFill>
                  <a:schemeClr val="bg1"/>
                </a:solidFill>
              </a:rPr>
              <a:t>• The bulk of the screen in Adobe Substance 3D Painter is taken up by the 3D Model and UV Viewports.</a:t>
            </a:r>
          </a:p>
          <a:p>
            <a:endParaRPr lang="en-GB" sz="2000" b="1" dirty="0">
              <a:solidFill>
                <a:schemeClr val="bg1"/>
              </a:solidFill>
            </a:endParaRPr>
          </a:p>
          <a:p>
            <a:r>
              <a:rPr lang="en-GB" sz="2000" b="1" dirty="0">
                <a:solidFill>
                  <a:schemeClr val="bg1"/>
                </a:solidFill>
              </a:rPr>
              <a:t>• 3D Model viewport allows us to paint textures on to the model through a 3D Perspective.</a:t>
            </a:r>
          </a:p>
          <a:p>
            <a:endParaRPr lang="en-GB" sz="2000" b="1" dirty="0">
              <a:solidFill>
                <a:schemeClr val="bg1"/>
              </a:solidFill>
            </a:endParaRPr>
          </a:p>
          <a:p>
            <a:r>
              <a:rPr lang="en-GB" sz="2000" b="1" dirty="0">
                <a:solidFill>
                  <a:schemeClr val="bg1"/>
                </a:solidFill>
              </a:rPr>
              <a:t>• UV Viewport allows us to paint textures on to the models UV Unwrap.</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5712DBEA-DC8B-406C-A924-1ED1E9D49F1C}"/>
              </a:ext>
            </a:extLst>
          </p:cNvPr>
          <p:cNvPicPr>
            <a:picLocks noChangeAspect="1"/>
          </p:cNvPicPr>
          <p:nvPr/>
        </p:nvPicPr>
        <p:blipFill rotWithShape="1">
          <a:blip r:embed="rId3"/>
          <a:srcRect b="1230"/>
          <a:stretch/>
        </p:blipFill>
        <p:spPr>
          <a:xfrm>
            <a:off x="3998589" y="1589092"/>
            <a:ext cx="7754872" cy="5116508"/>
          </a:xfrm>
          <a:prstGeom prst="rect">
            <a:avLst/>
          </a:prstGeom>
          <a:ln w="38100">
            <a:solidFill>
              <a:srgbClr val="FFC000"/>
            </a:solidFill>
          </a:ln>
        </p:spPr>
      </p:pic>
    </p:spTree>
    <p:extLst>
      <p:ext uri="{BB962C8B-B14F-4D97-AF65-F5344CB8AC3E}">
        <p14:creationId xmlns:p14="http://schemas.microsoft.com/office/powerpoint/2010/main" val="2537328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450702" cy="5016758"/>
          </a:xfrm>
          <a:prstGeom prst="rect">
            <a:avLst/>
          </a:prstGeom>
          <a:noFill/>
        </p:spPr>
        <p:txBody>
          <a:bodyPr wrap="square" rtlCol="0">
            <a:spAutoFit/>
          </a:bodyPr>
          <a:lstStyle/>
          <a:p>
            <a:r>
              <a:rPr lang="en-GB" sz="2000" b="1" dirty="0">
                <a:solidFill>
                  <a:srgbClr val="FFC000"/>
                </a:solidFill>
                <a:latin typeface="+mj-lt"/>
              </a:rPr>
              <a:t>Texture Set List</a:t>
            </a:r>
          </a:p>
          <a:p>
            <a:endParaRPr lang="en-GB" sz="2000" b="1" dirty="0">
              <a:solidFill>
                <a:srgbClr val="FFC000"/>
              </a:solidFill>
            </a:endParaRPr>
          </a:p>
          <a:p>
            <a:r>
              <a:rPr lang="en-GB" sz="2000" b="1" dirty="0">
                <a:solidFill>
                  <a:schemeClr val="bg1"/>
                </a:solidFill>
              </a:rPr>
              <a:t>•To the right of our viewports, we have Texture Set List.</a:t>
            </a:r>
            <a:endParaRPr lang="en-GB" sz="2000" b="1" dirty="0">
              <a:solidFill>
                <a:srgbClr val="FFC000"/>
              </a:solidFill>
            </a:endParaRPr>
          </a:p>
          <a:p>
            <a:endParaRPr lang="en-GB" sz="2000" b="1" dirty="0">
              <a:solidFill>
                <a:srgbClr val="FFC000"/>
              </a:solidFill>
            </a:endParaRPr>
          </a:p>
          <a:p>
            <a:r>
              <a:rPr lang="en-GB" sz="2000" b="1" dirty="0">
                <a:solidFill>
                  <a:schemeClr val="bg1"/>
                </a:solidFill>
              </a:rPr>
              <a:t>• Texture Set List holds our models UV Set data.</a:t>
            </a:r>
          </a:p>
          <a:p>
            <a:endParaRPr lang="en-GB" sz="2000" b="1" dirty="0">
              <a:solidFill>
                <a:schemeClr val="bg1"/>
              </a:solidFill>
            </a:endParaRPr>
          </a:p>
          <a:p>
            <a:r>
              <a:rPr lang="en-GB" sz="2000" b="1" dirty="0">
                <a:solidFill>
                  <a:schemeClr val="bg1"/>
                </a:solidFill>
              </a:rPr>
              <a:t>• If a model made up of several different materials, their UV maps will be separate and shown on the Texture Set List.</a:t>
            </a:r>
          </a:p>
          <a:p>
            <a:endParaRPr lang="en-GB" sz="2000" b="1" dirty="0">
              <a:solidFill>
                <a:schemeClr val="bg1"/>
              </a:solidFill>
            </a:endParaRPr>
          </a:p>
          <a:p>
            <a:r>
              <a:rPr lang="en-GB" sz="2000" b="1" dirty="0">
                <a:solidFill>
                  <a:schemeClr val="bg1"/>
                </a:solidFill>
              </a:rPr>
              <a:t>•If using a UDIMs workflow, the UDIMs number will also show up beneath the named material.</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BEDE3414-7CB3-462A-8B1B-94C4186E5500}"/>
              </a:ext>
            </a:extLst>
          </p:cNvPr>
          <p:cNvPicPr>
            <a:picLocks noChangeAspect="1"/>
          </p:cNvPicPr>
          <p:nvPr/>
        </p:nvPicPr>
        <p:blipFill>
          <a:blip r:embed="rId4"/>
          <a:srcRect r="749"/>
          <a:stretch>
            <a:fillRect/>
          </a:stretch>
        </p:blipFill>
        <p:spPr>
          <a:xfrm>
            <a:off x="5486955" y="875675"/>
            <a:ext cx="5649007" cy="5733159"/>
          </a:xfrm>
          <a:prstGeom prst="rect">
            <a:avLst/>
          </a:prstGeom>
          <a:ln w="38100">
            <a:solidFill>
              <a:srgbClr val="FFC000"/>
            </a:solidFill>
          </a:ln>
        </p:spPr>
      </p:pic>
    </p:spTree>
    <p:extLst>
      <p:ext uri="{BB962C8B-B14F-4D97-AF65-F5344CB8AC3E}">
        <p14:creationId xmlns:p14="http://schemas.microsoft.com/office/powerpoint/2010/main" val="1576641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814596" cy="3170099"/>
          </a:xfrm>
          <a:prstGeom prst="rect">
            <a:avLst/>
          </a:prstGeom>
          <a:noFill/>
        </p:spPr>
        <p:txBody>
          <a:bodyPr wrap="square" rtlCol="0">
            <a:spAutoFit/>
          </a:bodyPr>
          <a:lstStyle/>
          <a:p>
            <a:r>
              <a:rPr lang="en-GB" sz="2000" b="1" dirty="0">
                <a:solidFill>
                  <a:srgbClr val="FFC000"/>
                </a:solidFill>
                <a:latin typeface="+mj-lt"/>
              </a:rPr>
              <a:t>Layers</a:t>
            </a:r>
          </a:p>
          <a:p>
            <a:endParaRPr lang="en-GB" sz="2000" b="1" dirty="0">
              <a:solidFill>
                <a:srgbClr val="FFC000"/>
              </a:solidFill>
            </a:endParaRPr>
          </a:p>
          <a:p>
            <a:r>
              <a:rPr lang="en-GB" sz="2000" b="1" dirty="0">
                <a:solidFill>
                  <a:schemeClr val="bg1"/>
                </a:solidFill>
              </a:rPr>
              <a:t>• Underneath the Texture Set List we have Layers.</a:t>
            </a:r>
          </a:p>
          <a:p>
            <a:endParaRPr lang="en-GB" sz="2000" b="1" dirty="0">
              <a:solidFill>
                <a:schemeClr val="bg1"/>
              </a:solidFill>
            </a:endParaRPr>
          </a:p>
          <a:p>
            <a:r>
              <a:rPr lang="en-GB" sz="2000" b="1" dirty="0">
                <a:solidFill>
                  <a:schemeClr val="bg1"/>
                </a:solidFill>
              </a:rPr>
              <a:t>• Substance 3D painter shares a similar Layers function as Photoshop.</a:t>
            </a:r>
          </a:p>
          <a:p>
            <a:endParaRPr lang="en-GB" sz="2000" b="1" dirty="0">
              <a:solidFill>
                <a:schemeClr val="bg1"/>
              </a:solidFill>
            </a:endParaRPr>
          </a:p>
          <a:p>
            <a:r>
              <a:rPr lang="en-GB" sz="2000" b="1" dirty="0">
                <a:solidFill>
                  <a:schemeClr val="bg1"/>
                </a:solidFill>
              </a:rPr>
              <a:t>• Layers helps users create and organize textures on a 3D model.</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292BAF15-1FAA-487F-BB1D-E2EE027F0515}"/>
              </a:ext>
            </a:extLst>
          </p:cNvPr>
          <p:cNvPicPr>
            <a:picLocks noChangeAspect="1"/>
          </p:cNvPicPr>
          <p:nvPr/>
        </p:nvPicPr>
        <p:blipFill>
          <a:blip r:embed="rId3"/>
          <a:stretch>
            <a:fillRect/>
          </a:stretch>
        </p:blipFill>
        <p:spPr>
          <a:xfrm>
            <a:off x="5551306" y="254825"/>
            <a:ext cx="6130621" cy="6450775"/>
          </a:xfrm>
          <a:prstGeom prst="rect">
            <a:avLst/>
          </a:prstGeom>
          <a:ln w="38100">
            <a:solidFill>
              <a:srgbClr val="FFC000"/>
            </a:solidFill>
          </a:ln>
        </p:spPr>
      </p:pic>
    </p:spTree>
    <p:extLst>
      <p:ext uri="{BB962C8B-B14F-4D97-AF65-F5344CB8AC3E}">
        <p14:creationId xmlns:p14="http://schemas.microsoft.com/office/powerpoint/2010/main" val="766509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800211" cy="3785652"/>
          </a:xfrm>
          <a:prstGeom prst="rect">
            <a:avLst/>
          </a:prstGeom>
          <a:noFill/>
        </p:spPr>
        <p:txBody>
          <a:bodyPr wrap="square" rtlCol="0">
            <a:spAutoFit/>
          </a:bodyPr>
          <a:lstStyle/>
          <a:p>
            <a:r>
              <a:rPr lang="en-GB" sz="2000" b="1" dirty="0">
                <a:solidFill>
                  <a:srgbClr val="FFC000"/>
                </a:solidFill>
                <a:latin typeface="+mj-lt"/>
              </a:rPr>
              <a:t>Properties – (Tool)</a:t>
            </a:r>
          </a:p>
          <a:p>
            <a:endParaRPr lang="en-GB" sz="2000" b="1" dirty="0">
              <a:solidFill>
                <a:srgbClr val="FFC000"/>
              </a:solidFill>
            </a:endParaRPr>
          </a:p>
          <a:p>
            <a:r>
              <a:rPr lang="en-GB" sz="2000" b="1" dirty="0">
                <a:solidFill>
                  <a:schemeClr val="bg1"/>
                </a:solidFill>
              </a:rPr>
              <a:t>• Underneath Layers we have the Properties tab.</a:t>
            </a:r>
          </a:p>
          <a:p>
            <a:endParaRPr lang="en-GB" sz="2000" b="1" dirty="0">
              <a:solidFill>
                <a:schemeClr val="bg1"/>
              </a:solidFill>
            </a:endParaRPr>
          </a:p>
          <a:p>
            <a:r>
              <a:rPr lang="en-GB" sz="2000" b="1" dirty="0">
                <a:solidFill>
                  <a:schemeClr val="bg1"/>
                </a:solidFill>
              </a:rPr>
              <a:t>• The Properties tab allows us to modify the current tool we are using such as colour, alpha and material channels.</a:t>
            </a:r>
          </a:p>
          <a:p>
            <a:endParaRPr lang="en-GB" sz="2000" b="1" dirty="0">
              <a:solidFill>
                <a:schemeClr val="bg1"/>
              </a:solidFill>
            </a:endParaRPr>
          </a:p>
          <a:p>
            <a:r>
              <a:rPr lang="en-GB" sz="2000" b="1" dirty="0">
                <a:solidFill>
                  <a:schemeClr val="bg1"/>
                </a:solidFill>
              </a:rPr>
              <a:t>• Whilst the Properties tab works on a tool-by-tool basis, properties can carry over from the previous tool.</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7B6AB8AB-B223-48D0-9ADA-D60342A481B5}"/>
              </a:ext>
            </a:extLst>
          </p:cNvPr>
          <p:cNvPicPr>
            <a:picLocks noChangeAspect="1"/>
          </p:cNvPicPr>
          <p:nvPr/>
        </p:nvPicPr>
        <p:blipFill>
          <a:blip r:embed="rId3"/>
          <a:stretch>
            <a:fillRect/>
          </a:stretch>
        </p:blipFill>
        <p:spPr>
          <a:xfrm>
            <a:off x="5619401" y="317697"/>
            <a:ext cx="5935004" cy="6387903"/>
          </a:xfrm>
          <a:prstGeom prst="rect">
            <a:avLst/>
          </a:prstGeom>
          <a:ln w="38100">
            <a:solidFill>
              <a:srgbClr val="FFC000"/>
            </a:solidFill>
          </a:ln>
        </p:spPr>
      </p:pic>
    </p:spTree>
    <p:extLst>
      <p:ext uri="{BB962C8B-B14F-4D97-AF65-F5344CB8AC3E}">
        <p14:creationId xmlns:p14="http://schemas.microsoft.com/office/powerpoint/2010/main" val="84500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749281" cy="5016758"/>
          </a:xfrm>
          <a:prstGeom prst="rect">
            <a:avLst/>
          </a:prstGeom>
          <a:noFill/>
        </p:spPr>
        <p:txBody>
          <a:bodyPr wrap="square" rtlCol="0">
            <a:spAutoFit/>
          </a:bodyPr>
          <a:lstStyle/>
          <a:p>
            <a:r>
              <a:rPr lang="en-GB" sz="2000" b="1" dirty="0">
                <a:solidFill>
                  <a:srgbClr val="FFC000"/>
                </a:solidFill>
                <a:latin typeface="+mj-lt"/>
              </a:rPr>
              <a:t>Texture Set settings</a:t>
            </a:r>
          </a:p>
          <a:p>
            <a:endParaRPr lang="en-GB" sz="2000" b="1" dirty="0">
              <a:solidFill>
                <a:srgbClr val="FFC000"/>
              </a:solidFill>
            </a:endParaRPr>
          </a:p>
          <a:p>
            <a:r>
              <a:rPr lang="en-GB" sz="2000" b="1" dirty="0">
                <a:solidFill>
                  <a:schemeClr val="bg1"/>
                </a:solidFill>
              </a:rPr>
              <a:t>• To the right of Layers, we also have the Texture Set Settings tab.</a:t>
            </a:r>
          </a:p>
          <a:p>
            <a:endParaRPr lang="en-GB" sz="2000" b="1" dirty="0">
              <a:solidFill>
                <a:schemeClr val="bg1"/>
              </a:solidFill>
            </a:endParaRPr>
          </a:p>
          <a:p>
            <a:r>
              <a:rPr lang="en-GB" sz="2000" b="1" dirty="0">
                <a:solidFill>
                  <a:schemeClr val="bg1"/>
                </a:solidFill>
              </a:rPr>
              <a:t>• Texture Set Settings allows us to remove channels from our tools (such as Roughness or Metallic).</a:t>
            </a:r>
          </a:p>
          <a:p>
            <a:endParaRPr lang="en-GB" sz="2000" b="1" dirty="0">
              <a:solidFill>
                <a:schemeClr val="bg1"/>
              </a:solidFill>
            </a:endParaRPr>
          </a:p>
          <a:p>
            <a:r>
              <a:rPr lang="en-GB" sz="2000" b="1" dirty="0">
                <a:solidFill>
                  <a:schemeClr val="bg1"/>
                </a:solidFill>
              </a:rPr>
              <a:t>• We can also add channels such as Emissive if we want a glow properties on our current tool.</a:t>
            </a:r>
          </a:p>
          <a:p>
            <a:endParaRPr lang="en-GB" sz="2000" b="1" dirty="0">
              <a:solidFill>
                <a:schemeClr val="bg1"/>
              </a:solidFill>
            </a:endParaRPr>
          </a:p>
          <a:p>
            <a:r>
              <a:rPr lang="en-GB" sz="2000" b="1" dirty="0">
                <a:solidFill>
                  <a:schemeClr val="bg1"/>
                </a:solidFill>
              </a:rPr>
              <a:t>•Most importantly Texture Set Settings is where we can Bake our Mesh Maps.</a:t>
            </a:r>
          </a:p>
          <a:p>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4C5A6530-678C-4AE9-BBA3-6C0673923620}"/>
              </a:ext>
            </a:extLst>
          </p:cNvPr>
          <p:cNvPicPr>
            <a:picLocks noChangeAspect="1"/>
          </p:cNvPicPr>
          <p:nvPr/>
        </p:nvPicPr>
        <p:blipFill rotWithShape="1">
          <a:blip r:embed="rId3"/>
          <a:srcRect l="2555" r="4044"/>
          <a:stretch/>
        </p:blipFill>
        <p:spPr>
          <a:xfrm>
            <a:off x="6096000" y="710213"/>
            <a:ext cx="2322240" cy="5745437"/>
          </a:xfrm>
          <a:prstGeom prst="rect">
            <a:avLst/>
          </a:prstGeom>
          <a:ln w="38100">
            <a:solidFill>
              <a:srgbClr val="FFC000"/>
            </a:solidFill>
          </a:ln>
        </p:spPr>
      </p:pic>
      <p:pic>
        <p:nvPicPr>
          <p:cNvPr id="7" name="Picture 6">
            <a:extLst>
              <a:ext uri="{FF2B5EF4-FFF2-40B4-BE49-F238E27FC236}">
                <a16:creationId xmlns:a16="http://schemas.microsoft.com/office/drawing/2014/main" id="{24DC9524-EF46-4AFF-9321-325B71CBB480}"/>
              </a:ext>
            </a:extLst>
          </p:cNvPr>
          <p:cNvPicPr>
            <a:picLocks noChangeAspect="1"/>
          </p:cNvPicPr>
          <p:nvPr/>
        </p:nvPicPr>
        <p:blipFill>
          <a:blip r:embed="rId4"/>
          <a:stretch>
            <a:fillRect/>
          </a:stretch>
        </p:blipFill>
        <p:spPr>
          <a:xfrm>
            <a:off x="8620719" y="710213"/>
            <a:ext cx="2322240" cy="5745437"/>
          </a:xfrm>
          <a:prstGeom prst="rect">
            <a:avLst/>
          </a:prstGeom>
          <a:ln w="38100">
            <a:solidFill>
              <a:srgbClr val="FFC000"/>
            </a:solidFill>
          </a:ln>
        </p:spPr>
      </p:pic>
    </p:spTree>
    <p:extLst>
      <p:ext uri="{BB962C8B-B14F-4D97-AF65-F5344CB8AC3E}">
        <p14:creationId xmlns:p14="http://schemas.microsoft.com/office/powerpoint/2010/main" val="3078646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169551"/>
          </a:xfrm>
          <a:prstGeom prst="rect">
            <a:avLst/>
          </a:prstGeom>
          <a:no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Baking high poly model details</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941164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93307" y="1194319"/>
            <a:ext cx="7099354" cy="5324535"/>
          </a:xfrm>
          <a:prstGeom prst="rect">
            <a:avLst/>
          </a:prstGeom>
          <a:noFill/>
        </p:spPr>
        <p:txBody>
          <a:bodyPr wrap="square" rtlCol="0">
            <a:spAutoFit/>
          </a:bodyPr>
          <a:lstStyle/>
          <a:p>
            <a:r>
              <a:rPr lang="en-GB" sz="2000" b="1" dirty="0">
                <a:solidFill>
                  <a:srgbClr val="FFC000"/>
                </a:solidFill>
                <a:latin typeface="+mj-lt"/>
              </a:rPr>
              <a:t>Mesh Maps</a:t>
            </a:r>
          </a:p>
          <a:p>
            <a:endParaRPr lang="en-GB" sz="2000" b="1" dirty="0">
              <a:solidFill>
                <a:srgbClr val="FFC000"/>
              </a:solidFill>
            </a:endParaRPr>
          </a:p>
          <a:p>
            <a:r>
              <a:rPr lang="en-GB" sz="2000" b="1" dirty="0">
                <a:solidFill>
                  <a:schemeClr val="bg1"/>
                </a:solidFill>
              </a:rPr>
              <a:t>• Bake Mesh Maps opens a new UI where we’ll be able to bake mesh maps to our models.</a:t>
            </a:r>
          </a:p>
          <a:p>
            <a:endParaRPr lang="en-GB" sz="2000" b="1" dirty="0">
              <a:solidFill>
                <a:schemeClr val="bg1"/>
              </a:solidFill>
            </a:endParaRPr>
          </a:p>
          <a:p>
            <a:r>
              <a:rPr lang="en-GB" sz="2000" b="1" dirty="0">
                <a:solidFill>
                  <a:schemeClr val="bg1"/>
                </a:solidFill>
              </a:rPr>
              <a:t>• </a:t>
            </a:r>
            <a:r>
              <a:rPr lang="en-GB" sz="2000" b="1" dirty="0">
                <a:solidFill>
                  <a:srgbClr val="FFC000"/>
                </a:solidFill>
              </a:rPr>
              <a:t>Normal Map</a:t>
            </a:r>
            <a:r>
              <a:rPr lang="en-GB" sz="2000" b="1" dirty="0">
                <a:solidFill>
                  <a:schemeClr val="bg1"/>
                </a:solidFill>
              </a:rPr>
              <a:t>: </a:t>
            </a:r>
            <a:r>
              <a:rPr lang="en-US" sz="2000" b="1" dirty="0">
                <a:solidFill>
                  <a:schemeClr val="bg1"/>
                </a:solidFill>
              </a:rPr>
              <a:t>A normal map is a texture that simulates surface detail on a 3D model without changing its geometry.</a:t>
            </a:r>
          </a:p>
          <a:p>
            <a:endParaRPr lang="en-US" sz="2000" b="1" dirty="0">
              <a:solidFill>
                <a:schemeClr val="bg1"/>
              </a:solidFill>
            </a:endParaRPr>
          </a:p>
          <a:p>
            <a:r>
              <a:rPr lang="en-GB" sz="2000" b="1" dirty="0">
                <a:solidFill>
                  <a:schemeClr val="bg1"/>
                </a:solidFill>
              </a:rPr>
              <a:t>• </a:t>
            </a:r>
            <a:r>
              <a:rPr lang="en-GB" sz="2000" b="1" dirty="0">
                <a:solidFill>
                  <a:srgbClr val="FFC000"/>
                </a:solidFill>
              </a:rPr>
              <a:t>Ambient Occlusion</a:t>
            </a:r>
            <a:r>
              <a:rPr lang="en-GB" sz="2000" b="1" dirty="0">
                <a:solidFill>
                  <a:schemeClr val="bg1"/>
                </a:solidFill>
              </a:rPr>
              <a:t>: </a:t>
            </a:r>
            <a:r>
              <a:rPr lang="en-US" sz="2000" b="1" dirty="0">
                <a:solidFill>
                  <a:schemeClr val="bg1"/>
                </a:solidFill>
              </a:rPr>
              <a:t>A map simulates soft shadows in areas where light is naturally blocked</a:t>
            </a:r>
            <a:r>
              <a:rPr lang="en-US" sz="2000" dirty="0">
                <a:solidFill>
                  <a:schemeClr val="bg1"/>
                </a:solidFill>
              </a:rPr>
              <a:t>.</a:t>
            </a:r>
          </a:p>
          <a:p>
            <a:endParaRPr lang="en-US" sz="2000" dirty="0">
              <a:solidFill>
                <a:schemeClr val="bg1"/>
              </a:solidFill>
            </a:endParaRPr>
          </a:p>
          <a:p>
            <a:r>
              <a:rPr lang="en-GB" sz="2000" b="1" dirty="0">
                <a:solidFill>
                  <a:schemeClr val="bg1"/>
                </a:solidFill>
              </a:rPr>
              <a:t>• </a:t>
            </a:r>
            <a:r>
              <a:rPr lang="en-GB" sz="2000" b="1" dirty="0">
                <a:solidFill>
                  <a:srgbClr val="FFC000"/>
                </a:solidFill>
              </a:rPr>
              <a:t>Curvature</a:t>
            </a:r>
            <a:r>
              <a:rPr lang="en-GB" sz="2000" b="1" dirty="0">
                <a:solidFill>
                  <a:schemeClr val="bg1"/>
                </a:solidFill>
              </a:rPr>
              <a:t>: </a:t>
            </a:r>
            <a:r>
              <a:rPr lang="en-US" sz="2000" b="1" dirty="0">
                <a:solidFill>
                  <a:schemeClr val="bg1"/>
                </a:solidFill>
              </a:rPr>
              <a:t>A map that highlights the convex (outward) and concave (inward) areas of a 3D model’s surface to enhance material effects.</a:t>
            </a:r>
          </a:p>
          <a:p>
            <a:endParaRPr lang="en-GB" sz="2000" b="1" dirty="0">
              <a:solidFill>
                <a:schemeClr val="bg1"/>
              </a:solidFill>
            </a:endParaRPr>
          </a:p>
          <a:p>
            <a:r>
              <a:rPr lang="en-GB" sz="2000" b="1" dirty="0">
                <a:solidFill>
                  <a:schemeClr val="bg1"/>
                </a:solidFill>
              </a:rPr>
              <a:t>• </a:t>
            </a:r>
            <a:r>
              <a:rPr lang="en-GB" sz="2000" b="1" dirty="0">
                <a:solidFill>
                  <a:srgbClr val="FFC000"/>
                </a:solidFill>
              </a:rPr>
              <a:t>Position</a:t>
            </a:r>
            <a:r>
              <a:rPr lang="en-GB" sz="2000" b="1" dirty="0">
                <a:solidFill>
                  <a:schemeClr val="bg1"/>
                </a:solidFill>
              </a:rPr>
              <a:t>: </a:t>
            </a:r>
            <a:r>
              <a:rPr lang="en-US" sz="2000" b="1" dirty="0">
                <a:solidFill>
                  <a:schemeClr val="bg1"/>
                </a:solidFill>
              </a:rPr>
              <a:t>A texture that defines each point’s position on a 3D model in world space.</a:t>
            </a:r>
            <a:endParaRPr lang="en-GB" sz="2000" b="1" dirty="0">
              <a:solidFill>
                <a:schemeClr val="bg1"/>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8076F166-63C4-2D5E-7831-A689505AD8B5}"/>
              </a:ext>
            </a:extLst>
          </p:cNvPr>
          <p:cNvPicPr>
            <a:picLocks noChangeAspect="1"/>
          </p:cNvPicPr>
          <p:nvPr/>
        </p:nvPicPr>
        <p:blipFill>
          <a:blip r:embed="rId3"/>
          <a:srcRect r="61295"/>
          <a:stretch>
            <a:fillRect/>
          </a:stretch>
        </p:blipFill>
        <p:spPr>
          <a:xfrm>
            <a:off x="7293159" y="552039"/>
            <a:ext cx="4388767" cy="5841609"/>
          </a:xfrm>
          <a:prstGeom prst="rect">
            <a:avLst/>
          </a:prstGeom>
          <a:ln w="38100">
            <a:solidFill>
              <a:srgbClr val="FFC000"/>
            </a:solidFill>
          </a:ln>
        </p:spPr>
      </p:pic>
    </p:spTree>
    <p:extLst>
      <p:ext uri="{BB962C8B-B14F-4D97-AF65-F5344CB8AC3E}">
        <p14:creationId xmlns:p14="http://schemas.microsoft.com/office/powerpoint/2010/main" val="1508068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4273420" cy="5324535"/>
          </a:xfrm>
          <a:prstGeom prst="rect">
            <a:avLst/>
          </a:prstGeom>
          <a:noFill/>
        </p:spPr>
        <p:txBody>
          <a:bodyPr wrap="square" rtlCol="0">
            <a:spAutoFit/>
          </a:bodyPr>
          <a:lstStyle/>
          <a:p>
            <a:r>
              <a:rPr lang="en-GB" sz="2000" b="1" dirty="0">
                <a:solidFill>
                  <a:srgbClr val="FFC000"/>
                </a:solidFill>
                <a:latin typeface="+mj-lt"/>
              </a:rPr>
              <a:t>High Poly Parameters</a:t>
            </a:r>
          </a:p>
          <a:p>
            <a:endParaRPr lang="en-GB" sz="2000" b="1" dirty="0">
              <a:solidFill>
                <a:srgbClr val="FFC000"/>
              </a:solidFill>
            </a:endParaRPr>
          </a:p>
          <a:p>
            <a:r>
              <a:rPr lang="en-GB" sz="2000" b="1" dirty="0">
                <a:solidFill>
                  <a:schemeClr val="bg1"/>
                </a:solidFill>
              </a:rPr>
              <a:t>• High Poly Parameters is where we’ll use our high poly model.</a:t>
            </a:r>
          </a:p>
          <a:p>
            <a:endParaRPr lang="en-GB" sz="2000" b="1" dirty="0">
              <a:solidFill>
                <a:schemeClr val="bg1"/>
              </a:solidFill>
            </a:endParaRPr>
          </a:p>
          <a:p>
            <a:r>
              <a:rPr lang="en-GB" sz="2000" b="1" dirty="0">
                <a:solidFill>
                  <a:schemeClr val="bg1"/>
                </a:solidFill>
              </a:rPr>
              <a:t>• By selecting the folded paper icon we can open our high poly model file.</a:t>
            </a:r>
          </a:p>
          <a:p>
            <a:endParaRPr lang="en-GB" sz="2000" b="1" dirty="0">
              <a:solidFill>
                <a:schemeClr val="bg1"/>
              </a:solidFill>
            </a:endParaRPr>
          </a:p>
          <a:p>
            <a:r>
              <a:rPr lang="en-GB" sz="2000" b="1" dirty="0">
                <a:solidFill>
                  <a:schemeClr val="bg1"/>
                </a:solidFill>
              </a:rPr>
              <a:t>• With a high poly model selected we can now bake our mesh maps by selecting “Bake selected textures”.</a:t>
            </a:r>
          </a:p>
          <a:p>
            <a:endParaRPr lang="en-GB" sz="2000" b="1" dirty="0">
              <a:solidFill>
                <a:schemeClr val="bg1"/>
              </a:solidFill>
            </a:endParaRPr>
          </a:p>
          <a:p>
            <a:r>
              <a:rPr lang="en-GB" sz="2000" b="1" dirty="0">
                <a:solidFill>
                  <a:schemeClr val="bg1"/>
                </a:solidFill>
              </a:rPr>
              <a:t>• If you aren’t using a high poly model, check the “Use Low Poly Mesh” box instead.</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7" name="Picture 6">
            <a:extLst>
              <a:ext uri="{FF2B5EF4-FFF2-40B4-BE49-F238E27FC236}">
                <a16:creationId xmlns:a16="http://schemas.microsoft.com/office/drawing/2014/main" id="{8C27EDBC-316E-7579-F36A-BABF84A3E450}"/>
              </a:ext>
            </a:extLst>
          </p:cNvPr>
          <p:cNvPicPr>
            <a:picLocks noChangeAspect="1"/>
          </p:cNvPicPr>
          <p:nvPr/>
        </p:nvPicPr>
        <p:blipFill>
          <a:blip r:embed="rId3"/>
          <a:stretch>
            <a:fillRect/>
          </a:stretch>
        </p:blipFill>
        <p:spPr>
          <a:xfrm>
            <a:off x="4889241" y="1334278"/>
            <a:ext cx="7059703" cy="5357271"/>
          </a:xfrm>
          <a:prstGeom prst="rect">
            <a:avLst/>
          </a:prstGeom>
          <a:ln w="38100">
            <a:solidFill>
              <a:srgbClr val="FFC000"/>
            </a:solidFill>
          </a:ln>
        </p:spPr>
      </p:pic>
    </p:spTree>
    <p:extLst>
      <p:ext uri="{BB962C8B-B14F-4D97-AF65-F5344CB8AC3E}">
        <p14:creationId xmlns:p14="http://schemas.microsoft.com/office/powerpoint/2010/main" val="2757544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169551"/>
          </a:xfrm>
          <a:prstGeom prst="rect">
            <a:avLst/>
          </a:prstGeom>
          <a:no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Adobe Substance Painter demonstration</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3478097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334346" y="1399592"/>
            <a:ext cx="4442927" cy="3785652"/>
          </a:xfrm>
          <a:prstGeom prst="rect">
            <a:avLst/>
          </a:prstGeom>
          <a:noFill/>
        </p:spPr>
        <p:txBody>
          <a:bodyPr wrap="square" rtlCol="0">
            <a:spAutoFit/>
          </a:bodyPr>
          <a:lstStyle/>
          <a:p>
            <a:r>
              <a:rPr lang="en-GB" sz="2000" b="1" dirty="0">
                <a:solidFill>
                  <a:srgbClr val="FFC000"/>
                </a:solidFill>
                <a:latin typeface="+mj-lt"/>
              </a:rPr>
              <a:t>Asset Library - Materials</a:t>
            </a:r>
          </a:p>
          <a:p>
            <a:endParaRPr lang="en-GB" sz="2000" b="1" dirty="0">
              <a:solidFill>
                <a:srgbClr val="FFC000"/>
              </a:solidFill>
            </a:endParaRPr>
          </a:p>
          <a:p>
            <a:r>
              <a:rPr lang="en-US" sz="2000" b="1" dirty="0">
                <a:solidFill>
                  <a:schemeClr val="bg1"/>
                </a:solidFill>
              </a:rPr>
              <a:t>• Materials are visual presets for surface appearance, including color, roughness, and other properties</a:t>
            </a:r>
            <a:r>
              <a:rPr lang="en-US" b="1" dirty="0">
                <a:solidFill>
                  <a:schemeClr val="bg1"/>
                </a:solidFill>
              </a:rPr>
              <a:t>.</a:t>
            </a:r>
          </a:p>
          <a:p>
            <a:endParaRPr lang="en-US" sz="2000" b="1" dirty="0">
              <a:solidFill>
                <a:schemeClr val="bg1"/>
              </a:solidFill>
            </a:endParaRPr>
          </a:p>
          <a:p>
            <a:r>
              <a:rPr lang="en-US" sz="2000" b="1" dirty="0">
                <a:solidFill>
                  <a:schemeClr val="bg1"/>
                </a:solidFill>
              </a:rPr>
              <a:t>• Materials can be dragged and dropped on to the model. This also creates a new layer.</a:t>
            </a:r>
          </a:p>
          <a:p>
            <a:endParaRPr lang="en-US" sz="2000" b="1" dirty="0">
              <a:solidFill>
                <a:schemeClr val="bg1"/>
              </a:solidFill>
            </a:endParaRPr>
          </a:p>
          <a:p>
            <a:r>
              <a:rPr lang="en-US" sz="2000" b="1" dirty="0">
                <a:solidFill>
                  <a:schemeClr val="bg1"/>
                </a:solidFill>
              </a:rPr>
              <a:t>•Materials are a single uniform tiling texture.</a:t>
            </a:r>
            <a:endParaRPr lang="en-GB" sz="2000" b="1" dirty="0">
              <a:solidFill>
                <a:schemeClr val="bg1"/>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12" name="Picture 11">
            <a:extLst>
              <a:ext uri="{FF2B5EF4-FFF2-40B4-BE49-F238E27FC236}">
                <a16:creationId xmlns:a16="http://schemas.microsoft.com/office/drawing/2014/main" id="{282E4145-0CDA-4808-AA0A-CCE248100750}"/>
              </a:ext>
            </a:extLst>
          </p:cNvPr>
          <p:cNvPicPr>
            <a:picLocks noChangeAspect="1"/>
          </p:cNvPicPr>
          <p:nvPr/>
        </p:nvPicPr>
        <p:blipFill>
          <a:blip r:embed="rId3"/>
          <a:stretch>
            <a:fillRect/>
          </a:stretch>
        </p:blipFill>
        <p:spPr>
          <a:xfrm>
            <a:off x="5025088" y="1670181"/>
            <a:ext cx="6964989" cy="3788228"/>
          </a:xfrm>
          <a:prstGeom prst="rect">
            <a:avLst/>
          </a:prstGeom>
          <a:ln w="38100">
            <a:solidFill>
              <a:srgbClr val="FFC000"/>
            </a:solidFill>
          </a:ln>
        </p:spPr>
      </p:pic>
    </p:spTree>
    <p:extLst>
      <p:ext uri="{BB962C8B-B14F-4D97-AF65-F5344CB8AC3E}">
        <p14:creationId xmlns:p14="http://schemas.microsoft.com/office/powerpoint/2010/main" val="121207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3676261" cy="4093428"/>
          </a:xfrm>
          <a:prstGeom prst="rect">
            <a:avLst/>
          </a:prstGeom>
          <a:noFill/>
        </p:spPr>
        <p:txBody>
          <a:bodyPr wrap="square" rtlCol="0">
            <a:spAutoFit/>
          </a:bodyPr>
          <a:lstStyle/>
          <a:p>
            <a:r>
              <a:rPr lang="en-GB" sz="2000" b="1" dirty="0">
                <a:solidFill>
                  <a:srgbClr val="FFC000"/>
                </a:solidFill>
                <a:latin typeface="+mj-lt"/>
              </a:rPr>
              <a:t>Asset Library – Smart Materials</a:t>
            </a:r>
          </a:p>
          <a:p>
            <a:endParaRPr lang="en-GB" sz="2000" b="1" dirty="0">
              <a:solidFill>
                <a:srgbClr val="FFC000"/>
              </a:solidFill>
            </a:endParaRPr>
          </a:p>
          <a:p>
            <a:r>
              <a:rPr lang="en-US" sz="2000" b="1" dirty="0">
                <a:solidFill>
                  <a:schemeClr val="bg1"/>
                </a:solidFill>
              </a:rPr>
              <a:t>•Smart materials work the same as the standard materials in Substance Painter.</a:t>
            </a:r>
          </a:p>
          <a:p>
            <a:endParaRPr lang="en-US" sz="2000" b="1" dirty="0">
              <a:solidFill>
                <a:schemeClr val="bg1"/>
              </a:solidFill>
            </a:endParaRPr>
          </a:p>
          <a:p>
            <a:r>
              <a:rPr lang="en-US" sz="2000" b="1" dirty="0">
                <a:solidFill>
                  <a:schemeClr val="bg1"/>
                </a:solidFill>
              </a:rPr>
              <a:t>•However smart materials are complex, multi-layered group of materials and effects that can adapt to the models geometry such as edges and crevices.</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7" name="Picture 6">
            <a:extLst>
              <a:ext uri="{FF2B5EF4-FFF2-40B4-BE49-F238E27FC236}">
                <a16:creationId xmlns:a16="http://schemas.microsoft.com/office/drawing/2014/main" id="{DD18F35D-4AF6-4761-AF04-AD4C04E57D70}"/>
              </a:ext>
            </a:extLst>
          </p:cNvPr>
          <p:cNvPicPr>
            <a:picLocks noChangeAspect="1"/>
          </p:cNvPicPr>
          <p:nvPr/>
        </p:nvPicPr>
        <p:blipFill>
          <a:blip r:embed="rId3"/>
          <a:stretch>
            <a:fillRect/>
          </a:stretch>
        </p:blipFill>
        <p:spPr>
          <a:xfrm>
            <a:off x="4515453" y="1606858"/>
            <a:ext cx="7266971" cy="4665216"/>
          </a:xfrm>
          <a:prstGeom prst="rect">
            <a:avLst/>
          </a:prstGeom>
          <a:ln w="38100">
            <a:solidFill>
              <a:srgbClr val="FFC000"/>
            </a:solidFill>
          </a:ln>
        </p:spPr>
      </p:pic>
    </p:spTree>
    <p:extLst>
      <p:ext uri="{BB962C8B-B14F-4D97-AF65-F5344CB8AC3E}">
        <p14:creationId xmlns:p14="http://schemas.microsoft.com/office/powerpoint/2010/main" val="334781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64285" y="1334278"/>
            <a:ext cx="3711004" cy="5016758"/>
          </a:xfrm>
          <a:prstGeom prst="rect">
            <a:avLst/>
          </a:prstGeom>
          <a:noFill/>
        </p:spPr>
        <p:txBody>
          <a:bodyPr wrap="square" rtlCol="0">
            <a:spAutoFit/>
          </a:bodyPr>
          <a:lstStyle/>
          <a:p>
            <a:r>
              <a:rPr lang="en-GB" sz="2000" b="1" dirty="0">
                <a:solidFill>
                  <a:srgbClr val="FFC000"/>
                </a:solidFill>
                <a:latin typeface="+mj-lt"/>
              </a:rPr>
              <a:t>Layers – Adjusting Materials</a:t>
            </a:r>
          </a:p>
          <a:p>
            <a:endParaRPr lang="en-GB" sz="2000" b="1" dirty="0">
              <a:solidFill>
                <a:srgbClr val="FFC000"/>
              </a:solidFill>
            </a:endParaRPr>
          </a:p>
          <a:p>
            <a:r>
              <a:rPr lang="en-US" sz="2000" b="1" dirty="0">
                <a:solidFill>
                  <a:schemeClr val="bg1"/>
                </a:solidFill>
              </a:rPr>
              <a:t>•In the layers tab we can break down materials and smart materials up into the components that make them.</a:t>
            </a:r>
          </a:p>
          <a:p>
            <a:endParaRPr lang="en-US" sz="2000" b="1" dirty="0">
              <a:solidFill>
                <a:schemeClr val="bg1"/>
              </a:solidFill>
            </a:endParaRPr>
          </a:p>
          <a:p>
            <a:r>
              <a:rPr lang="en-US" sz="2000" b="1" dirty="0">
                <a:solidFill>
                  <a:schemeClr val="bg1"/>
                </a:solidFill>
              </a:rPr>
              <a:t>•Using the properties settings we can adjust each layer of material.</a:t>
            </a:r>
          </a:p>
          <a:p>
            <a:endParaRPr lang="en-US" sz="2000" b="1" dirty="0">
              <a:solidFill>
                <a:schemeClr val="bg1"/>
              </a:solidFill>
            </a:endParaRPr>
          </a:p>
          <a:p>
            <a:r>
              <a:rPr lang="en-US" sz="2000" b="1" dirty="0">
                <a:solidFill>
                  <a:schemeClr val="bg1"/>
                </a:solidFill>
              </a:rPr>
              <a:t>•By doing this we can achieve a more unique smart material, compared to drag and dropping a material and moving on.</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9" name="Picture 8">
            <a:extLst>
              <a:ext uri="{FF2B5EF4-FFF2-40B4-BE49-F238E27FC236}">
                <a16:creationId xmlns:a16="http://schemas.microsoft.com/office/drawing/2014/main" id="{5CC69CCD-81BB-49D4-B535-CB00276BEC23}"/>
              </a:ext>
            </a:extLst>
          </p:cNvPr>
          <p:cNvPicPr>
            <a:picLocks noChangeAspect="1"/>
          </p:cNvPicPr>
          <p:nvPr/>
        </p:nvPicPr>
        <p:blipFill>
          <a:blip r:embed="rId3"/>
          <a:stretch>
            <a:fillRect/>
          </a:stretch>
        </p:blipFill>
        <p:spPr>
          <a:xfrm>
            <a:off x="3975349" y="922278"/>
            <a:ext cx="2658392" cy="5844353"/>
          </a:xfrm>
          <a:prstGeom prst="rect">
            <a:avLst/>
          </a:prstGeom>
          <a:ln w="38100">
            <a:solidFill>
              <a:srgbClr val="FFC000"/>
            </a:solidFill>
          </a:ln>
        </p:spPr>
      </p:pic>
      <p:pic>
        <p:nvPicPr>
          <p:cNvPr id="11" name="Picture 10">
            <a:extLst>
              <a:ext uri="{FF2B5EF4-FFF2-40B4-BE49-F238E27FC236}">
                <a16:creationId xmlns:a16="http://schemas.microsoft.com/office/drawing/2014/main" id="{1EE08825-71F8-4264-AC02-74C2F8524661}"/>
              </a:ext>
            </a:extLst>
          </p:cNvPr>
          <p:cNvPicPr>
            <a:picLocks noChangeAspect="1"/>
          </p:cNvPicPr>
          <p:nvPr/>
        </p:nvPicPr>
        <p:blipFill>
          <a:blip r:embed="rId4"/>
          <a:stretch>
            <a:fillRect/>
          </a:stretch>
        </p:blipFill>
        <p:spPr>
          <a:xfrm>
            <a:off x="6733801" y="936706"/>
            <a:ext cx="2607943" cy="5829925"/>
          </a:xfrm>
          <a:prstGeom prst="rect">
            <a:avLst/>
          </a:prstGeom>
          <a:ln w="38100">
            <a:solidFill>
              <a:srgbClr val="FFC000"/>
            </a:solidFill>
          </a:ln>
        </p:spPr>
      </p:pic>
      <p:pic>
        <p:nvPicPr>
          <p:cNvPr id="13" name="Picture 12">
            <a:extLst>
              <a:ext uri="{FF2B5EF4-FFF2-40B4-BE49-F238E27FC236}">
                <a16:creationId xmlns:a16="http://schemas.microsoft.com/office/drawing/2014/main" id="{1CAF89FC-3419-4789-B4E6-ECE8E837D3E2}"/>
              </a:ext>
            </a:extLst>
          </p:cNvPr>
          <p:cNvPicPr>
            <a:picLocks noChangeAspect="1"/>
          </p:cNvPicPr>
          <p:nvPr/>
        </p:nvPicPr>
        <p:blipFill>
          <a:blip r:embed="rId5"/>
          <a:stretch>
            <a:fillRect/>
          </a:stretch>
        </p:blipFill>
        <p:spPr>
          <a:xfrm>
            <a:off x="9441804" y="929491"/>
            <a:ext cx="2600597" cy="5844353"/>
          </a:xfrm>
          <a:prstGeom prst="rect">
            <a:avLst/>
          </a:prstGeom>
          <a:ln w="38100">
            <a:solidFill>
              <a:srgbClr val="FFC000"/>
            </a:solidFill>
          </a:ln>
        </p:spPr>
      </p:pic>
    </p:spTree>
    <p:extLst>
      <p:ext uri="{BB962C8B-B14F-4D97-AF65-F5344CB8AC3E}">
        <p14:creationId xmlns:p14="http://schemas.microsoft.com/office/powerpoint/2010/main" val="213139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64285" y="1334278"/>
            <a:ext cx="3164131" cy="5016758"/>
          </a:xfrm>
          <a:prstGeom prst="rect">
            <a:avLst/>
          </a:prstGeom>
          <a:noFill/>
        </p:spPr>
        <p:txBody>
          <a:bodyPr wrap="square" rtlCol="0">
            <a:spAutoFit/>
          </a:bodyPr>
          <a:lstStyle/>
          <a:p>
            <a:r>
              <a:rPr lang="en-GB" sz="2000" b="1" dirty="0">
                <a:solidFill>
                  <a:srgbClr val="FFC000"/>
                </a:solidFill>
                <a:latin typeface="+mj-lt"/>
              </a:rPr>
              <a:t>Layers – New Layer</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•Like in Adobe Photoshop, Substance Painter has a layer's tab which gives us more control over our model's textures.</a:t>
            </a:r>
          </a:p>
          <a:p>
            <a:endParaRPr lang="en-US" sz="2000" b="1" dirty="0">
              <a:solidFill>
                <a:schemeClr val="bg1"/>
              </a:solidFill>
            </a:endParaRPr>
          </a:p>
          <a:p>
            <a:r>
              <a:rPr lang="en-US" sz="2000" b="1" dirty="0">
                <a:solidFill>
                  <a:schemeClr val="bg1"/>
                </a:solidFill>
              </a:rPr>
              <a:t>•Clicking the paint brush at the top of the tab will create a new layer.</a:t>
            </a:r>
          </a:p>
          <a:p>
            <a:endParaRPr lang="en-US" sz="2000" b="1" dirty="0">
              <a:solidFill>
                <a:schemeClr val="bg1"/>
              </a:solidFill>
            </a:endParaRPr>
          </a:p>
          <a:p>
            <a:r>
              <a:rPr lang="en-US" sz="2000" b="1" dirty="0">
                <a:solidFill>
                  <a:schemeClr val="bg1"/>
                </a:solidFill>
              </a:rPr>
              <a:t>•Masks, materials and </a:t>
            </a:r>
            <a:r>
              <a:rPr lang="en-US" sz="2000" b="1" dirty="0" err="1">
                <a:solidFill>
                  <a:schemeClr val="bg1"/>
                </a:solidFill>
              </a:rPr>
              <a:t>colour</a:t>
            </a:r>
            <a:r>
              <a:rPr lang="en-US" sz="2000" b="1" dirty="0">
                <a:solidFill>
                  <a:schemeClr val="bg1"/>
                </a:solidFill>
              </a:rPr>
              <a:t> fills can also be implemented here.</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44243"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7" name="Picture 6">
            <a:extLst>
              <a:ext uri="{FF2B5EF4-FFF2-40B4-BE49-F238E27FC236}">
                <a16:creationId xmlns:a16="http://schemas.microsoft.com/office/drawing/2014/main" id="{92BA7990-6D71-47B4-80C1-2E6962BF476E}"/>
              </a:ext>
            </a:extLst>
          </p:cNvPr>
          <p:cNvPicPr>
            <a:picLocks noChangeAspect="1"/>
          </p:cNvPicPr>
          <p:nvPr/>
        </p:nvPicPr>
        <p:blipFill>
          <a:blip r:embed="rId3"/>
          <a:stretch>
            <a:fillRect/>
          </a:stretch>
        </p:blipFill>
        <p:spPr>
          <a:xfrm>
            <a:off x="3394384" y="1889764"/>
            <a:ext cx="8717717" cy="4815836"/>
          </a:xfrm>
          <a:prstGeom prst="rect">
            <a:avLst/>
          </a:prstGeom>
          <a:ln w="38100">
            <a:solidFill>
              <a:srgbClr val="FFC000"/>
            </a:solidFill>
          </a:ln>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F1773DFF-77C9-6451-C559-8563088F098F}"/>
                  </a:ext>
                </a:extLst>
              </p14:cNvPr>
              <p14:cNvContentPartPr/>
              <p14:nvPr/>
            </p14:nvContentPartPr>
            <p14:xfrm>
              <a:off x="11255904" y="2139336"/>
              <a:ext cx="193320" cy="240480"/>
            </p14:xfrm>
          </p:contentPart>
        </mc:Choice>
        <mc:Fallback xmlns="">
          <p:pic>
            <p:nvPicPr>
              <p:cNvPr id="4" name="Ink 3">
                <a:extLst>
                  <a:ext uri="{FF2B5EF4-FFF2-40B4-BE49-F238E27FC236}">
                    <a16:creationId xmlns:a16="http://schemas.microsoft.com/office/drawing/2014/main" id="{F1773DFF-77C9-6451-C559-8563088F098F}"/>
                  </a:ext>
                </a:extLst>
              </p:cNvPr>
              <p:cNvPicPr/>
              <p:nvPr/>
            </p:nvPicPr>
            <p:blipFill>
              <a:blip r:embed="rId5"/>
              <a:stretch>
                <a:fillRect/>
              </a:stretch>
            </p:blipFill>
            <p:spPr>
              <a:xfrm>
                <a:off x="11251584" y="2135016"/>
                <a:ext cx="201960" cy="249120"/>
              </a:xfrm>
              <a:prstGeom prst="rect">
                <a:avLst/>
              </a:prstGeom>
            </p:spPr>
          </p:pic>
        </mc:Fallback>
      </mc:AlternateContent>
    </p:spTree>
    <p:extLst>
      <p:ext uri="{BB962C8B-B14F-4D97-AF65-F5344CB8AC3E}">
        <p14:creationId xmlns:p14="http://schemas.microsoft.com/office/powerpoint/2010/main" val="363192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64285" y="1334278"/>
            <a:ext cx="3465883" cy="3785652"/>
          </a:xfrm>
          <a:prstGeom prst="rect">
            <a:avLst/>
          </a:prstGeom>
          <a:noFill/>
        </p:spPr>
        <p:txBody>
          <a:bodyPr wrap="square" rtlCol="0">
            <a:spAutoFit/>
          </a:bodyPr>
          <a:lstStyle/>
          <a:p>
            <a:r>
              <a:rPr lang="en-GB" sz="2000" b="1" dirty="0">
                <a:solidFill>
                  <a:srgbClr val="FFC000"/>
                </a:solidFill>
                <a:latin typeface="+mj-lt"/>
              </a:rPr>
              <a:t>Asset Library - Smart Masks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•Automatically generates effects such as rust and dirt.</a:t>
            </a:r>
          </a:p>
          <a:p>
            <a:endParaRPr lang="en-US" sz="2000" b="1" dirty="0">
              <a:solidFill>
                <a:schemeClr val="bg1"/>
              </a:solidFill>
            </a:endParaRPr>
          </a:p>
          <a:p>
            <a:r>
              <a:rPr lang="en-US" sz="2000" b="1" dirty="0">
                <a:solidFill>
                  <a:schemeClr val="bg1"/>
                </a:solidFill>
              </a:rPr>
              <a:t>•Smart masks use a model's geometry and baked maps to generate.</a:t>
            </a:r>
          </a:p>
          <a:p>
            <a:endParaRPr lang="en-US" sz="2000" b="1" dirty="0">
              <a:solidFill>
                <a:schemeClr val="bg1"/>
              </a:solidFill>
            </a:endParaRPr>
          </a:p>
          <a:p>
            <a:r>
              <a:rPr lang="en-US" sz="2000" b="1" dirty="0">
                <a:solidFill>
                  <a:schemeClr val="bg1"/>
                </a:solidFill>
              </a:rPr>
              <a:t>•Speeds up texturing workflow.</a:t>
            </a: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9A218AC3-A9D7-4A7F-A05C-90F6EEC96DA1}"/>
              </a:ext>
            </a:extLst>
          </p:cNvPr>
          <p:cNvPicPr>
            <a:picLocks noChangeAspect="1"/>
          </p:cNvPicPr>
          <p:nvPr/>
        </p:nvPicPr>
        <p:blipFill>
          <a:blip r:embed="rId3"/>
          <a:stretch>
            <a:fillRect/>
          </a:stretch>
        </p:blipFill>
        <p:spPr>
          <a:xfrm>
            <a:off x="3729226" y="2246051"/>
            <a:ext cx="8205321" cy="4118226"/>
          </a:xfrm>
          <a:prstGeom prst="rect">
            <a:avLst/>
          </a:prstGeom>
          <a:ln w="38100">
            <a:solidFill>
              <a:srgbClr val="FFC000"/>
            </a:solidFill>
          </a:ln>
        </p:spPr>
      </p:pic>
    </p:spTree>
    <p:extLst>
      <p:ext uri="{BB962C8B-B14F-4D97-AF65-F5344CB8AC3E}">
        <p14:creationId xmlns:p14="http://schemas.microsoft.com/office/powerpoint/2010/main" val="287265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64009" y="1334278"/>
            <a:ext cx="3291840" cy="3785652"/>
          </a:xfrm>
          <a:prstGeom prst="rect">
            <a:avLst/>
          </a:prstGeom>
          <a:noFill/>
        </p:spPr>
        <p:txBody>
          <a:bodyPr wrap="square" rtlCol="0">
            <a:spAutoFit/>
          </a:bodyPr>
          <a:lstStyle/>
          <a:p>
            <a:r>
              <a:rPr lang="en-GB" sz="2000" b="1" dirty="0">
                <a:solidFill>
                  <a:srgbClr val="FFC000"/>
                </a:solidFill>
                <a:latin typeface="+mj-lt"/>
              </a:rPr>
              <a:t>Asset Library - Filters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•Filters are presets that modifies one or more channels of a layer to apply effects.</a:t>
            </a:r>
          </a:p>
          <a:p>
            <a:endParaRPr lang="en-US" sz="2000" b="1" dirty="0">
              <a:solidFill>
                <a:schemeClr val="bg1"/>
              </a:solidFill>
            </a:endParaRPr>
          </a:p>
          <a:p>
            <a:r>
              <a:rPr lang="en-US" sz="2000" b="1" dirty="0">
                <a:solidFill>
                  <a:schemeClr val="bg1"/>
                </a:solidFill>
              </a:rPr>
              <a:t>•Effects include:</a:t>
            </a:r>
          </a:p>
          <a:p>
            <a:r>
              <a:rPr lang="en-US" sz="2000" b="1" dirty="0">
                <a:solidFill>
                  <a:schemeClr val="bg1"/>
                </a:solidFill>
              </a:rPr>
              <a:t>-Weathering</a:t>
            </a:r>
          </a:p>
          <a:p>
            <a:r>
              <a:rPr lang="en-US" sz="2000" b="1" dirty="0">
                <a:solidFill>
                  <a:schemeClr val="bg1"/>
                </a:solidFill>
              </a:rPr>
              <a:t>-Blurring</a:t>
            </a:r>
          </a:p>
          <a:p>
            <a:r>
              <a:rPr lang="en-US" sz="2000" b="1" dirty="0">
                <a:solidFill>
                  <a:schemeClr val="bg1"/>
                </a:solidFill>
              </a:rPr>
              <a:t>-Stylization</a:t>
            </a:r>
          </a:p>
          <a:p>
            <a:r>
              <a:rPr lang="en-US" sz="2000" b="1" dirty="0">
                <a:solidFill>
                  <a:schemeClr val="bg1"/>
                </a:solidFill>
              </a:rPr>
              <a:t>-&amp; More</a:t>
            </a:r>
            <a:endParaRPr lang="en-GB" sz="2000" b="1" dirty="0">
              <a:solidFill>
                <a:schemeClr val="bg1"/>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C517DD42-DA15-44D6-8DC8-ACEE2F694F39}"/>
              </a:ext>
            </a:extLst>
          </p:cNvPr>
          <p:cNvPicPr>
            <a:picLocks noChangeAspect="1"/>
          </p:cNvPicPr>
          <p:nvPr/>
        </p:nvPicPr>
        <p:blipFill>
          <a:blip r:embed="rId3"/>
          <a:stretch>
            <a:fillRect/>
          </a:stretch>
        </p:blipFill>
        <p:spPr>
          <a:xfrm>
            <a:off x="3479622" y="2219417"/>
            <a:ext cx="8446047" cy="4347230"/>
          </a:xfrm>
          <a:prstGeom prst="rect">
            <a:avLst/>
          </a:prstGeom>
          <a:ln w="38100">
            <a:solidFill>
              <a:srgbClr val="FFC000"/>
            </a:solidFill>
          </a:ln>
        </p:spPr>
      </p:pic>
    </p:spTree>
    <p:extLst>
      <p:ext uri="{BB962C8B-B14F-4D97-AF65-F5344CB8AC3E}">
        <p14:creationId xmlns:p14="http://schemas.microsoft.com/office/powerpoint/2010/main" val="3033985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37892" y="1034174"/>
            <a:ext cx="2833908" cy="5632311"/>
          </a:xfrm>
          <a:prstGeom prst="rect">
            <a:avLst/>
          </a:prstGeom>
          <a:noFill/>
        </p:spPr>
        <p:txBody>
          <a:bodyPr wrap="square" rtlCol="0">
            <a:spAutoFit/>
          </a:bodyPr>
          <a:lstStyle/>
          <a:p>
            <a:r>
              <a:rPr lang="en-GB" sz="2000" b="1" dirty="0">
                <a:solidFill>
                  <a:srgbClr val="FFC000"/>
                </a:solidFill>
                <a:latin typeface="+mj-lt"/>
              </a:rPr>
              <a:t>Asset Library - Brushes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•Brushes are used to apply effects to a tool.</a:t>
            </a:r>
          </a:p>
          <a:p>
            <a:endParaRPr lang="en-US" sz="2000" b="1" dirty="0">
              <a:solidFill>
                <a:schemeClr val="bg1"/>
              </a:solidFill>
            </a:endParaRPr>
          </a:p>
          <a:p>
            <a:r>
              <a:rPr lang="en-US" sz="2000" b="1" dirty="0">
                <a:solidFill>
                  <a:schemeClr val="bg1"/>
                </a:solidFill>
              </a:rPr>
              <a:t>•Standard brushes like the paint tool are for general texturing.</a:t>
            </a:r>
          </a:p>
          <a:p>
            <a:endParaRPr lang="en-US" sz="2000" b="1" dirty="0">
              <a:solidFill>
                <a:schemeClr val="bg1"/>
              </a:solidFill>
            </a:endParaRPr>
          </a:p>
          <a:p>
            <a:r>
              <a:rPr lang="en-US" sz="2000" b="1" dirty="0">
                <a:solidFill>
                  <a:schemeClr val="bg1"/>
                </a:solidFill>
              </a:rPr>
              <a:t>•Particle brushes simulate dynamic effects such as leaks or rain.</a:t>
            </a:r>
          </a:p>
          <a:p>
            <a:endParaRPr lang="en-US" sz="2000" b="1" dirty="0">
              <a:solidFill>
                <a:schemeClr val="bg1"/>
              </a:solidFill>
            </a:endParaRPr>
          </a:p>
          <a:p>
            <a:r>
              <a:rPr lang="en-US" sz="2000" b="1" dirty="0">
                <a:solidFill>
                  <a:schemeClr val="bg1"/>
                </a:solidFill>
              </a:rPr>
              <a:t>•Stencil brushes allow you to stamp a specific shapes onto you model.</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0D50DCDD-97E3-4A31-B416-381F5A5FB588}"/>
              </a:ext>
            </a:extLst>
          </p:cNvPr>
          <p:cNvPicPr>
            <a:picLocks noChangeAspect="1"/>
          </p:cNvPicPr>
          <p:nvPr/>
        </p:nvPicPr>
        <p:blipFill>
          <a:blip r:embed="rId3"/>
          <a:stretch>
            <a:fillRect/>
          </a:stretch>
        </p:blipFill>
        <p:spPr>
          <a:xfrm>
            <a:off x="3102273" y="1897263"/>
            <a:ext cx="8951835" cy="4247505"/>
          </a:xfrm>
          <a:prstGeom prst="rect">
            <a:avLst/>
          </a:prstGeom>
          <a:ln w="38100">
            <a:solidFill>
              <a:srgbClr val="FFC000"/>
            </a:solidFill>
          </a:ln>
        </p:spPr>
      </p:pic>
    </p:spTree>
    <p:extLst>
      <p:ext uri="{BB962C8B-B14F-4D97-AF65-F5344CB8AC3E}">
        <p14:creationId xmlns:p14="http://schemas.microsoft.com/office/powerpoint/2010/main" val="3565141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64285" y="1334278"/>
            <a:ext cx="3612187" cy="2862322"/>
          </a:xfrm>
          <a:prstGeom prst="rect">
            <a:avLst/>
          </a:prstGeom>
          <a:noFill/>
        </p:spPr>
        <p:txBody>
          <a:bodyPr wrap="square" rtlCol="0">
            <a:spAutoFit/>
          </a:bodyPr>
          <a:lstStyle/>
          <a:p>
            <a:r>
              <a:rPr lang="en-GB" sz="2000" b="1" dirty="0">
                <a:solidFill>
                  <a:srgbClr val="FFC000"/>
                </a:solidFill>
                <a:latin typeface="+mj-lt"/>
              </a:rPr>
              <a:t>Asset Library – Brush Alphas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•Brush alphas can define the shape of a brush stroke.</a:t>
            </a:r>
          </a:p>
          <a:p>
            <a:endParaRPr lang="en-US" sz="2000" b="1" dirty="0">
              <a:solidFill>
                <a:schemeClr val="bg1"/>
              </a:solidFill>
            </a:endParaRPr>
          </a:p>
          <a:p>
            <a:r>
              <a:rPr lang="en-US" sz="2000" b="1" dirty="0">
                <a:solidFill>
                  <a:schemeClr val="bg1"/>
                </a:solidFill>
              </a:rPr>
              <a:t>• Brush Alphas can be used to stamp detailed shapes, logos or intricate designs on to 3D models.</a:t>
            </a:r>
            <a:endParaRPr lang="en-GB" sz="2000" b="1" dirty="0">
              <a:solidFill>
                <a:schemeClr val="bg1"/>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91D6BDDB-A289-4F7E-8112-10C7FFB24684}"/>
              </a:ext>
            </a:extLst>
          </p:cNvPr>
          <p:cNvPicPr>
            <a:picLocks noChangeAspect="1"/>
          </p:cNvPicPr>
          <p:nvPr/>
        </p:nvPicPr>
        <p:blipFill>
          <a:blip r:embed="rId3"/>
          <a:stretch>
            <a:fillRect/>
          </a:stretch>
        </p:blipFill>
        <p:spPr>
          <a:xfrm>
            <a:off x="3776472" y="1842108"/>
            <a:ext cx="8251243" cy="3924867"/>
          </a:xfrm>
          <a:prstGeom prst="rect">
            <a:avLst/>
          </a:prstGeom>
          <a:ln w="38100">
            <a:solidFill>
              <a:srgbClr val="FFC000"/>
            </a:solidFill>
          </a:ln>
        </p:spPr>
      </p:pic>
    </p:spTree>
    <p:extLst>
      <p:ext uri="{BB962C8B-B14F-4D97-AF65-F5344CB8AC3E}">
        <p14:creationId xmlns:p14="http://schemas.microsoft.com/office/powerpoint/2010/main" val="3768378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38539" y="1334278"/>
            <a:ext cx="11243388" cy="1015663"/>
          </a:xfrm>
          <a:prstGeom prst="rect">
            <a:avLst/>
          </a:prstGeom>
          <a:noFill/>
        </p:spPr>
        <p:txBody>
          <a:bodyPr wrap="square" rtlCol="0">
            <a:spAutoFit/>
          </a:bodyPr>
          <a:lstStyle/>
          <a:p>
            <a:r>
              <a:rPr lang="en-GB" sz="2000" b="1" dirty="0">
                <a:solidFill>
                  <a:srgbClr val="FFC000"/>
                </a:solidFill>
                <a:latin typeface="+mj-lt"/>
              </a:rPr>
              <a:t>Asset Library – Alphas (Stencils)</a:t>
            </a:r>
            <a:endParaRPr lang="en-GB" sz="2000" b="1" dirty="0">
              <a:solidFill>
                <a:srgbClr val="FFC000"/>
              </a:solidFill>
            </a:endParaRPr>
          </a:p>
          <a:p>
            <a:r>
              <a:rPr lang="en-US" sz="2000" b="1" dirty="0">
                <a:solidFill>
                  <a:schemeClr val="bg1"/>
                </a:solidFill>
              </a:rPr>
              <a:t>•Using alphas as stencils allow users to control the application of their brushes.</a:t>
            </a:r>
          </a:p>
          <a:p>
            <a:r>
              <a:rPr lang="en-US" sz="2000" b="1" dirty="0">
                <a:solidFill>
                  <a:schemeClr val="bg1"/>
                </a:solidFill>
              </a:rPr>
              <a:t>•Stencils allow for custom textures, detailed decals and precise patterns.</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362A454C-CFC0-4BEC-BACA-52B46F603CB6}"/>
              </a:ext>
            </a:extLst>
          </p:cNvPr>
          <p:cNvPicPr>
            <a:picLocks noChangeAspect="1"/>
          </p:cNvPicPr>
          <p:nvPr/>
        </p:nvPicPr>
        <p:blipFill>
          <a:blip r:embed="rId3"/>
          <a:stretch>
            <a:fillRect/>
          </a:stretch>
        </p:blipFill>
        <p:spPr>
          <a:xfrm>
            <a:off x="284085" y="2827400"/>
            <a:ext cx="6900909" cy="3407238"/>
          </a:xfrm>
          <a:prstGeom prst="rect">
            <a:avLst/>
          </a:prstGeom>
          <a:ln w="38100">
            <a:solidFill>
              <a:srgbClr val="FFC000"/>
            </a:solidFill>
          </a:ln>
        </p:spPr>
      </p:pic>
      <p:pic>
        <p:nvPicPr>
          <p:cNvPr id="9" name="Picture 8">
            <a:extLst>
              <a:ext uri="{FF2B5EF4-FFF2-40B4-BE49-F238E27FC236}">
                <a16:creationId xmlns:a16="http://schemas.microsoft.com/office/drawing/2014/main" id="{4C8EE9A2-CE78-4DE0-93E0-F0A0F4A0AA4C}"/>
              </a:ext>
            </a:extLst>
          </p:cNvPr>
          <p:cNvPicPr>
            <a:picLocks noChangeAspect="1"/>
          </p:cNvPicPr>
          <p:nvPr/>
        </p:nvPicPr>
        <p:blipFill>
          <a:blip r:embed="rId4"/>
          <a:stretch>
            <a:fillRect/>
          </a:stretch>
        </p:blipFill>
        <p:spPr>
          <a:xfrm>
            <a:off x="7298295" y="2503282"/>
            <a:ext cx="4742786" cy="3731356"/>
          </a:xfrm>
          <a:prstGeom prst="rect">
            <a:avLst/>
          </a:prstGeom>
          <a:ln w="38100">
            <a:solidFill>
              <a:srgbClr val="FFC000"/>
            </a:solidFill>
          </a:ln>
        </p:spPr>
      </p:pic>
    </p:spTree>
    <p:extLst>
      <p:ext uri="{BB962C8B-B14F-4D97-AF65-F5344CB8AC3E}">
        <p14:creationId xmlns:p14="http://schemas.microsoft.com/office/powerpoint/2010/main" val="3854738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43099" y="1334278"/>
            <a:ext cx="3331622" cy="5324535"/>
          </a:xfrm>
          <a:prstGeom prst="rect">
            <a:avLst/>
          </a:prstGeom>
          <a:noFill/>
        </p:spPr>
        <p:txBody>
          <a:bodyPr wrap="square" rtlCol="0">
            <a:spAutoFit/>
          </a:bodyPr>
          <a:lstStyle/>
          <a:p>
            <a:r>
              <a:rPr lang="en-GB" sz="2000" b="1" dirty="0">
                <a:solidFill>
                  <a:srgbClr val="FFC000"/>
                </a:solidFill>
                <a:latin typeface="+mj-lt"/>
              </a:rPr>
              <a:t>Asset Library – Textures</a:t>
            </a:r>
          </a:p>
          <a:p>
            <a:endParaRPr lang="en-GB" sz="2000" b="1" dirty="0">
              <a:solidFill>
                <a:srgbClr val="FFC000"/>
              </a:solidFill>
              <a:latin typeface="+mj-lt"/>
            </a:endParaRPr>
          </a:p>
          <a:p>
            <a:r>
              <a:rPr lang="en-US" sz="2000" b="1" dirty="0">
                <a:solidFill>
                  <a:schemeClr val="bg1"/>
                </a:solidFill>
              </a:rPr>
              <a:t>•Textures are used to define the visual properties of a 3D model.</a:t>
            </a:r>
          </a:p>
          <a:p>
            <a:endParaRPr lang="en-US" sz="2000" b="1" dirty="0">
              <a:solidFill>
                <a:schemeClr val="bg1"/>
              </a:solidFill>
            </a:endParaRPr>
          </a:p>
          <a:p>
            <a:r>
              <a:rPr lang="en-US" sz="2000" b="1" dirty="0">
                <a:solidFill>
                  <a:schemeClr val="bg1"/>
                </a:solidFill>
              </a:rPr>
              <a:t>•By controlling elements such as </a:t>
            </a:r>
            <a:r>
              <a:rPr lang="en-US" sz="2000" b="1" dirty="0" err="1">
                <a:solidFill>
                  <a:schemeClr val="bg1"/>
                </a:solidFill>
              </a:rPr>
              <a:t>colour</a:t>
            </a:r>
            <a:r>
              <a:rPr lang="en-US" sz="2000" b="1" dirty="0">
                <a:solidFill>
                  <a:schemeClr val="bg1"/>
                </a:solidFill>
              </a:rPr>
              <a:t> and surface detail.</a:t>
            </a:r>
          </a:p>
          <a:p>
            <a:endParaRPr lang="en-US" sz="2000" b="1" dirty="0">
              <a:solidFill>
                <a:schemeClr val="bg1"/>
              </a:solidFill>
            </a:endParaRPr>
          </a:p>
          <a:p>
            <a:r>
              <a:rPr lang="en-US" sz="2000" b="1" dirty="0">
                <a:solidFill>
                  <a:schemeClr val="bg1"/>
                </a:solidFill>
              </a:rPr>
              <a:t>•Try to avoid using textures with smart materials, as smart materials already use textures, thus creating too much noise on the 3D model.</a:t>
            </a:r>
            <a:endParaRPr lang="en-GB" sz="2000" b="1" dirty="0">
              <a:solidFill>
                <a:srgbClr val="FFC000"/>
              </a:solidFill>
            </a:endParaRPr>
          </a:p>
          <a:p>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F9AF5E42-AE80-4B81-B8E8-CB564C81CD35}"/>
              </a:ext>
            </a:extLst>
          </p:cNvPr>
          <p:cNvPicPr>
            <a:picLocks noChangeAspect="1"/>
          </p:cNvPicPr>
          <p:nvPr/>
        </p:nvPicPr>
        <p:blipFill>
          <a:blip r:embed="rId3"/>
          <a:stretch>
            <a:fillRect/>
          </a:stretch>
        </p:blipFill>
        <p:spPr>
          <a:xfrm>
            <a:off x="3617116" y="1956816"/>
            <a:ext cx="8431786" cy="3893703"/>
          </a:xfrm>
          <a:prstGeom prst="rect">
            <a:avLst/>
          </a:prstGeom>
          <a:ln w="38100">
            <a:solidFill>
              <a:srgbClr val="FFC000"/>
            </a:solidFill>
          </a:ln>
        </p:spPr>
      </p:pic>
    </p:spTree>
    <p:extLst>
      <p:ext uri="{BB962C8B-B14F-4D97-AF65-F5344CB8AC3E}">
        <p14:creationId xmlns:p14="http://schemas.microsoft.com/office/powerpoint/2010/main" val="32733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73153" y="1334278"/>
            <a:ext cx="2971800" cy="5324535"/>
          </a:xfrm>
          <a:prstGeom prst="rect">
            <a:avLst/>
          </a:prstGeom>
          <a:noFill/>
        </p:spPr>
        <p:txBody>
          <a:bodyPr wrap="square" rtlCol="0">
            <a:spAutoFit/>
          </a:bodyPr>
          <a:lstStyle/>
          <a:p>
            <a:r>
              <a:rPr lang="en-GB" sz="2000" b="1" dirty="0">
                <a:solidFill>
                  <a:srgbClr val="FFC000"/>
                </a:solidFill>
                <a:latin typeface="+mj-lt"/>
              </a:rPr>
              <a:t>Asset Library – Fonts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•Similar to the text tool in Adobe Photoshop. Fonts allows us to add typography to our models.</a:t>
            </a:r>
          </a:p>
          <a:p>
            <a:endParaRPr lang="en-US" sz="2000" b="1" dirty="0">
              <a:solidFill>
                <a:schemeClr val="bg1"/>
              </a:solidFill>
            </a:endParaRPr>
          </a:p>
          <a:p>
            <a:r>
              <a:rPr lang="en-US" sz="2000" b="1" dirty="0">
                <a:solidFill>
                  <a:schemeClr val="bg1"/>
                </a:solidFill>
              </a:rPr>
              <a:t>•Fonts can be used to create elements such as labels, screens and engravings.</a:t>
            </a:r>
          </a:p>
          <a:p>
            <a:endParaRPr lang="en-US" sz="2000" b="1" dirty="0">
              <a:solidFill>
                <a:schemeClr val="bg1"/>
              </a:solidFill>
            </a:endParaRPr>
          </a:p>
          <a:p>
            <a:r>
              <a:rPr lang="en-US" sz="2000" b="1" dirty="0">
                <a:solidFill>
                  <a:schemeClr val="bg1"/>
                </a:solidFill>
              </a:rPr>
              <a:t>•Parameters can be used to modify alignment, character spacing and size.</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4017FA80-1430-4127-8B85-4369279E6FD6}"/>
              </a:ext>
            </a:extLst>
          </p:cNvPr>
          <p:cNvPicPr>
            <a:picLocks noChangeAspect="1"/>
          </p:cNvPicPr>
          <p:nvPr/>
        </p:nvPicPr>
        <p:blipFill>
          <a:blip r:embed="rId3"/>
          <a:stretch>
            <a:fillRect/>
          </a:stretch>
        </p:blipFill>
        <p:spPr>
          <a:xfrm>
            <a:off x="3205704" y="2326171"/>
            <a:ext cx="8795819" cy="4393124"/>
          </a:xfrm>
          <a:prstGeom prst="rect">
            <a:avLst/>
          </a:prstGeom>
          <a:ln w="38100">
            <a:solidFill>
              <a:srgbClr val="FFC000"/>
            </a:solidFill>
          </a:ln>
        </p:spPr>
      </p:pic>
    </p:spTree>
    <p:extLst>
      <p:ext uri="{BB962C8B-B14F-4D97-AF65-F5344CB8AC3E}">
        <p14:creationId xmlns:p14="http://schemas.microsoft.com/office/powerpoint/2010/main" val="3884425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164286" y="1334278"/>
            <a:ext cx="3763650" cy="1938992"/>
          </a:xfrm>
          <a:prstGeom prst="rect">
            <a:avLst/>
          </a:prstGeom>
          <a:noFill/>
        </p:spPr>
        <p:txBody>
          <a:bodyPr wrap="square" rtlCol="0">
            <a:spAutoFit/>
          </a:bodyPr>
          <a:lstStyle/>
          <a:p>
            <a:r>
              <a:rPr lang="en-GB" sz="2000" b="1" dirty="0">
                <a:solidFill>
                  <a:srgbClr val="FFC000"/>
                </a:solidFill>
                <a:latin typeface="+mj-lt"/>
              </a:rPr>
              <a:t>Layers – Black masks</a:t>
            </a:r>
            <a:endParaRPr lang="en-GB" sz="2000" b="1" dirty="0">
              <a:solidFill>
                <a:srgbClr val="FFC000"/>
              </a:solidFill>
            </a:endParaRPr>
          </a:p>
          <a:p>
            <a:endParaRPr lang="en-US" sz="2000" b="1" dirty="0">
              <a:solidFill>
                <a:schemeClr val="bg1"/>
              </a:solidFill>
            </a:endParaRPr>
          </a:p>
          <a:p>
            <a:r>
              <a:rPr lang="en-US" sz="2000" b="1" dirty="0">
                <a:solidFill>
                  <a:schemeClr val="bg1"/>
                </a:solidFill>
              </a:rPr>
              <a:t>•Black masks are used to initially hide a layer, allowing users to selectively reveal it by painting on the mask.</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67176244-6EBE-48F7-8373-98092466ADE3}"/>
              </a:ext>
            </a:extLst>
          </p:cNvPr>
          <p:cNvPicPr>
            <a:picLocks noChangeAspect="1"/>
          </p:cNvPicPr>
          <p:nvPr/>
        </p:nvPicPr>
        <p:blipFill>
          <a:blip r:embed="rId3"/>
          <a:stretch>
            <a:fillRect/>
          </a:stretch>
        </p:blipFill>
        <p:spPr>
          <a:xfrm>
            <a:off x="4070013" y="1034174"/>
            <a:ext cx="3660208" cy="2747350"/>
          </a:xfrm>
          <a:prstGeom prst="rect">
            <a:avLst/>
          </a:prstGeom>
          <a:ln w="38100">
            <a:solidFill>
              <a:srgbClr val="FFC000"/>
            </a:solidFill>
          </a:ln>
        </p:spPr>
      </p:pic>
      <p:pic>
        <p:nvPicPr>
          <p:cNvPr id="9" name="Picture 8">
            <a:extLst>
              <a:ext uri="{FF2B5EF4-FFF2-40B4-BE49-F238E27FC236}">
                <a16:creationId xmlns:a16="http://schemas.microsoft.com/office/drawing/2014/main" id="{4EA2A383-E635-4B11-A30F-00C6878A2C19}"/>
              </a:ext>
            </a:extLst>
          </p:cNvPr>
          <p:cNvPicPr>
            <a:picLocks noChangeAspect="1"/>
          </p:cNvPicPr>
          <p:nvPr/>
        </p:nvPicPr>
        <p:blipFill>
          <a:blip r:embed="rId4"/>
          <a:stretch>
            <a:fillRect/>
          </a:stretch>
        </p:blipFill>
        <p:spPr>
          <a:xfrm>
            <a:off x="811557" y="3883240"/>
            <a:ext cx="6918664" cy="2828238"/>
          </a:xfrm>
          <a:prstGeom prst="rect">
            <a:avLst/>
          </a:prstGeom>
          <a:ln w="38100">
            <a:solidFill>
              <a:srgbClr val="FFC000"/>
            </a:solidFill>
          </a:ln>
        </p:spPr>
      </p:pic>
      <p:pic>
        <p:nvPicPr>
          <p:cNvPr id="11" name="Picture 10">
            <a:extLst>
              <a:ext uri="{FF2B5EF4-FFF2-40B4-BE49-F238E27FC236}">
                <a16:creationId xmlns:a16="http://schemas.microsoft.com/office/drawing/2014/main" id="{3AD53FE2-B0F7-42BA-B85B-D0771D88FCF1}"/>
              </a:ext>
            </a:extLst>
          </p:cNvPr>
          <p:cNvPicPr>
            <a:picLocks noChangeAspect="1"/>
          </p:cNvPicPr>
          <p:nvPr/>
        </p:nvPicPr>
        <p:blipFill>
          <a:blip r:embed="rId5"/>
          <a:stretch>
            <a:fillRect/>
          </a:stretch>
        </p:blipFill>
        <p:spPr>
          <a:xfrm>
            <a:off x="7872299" y="228403"/>
            <a:ext cx="4149737" cy="6501994"/>
          </a:xfrm>
          <a:prstGeom prst="rect">
            <a:avLst/>
          </a:prstGeom>
          <a:ln w="38100">
            <a:solidFill>
              <a:srgbClr val="FFC000"/>
            </a:solidFill>
          </a:ln>
        </p:spPr>
      </p:pic>
    </p:spTree>
    <p:extLst>
      <p:ext uri="{BB962C8B-B14F-4D97-AF65-F5344CB8AC3E}">
        <p14:creationId xmlns:p14="http://schemas.microsoft.com/office/powerpoint/2010/main" val="3545245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11906" y="1334278"/>
            <a:ext cx="6848430" cy="1323439"/>
          </a:xfrm>
          <a:prstGeom prst="rect">
            <a:avLst/>
          </a:prstGeom>
          <a:noFill/>
        </p:spPr>
        <p:txBody>
          <a:bodyPr wrap="square" rtlCol="0">
            <a:spAutoFit/>
          </a:bodyPr>
          <a:lstStyle/>
          <a:p>
            <a:r>
              <a:rPr lang="en-GB" sz="2000" b="1" dirty="0">
                <a:solidFill>
                  <a:srgbClr val="FFC000"/>
                </a:solidFill>
                <a:latin typeface="+mj-lt"/>
              </a:rPr>
              <a:t>Layers – Black masks (Smart Materials).</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•Black masks are also useful to use when using multiple smart materials.</a:t>
            </a: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3B53602C-DFEE-4999-B372-0D2A278C309B}"/>
              </a:ext>
            </a:extLst>
          </p:cNvPr>
          <p:cNvPicPr>
            <a:picLocks noChangeAspect="1"/>
          </p:cNvPicPr>
          <p:nvPr/>
        </p:nvPicPr>
        <p:blipFill>
          <a:blip r:embed="rId3"/>
          <a:stretch>
            <a:fillRect/>
          </a:stretch>
        </p:blipFill>
        <p:spPr>
          <a:xfrm>
            <a:off x="1319807" y="2940514"/>
            <a:ext cx="2649704" cy="3847581"/>
          </a:xfrm>
          <a:prstGeom prst="rect">
            <a:avLst/>
          </a:prstGeom>
          <a:ln w="38100">
            <a:solidFill>
              <a:srgbClr val="FFC000"/>
            </a:solidFill>
          </a:ln>
        </p:spPr>
      </p:pic>
      <p:pic>
        <p:nvPicPr>
          <p:cNvPr id="10" name="Picture 9">
            <a:extLst>
              <a:ext uri="{FF2B5EF4-FFF2-40B4-BE49-F238E27FC236}">
                <a16:creationId xmlns:a16="http://schemas.microsoft.com/office/drawing/2014/main" id="{2D2025BE-78D4-41A6-8B8D-7535EC957D19}"/>
              </a:ext>
            </a:extLst>
          </p:cNvPr>
          <p:cNvPicPr>
            <a:picLocks noChangeAspect="1"/>
          </p:cNvPicPr>
          <p:nvPr/>
        </p:nvPicPr>
        <p:blipFill>
          <a:blip r:embed="rId4"/>
          <a:stretch>
            <a:fillRect/>
          </a:stretch>
        </p:blipFill>
        <p:spPr>
          <a:xfrm>
            <a:off x="7434189" y="69904"/>
            <a:ext cx="4397793" cy="2703906"/>
          </a:xfrm>
          <a:prstGeom prst="rect">
            <a:avLst/>
          </a:prstGeom>
          <a:ln w="38100">
            <a:solidFill>
              <a:srgbClr val="FFC000"/>
            </a:solidFill>
          </a:ln>
        </p:spPr>
      </p:pic>
      <p:pic>
        <p:nvPicPr>
          <p:cNvPr id="13" name="Picture 12">
            <a:extLst>
              <a:ext uri="{FF2B5EF4-FFF2-40B4-BE49-F238E27FC236}">
                <a16:creationId xmlns:a16="http://schemas.microsoft.com/office/drawing/2014/main" id="{A4D78536-C89B-4414-9630-3975DCF5485A}"/>
              </a:ext>
            </a:extLst>
          </p:cNvPr>
          <p:cNvPicPr>
            <a:picLocks noChangeAspect="1"/>
          </p:cNvPicPr>
          <p:nvPr/>
        </p:nvPicPr>
        <p:blipFill>
          <a:blip r:embed="rId5"/>
          <a:stretch>
            <a:fillRect/>
          </a:stretch>
        </p:blipFill>
        <p:spPr>
          <a:xfrm>
            <a:off x="4745825" y="2940513"/>
            <a:ext cx="6043741" cy="3847581"/>
          </a:xfrm>
          <a:prstGeom prst="rect">
            <a:avLst/>
          </a:prstGeom>
          <a:ln w="38100">
            <a:solidFill>
              <a:srgbClr val="FFC000"/>
            </a:solidFill>
          </a:ln>
        </p:spPr>
      </p:pic>
    </p:spTree>
    <p:extLst>
      <p:ext uri="{BB962C8B-B14F-4D97-AF65-F5344CB8AC3E}">
        <p14:creationId xmlns:p14="http://schemas.microsoft.com/office/powerpoint/2010/main" val="3289263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384474" y="930086"/>
            <a:ext cx="11243388" cy="1631216"/>
          </a:xfrm>
          <a:prstGeom prst="rect">
            <a:avLst/>
          </a:prstGeom>
          <a:noFill/>
        </p:spPr>
        <p:txBody>
          <a:bodyPr wrap="square" rtlCol="0">
            <a:spAutoFit/>
          </a:bodyPr>
          <a:lstStyle/>
          <a:p>
            <a:r>
              <a:rPr lang="en-GB" sz="2000" b="1" dirty="0">
                <a:solidFill>
                  <a:srgbClr val="FFC000"/>
                </a:solidFill>
                <a:latin typeface="+mj-lt"/>
              </a:rPr>
              <a:t>Texture Set Settings – Channels.</a:t>
            </a:r>
            <a:endParaRPr lang="en-GB" sz="2000" b="1" dirty="0">
              <a:solidFill>
                <a:srgbClr val="FFC000"/>
              </a:solidFill>
            </a:endParaRPr>
          </a:p>
          <a:p>
            <a:r>
              <a:rPr lang="en-US" sz="2000" b="1" dirty="0">
                <a:solidFill>
                  <a:schemeClr val="bg1"/>
                </a:solidFill>
              </a:rPr>
              <a:t>•Channels are used to define the different properties of a material, such as </a:t>
            </a:r>
            <a:r>
              <a:rPr lang="en-US" sz="2000" b="1" dirty="0" err="1">
                <a:solidFill>
                  <a:schemeClr val="bg1"/>
                </a:solidFill>
              </a:rPr>
              <a:t>colour</a:t>
            </a:r>
            <a:r>
              <a:rPr lang="en-US" sz="2000" b="1" dirty="0">
                <a:solidFill>
                  <a:schemeClr val="bg1"/>
                </a:solidFill>
              </a:rPr>
              <a:t>, roughness and metallic properties.</a:t>
            </a:r>
          </a:p>
          <a:p>
            <a:endParaRPr lang="en-US" sz="2000" b="1" dirty="0">
              <a:solidFill>
                <a:schemeClr val="bg1"/>
              </a:solidFill>
            </a:endParaRPr>
          </a:p>
          <a:p>
            <a:r>
              <a:rPr lang="en-US" sz="2000" b="1" dirty="0">
                <a:solidFill>
                  <a:schemeClr val="bg1"/>
                </a:solidFill>
              </a:rPr>
              <a:t>•We can add an Emissive channel if we want to create textures that glow.</a:t>
            </a:r>
            <a:endParaRPr lang="en-GB" sz="2000" b="1" dirty="0">
              <a:solidFill>
                <a:srgbClr val="FFC000"/>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C1FA9087-3DC4-485A-990C-421CDE95FAC9}"/>
              </a:ext>
            </a:extLst>
          </p:cNvPr>
          <p:cNvPicPr>
            <a:picLocks noChangeAspect="1"/>
          </p:cNvPicPr>
          <p:nvPr/>
        </p:nvPicPr>
        <p:blipFill>
          <a:blip r:embed="rId3"/>
          <a:stretch>
            <a:fillRect/>
          </a:stretch>
        </p:blipFill>
        <p:spPr>
          <a:xfrm>
            <a:off x="88777" y="2677735"/>
            <a:ext cx="3012286" cy="4110361"/>
          </a:xfrm>
          <a:prstGeom prst="rect">
            <a:avLst/>
          </a:prstGeom>
          <a:ln w="38100">
            <a:solidFill>
              <a:srgbClr val="FFC000"/>
            </a:solidFill>
          </a:ln>
        </p:spPr>
      </p:pic>
      <p:pic>
        <p:nvPicPr>
          <p:cNvPr id="9" name="Picture 8">
            <a:extLst>
              <a:ext uri="{FF2B5EF4-FFF2-40B4-BE49-F238E27FC236}">
                <a16:creationId xmlns:a16="http://schemas.microsoft.com/office/drawing/2014/main" id="{BA5BCE30-C910-4074-B10A-7E5423194CD6}"/>
              </a:ext>
            </a:extLst>
          </p:cNvPr>
          <p:cNvPicPr>
            <a:picLocks noChangeAspect="1"/>
          </p:cNvPicPr>
          <p:nvPr/>
        </p:nvPicPr>
        <p:blipFill>
          <a:blip r:embed="rId4"/>
          <a:stretch>
            <a:fillRect/>
          </a:stretch>
        </p:blipFill>
        <p:spPr>
          <a:xfrm>
            <a:off x="3220873" y="2677735"/>
            <a:ext cx="1888134" cy="4110361"/>
          </a:xfrm>
          <a:prstGeom prst="rect">
            <a:avLst/>
          </a:prstGeom>
          <a:ln w="38100">
            <a:solidFill>
              <a:srgbClr val="FFC000"/>
            </a:solidFill>
          </a:ln>
        </p:spPr>
      </p:pic>
      <p:pic>
        <p:nvPicPr>
          <p:cNvPr id="12" name="Picture 11">
            <a:extLst>
              <a:ext uri="{FF2B5EF4-FFF2-40B4-BE49-F238E27FC236}">
                <a16:creationId xmlns:a16="http://schemas.microsoft.com/office/drawing/2014/main" id="{263BF3B3-9C78-4108-BC8D-64662ACA2179}"/>
              </a:ext>
            </a:extLst>
          </p:cNvPr>
          <p:cNvPicPr>
            <a:picLocks noChangeAspect="1"/>
          </p:cNvPicPr>
          <p:nvPr/>
        </p:nvPicPr>
        <p:blipFill>
          <a:blip r:embed="rId5"/>
          <a:stretch>
            <a:fillRect/>
          </a:stretch>
        </p:blipFill>
        <p:spPr>
          <a:xfrm>
            <a:off x="5337109" y="3089103"/>
            <a:ext cx="6766113" cy="3698993"/>
          </a:xfrm>
          <a:prstGeom prst="rect">
            <a:avLst/>
          </a:prstGeom>
          <a:ln w="38100">
            <a:solidFill>
              <a:srgbClr val="FFC000"/>
            </a:solidFill>
          </a:ln>
        </p:spPr>
      </p:pic>
    </p:spTree>
    <p:extLst>
      <p:ext uri="{BB962C8B-B14F-4D97-AF65-F5344CB8AC3E}">
        <p14:creationId xmlns:p14="http://schemas.microsoft.com/office/powerpoint/2010/main" val="1807623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0" y="1034174"/>
            <a:ext cx="3310128" cy="5632311"/>
          </a:xfrm>
          <a:prstGeom prst="rect">
            <a:avLst/>
          </a:prstGeom>
          <a:noFill/>
        </p:spPr>
        <p:txBody>
          <a:bodyPr wrap="square" rtlCol="0">
            <a:spAutoFit/>
          </a:bodyPr>
          <a:lstStyle/>
          <a:p>
            <a:r>
              <a:rPr lang="en-GB" sz="2000" b="1" dirty="0">
                <a:solidFill>
                  <a:srgbClr val="FFC000"/>
                </a:solidFill>
                <a:latin typeface="+mj-lt"/>
              </a:rPr>
              <a:t>Mode – Rendering (</a:t>
            </a:r>
            <a:r>
              <a:rPr lang="en-GB" sz="2000" b="1" dirty="0" err="1">
                <a:solidFill>
                  <a:srgbClr val="FFC000"/>
                </a:solidFill>
                <a:latin typeface="+mj-lt"/>
              </a:rPr>
              <a:t>Iray</a:t>
            </a:r>
            <a:r>
              <a:rPr lang="en-GB" sz="2000" b="1" dirty="0">
                <a:solidFill>
                  <a:srgbClr val="FFC000"/>
                </a:solidFill>
                <a:latin typeface="+mj-lt"/>
              </a:rPr>
              <a:t>).</a:t>
            </a:r>
            <a:endParaRPr lang="en-GB" sz="2000" b="1" dirty="0">
              <a:solidFill>
                <a:srgbClr val="FFC000"/>
              </a:solidFill>
            </a:endParaRPr>
          </a:p>
          <a:p>
            <a:endParaRPr lang="en-GB" sz="2000" b="1" dirty="0">
              <a:solidFill>
                <a:schemeClr val="bg1"/>
              </a:solidFill>
            </a:endParaRPr>
          </a:p>
          <a:p>
            <a:r>
              <a:rPr lang="en-US" sz="2000" b="1" dirty="0">
                <a:solidFill>
                  <a:schemeClr val="bg1"/>
                </a:solidFill>
              </a:rPr>
              <a:t>•To see what a 3D model looks like rendered, go to:</a:t>
            </a:r>
          </a:p>
          <a:p>
            <a:r>
              <a:rPr lang="en-US" sz="2000" b="1" dirty="0">
                <a:solidFill>
                  <a:schemeClr val="bg1"/>
                </a:solidFill>
              </a:rPr>
              <a:t>Mode&gt;Rendering (</a:t>
            </a:r>
            <a:r>
              <a:rPr lang="en-US" sz="2000" b="1" dirty="0" err="1">
                <a:solidFill>
                  <a:schemeClr val="bg1"/>
                </a:solidFill>
              </a:rPr>
              <a:t>Iray</a:t>
            </a:r>
            <a:r>
              <a:rPr lang="en-US" sz="2000" b="1" dirty="0">
                <a:solidFill>
                  <a:schemeClr val="bg1"/>
                </a:solidFill>
              </a:rPr>
              <a:t>).</a:t>
            </a:r>
          </a:p>
          <a:p>
            <a:endParaRPr lang="en-US" sz="2000" b="1" dirty="0">
              <a:solidFill>
                <a:schemeClr val="bg1"/>
              </a:solidFill>
            </a:endParaRPr>
          </a:p>
          <a:p>
            <a:r>
              <a:rPr lang="en-US" sz="2000" b="1" dirty="0">
                <a:solidFill>
                  <a:schemeClr val="bg1"/>
                </a:solidFill>
              </a:rPr>
              <a:t>•In the display settings users can change the environment (The studio options are best for screenshots).</a:t>
            </a:r>
          </a:p>
          <a:p>
            <a:endParaRPr lang="en-US" sz="2000" b="1" dirty="0">
              <a:solidFill>
                <a:schemeClr val="bg1"/>
              </a:solidFill>
            </a:endParaRPr>
          </a:p>
          <a:p>
            <a:r>
              <a:rPr lang="en-US" sz="2000" b="1" dirty="0">
                <a:solidFill>
                  <a:schemeClr val="bg1"/>
                </a:solidFill>
              </a:rPr>
              <a:t>•Rendering allows us to see emissive textures better.</a:t>
            </a:r>
          </a:p>
          <a:p>
            <a:endParaRPr lang="en-US" sz="2000" b="1" dirty="0">
              <a:solidFill>
                <a:schemeClr val="bg1"/>
              </a:solidFill>
            </a:endParaRPr>
          </a:p>
          <a:p>
            <a:r>
              <a:rPr lang="en-US" sz="2000" b="1" dirty="0">
                <a:solidFill>
                  <a:schemeClr val="bg1"/>
                </a:solidFill>
              </a:rPr>
              <a:t>•Return to painting mode:</a:t>
            </a:r>
          </a:p>
          <a:p>
            <a:r>
              <a:rPr lang="en-US" sz="2000" b="1" dirty="0">
                <a:solidFill>
                  <a:schemeClr val="bg1"/>
                </a:solidFill>
              </a:rPr>
              <a:t>Mode&gt;Painting.</a:t>
            </a: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811557" y="69904"/>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5" name="Picture 4">
            <a:extLst>
              <a:ext uri="{FF2B5EF4-FFF2-40B4-BE49-F238E27FC236}">
                <a16:creationId xmlns:a16="http://schemas.microsoft.com/office/drawing/2014/main" id="{48DBF767-C5E6-4F7C-8ED8-ED7E7D5B3C2E}"/>
              </a:ext>
            </a:extLst>
          </p:cNvPr>
          <p:cNvPicPr>
            <a:picLocks noChangeAspect="1"/>
          </p:cNvPicPr>
          <p:nvPr/>
        </p:nvPicPr>
        <p:blipFill>
          <a:blip r:embed="rId3"/>
          <a:stretch>
            <a:fillRect/>
          </a:stretch>
        </p:blipFill>
        <p:spPr>
          <a:xfrm>
            <a:off x="3428426" y="2424282"/>
            <a:ext cx="2605174" cy="4363814"/>
          </a:xfrm>
          <a:prstGeom prst="rect">
            <a:avLst/>
          </a:prstGeom>
          <a:ln w="38100">
            <a:solidFill>
              <a:srgbClr val="FFC000"/>
            </a:solidFill>
          </a:ln>
        </p:spPr>
      </p:pic>
      <p:pic>
        <p:nvPicPr>
          <p:cNvPr id="10" name="Picture 9">
            <a:extLst>
              <a:ext uri="{FF2B5EF4-FFF2-40B4-BE49-F238E27FC236}">
                <a16:creationId xmlns:a16="http://schemas.microsoft.com/office/drawing/2014/main" id="{A4B502DB-ADE5-48EC-B908-9265D7B85094}"/>
              </a:ext>
            </a:extLst>
          </p:cNvPr>
          <p:cNvPicPr>
            <a:picLocks noChangeAspect="1"/>
          </p:cNvPicPr>
          <p:nvPr/>
        </p:nvPicPr>
        <p:blipFill rotWithShape="1">
          <a:blip r:embed="rId4"/>
          <a:srcRect b="11393"/>
          <a:stretch/>
        </p:blipFill>
        <p:spPr>
          <a:xfrm>
            <a:off x="6218209" y="3845263"/>
            <a:ext cx="5837754" cy="2942833"/>
          </a:xfrm>
          <a:prstGeom prst="rect">
            <a:avLst/>
          </a:prstGeom>
          <a:ln w="38100">
            <a:solidFill>
              <a:srgbClr val="FFC000"/>
            </a:solidFill>
          </a:ln>
        </p:spPr>
      </p:pic>
      <p:pic>
        <p:nvPicPr>
          <p:cNvPr id="13" name="Picture 12">
            <a:extLst>
              <a:ext uri="{FF2B5EF4-FFF2-40B4-BE49-F238E27FC236}">
                <a16:creationId xmlns:a16="http://schemas.microsoft.com/office/drawing/2014/main" id="{2CAE7436-892E-4A68-8288-A90A84BA114A}"/>
              </a:ext>
            </a:extLst>
          </p:cNvPr>
          <p:cNvPicPr>
            <a:picLocks noChangeAspect="1"/>
          </p:cNvPicPr>
          <p:nvPr/>
        </p:nvPicPr>
        <p:blipFill rotWithShape="1">
          <a:blip r:embed="rId5"/>
          <a:srcRect l="1378" r="-1378" b="7514"/>
          <a:stretch/>
        </p:blipFill>
        <p:spPr>
          <a:xfrm>
            <a:off x="6985332" y="228403"/>
            <a:ext cx="5070631" cy="3453520"/>
          </a:xfrm>
          <a:prstGeom prst="rect">
            <a:avLst/>
          </a:prstGeom>
          <a:ln w="38100">
            <a:solidFill>
              <a:srgbClr val="FFC000"/>
            </a:solidFill>
          </a:ln>
        </p:spPr>
      </p:pic>
    </p:spTree>
    <p:extLst>
      <p:ext uri="{BB962C8B-B14F-4D97-AF65-F5344CB8AC3E}">
        <p14:creationId xmlns:p14="http://schemas.microsoft.com/office/powerpoint/2010/main" val="2155518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C90B7B-107C-416C-8005-E384F3797ADD}"/>
              </a:ext>
            </a:extLst>
          </p:cNvPr>
          <p:cNvSpPr txBox="1">
            <a:spLocks noChangeArrowheads="1"/>
          </p:cNvSpPr>
          <p:nvPr/>
        </p:nvSpPr>
        <p:spPr bwMode="auto">
          <a:xfrm>
            <a:off x="1828800" y="2844224"/>
            <a:ext cx="8534400" cy="1785104"/>
          </a:xfrm>
          <a:prstGeom prst="rect">
            <a:avLst/>
          </a:prstGeom>
          <a:noFill/>
          <a:ln>
            <a:noFill/>
          </a:ln>
        </p:spPr>
        <p:txBody>
          <a:bodyPr lIns="91440" tIns="45720" rIns="91440" bIns="45720" anchor="t">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defRPr/>
            </a:pPr>
            <a:r>
              <a:rPr lang="en-GB" altLang="en-US" sz="4000" b="1" dirty="0">
                <a:solidFill>
                  <a:srgbClr val="FFC000"/>
                </a:solidFill>
                <a:latin typeface="+mn-lt"/>
              </a:rPr>
              <a:t>Adobe Substance 3D Painter Workshop</a:t>
            </a:r>
          </a:p>
          <a:p>
            <a:pPr algn="ctr" eaLnBrk="1" hangingPunct="1">
              <a:spcBef>
                <a:spcPct val="0"/>
              </a:spcBef>
              <a:buFontTx/>
              <a:buNone/>
              <a:defRPr/>
            </a:pPr>
            <a:r>
              <a:rPr lang="en-GB" altLang="en-US" sz="3000" b="1" dirty="0">
                <a:solidFill>
                  <a:schemeClr val="bg1"/>
                </a:solidFill>
                <a:latin typeface="+mn-lt"/>
              </a:rPr>
              <a:t>Hands on exercise</a:t>
            </a:r>
          </a:p>
        </p:txBody>
      </p:sp>
      <p:pic>
        <p:nvPicPr>
          <p:cNvPr id="7" name="Picture 6" descr="A black and white shield with leaves and flowers&#10;&#10;Description automatically generated">
            <a:extLst>
              <a:ext uri="{FF2B5EF4-FFF2-40B4-BE49-F238E27FC236}">
                <a16:creationId xmlns:a16="http://schemas.microsoft.com/office/drawing/2014/main" id="{8097AC46-BB2A-669F-55F0-4490F9342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2" name="TextBox 1">
            <a:extLst>
              <a:ext uri="{FF2B5EF4-FFF2-40B4-BE49-F238E27FC236}">
                <a16:creationId xmlns:a16="http://schemas.microsoft.com/office/drawing/2014/main" id="{C31FF970-548F-7696-E4EB-0B2FDB003BA3}"/>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spTree>
    <p:extLst>
      <p:ext uri="{BB962C8B-B14F-4D97-AF65-F5344CB8AC3E}">
        <p14:creationId xmlns:p14="http://schemas.microsoft.com/office/powerpoint/2010/main" val="4288523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40F31-D922-BB48-FA04-3D0042156A74}"/>
              </a:ext>
            </a:extLst>
          </p:cNvPr>
          <p:cNvSpPr txBox="1"/>
          <p:nvPr/>
        </p:nvSpPr>
        <p:spPr>
          <a:xfrm>
            <a:off x="487921" y="1360911"/>
            <a:ext cx="11243388" cy="5324535"/>
          </a:xfrm>
          <a:prstGeom prst="rect">
            <a:avLst/>
          </a:prstGeom>
          <a:noFill/>
        </p:spPr>
        <p:txBody>
          <a:bodyPr wrap="square" lIns="91440" tIns="45720" rIns="91440" bIns="45720" rtlCol="0" anchor="t">
            <a:spAutoFit/>
          </a:bodyPr>
          <a:lstStyle/>
          <a:p>
            <a:r>
              <a:rPr lang="en-GB" sz="2000" b="1" dirty="0">
                <a:solidFill>
                  <a:srgbClr val="FFC000"/>
                </a:solidFill>
                <a:latin typeface="+mj-lt"/>
              </a:rPr>
              <a:t>Hands on exercise</a:t>
            </a:r>
          </a:p>
          <a:p>
            <a:endParaRPr lang="en-GB" sz="2000" b="1" dirty="0">
              <a:solidFill>
                <a:srgbClr val="FFC000"/>
              </a:solidFill>
            </a:endParaRPr>
          </a:p>
          <a:p>
            <a:r>
              <a:rPr lang="en-GB" sz="2000" b="1" dirty="0">
                <a:solidFill>
                  <a:schemeClr val="bg1"/>
                </a:solidFill>
              </a:rPr>
              <a:t>1. Choose a theme and texture the barrel accordingly:</a:t>
            </a:r>
          </a:p>
          <a:p>
            <a:r>
              <a:rPr lang="en-GB" sz="2000" b="1" dirty="0">
                <a:solidFill>
                  <a:schemeClr val="bg1"/>
                </a:solidFill>
              </a:rPr>
              <a:t>-</a:t>
            </a:r>
            <a:r>
              <a:rPr lang="en-GB" sz="2000" b="1" u="sng" dirty="0">
                <a:solidFill>
                  <a:schemeClr val="bg1"/>
                </a:solidFill>
              </a:rPr>
              <a:t>Horror</a:t>
            </a:r>
            <a:r>
              <a:rPr lang="en-GB" sz="2000" b="1" dirty="0">
                <a:solidFill>
                  <a:schemeClr val="bg1"/>
                </a:solidFill>
              </a:rPr>
              <a:t>		-</a:t>
            </a:r>
            <a:r>
              <a:rPr lang="en-GB" sz="2000" b="1" u="sng" dirty="0">
                <a:solidFill>
                  <a:schemeClr val="bg1"/>
                </a:solidFill>
              </a:rPr>
              <a:t>Fantasy</a:t>
            </a:r>
            <a:r>
              <a:rPr lang="en-GB" sz="2000" b="1" dirty="0">
                <a:solidFill>
                  <a:schemeClr val="bg1"/>
                </a:solidFill>
              </a:rPr>
              <a:t>		-</a:t>
            </a:r>
            <a:r>
              <a:rPr lang="en-GB" sz="2000" b="1" u="sng" dirty="0">
                <a:solidFill>
                  <a:schemeClr val="bg1"/>
                </a:solidFill>
              </a:rPr>
              <a:t>Science Fiction</a:t>
            </a:r>
            <a:r>
              <a:rPr lang="en-GB" sz="2000" b="1" dirty="0">
                <a:solidFill>
                  <a:schemeClr val="bg1"/>
                </a:solidFill>
              </a:rPr>
              <a:t>	-</a:t>
            </a:r>
            <a:r>
              <a:rPr lang="en-GB" sz="2000" b="1" u="sng" dirty="0">
                <a:solidFill>
                  <a:schemeClr val="bg1"/>
                </a:solidFill>
              </a:rPr>
              <a:t>Cyberpunk</a:t>
            </a:r>
          </a:p>
          <a:p>
            <a:r>
              <a:rPr lang="en-GB" sz="2000" b="1" dirty="0">
                <a:solidFill>
                  <a:schemeClr val="bg1"/>
                </a:solidFill>
              </a:rPr>
              <a:t>-</a:t>
            </a:r>
            <a:r>
              <a:rPr lang="en-GB" sz="2000" b="1" u="sng" dirty="0">
                <a:solidFill>
                  <a:schemeClr val="bg1"/>
                </a:solidFill>
              </a:rPr>
              <a:t>Military</a:t>
            </a:r>
            <a:r>
              <a:rPr lang="en-GB" sz="2000" b="1" dirty="0">
                <a:solidFill>
                  <a:schemeClr val="bg1"/>
                </a:solidFill>
              </a:rPr>
              <a:t>	-</a:t>
            </a:r>
            <a:r>
              <a:rPr lang="en-GB" sz="2000" b="1" u="sng" dirty="0">
                <a:solidFill>
                  <a:schemeClr val="bg1"/>
                </a:solidFill>
              </a:rPr>
              <a:t>Post-</a:t>
            </a:r>
            <a:r>
              <a:rPr lang="en-GB" sz="2000" b="1" u="sng" dirty="0" err="1">
                <a:solidFill>
                  <a:schemeClr val="bg1"/>
                </a:solidFill>
              </a:rPr>
              <a:t>Apocolyptic</a:t>
            </a:r>
            <a:r>
              <a:rPr lang="en-GB" sz="2000" b="1" dirty="0">
                <a:solidFill>
                  <a:schemeClr val="bg1"/>
                </a:solidFill>
              </a:rPr>
              <a:t>	-</a:t>
            </a:r>
            <a:r>
              <a:rPr lang="en-GB" sz="2000" b="1" u="sng" dirty="0">
                <a:solidFill>
                  <a:schemeClr val="bg1"/>
                </a:solidFill>
              </a:rPr>
              <a:t>Industrial</a:t>
            </a:r>
            <a:r>
              <a:rPr lang="en-GB" sz="2000" b="1" dirty="0">
                <a:solidFill>
                  <a:schemeClr val="bg1"/>
                </a:solidFill>
              </a:rPr>
              <a:t>		-</a:t>
            </a:r>
            <a:r>
              <a:rPr lang="en-GB" sz="2000" b="1" u="sng" dirty="0" err="1">
                <a:solidFill>
                  <a:schemeClr val="bg1"/>
                </a:solidFill>
              </a:rPr>
              <a:t>Handpainted</a:t>
            </a:r>
            <a:endParaRPr lang="en-GB" sz="2000" b="1" u="sng" dirty="0">
              <a:solidFill>
                <a:schemeClr val="bg1"/>
              </a:solidFill>
            </a:endParaRPr>
          </a:p>
          <a:p>
            <a:endParaRPr lang="en-GB" sz="2000" b="1" dirty="0">
              <a:solidFill>
                <a:schemeClr val="bg1"/>
              </a:solidFill>
            </a:endParaRPr>
          </a:p>
          <a:p>
            <a:r>
              <a:rPr lang="en-GB" sz="2000" b="1" dirty="0">
                <a:solidFill>
                  <a:schemeClr val="bg1"/>
                </a:solidFill>
              </a:rPr>
              <a:t>2. Upload a screenshot of your textured barrel to Moodle.</a:t>
            </a: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endParaRPr lang="en-GB" sz="2000" b="1" dirty="0">
              <a:solidFill>
                <a:schemeClr val="bg1"/>
              </a:solidFill>
            </a:endParaRPr>
          </a:p>
          <a:p>
            <a:r>
              <a:rPr lang="en-GB" sz="2000" b="1" dirty="0">
                <a:solidFill>
                  <a:schemeClr val="bg1"/>
                </a:solidFill>
              </a:rPr>
              <a:t>Name your screenshot as: </a:t>
            </a:r>
            <a:r>
              <a:rPr lang="en-GB" sz="2000" b="1" dirty="0">
                <a:highlight>
                  <a:srgbClr val="FFC000"/>
                </a:highlight>
              </a:rPr>
              <a:t>(</a:t>
            </a:r>
            <a:r>
              <a:rPr lang="en-GB" sz="2000" b="1" dirty="0" err="1">
                <a:highlight>
                  <a:srgbClr val="FFC000"/>
                </a:highlight>
              </a:rPr>
              <a:t>YourName</a:t>
            </a:r>
            <a:r>
              <a:rPr lang="en-GB" sz="2000" b="1" dirty="0">
                <a:highlight>
                  <a:srgbClr val="FFC000"/>
                </a:highlight>
              </a:rPr>
              <a:t>)_(</a:t>
            </a:r>
            <a:r>
              <a:rPr lang="en-GB" sz="2000" b="1" dirty="0" err="1">
                <a:highlight>
                  <a:srgbClr val="FFC000"/>
                </a:highlight>
              </a:rPr>
              <a:t>ThemeName</a:t>
            </a:r>
            <a:r>
              <a:rPr lang="en-GB" sz="2000" b="1" dirty="0">
                <a:highlight>
                  <a:srgbClr val="FFC000"/>
                </a:highlight>
              </a:rPr>
              <a:t>)_Barrel</a:t>
            </a:r>
          </a:p>
          <a:p>
            <a:r>
              <a:rPr lang="en-GB" sz="2000" b="1" dirty="0">
                <a:solidFill>
                  <a:schemeClr val="bg1"/>
                </a:solidFill>
              </a:rPr>
              <a:t>For example: </a:t>
            </a:r>
            <a:r>
              <a:rPr lang="en-GB" sz="2000" b="1" dirty="0" err="1">
                <a:solidFill>
                  <a:schemeClr val="bg1"/>
                </a:solidFill>
              </a:rPr>
              <a:t>AdamHead_Cyberpunk_Barrel</a:t>
            </a:r>
            <a:endParaRPr lang="en-GB" sz="2000" b="1" dirty="0">
              <a:solidFill>
                <a:schemeClr val="bg1"/>
              </a:solidFill>
            </a:endParaRPr>
          </a:p>
        </p:txBody>
      </p:sp>
      <p:pic>
        <p:nvPicPr>
          <p:cNvPr id="8" name="Picture 7" descr="A black and white shield with leaves and flowers&#10;&#10;Description automatically generated">
            <a:extLst>
              <a:ext uri="{FF2B5EF4-FFF2-40B4-BE49-F238E27FC236}">
                <a16:creationId xmlns:a16="http://schemas.microsoft.com/office/drawing/2014/main" id="{D218F680-6ED9-5554-9568-4B499A9F6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285" y="228403"/>
            <a:ext cx="647272" cy="647272"/>
          </a:xfrm>
          <a:prstGeom prst="rect">
            <a:avLst/>
          </a:prstGeom>
        </p:spPr>
      </p:pic>
      <p:sp>
        <p:nvSpPr>
          <p:cNvPr id="3" name="TextBox 2">
            <a:extLst>
              <a:ext uri="{FF2B5EF4-FFF2-40B4-BE49-F238E27FC236}">
                <a16:creationId xmlns:a16="http://schemas.microsoft.com/office/drawing/2014/main" id="{6735A527-7E32-7D9F-4D07-B0126C1A2834}"/>
              </a:ext>
            </a:extLst>
          </p:cNvPr>
          <p:cNvSpPr txBox="1"/>
          <p:nvPr/>
        </p:nvSpPr>
        <p:spPr>
          <a:xfrm>
            <a:off x="761999" y="152400"/>
            <a:ext cx="11020425" cy="723275"/>
          </a:xfrm>
          <a:prstGeom prst="rect">
            <a:avLst/>
          </a:prstGeom>
          <a:noFill/>
        </p:spPr>
        <p:txBody>
          <a:bodyPr wrap="square" rtlCol="0">
            <a:spAutoFit/>
          </a:bodyPr>
          <a:lstStyle/>
          <a:p>
            <a:r>
              <a:rPr lang="en-GB" sz="2250" b="1" dirty="0">
                <a:solidFill>
                  <a:srgbClr val="FFC000"/>
                </a:solidFill>
                <a:latin typeface="+mj-lt"/>
              </a:rPr>
              <a:t>Introduction to 3D Modelling</a:t>
            </a:r>
          </a:p>
          <a:p>
            <a:r>
              <a:rPr lang="en-GB" b="1" dirty="0">
                <a:solidFill>
                  <a:schemeClr val="bg1"/>
                </a:solidFill>
                <a:latin typeface="+mj-lt"/>
              </a:rPr>
              <a:t>Adobe Substance 3D Painter Workshop</a:t>
            </a:r>
            <a:endParaRPr lang="en-GB" b="1" dirty="0">
              <a:latin typeface="+mj-lt"/>
            </a:endParaRPr>
          </a:p>
        </p:txBody>
      </p:sp>
      <p:pic>
        <p:nvPicPr>
          <p:cNvPr id="6" name="Picture 5">
            <a:extLst>
              <a:ext uri="{FF2B5EF4-FFF2-40B4-BE49-F238E27FC236}">
                <a16:creationId xmlns:a16="http://schemas.microsoft.com/office/drawing/2014/main" id="{E3F5C938-4605-4258-4DA7-49A2E8EE167B}"/>
              </a:ext>
            </a:extLst>
          </p:cNvPr>
          <p:cNvPicPr>
            <a:picLocks noChangeAspect="1"/>
          </p:cNvPicPr>
          <p:nvPr/>
        </p:nvPicPr>
        <p:blipFill>
          <a:blip r:embed="rId3"/>
          <a:stretch>
            <a:fillRect/>
          </a:stretch>
        </p:blipFill>
        <p:spPr>
          <a:xfrm>
            <a:off x="487921" y="3729078"/>
            <a:ext cx="4948907" cy="2132895"/>
          </a:xfrm>
          <a:prstGeom prst="rect">
            <a:avLst/>
          </a:prstGeom>
        </p:spPr>
      </p:pic>
    </p:spTree>
    <p:extLst>
      <p:ext uri="{BB962C8B-B14F-4D97-AF65-F5344CB8AC3E}">
        <p14:creationId xmlns:p14="http://schemas.microsoft.com/office/powerpoint/2010/main" val="105809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6" ma:contentTypeDescription="Create a new document." ma:contentTypeScope="" ma:versionID="b8bfacbaabfcfc5aa402eb7583a995cb">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b1a6d9aa8176546f4548c0edee8a21ad"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ObjectDetectorVersions" minOccurs="0"/>
                <xsd:element ref="ns3:MediaServiceSystemTag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AB4EDE27-1D11-4D05-844C-2B266A3795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B02FDA-F783-450E-B570-6D7BC522FE78}">
  <ds:schemaRefs>
    <ds:schemaRef ds:uri="http://schemas.microsoft.com/sharepoint/v3/contenttype/forms"/>
  </ds:schemaRefs>
</ds:datastoreItem>
</file>

<file path=customXml/itemProps3.xml><?xml version="1.0" encoding="utf-8"?>
<ds:datastoreItem xmlns:ds="http://schemas.openxmlformats.org/officeDocument/2006/customXml" ds:itemID="{CC586306-2C29-4CE1-81BA-358983FD8A33}">
  <ds:schemaRefs>
    <ds:schemaRef ds:uri="0cb976d4-72d8-43fd-a100-21d54766e958"/>
    <ds:schemaRef ds:uri="da3f2772-8f1e-4acb-bd98-3a0ee892f48a"/>
    <ds:schemaRef ds:uri="http://schemas.microsoft.com/office/2006/documentManagement/types"/>
    <ds:schemaRef ds:uri="http://www.w3.org/XML/1998/namespace"/>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2453</Words>
  <Application>Microsoft Office PowerPoint</Application>
  <PresentationFormat>Widescreen</PresentationFormat>
  <Paragraphs>416</Paragraphs>
  <Slides>42</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William Morgan (Applied Computing)</dc:creator>
  <cp:lastModifiedBy>Morgan Jones (2210512)</cp:lastModifiedBy>
  <cp:revision>25</cp:revision>
  <dcterms:created xsi:type="dcterms:W3CDTF">2024-10-07T09:22:35Z</dcterms:created>
  <dcterms:modified xsi:type="dcterms:W3CDTF">2025-11-13T18:16:40Z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