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</p:sldMasterIdLst>
  <p:notesMasterIdLst>
    <p:notesMasterId r:id="rId44"/>
  </p:notesMasterIdLst>
  <p:sldIdLst>
    <p:sldId id="256" r:id="rId4"/>
    <p:sldId id="257" r:id="rId5"/>
    <p:sldId id="259" r:id="rId6"/>
    <p:sldId id="360" r:id="rId7"/>
    <p:sldId id="361" r:id="rId8"/>
    <p:sldId id="362" r:id="rId9"/>
    <p:sldId id="363" r:id="rId10"/>
    <p:sldId id="364" r:id="rId11"/>
    <p:sldId id="365" r:id="rId12"/>
    <p:sldId id="366" r:id="rId13"/>
    <p:sldId id="367" r:id="rId14"/>
    <p:sldId id="368" r:id="rId15"/>
    <p:sldId id="341" r:id="rId16"/>
    <p:sldId id="342" r:id="rId17"/>
    <p:sldId id="306" r:id="rId18"/>
    <p:sldId id="343" r:id="rId19"/>
    <p:sldId id="344" r:id="rId20"/>
    <p:sldId id="345" r:id="rId21"/>
    <p:sldId id="337" r:id="rId22"/>
    <p:sldId id="338" r:id="rId23"/>
    <p:sldId id="346" r:id="rId24"/>
    <p:sldId id="349" r:id="rId25"/>
    <p:sldId id="352" r:id="rId26"/>
    <p:sldId id="354" r:id="rId27"/>
    <p:sldId id="355" r:id="rId28"/>
    <p:sldId id="356" r:id="rId29"/>
    <p:sldId id="357" r:id="rId30"/>
    <p:sldId id="358" r:id="rId31"/>
    <p:sldId id="359" r:id="rId32"/>
    <p:sldId id="369" r:id="rId33"/>
    <p:sldId id="312" r:id="rId34"/>
    <p:sldId id="347" r:id="rId35"/>
    <p:sldId id="279" r:id="rId36"/>
    <p:sldId id="351" r:id="rId37"/>
    <p:sldId id="371" r:id="rId38"/>
    <p:sldId id="348" r:id="rId39"/>
    <p:sldId id="370" r:id="rId40"/>
    <p:sldId id="299" r:id="rId41"/>
    <p:sldId id="292" r:id="rId42"/>
    <p:sldId id="293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viewProps" Target="view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533520" y="764280"/>
            <a:ext cx="6704640" cy="37713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Click to move the slide</a:t>
            </a:r>
            <a:endParaRPr lang="en-US" sz="1800" b="0" strike="noStrike" spc="-1" dirty="0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83" name="PlaceHolder 2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2000" b="0" strike="noStrike" spc="-1">
                <a:latin typeface="Arial"/>
              </a:rPr>
              <a:t>Click to edit the notes format</a:t>
            </a:r>
          </a:p>
        </p:txBody>
      </p:sp>
      <p:sp>
        <p:nvSpPr>
          <p:cNvPr id="84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&lt;header&gt;</a:t>
            </a:r>
          </a:p>
        </p:txBody>
      </p:sp>
      <p:sp>
        <p:nvSpPr>
          <p:cNvPr id="85" name="PlaceHolder 4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r"/>
            <a:r>
              <a:rPr lang="en-US" sz="1400" b="0" strike="noStrike" spc="-1">
                <a:latin typeface="Times New Roman"/>
              </a:rPr>
              <a:t>&lt;date/time&gt;</a:t>
            </a:r>
          </a:p>
        </p:txBody>
      </p:sp>
      <p:sp>
        <p:nvSpPr>
          <p:cNvPr id="86" name="PlaceHolder 5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&lt;footer&gt;</a:t>
            </a:r>
          </a:p>
        </p:txBody>
      </p:sp>
      <p:sp>
        <p:nvSpPr>
          <p:cNvPr id="87" name="PlaceHolder 6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r"/>
            <a:fld id="{0BF6400A-38B0-4C63-B7AD-5FAA179D5B20}" type="slidenum">
              <a:rPr lang="en-US" sz="1400" b="0" strike="noStrike" spc="-1">
                <a:latin typeface="Times New Roman"/>
              </a:rPr>
              <a:t>‹#›</a:t>
            </a:fld>
            <a:endParaRPr lang="en-US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533400" y="763588"/>
            <a:ext cx="6704013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0BF6400A-38B0-4C63-B7AD-5FAA179D5B20}" type="slidenum">
              <a:rPr lang="en-US" sz="1400" b="0" strike="noStrike" spc="-1" smtClean="0">
                <a:latin typeface="Times New Roman"/>
              </a:rPr>
              <a:t>5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806266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533400" y="763588"/>
            <a:ext cx="6704013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0BF6400A-38B0-4C63-B7AD-5FAA179D5B20}" type="slidenum">
              <a:rPr lang="en-US" sz="1400" b="0" strike="noStrike" spc="-1" smtClean="0">
                <a:latin typeface="Times New Roman"/>
              </a:rPr>
              <a:t>33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58127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5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PlaceHolder 3"/>
          <p:cNvSpPr>
            <a:spLocks noGrp="1"/>
          </p:cNvSpPr>
          <p:nvPr>
            <p:ph type="body"/>
          </p:nvPr>
        </p:nvSpPr>
        <p:spPr>
          <a:xfrm>
            <a:off x="431964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" name="PlaceHolder 4"/>
          <p:cNvSpPr>
            <a:spLocks noGrp="1"/>
          </p:cNvSpPr>
          <p:nvPr>
            <p:ph type="body"/>
          </p:nvPr>
        </p:nvSpPr>
        <p:spPr>
          <a:xfrm>
            <a:off x="8029800" y="160452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PlaceHolder 6"/>
          <p:cNvSpPr>
            <a:spLocks noGrp="1"/>
          </p:cNvSpPr>
          <p:nvPr>
            <p:ph type="body"/>
          </p:nvPr>
        </p:nvSpPr>
        <p:spPr>
          <a:xfrm>
            <a:off x="431964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PlaceHolder 7"/>
          <p:cNvSpPr>
            <a:spLocks noGrp="1"/>
          </p:cNvSpPr>
          <p:nvPr>
            <p:ph type="body"/>
          </p:nvPr>
        </p:nvSpPr>
        <p:spPr>
          <a:xfrm>
            <a:off x="8029800" y="3682080"/>
            <a:ext cx="35330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3" descr=" Cover.jpg                                                      00B3F7F4Macintosh HD                   C35A0985:"/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7238" cy="685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958851" y="4800600"/>
            <a:ext cx="853440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958851" y="1752600"/>
            <a:ext cx="9042400" cy="1524000"/>
          </a:xfrm>
        </p:spPr>
        <p:txBody>
          <a:bodyPr/>
          <a:lstStyle>
            <a:lvl1pPr>
              <a:lnSpc>
                <a:spcPct val="75000"/>
              </a:lnSpc>
              <a:defRPr sz="4100">
                <a:solidFill>
                  <a:srgbClr val="AFC12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185264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727075" indent="-342900">
              <a:defRPr/>
            </a:lvl2pPr>
            <a:lvl3pPr>
              <a:defRPr lang="en-GB" altLang="en-US" sz="2000" dirty="0">
                <a:solidFill>
                  <a:srgbClr val="585555"/>
                </a:solidFill>
                <a:latin typeface="Arial" panose="020B0604020202020204" pitchFamily="34" charset="0"/>
                <a:ea typeface="ヒラギノ角ゴ Pro W3" charset="-128"/>
                <a:cs typeface="Arial" panose="020B0604020202020204" pitchFamily="34" charset="0"/>
              </a:defRPr>
            </a:lvl3pPr>
            <a:lvl4pPr marL="719455" indent="358775">
              <a:buFont typeface="Wingdings" panose="05000000000000000000" pitchFamily="2" charset="2"/>
              <a:buChar char="§"/>
              <a:defRPr/>
            </a:lvl4pPr>
            <a:lvl5pPr marL="828040" indent="323850">
              <a:buFont typeface="Courier New" panose="02070309020205020404" pitchFamily="49" charset="0"/>
              <a:buChar char="o"/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2"/>
            <a:r>
              <a:rPr lang="en-GB" dirty="0"/>
              <a:t>Second level</a:t>
            </a:r>
          </a:p>
          <a:p>
            <a:pPr lvl="3"/>
            <a:r>
              <a:rPr lang="en-GB" dirty="0"/>
              <a:t>Third level</a:t>
            </a:r>
          </a:p>
          <a:p>
            <a:pPr lvl="4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3234090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454677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2800" y="1676400"/>
            <a:ext cx="50800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0" y="1676400"/>
            <a:ext cx="50800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67357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66839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3030553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744107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4452824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4258372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106554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00" y="838200"/>
            <a:ext cx="25908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2800" y="838200"/>
            <a:ext cx="7569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77759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4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"/>
          <p:cNvPicPr/>
          <p:nvPr/>
        </p:nvPicPr>
        <p:blipFill>
          <a:blip r:embed="rId14"/>
          <a:stretch/>
        </p:blipFill>
        <p:spPr>
          <a:xfrm>
            <a:off x="0" y="0"/>
            <a:ext cx="12191400" cy="1370880"/>
          </a:xfrm>
          <a:prstGeom prst="rect">
            <a:avLst/>
          </a:prstGeom>
          <a:ln w="0">
            <a:noFill/>
          </a:ln>
        </p:spPr>
      </p:pic>
      <p:pic>
        <p:nvPicPr>
          <p:cNvPr id="6" name="Picture 3"/>
          <p:cNvPicPr/>
          <p:nvPr/>
        </p:nvPicPr>
        <p:blipFill>
          <a:blip r:embed="rId15"/>
          <a:stretch/>
        </p:blipFill>
        <p:spPr>
          <a:xfrm>
            <a:off x="144360" y="-95400"/>
            <a:ext cx="2904480" cy="1005840"/>
          </a:xfrm>
          <a:prstGeom prst="rect">
            <a:avLst/>
          </a:prstGeom>
          <a:ln w="0">
            <a:noFill/>
          </a:ln>
        </p:spPr>
      </p:pic>
      <p:pic>
        <p:nvPicPr>
          <p:cNvPr id="2" name="Picture 5"/>
          <p:cNvPicPr/>
          <p:nvPr/>
        </p:nvPicPr>
        <p:blipFill>
          <a:blip r:embed="rId16"/>
          <a:stretch/>
        </p:blipFill>
        <p:spPr>
          <a:xfrm>
            <a:off x="10907640" y="44280"/>
            <a:ext cx="948600" cy="791280"/>
          </a:xfrm>
          <a:prstGeom prst="rect">
            <a:avLst/>
          </a:prstGeom>
          <a:ln w="0">
            <a:noFill/>
          </a:ln>
        </p:spPr>
      </p:pic>
      <p:sp>
        <p:nvSpPr>
          <p:cNvPr id="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Click to edit the title text format</a:t>
            </a:r>
          </a:p>
        </p:txBody>
      </p:sp>
      <p:sp>
        <p:nvSpPr>
          <p:cNvPr id="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laceHolder 1"/>
          <p:cNvSpPr>
            <a:spLocks noGrp="1"/>
          </p:cNvSpPr>
          <p:nvPr>
            <p:ph type="title"/>
          </p:nvPr>
        </p:nvSpPr>
        <p:spPr>
          <a:xfrm>
            <a:off x="1523880" y="1122480"/>
            <a:ext cx="9143640" cy="2387160"/>
          </a:xfrm>
          <a:prstGeom prst="rect">
            <a:avLst/>
          </a:prstGeom>
        </p:spPr>
        <p:txBody>
          <a:bodyPr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6000" b="0" strike="noStrike" spc="-1">
                <a:solidFill>
                  <a:srgbClr val="000000"/>
                </a:solidFill>
                <a:latin typeface="Calibri Light"/>
              </a:rPr>
              <a:t>Click to edit Master title style</a:t>
            </a:r>
            <a:endParaRPr lang="en-US" sz="6000" b="0" strike="noStrike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42" name="PlaceHolder 2"/>
          <p:cNvSpPr>
            <a:spLocks noGrp="1"/>
          </p:cNvSpPr>
          <p:nvPr>
            <p:ph type="dt"/>
          </p:nvPr>
        </p:nvSpPr>
        <p:spPr>
          <a:xfrm>
            <a:off x="838080" y="6356520"/>
            <a:ext cx="2742840" cy="3646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>
              <a:lnSpc>
                <a:spcPct val="100000"/>
              </a:lnSpc>
            </a:pPr>
            <a:fld id="{9132B9D6-B217-4986-8E59-AC99DEEDE25D}" type="datetime">
              <a:rPr lang="en-GB" sz="1200" b="0" strike="noStrike" spc="-1">
                <a:solidFill>
                  <a:srgbClr val="8B8B8B"/>
                </a:solidFill>
                <a:latin typeface="Calibri"/>
              </a:rPr>
              <a:t>20/01/2023</a:t>
            </a:fld>
            <a:endParaRPr lang="en-US" sz="1200" b="0" strike="noStrike" spc="-1">
              <a:latin typeface="Times New Roman"/>
            </a:endParaRPr>
          </a:p>
        </p:txBody>
      </p:sp>
      <p:sp>
        <p:nvSpPr>
          <p:cNvPr id="43" name="PlaceHolder 3"/>
          <p:cNvSpPr>
            <a:spLocks noGrp="1"/>
          </p:cNvSpPr>
          <p:nvPr>
            <p:ph type="ftr"/>
          </p:nvPr>
        </p:nvSpPr>
        <p:spPr>
          <a:xfrm>
            <a:off x="4038480" y="6356520"/>
            <a:ext cx="4114440" cy="3646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endParaRPr lang="en-US" sz="2400" b="0" strike="noStrike" spc="-1">
              <a:latin typeface="Times New Roman"/>
            </a:endParaRPr>
          </a:p>
        </p:txBody>
      </p:sp>
      <p:sp>
        <p:nvSpPr>
          <p:cNvPr id="44" name="PlaceHolder 4"/>
          <p:cNvSpPr>
            <a:spLocks noGrp="1"/>
          </p:cNvSpPr>
          <p:nvPr>
            <p:ph type="sldNum"/>
          </p:nvPr>
        </p:nvSpPr>
        <p:spPr>
          <a:xfrm>
            <a:off x="8610480" y="6356520"/>
            <a:ext cx="2742840" cy="364680"/>
          </a:xfrm>
          <a:prstGeom prst="rect">
            <a:avLst/>
          </a:prstGeom>
        </p:spPr>
        <p:txBody>
          <a:bodyPr anchor="ctr">
            <a:noAutofit/>
          </a:bodyPr>
          <a:lstStyle/>
          <a:p>
            <a:pPr algn="r">
              <a:lnSpc>
                <a:spcPct val="100000"/>
              </a:lnSpc>
            </a:pPr>
            <a:fld id="{456C8868-4DF1-4FFE-867D-5EA67F5A4051}" type="slidenum">
              <a:rPr lang="en-GB" sz="1200" b="0" strike="noStrike" spc="-1">
                <a:solidFill>
                  <a:srgbClr val="8B8B8B"/>
                </a:solidFill>
                <a:latin typeface="Calibri"/>
              </a:rPr>
              <a:t>‹#›</a:t>
            </a:fld>
            <a:endParaRPr lang="en-US" sz="1200" b="0" strike="noStrike" spc="-1">
              <a:latin typeface="Times New Roman"/>
            </a:endParaRPr>
          </a:p>
        </p:txBody>
      </p:sp>
      <p:sp>
        <p:nvSpPr>
          <p:cNvPr id="45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1800" b="0" strike="noStrike" spc="-1">
                <a:solidFill>
                  <a:srgbClr val="000000"/>
                </a:solidFill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Calibri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1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812800" y="1676400"/>
            <a:ext cx="103632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2"/>
            <a:r>
              <a:rPr lang="en-US" altLang="en-US" dirty="0"/>
              <a:t>Second level</a:t>
            </a:r>
          </a:p>
          <a:p>
            <a:pPr lvl="3"/>
            <a:r>
              <a:rPr lang="en-US" altLang="en-US" dirty="0"/>
              <a:t> 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  <p:sp>
        <p:nvSpPr>
          <p:cNvPr id="1028" name="Rectangle 23"/>
          <p:cNvSpPr>
            <a:spLocks noGrp="1" noChangeArrowheads="1"/>
          </p:cNvSpPr>
          <p:nvPr>
            <p:ph type="title"/>
          </p:nvPr>
        </p:nvSpPr>
        <p:spPr bwMode="auto">
          <a:xfrm>
            <a:off x="812800" y="838200"/>
            <a:ext cx="103632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en-US" altLang="en-US"/>
              <a:t>Click to edit Master title style</a:t>
            </a:r>
          </a:p>
        </p:txBody>
      </p:sp>
      <p:pic>
        <p:nvPicPr>
          <p:cNvPr id="1029" name="Picture 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-95250"/>
            <a:ext cx="2905125" cy="1006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5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7713" y="44450"/>
            <a:ext cx="949325" cy="79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8138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altLang="en-US" sz="2000" b="1" dirty="0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000" b="1">
          <a:solidFill>
            <a:schemeClr val="bg1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000">
          <a:solidFill>
            <a:schemeClr val="bg1"/>
          </a:solidFill>
          <a:latin typeface="Arial MT Bd" charset="0"/>
        </a:defRPr>
      </a:lvl9pPr>
    </p:titleStyle>
    <p:bodyStyle>
      <a:lvl1pPr algn="l" rtl="0" eaLnBrk="0" fontAlgn="base" hangingPunct="0">
        <a:spcBef>
          <a:spcPct val="0"/>
        </a:spcBef>
        <a:spcAft>
          <a:spcPct val="75000"/>
        </a:spcAft>
        <a:defRPr sz="2100">
          <a:solidFill>
            <a:schemeClr val="tx1">
              <a:lumMod val="95000"/>
              <a:lumOff val="5000"/>
            </a:schemeClr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1pPr>
      <a:lvl2pPr marL="535305" indent="-342900" algn="l" rtl="0" eaLnBrk="0" fontAlgn="base" hangingPunct="0">
        <a:spcBef>
          <a:spcPct val="0"/>
        </a:spcBef>
        <a:spcAft>
          <a:spcPct val="50000"/>
        </a:spcAft>
        <a:buChar char="–"/>
        <a:defRPr sz="1900">
          <a:solidFill>
            <a:srgbClr val="585555"/>
          </a:solidFill>
          <a:latin typeface="Arial MT" charset="0"/>
          <a:ea typeface="ヒラギノ角ゴ Pro W3" charset="-128"/>
        </a:defRPr>
      </a:lvl2pPr>
      <a:lvl3pPr marL="727075" indent="-342900" algn="l" rtl="0" eaLnBrk="0" fontAlgn="base" hangingPunct="0">
        <a:lnSpc>
          <a:spcPct val="75000"/>
        </a:lnSpc>
        <a:spcBef>
          <a:spcPct val="20000"/>
        </a:spcBef>
        <a:spcAft>
          <a:spcPct val="0"/>
        </a:spcAft>
        <a:buClr>
          <a:srgbClr val="B6BF00"/>
        </a:buClr>
        <a:buChar char="&gt;"/>
        <a:defRPr lang="en-US" altLang="en-US" sz="2000" dirty="0">
          <a:solidFill>
            <a:srgbClr val="585555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3pPr>
      <a:lvl4pPr marL="719455" indent="358775" algn="l" rtl="0" eaLnBrk="0" fontAlgn="base" hangingPunct="0">
        <a:spcBef>
          <a:spcPct val="20000"/>
        </a:spcBef>
        <a:spcAft>
          <a:spcPct val="0"/>
        </a:spcAft>
        <a:buFont typeface="Courier New" panose="02070309020205020404" pitchFamily="49" charset="0"/>
        <a:buChar char="o"/>
        <a:defRPr lang="en-US" altLang="en-US" sz="2000" dirty="0">
          <a:solidFill>
            <a:srgbClr val="585555"/>
          </a:solidFill>
          <a:latin typeface="Arial" panose="020B0604020202020204" pitchFamily="34" charset="0"/>
          <a:ea typeface="ヒラギノ角ゴ Pro W3" charset="-128"/>
          <a:cs typeface="Arial" panose="020B0604020202020204" pitchFamily="34" charset="0"/>
        </a:defRPr>
      </a:lvl4pPr>
      <a:lvl5pPr marL="765175" indent="1063625" algn="l" rtl="0" eaLnBrk="0" fontAlgn="base" hangingPunct="0">
        <a:spcBef>
          <a:spcPct val="20000"/>
        </a:spcBef>
        <a:spcAft>
          <a:spcPct val="0"/>
        </a:spcAft>
        <a:buChar char="&gt;"/>
        <a:defRPr sz="2000">
          <a:solidFill>
            <a:srgbClr val="585555"/>
          </a:solidFill>
          <a:latin typeface="Arial MT" charset="0"/>
          <a:ea typeface="ヒラギノ角ゴ Pro W3" charset="-128"/>
          <a:cs typeface="Arial" panose="020B0604020202020204" pitchFamily="34" charset="0"/>
        </a:defRPr>
      </a:lvl5pPr>
      <a:lvl6pPr marL="12223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6pPr>
      <a:lvl7pPr marL="16795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7pPr>
      <a:lvl8pPr marL="21367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8pPr>
      <a:lvl9pPr marL="2593975" algn="l" rtl="0" fontAlgn="base">
        <a:spcBef>
          <a:spcPct val="20000"/>
        </a:spcBef>
        <a:spcAft>
          <a:spcPct val="0"/>
        </a:spcAft>
        <a:buChar char="&gt;"/>
        <a:defRPr sz="1100">
          <a:solidFill>
            <a:srgbClr val="585555"/>
          </a:solidFill>
          <a:latin typeface="Arial MT" charset="0"/>
          <a:ea typeface="ヒラギノ角ゴ Pro W3" charset="-128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Relationship Id="rId4" Type="http://schemas.openxmlformats.org/officeDocument/2006/relationships/hyperlink" Target="https://slidemodel.com/templates/vrio-model-powerpoint-template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dstream.com/blog/ws/2017/12/20/swot-analysis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17.gif"/><Relationship Id="rId5" Type="http://schemas.openxmlformats.org/officeDocument/2006/relationships/hyperlink" Target="https://www.smestrategy.net/blog/what-is-scenario-planning-and-how-to-use-it" TargetMode="External"/><Relationship Id="rId4" Type="http://schemas.openxmlformats.org/officeDocument/2006/relationships/hyperlink" Target="https://marketbusinessnews.com/financial-glossary/scenario-analysis-definition-meaning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-management-ebooks.com/news/scenario-analysis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kinsey.com/business-functions/strategy-and-corporate-finance/our-insights/the-use-and-abuse-of-scenarios" TargetMode="External"/><Relationship Id="rId2" Type="http://schemas.openxmlformats.org/officeDocument/2006/relationships/hyperlink" Target="https://whel-primo.hosted.exlibrisgroup.com/permalink/f/mqg008/TN_cdi_proquest_miscellaneous_1346915535" TargetMode="External"/><Relationship Id="rId1" Type="http://schemas.openxmlformats.org/officeDocument/2006/relationships/slideLayout" Target="../slideLayouts/slideLayout26.xml"/><Relationship Id="rId4" Type="http://schemas.openxmlformats.org/officeDocument/2006/relationships/hyperlink" Target="http://www.foresightfordevelopment.org/sobipro/download-file/46-525/54" TargetMode="Externa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gma.org/Resources/Tools/DownloadableDocuments/scenario-planning-tool.pdf" TargetMode="External"/><Relationship Id="rId2" Type="http://schemas.openxmlformats.org/officeDocument/2006/relationships/hyperlink" Target="https://www.ids.ac.uk/projects/k4d-research-helpdesk/" TargetMode="External"/><Relationship Id="rId1" Type="http://schemas.openxmlformats.org/officeDocument/2006/relationships/slideLayout" Target="../slideLayouts/slideLayout26.xml"/><Relationship Id="rId4" Type="http://schemas.openxmlformats.org/officeDocument/2006/relationships/hyperlink" Target="https://irp-cdn.multiscreensite.com/8bbcaf75/files/uploaded/SRDec17-Knowledge_Scenario-Analysis.pdf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i.co.uk/media/6158020/a-useful-guide-to-swot-analysis.pdf" TargetMode="External"/><Relationship Id="rId2" Type="http://schemas.openxmlformats.org/officeDocument/2006/relationships/hyperlink" Target="http://www.free-management-ebooks.com/title-list.htm" TargetMode="External"/><Relationship Id="rId1" Type="http://schemas.openxmlformats.org/officeDocument/2006/relationships/slideLayout" Target="../slideLayouts/slideLayout26.xml"/><Relationship Id="rId5" Type="http://schemas.openxmlformats.org/officeDocument/2006/relationships/hyperlink" Target="https://articles.bplans.com/how-to-perform-swot-analysis/" TargetMode="External"/><Relationship Id="rId4" Type="http://schemas.openxmlformats.org/officeDocument/2006/relationships/hyperlink" Target="https://strategicmanagementinsight.com/tools/swot-analysis-how-to-do-it.html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josephmahoney.web.illinois.edu/BA545_Fall%202019/Barney%20(1991).pdf" TargetMode="External"/><Relationship Id="rId2" Type="http://schemas.openxmlformats.org/officeDocument/2006/relationships/hyperlink" Target="https://doi.org/10.1108/17554250910948712" TargetMode="External"/><Relationship Id="rId1" Type="http://schemas.openxmlformats.org/officeDocument/2006/relationships/slideLayout" Target="../slideLayouts/slideLayout2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nsuunt.com/vrio-framework/" TargetMode="External"/><Relationship Id="rId2" Type="http://schemas.openxmlformats.org/officeDocument/2006/relationships/hyperlink" Target="https://notesmatic.com/2017/07/vrio-analysis-of-coca-cola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sites.google.com/site/starbucksanddunkindonuts/business-strategy/vrio-analysis" TargetMode="Externa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extShape 1"/>
          <p:cNvSpPr txBox="1"/>
          <p:nvPr/>
        </p:nvSpPr>
        <p:spPr>
          <a:xfrm>
            <a:off x="741960" y="1122480"/>
            <a:ext cx="10877400" cy="238716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800" b="1" strike="noStrike" spc="-1">
                <a:solidFill>
                  <a:srgbClr val="000000"/>
                </a:solidFill>
                <a:latin typeface="Arial"/>
              </a:rPr>
              <a:t>Strategic Management for SMEs</a:t>
            </a:r>
            <a:br>
              <a:rPr dirty="0"/>
            </a:br>
            <a:r>
              <a:rPr lang="en-GB" sz="4800" b="1" strike="noStrike" spc="-1" dirty="0">
                <a:solidFill>
                  <a:srgbClr val="000000"/>
                </a:solidFill>
                <a:latin typeface="Arial"/>
              </a:rPr>
              <a:t>BMSW6104</a:t>
            </a:r>
            <a:endParaRPr lang="en-US" sz="4800" b="0" strike="noStrike" spc="-1" dirty="0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90" name="Picture 4_1"/>
          <p:cNvPicPr/>
          <p:nvPr/>
        </p:nvPicPr>
        <p:blipFill>
          <a:blip r:embed="rId2"/>
          <a:stretch/>
        </p:blipFill>
        <p:spPr>
          <a:xfrm>
            <a:off x="3878640" y="4986720"/>
            <a:ext cx="5004000" cy="10418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TextShape 1"/>
          <p:cNvSpPr txBox="1"/>
          <p:nvPr/>
        </p:nvSpPr>
        <p:spPr>
          <a:xfrm>
            <a:off x="941940" y="1041840"/>
            <a:ext cx="10877400" cy="2387160"/>
          </a:xfrm>
          <a:prstGeom prst="rect">
            <a:avLst/>
          </a:prstGeom>
          <a:noFill/>
          <a:ln w="0">
            <a:noFill/>
          </a:ln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800" b="1" strike="noStrike" spc="-1" dirty="0">
                <a:solidFill>
                  <a:srgbClr val="000000"/>
                </a:solidFill>
                <a:latin typeface="Arial"/>
              </a:rPr>
              <a:t>Analysing Micro Environment</a:t>
            </a:r>
            <a:endParaRPr lang="en-US" sz="4800" b="0" strike="noStrike" spc="-1" dirty="0">
              <a:solidFill>
                <a:srgbClr val="000000"/>
              </a:solidFill>
              <a:latin typeface="Calibri"/>
            </a:endParaRPr>
          </a:p>
        </p:txBody>
      </p:sp>
      <p:pic>
        <p:nvPicPr>
          <p:cNvPr id="93" name="Picture 4_0"/>
          <p:cNvPicPr/>
          <p:nvPr/>
        </p:nvPicPr>
        <p:blipFill>
          <a:blip r:embed="rId2"/>
          <a:stretch/>
        </p:blipFill>
        <p:spPr>
          <a:xfrm>
            <a:off x="3878640" y="4986720"/>
            <a:ext cx="5004000" cy="10418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Learning Objectives</a:t>
            </a:r>
            <a:endParaRPr lang="en-US" sz="2000" b="0" strike="noStrike" spc="-1" dirty="0">
              <a:latin typeface="Arial"/>
            </a:endParaRPr>
          </a:p>
        </p:txBody>
      </p:sp>
      <p:sp>
        <p:nvSpPr>
          <p:cNvPr id="97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/>
          </a:bodyPr>
          <a:lstStyle/>
          <a:p>
            <a:pPr>
              <a:tabLst>
                <a:tab pos="0" algn="l"/>
              </a:tabLst>
            </a:pPr>
            <a:r>
              <a:rPr lang="en-US" sz="20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By the end of this session you will be able to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…</a:t>
            </a:r>
            <a:endParaRPr lang="en-US" sz="2000" b="0" strike="noStrike" spc="-1" dirty="0">
              <a:latin typeface="Arial"/>
            </a:endParaRPr>
          </a:p>
          <a:p>
            <a:pPr lvl="2" indent="-456480"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  <a:defRPr/>
            </a:pPr>
            <a:endParaRPr lang="en-US" altLang="en-US" sz="2000" spc="-1" dirty="0">
              <a:solidFill>
                <a:srgbClr val="000000"/>
              </a:solidFill>
              <a:latin typeface="Arial"/>
            </a:endParaRPr>
          </a:p>
          <a:p>
            <a:pPr lvl="2" indent="-456480"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  <a:defRPr/>
            </a:pPr>
            <a:r>
              <a:rPr lang="en-GB" sz="2000" spc="-1">
                <a:solidFill>
                  <a:srgbClr val="000000"/>
                </a:solidFill>
                <a:latin typeface="Arial"/>
              </a:rPr>
              <a:t>Explain the use of the </a:t>
            </a:r>
            <a:r>
              <a:rPr lang="en-GB" sz="2000" b="1" spc="-1">
                <a:solidFill>
                  <a:srgbClr val="C00000"/>
                </a:solidFill>
                <a:latin typeface="Arial"/>
              </a:rPr>
              <a:t>SWOT</a:t>
            </a:r>
            <a:r>
              <a:rPr lang="en-GB" sz="2000" spc="-1">
                <a:solidFill>
                  <a:srgbClr val="000000"/>
                </a:solidFill>
                <a:latin typeface="Arial"/>
              </a:rPr>
              <a:t> technique</a:t>
            </a:r>
            <a:endParaRPr lang="en-GB" sz="2000" spc="-1" dirty="0">
              <a:solidFill>
                <a:srgbClr val="000000"/>
              </a:solidFill>
              <a:latin typeface="Arial"/>
            </a:endParaRPr>
          </a:p>
          <a:p>
            <a:pPr lvl="2" indent="-456480"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  <a:defRPr/>
            </a:pPr>
            <a:r>
              <a:rPr lang="en-GB" sz="2000" spc="-1">
                <a:solidFill>
                  <a:srgbClr val="000000"/>
                </a:solidFill>
                <a:latin typeface="Arial"/>
              </a:rPr>
              <a:t>Be able to carry out a SWOT analysis of an organisation, setting out the results in an appropriate format</a:t>
            </a:r>
            <a:endParaRPr lang="en-GB" sz="2000" spc="-1" dirty="0">
              <a:solidFill>
                <a:srgbClr val="000000"/>
              </a:solidFill>
              <a:latin typeface="Arial"/>
            </a:endParaRPr>
          </a:p>
          <a:p>
            <a:pPr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 lvl="2" indent="-456480"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  <a:defRPr/>
            </a:pPr>
            <a:r>
              <a:rPr lang="en-US" sz="2000" spc="-1">
                <a:solidFill>
                  <a:srgbClr val="000000"/>
                </a:solidFill>
                <a:latin typeface="Arial"/>
              </a:rPr>
              <a:t>Explain the use of the </a:t>
            </a:r>
            <a:r>
              <a:rPr lang="en-US" sz="2000" b="1" spc="-1">
                <a:solidFill>
                  <a:srgbClr val="C00000"/>
                </a:solidFill>
                <a:latin typeface="Arial"/>
              </a:rPr>
              <a:t>VRIO</a:t>
            </a:r>
            <a:r>
              <a:rPr lang="en-US" sz="2000" spc="-1">
                <a:solidFill>
                  <a:srgbClr val="000000"/>
                </a:solidFill>
                <a:latin typeface="Arial"/>
              </a:rPr>
              <a:t> technique and be able to apply it to an organization to assess its competitive position</a:t>
            </a:r>
            <a:endParaRPr lang="en-US" sz="2000" spc="-1" dirty="0">
              <a:solidFill>
                <a:srgbClr val="000000"/>
              </a:solidFill>
              <a:latin typeface="Arial"/>
            </a:endParaRPr>
          </a:p>
          <a:p>
            <a:pPr lvl="2" indent="-456480"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  <a:defRPr/>
            </a:pPr>
            <a:endParaRPr lang="en-US" sz="2000" spc="-1" dirty="0">
              <a:solidFill>
                <a:srgbClr val="000000"/>
              </a:solidFill>
              <a:latin typeface="Arial"/>
            </a:endParaRPr>
          </a:p>
          <a:p>
            <a:pPr lvl="2" indent="-456480"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  <a:defRPr/>
            </a:pPr>
            <a:r>
              <a:rPr lang="en-US" sz="2000" spc="-1">
                <a:solidFill>
                  <a:srgbClr val="000000"/>
                </a:solidFill>
                <a:latin typeface="Arial"/>
              </a:rPr>
              <a:t>Explain the use of </a:t>
            </a:r>
            <a:r>
              <a:rPr lang="en-US" sz="2000" b="1" spc="-1">
                <a:solidFill>
                  <a:srgbClr val="C00000"/>
                </a:solidFill>
                <a:latin typeface="Arial"/>
              </a:rPr>
              <a:t>scenario analysis</a:t>
            </a:r>
            <a:endParaRPr lang="en-US" sz="2000" b="1" spc="-1" dirty="0">
              <a:solidFill>
                <a:srgbClr val="C00000"/>
              </a:solidFill>
              <a:latin typeface="Arial"/>
            </a:endParaRPr>
          </a:p>
          <a:p>
            <a:pPr lvl="2" indent="-456480">
              <a:buClr>
                <a:srgbClr val="0D0D0D"/>
              </a:buClr>
              <a:buFont typeface="Wingdings" charset="2"/>
              <a:buChar char=""/>
              <a:tabLst>
                <a:tab pos="0" algn="l"/>
              </a:tabLst>
              <a:defRPr/>
            </a:pPr>
            <a:r>
              <a:rPr lang="en-US" sz="2000" spc="-1">
                <a:solidFill>
                  <a:srgbClr val="000000"/>
                </a:solidFill>
                <a:latin typeface="Arial"/>
              </a:rPr>
              <a:t>Be able to apply scenario analysis to analyse potential future events</a:t>
            </a:r>
            <a:endParaRPr lang="en-US" sz="2000" spc="-1" dirty="0">
              <a:solidFill>
                <a:srgbClr val="000000"/>
              </a:solidFill>
              <a:latin typeface="Arial"/>
            </a:endParaRPr>
          </a:p>
          <a:p>
            <a:pPr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VRIO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r>
              <a:rPr lang="en-US" altLang="en-US" b="1">
                <a:solidFill>
                  <a:srgbClr val="C00000"/>
                </a:solidFill>
              </a:rPr>
              <a:t>VRIO</a:t>
            </a:r>
            <a:r>
              <a:rPr lang="en-US" altLang="en-US">
                <a:solidFill>
                  <a:schemeClr val="tx1"/>
                </a:solidFill>
              </a:rPr>
              <a:t> is a common technique often used </a:t>
            </a:r>
            <a:r>
              <a:rPr lang="en-US" altLang="en-US" i="1">
                <a:solidFill>
                  <a:schemeClr val="tx1"/>
                </a:solidFill>
              </a:rPr>
              <a:t>before</a:t>
            </a:r>
            <a:r>
              <a:rPr lang="en-US" altLang="en-US">
                <a:solidFill>
                  <a:schemeClr val="tx1"/>
                </a:solidFill>
              </a:rPr>
              <a:t> strategic planning takes place but </a:t>
            </a:r>
            <a:r>
              <a:rPr lang="en-US" altLang="en-US" i="1">
                <a:solidFill>
                  <a:schemeClr val="tx1"/>
                </a:solidFill>
              </a:rPr>
              <a:t>after</a:t>
            </a:r>
            <a:r>
              <a:rPr lang="en-US" altLang="en-US">
                <a:solidFill>
                  <a:schemeClr val="tx1"/>
                </a:solidFill>
              </a:rPr>
              <a:t> determining vision, mission, etc</a:t>
            </a:r>
            <a:r>
              <a:rPr lang="en-US" altLang="en-US" dirty="0">
                <a:solidFill>
                  <a:schemeClr val="tx1"/>
                </a:solidFill>
              </a:rPr>
              <a:t>.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Developed by James Barney (</a:t>
            </a:r>
            <a:r>
              <a:rPr lang="en-US" altLang="en-US" err="1">
                <a:solidFill>
                  <a:schemeClr val="tx1"/>
                </a:solidFill>
              </a:rPr>
              <a:t>yes</a:t>
            </a:r>
            <a:r>
              <a:rPr lang="en-US" altLang="en-US">
                <a:solidFill>
                  <a:schemeClr val="tx1"/>
                </a:solidFill>
              </a:rPr>
              <a:t>, that one) in the 1990s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It is part of the Resource Based View (</a:t>
            </a:r>
            <a:r>
              <a:rPr lang="en-US" altLang="en-US" b="1">
                <a:solidFill>
                  <a:schemeClr val="tx1"/>
                </a:solidFill>
              </a:rPr>
              <a:t>RBV</a:t>
            </a:r>
            <a:r>
              <a:rPr lang="en-US" altLang="en-US">
                <a:solidFill>
                  <a:schemeClr val="tx1"/>
                </a:solidFill>
              </a:rPr>
              <a:t>) of strategic planning</a:t>
            </a: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VRIO is based around four steps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It is used to identify sources of </a:t>
            </a:r>
            <a:r>
              <a:rPr lang="en-US" altLang="en-US" i="1">
                <a:solidFill>
                  <a:schemeClr val="tx1"/>
                </a:solidFill>
              </a:rPr>
              <a:t>sustained</a:t>
            </a:r>
            <a:r>
              <a:rPr lang="en-US" altLang="en-US">
                <a:solidFill>
                  <a:schemeClr val="tx1"/>
                </a:solidFill>
              </a:rPr>
              <a:t> competitive advantage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It is therefore linked to </a:t>
            </a:r>
            <a:r>
              <a:rPr lang="en-US" altLang="en-US" b="1">
                <a:solidFill>
                  <a:schemeClr val="tx1"/>
                </a:solidFill>
              </a:rPr>
              <a:t>five forces </a:t>
            </a:r>
            <a:r>
              <a:rPr lang="en-US" altLang="en-US">
                <a:solidFill>
                  <a:schemeClr val="tx1"/>
                </a:solidFill>
              </a:rPr>
              <a:t>&amp; similar tools </a:t>
            </a: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endParaRPr lang="en-US" altLang="en-US" dirty="0">
              <a:solidFill>
                <a:schemeClr val="tx1"/>
              </a:solidFill>
            </a:endParaRPr>
          </a:p>
          <a:p>
            <a:pPr marL="669925" lvl="3" indent="-285750" eaLnBrk="1" hangingPunct="1"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§"/>
            </a:pP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&gt;"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71444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VRIO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r>
              <a:rPr lang="en-US" altLang="en-US" b="1">
                <a:solidFill>
                  <a:srgbClr val="C00000"/>
                </a:solidFill>
              </a:rPr>
              <a:t>VRIO</a:t>
            </a:r>
            <a:r>
              <a:rPr lang="en-US" altLang="en-US">
                <a:solidFill>
                  <a:schemeClr val="tx1"/>
                </a:solidFill>
              </a:rPr>
              <a:t> considers four areas when looking at company resources</a:t>
            </a:r>
            <a:r>
              <a:rPr lang="en-US" altLang="en-US" dirty="0">
                <a:solidFill>
                  <a:schemeClr val="tx1"/>
                </a:solidFill>
              </a:rPr>
              <a:t>:</a:t>
            </a:r>
          </a:p>
          <a:p>
            <a:pPr marL="527050" lvl="3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Is it </a:t>
            </a:r>
            <a:r>
              <a:rPr lang="en-US" altLang="en-US" b="1">
                <a:solidFill>
                  <a:srgbClr val="C00000"/>
                </a:solidFill>
              </a:rPr>
              <a:t>V</a:t>
            </a:r>
            <a:r>
              <a:rPr lang="en-US" altLang="en-US" b="1">
                <a:solidFill>
                  <a:schemeClr val="tx1"/>
                </a:solidFill>
              </a:rPr>
              <a:t>aluable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527050" lvl="3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It is </a:t>
            </a:r>
            <a:r>
              <a:rPr lang="en-US" altLang="en-US" b="1">
                <a:solidFill>
                  <a:srgbClr val="C00000"/>
                </a:solidFill>
              </a:rPr>
              <a:t>R</a:t>
            </a:r>
            <a:r>
              <a:rPr lang="en-US" altLang="en-US" b="1">
                <a:solidFill>
                  <a:schemeClr val="tx1"/>
                </a:solidFill>
              </a:rPr>
              <a:t>are</a:t>
            </a:r>
            <a:r>
              <a:rPr lang="en-US" altLang="en-US">
                <a:solidFill>
                  <a:schemeClr val="tx1"/>
                </a:solidFill>
              </a:rPr>
              <a:t>? 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Is it </a:t>
            </a:r>
            <a:r>
              <a:rPr lang="en-US" altLang="en-US" b="1">
                <a:solidFill>
                  <a:srgbClr val="C00000"/>
                </a:solidFill>
              </a:rPr>
              <a:t>I</a:t>
            </a:r>
            <a:r>
              <a:rPr lang="en-US" altLang="en-US" b="1">
                <a:solidFill>
                  <a:schemeClr val="tx1"/>
                </a:solidFill>
              </a:rPr>
              <a:t>mitable</a:t>
            </a:r>
            <a:r>
              <a:rPr lang="en-US" altLang="en-US">
                <a:solidFill>
                  <a:schemeClr val="tx1"/>
                </a:solidFill>
              </a:rPr>
              <a:t>? 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Are we </a:t>
            </a:r>
            <a:r>
              <a:rPr lang="en-US" altLang="en-US" b="1">
                <a:solidFill>
                  <a:srgbClr val="C00000"/>
                </a:solidFill>
              </a:rPr>
              <a:t>O</a:t>
            </a:r>
            <a:r>
              <a:rPr lang="en-US" altLang="en-US" b="1">
                <a:solidFill>
                  <a:schemeClr val="tx1"/>
                </a:solidFill>
              </a:rPr>
              <a:t>rganised</a:t>
            </a:r>
            <a:r>
              <a:rPr lang="en-US" altLang="en-US">
                <a:solidFill>
                  <a:schemeClr val="tx1"/>
                </a:solidFill>
              </a:rPr>
              <a:t> to make best use of it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endParaRPr lang="en-US" altLang="en-US" dirty="0">
              <a:solidFill>
                <a:schemeClr val="tx1"/>
              </a:solidFill>
            </a:endParaRPr>
          </a:p>
          <a:p>
            <a:pPr marL="669925" lvl="3" indent="-285750" eaLnBrk="1" hangingPunct="1"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§"/>
            </a:pP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&gt;"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  <p:pic>
        <p:nvPicPr>
          <p:cNvPr id="1028" name="Picture 4" descr="PowerPoint VRIO Matrix Slide">
            <a:extLst>
              <a:ext uri="{FF2B5EF4-FFF2-40B4-BE49-F238E27FC236}">
                <a16:creationId xmlns:a16="http://schemas.microsoft.com/office/drawing/2014/main" id="{C04423B5-770C-4E8F-B29C-E9ECE496DD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96" t="25577" r="9693" b="8981"/>
          <a:stretch/>
        </p:blipFill>
        <p:spPr bwMode="auto">
          <a:xfrm>
            <a:off x="1159069" y="3429000"/>
            <a:ext cx="7016621" cy="3208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514B499-046B-416A-9CD3-8BF4BD7A5E77}"/>
              </a:ext>
            </a:extLst>
          </p:cNvPr>
          <p:cNvSpPr txBox="1"/>
          <p:nvPr/>
        </p:nvSpPr>
        <p:spPr>
          <a:xfrm>
            <a:off x="8392976" y="6333478"/>
            <a:ext cx="370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err="1"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US" sz="1200" b="1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://slidemodel.com/templates/</a:t>
            </a:r>
            <a:r>
              <a:rPr lang="en-US" sz="120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vrio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-model-</a:t>
            </a:r>
            <a:r>
              <a:rPr lang="en-US" sz="120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powerpoint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-template/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455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VRIO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Is it </a:t>
            </a:r>
            <a:r>
              <a:rPr lang="en-US" altLang="en-US" b="1">
                <a:solidFill>
                  <a:schemeClr val="tx1"/>
                </a:solidFill>
              </a:rPr>
              <a:t>Valuable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Does it </a:t>
            </a:r>
            <a:r>
              <a:rPr lang="en-US" altLang="en-US" i="1">
                <a:solidFill>
                  <a:schemeClr val="tx1"/>
                </a:solidFill>
              </a:rPr>
              <a:t>add value </a:t>
            </a:r>
            <a:r>
              <a:rPr lang="en-US" altLang="en-US">
                <a:solidFill>
                  <a:schemeClr val="tx1"/>
                </a:solidFill>
              </a:rPr>
              <a:t>to the organization’s activities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Does it have perceived value to the customer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Does it allow the organization to exploit an opportunity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Does it allow the organization to reduce or remove an external threat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endParaRPr lang="en-US" altLang="en-US" dirty="0">
              <a:solidFill>
                <a:schemeClr val="tx1"/>
              </a:solidFill>
            </a:endParaRPr>
          </a:p>
          <a:p>
            <a:pPr marL="669925" lvl="3" indent="-285750" eaLnBrk="1" hangingPunct="1"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§"/>
            </a:pP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&gt;"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68748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VRIO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Is it </a:t>
            </a:r>
            <a:r>
              <a:rPr lang="en-US" altLang="en-US" b="1">
                <a:solidFill>
                  <a:schemeClr val="tx1"/>
                </a:solidFill>
              </a:rPr>
              <a:t>Rare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900000" lvl="3" indent="-360000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Do only a few organisations have the resource or capability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900000" lvl="3" indent="-360000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Can competitors get this resource easily? If they can, the advantage is only temporary</a:t>
            </a:r>
            <a:endParaRPr lang="en-US" altLang="en-US" dirty="0">
              <a:solidFill>
                <a:schemeClr val="tx1"/>
              </a:solidFill>
            </a:endParaRPr>
          </a:p>
          <a:p>
            <a:pPr marL="900000" lvl="3" indent="-360000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Is the resource hard to find but in demand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900000" lvl="3" indent="-360000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Can you continue to get the resource? If you can’t, the advantage is only temporary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endParaRPr lang="en-US" altLang="en-US" dirty="0">
              <a:solidFill>
                <a:schemeClr val="tx1"/>
              </a:solidFill>
            </a:endParaRPr>
          </a:p>
          <a:p>
            <a:pPr marL="669925" lvl="3" indent="-285750" eaLnBrk="1" hangingPunct="1"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§"/>
            </a:pP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&gt;"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2125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VRIO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Is it </a:t>
            </a:r>
            <a:r>
              <a:rPr lang="en-US" altLang="en-US" b="1">
                <a:solidFill>
                  <a:schemeClr val="tx1"/>
                </a:solidFill>
              </a:rPr>
              <a:t>Imitable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Is it hard to duplicate the resource or capability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Is it hard to find a good substitute for the resource or capability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Is there a cost disadvantage for anyone trying to imitate the resource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Is it protected (</a:t>
            </a:r>
            <a:r>
              <a:rPr lang="en-US" altLang="en-US" dirty="0" err="1">
                <a:solidFill>
                  <a:schemeClr val="tx1"/>
                </a:solidFill>
              </a:rPr>
              <a:t>e.</a:t>
            </a:r>
            <a:r>
              <a:rPr lang="en-US" altLang="en-US" err="1">
                <a:solidFill>
                  <a:schemeClr val="tx1"/>
                </a:solidFill>
              </a:rPr>
              <a:t>g</a:t>
            </a:r>
            <a:r>
              <a:rPr lang="en-US" altLang="en-US">
                <a:solidFill>
                  <a:schemeClr val="tx1"/>
                </a:solidFill>
              </a:rPr>
              <a:t>. by patents</a:t>
            </a:r>
            <a:r>
              <a:rPr lang="en-US" altLang="en-US" dirty="0">
                <a:solidFill>
                  <a:schemeClr val="tx1"/>
                </a:solidFill>
              </a:rPr>
              <a:t>)?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endParaRPr lang="en-US" altLang="en-US" dirty="0">
              <a:solidFill>
                <a:schemeClr val="tx1"/>
              </a:solidFill>
            </a:endParaRPr>
          </a:p>
          <a:p>
            <a:pPr marL="669925" lvl="3" indent="-285750" eaLnBrk="1" hangingPunct="1"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§"/>
            </a:pP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&gt;"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713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VRIO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Are we </a:t>
            </a:r>
            <a:r>
              <a:rPr lang="en-US" altLang="en-US" b="1">
                <a:solidFill>
                  <a:schemeClr val="tx1"/>
                </a:solidFill>
              </a:rPr>
              <a:t>Organized </a:t>
            </a:r>
            <a:r>
              <a:rPr lang="en-US" altLang="en-US">
                <a:solidFill>
                  <a:schemeClr val="tx1"/>
                </a:solidFill>
              </a:rPr>
              <a:t>to make best use of the resource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900000" lvl="3" indent="-36000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This comes as last of four elements; the other three must be “yes” before organization matters</a:t>
            </a:r>
            <a:endParaRPr lang="en-US" altLang="en-US" dirty="0">
              <a:solidFill>
                <a:schemeClr val="tx1"/>
              </a:solidFill>
            </a:endParaRPr>
          </a:p>
          <a:p>
            <a:pPr marL="900000" lvl="3" indent="-360000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Can the organization capture the value of the resource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900000" lvl="3" indent="-360000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Are the right management systems, processes, structures, and culture in place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900000" lvl="3" indent="-360000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Is everything as efficient as possible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endParaRPr lang="en-US" altLang="en-US" dirty="0">
              <a:solidFill>
                <a:schemeClr val="tx1"/>
              </a:solidFill>
            </a:endParaRPr>
          </a:p>
          <a:p>
            <a:pPr marL="669925" lvl="3" indent="-285750" eaLnBrk="1" hangingPunct="1"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§"/>
            </a:pP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&gt;"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0228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VRIO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Depending on the answers to the four VRIO element, we can assess our competitive advantage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endParaRPr lang="en-US" altLang="en-US" dirty="0">
              <a:solidFill>
                <a:schemeClr val="tx1"/>
              </a:solidFill>
            </a:endParaRPr>
          </a:p>
          <a:p>
            <a:pPr marL="669925" lvl="3" indent="-285750" eaLnBrk="1" hangingPunct="1"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§"/>
            </a:pP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&gt;"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  <p:pic>
        <p:nvPicPr>
          <p:cNvPr id="2052" name="Picture 4" descr="VRIO Framework - Strategy Training from EPM">
            <a:extLst>
              <a:ext uri="{FF2B5EF4-FFF2-40B4-BE49-F238E27FC236}">
                <a16:creationId xmlns:a16="http://schemas.microsoft.com/office/drawing/2014/main" id="{E1BC3D4B-8385-417D-A44B-1FF4DEECDC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79" b="16000"/>
          <a:stretch/>
        </p:blipFill>
        <p:spPr bwMode="auto">
          <a:xfrm>
            <a:off x="2437556" y="2353421"/>
            <a:ext cx="7692593" cy="4111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98EF019-1FDE-4698-815C-1480E99D73FA}"/>
              </a:ext>
            </a:extLst>
          </p:cNvPr>
          <p:cNvSpPr txBox="1"/>
          <p:nvPr/>
        </p:nvSpPr>
        <p:spPr>
          <a:xfrm>
            <a:off x="0" y="6575118"/>
            <a:ext cx="69828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err="1"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US" sz="1200" b="1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://expertprogrammanagement.com/wp-content/uploads/2019/11/VRIO-Framework.png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04880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/>
          <p:cNvSpPr/>
          <p:nvPr/>
        </p:nvSpPr>
        <p:spPr bwMode="auto">
          <a:xfrm>
            <a:off x="571260" y="1567133"/>
            <a:ext cx="10945004" cy="15235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/>
              <a:t>One of Tesco’s key resources is its distribution network. Use </a:t>
            </a:r>
            <a:r>
              <a:rPr lang="en-US" b="1"/>
              <a:t>VRIO</a:t>
            </a:r>
            <a:r>
              <a:rPr lang="en-US"/>
              <a:t> to assess it</a:t>
            </a:r>
            <a:r>
              <a:rPr lang="en-US" dirty="0"/>
              <a:t>.</a:t>
            </a:r>
            <a:endParaRPr lang="en-GB" i="1" dirty="0"/>
          </a:p>
        </p:txBody>
      </p:sp>
      <p:pic>
        <p:nvPicPr>
          <p:cNvPr id="4" name="Picture 4" descr="VRIO Framework - Strategy Training from EPM">
            <a:extLst>
              <a:ext uri="{FF2B5EF4-FFF2-40B4-BE49-F238E27FC236}">
                <a16:creationId xmlns:a16="http://schemas.microsoft.com/office/drawing/2014/main" id="{FECF4CFA-351B-4103-B385-461D453D83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79" b="16000"/>
          <a:stretch/>
        </p:blipFill>
        <p:spPr bwMode="auto">
          <a:xfrm>
            <a:off x="571260" y="3403438"/>
            <a:ext cx="5232207" cy="279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2C25EEE2-236D-4B5F-A906-9DF0D3E903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8486972"/>
              </p:ext>
            </p:extLst>
          </p:nvPr>
        </p:nvGraphicFramePr>
        <p:xfrm>
          <a:off x="6096000" y="4493992"/>
          <a:ext cx="5760000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000">
                  <a:extLst>
                    <a:ext uri="{9D8B030D-6E8A-4147-A177-3AD203B41FA5}">
                      <a16:colId xmlns:a16="http://schemas.microsoft.com/office/drawing/2014/main" val="3707446781"/>
                    </a:ext>
                  </a:extLst>
                </a:gridCol>
                <a:gridCol w="1440000">
                  <a:extLst>
                    <a:ext uri="{9D8B030D-6E8A-4147-A177-3AD203B41FA5}">
                      <a16:colId xmlns:a16="http://schemas.microsoft.com/office/drawing/2014/main" val="3697487577"/>
                    </a:ext>
                  </a:extLst>
                </a:gridCol>
                <a:gridCol w="1440000">
                  <a:extLst>
                    <a:ext uri="{9D8B030D-6E8A-4147-A177-3AD203B41FA5}">
                      <a16:colId xmlns:a16="http://schemas.microsoft.com/office/drawing/2014/main" val="1515351935"/>
                    </a:ext>
                  </a:extLst>
                </a:gridCol>
                <a:gridCol w="1440000">
                  <a:extLst>
                    <a:ext uri="{9D8B030D-6E8A-4147-A177-3AD203B41FA5}">
                      <a16:colId xmlns:a16="http://schemas.microsoft.com/office/drawing/2014/main" val="70927581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Valuable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Rare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Imitable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Organised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167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8385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361890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B6307486-8C7D-4F78-9BA1-62BB5EA85DE0}"/>
              </a:ext>
            </a:extLst>
          </p:cNvPr>
          <p:cNvSpPr txBox="1"/>
          <p:nvPr/>
        </p:nvSpPr>
        <p:spPr>
          <a:xfrm>
            <a:off x="7214616" y="3989640"/>
            <a:ext cx="32212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Tesco Distribution Network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95382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/>
          <p:cNvSpPr/>
          <p:nvPr/>
        </p:nvSpPr>
        <p:spPr bwMode="auto">
          <a:xfrm>
            <a:off x="571260" y="1567133"/>
            <a:ext cx="10945004" cy="15235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/>
              <a:t>One of eBay’s key resources is its relationship with PayPal*. Use </a:t>
            </a:r>
            <a:r>
              <a:rPr lang="en-US" b="1"/>
              <a:t>VRIO</a:t>
            </a:r>
            <a:r>
              <a:rPr lang="en-US"/>
              <a:t> to assess it</a:t>
            </a:r>
            <a:r>
              <a:rPr lang="en-US" dirty="0"/>
              <a:t>.</a:t>
            </a:r>
            <a:endParaRPr lang="en-GB" i="1" dirty="0"/>
          </a:p>
        </p:txBody>
      </p:sp>
      <p:pic>
        <p:nvPicPr>
          <p:cNvPr id="4" name="Picture 4" descr="VRIO Framework - Strategy Training from EPM">
            <a:extLst>
              <a:ext uri="{FF2B5EF4-FFF2-40B4-BE49-F238E27FC236}">
                <a16:creationId xmlns:a16="http://schemas.microsoft.com/office/drawing/2014/main" id="{FECF4CFA-351B-4103-B385-461D453D83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79" b="16000"/>
          <a:stretch/>
        </p:blipFill>
        <p:spPr bwMode="auto">
          <a:xfrm>
            <a:off x="571260" y="3403438"/>
            <a:ext cx="5232207" cy="2796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le 9">
            <a:extLst>
              <a:ext uri="{FF2B5EF4-FFF2-40B4-BE49-F238E27FC236}">
                <a16:creationId xmlns:a16="http://schemas.microsoft.com/office/drawing/2014/main" id="{2C25EEE2-236D-4B5F-A906-9DF0D3E9035F}"/>
              </a:ext>
            </a:extLst>
          </p:cNvPr>
          <p:cNvGraphicFramePr>
            <a:graphicFrameLocks noGrp="1"/>
          </p:cNvGraphicFramePr>
          <p:nvPr/>
        </p:nvGraphicFramePr>
        <p:xfrm>
          <a:off x="6096000" y="4493992"/>
          <a:ext cx="5760000" cy="118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000">
                  <a:extLst>
                    <a:ext uri="{9D8B030D-6E8A-4147-A177-3AD203B41FA5}">
                      <a16:colId xmlns:a16="http://schemas.microsoft.com/office/drawing/2014/main" val="3707446781"/>
                    </a:ext>
                  </a:extLst>
                </a:gridCol>
                <a:gridCol w="1440000">
                  <a:extLst>
                    <a:ext uri="{9D8B030D-6E8A-4147-A177-3AD203B41FA5}">
                      <a16:colId xmlns:a16="http://schemas.microsoft.com/office/drawing/2014/main" val="3697487577"/>
                    </a:ext>
                  </a:extLst>
                </a:gridCol>
                <a:gridCol w="1440000">
                  <a:extLst>
                    <a:ext uri="{9D8B030D-6E8A-4147-A177-3AD203B41FA5}">
                      <a16:colId xmlns:a16="http://schemas.microsoft.com/office/drawing/2014/main" val="1515351935"/>
                    </a:ext>
                  </a:extLst>
                </a:gridCol>
                <a:gridCol w="1440000">
                  <a:extLst>
                    <a:ext uri="{9D8B030D-6E8A-4147-A177-3AD203B41FA5}">
                      <a16:colId xmlns:a16="http://schemas.microsoft.com/office/drawing/2014/main" val="70927581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Valuable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Rare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Imitable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Organised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51675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YES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8385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361890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B6307486-8C7D-4F78-9BA1-62BB5EA85DE0}"/>
              </a:ext>
            </a:extLst>
          </p:cNvPr>
          <p:cNvSpPr txBox="1"/>
          <p:nvPr/>
        </p:nvSpPr>
        <p:spPr>
          <a:xfrm>
            <a:off x="8070944" y="3989640"/>
            <a:ext cx="18101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eBay - PayPal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B782B1-AE92-40E9-8AD9-3245A308BFCC}"/>
              </a:ext>
            </a:extLst>
          </p:cNvPr>
          <p:cNvSpPr txBox="1"/>
          <p:nvPr/>
        </p:nvSpPr>
        <p:spPr>
          <a:xfrm>
            <a:off x="658368" y="6513007"/>
            <a:ext cx="465864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*eBay owned PayPal in 2002 before splitting the companies again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09957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SWOT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r>
              <a:rPr lang="en-US" altLang="en-US" b="1">
                <a:solidFill>
                  <a:srgbClr val="C00000"/>
                </a:solidFill>
              </a:rPr>
              <a:t>SWOT</a:t>
            </a:r>
            <a:r>
              <a:rPr lang="en-US" altLang="en-US">
                <a:solidFill>
                  <a:schemeClr val="tx1"/>
                </a:solidFill>
              </a:rPr>
              <a:t> is a common technique widely used around the world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It can be used at </a:t>
            </a:r>
            <a:r>
              <a:rPr lang="en-US" altLang="en-US" i="1">
                <a:solidFill>
                  <a:schemeClr val="tx1"/>
                </a:solidFill>
              </a:rPr>
              <a:t>both</a:t>
            </a:r>
            <a:r>
              <a:rPr lang="en-US" altLang="en-US">
                <a:solidFill>
                  <a:schemeClr val="tx1"/>
                </a:solidFill>
              </a:rPr>
              <a:t> macro or micro level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</a:pPr>
            <a:r>
              <a:rPr lang="en-US" altLang="en-US">
                <a:solidFill>
                  <a:schemeClr val="tx1"/>
                </a:solidFill>
              </a:rPr>
              <a:t>It is suitable for a wide range of uses, including strategy evaluation and formulation</a:t>
            </a: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chemeClr val="tx1"/>
              </a:buClr>
              <a:buFont typeface="Arial" panose="020B0604020202020204" pitchFamily="34" charset="0"/>
              <a:buChar char="►"/>
            </a:pP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SWOT stands for</a:t>
            </a:r>
            <a:r>
              <a:rPr lang="en-US" altLang="en-US" dirty="0">
                <a:solidFill>
                  <a:schemeClr val="tx1"/>
                </a:solidFill>
              </a:rPr>
              <a:t>: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GB" altLang="en-US" dirty="0">
                <a:solidFill>
                  <a:schemeClr val="tx1"/>
                </a:solidFill>
              </a:rPr>
              <a:t>Strengths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GB" altLang="en-US" dirty="0">
                <a:solidFill>
                  <a:schemeClr val="tx1"/>
                </a:solidFill>
              </a:rPr>
              <a:t>Weaknesses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GB" altLang="en-US" dirty="0">
                <a:solidFill>
                  <a:schemeClr val="tx1"/>
                </a:solidFill>
              </a:rPr>
              <a:t>Opportunities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GB" altLang="en-US" dirty="0">
                <a:solidFill>
                  <a:schemeClr val="tx1"/>
                </a:solidFill>
              </a:rPr>
              <a:t>Threats</a:t>
            </a:r>
          </a:p>
          <a:p>
            <a:pPr marL="669925" lvl="3" indent="-285750" eaLnBrk="1" hangingPunct="1"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§"/>
            </a:pPr>
            <a:endParaRPr lang="en-US" altLang="en-US" b="1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>
                <a:srgbClr val="B5BE00"/>
              </a:buClr>
              <a:buFont typeface="Wingdings" panose="05000000000000000000" pitchFamily="2" charset="2"/>
              <a:buChar char="&gt;"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SWOT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SWOT analysi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91"/>
          <a:stretch>
            <a:fillRect/>
          </a:stretch>
        </p:blipFill>
        <p:spPr bwMode="auto">
          <a:xfrm>
            <a:off x="2346385" y="1512398"/>
            <a:ext cx="7082287" cy="489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61256" y="6550629"/>
            <a:ext cx="510062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</a:t>
            </a: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https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://www.wordstream.com/blog/ws/2017/12/20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/swot-analysis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SWOT</a:t>
            </a:r>
          </a:p>
        </p:txBody>
      </p:sp>
      <p:sp>
        <p:nvSpPr>
          <p:cNvPr id="18434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ct val="75000"/>
              </a:spcAft>
              <a:buClrTx/>
              <a:buFont typeface="Arial" panose="020B0604020202020204" pitchFamily="34" charset="0"/>
              <a:buChar char="►"/>
            </a:pPr>
            <a:r>
              <a:rPr lang="en-GB" altLang="en-US" sz="2100">
                <a:solidFill>
                  <a:schemeClr val="tx1">
                    <a:lumMod val="95000"/>
                    <a:lumOff val="5000"/>
                  </a:schemeClr>
                </a:solidFill>
              </a:rPr>
              <a:t>A SWOT analysis is often presented as a simple </a:t>
            </a:r>
            <a:r>
              <a:rPr lang="en-GB" altLang="en-US">
                <a:solidFill>
                  <a:schemeClr val="tx1">
                    <a:lumMod val="95000"/>
                    <a:lumOff val="5000"/>
                  </a:schemeClr>
                </a:solidFill>
              </a:rPr>
              <a:t>diagram</a:t>
            </a:r>
            <a:endParaRPr lang="en-GB" altLang="en-US" sz="21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GB" altLang="en-US" sz="1800" dirty="0">
              <a:latin typeface="Arial" panose="020B0604020202020204" pitchFamily="34" charset="0"/>
            </a:endParaRPr>
          </a:p>
          <a:p>
            <a:pPr marL="669925" lvl="3" indent="-285750" eaLnBrk="1" hangingPunct="1">
              <a:spcBef>
                <a:spcPct val="0"/>
              </a:spcBef>
              <a:buClr>
                <a:srgbClr val="B5BE00"/>
              </a:buClr>
              <a:buFont typeface="Wingdings" panose="05000000000000000000" pitchFamily="2" charset="2"/>
              <a:buChar char="§"/>
            </a:pPr>
            <a:endParaRPr lang="en-US" altLang="en-US" sz="1800" b="1" dirty="0"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  <a:buFont typeface="Wingdings" panose="05000000000000000000" pitchFamily="2" charset="2"/>
              <a:buChar char="&gt;"/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sz="1800" dirty="0">
              <a:latin typeface="Arial" panose="020B0604020202020204" pitchFamily="34" charset="0"/>
            </a:endParaRPr>
          </a:p>
          <a:p>
            <a:pPr marL="443230" lvl="2" indent="-250825" eaLnBrk="1" hangingPunct="1">
              <a:lnSpc>
                <a:spcPct val="100000"/>
              </a:lnSpc>
              <a:spcBef>
                <a:spcPct val="0"/>
              </a:spcBef>
              <a:buClr>
                <a:srgbClr val="B5BE00"/>
              </a:buClr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  <p:pic>
        <p:nvPicPr>
          <p:cNvPr id="18436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369" y="2393950"/>
            <a:ext cx="4005262" cy="400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SWOT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SWOT is versatile</a:t>
            </a:r>
            <a:r>
              <a:rPr lang="en-US" altLang="en-US" dirty="0">
                <a:solidFill>
                  <a:schemeClr val="tx1"/>
                </a:solidFill>
              </a:rPr>
              <a:t>:</a:t>
            </a:r>
            <a:endParaRPr lang="en-GB" altLang="en-US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5632" y="2475495"/>
            <a:ext cx="5438095" cy="346666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TextBox 4"/>
          <p:cNvSpPr txBox="1"/>
          <p:nvPr/>
        </p:nvSpPr>
        <p:spPr>
          <a:xfrm>
            <a:off x="355120" y="6297283"/>
            <a:ext cx="91698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</a:t>
            </a: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https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://blog.capterra.com/s-w-o-t-analysis-examples-for-beginners/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SWOT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Simple example</a:t>
            </a:r>
            <a:r>
              <a:rPr lang="en-US" altLang="en-US" dirty="0">
                <a:solidFill>
                  <a:schemeClr val="tx1"/>
                </a:solidFill>
              </a:rPr>
              <a:t>:</a:t>
            </a:r>
            <a:endParaRPr lang="en-GB" altLang="en-US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46877"/>
          <a:stretch>
            <a:fillRect/>
          </a:stretch>
        </p:blipFill>
        <p:spPr>
          <a:xfrm>
            <a:off x="183723" y="2533520"/>
            <a:ext cx="5813246" cy="301002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108166" y="6451606"/>
            <a:ext cx="49199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</a:t>
            </a: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https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://articles.bplans.com/swot-analysis-examples/#brewery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t="53123"/>
          <a:stretch>
            <a:fillRect/>
          </a:stretch>
        </p:blipFill>
        <p:spPr>
          <a:xfrm>
            <a:off x="5996968" y="2868999"/>
            <a:ext cx="5853529" cy="267455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SWOT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Another simple example</a:t>
            </a:r>
            <a:r>
              <a:rPr lang="en-US" altLang="en-US" dirty="0">
                <a:solidFill>
                  <a:schemeClr val="tx1"/>
                </a:solidFill>
              </a:rPr>
              <a:t>:</a:t>
            </a:r>
            <a:endParaRPr lang="en-GB" altLang="en-US" dirty="0">
              <a:solidFill>
                <a:schemeClr val="tx1"/>
              </a:solidFill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48147"/>
          <a:stretch>
            <a:fillRect/>
          </a:stretch>
        </p:blipFill>
        <p:spPr>
          <a:xfrm>
            <a:off x="188101" y="2301332"/>
            <a:ext cx="5907899" cy="31697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52623"/>
          <a:stretch>
            <a:fillRect/>
          </a:stretch>
        </p:blipFill>
        <p:spPr>
          <a:xfrm>
            <a:off x="6174751" y="2514776"/>
            <a:ext cx="5867649" cy="2876374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/>
          <p:cNvSpPr/>
          <p:nvPr/>
        </p:nvSpPr>
        <p:spPr bwMode="auto">
          <a:xfrm>
            <a:off x="571260" y="1567133"/>
            <a:ext cx="10945004" cy="1523540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/>
              <a:t>Carry out a SWOT analysis for </a:t>
            </a:r>
            <a:r>
              <a:rPr lang="en-US" i="1"/>
              <a:t>Netflix</a:t>
            </a:r>
            <a:endParaRPr lang="en-GB" i="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/>
          <p:cNvSpPr/>
          <p:nvPr/>
        </p:nvSpPr>
        <p:spPr bwMode="auto">
          <a:xfrm>
            <a:off x="571260" y="1567133"/>
            <a:ext cx="10945004" cy="1496108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/>
              <a:t>Carry out a personal SWOT analysis for </a:t>
            </a:r>
            <a:r>
              <a:rPr lang="en-US" b="1"/>
              <a:t>you</a:t>
            </a:r>
            <a:r>
              <a:rPr lang="en-US"/>
              <a:t> as a student</a:t>
            </a:r>
            <a:r>
              <a:rPr lang="en-US" dirty="0"/>
              <a:t>.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Advanced SWOT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Prioritising factors (weighted table</a:t>
            </a:r>
            <a:r>
              <a:rPr lang="en-US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):</a:t>
            </a:r>
            <a:endParaRPr lang="en-GB" sz="20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1535" y="1407193"/>
            <a:ext cx="4783927" cy="495801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231832" y="2770432"/>
            <a:ext cx="3762568" cy="369332"/>
          </a:xfrm>
          <a:prstGeom prst="rect">
            <a:avLst/>
          </a:prstGeom>
          <a:solidFill>
            <a:srgbClr val="FFF8E5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MT Bd"/>
                <a:ea typeface="+mn-ea"/>
                <a:cs typeface="+mn-cs"/>
              </a:rPr>
              <a:t>Assign importance from 0.01 to 1.0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 MT Bd"/>
              <a:ea typeface="+mn-ea"/>
              <a:cs typeface="+mn-c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846197" y="3739860"/>
            <a:ext cx="3148203" cy="369332"/>
          </a:xfrm>
          <a:prstGeom prst="rect">
            <a:avLst/>
          </a:prstGeom>
          <a:solidFill>
            <a:srgbClr val="FFF8E5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MT Bd"/>
                <a:ea typeface="+mn-ea"/>
                <a:cs typeface="+mn-cs"/>
              </a:rPr>
              <a:t>Assign probability from 1 to 3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 MT Bd"/>
              <a:ea typeface="+mn-ea"/>
              <a:cs typeface="+mn-c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44929" y="5983429"/>
            <a:ext cx="2749471" cy="369332"/>
          </a:xfrm>
          <a:prstGeom prst="rect">
            <a:avLst/>
          </a:prstGeom>
          <a:solidFill>
            <a:srgbClr val="FFF8E5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MT Bd"/>
                <a:ea typeface="+mn-ea"/>
                <a:cs typeface="+mn-cs"/>
              </a:rPr>
              <a:t>Multiply to produce score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 MT Bd"/>
              <a:ea typeface="+mn-ea"/>
              <a:cs typeface="+mn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493907" y="4917930"/>
            <a:ext cx="3493264" cy="369332"/>
          </a:xfrm>
          <a:prstGeom prst="rect">
            <a:avLst/>
          </a:prstGeom>
          <a:solidFill>
            <a:srgbClr val="FFF8E5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 MT Bd"/>
                <a:ea typeface="+mn-ea"/>
                <a:cs typeface="+mn-cs"/>
              </a:rPr>
              <a:t>Importance should add up to 1.0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 MT Bd"/>
              <a:ea typeface="+mn-ea"/>
              <a:cs typeface="+mn-cs"/>
            </a:endParaRPr>
          </a:p>
        </p:txBody>
      </p:sp>
      <p:cxnSp>
        <p:nvCxnSpPr>
          <p:cNvPr id="10" name="Straight Arrow Connector 9"/>
          <p:cNvCxnSpPr>
            <a:stCxn id="5" idx="3"/>
          </p:cNvCxnSpPr>
          <p:nvPr/>
        </p:nvCxnSpPr>
        <p:spPr bwMode="auto">
          <a:xfrm flipV="1">
            <a:off x="5994400" y="2465632"/>
            <a:ext cx="3801353" cy="489466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3" name="Straight Arrow Connector 12"/>
          <p:cNvCxnSpPr/>
          <p:nvPr/>
        </p:nvCxnSpPr>
        <p:spPr bwMode="auto">
          <a:xfrm flipV="1">
            <a:off x="5994400" y="3408971"/>
            <a:ext cx="4453106" cy="515555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5" name="Straight Arrow Connector 14"/>
          <p:cNvCxnSpPr/>
          <p:nvPr/>
        </p:nvCxnSpPr>
        <p:spPr bwMode="auto">
          <a:xfrm>
            <a:off x="5994400" y="5117068"/>
            <a:ext cx="3801353" cy="333739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cxnSp>
        <p:nvCxnSpPr>
          <p:cNvPr id="17" name="Straight Arrow Connector 16"/>
          <p:cNvCxnSpPr/>
          <p:nvPr/>
        </p:nvCxnSpPr>
        <p:spPr bwMode="auto">
          <a:xfrm flipV="1">
            <a:off x="5987171" y="5528670"/>
            <a:ext cx="5188829" cy="663488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</p:spPr>
      </p:cxnSp>
      <p:sp>
        <p:nvSpPr>
          <p:cNvPr id="19" name="TextBox 18"/>
          <p:cNvSpPr txBox="1"/>
          <p:nvPr/>
        </p:nvSpPr>
        <p:spPr>
          <a:xfrm>
            <a:off x="57167" y="6515168"/>
            <a:ext cx="60388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</a:t>
            </a: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</a:t>
            </a: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https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://strategicmanagementinsight.com/tools/swot-analysis-how-to-do-it.html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182A5-FD83-49C5-A99A-F76675CF9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Scenario Based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96B2E-BB2F-485B-BDBE-05109EF99C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Scenario analysis is used to analyse uncertain situations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Associated with Shell Oil Company in 1970s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Many different ways of carrying out analysis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Can be used with risk analysis</a:t>
            </a:r>
            <a:endParaRPr lang="en-US" alt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dirty="0"/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Arial" panose="020B0604020202020204" pitchFamily="34" charset="0"/>
              <a:buChar char="►"/>
            </a:pPr>
            <a:r>
              <a:rPr lang="en-US" altLang="en-US" dirty="0">
                <a:solidFill>
                  <a:schemeClr val="tx1"/>
                </a:solidFill>
              </a:rPr>
              <a:t>Note: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Many different techniques use the same name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Often associated with ICT industry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Often associated with financial analysis</a:t>
            </a:r>
            <a:endParaRPr lang="en-US" altLang="en-US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3474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What is scenario analysis? Definition and meaning - Market Business News">
            <a:extLst>
              <a:ext uri="{FF2B5EF4-FFF2-40B4-BE49-F238E27FC236}">
                <a16:creationId xmlns:a16="http://schemas.microsoft.com/office/drawing/2014/main" id="{1B76AE5A-7FA9-4EF5-8D8B-591D729AB2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31" b="18864"/>
          <a:stretch/>
        </p:blipFill>
        <p:spPr bwMode="auto">
          <a:xfrm>
            <a:off x="7022613" y="2289396"/>
            <a:ext cx="4718538" cy="219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0D182A5-FD83-49C5-A99A-F76675CF9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Scenario Based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96B2E-BB2F-485B-BDBE-05109EF99C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How does it work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Many different approaches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 b="1">
                <a:solidFill>
                  <a:schemeClr val="tx1"/>
                </a:solidFill>
              </a:rPr>
              <a:t>BUT</a:t>
            </a:r>
            <a:r>
              <a:rPr lang="en-US" altLang="en-US">
                <a:solidFill>
                  <a:schemeClr val="tx1"/>
                </a:solidFill>
              </a:rPr>
              <a:t> all based around fairly traditional problem-solving methods</a:t>
            </a:r>
            <a:endParaRPr lang="en-US" altLang="en-US" dirty="0">
              <a:solidFill>
                <a:schemeClr val="tx1"/>
              </a:solidFill>
            </a:endParaRPr>
          </a:p>
          <a:p>
            <a:pPr>
              <a:spcAft>
                <a:spcPts val="0"/>
              </a:spcAft>
            </a:pPr>
            <a:endParaRPr lang="en-US" dirty="0"/>
          </a:p>
          <a:p>
            <a:endParaRPr lang="en-GB" dirty="0"/>
          </a:p>
        </p:txBody>
      </p:sp>
      <p:pic>
        <p:nvPicPr>
          <p:cNvPr id="1026" name="Picture 2" descr="Four stages of scenario analysis">
            <a:extLst>
              <a:ext uri="{FF2B5EF4-FFF2-40B4-BE49-F238E27FC236}">
                <a16:creationId xmlns:a16="http://schemas.microsoft.com/office/drawing/2014/main" id="{7F51C6C8-5933-4BBE-AB0C-DEBE32B0F6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4043" y="3021152"/>
            <a:ext cx="2482851" cy="2563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0FBCE09-3DA7-4123-952E-A3DC4C24D4CB}"/>
              </a:ext>
            </a:extLst>
          </p:cNvPr>
          <p:cNvSpPr txBox="1"/>
          <p:nvPr/>
        </p:nvSpPr>
        <p:spPr>
          <a:xfrm>
            <a:off x="812799" y="6258938"/>
            <a:ext cx="108108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err="1"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://marketbusinessnews.com/financial-glossary/scenario-analysis-definition-meaning/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https://www.smestrategy.net/blog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/what-is-scenario-planning-and-how-to-use-it</a:t>
            </a:r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8" name="Picture 4" descr="what_is_scenario_planning-1">
            <a:extLst>
              <a:ext uri="{FF2B5EF4-FFF2-40B4-BE49-F238E27FC236}">
                <a16:creationId xmlns:a16="http://schemas.microsoft.com/office/drawing/2014/main" id="{C8630D34-EBA3-4871-AC64-ED6AA3F029A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762"/>
          <a:stretch/>
        </p:blipFill>
        <p:spPr bwMode="auto">
          <a:xfrm>
            <a:off x="7231099" y="4643084"/>
            <a:ext cx="4762500" cy="1576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8414DAF-9BC8-4954-B455-AC94024AC149}"/>
              </a:ext>
            </a:extLst>
          </p:cNvPr>
          <p:cNvSpPr txBox="1"/>
          <p:nvPr/>
        </p:nvSpPr>
        <p:spPr>
          <a:xfrm>
            <a:off x="4003674" y="5660738"/>
            <a:ext cx="2722220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All </a:t>
            </a:r>
            <a:r>
              <a:rPr lang="en-US" sz="2000" i="1">
                <a:latin typeface="Arial" panose="020B0604020202020204" pitchFamily="34" charset="0"/>
                <a:cs typeface="Arial" panose="020B0604020202020204" pitchFamily="34" charset="0"/>
              </a:rPr>
              <a:t>basically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the same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C3FE274F-BDED-4A44-BD74-ACE2F7FED1FC}"/>
              </a:ext>
            </a:extLst>
          </p:cNvPr>
          <p:cNvCxnSpPr>
            <a:cxnSpLocks/>
            <a:stCxn id="5" idx="0"/>
          </p:cNvCxnSpPr>
          <p:nvPr/>
        </p:nvCxnSpPr>
        <p:spPr bwMode="auto">
          <a:xfrm flipH="1" flipV="1">
            <a:off x="4058136" y="4679038"/>
            <a:ext cx="1306648" cy="981700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</p:spPr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4229CC4-70ED-40D5-8EF4-C5D1DA9A56F8}"/>
              </a:ext>
            </a:extLst>
          </p:cNvPr>
          <p:cNvCxnSpPr>
            <a:cxnSpLocks/>
            <a:stCxn id="5" idx="0"/>
          </p:cNvCxnSpPr>
          <p:nvPr/>
        </p:nvCxnSpPr>
        <p:spPr bwMode="auto">
          <a:xfrm flipV="1">
            <a:off x="5364784" y="5281232"/>
            <a:ext cx="1742352" cy="379506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</p:spPr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CAD2CFF-4773-4CA8-8E18-3AC7ADB55A73}"/>
              </a:ext>
            </a:extLst>
          </p:cNvPr>
          <p:cNvCxnSpPr>
            <a:cxnSpLocks/>
            <a:stCxn id="5" idx="0"/>
          </p:cNvCxnSpPr>
          <p:nvPr/>
        </p:nvCxnSpPr>
        <p:spPr bwMode="auto">
          <a:xfrm flipV="1">
            <a:off x="5364784" y="3591624"/>
            <a:ext cx="1557446" cy="2069114"/>
          </a:xfrm>
          <a:prstGeom prst="straightConnector1">
            <a:avLst/>
          </a:prstGeom>
          <a:solidFill>
            <a:schemeClr val="accent1"/>
          </a:solidFill>
          <a:ln w="2540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</p:spPr>
      </p:cxnSp>
    </p:spTree>
    <p:extLst>
      <p:ext uri="{BB962C8B-B14F-4D97-AF65-F5344CB8AC3E}">
        <p14:creationId xmlns:p14="http://schemas.microsoft.com/office/powerpoint/2010/main" val="14190605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182A5-FD83-49C5-A99A-F76675CF9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Scenario Based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96B2E-BB2F-485B-BDBE-05109EF99C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Fairly common approach has five stages (</a:t>
            </a:r>
            <a:r>
              <a:rPr lang="en-US" altLang="en-US" dirty="0">
                <a:solidFill>
                  <a:schemeClr val="tx1"/>
                </a:solidFill>
              </a:rPr>
              <a:t>opposite)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endParaRPr lang="en-GB" dirty="0"/>
          </a:p>
        </p:txBody>
      </p:sp>
      <p:pic>
        <p:nvPicPr>
          <p:cNvPr id="2050" name="Picture 2" descr="Scenario Analysis">
            <a:extLst>
              <a:ext uri="{FF2B5EF4-FFF2-40B4-BE49-F238E27FC236}">
                <a16:creationId xmlns:a16="http://schemas.microsoft.com/office/drawing/2014/main" id="{EB44CC40-0509-4052-B8B9-90F7AD65A1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42" t="27107" r="20318"/>
          <a:stretch/>
        </p:blipFill>
        <p:spPr bwMode="auto">
          <a:xfrm>
            <a:off x="2907345" y="2349967"/>
            <a:ext cx="4988880" cy="3943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443EAC2-A7AD-4F5E-B2BD-31733409BD8C}"/>
              </a:ext>
            </a:extLst>
          </p:cNvPr>
          <p:cNvSpPr txBox="1"/>
          <p:nvPr/>
        </p:nvSpPr>
        <p:spPr>
          <a:xfrm>
            <a:off x="238125" y="6486525"/>
            <a:ext cx="535550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b="1" err="1">
                <a:latin typeface="Arial" panose="020B0604020202020204" pitchFamily="34" charset="0"/>
                <a:cs typeface="Arial" panose="020B0604020202020204" pitchFamily="34" charset="0"/>
              </a:rPr>
              <a:t>Source</a:t>
            </a:r>
            <a:r>
              <a:rPr lang="en-US" sz="1200" b="1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://www.free-management-ebooks.com/news/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scenario-analysis/</a:t>
            </a:r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68390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182A5-FD83-49C5-A99A-F76675CF9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Scenario Based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96B2E-BB2F-485B-BDBE-05109EF99C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625" y="1762125"/>
            <a:ext cx="6673850" cy="4419600"/>
          </a:xfrm>
        </p:spPr>
        <p:txBody>
          <a:bodyPr/>
          <a:lstStyle/>
          <a:p>
            <a:pPr marL="649605" lvl="2" indent="-45720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+mj-lt"/>
              <a:buAutoNum type="arabicPeriod"/>
            </a:pPr>
            <a:r>
              <a:rPr lang="en-US" altLang="en-US" b="1" dirty="0">
                <a:solidFill>
                  <a:schemeClr val="tx1"/>
                </a:solidFill>
              </a:rPr>
              <a:t>Defining the problem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 dirty="0">
                <a:solidFill>
                  <a:schemeClr val="tx1"/>
                </a:solidFill>
              </a:rPr>
              <a:t>Choose a potential future problem to consider 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Arial" panose="020B0604020202020204" pitchFamily="34" charset="0"/>
              <a:buChar char="►"/>
            </a:pPr>
            <a:r>
              <a:rPr lang="en-US" altLang="en-US" dirty="0">
                <a:solidFill>
                  <a:schemeClr val="tx1"/>
                </a:solidFill>
              </a:rPr>
              <a:t>Consider: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 b="1" dirty="0">
                <a:solidFill>
                  <a:schemeClr val="tx1"/>
                </a:solidFill>
              </a:rPr>
              <a:t>Uncertainty</a:t>
            </a:r>
            <a:r>
              <a:rPr lang="en-US" altLang="en-US" dirty="0">
                <a:solidFill>
                  <a:schemeClr val="tx1"/>
                </a:solidFill>
              </a:rPr>
              <a:t> – how likely to happen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 b="1" dirty="0">
                <a:solidFill>
                  <a:schemeClr val="tx1"/>
                </a:solidFill>
              </a:rPr>
              <a:t>Impact</a:t>
            </a:r>
            <a:r>
              <a:rPr lang="en-US" altLang="en-US" dirty="0">
                <a:solidFill>
                  <a:schemeClr val="tx1"/>
                </a:solidFill>
              </a:rPr>
              <a:t> – likely effects on organization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 b="1" dirty="0">
                <a:solidFill>
                  <a:schemeClr val="tx1"/>
                </a:solidFill>
              </a:rPr>
              <a:t>Independence</a:t>
            </a:r>
            <a:r>
              <a:rPr lang="en-US" altLang="en-US" dirty="0">
                <a:solidFill>
                  <a:schemeClr val="tx1"/>
                </a:solidFill>
              </a:rPr>
              <a:t> – how isolated from other events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43EAC2-A7AD-4F5E-B2BD-31733409BD8C}"/>
              </a:ext>
            </a:extLst>
          </p:cNvPr>
          <p:cNvSpPr txBox="1"/>
          <p:nvPr/>
        </p:nvSpPr>
        <p:spPr>
          <a:xfrm>
            <a:off x="238125" y="6486525"/>
            <a:ext cx="901945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none" spc="0" normalizeH="0" baseline="0" noProof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Source</a:t>
            </a:r>
            <a:r>
              <a:rPr kumimoji="0" lang="en-US" sz="12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 </a:t>
            </a:r>
            <a:r>
              <a:rPr kumimoji="0" lang="en-US" sz="12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Johnson, Gerry, et al (201</a:t>
            </a:r>
            <a:r>
              <a:rPr kumimoji="0" lang="en-US" sz="120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6). </a:t>
            </a:r>
            <a:r>
              <a:rPr kumimoji="0" lang="en-US" sz="1200" i="1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Exploring Strategy: Text and Cases</a:t>
            </a:r>
            <a:r>
              <a:rPr kumimoji="0" lang="en-US" sz="120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11th Edition. London: Pearson Education Limited (p. 51</a:t>
            </a:r>
            <a:r>
              <a:rPr kumimoji="0" lang="en-US" sz="12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</a:t>
            </a:r>
            <a:endParaRPr kumimoji="0" lang="en-GB" sz="120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30144F-8160-422E-8B7E-525E049D66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0738" y="1795462"/>
            <a:ext cx="4796212" cy="362907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19FCE0D-1C4C-42C9-98FC-DCB25BFB7551}"/>
              </a:ext>
            </a:extLst>
          </p:cNvPr>
          <p:cNvSpPr txBox="1"/>
          <p:nvPr/>
        </p:nvSpPr>
        <p:spPr>
          <a:xfrm>
            <a:off x="8227342" y="5457871"/>
            <a:ext cx="25346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Gartner’s scenario cube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74772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/>
          <p:cNvSpPr/>
          <p:nvPr/>
        </p:nvSpPr>
        <p:spPr bwMode="auto">
          <a:xfrm>
            <a:off x="571260" y="1567132"/>
            <a:ext cx="10945004" cy="2128568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/>
              <a:t>Give some examples of possible events/situations for a business with: </a:t>
            </a:r>
            <a:endParaRPr lang="en-US" dirty="0"/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Very high </a:t>
            </a:r>
            <a:r>
              <a:rPr lang="en-US" altLang="en-US" b="1">
                <a:solidFill>
                  <a:schemeClr val="tx1"/>
                </a:solidFill>
              </a:rPr>
              <a:t>certainty</a:t>
            </a:r>
            <a:endParaRPr lang="en-US" altLang="en-US" b="1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Very low </a:t>
            </a:r>
            <a:r>
              <a:rPr lang="en-US" altLang="en-US" b="1">
                <a:solidFill>
                  <a:schemeClr val="tx1"/>
                </a:solidFill>
              </a:rPr>
              <a:t>certainty</a:t>
            </a:r>
            <a:endParaRPr lang="en-GB" alt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5497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/>
          <p:cNvSpPr/>
          <p:nvPr/>
        </p:nvSpPr>
        <p:spPr bwMode="auto">
          <a:xfrm>
            <a:off x="571260" y="1567132"/>
            <a:ext cx="10945004" cy="2128568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/>
              <a:t>Give some examples of possible events/situations for a business with: </a:t>
            </a:r>
            <a:endParaRPr lang="en-US" dirty="0"/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Very high </a:t>
            </a:r>
            <a:r>
              <a:rPr lang="en-US" altLang="en-US" b="1">
                <a:solidFill>
                  <a:schemeClr val="tx1"/>
                </a:solidFill>
              </a:rPr>
              <a:t>impact</a:t>
            </a:r>
            <a:endParaRPr lang="en-US" altLang="en-US" b="1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Very low </a:t>
            </a:r>
            <a:r>
              <a:rPr lang="en-US" altLang="en-US" b="1">
                <a:solidFill>
                  <a:schemeClr val="tx1"/>
                </a:solidFill>
              </a:rPr>
              <a:t>impact</a:t>
            </a:r>
            <a:endParaRPr lang="en-GB" altLang="en-US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79450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182A5-FD83-49C5-A99A-F76675CF9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Scenario Based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96B2E-BB2F-485B-BDBE-05109EF99C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9605" lvl="2" indent="-45720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+mj-lt"/>
              <a:buAutoNum type="arabicPeriod" startAt="2"/>
            </a:pPr>
            <a:r>
              <a:rPr lang="en-US" altLang="en-US" b="1">
                <a:solidFill>
                  <a:schemeClr val="tx1"/>
                </a:solidFill>
              </a:rPr>
              <a:t>Gathering data</a:t>
            </a:r>
            <a:endParaRPr lang="en-US" altLang="en-US" b="1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Focus on </a:t>
            </a:r>
            <a:r>
              <a:rPr lang="en-US" altLang="en-US" b="1">
                <a:solidFill>
                  <a:schemeClr val="tx1"/>
                </a:solidFill>
              </a:rPr>
              <a:t>key</a:t>
            </a:r>
            <a:r>
              <a:rPr lang="en-US" altLang="en-US">
                <a:solidFill>
                  <a:schemeClr val="tx1"/>
                </a:solidFill>
              </a:rPr>
              <a:t> trends &amp; factors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Try to limit/reduce uncertainties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More uncertainties = less plausible or accurate scenarios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Consider </a:t>
            </a:r>
            <a:r>
              <a:rPr lang="en-US" altLang="en-US" b="1">
                <a:solidFill>
                  <a:schemeClr val="tx1"/>
                </a:solidFill>
              </a:rPr>
              <a:t>past experience</a:t>
            </a:r>
            <a:endParaRPr lang="en-US" altLang="en-US" b="1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Have things changed, making experience a poor guide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endParaRPr lang="en-US" altLang="en-US" dirty="0">
              <a:solidFill>
                <a:schemeClr val="tx1"/>
              </a:solidFill>
            </a:endParaRPr>
          </a:p>
          <a:p>
            <a:pPr marL="478155" lvl="2" indent="-28575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Arial" panose="020B0604020202020204" pitchFamily="34" charset="0"/>
              <a:buChar char="►"/>
            </a:pPr>
            <a:r>
              <a:rPr lang="en-US" altLang="en-US">
                <a:solidFill>
                  <a:schemeClr val="tx1"/>
                </a:solidFill>
              </a:rPr>
              <a:t>Use other tools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Can use PESTEL, etc. to gather &amp; summarise information</a:t>
            </a:r>
            <a:endParaRPr lang="en-US" altLang="en-US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69930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182A5-FD83-49C5-A99A-F76675CF9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Scenario Based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96B2E-BB2F-485B-BDBE-05109EF99C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9605" lvl="2" indent="-45720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+mj-lt"/>
              <a:buAutoNum type="arabicPeriod" startAt="3"/>
            </a:pPr>
            <a:r>
              <a:rPr lang="en-US" altLang="en-US" b="1">
                <a:solidFill>
                  <a:schemeClr val="tx1"/>
                </a:solidFill>
              </a:rPr>
              <a:t>Separate certainties from uncertainties</a:t>
            </a:r>
            <a:endParaRPr lang="en-US" altLang="en-US" b="1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Try to separate into “Things We Know” and “Things We’re Unsure Of</a:t>
            </a:r>
            <a:r>
              <a:rPr lang="en-US" altLang="en-US" dirty="0">
                <a:solidFill>
                  <a:schemeClr val="tx1"/>
                </a:solidFill>
              </a:rPr>
              <a:t>”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Identify </a:t>
            </a:r>
            <a:r>
              <a:rPr lang="en-US" altLang="en-US" b="1">
                <a:solidFill>
                  <a:schemeClr val="tx1"/>
                </a:solidFill>
              </a:rPr>
              <a:t>critical</a:t>
            </a:r>
            <a:r>
              <a:rPr lang="en-US" altLang="en-US">
                <a:solidFill>
                  <a:schemeClr val="tx1"/>
                </a:solidFill>
              </a:rPr>
              <a:t> uncertainties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Try to take account of level of confidence in un</a:t>
            </a:r>
            <a:r>
              <a:rPr lang="en-US" altLang="en-US" dirty="0">
                <a:solidFill>
                  <a:schemeClr val="tx1"/>
                </a:solidFill>
              </a:rPr>
              <a:t>/certainties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endParaRPr lang="en-US" altLang="en-US" dirty="0">
              <a:solidFill>
                <a:schemeClr val="tx1"/>
              </a:solidFill>
            </a:endParaRPr>
          </a:p>
          <a:p>
            <a:pPr marL="649605" lvl="2" indent="-45720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+mj-lt"/>
              <a:buAutoNum type="arabicPeriod" startAt="4"/>
            </a:pPr>
            <a:r>
              <a:rPr lang="en-US" altLang="en-US" b="1">
                <a:solidFill>
                  <a:schemeClr val="tx1"/>
                </a:solidFill>
              </a:rPr>
              <a:t>Develop scenarios</a:t>
            </a:r>
            <a:endParaRPr lang="en-US" altLang="en-US" b="1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Usually create </a:t>
            </a:r>
            <a:r>
              <a:rPr lang="en-US" altLang="en-US" b="1">
                <a:solidFill>
                  <a:schemeClr val="tx1"/>
                </a:solidFill>
              </a:rPr>
              <a:t>base case</a:t>
            </a:r>
            <a:r>
              <a:rPr lang="en-US" altLang="en-US">
                <a:solidFill>
                  <a:schemeClr val="tx1"/>
                </a:solidFill>
              </a:rPr>
              <a:t>, </a:t>
            </a:r>
            <a:r>
              <a:rPr lang="en-US" altLang="en-US" b="1">
                <a:solidFill>
                  <a:schemeClr val="tx1"/>
                </a:solidFill>
              </a:rPr>
              <a:t>best case </a:t>
            </a:r>
            <a:r>
              <a:rPr lang="en-US" altLang="en-US">
                <a:solidFill>
                  <a:schemeClr val="tx1"/>
                </a:solidFill>
              </a:rPr>
              <a:t>&amp; </a:t>
            </a:r>
            <a:r>
              <a:rPr lang="en-US" altLang="en-US" b="1">
                <a:solidFill>
                  <a:schemeClr val="tx1"/>
                </a:solidFill>
              </a:rPr>
              <a:t>worst case </a:t>
            </a:r>
            <a:r>
              <a:rPr lang="en-US" altLang="en-US">
                <a:solidFill>
                  <a:schemeClr val="tx1"/>
                </a:solidFill>
              </a:rPr>
              <a:t>scenarios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Can generate more depending on how many possible outcomes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Scenarios should be </a:t>
            </a:r>
            <a:r>
              <a:rPr lang="en-US" altLang="en-US" b="1">
                <a:solidFill>
                  <a:schemeClr val="tx1"/>
                </a:solidFill>
              </a:rPr>
              <a:t>plausible</a:t>
            </a:r>
            <a:endParaRPr lang="en-US" altLang="en-US" b="1" dirty="0">
              <a:solidFill>
                <a:schemeClr val="tx1"/>
              </a:solidFill>
            </a:endParaRPr>
          </a:p>
          <a:p>
            <a:endParaRPr lang="en-GB" dirty="0"/>
          </a:p>
          <a:p>
            <a:pPr marL="649605" lvl="2" indent="-45720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Font typeface="+mj-lt"/>
              <a:buAutoNum type="arabicPeriod" startAt="5"/>
            </a:pPr>
            <a:r>
              <a:rPr lang="en-US" altLang="en-US" b="1">
                <a:solidFill>
                  <a:schemeClr val="tx1"/>
                </a:solidFill>
              </a:rPr>
              <a:t>Use the scenarios in your planning</a:t>
            </a:r>
            <a:endParaRPr lang="en-US" altLang="en-US" b="1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Use to plan strategy over </a:t>
            </a:r>
            <a:r>
              <a:rPr lang="en-US" altLang="en-US" i="1">
                <a:solidFill>
                  <a:schemeClr val="tx1"/>
                </a:solidFill>
              </a:rPr>
              <a:t>reasonable</a:t>
            </a:r>
            <a:r>
              <a:rPr lang="en-US" altLang="en-US">
                <a:solidFill>
                  <a:schemeClr val="tx1"/>
                </a:solidFill>
              </a:rPr>
              <a:t> period </a:t>
            </a:r>
            <a:endParaRPr lang="en-US" altLang="en-US" dirty="0">
              <a:solidFill>
                <a:schemeClr val="tx1"/>
              </a:solidFill>
            </a:endParaRP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Some companies plan ahead by 18 months, others by 20 years</a:t>
            </a:r>
            <a:r>
              <a:rPr lang="en-US" altLang="en-US" dirty="0">
                <a:solidFill>
                  <a:schemeClr val="tx1"/>
                </a:solidFill>
              </a:rPr>
              <a:t>!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endParaRPr lang="en-US" altLang="en-US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8943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/>
          <p:cNvSpPr/>
          <p:nvPr/>
        </p:nvSpPr>
        <p:spPr bwMode="auto">
          <a:xfrm>
            <a:off x="571260" y="1567132"/>
            <a:ext cx="7729665" cy="4275884"/>
          </a:xfrm>
          <a:prstGeom prst="roundRec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" charset="0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2800" y="1676400"/>
            <a:ext cx="7488125" cy="4419600"/>
          </a:xfrm>
        </p:spPr>
        <p:txBody>
          <a:bodyPr/>
          <a:lstStyle/>
          <a:p>
            <a:r>
              <a:rPr lang="en-US" b="1" dirty="0"/>
              <a:t>Activity</a:t>
            </a:r>
          </a:p>
          <a:p>
            <a:r>
              <a:rPr lang="en-US"/>
              <a:t>Explain how scenario analysis could be used to explore what might happen if the government decided to make major changes to tax and NI allowances. Make sure to consider</a:t>
            </a:r>
            <a:r>
              <a:rPr lang="en-US" dirty="0"/>
              <a:t>:</a:t>
            </a:r>
          </a:p>
          <a:p>
            <a:pPr marL="900000" lvl="3" indent="-360000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What information would be available to a typical family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900000" lvl="3" indent="-360000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What past history might be helpful or unhelpful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900000" lvl="3" indent="-360000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What might be some certainties</a:t>
            </a:r>
            <a:r>
              <a:rPr lang="en-US" altLang="en-US" dirty="0">
                <a:solidFill>
                  <a:schemeClr val="tx1"/>
                </a:solidFill>
              </a:rPr>
              <a:t>/uncertainties?</a:t>
            </a:r>
          </a:p>
          <a:p>
            <a:pPr marL="900000" lvl="3" indent="-360000">
              <a:spcBef>
                <a:spcPct val="0"/>
              </a:spcBef>
              <a:spcAft>
                <a:spcPts val="0"/>
              </a:spcAft>
            </a:pPr>
            <a:r>
              <a:rPr lang="en-US" altLang="en-US" dirty="0">
                <a:solidFill>
                  <a:schemeClr val="tx1"/>
                </a:solidFill>
              </a:rPr>
              <a:t>Best</a:t>
            </a:r>
            <a:r>
              <a:rPr lang="en-US" altLang="en-US">
                <a:solidFill>
                  <a:schemeClr val="tx1"/>
                </a:solidFill>
              </a:rPr>
              <a:t>/worst cases</a:t>
            </a:r>
            <a:endParaRPr lang="en-US" altLang="en-US" dirty="0">
              <a:solidFill>
                <a:schemeClr val="tx1"/>
              </a:solidFill>
            </a:endParaRPr>
          </a:p>
          <a:p>
            <a:pPr marL="900000" lvl="3" indent="-360000">
              <a:spcBef>
                <a:spcPct val="0"/>
              </a:spcBef>
              <a:spcAft>
                <a:spcPts val="0"/>
              </a:spcAft>
            </a:pPr>
            <a:r>
              <a:rPr lang="en-US" altLang="en-US">
                <a:solidFill>
                  <a:schemeClr val="tx1"/>
                </a:solidFill>
              </a:rPr>
              <a:t>What decisions might be affected by the different scenarios you create</a:t>
            </a:r>
            <a:r>
              <a:rPr lang="en-US" altLang="en-US" dirty="0">
                <a:solidFill>
                  <a:schemeClr val="tx1"/>
                </a:solidFill>
              </a:rPr>
              <a:t>?</a:t>
            </a:r>
          </a:p>
          <a:p>
            <a:pPr marL="527050" lvl="3">
              <a:spcBef>
                <a:spcPct val="0"/>
              </a:spcBef>
              <a:spcAft>
                <a:spcPts val="0"/>
              </a:spcAft>
            </a:pPr>
            <a:endParaRPr lang="en-GB" altLang="en-US" b="1" dirty="0">
              <a:solidFill>
                <a:schemeClr val="tx1"/>
              </a:solidFill>
            </a:endParaRPr>
          </a:p>
        </p:txBody>
      </p:sp>
      <p:pic>
        <p:nvPicPr>
          <p:cNvPr id="4" name="Picture 2" descr="Scenario Analysis">
            <a:extLst>
              <a:ext uri="{FF2B5EF4-FFF2-40B4-BE49-F238E27FC236}">
                <a16:creationId xmlns:a16="http://schemas.microsoft.com/office/drawing/2014/main" id="{854400A9-BEFD-48F8-B10C-F7961A8C68E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42" t="27107" r="20318"/>
          <a:stretch/>
        </p:blipFill>
        <p:spPr bwMode="auto">
          <a:xfrm>
            <a:off x="8447229" y="2097569"/>
            <a:ext cx="3456879" cy="3215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769602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is a technique that is often used to analyse the micro and macro environment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35280" lvl="3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</a:pPr>
            <a:r>
              <a:rPr lang="en-US" altLang="en-US"/>
              <a:t>It is relatively quick and simple to apply</a:t>
            </a:r>
            <a:endParaRPr lang="en-US" altLang="en-US" dirty="0"/>
          </a:p>
          <a:p>
            <a:pPr marL="335280" lvl="3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</a:pPr>
            <a:r>
              <a:rPr lang="en-US" altLang="en-US"/>
              <a:t>It can be used for many different purposes</a:t>
            </a:r>
            <a:endParaRPr lang="en-US" altLang="en-US" dirty="0"/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VRIO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 provides a quick and easy way of assessing an organization’s competitive advantage in relation to a resource or capability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1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Font typeface="Arial" panose="020B0604020202020204" pitchFamily="34" charset="0"/>
              <a:buChar char="►"/>
            </a:pPr>
            <a:r>
              <a:rPr lang="en-US" sz="20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Scenario analysis 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provides a way of planning for future events where they may be uncertainty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F16A8-48A9-4CF5-9627-E00184745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Next Time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09686-B797-4C28-9146-73ED3CA90C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Market &amp; industry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61282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Reading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193" name="CustomShape 2"/>
          <p:cNvSpPr/>
          <p:nvPr/>
        </p:nvSpPr>
        <p:spPr>
          <a:xfrm>
            <a:off x="812880" y="16009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Lynch (</a:t>
            </a:r>
            <a:r>
              <a:rPr lang="en-US" sz="2000" b="0" i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Strategic Management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)</a:t>
            </a:r>
          </a:p>
          <a:p>
            <a:pPr marL="565560" lvl="1">
              <a:buClr>
                <a:srgbClr val="0D0D0D"/>
              </a:buClr>
            </a:pP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VRIO – Section 4.5.6</a:t>
            </a:r>
          </a:p>
          <a:p>
            <a:pPr marL="565560" lvl="1">
              <a:buClr>
                <a:srgbClr val="0D0D0D"/>
              </a:buClr>
            </a:pPr>
            <a:r>
              <a:rPr lang="en-US" sz="2000" spc="-1" dirty="0">
                <a:solidFill>
                  <a:srgbClr val="0D0D0D"/>
                </a:solidFill>
                <a:latin typeface="Arial"/>
                <a:ea typeface="ヒラギノ角ゴ Pro W3"/>
              </a:rPr>
              <a:t>SWOT – Section 8.1</a:t>
            </a:r>
          </a:p>
          <a:p>
            <a:pPr marL="565560" lvl="1">
              <a:buClr>
                <a:srgbClr val="0D0D0D"/>
              </a:buClr>
            </a:pP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Scenarios – Section 3.4.3</a:t>
            </a:r>
          </a:p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endParaRPr lang="en-US" sz="2000" b="0" strike="noStrike" spc="-1" dirty="0">
              <a:solidFill>
                <a:srgbClr val="0D0D0D"/>
              </a:solidFill>
              <a:latin typeface="Arial"/>
              <a:ea typeface="ヒラギノ角ゴ Pro W3"/>
            </a:endParaRPr>
          </a:p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Barney &amp; </a:t>
            </a:r>
            <a:r>
              <a:rPr lang="en-US" sz="2000" b="0" strike="noStrike" spc="-1" dirty="0" err="1">
                <a:solidFill>
                  <a:srgbClr val="0D0D0D"/>
                </a:solidFill>
                <a:latin typeface="Arial"/>
                <a:ea typeface="ヒラギノ角ゴ Pro W3"/>
              </a:rPr>
              <a:t>Hesterly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 (</a:t>
            </a:r>
            <a:r>
              <a:rPr lang="en-US" sz="2000" b="0" i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Strategic Management &amp; Competitive Advantage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)</a:t>
            </a:r>
          </a:p>
          <a:p>
            <a:pPr marL="565560" lvl="1">
              <a:buClr>
                <a:srgbClr val="0D0D0D"/>
              </a:buClr>
            </a:pP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VRIO – 3.2 – 3.3</a:t>
            </a:r>
          </a:p>
          <a:p>
            <a:pPr marL="565560" lvl="1">
              <a:buClr>
                <a:srgbClr val="0D0D0D"/>
              </a:buClr>
            </a:pPr>
            <a:r>
              <a:rPr lang="en-US" sz="2000" spc="-1" dirty="0">
                <a:solidFill>
                  <a:srgbClr val="0D0D0D"/>
                </a:solidFill>
                <a:latin typeface="Arial"/>
                <a:ea typeface="ヒラギノ角ゴ Pro W3"/>
              </a:rPr>
              <a:t>Scenarios – Case 2.5 shows use of scenarios</a:t>
            </a:r>
            <a:endParaRPr lang="en-US" sz="2000" b="0" strike="noStrike" spc="-1" dirty="0">
              <a:solidFill>
                <a:srgbClr val="0D0D0D"/>
              </a:solidFill>
              <a:latin typeface="Arial"/>
              <a:ea typeface="ヒラギノ角ゴ Pro W3"/>
            </a:endParaRPr>
          </a:p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endParaRPr lang="en-US" sz="2000" b="0" strike="noStrike" spc="-1" dirty="0">
              <a:solidFill>
                <a:srgbClr val="0D0D0D"/>
              </a:solidFill>
              <a:latin typeface="Arial"/>
              <a:ea typeface="ヒラギノ角ゴ Pro W3"/>
            </a:endParaRPr>
          </a:p>
          <a:p>
            <a:pPr marL="432000" indent="-323640">
              <a:lnSpc>
                <a:spcPct val="10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Johnson, et al (</a:t>
            </a:r>
            <a:r>
              <a:rPr lang="en-US" sz="2000" b="0" i="1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Exploring Strategy: Text and Cases</a:t>
            </a: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)</a:t>
            </a:r>
          </a:p>
          <a:p>
            <a:pPr marL="565560" lvl="1">
              <a:buClr>
                <a:srgbClr val="0D0D0D"/>
              </a:buClr>
            </a:pPr>
            <a:r>
              <a:rPr lang="en-US" sz="20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SWOT - Section 4.4.5</a:t>
            </a:r>
          </a:p>
          <a:p>
            <a:pPr marL="565560" lvl="1">
              <a:buClr>
                <a:srgbClr val="0D0D0D"/>
              </a:buClr>
            </a:pPr>
            <a:r>
              <a:rPr lang="en-US" sz="2000" spc="-1" dirty="0">
                <a:solidFill>
                  <a:srgbClr val="0D0D0D"/>
                </a:solidFill>
                <a:latin typeface="Arial"/>
              </a:rPr>
              <a:t>VRIO – Section 4.4.1</a:t>
            </a:r>
          </a:p>
          <a:p>
            <a:pPr marL="565560" lvl="1">
              <a:buClr>
                <a:srgbClr val="0D0D0D"/>
              </a:buClr>
            </a:pPr>
            <a:r>
              <a:rPr lang="en-US" sz="2000" b="0" strike="noStrike" spc="-1" dirty="0">
                <a:solidFill>
                  <a:srgbClr val="0D0D0D"/>
                </a:solidFill>
                <a:latin typeface="Arial"/>
              </a:rPr>
              <a:t>Scenarios – 2.4</a:t>
            </a:r>
          </a:p>
          <a:p>
            <a:pPr marL="432000" lvl="1" indent="-323640">
              <a:lnSpc>
                <a:spcPct val="110000"/>
              </a:lnSpc>
              <a:buClr>
                <a:srgbClr val="0D0D0D"/>
              </a:buClr>
              <a:buFont typeface="Arial"/>
              <a:buChar char="►"/>
            </a:pPr>
            <a:endParaRPr lang="en-US" sz="2000" spc="-1" dirty="0">
              <a:solidFill>
                <a:srgbClr val="0D0D0D"/>
              </a:solidFill>
              <a:latin typeface="Arial"/>
              <a:ea typeface="ヒラギノ角ゴ Pro W3"/>
            </a:endParaRPr>
          </a:p>
          <a:p>
            <a:pPr marL="432000" lvl="1" indent="-323640">
              <a:lnSpc>
                <a:spcPct val="110000"/>
              </a:lnSpc>
              <a:buClr>
                <a:srgbClr val="0D0D0D"/>
              </a:buClr>
              <a:buFont typeface="Arial"/>
              <a:buChar char="►"/>
            </a:pPr>
            <a:r>
              <a:rPr lang="en-US" sz="2000" spc="-1" dirty="0" err="1">
                <a:solidFill>
                  <a:srgbClr val="0D0D0D"/>
                </a:solidFill>
                <a:latin typeface="Arial"/>
                <a:ea typeface="ヒラギノ角ゴ Pro W3"/>
              </a:rPr>
              <a:t>Ritson</a:t>
            </a:r>
            <a:r>
              <a:rPr lang="en-US" sz="2000" spc="-1" dirty="0">
                <a:solidFill>
                  <a:srgbClr val="0D0D0D"/>
                </a:solidFill>
                <a:latin typeface="Arial"/>
                <a:ea typeface="ヒラギノ角ゴ Pro W3"/>
              </a:rPr>
              <a:t> (</a:t>
            </a:r>
            <a:r>
              <a:rPr lang="en-US" sz="2000" i="1" spc="-1" dirty="0">
                <a:solidFill>
                  <a:srgbClr val="0D0D0D"/>
                </a:solidFill>
                <a:latin typeface="Arial"/>
                <a:ea typeface="ヒラギノ角ゴ Pro W3"/>
              </a:rPr>
              <a:t>Strategic Management</a:t>
            </a:r>
            <a:r>
              <a:rPr lang="en-US" sz="2000" spc="-1" dirty="0">
                <a:solidFill>
                  <a:srgbClr val="0D0D0D"/>
                </a:solidFill>
                <a:latin typeface="Arial"/>
                <a:ea typeface="ヒラギノ角ゴ Pro W3"/>
              </a:rPr>
              <a:t>)</a:t>
            </a:r>
          </a:p>
          <a:p>
            <a:pPr marL="565560" lvl="1">
              <a:buClr>
                <a:srgbClr val="0D0D0D"/>
              </a:buClr>
            </a:pPr>
            <a:r>
              <a:rPr lang="en-US" sz="2000" spc="-1" dirty="0">
                <a:solidFill>
                  <a:srgbClr val="0D0D0D"/>
                </a:solidFill>
                <a:latin typeface="Arial"/>
              </a:rPr>
              <a:t>SWOT – Chapter 8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F16A8-48A9-4CF5-9627-E00184745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Scenario Planning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09686-B797-4C28-9146-73ED3CA90C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8360" lvl="1" indent="0" eaLnBrk="1" hangingPunct="1">
              <a:spcAft>
                <a:spcPts val="0"/>
              </a:spcAft>
              <a:buClr>
                <a:srgbClr val="0D0D0D"/>
              </a:buClr>
              <a:buNone/>
            </a:pPr>
            <a:r>
              <a:rPr lang="en-US" altLang="en-US" sz="2000" kern="1200" spc="-1" dirty="0">
                <a:solidFill>
                  <a:srgbClr val="0D0D0D"/>
                </a:solidFill>
                <a:latin typeface="Arial"/>
                <a:ea typeface="ヒラギノ角ゴ Pro W3"/>
                <a:cs typeface="+mn-cs"/>
              </a:rPr>
              <a:t>Wilkinson, Angela; </a:t>
            </a:r>
            <a:r>
              <a:rPr lang="en-US" altLang="en-US" sz="2000" kern="1200" spc="-1" dirty="0" err="1">
                <a:solidFill>
                  <a:srgbClr val="0D0D0D"/>
                </a:solidFill>
                <a:latin typeface="Arial"/>
                <a:ea typeface="ヒラギノ角ゴ Pro W3"/>
                <a:cs typeface="+mn-cs"/>
              </a:rPr>
              <a:t>Kupers</a:t>
            </a:r>
            <a:r>
              <a:rPr lang="en-US" altLang="en-US" sz="2000" kern="1200" spc="-1" dirty="0">
                <a:solidFill>
                  <a:srgbClr val="0D0D0D"/>
                </a:solidFill>
                <a:latin typeface="Arial"/>
                <a:ea typeface="ヒラギノ角ゴ Pro W3"/>
                <a:cs typeface="+mn-cs"/>
              </a:rPr>
              <a:t>, Roland. Harvard Business Review. May 2013, Vol. 91 Issue 5, p118-127</a:t>
            </a:r>
          </a:p>
          <a:p>
            <a:pPr marL="527050" lvl="3" indent="0">
              <a:spcBef>
                <a:spcPct val="0"/>
              </a:spcBef>
              <a:spcAft>
                <a:spcPts val="0"/>
              </a:spcAft>
              <a:buNone/>
            </a:pPr>
            <a:r>
              <a:rPr lang="en-US" altLang="en-US" i="1" dirty="0">
                <a:solidFill>
                  <a:schemeClr val="tx1"/>
                </a:solidFill>
              </a:rPr>
              <a:t>Permalink</a:t>
            </a:r>
            <a:r>
              <a:rPr lang="en-US" altLang="en-US" dirty="0">
                <a:solidFill>
                  <a:schemeClr val="tx1"/>
                </a:solidFill>
              </a:rPr>
              <a:t>: </a:t>
            </a:r>
            <a:r>
              <a:rPr lang="en-GB" altLang="en-US" dirty="0">
                <a:solidFill>
                  <a:schemeClr val="tx1"/>
                </a:solidFill>
                <a:hlinkClick r:id="rId2"/>
              </a:rPr>
              <a:t>https://whel-primo.hosted.exlibrisgroup.com/permalink/f/mqg008/TN_cdi_proquest_miscellaneous_1346915535</a:t>
            </a:r>
            <a:r>
              <a:rPr lang="en-GB" altLang="en-US" dirty="0">
                <a:solidFill>
                  <a:schemeClr val="tx1"/>
                </a:solidFill>
              </a:rPr>
              <a:t> </a:t>
            </a:r>
          </a:p>
          <a:p>
            <a:endParaRPr lang="en-US" sz="2000" dirty="0">
              <a:solidFill>
                <a:srgbClr val="535353"/>
              </a:solidFill>
              <a:latin typeface="Helvetica" panose="020B0604020202020204" pitchFamily="34" charset="0"/>
            </a:endParaRPr>
          </a:p>
          <a:p>
            <a:pPr marL="192405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None/>
            </a:pPr>
            <a:r>
              <a:rPr lang="en-US" altLang="en-US" dirty="0">
                <a:solidFill>
                  <a:schemeClr val="tx1"/>
                </a:solidFill>
              </a:rPr>
              <a:t>McKinsey article on “The use and abuse of scenarios”</a:t>
            </a:r>
          </a:p>
          <a:p>
            <a:pPr marL="527050" lvl="3" indent="0">
              <a:spcBef>
                <a:spcPct val="0"/>
              </a:spcBef>
              <a:spcAft>
                <a:spcPts val="0"/>
              </a:spcAft>
              <a:buNone/>
            </a:pPr>
            <a:r>
              <a:rPr lang="en-US" altLang="en-US" dirty="0">
                <a:solidFill>
                  <a:schemeClr val="tx1"/>
                </a:solidFill>
                <a:hlinkClick r:id="rId3"/>
              </a:rPr>
              <a:t>https://www.mckinsey.com/business-functions/strategy-and-corporate-finance/our-insights/the-use-and-abuse-of-scenarios</a:t>
            </a:r>
            <a:r>
              <a:rPr lang="en-US" altLang="en-US" dirty="0">
                <a:solidFill>
                  <a:schemeClr val="tx1"/>
                </a:solidFill>
              </a:rPr>
              <a:t> </a:t>
            </a:r>
          </a:p>
          <a:p>
            <a:endParaRPr lang="en-US" sz="2000" b="0" i="0" dirty="0">
              <a:solidFill>
                <a:srgbClr val="535353"/>
              </a:solidFill>
              <a:effectLst/>
              <a:latin typeface="Helvetica" panose="020B0604020202020204" pitchFamily="34" charset="0"/>
            </a:endParaRPr>
          </a:p>
          <a:p>
            <a:pPr marL="192405" lvl="2" indent="0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None/>
            </a:pPr>
            <a:r>
              <a:rPr lang="pt-BR" altLang="en-US" dirty="0">
                <a:solidFill>
                  <a:schemeClr val="tx1"/>
                </a:solidFill>
              </a:rPr>
              <a:t>Scenario Planning: The link between future and strategy</a:t>
            </a:r>
          </a:p>
          <a:p>
            <a:pPr marL="384175" lvl="1" indent="0">
              <a:buNone/>
            </a:pPr>
            <a:r>
              <a:rPr lang="en-US" sz="2000" b="0" i="0" dirty="0">
                <a:solidFill>
                  <a:srgbClr val="535353"/>
                </a:solidFill>
                <a:effectLst/>
                <a:latin typeface="Helvetica" panose="020B0604020202020204" pitchFamily="34" charset="0"/>
                <a:hlinkClick r:id="rId4"/>
              </a:rPr>
              <a:t>http://www.foresightfordevelopment.org/sobipro/download-file/46-525/54</a:t>
            </a:r>
            <a:r>
              <a:rPr lang="en-US" sz="2000" b="0" i="0" dirty="0">
                <a:solidFill>
                  <a:srgbClr val="535353"/>
                </a:solidFill>
                <a:effectLst/>
                <a:latin typeface="Helvetica" panose="020B0604020202020204" pitchFamily="34" charset="0"/>
              </a:rPr>
              <a:t> </a:t>
            </a:r>
          </a:p>
          <a:p>
            <a:endParaRPr lang="en-US" b="0" i="0" dirty="0">
              <a:solidFill>
                <a:srgbClr val="535353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530023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6E38C-7B50-40F8-8A7D-6ACA98C03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Scenario Planning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899F7-6DA9-4BB0-91EF-CA363BB04C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8360" lvl="1" indent="0" eaLnBrk="1" hangingPunct="1">
              <a:spcAft>
                <a:spcPts val="0"/>
              </a:spcAft>
              <a:buClr>
                <a:srgbClr val="0D0D0D"/>
              </a:buClr>
              <a:buNone/>
            </a:pPr>
            <a:r>
              <a:rPr lang="en-GB" sz="2000" kern="1200" spc="-1" dirty="0">
                <a:solidFill>
                  <a:srgbClr val="0D0D0D"/>
                </a:solidFill>
                <a:latin typeface="Arial"/>
                <a:ea typeface="ヒラギノ角ゴ Pro W3"/>
                <a:cs typeface="+mn-cs"/>
              </a:rPr>
              <a:t>Detailed report from Institute of Development Studies report on scenario planning</a:t>
            </a:r>
          </a:p>
          <a:p>
            <a:pPr marL="384175" lvl="1" indent="0">
              <a:spcAft>
                <a:spcPts val="0"/>
              </a:spcAft>
              <a:buNone/>
            </a:pPr>
            <a:r>
              <a:rPr lang="en-GB" sz="2000" dirty="0">
                <a:solidFill>
                  <a:srgbClr val="660099"/>
                </a:solidFill>
                <a:latin typeface="arial" panose="020B0604020202020204" pitchFamily="34" charset="0"/>
                <a:hlinkClick r:id="rId2"/>
              </a:rPr>
              <a:t>https://assets.publishing.service.gov.uk/media/5a5f3256ed915d7dfea66cde/221_Scenario_Thinking_-_Usage_Among_Development_Actors.pdf</a:t>
            </a:r>
          </a:p>
          <a:p>
            <a:pPr>
              <a:spcAft>
                <a:spcPts val="0"/>
              </a:spcAft>
            </a:pPr>
            <a:endParaRPr lang="en-GB" sz="2000" b="0" i="0" u="none" strike="noStrike" dirty="0">
              <a:solidFill>
                <a:srgbClr val="660099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pPr marL="108360" lvl="1" indent="0" eaLnBrk="1" hangingPunct="1">
              <a:spcAft>
                <a:spcPts val="0"/>
              </a:spcAft>
              <a:buClr>
                <a:srgbClr val="0D0D0D"/>
              </a:buClr>
              <a:buNone/>
            </a:pPr>
            <a:r>
              <a:rPr lang="en-GB" sz="2000" kern="1200" spc="-1" dirty="0">
                <a:solidFill>
                  <a:srgbClr val="0D0D0D"/>
                </a:solidFill>
                <a:latin typeface="Arial"/>
                <a:ea typeface="ヒラギノ角ゴ Pro W3"/>
                <a:cs typeface="+mn-cs"/>
              </a:rPr>
              <a:t>Detailed document from Chartered Global Management Accountant on scenario planning</a:t>
            </a:r>
          </a:p>
          <a:p>
            <a:pPr marL="384175" lvl="1" indent="0">
              <a:spcAft>
                <a:spcPts val="0"/>
              </a:spcAft>
              <a:buNone/>
            </a:pPr>
            <a:r>
              <a:rPr lang="en-GB" sz="2000" dirty="0">
                <a:solidFill>
                  <a:srgbClr val="660099"/>
                </a:solidFill>
                <a:latin typeface="arial" panose="020B0604020202020204" pitchFamily="34" charset="0"/>
                <a:hlinkClick r:id="rId3"/>
              </a:rPr>
              <a:t>https://www.cgma.org/Resources/Tools/DownloadableDocuments/scenario-planning-tool.pdf</a:t>
            </a:r>
            <a:endParaRPr lang="en-GB" sz="2000" dirty="0">
              <a:solidFill>
                <a:srgbClr val="660099"/>
              </a:solidFill>
              <a:latin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GB" sz="2000" b="0" i="0" u="none" strike="noStrike" dirty="0">
              <a:solidFill>
                <a:srgbClr val="660099"/>
              </a:solidFill>
              <a:effectLst/>
              <a:latin typeface="arial" panose="020B0604020202020204" pitchFamily="34" charset="0"/>
            </a:endParaRPr>
          </a:p>
          <a:p>
            <a:pPr marL="108360" lvl="1" indent="0" eaLnBrk="1" hangingPunct="1">
              <a:spcAft>
                <a:spcPts val="0"/>
              </a:spcAft>
              <a:buClr>
                <a:srgbClr val="0D0D0D"/>
              </a:buClr>
              <a:buNone/>
            </a:pPr>
            <a:r>
              <a:rPr lang="en-GB" sz="2000" kern="1200" spc="-1" dirty="0">
                <a:solidFill>
                  <a:srgbClr val="0D0D0D"/>
                </a:solidFill>
                <a:latin typeface="Arial"/>
                <a:ea typeface="ヒラギノ角ゴ Pro W3"/>
                <a:cs typeface="+mn-cs"/>
              </a:rPr>
              <a:t>Special issue of Strategic Risk with several articles covering scenario planning</a:t>
            </a:r>
          </a:p>
          <a:p>
            <a:pPr marL="384175" lvl="1" indent="0">
              <a:spcAft>
                <a:spcPts val="0"/>
              </a:spcAft>
              <a:buNone/>
            </a:pPr>
            <a:r>
              <a:rPr lang="en-GB" sz="2000" dirty="0">
                <a:solidFill>
                  <a:srgbClr val="660099"/>
                </a:solidFill>
                <a:latin typeface="arial" panose="020B0604020202020204" pitchFamily="34" charset="0"/>
                <a:hlinkClick r:id="rId4"/>
              </a:rPr>
              <a:t>https://irp-cdn.multiscreensite.com/8bbcaf75/files/uploaded/SRDec17-Knowledge_Scenario-Analysis.pdf</a:t>
            </a:r>
            <a:endParaRPr lang="en-GB" sz="2000" dirty="0">
              <a:solidFill>
                <a:srgbClr val="660099"/>
              </a:solidFill>
              <a:latin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GB" sz="2000" b="0" i="0" u="none" strike="noStrike" dirty="0">
              <a:solidFill>
                <a:srgbClr val="660099"/>
              </a:solidFill>
              <a:effectLst/>
              <a:latin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GB" sz="2000" dirty="0">
              <a:solidFill>
                <a:srgbClr val="660099"/>
              </a:solidFill>
              <a:latin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GB" sz="2000" b="0" i="0" u="none" strike="noStrike" dirty="0">
              <a:solidFill>
                <a:srgbClr val="660099"/>
              </a:solidFill>
              <a:effectLst/>
              <a:latin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GB" sz="2000" dirty="0">
              <a:solidFill>
                <a:srgbClr val="660099"/>
              </a:solidFill>
              <a:latin typeface="arial" panose="020B0604020202020204" pitchFamily="34" charset="0"/>
            </a:endParaRPr>
          </a:p>
          <a:p>
            <a:pPr>
              <a:spcAft>
                <a:spcPts val="0"/>
              </a:spcAft>
            </a:pPr>
            <a:endParaRPr lang="en-GB" sz="2000" b="0" i="0" u="none" strike="noStrike" dirty="0">
              <a:solidFill>
                <a:srgbClr val="660099"/>
              </a:solidFill>
              <a:effectLst/>
              <a:latin typeface="arial" panose="020B0604020202020204" pitchFamily="34" charset="0"/>
              <a:hlinkClick r:id="rId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72497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SWOT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Free e-books with detailed information on PESTLE and SWOT</a:t>
            </a:r>
          </a:p>
          <a:p>
            <a:pPr marL="377190" lvl="1" indent="0">
              <a:spcBef>
                <a:spcPts val="0"/>
              </a:spcBef>
              <a:spcAft>
                <a:spcPts val="0"/>
              </a:spcAft>
              <a:buClr>
                <a:schemeClr val="tx1">
                  <a:lumMod val="95000"/>
                  <a:lumOff val="5000"/>
                </a:schemeClr>
              </a:buClr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http://www.free-management-ebooks.com/title-list.htm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2000" dirty="0"/>
              <a:t>Chartered Insurance Institute downloadable guide to SWOT</a:t>
            </a:r>
          </a:p>
          <a:p>
            <a:pPr marL="377190">
              <a:spcBef>
                <a:spcPts val="0"/>
              </a:spcBef>
              <a:spcAft>
                <a:spcPts val="0"/>
              </a:spcAft>
            </a:pPr>
            <a:r>
              <a:rPr lang="en-US" sz="2000" dirty="0">
                <a:hlinkClick r:id="rId3"/>
              </a:rPr>
              <a:t>https://www.cii.co.uk/media/6158020/a-useful-guide-to-swot-analysis.pdf</a:t>
            </a:r>
            <a:endParaRPr lang="en-US" sz="200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/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2000" dirty="0"/>
              <a:t>Detailed guide to SWOT with additional analysis</a:t>
            </a:r>
          </a:p>
          <a:p>
            <a:pPr marL="377190">
              <a:spcBef>
                <a:spcPts val="0"/>
              </a:spcBef>
              <a:spcAft>
                <a:spcPts val="0"/>
              </a:spcAft>
            </a:pPr>
            <a:r>
              <a:rPr lang="en-US" sz="2000" dirty="0">
                <a:hlinkClick r:id="rId4"/>
              </a:rPr>
              <a:t>https://strategicmanagementinsight.com/tools/swot-analysis-how-to-do-it.html</a:t>
            </a:r>
            <a:r>
              <a:rPr lang="en-US" sz="2000" dirty="0"/>
              <a:t>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US" sz="2000" dirty="0"/>
              <a:t>Good example of SWOT and also covers TOWS</a:t>
            </a:r>
          </a:p>
          <a:p>
            <a:pPr marL="377190">
              <a:spcBef>
                <a:spcPts val="0"/>
              </a:spcBef>
              <a:spcAft>
                <a:spcPts val="0"/>
              </a:spcAft>
            </a:pPr>
            <a:r>
              <a:rPr lang="en-US" sz="2000" dirty="0">
                <a:hlinkClick r:id="rId5"/>
              </a:rPr>
              <a:t>https://articles.bplans.com/how-to-perform-swot-analysis/</a:t>
            </a:r>
            <a:r>
              <a:rPr lang="en-US" sz="2000" dirty="0"/>
              <a:t> 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/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0"/>
              </a:spcBef>
              <a:spcAft>
                <a:spcPts val="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5354C-D640-491E-946D-1C047112F9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VRIO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E1C25-2566-43C8-B43F-BF19748CFE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8360" eaLnBrk="1" hangingPunct="1">
              <a:spcAft>
                <a:spcPts val="0"/>
              </a:spcAft>
              <a:buClr>
                <a:srgbClr val="0D0D0D"/>
              </a:buClr>
              <a:tabLst>
                <a:tab pos="0" algn="l"/>
              </a:tabLst>
            </a:pPr>
            <a:r>
              <a:rPr lang="en-US" sz="2000" kern="1200" spc="-1" dirty="0">
                <a:solidFill>
                  <a:srgbClr val="0D0D0D"/>
                </a:solidFill>
                <a:latin typeface="Arial"/>
                <a:ea typeface="+mn-ea"/>
                <a:cs typeface="+mn-cs"/>
              </a:rPr>
              <a:t>Enders, A., König, A., </a:t>
            </a:r>
            <a:r>
              <a:rPr lang="en-US" sz="2000" kern="1200" spc="-1" dirty="0" err="1">
                <a:solidFill>
                  <a:srgbClr val="0D0D0D"/>
                </a:solidFill>
                <a:latin typeface="Arial"/>
                <a:ea typeface="+mn-ea"/>
                <a:cs typeface="+mn-cs"/>
              </a:rPr>
              <a:t>Hungenberg</a:t>
            </a:r>
            <a:r>
              <a:rPr lang="en-US" sz="2000" kern="1200" spc="-1" dirty="0">
                <a:solidFill>
                  <a:srgbClr val="0D0D0D"/>
                </a:solidFill>
                <a:latin typeface="Arial"/>
                <a:ea typeface="+mn-ea"/>
                <a:cs typeface="+mn-cs"/>
              </a:rPr>
              <a:t>, H. and </a:t>
            </a:r>
            <a:r>
              <a:rPr lang="en-US" sz="2000" kern="1200" spc="-1" dirty="0" err="1">
                <a:solidFill>
                  <a:srgbClr val="0D0D0D"/>
                </a:solidFill>
                <a:latin typeface="Arial"/>
                <a:ea typeface="+mn-ea"/>
                <a:cs typeface="+mn-cs"/>
              </a:rPr>
              <a:t>Engelbertz</a:t>
            </a:r>
            <a:r>
              <a:rPr lang="en-US" sz="2000" kern="1200" spc="-1" dirty="0">
                <a:solidFill>
                  <a:srgbClr val="0D0D0D"/>
                </a:solidFill>
                <a:latin typeface="Arial"/>
                <a:ea typeface="+mn-ea"/>
                <a:cs typeface="+mn-cs"/>
              </a:rPr>
              <a:t>, T. (2009), "Towards an integrated perspective of strategy: The value‐process framework", Journal of Strategy and Management, Vol. 2 No. 1, pp. 76-96.</a:t>
            </a:r>
          </a:p>
          <a:p>
            <a:pPr marL="384175" lvl="1" indent="0">
              <a:spcAft>
                <a:spcPts val="0"/>
              </a:spcAft>
              <a:buNone/>
            </a:pPr>
            <a:r>
              <a:rPr lang="en-US" sz="2000" dirty="0">
                <a:hlinkClick r:id="rId2"/>
              </a:rPr>
              <a:t>https://doi.org/10.1108/17554250910948712</a:t>
            </a:r>
            <a:r>
              <a:rPr lang="en-US" sz="2000" dirty="0"/>
              <a:t> 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 marL="108360" eaLnBrk="1" hangingPunct="1">
              <a:spcAft>
                <a:spcPts val="0"/>
              </a:spcAft>
              <a:buClr>
                <a:srgbClr val="0D0D0D"/>
              </a:buClr>
              <a:tabLst>
                <a:tab pos="0" algn="l"/>
              </a:tabLst>
            </a:pPr>
            <a:r>
              <a:rPr lang="en-US" sz="2000" kern="1200" spc="-1" dirty="0">
                <a:solidFill>
                  <a:srgbClr val="0D0D0D"/>
                </a:solidFill>
                <a:latin typeface="Arial"/>
                <a:ea typeface="+mn-ea"/>
                <a:cs typeface="+mn-cs"/>
              </a:rPr>
              <a:t>Barney, J, (1991). Firm Resources and Sustained Competitive Advantage. </a:t>
            </a:r>
            <a:r>
              <a:rPr lang="en-GB" sz="2000" kern="1200" spc="-1" dirty="0">
                <a:solidFill>
                  <a:srgbClr val="0D0D0D"/>
                </a:solidFill>
                <a:latin typeface="Arial"/>
                <a:ea typeface="+mn-ea"/>
                <a:cs typeface="+mn-cs"/>
              </a:rPr>
              <a:t>Journal of Management, 1991,Vol. 17, pp. 99-120.</a:t>
            </a:r>
          </a:p>
          <a:p>
            <a:pPr marL="384175" lvl="1" indent="0">
              <a:spcAft>
                <a:spcPts val="0"/>
              </a:spcAft>
              <a:buNone/>
            </a:pPr>
            <a:r>
              <a:rPr lang="en-GB" dirty="0">
                <a:hlinkClick r:id="rId3"/>
              </a:rPr>
              <a:t>https://josephmahoney.web.illinois.edu/BA545_Fall%202019/Barney%20(1991).pdf</a:t>
            </a:r>
            <a:r>
              <a:rPr lang="en-GB" dirty="0"/>
              <a:t> </a:t>
            </a:r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  <a:p>
            <a:pPr>
              <a:spcAft>
                <a:spcPts val="0"/>
              </a:spcAft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23368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 dirty="0">
                <a:solidFill>
                  <a:srgbClr val="FFFFFF"/>
                </a:solidFill>
                <a:latin typeface="Arial"/>
                <a:ea typeface="ヒラギノ角ゴ Pro W3"/>
              </a:rPr>
              <a:t>VRIO</a:t>
            </a:r>
            <a:endParaRPr lang="en-US" sz="2000" b="0" strike="noStrike" spc="-1" dirty="0">
              <a:latin typeface="Arial"/>
            </a:endParaRPr>
          </a:p>
        </p:txBody>
      </p:sp>
      <p:sp>
        <p:nvSpPr>
          <p:cNvPr id="217" name="CustomShape 2"/>
          <p:cNvSpPr/>
          <p:nvPr/>
        </p:nvSpPr>
        <p:spPr>
          <a:xfrm>
            <a:off x="812880" y="16009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108360">
              <a:lnSpc>
                <a:spcPct val="100000"/>
              </a:lnSpc>
              <a:buClr>
                <a:srgbClr val="0D0D0D"/>
              </a:buClr>
              <a:tabLst>
                <a:tab pos="0" algn="l"/>
              </a:tabLst>
            </a:pPr>
            <a:r>
              <a:rPr lang="en-US" sz="2000" spc="-1">
                <a:solidFill>
                  <a:srgbClr val="0D0D0D"/>
                </a:solidFill>
                <a:latin typeface="Arial"/>
              </a:rPr>
              <a:t>Simple examples of companies like Amazon</a:t>
            </a:r>
            <a:endParaRPr lang="en-US" sz="2000" spc="-1" dirty="0">
              <a:solidFill>
                <a:srgbClr val="0D0D0D"/>
              </a:solidFill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r>
              <a:rPr lang="en-US" sz="2000" u="sng" spc="-1" dirty="0">
                <a:solidFill>
                  <a:srgbClr val="009999"/>
                </a:solidFill>
                <a:latin typeface="Arial"/>
              </a:rPr>
              <a:t>https://creately.com/usage/vrio-analysis-examples-templates/</a:t>
            </a:r>
            <a:endParaRPr lang="en-US" sz="2000" spc="-1" dirty="0">
              <a:latin typeface="Arial"/>
            </a:endParaRPr>
          </a:p>
          <a:p>
            <a:pPr marL="432000" indent="-323640">
              <a:buClr>
                <a:srgbClr val="0D0D0D"/>
              </a:buClr>
              <a:buFont typeface="Arial"/>
              <a:buChar char="►"/>
              <a:tabLst>
                <a:tab pos="0" algn="l"/>
              </a:tabLst>
            </a:pPr>
            <a:endParaRPr lang="en-US" sz="2000" spc="-1" dirty="0">
              <a:solidFill>
                <a:srgbClr val="0D0D0D"/>
              </a:solidFill>
              <a:latin typeface="Arial"/>
            </a:endParaRPr>
          </a:p>
          <a:p>
            <a:pPr marL="108360">
              <a:buClr>
                <a:srgbClr val="0D0D0D"/>
              </a:buClr>
              <a:tabLst>
                <a:tab pos="0" algn="l"/>
              </a:tabLst>
            </a:pPr>
            <a:r>
              <a:rPr lang="en-US" sz="2000" spc="-1">
                <a:solidFill>
                  <a:srgbClr val="0D0D0D"/>
                </a:solidFill>
                <a:latin typeface="Arial"/>
              </a:rPr>
              <a:t>More detailed VRIO example of Amazon</a:t>
            </a:r>
            <a:endParaRPr lang="en-US" sz="2000" spc="-1" dirty="0">
              <a:solidFill>
                <a:srgbClr val="0D0D0D"/>
              </a:solidFill>
              <a:latin typeface="Arial"/>
            </a:endParaRPr>
          </a:p>
          <a:p>
            <a:pPr marL="457200">
              <a:tabLst>
                <a:tab pos="0" algn="l"/>
              </a:tabLst>
            </a:pPr>
            <a:r>
              <a:rPr lang="en-US" sz="2000" u="sng" spc="-1" dirty="0">
                <a:solidFill>
                  <a:srgbClr val="009999"/>
                </a:solidFill>
                <a:latin typeface="Arial"/>
              </a:rPr>
              <a:t>https://www.rancord.org/amazon-vrio-analysis-competitive-advantages-core-competencies</a:t>
            </a:r>
            <a:endParaRPr lang="en-US" sz="2000" spc="-1" dirty="0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endParaRPr lang="en-US" sz="2000" b="0" strike="noStrike" spc="-1" dirty="0">
              <a:latin typeface="Arial"/>
            </a:endParaRPr>
          </a:p>
          <a:p>
            <a:pPr marL="108360">
              <a:buClr>
                <a:srgbClr val="0D0D0D"/>
              </a:buClr>
              <a:tabLst>
                <a:tab pos="0" algn="l"/>
              </a:tabLst>
            </a:pPr>
            <a:r>
              <a:rPr lang="en-US" sz="2000" spc="-1">
                <a:solidFill>
                  <a:srgbClr val="0D0D0D"/>
                </a:solidFill>
                <a:latin typeface="Arial"/>
              </a:rPr>
              <a:t>Fairly detailed example of VRIO for Coca Cola</a:t>
            </a:r>
            <a:endParaRPr lang="en-US" sz="2000" spc="-1" dirty="0">
              <a:solidFill>
                <a:srgbClr val="0D0D0D"/>
              </a:solidFill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r>
              <a:rPr lang="en-US" sz="2000" b="0" strike="noStrike" spc="-1" dirty="0">
                <a:latin typeface="Arial"/>
                <a:hlinkClick r:id="rId2"/>
              </a:rPr>
              <a:t>https://notesmatic.com/2017/07/</a:t>
            </a:r>
            <a:r>
              <a:rPr lang="en-US" sz="2000" b="0" strike="noStrike" spc="-1">
                <a:latin typeface="Arial"/>
                <a:hlinkClick r:id="rId2"/>
              </a:rPr>
              <a:t>vrio-analysis-of-coca-cola/</a:t>
            </a:r>
            <a:r>
              <a:rPr lang="en-US" sz="2000" b="0" strike="noStrike" spc="-1">
                <a:latin typeface="Arial"/>
              </a:rPr>
              <a:t> </a:t>
            </a:r>
            <a:endParaRPr lang="en-US" sz="2000" b="0" strike="noStrike" spc="-1" dirty="0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endParaRPr lang="en-US" sz="2000" spc="-1" dirty="0">
              <a:latin typeface="Arial"/>
            </a:endParaRPr>
          </a:p>
          <a:p>
            <a:pPr marL="108360">
              <a:lnSpc>
                <a:spcPct val="100000"/>
              </a:lnSpc>
              <a:buClr>
                <a:srgbClr val="0D0D0D"/>
              </a:buClr>
              <a:tabLst>
                <a:tab pos="0" algn="l"/>
              </a:tabLst>
            </a:pPr>
            <a:r>
              <a:rPr lang="en-US" sz="2000" spc="-1">
                <a:solidFill>
                  <a:srgbClr val="0D0D0D"/>
                </a:solidFill>
                <a:latin typeface="Arial"/>
              </a:rPr>
              <a:t>Example of TikTok</a:t>
            </a:r>
            <a:endParaRPr lang="en-US" sz="2000" spc="-1" dirty="0">
              <a:solidFill>
                <a:srgbClr val="0D0D0D"/>
              </a:solidFill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r>
              <a:rPr lang="en-US" sz="2000" b="0" strike="noStrike" spc="-1" dirty="0">
                <a:latin typeface="Arial"/>
                <a:hlinkClick r:id="rId3"/>
              </a:rPr>
              <a:t>https://www.consuunt.com/</a:t>
            </a:r>
            <a:r>
              <a:rPr lang="en-US" sz="2000" b="0" strike="noStrike" spc="-1">
                <a:latin typeface="Arial"/>
                <a:hlinkClick r:id="rId3"/>
              </a:rPr>
              <a:t>vrio-framework/</a:t>
            </a:r>
            <a:r>
              <a:rPr lang="en-US" sz="2000" b="0" strike="noStrike" spc="-1">
                <a:latin typeface="Arial"/>
              </a:rPr>
              <a:t> </a:t>
            </a:r>
            <a:endParaRPr lang="en-US" sz="2000" b="0" strike="noStrike" spc="-1" dirty="0"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endParaRPr lang="en-US" sz="2000" spc="-1" dirty="0">
              <a:latin typeface="Arial"/>
            </a:endParaRPr>
          </a:p>
          <a:p>
            <a:pPr marL="108360">
              <a:buClr>
                <a:srgbClr val="0D0D0D"/>
              </a:buClr>
              <a:tabLst>
                <a:tab pos="0" algn="l"/>
              </a:tabLst>
            </a:pPr>
            <a:r>
              <a:rPr lang="en-US" sz="2000" spc="-1">
                <a:solidFill>
                  <a:srgbClr val="0D0D0D"/>
                </a:solidFill>
                <a:latin typeface="Arial"/>
              </a:rPr>
              <a:t>More examples</a:t>
            </a:r>
            <a:endParaRPr lang="en-US" sz="2000" spc="-1" dirty="0">
              <a:solidFill>
                <a:srgbClr val="0D0D0D"/>
              </a:solidFill>
              <a:latin typeface="Arial"/>
            </a:endParaRPr>
          </a:p>
          <a:p>
            <a:pPr marL="457200">
              <a:lnSpc>
                <a:spcPct val="100000"/>
              </a:lnSpc>
              <a:tabLst>
                <a:tab pos="0" algn="l"/>
              </a:tabLst>
            </a:pPr>
            <a:r>
              <a:rPr lang="en-US" sz="2000" b="0" strike="noStrike" spc="-1" dirty="0">
                <a:latin typeface="Arial"/>
                <a:hlinkClick r:id="rId4"/>
              </a:rPr>
              <a:t>https://sites.google.com/site/starbucksanddunkindonuts/business-strategy</a:t>
            </a:r>
            <a:r>
              <a:rPr lang="en-US" sz="2000" b="0" strike="noStrike" spc="-1">
                <a:latin typeface="Arial"/>
                <a:hlinkClick r:id="rId4"/>
              </a:rPr>
              <a:t>/vrio-analysis</a:t>
            </a:r>
            <a:r>
              <a:rPr lang="en-US" sz="2000" b="0" strike="noStrike" spc="-1">
                <a:latin typeface="Arial"/>
              </a:rPr>
              <a:t> </a:t>
            </a:r>
            <a:endParaRPr lang="en-US" sz="200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7153142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Open Educational Resources</a:t>
            </a:r>
            <a:endParaRPr lang="en-US" sz="2000" b="0" strike="noStrike" spc="-1" dirty="0">
              <a:latin typeface="Arial"/>
            </a:endParaRPr>
          </a:p>
        </p:txBody>
      </p:sp>
      <p:sp>
        <p:nvSpPr>
          <p:cNvPr id="225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rmAutofit fontScale="91000" lnSpcReduction="10000"/>
          </a:bodyPr>
          <a:lstStyle/>
          <a:p>
            <a:pPr>
              <a:lnSpc>
                <a:spcPct val="100000"/>
              </a:lnSpc>
              <a:spcAft>
                <a:spcPts val="1576"/>
              </a:spcAft>
            </a:pP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Some of the materials used in this module are OER, made freely available under a Creative Commons or similar licence</a:t>
            </a: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.</a:t>
            </a:r>
            <a:endParaRPr lang="en-US" sz="21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</a:pPr>
            <a:endParaRPr lang="en-US" sz="21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r>
              <a:rPr lang="en-US" sz="2100" b="0" i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Strategic Management Evaluation and Execution 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v. 1.0</a:t>
            </a:r>
            <a:endParaRPr lang="en-US" sz="21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r>
              <a:rPr lang="en-US" sz="2100" b="0" i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Genesis Of Strategic Management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 by Elitsa Petrova (</a:t>
            </a:r>
            <a:r>
              <a:rPr lang="en-US" sz="2100" b="0" strike="noStrike" spc="-1" dirty="0">
                <a:solidFill>
                  <a:srgbClr val="0D0D0D"/>
                </a:solidFill>
                <a:latin typeface="Arial"/>
                <a:ea typeface="ヒラギノ角ゴ Pro W3"/>
              </a:rPr>
              <a:t>Bookboon)</a:t>
            </a:r>
            <a:endParaRPr lang="en-US" sz="21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r>
              <a:rPr lang="en-US" sz="2100" b="0" i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Mastering Strategic Management 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by J. Edwards, et al</a:t>
            </a:r>
            <a:endParaRPr lang="en-US" sz="21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r>
              <a:rPr lang="en-US" sz="2100" b="0" i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Principles of Management </a:t>
            </a:r>
            <a:r>
              <a:rPr lang="en-US" sz="2100" b="0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via OpenStax</a:t>
            </a:r>
            <a:endParaRPr lang="en-US" sz="2100" b="0" strike="noStrike" spc="-1" dirty="0">
              <a:latin typeface="Arial"/>
            </a:endParaRPr>
          </a:p>
        </p:txBody>
      </p:sp>
      <p:pic>
        <p:nvPicPr>
          <p:cNvPr id="226" name="Picture 3"/>
          <p:cNvPicPr/>
          <p:nvPr/>
        </p:nvPicPr>
        <p:blipFill>
          <a:blip r:embed="rId2"/>
          <a:stretch/>
        </p:blipFill>
        <p:spPr>
          <a:xfrm>
            <a:off x="4201200" y="2363760"/>
            <a:ext cx="2914920" cy="1245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CustomShape 1"/>
          <p:cNvSpPr/>
          <p:nvPr/>
        </p:nvSpPr>
        <p:spPr>
          <a:xfrm>
            <a:off x="812880" y="838080"/>
            <a:ext cx="10362600" cy="5328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b="1" strike="noStrike" spc="-1">
                <a:solidFill>
                  <a:srgbClr val="FFFFFF"/>
                </a:solidFill>
                <a:latin typeface="Arial"/>
                <a:ea typeface="ヒラギノ角ゴ Pro W3"/>
              </a:rPr>
              <a:t>End</a:t>
            </a:r>
            <a:endParaRPr lang="en-US" sz="2000" b="0" strike="noStrike" spc="-1">
              <a:latin typeface="Arial"/>
            </a:endParaRPr>
          </a:p>
        </p:txBody>
      </p:sp>
      <p:sp>
        <p:nvSpPr>
          <p:cNvPr id="228" name="CustomShape 2"/>
          <p:cNvSpPr/>
          <p:nvPr/>
        </p:nvSpPr>
        <p:spPr>
          <a:xfrm>
            <a:off x="812880" y="1676520"/>
            <a:ext cx="10362600" cy="4419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1800" b="0" strike="noStrike" spc="-1" dirty="0">
              <a:latin typeface="Arial"/>
            </a:endParaRPr>
          </a:p>
          <a:p>
            <a:pPr algn="ctr">
              <a:lnSpc>
                <a:spcPct val="100000"/>
              </a:lnSpc>
              <a:spcAft>
                <a:spcPts val="4501"/>
              </a:spcAft>
              <a:tabLst>
                <a:tab pos="0" algn="l"/>
              </a:tabLst>
            </a:pPr>
            <a:r>
              <a:rPr lang="en-US" sz="6000" b="1" strike="noStrike" spc="-1">
                <a:solidFill>
                  <a:srgbClr val="0D0D0D"/>
                </a:solidFill>
                <a:latin typeface="Arial"/>
                <a:ea typeface="ヒラギノ角ゴ Pro W3"/>
              </a:rPr>
              <a:t>Thank you</a:t>
            </a:r>
            <a:endParaRPr lang="en-US" sz="6000" b="0" strike="noStrike" spc="-1" dirty="0">
              <a:latin typeface="Arial"/>
            </a:endParaRPr>
          </a:p>
          <a:p>
            <a:pPr algn="ctr"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6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Aft>
                <a:spcPts val="1576"/>
              </a:spcAft>
              <a:tabLst>
                <a:tab pos="0" algn="l"/>
              </a:tabLst>
            </a:pPr>
            <a:endParaRPr lang="en-US" sz="6000" b="0" strike="noStrike" spc="-1" dirty="0">
              <a:latin typeface="Arial"/>
            </a:endParaRPr>
          </a:p>
        </p:txBody>
      </p:sp>
      <p:pic>
        <p:nvPicPr>
          <p:cNvPr id="229" name="Picture 2"/>
          <p:cNvPicPr/>
          <p:nvPr/>
        </p:nvPicPr>
        <p:blipFill>
          <a:blip r:embed="rId2"/>
          <a:stretch/>
        </p:blipFill>
        <p:spPr>
          <a:xfrm>
            <a:off x="4486320" y="2849040"/>
            <a:ext cx="3218760" cy="32187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 MT Bd"/>
        <a:ea typeface=""/>
        <a:cs typeface=""/>
      </a:majorFont>
      <a:minorFont>
        <a:latin typeface="Arial MT B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en-US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Times" charset="0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1851</Words>
  <Application>Microsoft Office PowerPoint</Application>
  <PresentationFormat>Widescreen</PresentationFormat>
  <Paragraphs>355</Paragraphs>
  <Slides>40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40</vt:i4>
      </vt:variant>
    </vt:vector>
  </HeadingPairs>
  <TitlesOfParts>
    <vt:vector size="55" baseType="lpstr">
      <vt:lpstr>Arial</vt:lpstr>
      <vt:lpstr>Arial</vt:lpstr>
      <vt:lpstr>Arial MT</vt:lpstr>
      <vt:lpstr>Arial MT Bd</vt:lpstr>
      <vt:lpstr>Calibri</vt:lpstr>
      <vt:lpstr>Calibri Light</vt:lpstr>
      <vt:lpstr>Courier New</vt:lpstr>
      <vt:lpstr>Helvetica</vt:lpstr>
      <vt:lpstr>Symbol</vt:lpstr>
      <vt:lpstr>Times</vt:lpstr>
      <vt:lpstr>Times New Roman</vt:lpstr>
      <vt:lpstr>Wingdings</vt:lpstr>
      <vt:lpstr>Office Theme</vt:lpstr>
      <vt:lpstr>Office Theme</vt:lpstr>
      <vt:lpstr>Blank Presentation</vt:lpstr>
      <vt:lpstr>PowerPoint Presentation</vt:lpstr>
      <vt:lpstr>PowerPoint Presentation</vt:lpstr>
      <vt:lpstr>PowerPoint Presentation</vt:lpstr>
      <vt:lpstr>VRIO</vt:lpstr>
      <vt:lpstr>VRIO</vt:lpstr>
      <vt:lpstr>VRIO</vt:lpstr>
      <vt:lpstr>VRIO</vt:lpstr>
      <vt:lpstr>VRIO</vt:lpstr>
      <vt:lpstr>VRIO</vt:lpstr>
      <vt:lpstr>VRIO</vt:lpstr>
      <vt:lpstr>Activity</vt:lpstr>
      <vt:lpstr>Activity</vt:lpstr>
      <vt:lpstr>SWOT</vt:lpstr>
      <vt:lpstr>SWOT</vt:lpstr>
      <vt:lpstr>SWOT</vt:lpstr>
      <vt:lpstr>SWOT Example</vt:lpstr>
      <vt:lpstr>SWOT Example</vt:lpstr>
      <vt:lpstr>SWOT Example</vt:lpstr>
      <vt:lpstr>Activity</vt:lpstr>
      <vt:lpstr>Activity</vt:lpstr>
      <vt:lpstr>Advanced SWOT</vt:lpstr>
      <vt:lpstr>Scenario Based Analysis</vt:lpstr>
      <vt:lpstr>Scenario Based Analysis</vt:lpstr>
      <vt:lpstr>Scenario Based Analysis</vt:lpstr>
      <vt:lpstr>Scenario Based Analysis</vt:lpstr>
      <vt:lpstr>Activity</vt:lpstr>
      <vt:lpstr>Activity</vt:lpstr>
      <vt:lpstr>Scenario Based Analysis</vt:lpstr>
      <vt:lpstr>Scenario Based Analysis</vt:lpstr>
      <vt:lpstr>Activity</vt:lpstr>
      <vt:lpstr>Summary</vt:lpstr>
      <vt:lpstr>Next Time</vt:lpstr>
      <vt:lpstr>PowerPoint Presentation</vt:lpstr>
      <vt:lpstr>Scenario Planning</vt:lpstr>
      <vt:lpstr>Scenario Planning</vt:lpstr>
      <vt:lpstr>SWOT</vt:lpstr>
      <vt:lpstr>VRIO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Management for SMEs BMSW6104</dc:title>
  <dc:subject/>
  <dc:creator>Bocij, Paul</dc:creator>
  <dc:description/>
  <cp:lastModifiedBy>Rodrigo, Liyanage</cp:lastModifiedBy>
  <cp:revision>195</cp:revision>
  <dcterms:created xsi:type="dcterms:W3CDTF">2020-08-14T09:54:00Z</dcterms:created>
  <dcterms:modified xsi:type="dcterms:W3CDTF">2023-01-20T12:21:19Z</dcterms:modified>
  <dc:language>en-US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HiddenSlides">
    <vt:i4>0</vt:i4>
  </property>
  <property fmtid="{D5CDD505-2E9C-101B-9397-08002B2CF9AE}" pid="4" name="HyperlinksChanged">
    <vt:bool>false</vt:bool>
  </property>
  <property fmtid="{D5CDD505-2E9C-101B-9397-08002B2CF9AE}" pid="5" name="KSOProductBuildVer">
    <vt:lpwstr>1033-11.2.0.9629</vt:lpwstr>
  </property>
  <property fmtid="{D5CDD505-2E9C-101B-9397-08002B2CF9AE}" pid="6" name="LinksUpToDate">
    <vt:bool>false</vt:bool>
  </property>
  <property fmtid="{D5CDD505-2E9C-101B-9397-08002B2CF9AE}" pid="7" name="MMClips">
    <vt:i4>0</vt:i4>
  </property>
  <property fmtid="{D5CDD505-2E9C-101B-9397-08002B2CF9AE}" pid="8" name="NXPowerLiteLastOptimized">
    <vt:lpwstr>915594</vt:lpwstr>
  </property>
  <property fmtid="{D5CDD505-2E9C-101B-9397-08002B2CF9AE}" pid="9" name="NXPowerLiteSettings">
    <vt:lpwstr>C700052003A000</vt:lpwstr>
  </property>
  <property fmtid="{D5CDD505-2E9C-101B-9397-08002B2CF9AE}" pid="10" name="NXPowerLiteVersion">
    <vt:lpwstr>D8.0.11</vt:lpwstr>
  </property>
  <property fmtid="{D5CDD505-2E9C-101B-9397-08002B2CF9AE}" pid="11" name="Notes">
    <vt:i4>1</vt:i4>
  </property>
  <property fmtid="{D5CDD505-2E9C-101B-9397-08002B2CF9AE}" pid="12" name="PresentationFormat">
    <vt:lpwstr>Widescreen</vt:lpwstr>
  </property>
  <property fmtid="{D5CDD505-2E9C-101B-9397-08002B2CF9AE}" pid="13" name="ScaleCrop">
    <vt:bool>false</vt:bool>
  </property>
  <property fmtid="{D5CDD505-2E9C-101B-9397-08002B2CF9AE}" pid="14" name="ShareDoc">
    <vt:bool>false</vt:bool>
  </property>
  <property fmtid="{D5CDD505-2E9C-101B-9397-08002B2CF9AE}" pid="15" name="Slides">
    <vt:i4>37</vt:i4>
  </property>
</Properties>
</file>