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346" r:id="rId5"/>
    <p:sldId id="347" r:id="rId6"/>
    <p:sldId id="348" r:id="rId7"/>
    <p:sldId id="349" r:id="rId8"/>
    <p:sldId id="350" r:id="rId9"/>
    <p:sldId id="351" r:id="rId10"/>
    <p:sldId id="352" r:id="rId11"/>
    <p:sldId id="381" r:id="rId12"/>
    <p:sldId id="353" r:id="rId13"/>
    <p:sldId id="382" r:id="rId14"/>
    <p:sldId id="354" r:id="rId15"/>
    <p:sldId id="355" r:id="rId16"/>
    <p:sldId id="383" r:id="rId17"/>
    <p:sldId id="375" r:id="rId18"/>
    <p:sldId id="376" r:id="rId19"/>
    <p:sldId id="360" r:id="rId20"/>
    <p:sldId id="377" r:id="rId21"/>
    <p:sldId id="373" r:id="rId22"/>
    <p:sldId id="361" r:id="rId23"/>
    <p:sldId id="363" r:id="rId24"/>
    <p:sldId id="374" r:id="rId25"/>
    <p:sldId id="380" r:id="rId26"/>
    <p:sldId id="365" r:id="rId27"/>
    <p:sldId id="366" r:id="rId28"/>
    <p:sldId id="367" r:id="rId29"/>
    <p:sldId id="368" r:id="rId30"/>
    <p:sldId id="369" r:id="rId31"/>
    <p:sldId id="378" r:id="rId32"/>
    <p:sldId id="379" r:id="rId33"/>
    <p:sldId id="371"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02/03/2017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569993C-71C2-433E-8248-BFB8857F121A}" type="datetimeFigureOut">
              <a:rPr lang="en-GB" smtClean="0"/>
              <a:pPr/>
              <a:t>02/03/2017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573C926-6C4D-4C38-8CCE-614D49B410EF}" type="slidenum">
              <a:rPr lang="en-GB" smtClean="0"/>
              <a:pPr/>
              <a:t>‹#›</a:t>
            </a:fld>
            <a:endParaRPr lang="en-GB"/>
          </a:p>
        </p:txBody>
      </p:sp>
    </p:spTree>
    <p:extLst>
      <p:ext uri="{BB962C8B-B14F-4D97-AF65-F5344CB8AC3E}">
        <p14:creationId xmlns:p14="http://schemas.microsoft.com/office/powerpoint/2010/main" val="1685533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a:t>
            </a:fld>
            <a:endParaRPr lang="en-GB"/>
          </a:p>
        </p:txBody>
      </p:sp>
    </p:spTree>
    <p:extLst>
      <p:ext uri="{BB962C8B-B14F-4D97-AF65-F5344CB8AC3E}">
        <p14:creationId xmlns:p14="http://schemas.microsoft.com/office/powerpoint/2010/main" val="3507991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a:t>
            </a:fld>
            <a:endParaRPr lang="en-GB"/>
          </a:p>
        </p:txBody>
      </p:sp>
    </p:spTree>
    <p:extLst>
      <p:ext uri="{BB962C8B-B14F-4D97-AF65-F5344CB8AC3E}">
        <p14:creationId xmlns:p14="http://schemas.microsoft.com/office/powerpoint/2010/main" val="2989514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a:t>
            </a:fld>
            <a:endParaRPr lang="en-GB"/>
          </a:p>
        </p:txBody>
      </p:sp>
    </p:spTree>
    <p:extLst>
      <p:ext uri="{BB962C8B-B14F-4D97-AF65-F5344CB8AC3E}">
        <p14:creationId xmlns:p14="http://schemas.microsoft.com/office/powerpoint/2010/main" val="1485467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4</a:t>
            </a:fld>
            <a:endParaRPr lang="en-GB"/>
          </a:p>
        </p:txBody>
      </p:sp>
    </p:spTree>
    <p:extLst>
      <p:ext uri="{BB962C8B-B14F-4D97-AF65-F5344CB8AC3E}">
        <p14:creationId xmlns:p14="http://schemas.microsoft.com/office/powerpoint/2010/main" val="2319952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5</a:t>
            </a:fld>
            <a:endParaRPr lang="en-GB"/>
          </a:p>
        </p:txBody>
      </p:sp>
    </p:spTree>
    <p:extLst>
      <p:ext uri="{BB962C8B-B14F-4D97-AF65-F5344CB8AC3E}">
        <p14:creationId xmlns:p14="http://schemas.microsoft.com/office/powerpoint/2010/main" val="3479256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6</a:t>
            </a:fld>
            <a:endParaRPr lang="en-GB"/>
          </a:p>
        </p:txBody>
      </p:sp>
    </p:spTree>
    <p:extLst>
      <p:ext uri="{BB962C8B-B14F-4D97-AF65-F5344CB8AC3E}">
        <p14:creationId xmlns:p14="http://schemas.microsoft.com/office/powerpoint/2010/main" val="1828824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7</a:t>
            </a:fld>
            <a:endParaRPr lang="en-GB"/>
          </a:p>
        </p:txBody>
      </p:sp>
    </p:spTree>
    <p:extLst>
      <p:ext uri="{BB962C8B-B14F-4D97-AF65-F5344CB8AC3E}">
        <p14:creationId xmlns:p14="http://schemas.microsoft.com/office/powerpoint/2010/main" val="2496881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8</a:t>
            </a:fld>
            <a:endParaRPr lang="en-GB"/>
          </a:p>
        </p:txBody>
      </p:sp>
    </p:spTree>
    <p:extLst>
      <p:ext uri="{BB962C8B-B14F-4D97-AF65-F5344CB8AC3E}">
        <p14:creationId xmlns:p14="http://schemas.microsoft.com/office/powerpoint/2010/main" val="712662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9</a:t>
            </a:fld>
            <a:endParaRPr lang="en-GB"/>
          </a:p>
        </p:txBody>
      </p:sp>
    </p:spTree>
    <p:extLst>
      <p:ext uri="{BB962C8B-B14F-4D97-AF65-F5344CB8AC3E}">
        <p14:creationId xmlns:p14="http://schemas.microsoft.com/office/powerpoint/2010/main" val="7369062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10</a:t>
            </a:fld>
            <a:endParaRPr lang="en-GB"/>
          </a:p>
        </p:txBody>
      </p:sp>
    </p:spTree>
    <p:extLst>
      <p:ext uri="{BB962C8B-B14F-4D97-AF65-F5344CB8AC3E}">
        <p14:creationId xmlns:p14="http://schemas.microsoft.com/office/powerpoint/2010/main" val="2521846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11</a:t>
            </a:fld>
            <a:endParaRPr lang="en-GB"/>
          </a:p>
        </p:txBody>
      </p:sp>
    </p:spTree>
    <p:extLst>
      <p:ext uri="{BB962C8B-B14F-4D97-AF65-F5344CB8AC3E}">
        <p14:creationId xmlns:p14="http://schemas.microsoft.com/office/powerpoint/2010/main" val="2421199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12</a:t>
            </a:fld>
            <a:endParaRPr lang="en-GB"/>
          </a:p>
        </p:txBody>
      </p:sp>
    </p:spTree>
    <p:extLst>
      <p:ext uri="{BB962C8B-B14F-4D97-AF65-F5344CB8AC3E}">
        <p14:creationId xmlns:p14="http://schemas.microsoft.com/office/powerpoint/2010/main" val="41032317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13</a:t>
            </a:fld>
            <a:endParaRPr lang="en-GB"/>
          </a:p>
        </p:txBody>
      </p:sp>
    </p:spTree>
    <p:extLst>
      <p:ext uri="{BB962C8B-B14F-4D97-AF65-F5344CB8AC3E}">
        <p14:creationId xmlns:p14="http://schemas.microsoft.com/office/powerpoint/2010/main" val="14561426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14</a:t>
            </a:fld>
            <a:endParaRPr lang="en-GB"/>
          </a:p>
        </p:txBody>
      </p:sp>
    </p:spTree>
    <p:extLst>
      <p:ext uri="{BB962C8B-B14F-4D97-AF65-F5344CB8AC3E}">
        <p14:creationId xmlns:p14="http://schemas.microsoft.com/office/powerpoint/2010/main" val="4321915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15</a:t>
            </a:fld>
            <a:endParaRPr lang="en-GB"/>
          </a:p>
        </p:txBody>
      </p:sp>
    </p:spTree>
    <p:extLst>
      <p:ext uri="{BB962C8B-B14F-4D97-AF65-F5344CB8AC3E}">
        <p14:creationId xmlns:p14="http://schemas.microsoft.com/office/powerpoint/2010/main" val="1065296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16</a:t>
            </a:fld>
            <a:endParaRPr lang="en-GB"/>
          </a:p>
        </p:txBody>
      </p:sp>
    </p:spTree>
    <p:extLst>
      <p:ext uri="{BB962C8B-B14F-4D97-AF65-F5344CB8AC3E}">
        <p14:creationId xmlns:p14="http://schemas.microsoft.com/office/powerpoint/2010/main" val="1826457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17</a:t>
            </a:fld>
            <a:endParaRPr lang="en-GB"/>
          </a:p>
        </p:txBody>
      </p:sp>
    </p:spTree>
    <p:extLst>
      <p:ext uri="{BB962C8B-B14F-4D97-AF65-F5344CB8AC3E}">
        <p14:creationId xmlns:p14="http://schemas.microsoft.com/office/powerpoint/2010/main" val="3928790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18</a:t>
            </a:fld>
            <a:endParaRPr lang="en-GB"/>
          </a:p>
        </p:txBody>
      </p:sp>
    </p:spTree>
    <p:extLst>
      <p:ext uri="{BB962C8B-B14F-4D97-AF65-F5344CB8AC3E}">
        <p14:creationId xmlns:p14="http://schemas.microsoft.com/office/powerpoint/2010/main" val="6098126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19</a:t>
            </a:fld>
            <a:endParaRPr lang="en-GB"/>
          </a:p>
        </p:txBody>
      </p:sp>
    </p:spTree>
    <p:extLst>
      <p:ext uri="{BB962C8B-B14F-4D97-AF65-F5344CB8AC3E}">
        <p14:creationId xmlns:p14="http://schemas.microsoft.com/office/powerpoint/2010/main" val="17847680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20</a:t>
            </a:fld>
            <a:endParaRPr lang="en-GB"/>
          </a:p>
        </p:txBody>
      </p:sp>
    </p:spTree>
    <p:extLst>
      <p:ext uri="{BB962C8B-B14F-4D97-AF65-F5344CB8AC3E}">
        <p14:creationId xmlns:p14="http://schemas.microsoft.com/office/powerpoint/2010/main" val="38186123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21</a:t>
            </a:fld>
            <a:endParaRPr lang="en-GB"/>
          </a:p>
        </p:txBody>
      </p:sp>
    </p:spTree>
    <p:extLst>
      <p:ext uri="{BB962C8B-B14F-4D97-AF65-F5344CB8AC3E}">
        <p14:creationId xmlns:p14="http://schemas.microsoft.com/office/powerpoint/2010/main" val="6182067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22</a:t>
            </a:fld>
            <a:endParaRPr lang="en-GB"/>
          </a:p>
        </p:txBody>
      </p:sp>
    </p:spTree>
    <p:extLst>
      <p:ext uri="{BB962C8B-B14F-4D97-AF65-F5344CB8AC3E}">
        <p14:creationId xmlns:p14="http://schemas.microsoft.com/office/powerpoint/2010/main" val="29459805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23</a:t>
            </a:fld>
            <a:endParaRPr lang="en-GB"/>
          </a:p>
        </p:txBody>
      </p:sp>
    </p:spTree>
    <p:extLst>
      <p:ext uri="{BB962C8B-B14F-4D97-AF65-F5344CB8AC3E}">
        <p14:creationId xmlns:p14="http://schemas.microsoft.com/office/powerpoint/2010/main" val="39263934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24</a:t>
            </a:fld>
            <a:endParaRPr lang="en-GB"/>
          </a:p>
        </p:txBody>
      </p:sp>
    </p:spTree>
    <p:extLst>
      <p:ext uri="{BB962C8B-B14F-4D97-AF65-F5344CB8AC3E}">
        <p14:creationId xmlns:p14="http://schemas.microsoft.com/office/powerpoint/2010/main" val="7509533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25</a:t>
            </a:fld>
            <a:endParaRPr lang="en-GB"/>
          </a:p>
        </p:txBody>
      </p:sp>
    </p:spTree>
    <p:extLst>
      <p:ext uri="{BB962C8B-B14F-4D97-AF65-F5344CB8AC3E}">
        <p14:creationId xmlns:p14="http://schemas.microsoft.com/office/powerpoint/2010/main" val="22469947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26</a:t>
            </a:fld>
            <a:endParaRPr lang="en-GB"/>
          </a:p>
        </p:txBody>
      </p:sp>
    </p:spTree>
    <p:extLst>
      <p:ext uri="{BB962C8B-B14F-4D97-AF65-F5344CB8AC3E}">
        <p14:creationId xmlns:p14="http://schemas.microsoft.com/office/powerpoint/2010/main" val="7418982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27</a:t>
            </a:fld>
            <a:endParaRPr lang="en-GB"/>
          </a:p>
        </p:txBody>
      </p:sp>
    </p:spTree>
    <p:extLst>
      <p:ext uri="{BB962C8B-B14F-4D97-AF65-F5344CB8AC3E}">
        <p14:creationId xmlns:p14="http://schemas.microsoft.com/office/powerpoint/2010/main" val="31519727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28</a:t>
            </a:fld>
            <a:endParaRPr lang="en-GB"/>
          </a:p>
        </p:txBody>
      </p:sp>
    </p:spTree>
    <p:extLst>
      <p:ext uri="{BB962C8B-B14F-4D97-AF65-F5344CB8AC3E}">
        <p14:creationId xmlns:p14="http://schemas.microsoft.com/office/powerpoint/2010/main" val="21715507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29</a:t>
            </a:fld>
            <a:endParaRPr lang="en-GB"/>
          </a:p>
        </p:txBody>
      </p:sp>
    </p:spTree>
    <p:extLst>
      <p:ext uri="{BB962C8B-B14F-4D97-AF65-F5344CB8AC3E}">
        <p14:creationId xmlns:p14="http://schemas.microsoft.com/office/powerpoint/2010/main" val="36630267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30</a:t>
            </a:fld>
            <a:endParaRPr lang="en-GB"/>
          </a:p>
        </p:txBody>
      </p:sp>
    </p:spTree>
    <p:extLst>
      <p:ext uri="{BB962C8B-B14F-4D97-AF65-F5344CB8AC3E}">
        <p14:creationId xmlns:p14="http://schemas.microsoft.com/office/powerpoint/2010/main" val="13901147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02/03/2017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Qualitative </a:t>
            </a:r>
            <a:br>
              <a:rPr lang="en-GB" dirty="0"/>
            </a:br>
            <a:r>
              <a:rPr lang="en-GB" dirty="0"/>
              <a:t>Research</a:t>
            </a:r>
            <a:br>
              <a:rPr lang="en-GB" dirty="0"/>
            </a:br>
            <a:r>
              <a:rPr lang="en-GB" dirty="0"/>
              <a:t> Traditions</a:t>
            </a:r>
          </a:p>
        </p:txBody>
      </p:sp>
      <p:sp>
        <p:nvSpPr>
          <p:cNvPr id="3" name="Subtitle 2"/>
          <p:cNvSpPr>
            <a:spLocks noGrp="1"/>
          </p:cNvSpPr>
          <p:nvPr>
            <p:ph type="subTitle" idx="1"/>
          </p:nvPr>
        </p:nvSpPr>
        <p:spPr>
          <a:xfrm>
            <a:off x="5724128" y="6381328"/>
            <a:ext cx="2118048" cy="700063"/>
          </a:xfrm>
        </p:spPr>
        <p:txBody>
          <a:bodyPr>
            <a:normAutofit fontScale="70000" lnSpcReduction="20000"/>
          </a:bodyPr>
          <a:lstStyle/>
          <a:p>
            <a:r>
              <a:rPr lang="en-GB" dirty="0">
                <a:solidFill>
                  <a:schemeClr val="bg1"/>
                </a:solidFill>
              </a:rPr>
              <a:t>Dr. </a:t>
            </a:r>
            <a:r>
              <a:rPr lang="en-GB" dirty="0" err="1">
                <a:solidFill>
                  <a:schemeClr val="bg1"/>
                </a:solidFill>
              </a:rPr>
              <a:t>E.N.Kimaliro</a:t>
            </a:r>
            <a:endParaRPr lang="en-GB" dirty="0">
              <a:solidFill>
                <a:schemeClr val="bg1"/>
              </a:solidFill>
            </a:endParaRPr>
          </a:p>
        </p:txBody>
      </p:sp>
    </p:spTree>
    <p:extLst>
      <p:ext uri="{BB962C8B-B14F-4D97-AF65-F5344CB8AC3E}">
        <p14:creationId xmlns:p14="http://schemas.microsoft.com/office/powerpoint/2010/main" val="1080482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Qualitative studies that will be considered:</a:t>
            </a:r>
          </a:p>
        </p:txBody>
      </p:sp>
      <p:sp>
        <p:nvSpPr>
          <p:cNvPr id="3" name="Content Placeholder 2"/>
          <p:cNvSpPr>
            <a:spLocks noGrp="1"/>
          </p:cNvSpPr>
          <p:nvPr>
            <p:ph idx="1"/>
          </p:nvPr>
        </p:nvSpPr>
        <p:spPr/>
        <p:txBody>
          <a:bodyPr/>
          <a:lstStyle/>
          <a:p>
            <a:pPr marL="0" indent="0">
              <a:buNone/>
            </a:pPr>
            <a:endParaRPr lang="en-GB" dirty="0"/>
          </a:p>
          <a:p>
            <a:r>
              <a:rPr lang="en-GB" dirty="0"/>
              <a:t>Ethnography</a:t>
            </a:r>
          </a:p>
          <a:p>
            <a:r>
              <a:rPr lang="en-GB" dirty="0"/>
              <a:t>Case study</a:t>
            </a:r>
          </a:p>
          <a:p>
            <a:r>
              <a:rPr lang="en-GB" dirty="0"/>
              <a:t>Phenomenology</a:t>
            </a:r>
          </a:p>
          <a:p>
            <a:r>
              <a:rPr lang="en-GB" dirty="0"/>
              <a:t>Narrative inquiry</a:t>
            </a:r>
          </a:p>
          <a:p>
            <a:r>
              <a:rPr lang="en-GB" dirty="0"/>
              <a:t>Grounded theory</a:t>
            </a:r>
          </a:p>
        </p:txBody>
      </p:sp>
    </p:spTree>
    <p:extLst>
      <p:ext uri="{BB962C8B-B14F-4D97-AF65-F5344CB8AC3E}">
        <p14:creationId xmlns:p14="http://schemas.microsoft.com/office/powerpoint/2010/main" val="4176760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428604"/>
            <a:ext cx="5643602" cy="1143000"/>
          </a:xfrm>
        </p:spPr>
        <p:txBody>
          <a:bodyPr/>
          <a:lstStyle/>
          <a:p>
            <a:r>
              <a:rPr lang="en-GB" dirty="0"/>
              <a:t>Ethnography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286380" y="1214421"/>
            <a:ext cx="3857620" cy="325486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910" y="2000240"/>
            <a:ext cx="4574584" cy="3430938"/>
          </a:xfrm>
          <a:prstGeom prst="rect">
            <a:avLst/>
          </a:prstGeom>
        </p:spPr>
      </p:pic>
    </p:spTree>
    <p:extLst>
      <p:ext uri="{BB962C8B-B14F-4D97-AF65-F5344CB8AC3E}">
        <p14:creationId xmlns:p14="http://schemas.microsoft.com/office/powerpoint/2010/main" val="1044768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definition….</a:t>
            </a:r>
          </a:p>
        </p:txBody>
      </p:sp>
      <p:sp>
        <p:nvSpPr>
          <p:cNvPr id="3" name="Content Placeholder 2"/>
          <p:cNvSpPr>
            <a:spLocks noGrp="1"/>
          </p:cNvSpPr>
          <p:nvPr>
            <p:ph idx="1"/>
          </p:nvPr>
        </p:nvSpPr>
        <p:spPr>
          <a:xfrm>
            <a:off x="428596" y="1928802"/>
            <a:ext cx="8086754" cy="3561171"/>
          </a:xfrm>
        </p:spPr>
        <p:txBody>
          <a:bodyPr>
            <a:normAutofit fontScale="77500" lnSpcReduction="20000"/>
          </a:bodyPr>
          <a:lstStyle/>
          <a:p>
            <a:r>
              <a:rPr lang="en-GB" dirty="0"/>
              <a:t>…a method in which the researcher takes part in the </a:t>
            </a:r>
            <a:r>
              <a:rPr lang="en-GB" b="1" dirty="0"/>
              <a:t>daily activities</a:t>
            </a:r>
            <a:r>
              <a:rPr lang="en-GB" dirty="0"/>
              <a:t>,</a:t>
            </a:r>
            <a:r>
              <a:rPr lang="en-GB" b="1" dirty="0"/>
              <a:t> rituals, interactions</a:t>
            </a:r>
            <a:r>
              <a:rPr lang="en-GB" dirty="0"/>
              <a:t> and </a:t>
            </a:r>
            <a:r>
              <a:rPr lang="en-GB" b="1" dirty="0"/>
              <a:t>events</a:t>
            </a:r>
            <a:r>
              <a:rPr lang="en-GB" dirty="0"/>
              <a:t> of a group  of people as one of the means of learning the </a:t>
            </a:r>
            <a:r>
              <a:rPr lang="en-GB" b="1" dirty="0"/>
              <a:t>explicit </a:t>
            </a:r>
            <a:r>
              <a:rPr lang="en-GB" dirty="0"/>
              <a:t>and </a:t>
            </a:r>
            <a:r>
              <a:rPr lang="en-GB" b="1" dirty="0"/>
              <a:t>tacit</a:t>
            </a:r>
            <a:r>
              <a:rPr lang="en-GB" dirty="0"/>
              <a:t> aspects of their </a:t>
            </a:r>
            <a:r>
              <a:rPr lang="en-GB" b="1" dirty="0"/>
              <a:t>life routines </a:t>
            </a:r>
            <a:r>
              <a:rPr lang="en-GB" dirty="0"/>
              <a:t>and their </a:t>
            </a:r>
            <a:r>
              <a:rPr lang="en-GB" b="1" dirty="0"/>
              <a:t>culture</a:t>
            </a:r>
            <a:r>
              <a:rPr lang="en-GB" dirty="0"/>
              <a:t> 			De Walt and De Walt 2002:p. 260</a:t>
            </a:r>
          </a:p>
          <a:p>
            <a:pPr marL="0" indent="0">
              <a:buNone/>
            </a:pPr>
            <a:endParaRPr lang="en-GB" dirty="0"/>
          </a:p>
          <a:p>
            <a:endParaRPr lang="en-GB" dirty="0"/>
          </a:p>
          <a:p>
            <a:r>
              <a:rPr lang="en-GB" dirty="0"/>
              <a:t>Initially used for the interpretation of local and situated cultures.</a:t>
            </a:r>
          </a:p>
          <a:p>
            <a:endParaRPr lang="en-GB" dirty="0"/>
          </a:p>
        </p:txBody>
      </p:sp>
    </p:spTree>
    <p:extLst>
      <p:ext uri="{BB962C8B-B14F-4D97-AF65-F5344CB8AC3E}">
        <p14:creationId xmlns:p14="http://schemas.microsoft.com/office/powerpoint/2010/main" val="238578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Ethnography</a:t>
            </a:r>
          </a:p>
        </p:txBody>
      </p:sp>
      <p:sp>
        <p:nvSpPr>
          <p:cNvPr id="3" name="Content Placeholder 2"/>
          <p:cNvSpPr>
            <a:spLocks noGrp="1"/>
          </p:cNvSpPr>
          <p:nvPr>
            <p:ph idx="1"/>
          </p:nvPr>
        </p:nvSpPr>
        <p:spPr/>
        <p:txBody>
          <a:bodyPr>
            <a:normAutofit fontScale="85000" lnSpcReduction="10000"/>
          </a:bodyPr>
          <a:lstStyle/>
          <a:p>
            <a:r>
              <a:rPr lang="en-GB" dirty="0"/>
              <a:t>…a form of social research that emphasizes the importance of studying </a:t>
            </a:r>
            <a:r>
              <a:rPr lang="en-GB" i="1" dirty="0"/>
              <a:t>at first hand</a:t>
            </a:r>
            <a:r>
              <a:rPr lang="en-GB" dirty="0"/>
              <a:t> what people </a:t>
            </a:r>
            <a:r>
              <a:rPr lang="en-GB" b="1" dirty="0"/>
              <a:t>do </a:t>
            </a:r>
            <a:r>
              <a:rPr lang="en-GB" dirty="0"/>
              <a:t>and </a:t>
            </a:r>
            <a:r>
              <a:rPr lang="en-GB" b="1" dirty="0"/>
              <a:t>say</a:t>
            </a:r>
            <a:r>
              <a:rPr lang="en-GB" dirty="0"/>
              <a:t> in </a:t>
            </a:r>
            <a:r>
              <a:rPr lang="en-GB" b="1" dirty="0"/>
              <a:t>particular contexts</a:t>
            </a:r>
            <a:r>
              <a:rPr lang="en-GB" dirty="0"/>
              <a:t>… usually involves fairly </a:t>
            </a:r>
            <a:r>
              <a:rPr lang="en-GB" b="1" dirty="0"/>
              <a:t>lengthy contact </a:t>
            </a:r>
            <a:r>
              <a:rPr lang="en-GB" dirty="0"/>
              <a:t>with people, through </a:t>
            </a:r>
            <a:r>
              <a:rPr lang="en-GB" b="1" dirty="0"/>
              <a:t>participant observation </a:t>
            </a:r>
            <a:r>
              <a:rPr lang="en-GB" dirty="0"/>
              <a:t>in some of the </a:t>
            </a:r>
            <a:r>
              <a:rPr lang="en-GB" b="1" dirty="0"/>
              <a:t>settings</a:t>
            </a:r>
            <a:r>
              <a:rPr lang="en-GB" dirty="0"/>
              <a:t> in which they operate, and/or through relatively </a:t>
            </a:r>
            <a:r>
              <a:rPr lang="en-GB" b="1" dirty="0"/>
              <a:t>open-ended interviews </a:t>
            </a:r>
            <a:r>
              <a:rPr lang="en-GB" dirty="0"/>
              <a:t>designed to understand their perspectives, and through study of various </a:t>
            </a:r>
            <a:r>
              <a:rPr lang="en-GB" b="1" dirty="0"/>
              <a:t>artefacts</a:t>
            </a:r>
            <a:r>
              <a:rPr lang="en-GB" dirty="0"/>
              <a:t> and </a:t>
            </a:r>
            <a:r>
              <a:rPr lang="en-GB" b="1" dirty="0"/>
              <a:t>documents</a:t>
            </a:r>
            <a:r>
              <a:rPr lang="en-GB" dirty="0"/>
              <a:t> that form part of their lives. (</a:t>
            </a:r>
            <a:r>
              <a:rPr lang="en-GB" dirty="0" err="1"/>
              <a:t>Hammersely</a:t>
            </a:r>
            <a:r>
              <a:rPr lang="en-GB" dirty="0"/>
              <a:t>  2005)</a:t>
            </a:r>
          </a:p>
          <a:p>
            <a:endParaRPr lang="en-GB" dirty="0"/>
          </a:p>
          <a:p>
            <a:endParaRPr lang="en-GB" dirty="0"/>
          </a:p>
        </p:txBody>
      </p:sp>
    </p:spTree>
    <p:extLst>
      <p:ext uri="{BB962C8B-B14F-4D97-AF65-F5344CB8AC3E}">
        <p14:creationId xmlns:p14="http://schemas.microsoft.com/office/powerpoint/2010/main" val="1518484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Ethnography</a:t>
            </a:r>
          </a:p>
        </p:txBody>
      </p:sp>
      <p:sp>
        <p:nvSpPr>
          <p:cNvPr id="3" name="Content Placeholder 2"/>
          <p:cNvSpPr>
            <a:spLocks noGrp="1"/>
          </p:cNvSpPr>
          <p:nvPr>
            <p:ph idx="1"/>
          </p:nvPr>
        </p:nvSpPr>
        <p:spPr/>
        <p:txBody>
          <a:bodyPr>
            <a:normAutofit/>
          </a:bodyPr>
          <a:lstStyle/>
          <a:p>
            <a:r>
              <a:rPr lang="en-GB" dirty="0"/>
              <a:t>May not involve physical contact.</a:t>
            </a:r>
          </a:p>
          <a:p>
            <a:r>
              <a:rPr lang="en-GB" dirty="0"/>
              <a:t>Shorter periods of contact/ use of social media.</a:t>
            </a:r>
            <a:endParaRPr lang="en-GB" b="1" dirty="0"/>
          </a:p>
          <a:p>
            <a:r>
              <a:rPr lang="en-GB" dirty="0"/>
              <a:t> Examples of contemporary ethnography can be used in market research to uncover user needs and experiences, also in educational contexts and medical studies.</a:t>
            </a:r>
          </a:p>
        </p:txBody>
      </p:sp>
    </p:spTree>
    <p:extLst>
      <p:ext uri="{BB962C8B-B14F-4D97-AF65-F5344CB8AC3E}">
        <p14:creationId xmlns:p14="http://schemas.microsoft.com/office/powerpoint/2010/main" val="4282423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7886700" cy="702340"/>
          </a:xfrm>
        </p:spPr>
        <p:txBody>
          <a:bodyPr>
            <a:normAutofit fontScale="90000"/>
          </a:bodyPr>
          <a:lstStyle/>
          <a:p>
            <a:r>
              <a:rPr lang="en-GB" dirty="0"/>
              <a:t>Why Ethnography</a:t>
            </a:r>
          </a:p>
        </p:txBody>
      </p:sp>
      <p:sp>
        <p:nvSpPr>
          <p:cNvPr id="3" name="Content Placeholder 2"/>
          <p:cNvSpPr>
            <a:spLocks noGrp="1"/>
          </p:cNvSpPr>
          <p:nvPr>
            <p:ph idx="1"/>
          </p:nvPr>
        </p:nvSpPr>
        <p:spPr>
          <a:xfrm>
            <a:off x="571472" y="818972"/>
            <a:ext cx="8387177" cy="4842276"/>
          </a:xfrm>
        </p:spPr>
        <p:txBody>
          <a:bodyPr>
            <a:noAutofit/>
          </a:bodyPr>
          <a:lstStyle/>
          <a:p>
            <a:r>
              <a:rPr lang="en-GB" sz="2400" dirty="0">
                <a:latin typeface="Times New Roman" pitchFamily="18" charset="0"/>
                <a:cs typeface="Times New Roman" pitchFamily="18" charset="0"/>
              </a:rPr>
              <a:t>Focuses on and provides a  cultural portrait.</a:t>
            </a:r>
          </a:p>
          <a:p>
            <a:r>
              <a:rPr lang="en-GB" sz="2400" dirty="0">
                <a:latin typeface="Times New Roman" pitchFamily="18" charset="0"/>
                <a:cs typeface="Times New Roman" pitchFamily="18" charset="0"/>
              </a:rPr>
              <a:t>Source of tacit understanding of people’s self constructs. </a:t>
            </a:r>
          </a:p>
          <a:p>
            <a:r>
              <a:rPr lang="en-GB" sz="2400" dirty="0">
                <a:latin typeface="Times New Roman" pitchFamily="18" charset="0"/>
                <a:cs typeface="Times New Roman" pitchFamily="18" charset="0"/>
              </a:rPr>
              <a:t>Allows the researcher to understand the non-verbal communication to ‘anticipate and understated participant responses’.</a:t>
            </a:r>
          </a:p>
          <a:p>
            <a:r>
              <a:rPr lang="en-GB" sz="2400" dirty="0">
                <a:latin typeface="Times New Roman" pitchFamily="18" charset="0"/>
                <a:cs typeface="Times New Roman" pitchFamily="18" charset="0"/>
              </a:rPr>
              <a:t>Brings complex personal and thoughtful insights and meanings of a social setting/group .</a:t>
            </a:r>
          </a:p>
          <a:p>
            <a:r>
              <a:rPr lang="en-GB" sz="2400" dirty="0">
                <a:latin typeface="Times New Roman" pitchFamily="18" charset="0"/>
                <a:cs typeface="Times New Roman" pitchFamily="18" charset="0"/>
              </a:rPr>
              <a:t> Social exploration, </a:t>
            </a:r>
            <a:r>
              <a:rPr lang="en-GB" sz="2400" i="1" dirty="0">
                <a:latin typeface="Times New Roman" pitchFamily="18" charset="0"/>
                <a:cs typeface="Times New Roman" pitchFamily="18" charset="0"/>
              </a:rPr>
              <a:t>protracted investigation </a:t>
            </a:r>
            <a:r>
              <a:rPr lang="en-GB" sz="2400" dirty="0">
                <a:latin typeface="Times New Roman" pitchFamily="18" charset="0"/>
                <a:cs typeface="Times New Roman" pitchFamily="18" charset="0"/>
              </a:rPr>
              <a:t>and use of  multiple methods, including: </a:t>
            </a:r>
          </a:p>
          <a:p>
            <a:pPr lvl="2"/>
            <a:r>
              <a:rPr lang="en-GB" dirty="0">
                <a:latin typeface="Times New Roman" pitchFamily="18" charset="0"/>
                <a:cs typeface="Times New Roman" pitchFamily="18" charset="0"/>
              </a:rPr>
              <a:t>Observation </a:t>
            </a:r>
          </a:p>
          <a:p>
            <a:pPr lvl="2"/>
            <a:r>
              <a:rPr lang="en-GB" dirty="0">
                <a:latin typeface="Times New Roman" pitchFamily="18" charset="0"/>
                <a:cs typeface="Times New Roman" pitchFamily="18" charset="0"/>
              </a:rPr>
              <a:t>Participant observation, </a:t>
            </a:r>
          </a:p>
          <a:p>
            <a:pPr lvl="2"/>
            <a:r>
              <a:rPr lang="en-GB" dirty="0">
                <a:latin typeface="Times New Roman" pitchFamily="18" charset="0"/>
                <a:cs typeface="Times New Roman" pitchFamily="18" charset="0"/>
              </a:rPr>
              <a:t> Demographic and other statistical data  and social media </a:t>
            </a:r>
          </a:p>
          <a:p>
            <a:endParaRPr lang="en-GB" sz="2400" i="1" dirty="0">
              <a:latin typeface="Times New Roman" pitchFamily="18" charset="0"/>
              <a:cs typeface="Times New Roman" pitchFamily="18" charset="0"/>
            </a:endParaRPr>
          </a:p>
          <a:p>
            <a:pPr>
              <a:buNone/>
            </a:pPr>
            <a:r>
              <a:rPr lang="en-GB" sz="2400" dirty="0">
                <a:latin typeface="Times New Roman" pitchFamily="18" charset="0"/>
                <a:cs typeface="Times New Roman" pitchFamily="18" charset="0"/>
              </a:rPr>
              <a:t> </a:t>
            </a:r>
          </a:p>
        </p:txBody>
      </p:sp>
    </p:spTree>
    <p:extLst>
      <p:ext uri="{BB962C8B-B14F-4D97-AF65-F5344CB8AC3E}">
        <p14:creationId xmlns:p14="http://schemas.microsoft.com/office/powerpoint/2010/main" val="2820388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00042"/>
            <a:ext cx="8229600" cy="5017191"/>
          </a:xfrm>
        </p:spPr>
        <p:txBody>
          <a:bodyPr>
            <a:normAutofit fontScale="92500" lnSpcReduction="20000"/>
          </a:bodyPr>
          <a:lstStyle/>
          <a:p>
            <a:r>
              <a:rPr lang="en-GB" dirty="0"/>
              <a:t>Use key informants to illuminate situations, specialised knowledge about </a:t>
            </a:r>
            <a:r>
              <a:rPr lang="en-GB" b="1" dirty="0"/>
              <a:t>processes </a:t>
            </a:r>
            <a:r>
              <a:rPr lang="en-GB" dirty="0"/>
              <a:t>observed, </a:t>
            </a:r>
            <a:r>
              <a:rPr lang="en-GB" b="1" dirty="0"/>
              <a:t>behaviours</a:t>
            </a:r>
            <a:r>
              <a:rPr lang="en-GB" dirty="0"/>
              <a:t>, and </a:t>
            </a:r>
            <a:r>
              <a:rPr lang="en-GB" b="1" dirty="0"/>
              <a:t>attitudes</a:t>
            </a:r>
            <a:r>
              <a:rPr lang="en-GB" dirty="0"/>
              <a:t> that researchers otherwise could not access or understand.</a:t>
            </a:r>
            <a:endParaRPr lang="en-GB" i="1" dirty="0"/>
          </a:p>
          <a:p>
            <a:endParaRPr lang="en-GB" dirty="0"/>
          </a:p>
          <a:p>
            <a:r>
              <a:rPr lang="en-GB" dirty="0"/>
              <a:t>Often combined with design methods to provide contextual input for designers concerning </a:t>
            </a:r>
            <a:r>
              <a:rPr lang="en-GB" b="1" dirty="0"/>
              <a:t>user</a:t>
            </a:r>
            <a:r>
              <a:rPr lang="en-GB" dirty="0"/>
              <a:t> </a:t>
            </a:r>
            <a:r>
              <a:rPr lang="en-GB" b="1" dirty="0"/>
              <a:t>experiences </a:t>
            </a:r>
            <a:r>
              <a:rPr lang="en-GB" dirty="0"/>
              <a:t>to inform design requirements.</a:t>
            </a:r>
          </a:p>
          <a:p>
            <a:endParaRPr lang="en-GB" dirty="0"/>
          </a:p>
          <a:p>
            <a:r>
              <a:rPr lang="en-GB" dirty="0" err="1"/>
              <a:t>Emic</a:t>
            </a:r>
            <a:r>
              <a:rPr lang="en-GB" dirty="0"/>
              <a:t>/</a:t>
            </a:r>
            <a:r>
              <a:rPr lang="en-GB" dirty="0" err="1"/>
              <a:t>etic</a:t>
            </a:r>
            <a:r>
              <a:rPr lang="en-GB" dirty="0"/>
              <a:t> view points- Reiner 2008</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7886700" cy="716756"/>
          </a:xfrm>
        </p:spPr>
        <p:txBody>
          <a:bodyPr>
            <a:normAutofit fontScale="90000"/>
          </a:bodyPr>
          <a:lstStyle/>
          <a:p>
            <a:r>
              <a:rPr lang="en-GB" dirty="0"/>
              <a:t>Doing ethnographic research</a:t>
            </a:r>
          </a:p>
        </p:txBody>
      </p:sp>
      <p:sp>
        <p:nvSpPr>
          <p:cNvPr id="3" name="Content Placeholder 2"/>
          <p:cNvSpPr>
            <a:spLocks noGrp="1"/>
          </p:cNvSpPr>
          <p:nvPr>
            <p:ph idx="1"/>
          </p:nvPr>
        </p:nvSpPr>
        <p:spPr>
          <a:xfrm>
            <a:off x="140677" y="980728"/>
            <a:ext cx="8345366" cy="4741599"/>
          </a:xfrm>
        </p:spPr>
        <p:txBody>
          <a:bodyPr>
            <a:normAutofit/>
          </a:bodyPr>
          <a:lstStyle/>
          <a:p>
            <a:r>
              <a:rPr lang="en-GB" dirty="0"/>
              <a:t>Negotiate entry with gate keepers/clarify on ethical issues</a:t>
            </a:r>
          </a:p>
          <a:p>
            <a:r>
              <a:rPr lang="en-GB" dirty="0"/>
              <a:t>Establishing rapport- achieved when participant and researcher come to the point where each is committed to the other achieve their goal.</a:t>
            </a:r>
          </a:p>
          <a:p>
            <a:r>
              <a:rPr lang="en-GB" dirty="0"/>
              <a:t>Consider position ( visibility/invisibility) from which study is conducted.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63128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Interviews in the field can be formal (perhaps recorded, perhaps using an interview guide) or informal, on the hoof, as and when an appropriate situation, person or group becomes available. In this instance flexibility, practice in recall and making notes after the event become key researcher/interviewing skills.</a:t>
            </a:r>
            <a:endParaRPr lang="en-GB"/>
          </a:p>
          <a:p>
            <a:endParaRPr lang="en-US" dirty="0"/>
          </a:p>
        </p:txBody>
      </p:sp>
      <p:sp>
        <p:nvSpPr>
          <p:cNvPr id="4" name="Rectangle 3"/>
          <p:cNvSpPr/>
          <p:nvPr/>
        </p:nvSpPr>
        <p:spPr>
          <a:xfrm>
            <a:off x="2286000" y="2274838"/>
            <a:ext cx="4572000" cy="369332"/>
          </a:xfrm>
          <a:prstGeom prst="rect">
            <a:avLst/>
          </a:prstGeom>
        </p:spPr>
        <p:txBody>
          <a:bodyPr>
            <a:spAutoFit/>
          </a:bodyPr>
          <a:lstStyle/>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Limitations and considerations in ethnographic research</a:t>
            </a:r>
          </a:p>
        </p:txBody>
      </p:sp>
      <p:sp>
        <p:nvSpPr>
          <p:cNvPr id="3" name="Content Placeholder 2"/>
          <p:cNvSpPr>
            <a:spLocks noGrp="1"/>
          </p:cNvSpPr>
          <p:nvPr>
            <p:ph idx="1"/>
          </p:nvPr>
        </p:nvSpPr>
        <p:spPr/>
        <p:txBody>
          <a:bodyPr>
            <a:normAutofit fontScale="85000" lnSpcReduction="10000"/>
          </a:bodyPr>
          <a:lstStyle/>
          <a:p>
            <a:r>
              <a:rPr lang="en-GB" dirty="0"/>
              <a:t>Key informants may mislead the researcher or withhold knowledge in interviews.</a:t>
            </a:r>
          </a:p>
          <a:p>
            <a:r>
              <a:rPr lang="en-GB" dirty="0"/>
              <a:t>Ethical issues on account of proximity and length of contact</a:t>
            </a:r>
          </a:p>
          <a:p>
            <a:r>
              <a:rPr lang="en-GB" dirty="0"/>
              <a:t>Possible contamination of researched environment on account of researchers presence</a:t>
            </a:r>
          </a:p>
          <a:p>
            <a:r>
              <a:rPr lang="en-GB" dirty="0"/>
              <a:t>The final report in some measure depends on the kind of instrument that the researcher becomes ( their skill and rigor)</a:t>
            </a:r>
          </a:p>
        </p:txBody>
      </p:sp>
    </p:spTree>
    <p:extLst>
      <p:ext uri="{BB962C8B-B14F-4D97-AF65-F5344CB8AC3E}">
        <p14:creationId xmlns:p14="http://schemas.microsoft.com/office/powerpoint/2010/main" val="325945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4476" y="1844824"/>
            <a:ext cx="2866292" cy="1086308"/>
          </a:xfrm>
        </p:spPr>
        <p:txBody>
          <a:bodyPr>
            <a:normAutofit fontScale="90000"/>
          </a:bodyPr>
          <a:lstStyle/>
          <a:p>
            <a:r>
              <a:rPr lang="en-GB" dirty="0"/>
              <a:t>Case studies </a:t>
            </a:r>
          </a:p>
        </p:txBody>
      </p:sp>
      <p:sp>
        <p:nvSpPr>
          <p:cNvPr id="4" name="Rounded Rectangle 3"/>
          <p:cNvSpPr/>
          <p:nvPr/>
        </p:nvSpPr>
        <p:spPr>
          <a:xfrm>
            <a:off x="107504" y="607050"/>
            <a:ext cx="3367323" cy="46481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smtClean="0"/>
              <a:t>… a unique </a:t>
            </a:r>
            <a:r>
              <a:rPr lang="en-GB" sz="2400" smtClean="0">
                <a:solidFill>
                  <a:schemeClr val="tx1"/>
                </a:solidFill>
              </a:rPr>
              <a:t>Example of real people in real situations enabling readers to understand ideas more clearly than simply by presenting them with abstract theories or principles</a:t>
            </a:r>
          </a:p>
          <a:p>
            <a:endParaRPr lang="en-GB" sz="2400" dirty="0"/>
          </a:p>
        </p:txBody>
      </p:sp>
      <p:sp>
        <p:nvSpPr>
          <p:cNvPr id="5" name="Rounded Rectangle 4"/>
          <p:cNvSpPr/>
          <p:nvPr/>
        </p:nvSpPr>
        <p:spPr>
          <a:xfrm>
            <a:off x="5652120" y="4510"/>
            <a:ext cx="3491880" cy="3784529"/>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An exercise in such depth the study is an opportunity to </a:t>
            </a:r>
            <a:r>
              <a:rPr lang="en-GB" sz="2000" i="1" dirty="0">
                <a:solidFill>
                  <a:schemeClr val="tx1"/>
                </a:solidFill>
              </a:rPr>
              <a:t>see what others have not seen to reflect the uniqueness</a:t>
            </a:r>
            <a:r>
              <a:rPr lang="en-GB" dirty="0">
                <a:solidFill>
                  <a:schemeClr val="tx1"/>
                </a:solidFill>
              </a:rPr>
              <a:t> of our own lives to engage the best of our interpretive powers</a:t>
            </a:r>
          </a:p>
          <a:p>
            <a:r>
              <a:rPr lang="en-GB" dirty="0">
                <a:solidFill>
                  <a:schemeClr val="tx1"/>
                </a:solidFill>
              </a:rPr>
              <a:t>Stakes 1995: 136</a:t>
            </a:r>
          </a:p>
        </p:txBody>
      </p:sp>
      <p:sp>
        <p:nvSpPr>
          <p:cNvPr id="3" name="Rectangle 2"/>
          <p:cNvSpPr/>
          <p:nvPr/>
        </p:nvSpPr>
        <p:spPr>
          <a:xfrm>
            <a:off x="1115616" y="4653136"/>
            <a:ext cx="2005677" cy="369332"/>
          </a:xfrm>
          <a:prstGeom prst="rect">
            <a:avLst/>
          </a:prstGeom>
        </p:spPr>
        <p:txBody>
          <a:bodyPr wrap="none">
            <a:spAutoFit/>
          </a:bodyPr>
          <a:lstStyle/>
          <a:p>
            <a:r>
              <a:rPr lang="en-GB" dirty="0"/>
              <a:t>Cohen et al 2007 </a:t>
            </a:r>
            <a:endParaRPr lang="en-GB" dirty="0"/>
          </a:p>
        </p:txBody>
      </p:sp>
    </p:spTree>
    <p:extLst>
      <p:ext uri="{BB962C8B-B14F-4D97-AF65-F5344CB8AC3E}">
        <p14:creationId xmlns:p14="http://schemas.microsoft.com/office/powerpoint/2010/main" val="383566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fontScale="92500" lnSpcReduction="10000"/>
          </a:bodyPr>
          <a:lstStyle/>
          <a:p>
            <a:r>
              <a:rPr lang="en-GB" dirty="0"/>
              <a:t>A bounded unit, person, group or institution</a:t>
            </a:r>
          </a:p>
          <a:p>
            <a:r>
              <a:rPr lang="en-GB" dirty="0"/>
              <a:t>Uses variety of data collection methods</a:t>
            </a:r>
          </a:p>
          <a:p>
            <a:r>
              <a:rPr lang="en-GB" dirty="0"/>
              <a:t>Time spend with those studies</a:t>
            </a:r>
          </a:p>
          <a:p>
            <a:r>
              <a:rPr lang="en-GB" dirty="0"/>
              <a:t>Data collected over extended, repeated times</a:t>
            </a:r>
          </a:p>
          <a:p>
            <a:r>
              <a:rPr lang="en-GB" dirty="0"/>
              <a:t>Concerned with rich and vivid description relevant to case</a:t>
            </a:r>
          </a:p>
          <a:p>
            <a:r>
              <a:rPr lang="en-GB" dirty="0"/>
              <a:t>Provides chronological  narrative of events relevant to case</a:t>
            </a:r>
          </a:p>
          <a:p>
            <a:r>
              <a:rPr lang="en-GB" dirty="0"/>
              <a:t>Blends description of events with analysis of them</a:t>
            </a:r>
          </a:p>
        </p:txBody>
      </p:sp>
      <p:sp>
        <p:nvSpPr>
          <p:cNvPr id="2" name="Rectangle 1"/>
          <p:cNvSpPr/>
          <p:nvPr/>
        </p:nvSpPr>
        <p:spPr>
          <a:xfrm>
            <a:off x="3203848" y="5332567"/>
            <a:ext cx="2039341" cy="369332"/>
          </a:xfrm>
          <a:prstGeom prst="rect">
            <a:avLst/>
          </a:prstGeom>
        </p:spPr>
        <p:txBody>
          <a:bodyPr wrap="none">
            <a:spAutoFit/>
          </a:bodyPr>
          <a:lstStyle/>
          <a:p>
            <a:r>
              <a:rPr lang="en-GB" dirty="0"/>
              <a:t>Cohen et al 2007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0"/>
            <a:ext cx="8316416" cy="5499588"/>
          </a:xfrm>
        </p:spPr>
        <p:txBody>
          <a:bodyPr>
            <a:normAutofit lnSpcReduction="10000"/>
          </a:bodyPr>
          <a:lstStyle/>
          <a:p>
            <a:r>
              <a:rPr lang="en-GB" dirty="0"/>
              <a:t>Focus on individual actor(s)  and seeks to understand their perception of events. Hitchcock and Hughes   (1995:317)</a:t>
            </a:r>
          </a:p>
          <a:p>
            <a:r>
              <a:rPr lang="en-GB" dirty="0"/>
              <a:t>Captures complexity of the case</a:t>
            </a:r>
          </a:p>
          <a:p>
            <a:r>
              <a:rPr lang="en-GB" dirty="0"/>
              <a:t>Involves interaction, communication, relationships and practice between the case and the wider world. ( Hamilton &amp; Corbett- </a:t>
            </a:r>
            <a:r>
              <a:rPr lang="en-GB" dirty="0" err="1"/>
              <a:t>whitter</a:t>
            </a:r>
            <a:r>
              <a:rPr lang="en-GB" dirty="0"/>
              <a:t> 2013)</a:t>
            </a:r>
          </a:p>
          <a:p>
            <a:r>
              <a:rPr lang="en-GB" dirty="0"/>
              <a:t>Case studies can penetrate situations in ways that are not always susceptible to numerical analysis</a:t>
            </a: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4584" y="5085184"/>
            <a:ext cx="2649416" cy="2196377"/>
          </a:xfrm>
          <a:prstGeom prst="rect">
            <a:avLst/>
          </a:prstGeom>
        </p:spPr>
      </p:pic>
    </p:spTree>
    <p:extLst>
      <p:ext uri="{BB962C8B-B14F-4D97-AF65-F5344CB8AC3E}">
        <p14:creationId xmlns:p14="http://schemas.microsoft.com/office/powerpoint/2010/main" val="1587917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Types of case studies</a:t>
            </a:r>
          </a:p>
        </p:txBody>
      </p:sp>
      <p:sp>
        <p:nvSpPr>
          <p:cNvPr id="3" name="Content Placeholder 2"/>
          <p:cNvSpPr>
            <a:spLocks noGrp="1"/>
          </p:cNvSpPr>
          <p:nvPr>
            <p:ph idx="1"/>
          </p:nvPr>
        </p:nvSpPr>
        <p:spPr>
          <a:xfrm>
            <a:off x="457200" y="1124744"/>
            <a:ext cx="8058150" cy="4365229"/>
          </a:xfrm>
        </p:spPr>
        <p:txBody>
          <a:bodyPr>
            <a:normAutofit fontScale="47500" lnSpcReduction="20000"/>
          </a:bodyPr>
          <a:lstStyle/>
          <a:p>
            <a:r>
              <a:rPr lang="en-GB" dirty="0"/>
              <a:t> </a:t>
            </a:r>
            <a:r>
              <a:rPr lang="en-GB" b="1" dirty="0"/>
              <a:t>Exploratory</a:t>
            </a:r>
            <a:r>
              <a:rPr lang="en-GB" dirty="0"/>
              <a:t>: Collection of data and search for patterns</a:t>
            </a:r>
          </a:p>
          <a:p>
            <a:endParaRPr lang="en-GB" dirty="0"/>
          </a:p>
          <a:p>
            <a:r>
              <a:rPr lang="en-GB" b="1" dirty="0"/>
              <a:t>Descriptive</a:t>
            </a:r>
            <a:r>
              <a:rPr lang="en-GB" dirty="0"/>
              <a:t>- Possible theory to frame the research question(s)</a:t>
            </a:r>
          </a:p>
          <a:p>
            <a:endParaRPr lang="en-GB" dirty="0"/>
          </a:p>
          <a:p>
            <a:r>
              <a:rPr lang="en-GB" b="1" dirty="0"/>
              <a:t>Explanatory</a:t>
            </a:r>
            <a:r>
              <a:rPr lang="en-GB" dirty="0"/>
              <a:t>- Explains the why and how of an issue, person or situation</a:t>
            </a:r>
          </a:p>
          <a:p>
            <a:endParaRPr lang="en-GB" dirty="0"/>
          </a:p>
          <a:p>
            <a:r>
              <a:rPr lang="en-GB" b="1" dirty="0"/>
              <a:t>Reflectiv</a:t>
            </a:r>
            <a:r>
              <a:rPr lang="en-GB" dirty="0"/>
              <a:t>e- personal evaluative component</a:t>
            </a:r>
          </a:p>
          <a:p>
            <a:endParaRPr lang="en-GB" dirty="0"/>
          </a:p>
          <a:p>
            <a:r>
              <a:rPr lang="en-GB" b="1" dirty="0"/>
              <a:t>Cumulative</a:t>
            </a:r>
            <a:r>
              <a:rPr lang="en-GB" dirty="0"/>
              <a:t>- building other cases on existing ones to increase evidence</a:t>
            </a:r>
          </a:p>
          <a:p>
            <a:endParaRPr lang="en-GB" dirty="0"/>
          </a:p>
          <a:p>
            <a:r>
              <a:rPr lang="en-GB" dirty="0"/>
              <a:t>L</a:t>
            </a:r>
            <a:r>
              <a:rPr lang="en-GB" b="1" dirty="0"/>
              <a:t>ongitudinal-</a:t>
            </a:r>
            <a:r>
              <a:rPr lang="en-GB" dirty="0"/>
              <a:t> over a length of time investigating processes and change</a:t>
            </a:r>
          </a:p>
          <a:p>
            <a:endParaRPr lang="en-GB" dirty="0"/>
          </a:p>
          <a:p>
            <a:r>
              <a:rPr lang="en-GB" b="1" dirty="0"/>
              <a:t>Collective</a:t>
            </a:r>
            <a:r>
              <a:rPr lang="en-GB" dirty="0"/>
              <a:t>- working separately on a similar purpose</a:t>
            </a:r>
          </a:p>
          <a:p>
            <a:endParaRPr lang="en-GB" dirty="0"/>
          </a:p>
          <a:p>
            <a:r>
              <a:rPr lang="en-GB" b="1" dirty="0"/>
              <a:t>Collaborative</a:t>
            </a:r>
            <a:r>
              <a:rPr lang="en-GB" dirty="0"/>
              <a:t>- working with others in other contexts on the same purpose</a:t>
            </a:r>
          </a:p>
          <a:p>
            <a:pPr marL="0" indent="0">
              <a:buNone/>
            </a:pPr>
            <a:r>
              <a:rPr lang="en-GB" dirty="0"/>
              <a:t>				( Hamilton and Corbett- whitter2013)</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491576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Effect transition="in" filter="fade">
                                      <p:cBhvr>
                                        <p:cTn id="33" dur="500"/>
                                        <p:tgtEl>
                                          <p:spTgt spid="3">
                                            <p:txEl>
                                              <p:pRg st="10" end="1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12" end="12"/>
                                            </p:txEl>
                                          </p:spTgt>
                                        </p:tgtEl>
                                        <p:attrNameLst>
                                          <p:attrName>style.visibility</p:attrName>
                                        </p:attrNameLst>
                                      </p:cBhvr>
                                      <p:to>
                                        <p:strVal val="visible"/>
                                      </p:to>
                                    </p:set>
                                    <p:animEffect transition="in" filter="fade">
                                      <p:cBhvr>
                                        <p:cTn id="38" dur="500"/>
                                        <p:tgtEl>
                                          <p:spTgt spid="3">
                                            <p:txEl>
                                              <p:pRg st="12" end="1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animEffect transition="in" filter="fade">
                                      <p:cBhvr>
                                        <p:cTn id="43"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12610395"/>
              </p:ext>
            </p:extLst>
          </p:nvPr>
        </p:nvGraphicFramePr>
        <p:xfrm>
          <a:off x="-108520" y="0"/>
          <a:ext cx="9252520" cy="6477581"/>
        </p:xfrm>
        <a:graphic>
          <a:graphicData uri="http://schemas.openxmlformats.org/drawingml/2006/table">
            <a:tbl>
              <a:tblPr firstRow="1" bandRow="1">
                <a:tableStyleId>{5C22544A-7EE6-4342-B048-85BDC9FD1C3A}</a:tableStyleId>
              </a:tblPr>
              <a:tblGrid>
                <a:gridCol w="3986057">
                  <a:extLst>
                    <a:ext uri="{9D8B030D-6E8A-4147-A177-3AD203B41FA5}">
                      <a16:colId xmlns:a16="http://schemas.microsoft.com/office/drawing/2014/main" xmlns="" val="20000"/>
                    </a:ext>
                  </a:extLst>
                </a:gridCol>
                <a:gridCol w="5266463">
                  <a:extLst>
                    <a:ext uri="{9D8B030D-6E8A-4147-A177-3AD203B41FA5}">
                      <a16:colId xmlns:a16="http://schemas.microsoft.com/office/drawing/2014/main" xmlns="" val="20001"/>
                    </a:ext>
                  </a:extLst>
                </a:gridCol>
              </a:tblGrid>
              <a:tr h="695290">
                <a:tc>
                  <a:txBody>
                    <a:bodyPr/>
                    <a:lstStyle/>
                    <a:p>
                      <a:r>
                        <a:rPr lang="en-GB" sz="2000" dirty="0"/>
                        <a:t>Advantages</a:t>
                      </a:r>
                    </a:p>
                  </a:txBody>
                  <a:tcPr marL="68580" marR="68580" marT="34290" marB="34290"/>
                </a:tc>
                <a:tc>
                  <a:txBody>
                    <a:bodyPr/>
                    <a:lstStyle/>
                    <a:p>
                      <a:r>
                        <a:rPr lang="en-GB" sz="2000" dirty="0"/>
                        <a:t>Disadvantages</a:t>
                      </a:r>
                    </a:p>
                  </a:txBody>
                  <a:tcPr marL="68580" marR="68580" marT="34290" marB="34290"/>
                </a:tc>
                <a:extLst>
                  <a:ext uri="{0D108BD9-81ED-4DB2-BD59-A6C34878D82A}">
                    <a16:rowId xmlns:a16="http://schemas.microsoft.com/office/drawing/2014/main" xmlns="" val="10000"/>
                  </a:ext>
                </a:extLst>
              </a:tr>
              <a:tr h="1537355">
                <a:tc>
                  <a:txBody>
                    <a:bodyPr/>
                    <a:lstStyle/>
                    <a:p>
                      <a:pPr marL="342900" indent="-342900">
                        <a:buFont typeface="+mj-lt"/>
                        <a:buAutoNum type="arabicPeriod"/>
                      </a:pPr>
                      <a:r>
                        <a:rPr lang="en-GB" sz="2400" dirty="0"/>
                        <a:t>Strong on reality</a:t>
                      </a:r>
                    </a:p>
                  </a:txBody>
                  <a:tcPr marL="68580" marR="68580" marT="34290" marB="34290"/>
                </a:tc>
                <a:tc>
                  <a:txBody>
                    <a:bodyPr/>
                    <a:lstStyle/>
                    <a:p>
                      <a:r>
                        <a:rPr lang="en-GB" sz="2400" dirty="0"/>
                        <a:t>The rigour of the case may be open to dispute if evidence seems</a:t>
                      </a:r>
                      <a:r>
                        <a:rPr lang="en-GB" sz="2400" baseline="0" dirty="0"/>
                        <a:t> overwhelmingly in favour of a given position</a:t>
                      </a:r>
                      <a:endParaRPr lang="en-GB" sz="2400" dirty="0"/>
                    </a:p>
                  </a:txBody>
                  <a:tcPr marL="68580" marR="68580" marT="34290" marB="34290"/>
                </a:tc>
                <a:extLst>
                  <a:ext uri="{0D108BD9-81ED-4DB2-BD59-A6C34878D82A}">
                    <a16:rowId xmlns:a16="http://schemas.microsoft.com/office/drawing/2014/main" xmlns="" val="10001"/>
                  </a:ext>
                </a:extLst>
              </a:tr>
              <a:tr h="1904485">
                <a:tc>
                  <a:txBody>
                    <a:bodyPr/>
                    <a:lstStyle/>
                    <a:p>
                      <a:pPr marL="0" indent="0">
                        <a:buFont typeface="+mj-lt"/>
                        <a:buNone/>
                      </a:pPr>
                      <a:r>
                        <a:rPr lang="en-GB" sz="2400" dirty="0"/>
                        <a:t>2. Recognise</a:t>
                      </a:r>
                      <a:r>
                        <a:rPr lang="en-GB" sz="2400" baseline="0" dirty="0"/>
                        <a:t> the complexity and </a:t>
                      </a:r>
                      <a:r>
                        <a:rPr lang="en-GB" sz="2400" baseline="0" dirty="0" err="1"/>
                        <a:t>embeddedness</a:t>
                      </a:r>
                      <a:r>
                        <a:rPr lang="en-GB" sz="2400" baseline="0" dirty="0"/>
                        <a:t> of                         social truths</a:t>
                      </a:r>
                      <a:endParaRPr lang="en-GB" sz="2400" dirty="0"/>
                    </a:p>
                  </a:txBody>
                  <a:tcPr marL="68580" marR="68580" marT="34290" marB="34290"/>
                </a:tc>
                <a:tc>
                  <a:txBody>
                    <a:bodyPr/>
                    <a:lstStyle/>
                    <a:p>
                      <a:endParaRPr lang="en-GB" sz="2400" dirty="0"/>
                    </a:p>
                    <a:p>
                      <a:r>
                        <a:rPr lang="en-GB" sz="2400" dirty="0"/>
                        <a:t>Difficulties in analysing data</a:t>
                      </a:r>
                      <a:r>
                        <a:rPr lang="en-GB" sz="2400" baseline="0" dirty="0"/>
                        <a:t> collected on the basis of quantity and the analysis being researcher dependant</a:t>
                      </a:r>
                      <a:endParaRPr lang="en-GB" sz="2400" dirty="0"/>
                    </a:p>
                  </a:txBody>
                  <a:tcPr marL="68580" marR="68580" marT="34290" marB="34290"/>
                </a:tc>
                <a:extLst>
                  <a:ext uri="{0D108BD9-81ED-4DB2-BD59-A6C34878D82A}">
                    <a16:rowId xmlns:a16="http://schemas.microsoft.com/office/drawing/2014/main" xmlns="" val="10002"/>
                  </a:ext>
                </a:extLst>
              </a:tr>
              <a:tr h="1537355">
                <a:tc>
                  <a:txBody>
                    <a:bodyPr/>
                    <a:lstStyle/>
                    <a:p>
                      <a:pPr marL="0" indent="0">
                        <a:buFont typeface="+mj-lt"/>
                        <a:buNone/>
                      </a:pPr>
                      <a:r>
                        <a:rPr lang="en-GB" sz="2400" dirty="0"/>
                        <a:t>3. Present research in</a:t>
                      </a:r>
                      <a:r>
                        <a:rPr lang="en-GB" sz="2400" baseline="0" dirty="0"/>
                        <a:t> a more publicly consumable/accessible form</a:t>
                      </a:r>
                      <a:endParaRPr lang="en-GB" sz="2400" dirty="0"/>
                    </a:p>
                  </a:txBody>
                  <a:tcPr marL="68580" marR="68580" marT="34290" marB="34290"/>
                </a:tc>
                <a:tc>
                  <a:txBody>
                    <a:bodyPr/>
                    <a:lstStyle/>
                    <a:p>
                      <a:endParaRPr lang="en-GB" sz="2400" dirty="0"/>
                    </a:p>
                  </a:txBody>
                  <a:tcPr marL="68580" marR="68580" marT="34290" marB="34290"/>
                </a:tc>
                <a:extLst>
                  <a:ext uri="{0D108BD9-81ED-4DB2-BD59-A6C34878D82A}">
                    <a16:rowId xmlns:a16="http://schemas.microsoft.com/office/drawing/2014/main" xmlns="" val="10003"/>
                  </a:ext>
                </a:extLst>
              </a:tr>
              <a:tr h="803096">
                <a:tc>
                  <a:txBody>
                    <a:bodyPr/>
                    <a:lstStyle/>
                    <a:p>
                      <a:pPr marL="0" indent="0">
                        <a:buFont typeface="+mj-lt"/>
                        <a:buNone/>
                      </a:pPr>
                      <a:r>
                        <a:rPr lang="en-GB" sz="2400" dirty="0"/>
                        <a:t>4. Allows</a:t>
                      </a:r>
                      <a:r>
                        <a:rPr lang="en-GB" sz="2400" baseline="0" dirty="0"/>
                        <a:t> for possible generalizability</a:t>
                      </a:r>
                      <a:endParaRPr lang="en-GB" sz="2400" dirty="0"/>
                    </a:p>
                  </a:txBody>
                  <a:tcPr marL="68580" marR="68580" marT="34290" marB="34290"/>
                </a:tc>
                <a:tc>
                  <a:txBody>
                    <a:bodyPr/>
                    <a:lstStyle/>
                    <a:p>
                      <a:r>
                        <a:rPr lang="en-GB" sz="2400" dirty="0"/>
                        <a:t>Limited generalizability</a:t>
                      </a:r>
                    </a:p>
                  </a:txBody>
                  <a:tcPr marL="68580" marR="68580" marT="34290" marB="34290"/>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2089797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Five misunderstandings about case studies</a:t>
            </a:r>
          </a:p>
        </p:txBody>
      </p:sp>
      <p:sp>
        <p:nvSpPr>
          <p:cNvPr id="3" name="Content Placeholder 2"/>
          <p:cNvSpPr>
            <a:spLocks noGrp="1"/>
          </p:cNvSpPr>
          <p:nvPr>
            <p:ph idx="1"/>
          </p:nvPr>
        </p:nvSpPr>
        <p:spPr>
          <a:xfrm>
            <a:off x="89756" y="1388500"/>
            <a:ext cx="8964488" cy="3810188"/>
          </a:xfrm>
        </p:spPr>
        <p:txBody>
          <a:bodyPr>
            <a:normAutofit fontScale="92500"/>
          </a:bodyPr>
          <a:lstStyle/>
          <a:p>
            <a:pPr marL="0" indent="0">
              <a:buNone/>
            </a:pPr>
            <a:endParaRPr lang="en-GB" dirty="0"/>
          </a:p>
          <a:p>
            <a:r>
              <a:rPr lang="en-GB" dirty="0"/>
              <a:t>One cannot generalise on the basis of a case.</a:t>
            </a:r>
          </a:p>
          <a:p>
            <a:r>
              <a:rPr lang="en-GB" dirty="0"/>
              <a:t>The case is only useful for generating a hypothesis.</a:t>
            </a:r>
          </a:p>
          <a:p>
            <a:r>
              <a:rPr lang="en-GB" dirty="0"/>
              <a:t>The case study contains bias towards verification.</a:t>
            </a:r>
          </a:p>
          <a:p>
            <a:r>
              <a:rPr lang="en-GB" dirty="0"/>
              <a:t>It is difficult to summarise and develop general prepositions and theories from a case.</a:t>
            </a:r>
          </a:p>
        </p:txBody>
      </p:sp>
      <p:sp>
        <p:nvSpPr>
          <p:cNvPr id="4" name="Rectangle 3"/>
          <p:cNvSpPr/>
          <p:nvPr/>
        </p:nvSpPr>
        <p:spPr>
          <a:xfrm>
            <a:off x="4686091" y="5326330"/>
            <a:ext cx="1960986" cy="369332"/>
          </a:xfrm>
          <a:prstGeom prst="rect">
            <a:avLst/>
          </a:prstGeom>
        </p:spPr>
        <p:txBody>
          <a:bodyPr wrap="none">
            <a:spAutoFit/>
          </a:bodyPr>
          <a:lstStyle/>
          <a:p>
            <a:r>
              <a:rPr lang="en-GB" dirty="0" err="1"/>
              <a:t>Flyvjerg,B</a:t>
            </a:r>
            <a:r>
              <a:rPr lang="en-GB" dirty="0"/>
              <a:t>. (2011) </a:t>
            </a:r>
          </a:p>
        </p:txBody>
      </p:sp>
    </p:spTree>
    <p:extLst>
      <p:ext uri="{BB962C8B-B14F-4D97-AF65-F5344CB8AC3E}">
        <p14:creationId xmlns:p14="http://schemas.microsoft.com/office/powerpoint/2010/main" val="354999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402832" cy="1143000"/>
          </a:xfrm>
        </p:spPr>
        <p:txBody>
          <a:bodyPr/>
          <a:lstStyle/>
          <a:p>
            <a:r>
              <a:rPr lang="en-GB" dirty="0"/>
              <a:t>Phenomenology</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731929" y="1399382"/>
            <a:ext cx="4124547" cy="2749698"/>
          </a:xfrm>
        </p:spPr>
      </p:pic>
      <p:sp>
        <p:nvSpPr>
          <p:cNvPr id="3" name="Rectangle 2"/>
          <p:cNvSpPr/>
          <p:nvPr/>
        </p:nvSpPr>
        <p:spPr>
          <a:xfrm>
            <a:off x="107504" y="2542382"/>
            <a:ext cx="4968552" cy="3231654"/>
          </a:xfrm>
          <a:prstGeom prst="rect">
            <a:avLst/>
          </a:prstGeom>
        </p:spPr>
        <p:txBody>
          <a:bodyPr wrap="square">
            <a:spAutoFit/>
          </a:bodyPr>
          <a:lstStyle/>
          <a:p>
            <a:r>
              <a:rPr lang="en-GB" sz="2400" dirty="0"/>
              <a:t>Study of direct experience  taken</a:t>
            </a:r>
          </a:p>
          <a:p>
            <a:r>
              <a:rPr lang="en-GB" sz="2400" dirty="0"/>
              <a:t> at face value and one in which </a:t>
            </a:r>
          </a:p>
          <a:p>
            <a:r>
              <a:rPr lang="en-GB" sz="2400" dirty="0"/>
              <a:t>one sees behaviour as </a:t>
            </a:r>
          </a:p>
          <a:p>
            <a:r>
              <a:rPr lang="en-GB" sz="2400" dirty="0"/>
              <a:t>determined by the phenomena of experience rather than by external objective and physically described reality</a:t>
            </a:r>
          </a:p>
          <a:p>
            <a:r>
              <a:rPr lang="en-GB" dirty="0"/>
              <a:t>					(Cohen et al. 2013:p.18)</a:t>
            </a:r>
          </a:p>
        </p:txBody>
      </p:sp>
    </p:spTree>
    <p:extLst>
      <p:ext uri="{BB962C8B-B14F-4D97-AF65-F5344CB8AC3E}">
        <p14:creationId xmlns:p14="http://schemas.microsoft.com/office/powerpoint/2010/main" val="1775243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…Phenomenology</a:t>
            </a:r>
          </a:p>
        </p:txBody>
      </p:sp>
      <p:sp>
        <p:nvSpPr>
          <p:cNvPr id="3" name="Content Placeholder 2"/>
          <p:cNvSpPr>
            <a:spLocks noGrp="1"/>
          </p:cNvSpPr>
          <p:nvPr>
            <p:ph idx="1"/>
          </p:nvPr>
        </p:nvSpPr>
        <p:spPr/>
        <p:txBody>
          <a:bodyPr>
            <a:normAutofit/>
          </a:bodyPr>
          <a:lstStyle/>
          <a:p>
            <a:r>
              <a:rPr lang="en-GB" dirty="0"/>
              <a:t>Is premised on the belief in the importance and in a sense the primacy of subjective consciousness</a:t>
            </a:r>
          </a:p>
          <a:p>
            <a:r>
              <a:rPr lang="en-GB" dirty="0"/>
              <a:t>An understanding of consciousness as an active meaning bestowing </a:t>
            </a:r>
          </a:p>
          <a:p>
            <a:r>
              <a:rPr lang="en-GB" dirty="0"/>
              <a:t>We gain direct knowledge by a certain kind of reflection</a:t>
            </a:r>
          </a:p>
        </p:txBody>
      </p:sp>
    </p:spTree>
    <p:extLst>
      <p:ext uri="{BB962C8B-B14F-4D97-AF65-F5344CB8AC3E}">
        <p14:creationId xmlns:p14="http://schemas.microsoft.com/office/powerpoint/2010/main" val="2236137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19256" cy="5184577"/>
          </a:xfrm>
        </p:spPr>
        <p:txBody>
          <a:bodyPr>
            <a:normAutofit fontScale="70000" lnSpcReduction="20000"/>
          </a:bodyPr>
          <a:lstStyle/>
          <a:p>
            <a:endParaRPr lang="en-GB" dirty="0"/>
          </a:p>
          <a:p>
            <a:r>
              <a:rPr lang="en-GB" dirty="0"/>
              <a:t>To arrive at certainty, anything outside immediate experience must be ignored and in this way the external world is reduced to contexts of personal consciousness.</a:t>
            </a:r>
          </a:p>
          <a:p>
            <a:pPr marL="0" indent="0">
              <a:buNone/>
            </a:pPr>
            <a:endParaRPr lang="en-GB" dirty="0"/>
          </a:p>
          <a:p>
            <a:r>
              <a:rPr lang="en-GB" dirty="0"/>
              <a:t>Belief in the importance  and in a sense the primacy of subjective consciousness.</a:t>
            </a:r>
          </a:p>
          <a:p>
            <a:endParaRPr lang="en-GB" dirty="0"/>
          </a:p>
          <a:p>
            <a:r>
              <a:rPr lang="en-GB" dirty="0"/>
              <a:t>An understanding of consciousness as active as meaning bestowing.</a:t>
            </a:r>
          </a:p>
          <a:p>
            <a:endParaRPr lang="en-GB" dirty="0"/>
          </a:p>
          <a:p>
            <a:r>
              <a:rPr lang="en-GB" dirty="0"/>
              <a:t>A claim that certain essential structures to consciousness of which we gain direct knowledge by a certain kind of reflection </a:t>
            </a:r>
          </a:p>
          <a:p>
            <a:pPr marL="0" indent="0">
              <a:buNone/>
            </a:pPr>
            <a:r>
              <a:rPr lang="en-GB" dirty="0"/>
              <a:t>		 Groenewald 2004:p.18</a:t>
            </a:r>
          </a:p>
        </p:txBody>
      </p:sp>
    </p:spTree>
    <p:extLst>
      <p:ext uri="{BB962C8B-B14F-4D97-AF65-F5344CB8AC3E}">
        <p14:creationId xmlns:p14="http://schemas.microsoft.com/office/powerpoint/2010/main" val="120345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Grounded theory</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30131" y="1600200"/>
            <a:ext cx="5883737" cy="3916363"/>
          </a:xfrm>
        </p:spPr>
      </p:pic>
    </p:spTree>
    <p:extLst>
      <p:ext uri="{BB962C8B-B14F-4D97-AF65-F5344CB8AC3E}">
        <p14:creationId xmlns:p14="http://schemas.microsoft.com/office/powerpoint/2010/main" val="40472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Basis for grounded theory</a:t>
            </a:r>
          </a:p>
        </p:txBody>
      </p:sp>
      <p:sp>
        <p:nvSpPr>
          <p:cNvPr id="3" name="Content Placeholder 2"/>
          <p:cNvSpPr>
            <a:spLocks noGrp="1"/>
          </p:cNvSpPr>
          <p:nvPr>
            <p:ph idx="1"/>
          </p:nvPr>
        </p:nvSpPr>
        <p:spPr/>
        <p:txBody>
          <a:bodyPr/>
          <a:lstStyle/>
          <a:p>
            <a:r>
              <a:rPr lang="en-GB" dirty="0"/>
              <a:t>Data collected in a relatively open and non prescriptive manner</a:t>
            </a:r>
          </a:p>
          <a:p>
            <a:r>
              <a:rPr lang="en-GB" dirty="0"/>
              <a:t>Theoretical preconceptions should be avoided in order to allow for the theory to emerge from the data</a:t>
            </a:r>
          </a:p>
          <a:p>
            <a:endParaRPr lang="en-GB" dirty="0"/>
          </a:p>
          <a:p>
            <a:endParaRPr lang="en-GB" dirty="0"/>
          </a:p>
          <a:p>
            <a:endParaRPr lang="en-GB" dirty="0"/>
          </a:p>
        </p:txBody>
      </p:sp>
    </p:spTree>
    <p:extLst>
      <p:ext uri="{BB962C8B-B14F-4D97-AF65-F5344CB8AC3E}">
        <p14:creationId xmlns:p14="http://schemas.microsoft.com/office/powerpoint/2010/main" val="1854570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The notion of grounded theory is often taken to refer to the theoretical explanations about the social world that emerge from empirical data.</a:t>
            </a:r>
          </a:p>
          <a:p>
            <a:pPr marL="0" indent="0">
              <a:buNone/>
            </a:pPr>
            <a:endParaRPr lang="en-GB" dirty="0"/>
          </a:p>
          <a:p>
            <a:r>
              <a:rPr lang="en-GB" dirty="0"/>
              <a:t>A move away from the great man deductive </a:t>
            </a:r>
            <a:r>
              <a:rPr lang="en-GB" dirty="0" smtClean="0"/>
              <a:t>theories</a:t>
            </a:r>
          </a:p>
          <a:p>
            <a:pPr marL="0" indent="0">
              <a:buNone/>
            </a:pPr>
            <a:r>
              <a:rPr lang="en-GB" dirty="0" smtClean="0"/>
              <a:t>			(Hodkinson 2008)</a:t>
            </a:r>
            <a:endParaRPr lang="en-GB" dirty="0"/>
          </a:p>
        </p:txBody>
      </p:sp>
    </p:spTree>
    <p:extLst>
      <p:ext uri="{BB962C8B-B14F-4D97-AF65-F5344CB8AC3E}">
        <p14:creationId xmlns:p14="http://schemas.microsoft.com/office/powerpoint/2010/main" val="1819122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Disadvantages</a:t>
            </a:r>
          </a:p>
        </p:txBody>
      </p:sp>
      <p:sp>
        <p:nvSpPr>
          <p:cNvPr id="3" name="Content Placeholder 2"/>
          <p:cNvSpPr>
            <a:spLocks noGrp="1"/>
          </p:cNvSpPr>
          <p:nvPr>
            <p:ph idx="1"/>
          </p:nvPr>
        </p:nvSpPr>
        <p:spPr/>
        <p:txBody>
          <a:bodyPr>
            <a:normAutofit/>
          </a:bodyPr>
          <a:lstStyle/>
          <a:p>
            <a:r>
              <a:rPr lang="en-GB" dirty="0"/>
              <a:t>Critics have argued that the emphasis upon methodological rigour the theory ends up being over prescriptive </a:t>
            </a:r>
          </a:p>
          <a:p>
            <a:r>
              <a:rPr lang="en-GB" dirty="0"/>
              <a:t>By ensuring that every element of the theory is systematically built from the data itself one places limits on the exploratory power of such theory…</a:t>
            </a:r>
          </a:p>
        </p:txBody>
      </p:sp>
    </p:spTree>
    <p:extLst>
      <p:ext uri="{BB962C8B-B14F-4D97-AF65-F5344CB8AC3E}">
        <p14:creationId xmlns:p14="http://schemas.microsoft.com/office/powerpoint/2010/main" val="125276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Narrative enquiry</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127428" y="2226469"/>
            <a:ext cx="4889144" cy="3263504"/>
          </a:xfrm>
        </p:spPr>
      </p:pic>
    </p:spTree>
    <p:extLst>
      <p:ext uri="{BB962C8B-B14F-4D97-AF65-F5344CB8AC3E}">
        <p14:creationId xmlns:p14="http://schemas.microsoft.com/office/powerpoint/2010/main" val="40968677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3048" y="404664"/>
            <a:ext cx="7886700" cy="540910"/>
          </a:xfrm>
        </p:spPr>
        <p:txBody>
          <a:bodyPr>
            <a:normAutofit fontScale="90000"/>
          </a:bodyPr>
          <a:lstStyle/>
          <a:p>
            <a:r>
              <a:rPr lang="en-GB" dirty="0"/>
              <a:t>Different purposes of narrative enquiry</a:t>
            </a:r>
          </a:p>
        </p:txBody>
      </p:sp>
      <p:sp>
        <p:nvSpPr>
          <p:cNvPr id="3" name="Content Placeholder 2"/>
          <p:cNvSpPr>
            <a:spLocks noGrp="1"/>
          </p:cNvSpPr>
          <p:nvPr>
            <p:ph idx="1"/>
          </p:nvPr>
        </p:nvSpPr>
        <p:spPr>
          <a:xfrm>
            <a:off x="251520" y="1413754"/>
            <a:ext cx="8261521" cy="4103478"/>
          </a:xfrm>
        </p:spPr>
        <p:txBody>
          <a:bodyPr>
            <a:normAutofit fontScale="70000" lnSpcReduction="20000"/>
          </a:bodyPr>
          <a:lstStyle/>
          <a:p>
            <a:pPr marL="0" indent="0">
              <a:buNone/>
            </a:pPr>
            <a:r>
              <a:rPr lang="en-GB" dirty="0"/>
              <a:t>Some researchers focus on:</a:t>
            </a:r>
          </a:p>
          <a:p>
            <a:r>
              <a:rPr lang="en-GB" dirty="0"/>
              <a:t>The </a:t>
            </a:r>
            <a:r>
              <a:rPr lang="en-GB" b="1" dirty="0"/>
              <a:t>relationship between peoples life stories and the quality of their life experiences</a:t>
            </a:r>
            <a:r>
              <a:rPr lang="en-GB" dirty="0"/>
              <a:t>… between peoples stories and their identity development and well being….listen to everyday experiences with and eye on identifying possibilities</a:t>
            </a:r>
          </a:p>
          <a:p>
            <a:r>
              <a:rPr lang="en-GB" b="1" dirty="0"/>
              <a:t>Stories as lived experiences, as itself social action- </a:t>
            </a:r>
            <a:r>
              <a:rPr lang="en-GB" dirty="0"/>
              <a:t>how people narrate their experience- narration as constructing meaningful selves identities and realities</a:t>
            </a:r>
          </a:p>
          <a:p>
            <a:r>
              <a:rPr lang="en-GB" dirty="0"/>
              <a:t>Specifically on the </a:t>
            </a:r>
            <a:r>
              <a:rPr lang="en-GB" b="1" dirty="0"/>
              <a:t>relationship between peoples narrative practices and the local narrative environment</a:t>
            </a:r>
          </a:p>
          <a:p>
            <a:r>
              <a:rPr lang="en-GB" dirty="0"/>
              <a:t> the stories as a necessary focus of </a:t>
            </a:r>
            <a:r>
              <a:rPr lang="en-GB" b="1" dirty="0"/>
              <a:t>life inquiry </a:t>
            </a:r>
            <a:r>
              <a:rPr lang="en-GB" dirty="0"/>
              <a:t>to create a more equitable relationship between the researcher and researched</a:t>
            </a:r>
          </a:p>
        </p:txBody>
      </p:sp>
      <p:sp>
        <p:nvSpPr>
          <p:cNvPr id="4" name="Rectangle 3"/>
          <p:cNvSpPr/>
          <p:nvPr/>
        </p:nvSpPr>
        <p:spPr>
          <a:xfrm>
            <a:off x="4716016" y="5332566"/>
            <a:ext cx="1354858" cy="369332"/>
          </a:xfrm>
          <a:prstGeom prst="rect">
            <a:avLst/>
          </a:prstGeom>
        </p:spPr>
        <p:txBody>
          <a:bodyPr wrap="none">
            <a:spAutoFit/>
          </a:bodyPr>
          <a:lstStyle/>
          <a:p>
            <a:r>
              <a:rPr lang="en-GB" dirty="0"/>
              <a:t>Chase 2005</a:t>
            </a:r>
          </a:p>
        </p:txBody>
      </p:sp>
    </p:spTree>
    <p:extLst>
      <p:ext uri="{BB962C8B-B14F-4D97-AF65-F5344CB8AC3E}">
        <p14:creationId xmlns:p14="http://schemas.microsoft.com/office/powerpoint/2010/main" val="3043458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4680521"/>
          </a:xfrm>
        </p:spPr>
        <p:txBody>
          <a:bodyPr>
            <a:normAutofit fontScale="85000" lnSpcReduction="10000"/>
          </a:bodyPr>
          <a:lstStyle/>
          <a:p>
            <a:r>
              <a:rPr lang="en-GB" dirty="0"/>
              <a:t>The researcher’s primary aim is not to discover whether the narrators accounts are accurate reflections of actual events but to understand the </a:t>
            </a:r>
            <a:r>
              <a:rPr lang="en-GB" b="1" dirty="0"/>
              <a:t>meanings people attach to those </a:t>
            </a:r>
            <a:r>
              <a:rPr lang="en-GB" dirty="0"/>
              <a:t>events.</a:t>
            </a:r>
          </a:p>
          <a:p>
            <a:endParaRPr lang="en-GB" dirty="0"/>
          </a:p>
          <a:p>
            <a:r>
              <a:rPr lang="en-GB" dirty="0"/>
              <a:t>Stories that diverse from established truth can sometimes be most interesting , indicating </a:t>
            </a:r>
            <a:r>
              <a:rPr lang="en-GB" b="1" dirty="0"/>
              <a:t>silenced voices and subjugated knowledge</a:t>
            </a:r>
          </a:p>
          <a:p>
            <a:endParaRPr lang="en-GB" dirty="0"/>
          </a:p>
          <a:p>
            <a:r>
              <a:rPr lang="en-GB" dirty="0"/>
              <a:t>Neither do they need to claim that their interpretation is the only possibility</a:t>
            </a:r>
          </a:p>
        </p:txBody>
      </p:sp>
    </p:spTree>
    <p:extLst>
      <p:ext uri="{BB962C8B-B14F-4D97-AF65-F5344CB8AC3E}">
        <p14:creationId xmlns:p14="http://schemas.microsoft.com/office/powerpoint/2010/main" val="21034968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4824537"/>
          </a:xfrm>
        </p:spPr>
        <p:txBody>
          <a:bodyPr>
            <a:normAutofit fontScale="85000" lnSpcReduction="10000"/>
          </a:bodyPr>
          <a:lstStyle/>
          <a:p>
            <a:r>
              <a:rPr lang="en-GB" dirty="0"/>
              <a:t>Revolves around </a:t>
            </a:r>
            <a:r>
              <a:rPr lang="en-GB" b="1" dirty="0"/>
              <a:t>an interest in the life experiences </a:t>
            </a:r>
            <a:r>
              <a:rPr lang="en-GB" dirty="0"/>
              <a:t>as narrated by those who live them.</a:t>
            </a:r>
          </a:p>
          <a:p>
            <a:pPr marL="0" indent="0">
              <a:buNone/>
            </a:pPr>
            <a:endParaRPr lang="en-GB" dirty="0"/>
          </a:p>
          <a:p>
            <a:r>
              <a:rPr lang="en-GB" dirty="0"/>
              <a:t>… Narrative is a </a:t>
            </a:r>
            <a:r>
              <a:rPr lang="en-GB" b="1" dirty="0"/>
              <a:t>retrospective meaning making- </a:t>
            </a:r>
            <a:r>
              <a:rPr lang="en-GB" dirty="0"/>
              <a:t>the shaping or reordering  of past experience.</a:t>
            </a:r>
          </a:p>
          <a:p>
            <a:endParaRPr lang="en-GB" dirty="0"/>
          </a:p>
          <a:p>
            <a:r>
              <a:rPr lang="en-GB" dirty="0"/>
              <a:t> Narrative is  a way of understanding one owns and other peoples actions of organizing events and objects into a meaningful whole, of connecting and seeing the consequences of action and events over time.</a:t>
            </a:r>
          </a:p>
          <a:p>
            <a:pPr lvl="3"/>
            <a:r>
              <a:rPr lang="en-GB" dirty="0"/>
              <a:t>Chase 2005: p 656.</a:t>
            </a:r>
          </a:p>
        </p:txBody>
      </p:sp>
    </p:spTree>
    <p:extLst>
      <p:ext uri="{BB962C8B-B14F-4D97-AF65-F5344CB8AC3E}">
        <p14:creationId xmlns:p14="http://schemas.microsoft.com/office/powerpoint/2010/main" val="378505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a:t>
            </a:r>
          </a:p>
        </p:txBody>
      </p:sp>
      <p:sp>
        <p:nvSpPr>
          <p:cNvPr id="3" name="Content Placeholder 2"/>
          <p:cNvSpPr>
            <a:spLocks noGrp="1"/>
          </p:cNvSpPr>
          <p:nvPr>
            <p:ph idx="1"/>
          </p:nvPr>
        </p:nvSpPr>
        <p:spPr/>
        <p:txBody>
          <a:bodyPr/>
          <a:lstStyle/>
          <a:p>
            <a:r>
              <a:rPr lang="en-GB" dirty="0"/>
              <a:t>Looking at the narrative environment from the inside the narrative, the narrative as a window limits how and how much of the narrative environment can be seen. </a:t>
            </a:r>
          </a:p>
          <a:p>
            <a:pPr lvl="3"/>
            <a:r>
              <a:rPr lang="en-GB" dirty="0"/>
              <a:t> Chase 2011: P. 425</a:t>
            </a:r>
          </a:p>
        </p:txBody>
      </p:sp>
    </p:spTree>
    <p:extLst>
      <p:ext uri="{BB962C8B-B14F-4D97-AF65-F5344CB8AC3E}">
        <p14:creationId xmlns:p14="http://schemas.microsoft.com/office/powerpoint/2010/main" val="34045084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p:txBody>
          <a:bodyPr>
            <a:normAutofit fontScale="32500" lnSpcReduction="20000"/>
          </a:bodyPr>
          <a:lstStyle/>
          <a:p>
            <a:r>
              <a:rPr lang="en-GB" dirty="0" smtClean="0"/>
              <a:t>Atkins, L. </a:t>
            </a:r>
            <a:r>
              <a:rPr lang="en-GB" dirty="0"/>
              <a:t>and Wallace S(2012)Qualitative research in Education. London BERA. Sage.</a:t>
            </a:r>
          </a:p>
          <a:p>
            <a:r>
              <a:rPr lang="en-GB" dirty="0"/>
              <a:t>Chase, S.E.(2011)Narrative Inquiry in </a:t>
            </a:r>
            <a:r>
              <a:rPr lang="en-GB" dirty="0" err="1"/>
              <a:t>Denzin</a:t>
            </a:r>
            <a:r>
              <a:rPr lang="en-GB" dirty="0"/>
              <a:t> and Lincoln(2011)The Sage Handbook of Qualitative Research. CA. Sage</a:t>
            </a:r>
          </a:p>
          <a:p>
            <a:r>
              <a:rPr lang="en-GB" dirty="0" err="1" smtClean="0"/>
              <a:t>Cohen,L</a:t>
            </a:r>
            <a:r>
              <a:rPr lang="en-GB" dirty="0" smtClean="0"/>
              <a:t>., </a:t>
            </a:r>
            <a:r>
              <a:rPr lang="en-GB" dirty="0" err="1" smtClean="0"/>
              <a:t>Manion</a:t>
            </a:r>
            <a:r>
              <a:rPr lang="en-GB" dirty="0" smtClean="0"/>
              <a:t>, L. </a:t>
            </a:r>
            <a:r>
              <a:rPr lang="en-GB" dirty="0"/>
              <a:t>and </a:t>
            </a:r>
            <a:r>
              <a:rPr lang="en-GB" dirty="0" smtClean="0"/>
              <a:t>Morrison, K.(</a:t>
            </a:r>
            <a:r>
              <a:rPr lang="en-GB" dirty="0"/>
              <a:t>2007) Research Methods in Education.  6</a:t>
            </a:r>
            <a:r>
              <a:rPr lang="en-GB" baseline="30000" dirty="0"/>
              <a:t>th</a:t>
            </a:r>
            <a:r>
              <a:rPr lang="en-GB" dirty="0"/>
              <a:t> edition</a:t>
            </a:r>
            <a:r>
              <a:rPr lang="en-GB" dirty="0" smtClean="0"/>
              <a:t>. London. Routledge</a:t>
            </a:r>
            <a:endParaRPr lang="en-GB" dirty="0"/>
          </a:p>
          <a:p>
            <a:r>
              <a:rPr lang="en-GB" dirty="0" err="1"/>
              <a:t>Flyvjerg,B</a:t>
            </a:r>
            <a:r>
              <a:rPr lang="en-GB" dirty="0"/>
              <a:t>. (2011) Case Study </a:t>
            </a:r>
            <a:r>
              <a:rPr lang="en-GB" i="1" dirty="0"/>
              <a:t>in</a:t>
            </a:r>
            <a:r>
              <a:rPr lang="en-GB" dirty="0"/>
              <a:t> </a:t>
            </a:r>
            <a:r>
              <a:rPr lang="en-GB" dirty="0" err="1"/>
              <a:t>Denzin</a:t>
            </a:r>
            <a:r>
              <a:rPr lang="en-GB" dirty="0"/>
              <a:t> and Lincoln(2011)The Sage Handbook of Qualitative Research. CA. Sage</a:t>
            </a:r>
          </a:p>
          <a:p>
            <a:r>
              <a:rPr lang="en-GB" dirty="0"/>
              <a:t>De  Walt, K.M. and De Walt, B.R.(2002)Participant Observation : A guide for Fieldworkers. Walnut Creek, Calif. ; Oxford : Alta Mira Press</a:t>
            </a:r>
          </a:p>
          <a:p>
            <a:r>
              <a:rPr lang="en-GB" dirty="0" err="1"/>
              <a:t>Hammersely</a:t>
            </a:r>
            <a:r>
              <a:rPr lang="en-GB" dirty="0"/>
              <a:t>, M. (2005) Ethnography: Practice, Potential and Problems.</a:t>
            </a:r>
            <a:r>
              <a:rPr lang="en-GB" baseline="30000" dirty="0">
                <a:sym typeface="Symbol" panose="05050102010706020507" pitchFamily="18" charset="2"/>
              </a:rPr>
              <a:t> </a:t>
            </a:r>
            <a:r>
              <a:rPr lang="en-GB" dirty="0"/>
              <a:t> Talk presented at the Qualitative Research Methodology Seminar Series, January, 2005, organised by School of Nursing and Midwifery and the School of Education, University of Southampton, and sponsored by the ESRC National Centre for Research Methods</a:t>
            </a:r>
          </a:p>
          <a:p>
            <a:r>
              <a:rPr lang="en-GB" dirty="0" err="1"/>
              <a:t>Hammilton</a:t>
            </a:r>
            <a:r>
              <a:rPr lang="en-GB" dirty="0"/>
              <a:t>, L.&amp; </a:t>
            </a:r>
            <a:r>
              <a:rPr lang="en-GB" dirty="0" err="1"/>
              <a:t>Cobertt-Whitter</a:t>
            </a:r>
            <a:r>
              <a:rPr lang="en-GB" dirty="0"/>
              <a:t>, C.(2013)Using Case study in Education Research. CA. Sage </a:t>
            </a:r>
          </a:p>
          <a:p>
            <a:r>
              <a:rPr lang="en-GB" dirty="0" err="1" smtClean="0"/>
              <a:t>Murchison,J</a:t>
            </a:r>
            <a:r>
              <a:rPr lang="en-GB" dirty="0" smtClean="0"/>
              <a:t>. </a:t>
            </a:r>
            <a:r>
              <a:rPr lang="en-GB" dirty="0"/>
              <a:t>(2010) Ethnography Essentials: Designing, Conducting and presenting your research. Jossey </a:t>
            </a:r>
            <a:r>
              <a:rPr lang="en-GB" dirty="0" err="1"/>
              <a:t>Bassey</a:t>
            </a:r>
            <a:r>
              <a:rPr lang="en-GB" dirty="0"/>
              <a:t>. Stake, RE(1995)The Art of Case study Research. Thousand Oaks. CA. Sage. </a:t>
            </a:r>
            <a:endParaRPr lang="en-GB" dirty="0" smtClean="0"/>
          </a:p>
          <a:p>
            <a:r>
              <a:rPr lang="en-GB" dirty="0"/>
              <a:t>Hitchcock, </a:t>
            </a:r>
            <a:r>
              <a:rPr lang="en-GB" dirty="0" smtClean="0"/>
              <a:t>G</a:t>
            </a:r>
            <a:r>
              <a:rPr lang="en-GB" dirty="0"/>
              <a:t>., </a:t>
            </a:r>
            <a:r>
              <a:rPr lang="en-GB" dirty="0" smtClean="0"/>
              <a:t>&amp; Hughes</a:t>
            </a:r>
            <a:r>
              <a:rPr lang="en-GB" dirty="0"/>
              <a:t>, </a:t>
            </a:r>
            <a:r>
              <a:rPr lang="en-GB" dirty="0" smtClean="0"/>
              <a:t>D</a:t>
            </a:r>
            <a:r>
              <a:rPr lang="en-GB" dirty="0"/>
              <a:t>. </a:t>
            </a:r>
            <a:r>
              <a:rPr lang="en-GB" dirty="0" smtClean="0"/>
              <a:t>(</a:t>
            </a:r>
            <a:r>
              <a:rPr lang="en-GB" dirty="0"/>
              <a:t>1995). </a:t>
            </a:r>
            <a:r>
              <a:rPr lang="en-GB" dirty="0" smtClean="0"/>
              <a:t>Research and the teacher</a:t>
            </a:r>
            <a:r>
              <a:rPr lang="en-GB" dirty="0"/>
              <a:t>: </a:t>
            </a:r>
            <a:r>
              <a:rPr lang="en-GB" dirty="0" smtClean="0"/>
              <a:t>A qualitative introduction </a:t>
            </a:r>
            <a:r>
              <a:rPr lang="en-GB" dirty="0"/>
              <a:t>to school-based </a:t>
            </a:r>
            <a:r>
              <a:rPr lang="en-GB" dirty="0" smtClean="0"/>
              <a:t>research(2</a:t>
            </a:r>
            <a:r>
              <a:rPr lang="en-GB" baseline="30000" dirty="0" smtClean="0"/>
              <a:t>nd</a:t>
            </a:r>
            <a:r>
              <a:rPr lang="en-GB" dirty="0" smtClean="0"/>
              <a:t> </a:t>
            </a:r>
            <a:r>
              <a:rPr lang="en-GB" dirty="0" err="1" smtClean="0"/>
              <a:t>ed</a:t>
            </a:r>
            <a:r>
              <a:rPr lang="en-GB" dirty="0"/>
              <a:t>). London: Routledge.</a:t>
            </a:r>
          </a:p>
          <a:p>
            <a:r>
              <a:rPr lang="en-GB" dirty="0" smtClean="0"/>
              <a:t>Hodkinson, P. (2008) Grounded theory and inductive research. In Gilbert, N () </a:t>
            </a:r>
            <a:r>
              <a:rPr lang="en-GB" dirty="0" err="1" smtClean="0"/>
              <a:t>Researchign</a:t>
            </a:r>
            <a:r>
              <a:rPr lang="en-GB" dirty="0" smtClean="0"/>
              <a:t> social Life. 3</a:t>
            </a:r>
            <a:r>
              <a:rPr lang="en-GB" baseline="30000" dirty="0" smtClean="0"/>
              <a:t>rd</a:t>
            </a:r>
            <a:r>
              <a:rPr lang="en-GB" dirty="0" smtClean="0"/>
              <a:t> edition. London. Sage.</a:t>
            </a:r>
            <a:endParaRPr lang="en-GB" dirty="0"/>
          </a:p>
          <a:p>
            <a:r>
              <a:rPr lang="en-GB" dirty="0" err="1"/>
              <a:t>Linclon,Y.S</a:t>
            </a:r>
            <a:r>
              <a:rPr lang="en-GB" dirty="0"/>
              <a:t>., </a:t>
            </a:r>
            <a:r>
              <a:rPr lang="en-GB" dirty="0" err="1"/>
              <a:t>Lynham</a:t>
            </a:r>
            <a:r>
              <a:rPr lang="en-GB" dirty="0"/>
              <a:t>, S.A. and Guba, E.G.(2011) </a:t>
            </a:r>
            <a:r>
              <a:rPr lang="en-GB" dirty="0" err="1"/>
              <a:t>Paradimic</a:t>
            </a:r>
            <a:r>
              <a:rPr lang="en-GB" dirty="0"/>
              <a:t> controversies, contradictions and emerging influences in Denzin, N.K. and Lincoln Y.S.(2011)The sage Handbook of qualitative Research. California. Sage</a:t>
            </a:r>
          </a:p>
          <a:p>
            <a:r>
              <a:rPr lang="en-GB" dirty="0"/>
              <a:t>Stake, </a:t>
            </a:r>
            <a:r>
              <a:rPr lang="en-GB" dirty="0" smtClean="0"/>
              <a:t>R. </a:t>
            </a:r>
            <a:r>
              <a:rPr lang="en-GB" dirty="0"/>
              <a:t>(1995). </a:t>
            </a:r>
            <a:r>
              <a:rPr lang="en-GB" dirty="0" smtClean="0"/>
              <a:t>The </a:t>
            </a:r>
            <a:r>
              <a:rPr lang="en-GB" dirty="0"/>
              <a:t>art </a:t>
            </a:r>
            <a:r>
              <a:rPr lang="en-GB" dirty="0" smtClean="0"/>
              <a:t>of case study research(pp</a:t>
            </a:r>
            <a:r>
              <a:rPr lang="en-GB" dirty="0"/>
              <a:t>. 49-68). Thousand </a:t>
            </a:r>
            <a:r>
              <a:rPr lang="en-GB" dirty="0" smtClean="0"/>
              <a:t>Oaks</a:t>
            </a:r>
            <a:r>
              <a:rPr lang="en-GB" dirty="0"/>
              <a:t>, </a:t>
            </a:r>
            <a:r>
              <a:rPr lang="en-GB" dirty="0" smtClean="0"/>
              <a:t>CA</a:t>
            </a:r>
            <a:r>
              <a:rPr lang="en-GB" dirty="0"/>
              <a:t>: </a:t>
            </a:r>
            <a:r>
              <a:rPr lang="en-GB" dirty="0" smtClean="0"/>
              <a:t>Sage</a:t>
            </a:r>
            <a:r>
              <a:rPr lang="en-GB" dirty="0"/>
              <a:t>. </a:t>
            </a:r>
          </a:p>
          <a:p>
            <a:pPr marL="0" indent="0">
              <a:buNone/>
            </a:pPr>
            <a:endParaRPr lang="en-GB" dirty="0">
              <a:latin typeface="Times New Roman" panose="02020603050405020304" pitchFamily="18" charset="0"/>
            </a:endParaRPr>
          </a:p>
        </p:txBody>
      </p:sp>
    </p:spTree>
    <p:extLst>
      <p:ext uri="{BB962C8B-B14F-4D97-AF65-F5344CB8AC3E}">
        <p14:creationId xmlns:p14="http://schemas.microsoft.com/office/powerpoint/2010/main" val="6321530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www.w3.org/XML/1998/namespace"/>
    <ds:schemaRef ds:uri="http://schemas.microsoft.com/office/infopath/2007/PartnerControls"/>
    <ds:schemaRef ds:uri="http://purl.org/dc/terms/"/>
    <ds:schemaRef ds:uri="http://schemas.microsoft.com/office/2006/documentManagement/type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642</TotalTime>
  <Words>1757</Words>
  <Application>Microsoft Office PowerPoint</Application>
  <PresentationFormat>On-screen Show (4:3)</PresentationFormat>
  <Paragraphs>195</Paragraphs>
  <Slides>30</Slides>
  <Notes>30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Myriad Pro</vt:lpstr>
      <vt:lpstr>Symbol</vt:lpstr>
      <vt:lpstr>Times New Roman</vt:lpstr>
      <vt:lpstr>20140311PresentationUWTSDTemplate</vt:lpstr>
      <vt:lpstr>Qualitative  Research  Traditions</vt:lpstr>
      <vt:lpstr>Qualitative studies that will be considered:</vt:lpstr>
      <vt:lpstr>Ethnography</vt:lpstr>
      <vt:lpstr>Classical definition….</vt:lpstr>
      <vt:lpstr>Ethnography</vt:lpstr>
      <vt:lpstr>Contemporary Ethnography</vt:lpstr>
      <vt:lpstr>Why Ethnography</vt:lpstr>
      <vt:lpstr>PowerPoint Presentation</vt:lpstr>
      <vt:lpstr>Doing ethnographic research</vt:lpstr>
      <vt:lpstr>PowerPoint Presentation</vt:lpstr>
      <vt:lpstr>Limitations and considerations in ethnographic research</vt:lpstr>
      <vt:lpstr>Case studies </vt:lpstr>
      <vt:lpstr>PowerPoint Presentation</vt:lpstr>
      <vt:lpstr>PowerPoint Presentation</vt:lpstr>
      <vt:lpstr>Types of case studies</vt:lpstr>
      <vt:lpstr>PowerPoint Presentation</vt:lpstr>
      <vt:lpstr>Five misunderstandings about case studies</vt:lpstr>
      <vt:lpstr>Phenomenology</vt:lpstr>
      <vt:lpstr>…Phenomenology</vt:lpstr>
      <vt:lpstr>PowerPoint Presentation</vt:lpstr>
      <vt:lpstr>Grounded theory</vt:lpstr>
      <vt:lpstr>Basis for grounded theory</vt:lpstr>
      <vt:lpstr>PowerPoint Presentation</vt:lpstr>
      <vt:lpstr>Disadvantages</vt:lpstr>
      <vt:lpstr>Narrative enquiry</vt:lpstr>
      <vt:lpstr>Different purposes of narrative enquiry</vt:lpstr>
      <vt:lpstr>PowerPoint Presentation</vt:lpstr>
      <vt:lpstr>PowerPoint Presentation</vt:lpstr>
      <vt:lpstr>Limitations</vt:lpstr>
      <vt:lpstr>REFERENCE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Eunice Kimaliro</cp:lastModifiedBy>
  <cp:revision>44</cp:revision>
  <cp:lastPrinted>2016-10-18T11:04:58Z</cp:lastPrinted>
  <dcterms:created xsi:type="dcterms:W3CDTF">2015-04-14T15:21:28Z</dcterms:created>
  <dcterms:modified xsi:type="dcterms:W3CDTF">2017-03-02T14:19:42Z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