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87" r:id="rId3"/>
    <p:sldId id="316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8" r:id="rId14"/>
    <p:sldId id="326" r:id="rId15"/>
    <p:sldId id="327" r:id="rId16"/>
    <p:sldId id="330" r:id="rId17"/>
    <p:sldId id="329" r:id="rId18"/>
    <p:sldId id="286" r:id="rId19"/>
    <p:sldId id="31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104" autoAdjust="0"/>
  </p:normalViewPr>
  <p:slideViewPr>
    <p:cSldViewPr>
      <p:cViewPr varScale="1">
        <p:scale>
          <a:sx n="74" d="100"/>
          <a:sy n="74" d="100"/>
        </p:scale>
        <p:origin x="76" y="3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6235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Attacker uses the community strings to extract information about a device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Attackers enumerate SNMP to extract information about network resources such as hosts, routers, devices, shares, etc. and network information such as ARP tables, routing tables, traffic, etc.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9673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OID – Object Identifier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 smtClean="0"/>
              <a:t>GetRequest</a:t>
            </a:r>
            <a:r>
              <a:rPr lang="en-GB" dirty="0" smtClean="0"/>
              <a:t> – Used by the SNMP manager to request information from the SNMP agent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 smtClean="0"/>
              <a:t>GetNextRequest</a:t>
            </a:r>
            <a:r>
              <a:rPr lang="en-GB" dirty="0" smtClean="0"/>
              <a:t> –</a:t>
            </a:r>
            <a:r>
              <a:rPr lang="en-GB" baseline="0" dirty="0" smtClean="0"/>
              <a:t> Used by the SNMP manager continuously to retrieve all the data stored in the array or table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 smtClean="0"/>
              <a:t>GetResponse</a:t>
            </a:r>
            <a:r>
              <a:rPr lang="en-GB" baseline="0" dirty="0" smtClean="0"/>
              <a:t> – Used by the SNMP agent to satisfy a request made by the SNMP manager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 smtClean="0"/>
              <a:t>SetRequest</a:t>
            </a:r>
            <a:r>
              <a:rPr lang="en-GB" baseline="0" dirty="0" smtClean="0"/>
              <a:t> – Used by the SNMP manager to modify the value of a parameter within agent’s Management Information Base (MIB)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Trap – Used by the SNMP agent to inform the pre-configured SNMP manager of a certain event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0985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Attackers queries NTP server to gather valuable information such as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List of hosts connected to NTP server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Clients IP address in a network, their system names and Oss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Internal </a:t>
            </a:r>
            <a:r>
              <a:rPr lang="en-GB" dirty="0" err="1" smtClean="0"/>
              <a:t>Ips</a:t>
            </a:r>
            <a:r>
              <a:rPr lang="en-GB" dirty="0" smtClean="0"/>
              <a:t> can also be obtained if NTP server is in the DMZ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741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Attackers can directly interact with SMTP via the telnet prompt and collect list of valid users on the SMTP server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2069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291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19/10/2018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aspen.eccouncil.org/" TargetMode="External"/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ymantec.com/security_response/publications/threatreport.js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/>
          </a:bodyPr>
          <a:lstStyle/>
          <a:p>
            <a:r>
              <a:rPr lang="en-GB" dirty="0" smtClean="0"/>
              <a:t>Network Security:</a:t>
            </a:r>
            <a:br>
              <a:rPr lang="en-GB" dirty="0" smtClean="0"/>
            </a:br>
            <a:r>
              <a:rPr lang="en-GB" sz="3600" dirty="0" smtClean="0"/>
              <a:t>Enumeration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452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Learning outcome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31837"/>
            <a:ext cx="8229600" cy="5433467"/>
          </a:xfrm>
        </p:spPr>
        <p:txBody>
          <a:bodyPr>
            <a:normAutofit fontScale="92500" lnSpcReduction="10000"/>
          </a:bodyPr>
          <a:lstStyle/>
          <a:p>
            <a:r>
              <a:rPr lang="en-US" dirty="0" smtClean="0"/>
              <a:t>Upon completion of this material, you should be able to: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Enumeration Concepts</a:t>
            </a:r>
            <a:endParaRPr lang="en-US" altLang="zh-TW" sz="2400" dirty="0" smtClean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different techniques for NetBIOS Enumeration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Understand different techniques for </a:t>
            </a:r>
            <a:r>
              <a:rPr lang="en-US" altLang="zh-TW" sz="2400" dirty="0" smtClean="0">
                <a:ea typeface="新細明體" pitchFamily="18" charset="-120"/>
              </a:rPr>
              <a:t>SNMP Enumeration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Understand different techniques for </a:t>
            </a:r>
            <a:r>
              <a:rPr lang="en-US" altLang="zh-TW" sz="2400" dirty="0" smtClean="0">
                <a:ea typeface="新細明體" pitchFamily="18" charset="-120"/>
              </a:rPr>
              <a:t>LDAP Enumeration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Understand different techniques for </a:t>
            </a:r>
            <a:r>
              <a:rPr lang="en-US" altLang="zh-TW" sz="2400" dirty="0" smtClean="0">
                <a:ea typeface="新細明體" pitchFamily="18" charset="-120"/>
              </a:rPr>
              <a:t>NTP Enumeration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Understand different techniques for </a:t>
            </a:r>
            <a:r>
              <a:rPr lang="en-US" altLang="zh-TW" sz="2400" dirty="0" smtClean="0">
                <a:ea typeface="新細明體" pitchFamily="18" charset="-120"/>
              </a:rPr>
              <a:t>SMTP and DNS Enumeration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Enumeration Countermeasures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Enumeration Pen Testing</a:t>
            </a: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 smtClean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 smtClean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7924800" cy="1143000"/>
          </a:xfrm>
        </p:spPr>
        <p:txBody>
          <a:bodyPr/>
          <a:lstStyle/>
          <a:p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ENUMERATION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0" y="1600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IN" dirty="0" smtClean="0"/>
              <a:t>Enumeration Overview</a:t>
            </a:r>
          </a:p>
          <a:p>
            <a:r>
              <a:rPr lang="en-IN" dirty="0" smtClean="0"/>
              <a:t>NetBIOS Enumeration</a:t>
            </a:r>
          </a:p>
          <a:p>
            <a:r>
              <a:rPr lang="en-IN" dirty="0" smtClean="0"/>
              <a:t>SNMP Enumeration</a:t>
            </a:r>
          </a:p>
          <a:p>
            <a:r>
              <a:rPr lang="en-IN" dirty="0" smtClean="0"/>
              <a:t>LDAP Enumeration</a:t>
            </a:r>
          </a:p>
          <a:p>
            <a:r>
              <a:rPr lang="en-IN" dirty="0" smtClean="0"/>
              <a:t>NTP </a:t>
            </a:r>
            <a:r>
              <a:rPr lang="en-IN" dirty="0"/>
              <a:t>Enumeration</a:t>
            </a:r>
          </a:p>
          <a:p>
            <a:r>
              <a:rPr lang="en-IN" dirty="0" smtClean="0"/>
              <a:t>SMTP and DNS </a:t>
            </a:r>
            <a:r>
              <a:rPr lang="en-IN" dirty="0"/>
              <a:t>Enumeration</a:t>
            </a:r>
          </a:p>
          <a:p>
            <a:r>
              <a:rPr lang="en-IN" dirty="0" smtClean="0"/>
              <a:t>Enumeration Countermeasures</a:t>
            </a:r>
          </a:p>
          <a:p>
            <a:r>
              <a:rPr lang="en-IN" dirty="0" smtClean="0"/>
              <a:t>Enumeration Pen Testing</a:t>
            </a:r>
            <a:endParaRPr lang="en-IN" dirty="0"/>
          </a:p>
          <a:p>
            <a:endParaRPr lang="en-IN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HB SERVICES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688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150" y="189549"/>
            <a:ext cx="8229600" cy="784860"/>
          </a:xfrm>
        </p:spPr>
        <p:txBody>
          <a:bodyPr/>
          <a:lstStyle/>
          <a:p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Enumeration Overview</a:t>
            </a:r>
            <a:endParaRPr lang="en-IN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350" y="1059498"/>
            <a:ext cx="8534400" cy="5646102"/>
          </a:xfrm>
        </p:spPr>
        <p:txBody>
          <a:bodyPr/>
          <a:lstStyle/>
          <a:p>
            <a:pPr marL="0" indent="0" algn="just">
              <a:buNone/>
            </a:pPr>
            <a:r>
              <a:rPr lang="en-IN" sz="2400" dirty="0" smtClean="0"/>
              <a:t>Enumeration </a:t>
            </a:r>
            <a:r>
              <a:rPr lang="en-IN" sz="2400" dirty="0"/>
              <a:t>is </a:t>
            </a:r>
            <a:r>
              <a:rPr lang="en-IN" sz="2400" dirty="0" smtClean="0"/>
              <a:t>where attackers creates </a:t>
            </a:r>
            <a:r>
              <a:rPr lang="en-IN" sz="2400" dirty="0"/>
              <a:t>active connections to system and performs directed queries to gain more information about the target in the </a:t>
            </a:r>
            <a:r>
              <a:rPr lang="en-IN" sz="2400" dirty="0" smtClean="0"/>
              <a:t>intranetwork</a:t>
            </a:r>
            <a:endParaRPr lang="en-IN" sz="2400" dirty="0"/>
          </a:p>
          <a:p>
            <a:pPr marL="0" indent="0">
              <a:buNone/>
            </a:pPr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Techniques for Enumeration:</a:t>
            </a:r>
          </a:p>
        </p:txBody>
      </p:sp>
      <p:sp>
        <p:nvSpPr>
          <p:cNvPr id="7" name="Flowchart: Punched Tape 6"/>
          <p:cNvSpPr/>
          <p:nvPr/>
        </p:nvSpPr>
        <p:spPr>
          <a:xfrm>
            <a:off x="1432560" y="5303837"/>
            <a:ext cx="2846070" cy="743268"/>
          </a:xfrm>
          <a:prstGeom prst="flowChartPunchedTape">
            <a:avLst/>
          </a:prstGeom>
          <a:solidFill>
            <a:srgbClr val="FF9933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 smtClean="0"/>
              <a:t>Extract user groups</a:t>
            </a:r>
            <a:endParaRPr lang="en-IN" sz="1400" dirty="0"/>
          </a:p>
        </p:txBody>
      </p:sp>
      <p:sp>
        <p:nvSpPr>
          <p:cNvPr id="9" name="Flowchart: Punched Tape 8"/>
          <p:cNvSpPr/>
          <p:nvPr/>
        </p:nvSpPr>
        <p:spPr>
          <a:xfrm>
            <a:off x="1421674" y="4234973"/>
            <a:ext cx="2846070" cy="773430"/>
          </a:xfrm>
          <a:prstGeom prst="flowChartPunchedTape">
            <a:avLst/>
          </a:prstGeom>
          <a:solidFill>
            <a:srgbClr val="FF0066"/>
          </a:solidFill>
          <a:ln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400" dirty="0" smtClean="0"/>
          </a:p>
          <a:p>
            <a:pPr algn="ctr"/>
            <a:r>
              <a:rPr lang="en-IN" sz="1400" dirty="0" smtClean="0"/>
              <a:t>Extract </a:t>
            </a:r>
            <a:r>
              <a:rPr lang="en-IN" sz="1400" dirty="0"/>
              <a:t>user names using SNMP	</a:t>
            </a:r>
          </a:p>
        </p:txBody>
      </p:sp>
      <p:sp>
        <p:nvSpPr>
          <p:cNvPr id="10" name="Flowchart: Punched Tape 9"/>
          <p:cNvSpPr/>
          <p:nvPr/>
        </p:nvSpPr>
        <p:spPr>
          <a:xfrm>
            <a:off x="1432560" y="3124201"/>
            <a:ext cx="2846070" cy="815339"/>
          </a:xfrm>
          <a:prstGeom prst="flowChartPunchedTape">
            <a:avLst/>
          </a:prstGeom>
          <a:solidFill>
            <a:srgbClr val="008080"/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 smtClean="0"/>
              <a:t>Extract user names using email IDS</a:t>
            </a:r>
            <a:endParaRPr lang="en-IN" sz="1400" dirty="0"/>
          </a:p>
        </p:txBody>
      </p:sp>
      <p:sp>
        <p:nvSpPr>
          <p:cNvPr id="11" name="Flowchart: Punched Tape 10"/>
          <p:cNvSpPr/>
          <p:nvPr/>
        </p:nvSpPr>
        <p:spPr>
          <a:xfrm>
            <a:off x="4724399" y="5303837"/>
            <a:ext cx="3048001" cy="743268"/>
          </a:xfrm>
          <a:prstGeom prst="flowChartPunchedTape">
            <a:avLst/>
          </a:prstGeom>
          <a:solidFill>
            <a:schemeClr val="accent6"/>
          </a:solidFill>
          <a:ln>
            <a:solidFill>
              <a:srgbClr val="FFFF66"/>
            </a:solidFill>
          </a:ln>
          <a:effectLst>
            <a:glow rad="228600">
              <a:schemeClr val="bg1">
                <a:alpha val="40000"/>
              </a:schemeClr>
            </a:glow>
            <a:outerShdw blurRad="50800" dist="50800" dir="5400000" algn="ctr" rotWithShape="0">
              <a:schemeClr val="bg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 smtClean="0"/>
              <a:t>Extract information using DNS Zone Transfer</a:t>
            </a:r>
            <a:endParaRPr lang="en-IN" sz="1400" dirty="0"/>
          </a:p>
        </p:txBody>
      </p:sp>
      <p:sp>
        <p:nvSpPr>
          <p:cNvPr id="12" name="Flowchart: Punched Tape 11"/>
          <p:cNvSpPr/>
          <p:nvPr/>
        </p:nvSpPr>
        <p:spPr>
          <a:xfrm>
            <a:off x="4741546" y="3124200"/>
            <a:ext cx="3030854" cy="815339"/>
          </a:xfrm>
          <a:prstGeom prst="flowChartPunchedTape">
            <a:avLst/>
          </a:prstGeom>
          <a:solidFill>
            <a:srgbClr val="008080"/>
          </a:solidFill>
          <a:ln>
            <a:solidFill>
              <a:srgbClr val="33CC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 dirty="0" smtClean="0"/>
          </a:p>
          <a:p>
            <a:pPr algn="ctr"/>
            <a:r>
              <a:rPr lang="en-IN" sz="1400" dirty="0" smtClean="0"/>
              <a:t>Extract</a:t>
            </a:r>
            <a:r>
              <a:rPr lang="en-IN" sz="1200" dirty="0" smtClean="0"/>
              <a:t> </a:t>
            </a:r>
            <a:r>
              <a:rPr lang="en-IN" sz="1400" dirty="0" smtClean="0"/>
              <a:t>information using the default    passwords</a:t>
            </a:r>
            <a:endParaRPr lang="en-IN" sz="1400" dirty="0"/>
          </a:p>
        </p:txBody>
      </p:sp>
      <p:sp>
        <p:nvSpPr>
          <p:cNvPr id="13" name="Flowchart: Punched Tape 12"/>
          <p:cNvSpPr/>
          <p:nvPr/>
        </p:nvSpPr>
        <p:spPr>
          <a:xfrm>
            <a:off x="4758690" y="4188617"/>
            <a:ext cx="3013710" cy="819785"/>
          </a:xfrm>
          <a:prstGeom prst="flowChartPunchedTape">
            <a:avLst/>
          </a:prstGeom>
          <a:solidFill>
            <a:srgbClr val="FF0066"/>
          </a:solidFill>
          <a:ln>
            <a:solidFill>
              <a:srgbClr val="FF5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400" dirty="0" smtClean="0"/>
              <a:t>Brute </a:t>
            </a:r>
            <a:r>
              <a:rPr lang="en-IN" sz="1400" dirty="0"/>
              <a:t>Force Active Directory</a:t>
            </a:r>
          </a:p>
        </p:txBody>
      </p:sp>
    </p:spTree>
    <p:extLst>
      <p:ext uri="{BB962C8B-B14F-4D97-AF65-F5344CB8AC3E}">
        <p14:creationId xmlns:p14="http://schemas.microsoft.com/office/powerpoint/2010/main" val="4077570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8630" y="381000"/>
            <a:ext cx="8229600" cy="1143000"/>
          </a:xfrm>
        </p:spPr>
        <p:txBody>
          <a:bodyPr/>
          <a:lstStyle/>
          <a:p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NetBIOS Enumeration</a:t>
            </a:r>
            <a:endParaRPr lang="en-IN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630" y="1752600"/>
            <a:ext cx="8229600" cy="4525963"/>
          </a:xfrm>
        </p:spPr>
        <p:txBody>
          <a:bodyPr>
            <a:normAutofit/>
          </a:bodyPr>
          <a:lstStyle/>
          <a:p>
            <a:r>
              <a:rPr lang="en-IN" sz="2000" dirty="0" smtClean="0"/>
              <a:t>NetBIOS name is a unique 16 ASCII character string used to identify the network devices over TCP/IP , 15 characters are used for the device name and 16</a:t>
            </a:r>
            <a:r>
              <a:rPr lang="en-IN" sz="2000" baseline="30000" dirty="0" smtClean="0"/>
              <a:t>th</a:t>
            </a:r>
            <a:r>
              <a:rPr lang="en-IN" sz="2000" dirty="0" smtClean="0"/>
              <a:t> character is reserved for the service or name record type.</a:t>
            </a:r>
          </a:p>
          <a:p>
            <a:endParaRPr lang="en-IN" sz="2000" dirty="0" smtClean="0"/>
          </a:p>
          <a:p>
            <a:r>
              <a:rPr lang="en-IN" sz="2000" dirty="0" smtClean="0"/>
              <a:t>Attackers use the NetBIOS Enumeration to obtain</a:t>
            </a:r>
            <a:r>
              <a:rPr lang="en-IN" sz="2800" dirty="0" smtClean="0"/>
              <a:t>:</a:t>
            </a:r>
          </a:p>
          <a:p>
            <a:pPr lvl="1"/>
            <a:r>
              <a:rPr lang="en-IN" sz="1800" dirty="0" smtClean="0"/>
              <a:t>List of computers that belong to a domain</a:t>
            </a:r>
          </a:p>
          <a:p>
            <a:pPr lvl="1"/>
            <a:r>
              <a:rPr lang="en-IN" sz="1800" dirty="0" smtClean="0"/>
              <a:t>List of shares on the individual hosts in the network</a:t>
            </a:r>
          </a:p>
          <a:p>
            <a:pPr lvl="1"/>
            <a:r>
              <a:rPr lang="en-IN" sz="1800" dirty="0" smtClean="0"/>
              <a:t>Policies and passwords</a:t>
            </a:r>
          </a:p>
          <a:p>
            <a:pPr marL="457200" lvl="1" indent="0">
              <a:buNone/>
            </a:pPr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3492224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143000"/>
          </a:xfrm>
        </p:spPr>
        <p:txBody>
          <a:bodyPr/>
          <a:lstStyle/>
          <a:p>
            <a:r>
              <a:rPr lang="en-IN" b="1" dirty="0">
                <a:solidFill>
                  <a:schemeClr val="accent6">
                    <a:lumMod val="75000"/>
                  </a:schemeClr>
                </a:solidFill>
              </a:rPr>
              <a:t>SNMP Enumeration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905000"/>
            <a:ext cx="8229600" cy="4525963"/>
          </a:xfrm>
        </p:spPr>
        <p:txBody>
          <a:bodyPr>
            <a:noAutofit/>
          </a:bodyPr>
          <a:lstStyle/>
          <a:p>
            <a:pPr algn="just"/>
            <a:r>
              <a:rPr lang="en-IN" sz="2000" dirty="0" smtClean="0"/>
              <a:t>SNMP enumeration is a process of enumerating user accounts and devices on a target system using SNMP</a:t>
            </a:r>
          </a:p>
          <a:p>
            <a:pPr algn="just"/>
            <a:r>
              <a:rPr lang="en-IN" sz="2000" dirty="0" smtClean="0"/>
              <a:t>SNMP  consists of a manager and an agent; agents are embedded on every network device, and the manager is installed on a  separate computer</a:t>
            </a:r>
          </a:p>
          <a:p>
            <a:pPr algn="just"/>
            <a:r>
              <a:rPr lang="en-IN" sz="2000" dirty="0" smtClean="0"/>
              <a:t>SNMP hold two passwords to access and configure the SNMP agent from the management station</a:t>
            </a:r>
          </a:p>
          <a:p>
            <a:pPr lvl="1" algn="just"/>
            <a:r>
              <a:rPr lang="en-IN" sz="2000" dirty="0" smtClean="0"/>
              <a:t>Read community string</a:t>
            </a:r>
          </a:p>
          <a:p>
            <a:pPr lvl="1" algn="just"/>
            <a:r>
              <a:rPr lang="en-IN" sz="2000" dirty="0" smtClean="0"/>
              <a:t>Read/write community </a:t>
            </a:r>
            <a:r>
              <a:rPr lang="en-IN" sz="2000" dirty="0" smtClean="0"/>
              <a:t>string</a:t>
            </a:r>
          </a:p>
          <a:p>
            <a:pPr marL="457200" lvl="1" indent="0" algn="just">
              <a:buNone/>
            </a:pPr>
            <a:r>
              <a:rPr lang="en-IN" sz="2000" dirty="0" smtClean="0"/>
              <a:t/>
            </a:r>
            <a:br>
              <a:rPr lang="en-IN" sz="2000" dirty="0" smtClean="0"/>
            </a:br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1725530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Working of SNMP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524000"/>
            <a:ext cx="4149090" cy="4602163"/>
          </a:xfrm>
        </p:spPr>
        <p:txBody>
          <a:bodyPr>
            <a:normAutofit/>
          </a:bodyPr>
          <a:lstStyle/>
          <a:p>
            <a:r>
              <a:rPr lang="en-IN" sz="1800" dirty="0" smtClean="0"/>
              <a:t>GetRequest</a:t>
            </a:r>
          </a:p>
          <a:p>
            <a:r>
              <a:rPr lang="en-IN" sz="1800" dirty="0" smtClean="0"/>
              <a:t>GetNextRequest</a:t>
            </a:r>
          </a:p>
          <a:p>
            <a:r>
              <a:rPr lang="en-IN" sz="1800" dirty="0" smtClean="0"/>
              <a:t>GetResponse</a:t>
            </a:r>
          </a:p>
          <a:p>
            <a:r>
              <a:rPr lang="en-IN" sz="1800" dirty="0" smtClean="0"/>
              <a:t>SetRequest</a:t>
            </a:r>
          </a:p>
          <a:p>
            <a:r>
              <a:rPr lang="en-IN" sz="1800" dirty="0" smtClean="0"/>
              <a:t>Trap</a:t>
            </a:r>
          </a:p>
          <a:p>
            <a:pPr marL="0" indent="0">
              <a:buNone/>
            </a:pPr>
            <a:endParaRPr lang="en-IN" sz="1800" dirty="0" smtClean="0"/>
          </a:p>
          <a:p>
            <a:pPr marL="0" indent="0">
              <a:buNone/>
            </a:pPr>
            <a:r>
              <a:rPr lang="en-IN" sz="1800" u="sng" dirty="0" smtClean="0"/>
              <a:t>MIB:Management Information Base</a:t>
            </a:r>
          </a:p>
          <a:p>
            <a:pPr lvl="1"/>
            <a:r>
              <a:rPr lang="en-IN" sz="1600" dirty="0" smtClean="0"/>
              <a:t>Is a virtual Database containing formal description of all the network objects that can be managed using SNMP</a:t>
            </a:r>
            <a:endParaRPr lang="en-IN" sz="1600" dirty="0"/>
          </a:p>
        </p:txBody>
      </p:sp>
      <p:pic>
        <p:nvPicPr>
          <p:cNvPr id="6" name="Picture 2" descr="http://www.tcpipguide.com/free/diagrams/snmpmodel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290" y="1417638"/>
            <a:ext cx="439085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9988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4340" y="83379"/>
            <a:ext cx="8229600" cy="827517"/>
          </a:xfrm>
        </p:spPr>
        <p:txBody>
          <a:bodyPr/>
          <a:lstStyle/>
          <a:p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  LDAP Enumeration 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Round Diagonal Corner Rectangle 6"/>
          <p:cNvSpPr/>
          <p:nvPr/>
        </p:nvSpPr>
        <p:spPr>
          <a:xfrm>
            <a:off x="251520" y="836712"/>
            <a:ext cx="8814641" cy="983162"/>
          </a:xfrm>
          <a:prstGeom prst="round2DiagRect">
            <a:avLst/>
          </a:prstGeom>
          <a:ln/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Lightweight Directory Access Protocol(LDAP) is an Internet protocol for accessing distributed directory services</a:t>
            </a:r>
            <a:endParaRPr lang="en-IN" dirty="0"/>
          </a:p>
        </p:txBody>
      </p:sp>
      <p:sp>
        <p:nvSpPr>
          <p:cNvPr id="8" name="Round Diagonal Corner Rectangle 7"/>
          <p:cNvSpPr/>
          <p:nvPr/>
        </p:nvSpPr>
        <p:spPr>
          <a:xfrm>
            <a:off x="206939" y="2918818"/>
            <a:ext cx="8784976" cy="1026664"/>
          </a:xfrm>
          <a:prstGeom prst="round2Diag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A client starts an LDAP session by connecting to a Directory system Agent(DSA) on TCP port 389 and sends an operation request to the DSA</a:t>
            </a:r>
            <a:endParaRPr lang="en-IN" dirty="0"/>
          </a:p>
        </p:txBody>
      </p:sp>
      <p:sp>
        <p:nvSpPr>
          <p:cNvPr id="9" name="Round Diagonal Corner Rectangle 8"/>
          <p:cNvSpPr/>
          <p:nvPr/>
        </p:nvSpPr>
        <p:spPr>
          <a:xfrm>
            <a:off x="245039" y="3990810"/>
            <a:ext cx="8784976" cy="998499"/>
          </a:xfrm>
          <a:prstGeom prst="round2Diag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Information is transmitted between the client and the server using Basic Encoding Rules(BER)</a:t>
            </a:r>
            <a:endParaRPr lang="en-IN" dirty="0"/>
          </a:p>
        </p:txBody>
      </p:sp>
      <p:sp>
        <p:nvSpPr>
          <p:cNvPr id="10" name="Round Diagonal Corner Rectangle 9"/>
          <p:cNvSpPr/>
          <p:nvPr/>
        </p:nvSpPr>
        <p:spPr>
          <a:xfrm>
            <a:off x="229799" y="4998886"/>
            <a:ext cx="8784976" cy="1022402"/>
          </a:xfrm>
          <a:prstGeom prst="round2Diag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Attacker queries LDAP service to gather information such as valid user names, addresses, departmental details, </a:t>
            </a:r>
            <a:r>
              <a:rPr lang="en-IN" dirty="0" err="1" smtClean="0"/>
              <a:t>etc</a:t>
            </a:r>
            <a:r>
              <a:rPr lang="en-IN" dirty="0" smtClean="0"/>
              <a:t> that can be further used to perform attacks</a:t>
            </a:r>
            <a:endParaRPr lang="en-IN" dirty="0"/>
          </a:p>
        </p:txBody>
      </p:sp>
      <p:sp>
        <p:nvSpPr>
          <p:cNvPr id="11" name="Round Diagonal Corner Rectangle 10"/>
          <p:cNvSpPr/>
          <p:nvPr/>
        </p:nvSpPr>
        <p:spPr>
          <a:xfrm>
            <a:off x="245039" y="1837985"/>
            <a:ext cx="8784976" cy="1041815"/>
          </a:xfrm>
          <a:prstGeom prst="round2Diag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Directory Services may provide any organized set of records, often in a hierarchical and logical structure, such as a corporate email directory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846275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NTP Enumeration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Snip Diagonal Corner Rectangle 7"/>
          <p:cNvSpPr/>
          <p:nvPr/>
        </p:nvSpPr>
        <p:spPr>
          <a:xfrm>
            <a:off x="22860" y="2133600"/>
            <a:ext cx="4648200" cy="1524000"/>
          </a:xfrm>
          <a:prstGeom prst="snip2Diag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IN" dirty="0" smtClean="0"/>
              <a:t>Network Time Protocol(NTP) is designed to synchronize clocks of networked computers</a:t>
            </a:r>
            <a:endParaRPr lang="en-IN" dirty="0"/>
          </a:p>
        </p:txBody>
      </p:sp>
      <p:sp>
        <p:nvSpPr>
          <p:cNvPr id="9" name="Snip Diagonal Corner Rectangle 8"/>
          <p:cNvSpPr/>
          <p:nvPr/>
        </p:nvSpPr>
        <p:spPr>
          <a:xfrm>
            <a:off x="4343400" y="2133600"/>
            <a:ext cx="4648200" cy="1524000"/>
          </a:xfrm>
          <a:prstGeom prst="snip2Diag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It uses UDP port 123 as its primary means of communication</a:t>
            </a:r>
            <a:endParaRPr lang="en-IN" dirty="0"/>
          </a:p>
        </p:txBody>
      </p:sp>
      <p:sp>
        <p:nvSpPr>
          <p:cNvPr id="10" name="Snip Diagonal Corner Rectangle 9"/>
          <p:cNvSpPr/>
          <p:nvPr/>
        </p:nvSpPr>
        <p:spPr>
          <a:xfrm>
            <a:off x="22860" y="4038600"/>
            <a:ext cx="4648200" cy="1524000"/>
          </a:xfrm>
          <a:prstGeom prst="snip2Diag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IN" dirty="0" smtClean="0"/>
              <a:t>NTP can maintain time to within 10 milliseconds (1/100seconds) over the </a:t>
            </a:r>
          </a:p>
          <a:p>
            <a:r>
              <a:rPr lang="en-IN" dirty="0" smtClean="0"/>
              <a:t>public internet</a:t>
            </a:r>
            <a:endParaRPr lang="en-IN" dirty="0"/>
          </a:p>
        </p:txBody>
      </p:sp>
      <p:sp>
        <p:nvSpPr>
          <p:cNvPr id="11" name="Snip Diagonal Corner Rectangle 10"/>
          <p:cNvSpPr/>
          <p:nvPr/>
        </p:nvSpPr>
        <p:spPr>
          <a:xfrm>
            <a:off x="4343400" y="4038600"/>
            <a:ext cx="4648200" cy="1524000"/>
          </a:xfrm>
          <a:prstGeom prst="snip2Diag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It can achieve accuracies of 200 microseconds or better in local area networks under ideal conditions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09754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80728"/>
          </a:xfrm>
        </p:spPr>
        <p:txBody>
          <a:bodyPr/>
          <a:lstStyle/>
          <a:p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SMTP Enumeration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290301" y="1124744"/>
            <a:ext cx="8523318" cy="857805"/>
          </a:xfrm>
          <a:prstGeom prst="rect">
            <a:avLst/>
          </a:prstGeom>
          <a:ln>
            <a:solidFill>
              <a:schemeClr val="accent5">
                <a:lumMod val="50000"/>
              </a:schemeClr>
            </a:solidFill>
          </a:ln>
          <a:effectLst>
            <a:glow rad="228600">
              <a:schemeClr val="accent5">
                <a:lumMod val="20000"/>
                <a:lumOff val="80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SMTP stands for Simple Mail Transfer Protocol that provides 3 built-in-commands:</a:t>
            </a:r>
            <a:endParaRPr lang="en-IN" dirty="0"/>
          </a:p>
        </p:txBody>
      </p:sp>
      <p:sp>
        <p:nvSpPr>
          <p:cNvPr id="21" name="Rounded Rectangle 20"/>
          <p:cNvSpPr/>
          <p:nvPr/>
        </p:nvSpPr>
        <p:spPr>
          <a:xfrm>
            <a:off x="467544" y="2343945"/>
            <a:ext cx="1214308" cy="762000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VRFY</a:t>
            </a:r>
            <a:endParaRPr lang="en-IN" dirty="0"/>
          </a:p>
        </p:txBody>
      </p:sp>
      <p:sp>
        <p:nvSpPr>
          <p:cNvPr id="22" name="Rounded Rectangle 21"/>
          <p:cNvSpPr/>
          <p:nvPr/>
        </p:nvSpPr>
        <p:spPr>
          <a:xfrm>
            <a:off x="467544" y="3395347"/>
            <a:ext cx="1214308" cy="7620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EXPN</a:t>
            </a:r>
            <a:endParaRPr lang="en-IN" dirty="0"/>
          </a:p>
        </p:txBody>
      </p:sp>
      <p:sp>
        <p:nvSpPr>
          <p:cNvPr id="23" name="Rounded Rectangle 22"/>
          <p:cNvSpPr/>
          <p:nvPr/>
        </p:nvSpPr>
        <p:spPr>
          <a:xfrm>
            <a:off x="467544" y="4518742"/>
            <a:ext cx="1214308" cy="76200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RCPTTO</a:t>
            </a:r>
            <a:endParaRPr lang="en-IN" dirty="0"/>
          </a:p>
        </p:txBody>
      </p:sp>
      <p:sp>
        <p:nvSpPr>
          <p:cNvPr id="24" name="Rounded Rectangle 23"/>
          <p:cNvSpPr/>
          <p:nvPr/>
        </p:nvSpPr>
        <p:spPr>
          <a:xfrm>
            <a:off x="1843342" y="2343945"/>
            <a:ext cx="6853802" cy="762000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Validate the users</a:t>
            </a:r>
            <a:endParaRPr lang="en-IN" dirty="0"/>
          </a:p>
        </p:txBody>
      </p:sp>
      <p:sp>
        <p:nvSpPr>
          <p:cNvPr id="25" name="Rounded Rectangle 24"/>
          <p:cNvSpPr/>
          <p:nvPr/>
        </p:nvSpPr>
        <p:spPr>
          <a:xfrm>
            <a:off x="1881442" y="3395347"/>
            <a:ext cx="6853802" cy="762000"/>
          </a:xfrm>
          <a:prstGeom prst="round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Tells the actual delivery addresses of aliases and mailing lists</a:t>
            </a:r>
            <a:endParaRPr lang="en-IN" dirty="0"/>
          </a:p>
        </p:txBody>
      </p:sp>
      <p:sp>
        <p:nvSpPr>
          <p:cNvPr id="26" name="Rounded Rectangle 25"/>
          <p:cNvSpPr/>
          <p:nvPr/>
        </p:nvSpPr>
        <p:spPr>
          <a:xfrm>
            <a:off x="1881442" y="4484848"/>
            <a:ext cx="6853802" cy="762000"/>
          </a:xfrm>
          <a:prstGeom prst="roundRect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5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Defines the recipients of the message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3384134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DNS Zone Transfer Enumeration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noFill/>
          <a:ln>
            <a:noFill/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6" name="Pentagon 5"/>
          <p:cNvSpPr>
            <a:spLocks noChangeAspect="1"/>
          </p:cNvSpPr>
          <p:nvPr/>
        </p:nvSpPr>
        <p:spPr>
          <a:xfrm>
            <a:off x="323528" y="1905000"/>
            <a:ext cx="8712968" cy="3733800"/>
          </a:xfrm>
          <a:prstGeom prst="homePlat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  <a:softEdge rad="31750"/>
          </a:effectLst>
          <a:scene3d>
            <a:camera prst="orthographicFront"/>
            <a:lightRig rig="threePt" dir="t"/>
          </a:scene3d>
          <a:sp3d>
            <a:bevelB w="165100" prst="coolSlan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It is a process of locating the DNS server and the records of a target network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An attacker can gather valuable network information such as DNS server names, hostnames, machine names, user names, ip addresses, . Etc. of the potential targets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 smtClean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 a DNS Zone transfer enumeration, an attacker tries to retrieve a copy of the entire zone file for a domain from the DNS server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88420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130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92D050"/>
                </a:solidFill>
              </a:rPr>
              <a:t>Enumeration</a:t>
            </a:r>
            <a:r>
              <a:rPr lang="en-IN" b="1" dirty="0" smtClean="0"/>
              <a:t> </a:t>
            </a:r>
            <a:r>
              <a:rPr lang="en-IN" b="1" dirty="0" smtClean="0">
                <a:solidFill>
                  <a:srgbClr val="7030A0"/>
                </a:solidFill>
              </a:rPr>
              <a:t>Countermeasures</a:t>
            </a:r>
            <a:endParaRPr lang="en-IN" b="1" dirty="0">
              <a:solidFill>
                <a:srgbClr val="7030A0"/>
              </a:solidFill>
            </a:endParaRPr>
          </a:p>
        </p:txBody>
      </p:sp>
      <p:sp>
        <p:nvSpPr>
          <p:cNvPr id="7" name="Parallelogram 6"/>
          <p:cNvSpPr/>
          <p:nvPr/>
        </p:nvSpPr>
        <p:spPr>
          <a:xfrm>
            <a:off x="4419600" y="1930875"/>
            <a:ext cx="4572000" cy="3518535"/>
          </a:xfrm>
          <a:prstGeom prst="parallelogram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 smtClean="0"/>
          </a:p>
          <a:p>
            <a:pPr algn="ctr"/>
            <a:endParaRPr lang="en-IN" sz="2000" dirty="0" smtClean="0"/>
          </a:p>
          <a:p>
            <a:pPr algn="ctr"/>
            <a:r>
              <a:rPr lang="en-IN" sz="2000" dirty="0" smtClean="0"/>
              <a:t>DNS</a:t>
            </a:r>
            <a:endParaRPr lang="en-IN" sz="2000" dirty="0" smtClean="0"/>
          </a:p>
          <a:p>
            <a:pPr algn="ctr"/>
            <a:endParaRPr lang="en-IN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/>
              <a:t>Disable the DNS zone transfers to the untrusted hosts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/>
              <a:t>Make sure that the private hosts and their IP addresses are not published into DNS Zone files of public DNS Server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/>
              <a:t>Use Premium DNS registration services that hide sensitive information such as HINFO from </a:t>
            </a:r>
            <a:r>
              <a:rPr lang="en-IN" sz="1200" dirty="0" smtClean="0"/>
              <a:t>public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 smtClean="0"/>
              <a:t>Use Standard network Administration contacts</a:t>
            </a:r>
            <a:endParaRPr lang="en-IN" sz="1200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 smtClean="0"/>
          </a:p>
          <a:p>
            <a:endParaRPr lang="en-IN" dirty="0" smtClean="0"/>
          </a:p>
          <a:p>
            <a:endParaRPr lang="en-IN" dirty="0"/>
          </a:p>
          <a:p>
            <a:endParaRPr lang="en-IN" dirty="0" smtClean="0"/>
          </a:p>
          <a:p>
            <a:endParaRPr lang="en-IN" dirty="0"/>
          </a:p>
          <a:p>
            <a:endParaRPr lang="en-IN" dirty="0" smtClean="0"/>
          </a:p>
        </p:txBody>
      </p:sp>
      <p:sp>
        <p:nvSpPr>
          <p:cNvPr id="8" name="Parallelogram 7"/>
          <p:cNvSpPr/>
          <p:nvPr/>
        </p:nvSpPr>
        <p:spPr>
          <a:xfrm>
            <a:off x="152400" y="1960562"/>
            <a:ext cx="4724400" cy="3459163"/>
          </a:xfrm>
          <a:prstGeom prst="parallelogram">
            <a:avLst/>
          </a:prstGeom>
          <a:solidFill>
            <a:schemeClr val="accent3">
              <a:lumMod val="75000"/>
            </a:schemeClr>
          </a:solidFill>
          <a:ln>
            <a:solidFill>
              <a:srgbClr val="92D050"/>
            </a:solidFill>
          </a:ln>
          <a:effectLst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 dirty="0" smtClean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  <a:p>
            <a:pPr algn="ctr"/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r>
              <a:rPr lang="en-IN" sz="2000" dirty="0" smtClean="0"/>
              <a:t>SNMP</a:t>
            </a:r>
          </a:p>
          <a:p>
            <a:pPr algn="ctr"/>
            <a:endParaRPr lang="en-IN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 smtClean="0"/>
              <a:t>Remove the SNMP agent or turn off the SNMP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 smtClean="0"/>
              <a:t>If shutting off SNMP is not an option, then change the default community string 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 smtClean="0"/>
              <a:t>Upgrade to SNMP3, which encrypts passwords and messages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 smtClean="0"/>
              <a:t>Implement the group policy security option called “ Additional restrictions for anonymous connections”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 smtClean="0"/>
              <a:t>Ensure the access to null session pipes, null session shares,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sz="1200" dirty="0" smtClean="0"/>
          </a:p>
          <a:p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</p:txBody>
      </p:sp>
    </p:spTree>
    <p:extLst>
      <p:ext uri="{BB962C8B-B14F-4D97-AF65-F5344CB8AC3E}">
        <p14:creationId xmlns:p14="http://schemas.microsoft.com/office/powerpoint/2010/main" val="4047652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130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IN" b="1" dirty="0" smtClean="0">
                <a:solidFill>
                  <a:srgbClr val="92D050"/>
                </a:solidFill>
              </a:rPr>
              <a:t>Enumeration</a:t>
            </a:r>
            <a:r>
              <a:rPr lang="en-IN" b="1" dirty="0" smtClean="0"/>
              <a:t> </a:t>
            </a:r>
            <a:r>
              <a:rPr lang="en-IN" b="1" dirty="0" smtClean="0">
                <a:solidFill>
                  <a:srgbClr val="7030A0"/>
                </a:solidFill>
              </a:rPr>
              <a:t>Countermeasures</a:t>
            </a:r>
            <a:endParaRPr lang="en-IN" b="1" dirty="0">
              <a:solidFill>
                <a:srgbClr val="7030A0"/>
              </a:solidFill>
            </a:endParaRPr>
          </a:p>
        </p:txBody>
      </p:sp>
      <p:sp>
        <p:nvSpPr>
          <p:cNvPr id="7" name="Parallelogram 6"/>
          <p:cNvSpPr/>
          <p:nvPr/>
        </p:nvSpPr>
        <p:spPr>
          <a:xfrm>
            <a:off x="4419600" y="1930875"/>
            <a:ext cx="4572000" cy="3518535"/>
          </a:xfrm>
          <a:prstGeom prst="parallelogram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reflection blurRad="6350" stA="50000" endA="300" endPos="55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 smtClean="0"/>
          </a:p>
          <a:p>
            <a:pPr algn="ctr"/>
            <a:endParaRPr lang="en-IN" sz="2000" dirty="0" smtClean="0"/>
          </a:p>
          <a:p>
            <a:pPr algn="ctr"/>
            <a:r>
              <a:rPr lang="en-IN" sz="2000" dirty="0" smtClean="0"/>
              <a:t>LDAP</a:t>
            </a:r>
            <a:endParaRPr lang="en-IN" sz="2000" dirty="0" smtClean="0"/>
          </a:p>
          <a:p>
            <a:pPr algn="ctr"/>
            <a:endParaRPr lang="en-IN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 smtClean="0"/>
              <a:t>By default, LDAP traffic is transmitted unsecured; use SSL technology to encrypt the traffic</a:t>
            </a:r>
            <a:endParaRPr lang="en-IN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 smtClean="0"/>
              <a:t>Select a user name different from your email address and enable account lockout</a:t>
            </a:r>
            <a:endParaRPr lang="en-IN" sz="1200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/>
          </a:p>
          <a:p>
            <a:pPr algn="ctr"/>
            <a:endParaRPr lang="en-IN" dirty="0" smtClean="0"/>
          </a:p>
          <a:p>
            <a:pPr algn="ctr"/>
            <a:endParaRPr lang="en-IN" dirty="0" smtClean="0"/>
          </a:p>
          <a:p>
            <a:endParaRPr lang="en-IN" dirty="0" smtClean="0"/>
          </a:p>
          <a:p>
            <a:endParaRPr lang="en-IN" dirty="0"/>
          </a:p>
          <a:p>
            <a:endParaRPr lang="en-IN" dirty="0" smtClean="0"/>
          </a:p>
          <a:p>
            <a:endParaRPr lang="en-IN" dirty="0"/>
          </a:p>
          <a:p>
            <a:endParaRPr lang="en-IN" dirty="0" smtClean="0"/>
          </a:p>
        </p:txBody>
      </p:sp>
      <p:sp>
        <p:nvSpPr>
          <p:cNvPr id="8" name="Parallelogram 7"/>
          <p:cNvSpPr/>
          <p:nvPr/>
        </p:nvSpPr>
        <p:spPr>
          <a:xfrm>
            <a:off x="152400" y="1960562"/>
            <a:ext cx="4724400" cy="3459163"/>
          </a:xfrm>
          <a:prstGeom prst="parallelogram">
            <a:avLst/>
          </a:prstGeom>
          <a:solidFill>
            <a:schemeClr val="accent3">
              <a:lumMod val="75000"/>
            </a:schemeClr>
          </a:solidFill>
          <a:ln>
            <a:solidFill>
              <a:srgbClr val="92D050"/>
            </a:solidFill>
          </a:ln>
          <a:effectLst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sz="1200" dirty="0" smtClean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  <a:p>
            <a:pPr algn="ctr"/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r>
              <a:rPr lang="en-IN" sz="2000" dirty="0" smtClean="0"/>
              <a:t>SMTP</a:t>
            </a:r>
            <a:endParaRPr lang="en-IN" sz="2000" dirty="0" smtClean="0"/>
          </a:p>
          <a:p>
            <a:pPr algn="ctr"/>
            <a:endParaRPr lang="en-IN" sz="1200" dirty="0" smtClean="0"/>
          </a:p>
          <a:p>
            <a:r>
              <a:rPr lang="en-IN" sz="1200" dirty="0" smtClean="0"/>
              <a:t>Configure SMTP servers to:</a:t>
            </a:r>
            <a:endParaRPr lang="en-IN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 smtClean="0"/>
              <a:t>Ignore email messages to unknown recipients</a:t>
            </a:r>
            <a:endParaRPr lang="en-IN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 smtClean="0"/>
              <a:t>Not include sensitive mail server and local host information in mail responses</a:t>
            </a:r>
            <a:endParaRPr lang="en-IN" sz="1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sz="1200" dirty="0" smtClean="0"/>
              <a:t>Disable open relay features</a:t>
            </a:r>
            <a:endParaRPr lang="en-IN" sz="1200" dirty="0" smtClean="0"/>
          </a:p>
          <a:p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  <a:p>
            <a:pPr algn="ctr"/>
            <a:endParaRPr lang="en-IN" sz="1200" dirty="0" smtClean="0"/>
          </a:p>
          <a:p>
            <a:pPr algn="ctr"/>
            <a:endParaRPr lang="en-IN" sz="1200" dirty="0"/>
          </a:p>
        </p:txBody>
      </p:sp>
    </p:spTree>
    <p:extLst>
      <p:ext uri="{BB962C8B-B14F-4D97-AF65-F5344CB8AC3E}">
        <p14:creationId xmlns:p14="http://schemas.microsoft.com/office/powerpoint/2010/main" val="2173441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"/>
            <a:ext cx="8229600" cy="1242060"/>
          </a:xfrm>
        </p:spPr>
        <p:txBody>
          <a:bodyPr/>
          <a:lstStyle/>
          <a:p>
            <a:r>
              <a:rPr lang="en-IN" b="1" dirty="0" smtClean="0">
                <a:solidFill>
                  <a:schemeClr val="accent6">
                    <a:lumMod val="75000"/>
                  </a:schemeClr>
                </a:solidFill>
              </a:rPr>
              <a:t>Enumeration Tools</a:t>
            </a:r>
            <a:endParaRPr lang="en-IN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9580" y="1196752"/>
            <a:ext cx="8229600" cy="4853211"/>
          </a:xfrm>
        </p:spPr>
        <p:txBody>
          <a:bodyPr>
            <a:noAutofit/>
          </a:bodyPr>
          <a:lstStyle/>
          <a:p>
            <a:r>
              <a:rPr lang="en-IN" sz="1800" dirty="0" smtClean="0">
                <a:solidFill>
                  <a:schemeClr val="accent6">
                    <a:lumMod val="75000"/>
                  </a:schemeClr>
                </a:solidFill>
              </a:rPr>
              <a:t>NetBIOS Enumeration Tools</a:t>
            </a:r>
          </a:p>
          <a:p>
            <a:pPr lvl="1"/>
            <a:r>
              <a:rPr lang="en-IN" sz="1400" dirty="0"/>
              <a:t>Run nbtstat command “nbtstat.exe –c” to get the contents of the NetBIOS name cache</a:t>
            </a:r>
          </a:p>
          <a:p>
            <a:pPr lvl="1"/>
            <a:r>
              <a:rPr lang="en-IN" sz="1400" dirty="0"/>
              <a:t>Run nbtstat command “nbtstat.exe –a &lt;ip of remote pc&gt;” to get the NetBIOS name.</a:t>
            </a:r>
          </a:p>
          <a:p>
            <a:pPr lvl="1"/>
            <a:r>
              <a:rPr lang="en-IN" sz="1400" dirty="0"/>
              <a:t>Run net view command “net view \\ip” &amp; net view /workgroup:&lt;workgroupname&gt;</a:t>
            </a:r>
          </a:p>
          <a:p>
            <a:pPr lvl="1"/>
            <a:r>
              <a:rPr lang="en-IN" sz="1400" dirty="0"/>
              <a:t>Super Scan, Hyena and </a:t>
            </a:r>
            <a:r>
              <a:rPr lang="en-IN" sz="1400" dirty="0" smtClean="0"/>
              <a:t>winfingerprint</a:t>
            </a:r>
          </a:p>
          <a:p>
            <a:r>
              <a:rPr lang="en-IN" sz="1800" dirty="0" smtClean="0">
                <a:solidFill>
                  <a:schemeClr val="accent6">
                    <a:lumMod val="75000"/>
                  </a:schemeClr>
                </a:solidFill>
              </a:rPr>
              <a:t>SNMP Enumeration Tools</a:t>
            </a:r>
            <a:r>
              <a:rPr lang="en-IN" sz="1800" dirty="0" smtClean="0"/>
              <a:t>:</a:t>
            </a:r>
          </a:p>
          <a:p>
            <a:pPr lvl="1"/>
            <a:r>
              <a:rPr lang="en-IN" sz="1400" dirty="0" smtClean="0"/>
              <a:t>OpUtils</a:t>
            </a:r>
          </a:p>
          <a:p>
            <a:pPr lvl="1"/>
            <a:r>
              <a:rPr lang="en-IN" sz="1400" dirty="0" smtClean="0"/>
              <a:t> </a:t>
            </a:r>
            <a:r>
              <a:rPr lang="en-IN" sz="1400" dirty="0"/>
              <a:t>Engineer’s </a:t>
            </a:r>
            <a:r>
              <a:rPr lang="en-IN" sz="1400" dirty="0" smtClean="0"/>
              <a:t>Toolset</a:t>
            </a:r>
          </a:p>
          <a:p>
            <a:r>
              <a:rPr lang="en-IN" sz="1800" dirty="0" smtClean="0">
                <a:solidFill>
                  <a:schemeClr val="accent6">
                    <a:lumMod val="75000"/>
                  </a:schemeClr>
                </a:solidFill>
              </a:rPr>
              <a:t>LDAP Enumeration Tools</a:t>
            </a:r>
            <a:r>
              <a:rPr lang="en-IN" sz="1800" dirty="0" smtClean="0"/>
              <a:t>:</a:t>
            </a:r>
          </a:p>
          <a:p>
            <a:pPr lvl="1"/>
            <a:r>
              <a:rPr lang="en-IN" sz="1400" dirty="0" smtClean="0"/>
              <a:t>Softerra </a:t>
            </a:r>
            <a:r>
              <a:rPr lang="en-IN" sz="1400" dirty="0"/>
              <a:t>LDAP </a:t>
            </a:r>
            <a:r>
              <a:rPr lang="en-IN" sz="1400" dirty="0" smtClean="0"/>
              <a:t>Administrator</a:t>
            </a:r>
          </a:p>
          <a:p>
            <a:r>
              <a:rPr lang="en-IN" sz="1800" dirty="0" smtClean="0">
                <a:solidFill>
                  <a:schemeClr val="accent6">
                    <a:lumMod val="75000"/>
                  </a:schemeClr>
                </a:solidFill>
              </a:rPr>
              <a:t>NTP Enumeration Tools</a:t>
            </a:r>
            <a:r>
              <a:rPr lang="en-IN" sz="1800" dirty="0" smtClean="0"/>
              <a:t>:</a:t>
            </a:r>
          </a:p>
          <a:p>
            <a:pPr lvl="1"/>
            <a:r>
              <a:rPr lang="en-IN" sz="1400" dirty="0"/>
              <a:t>Ntptrace command “ntptrace {-vdn} { -r retries} {- t timeout } { server }</a:t>
            </a:r>
          </a:p>
          <a:p>
            <a:pPr lvl="1"/>
            <a:r>
              <a:rPr lang="en-IN" sz="1400" dirty="0"/>
              <a:t>Ntpdc command “ /usr/bin/</a:t>
            </a:r>
            <a:r>
              <a:rPr lang="en-IN" sz="1400" dirty="0" err="1"/>
              <a:t>ntpde</a:t>
            </a:r>
            <a:r>
              <a:rPr lang="en-IN" sz="1400" dirty="0"/>
              <a:t> { -n} {-v} host1 | </a:t>
            </a:r>
            <a:r>
              <a:rPr lang="en-IN" sz="1400" dirty="0" smtClean="0"/>
              <a:t>ip</a:t>
            </a:r>
          </a:p>
          <a:p>
            <a:r>
              <a:rPr lang="en-IN" sz="1800" dirty="0" smtClean="0">
                <a:solidFill>
                  <a:schemeClr val="accent6">
                    <a:lumMod val="75000"/>
                  </a:schemeClr>
                </a:solidFill>
              </a:rPr>
              <a:t>SMTP and DNS Enumeration Tools</a:t>
            </a:r>
            <a:r>
              <a:rPr lang="en-IN" sz="1400" dirty="0" smtClean="0"/>
              <a:t>:</a:t>
            </a:r>
          </a:p>
          <a:p>
            <a:pPr lvl="1"/>
            <a:r>
              <a:rPr lang="en-IN" sz="1400" dirty="0" smtClean="0"/>
              <a:t>NetScan Tools Pro</a:t>
            </a:r>
          </a:p>
          <a:p>
            <a:pPr lvl="1"/>
            <a:r>
              <a:rPr lang="en-IN" sz="1400" dirty="0" smtClean="0"/>
              <a:t>Nslookup -DNS</a:t>
            </a:r>
          </a:p>
        </p:txBody>
      </p:sp>
    </p:spTree>
    <p:extLst>
      <p:ext uri="{BB962C8B-B14F-4D97-AF65-F5344CB8AC3E}">
        <p14:creationId xmlns:p14="http://schemas.microsoft.com/office/powerpoint/2010/main" val="1129592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Enumeration Pen Testing</a:t>
            </a:r>
            <a:endParaRPr lang="en-IN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Flowchart: Stored Data 3"/>
          <p:cNvSpPr/>
          <p:nvPr/>
        </p:nvSpPr>
        <p:spPr>
          <a:xfrm>
            <a:off x="457200" y="1497013"/>
            <a:ext cx="7010400" cy="1219200"/>
          </a:xfrm>
          <a:prstGeom prst="flowChartOnlineStorage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Used to identify valid user accounts or poorly protected resource shares using active connections to systems and directed queries</a:t>
            </a:r>
            <a:endParaRPr lang="en-IN" dirty="0"/>
          </a:p>
        </p:txBody>
      </p:sp>
      <p:sp>
        <p:nvSpPr>
          <p:cNvPr id="5" name="Flowchart: Stored Data 4"/>
          <p:cNvSpPr/>
          <p:nvPr/>
        </p:nvSpPr>
        <p:spPr>
          <a:xfrm>
            <a:off x="1981200" y="3201988"/>
            <a:ext cx="7010400" cy="1219200"/>
          </a:xfrm>
          <a:prstGeom prst="flowChartOnlineStorage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The information can be users and groups, network resources and shares, and applications</a:t>
            </a:r>
            <a:endParaRPr lang="en-IN" dirty="0"/>
          </a:p>
        </p:txBody>
      </p:sp>
      <p:sp>
        <p:nvSpPr>
          <p:cNvPr id="6" name="Flowchart: Stored Data 5"/>
          <p:cNvSpPr/>
          <p:nvPr/>
        </p:nvSpPr>
        <p:spPr>
          <a:xfrm>
            <a:off x="457200" y="4906963"/>
            <a:ext cx="7010400" cy="1219200"/>
          </a:xfrm>
          <a:prstGeom prst="flowChartOnlineStorage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dirty="0" smtClean="0"/>
              <a:t>Used in combination with data collected in the reconnaissance phase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3023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53752"/>
            <a:ext cx="8229600" cy="926976"/>
          </a:xfrm>
        </p:spPr>
        <p:txBody>
          <a:bodyPr/>
          <a:lstStyle/>
          <a:p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Enumeration Pen Testing</a:t>
            </a:r>
            <a:endParaRPr lang="en-IN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196752"/>
            <a:ext cx="8712968" cy="4824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995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IN" dirty="0" smtClean="0">
                <a:solidFill>
                  <a:schemeClr val="accent6">
                    <a:lumMod val="75000"/>
                  </a:schemeClr>
                </a:solidFill>
              </a:rPr>
              <a:t>Enumeration Pen Testing</a:t>
            </a:r>
            <a:endParaRPr lang="en-IN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2" y="908720"/>
            <a:ext cx="5289636" cy="504056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6097" y="620688"/>
            <a:ext cx="3667780" cy="5456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404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M. T Simpson, K. </a:t>
            </a:r>
            <a:r>
              <a:rPr lang="en-GB" dirty="0" err="1" smtClean="0"/>
              <a:t>Backman</a:t>
            </a:r>
            <a:r>
              <a:rPr lang="en-GB" dirty="0" smtClean="0"/>
              <a:t>, J. Corley, Hands-On </a:t>
            </a:r>
            <a:r>
              <a:rPr lang="en-GB" dirty="0" err="1" smtClean="0"/>
              <a:t>Wthical</a:t>
            </a:r>
            <a:r>
              <a:rPr lang="en-GB" dirty="0" smtClean="0"/>
              <a:t> Hacking and Network Defence, </a:t>
            </a:r>
            <a:r>
              <a:rPr lang="en-GB" dirty="0" err="1" smtClean="0"/>
              <a:t>Cengage</a:t>
            </a:r>
            <a:r>
              <a:rPr lang="en-GB" dirty="0" smtClean="0"/>
              <a:t> Learning,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2011.</a:t>
            </a:r>
          </a:p>
          <a:p>
            <a:r>
              <a:rPr lang="en-GB" dirty="0" smtClean="0">
                <a:hlinkClick r:id="rId2"/>
              </a:rPr>
              <a:t>http://ceh.vn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>
                <a:hlinkClick r:id="rId3"/>
              </a:rPr>
              <a:t>https://aspen.eccouncil.org/</a:t>
            </a:r>
            <a:endParaRPr lang="en-GB" dirty="0"/>
          </a:p>
          <a:p>
            <a:r>
              <a:rPr lang="en-GB" dirty="0" smtClean="0">
                <a:hlinkClick r:id="rId4"/>
              </a:rPr>
              <a:t>http</a:t>
            </a:r>
            <a:r>
              <a:rPr lang="en-GB" dirty="0" smtClean="0">
                <a:hlinkClick r:id="rId4"/>
              </a:rPr>
              <a:t>://www.symantec.com/security_response/publications/threatreport.jsp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1713</TotalTime>
  <Words>1186</Words>
  <Application>Microsoft Office PowerPoint</Application>
  <PresentationFormat>On-screen Show (4:3)</PresentationFormat>
  <Paragraphs>231</Paragraphs>
  <Slides>19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Lucida Sans Unicode</vt:lpstr>
      <vt:lpstr>新細明體</vt:lpstr>
      <vt:lpstr>Wingdings</vt:lpstr>
      <vt:lpstr>Office Theme</vt:lpstr>
      <vt:lpstr>Network Security: Enumeration</vt:lpstr>
      <vt:lpstr>Learning outcome</vt:lpstr>
      <vt:lpstr>ENUMERATION</vt:lpstr>
      <vt:lpstr>Enumeration Overview</vt:lpstr>
      <vt:lpstr>NetBIOS Enumeration</vt:lpstr>
      <vt:lpstr>SNMP Enumeration</vt:lpstr>
      <vt:lpstr>Working of SNMP</vt:lpstr>
      <vt:lpstr>  LDAP Enumeration </vt:lpstr>
      <vt:lpstr>NTP Enumeration</vt:lpstr>
      <vt:lpstr>SMTP Enumeration</vt:lpstr>
      <vt:lpstr>DNS Zone Transfer Enumeration</vt:lpstr>
      <vt:lpstr>Enumeration Countermeasures</vt:lpstr>
      <vt:lpstr>Enumeration Countermeasures</vt:lpstr>
      <vt:lpstr>Enumeration Tools</vt:lpstr>
      <vt:lpstr>Enumeration Pen Testing</vt:lpstr>
      <vt:lpstr>Enumeration Pen Testing</vt:lpstr>
      <vt:lpstr>Enumeration Pen Testing</vt:lpstr>
      <vt:lpstr>PowerPoint Presentation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Carlene</cp:lastModifiedBy>
  <cp:revision>74</cp:revision>
  <dcterms:created xsi:type="dcterms:W3CDTF">2013-10-01T08:59:03Z</dcterms:created>
  <dcterms:modified xsi:type="dcterms:W3CDTF">2018-10-19T22:47:53Z</dcterms:modified>
</cp:coreProperties>
</file>