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Lst>
  <p:sldSz cy="10693400" cx="7556500"/>
  <p:notesSz cx="6858000" cy="9144000"/>
  <p:embeddedFontLst>
    <p:embeddedFont>
      <p:font typeface="Arimo"/>
      <p:bold r:id="rId7"/>
      <p:boldItalic r:id="rId8"/>
    </p:embeddedFont>
    <p:embeddedFont>
      <p:font typeface="Oswald"/>
      <p:regular r:id="rId9"/>
      <p:bold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http://customooxmlschemas.google.com/">
      <go:slidesCustomData xmlns:go="http://customooxmlschemas.google.com/" r:id="rId11" roundtripDataSignature="AMtx7mh0VoNtTo/ZhbKNTvXgMQqXrOgWy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customschemas.google.com/relationships/presentationmetadata" Target="metadata"/><Relationship Id="rId10" Type="http://schemas.openxmlformats.org/officeDocument/2006/relationships/font" Target="fonts/Oswald-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font" Target="fonts/Oswald-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font" Target="fonts/Arimo-bold.fntdata"/><Relationship Id="rId8" Type="http://schemas.openxmlformats.org/officeDocument/2006/relationships/font" Target="fonts/Arimo-bold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4"/>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4"/>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6"/>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6"/>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7"/>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7"/>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8"/>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8"/>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8"/>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8"/>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0"/>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0"/>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1"/>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1"/>
          <p:cNvSpPr/>
          <p:nvPr>
            <p:ph idx="2" type="pic"/>
          </p:nvPr>
        </p:nvSpPr>
        <p:spPr>
          <a:xfrm>
            <a:off x="1792288" y="612775"/>
            <a:ext cx="5486400" cy="4114800"/>
          </a:xfrm>
          <a:prstGeom prst="rect">
            <a:avLst/>
          </a:prstGeom>
          <a:noFill/>
          <a:ln>
            <a:noFill/>
          </a:ln>
        </p:spPr>
      </p:sp>
      <p:sp>
        <p:nvSpPr>
          <p:cNvPr id="64" name="Google Shape;64;p11"/>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2"/>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3"/>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3"/>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2"/>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1" Type="http://schemas.openxmlformats.org/officeDocument/2006/relationships/image" Target="../media/image14.png"/><Relationship Id="rId10" Type="http://schemas.openxmlformats.org/officeDocument/2006/relationships/image" Target="../media/image3.png"/><Relationship Id="rId13" Type="http://schemas.openxmlformats.org/officeDocument/2006/relationships/image" Target="../media/image11.png"/><Relationship Id="rId12" Type="http://schemas.openxmlformats.org/officeDocument/2006/relationships/image" Target="../media/image9.png"/><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 Id="rId4" Type="http://schemas.openxmlformats.org/officeDocument/2006/relationships/image" Target="../media/image10.png"/><Relationship Id="rId9" Type="http://schemas.openxmlformats.org/officeDocument/2006/relationships/image" Target="../media/image2.png"/><Relationship Id="rId15" Type="http://schemas.openxmlformats.org/officeDocument/2006/relationships/image" Target="../media/image12.png"/><Relationship Id="rId14" Type="http://schemas.openxmlformats.org/officeDocument/2006/relationships/image" Target="../media/image7.jpg"/><Relationship Id="rId17" Type="http://schemas.openxmlformats.org/officeDocument/2006/relationships/image" Target="../media/image16.png"/><Relationship Id="rId16" Type="http://schemas.openxmlformats.org/officeDocument/2006/relationships/image" Target="../media/image15.png"/><Relationship Id="rId5" Type="http://schemas.openxmlformats.org/officeDocument/2006/relationships/image" Target="../media/image5.png"/><Relationship Id="rId19" Type="http://schemas.openxmlformats.org/officeDocument/2006/relationships/image" Target="../media/image13.png"/><Relationship Id="rId6" Type="http://schemas.openxmlformats.org/officeDocument/2006/relationships/image" Target="../media/image6.png"/><Relationship Id="rId18" Type="http://schemas.openxmlformats.org/officeDocument/2006/relationships/image" Target="../media/image17.png"/><Relationship Id="rId7" Type="http://schemas.openxmlformats.org/officeDocument/2006/relationships/image" Target="../media/image4.png"/><Relationship Id="rId8"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61615"/>
        </a:solidFill>
      </p:bgPr>
    </p:bg>
    <p:spTree>
      <p:nvGrpSpPr>
        <p:cNvPr id="83" name="Shape 83"/>
        <p:cNvGrpSpPr/>
        <p:nvPr/>
      </p:nvGrpSpPr>
      <p:grpSpPr>
        <a:xfrm>
          <a:off x="0" y="0"/>
          <a:ext cx="0" cy="0"/>
          <a:chOff x="0" y="0"/>
          <a:chExt cx="0" cy="0"/>
        </a:xfrm>
      </p:grpSpPr>
      <p:grpSp>
        <p:nvGrpSpPr>
          <p:cNvPr id="84" name="Google Shape;84;p1"/>
          <p:cNvGrpSpPr/>
          <p:nvPr/>
        </p:nvGrpSpPr>
        <p:grpSpPr>
          <a:xfrm>
            <a:off x="5128244" y="1362041"/>
            <a:ext cx="1959876" cy="6517331"/>
            <a:chOff x="0" y="0"/>
            <a:chExt cx="2613168" cy="8689775"/>
          </a:xfrm>
        </p:grpSpPr>
        <p:pic>
          <p:nvPicPr>
            <p:cNvPr id="85" name="Google Shape;85;p1"/>
            <p:cNvPicPr preferRelativeResize="0"/>
            <p:nvPr/>
          </p:nvPicPr>
          <p:blipFill rotWithShape="1">
            <a:blip r:embed="rId3">
              <a:alphaModFix/>
            </a:blip>
            <a:srcRect b="0" l="2823" r="2823" t="0"/>
            <a:stretch/>
          </p:blipFill>
          <p:spPr>
            <a:xfrm>
              <a:off x="0" y="0"/>
              <a:ext cx="2613168" cy="2077194"/>
            </a:xfrm>
            <a:prstGeom prst="rect">
              <a:avLst/>
            </a:prstGeom>
            <a:noFill/>
            <a:ln>
              <a:noFill/>
            </a:ln>
          </p:spPr>
        </p:pic>
        <p:pic>
          <p:nvPicPr>
            <p:cNvPr id="86" name="Google Shape;86;p1"/>
            <p:cNvPicPr preferRelativeResize="0"/>
            <p:nvPr/>
          </p:nvPicPr>
          <p:blipFill rotWithShape="1">
            <a:blip r:embed="rId4">
              <a:alphaModFix/>
            </a:blip>
            <a:srcRect b="0" l="8074" r="8075" t="0"/>
            <a:stretch/>
          </p:blipFill>
          <p:spPr>
            <a:xfrm>
              <a:off x="0" y="2204194"/>
              <a:ext cx="2613168" cy="2077194"/>
            </a:xfrm>
            <a:prstGeom prst="rect">
              <a:avLst/>
            </a:prstGeom>
            <a:noFill/>
            <a:ln>
              <a:noFill/>
            </a:ln>
          </p:spPr>
        </p:pic>
        <p:pic>
          <p:nvPicPr>
            <p:cNvPr id="87" name="Google Shape;87;p1"/>
            <p:cNvPicPr preferRelativeResize="0"/>
            <p:nvPr/>
          </p:nvPicPr>
          <p:blipFill rotWithShape="1">
            <a:blip r:embed="rId5">
              <a:alphaModFix/>
            </a:blip>
            <a:srcRect b="10255" l="0" r="0" t="10255"/>
            <a:stretch/>
          </p:blipFill>
          <p:spPr>
            <a:xfrm>
              <a:off x="0" y="4408387"/>
              <a:ext cx="2613168" cy="2077194"/>
            </a:xfrm>
            <a:prstGeom prst="rect">
              <a:avLst/>
            </a:prstGeom>
            <a:noFill/>
            <a:ln>
              <a:noFill/>
            </a:ln>
          </p:spPr>
        </p:pic>
        <p:pic>
          <p:nvPicPr>
            <p:cNvPr id="88" name="Google Shape;88;p1"/>
            <p:cNvPicPr preferRelativeResize="0"/>
            <p:nvPr/>
          </p:nvPicPr>
          <p:blipFill rotWithShape="1">
            <a:blip r:embed="rId6">
              <a:alphaModFix/>
            </a:blip>
            <a:srcRect b="21085" l="0" r="0" t="21085"/>
            <a:stretch/>
          </p:blipFill>
          <p:spPr>
            <a:xfrm>
              <a:off x="0" y="6612581"/>
              <a:ext cx="2613168" cy="2077194"/>
            </a:xfrm>
            <a:prstGeom prst="rect">
              <a:avLst/>
            </a:prstGeom>
            <a:noFill/>
            <a:ln>
              <a:noFill/>
            </a:ln>
          </p:spPr>
        </p:pic>
      </p:grpSp>
      <p:grpSp>
        <p:nvGrpSpPr>
          <p:cNvPr id="89" name="Google Shape;89;p1"/>
          <p:cNvGrpSpPr/>
          <p:nvPr/>
        </p:nvGrpSpPr>
        <p:grpSpPr>
          <a:xfrm>
            <a:off x="-142111" y="9691334"/>
            <a:ext cx="7698611" cy="2347735"/>
            <a:chOff x="0" y="-28575"/>
            <a:chExt cx="2831770" cy="841375"/>
          </a:xfrm>
        </p:grpSpPr>
        <p:sp>
          <p:nvSpPr>
            <p:cNvPr id="90" name="Google Shape;90;p1"/>
            <p:cNvSpPr/>
            <p:nvPr/>
          </p:nvSpPr>
          <p:spPr>
            <a:xfrm>
              <a:off x="50929" y="0"/>
              <a:ext cx="2780841" cy="375016"/>
            </a:xfrm>
            <a:custGeom>
              <a:rect b="b" l="l" r="r" t="t"/>
              <a:pathLst>
                <a:path extrusionOk="0" h="375016" w="2831770">
                  <a:moveTo>
                    <a:pt x="0" y="0"/>
                  </a:moveTo>
                  <a:lnTo>
                    <a:pt x="2831770" y="0"/>
                  </a:lnTo>
                  <a:lnTo>
                    <a:pt x="2831770" y="375016"/>
                  </a:lnTo>
                  <a:lnTo>
                    <a:pt x="0" y="375016"/>
                  </a:lnTo>
                  <a:close/>
                </a:path>
              </a:pathLst>
            </a:custGeom>
            <a:solidFill>
              <a:srgbClr val="3E2922"/>
            </a:solidFill>
            <a:ln>
              <a:noFill/>
            </a:ln>
          </p:spPr>
        </p:sp>
        <p:sp>
          <p:nvSpPr>
            <p:cNvPr id="91" name="Google Shape;91;p1"/>
            <p:cNvSpPr txBox="1"/>
            <p:nvPr/>
          </p:nvSpPr>
          <p:spPr>
            <a:xfrm>
              <a:off x="0" y="-28575"/>
              <a:ext cx="812800" cy="841375"/>
            </a:xfrm>
            <a:prstGeom prst="rect">
              <a:avLst/>
            </a:prstGeom>
            <a:noFill/>
            <a:ln>
              <a:noFill/>
            </a:ln>
          </p:spPr>
          <p:txBody>
            <a:bodyPr anchorCtr="0" anchor="ctr" bIns="50800" lIns="50800" spcFirstLastPara="1" rIns="50800" wrap="square" tIns="50800">
              <a:noAutofit/>
            </a:bodyPr>
            <a:lstStyle/>
            <a:p>
              <a:pPr indent="0" lvl="0" marL="0" marR="0" rtl="0" algn="ctr">
                <a:lnSpc>
                  <a:spcPct val="86333"/>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grpSp>
        <p:nvGrpSpPr>
          <p:cNvPr id="92" name="Google Shape;92;p1"/>
          <p:cNvGrpSpPr/>
          <p:nvPr/>
        </p:nvGrpSpPr>
        <p:grpSpPr>
          <a:xfrm>
            <a:off x="0" y="-657127"/>
            <a:ext cx="7556500" cy="2347733"/>
            <a:chOff x="0" y="-28575"/>
            <a:chExt cx="3212832" cy="841375"/>
          </a:xfrm>
        </p:grpSpPr>
        <p:sp>
          <p:nvSpPr>
            <p:cNvPr id="93" name="Google Shape;93;p1"/>
            <p:cNvSpPr/>
            <p:nvPr/>
          </p:nvSpPr>
          <p:spPr>
            <a:xfrm>
              <a:off x="0" y="0"/>
              <a:ext cx="3212832" cy="255014"/>
            </a:xfrm>
            <a:custGeom>
              <a:rect b="b" l="l" r="r" t="t"/>
              <a:pathLst>
                <a:path extrusionOk="0" h="255014" w="3212832">
                  <a:moveTo>
                    <a:pt x="0" y="0"/>
                  </a:moveTo>
                  <a:lnTo>
                    <a:pt x="3212832" y="0"/>
                  </a:lnTo>
                  <a:lnTo>
                    <a:pt x="3212832" y="255014"/>
                  </a:lnTo>
                  <a:lnTo>
                    <a:pt x="0" y="255014"/>
                  </a:lnTo>
                  <a:close/>
                </a:path>
              </a:pathLst>
            </a:custGeom>
            <a:solidFill>
              <a:srgbClr val="3E2922"/>
            </a:solidFill>
            <a:ln>
              <a:noFill/>
            </a:ln>
          </p:spPr>
        </p:sp>
        <p:sp>
          <p:nvSpPr>
            <p:cNvPr id="94" name="Google Shape;94;p1"/>
            <p:cNvSpPr txBox="1"/>
            <p:nvPr/>
          </p:nvSpPr>
          <p:spPr>
            <a:xfrm>
              <a:off x="0" y="-28575"/>
              <a:ext cx="812800" cy="841375"/>
            </a:xfrm>
            <a:prstGeom prst="rect">
              <a:avLst/>
            </a:prstGeom>
            <a:noFill/>
            <a:ln>
              <a:noFill/>
            </a:ln>
          </p:spPr>
          <p:txBody>
            <a:bodyPr anchorCtr="0" anchor="ctr" bIns="50800" lIns="50800" spcFirstLastPara="1" rIns="50800" wrap="square" tIns="50800">
              <a:noAutofit/>
            </a:bodyPr>
            <a:lstStyle/>
            <a:p>
              <a:pPr indent="0" lvl="0" marL="0" marR="0" rtl="0" algn="ctr">
                <a:lnSpc>
                  <a:spcPct val="86333"/>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grpSp>
      <p:pic>
        <p:nvPicPr>
          <p:cNvPr id="95" name="Google Shape;95;p1"/>
          <p:cNvPicPr preferRelativeResize="0"/>
          <p:nvPr/>
        </p:nvPicPr>
        <p:blipFill rotWithShape="1">
          <a:blip r:embed="rId7">
            <a:alphaModFix/>
          </a:blip>
          <a:srcRect b="0" l="0" r="0" t="0"/>
          <a:stretch/>
        </p:blipFill>
        <p:spPr>
          <a:xfrm>
            <a:off x="1339850" y="393700"/>
            <a:ext cx="423922" cy="619996"/>
          </a:xfrm>
          <a:prstGeom prst="rect">
            <a:avLst/>
          </a:prstGeom>
          <a:noFill/>
          <a:ln>
            <a:noFill/>
          </a:ln>
        </p:spPr>
      </p:pic>
      <p:pic>
        <p:nvPicPr>
          <p:cNvPr id="96" name="Google Shape;96;p1"/>
          <p:cNvPicPr preferRelativeResize="0"/>
          <p:nvPr/>
        </p:nvPicPr>
        <p:blipFill rotWithShape="1">
          <a:blip r:embed="rId8">
            <a:alphaModFix/>
          </a:blip>
          <a:srcRect b="0" l="0" r="0" t="0"/>
          <a:stretch/>
        </p:blipFill>
        <p:spPr>
          <a:xfrm>
            <a:off x="90172" y="1428449"/>
            <a:ext cx="183393" cy="184399"/>
          </a:xfrm>
          <a:prstGeom prst="rect">
            <a:avLst/>
          </a:prstGeom>
          <a:noFill/>
          <a:ln>
            <a:noFill/>
          </a:ln>
        </p:spPr>
      </p:pic>
      <p:pic>
        <p:nvPicPr>
          <p:cNvPr id="97" name="Google Shape;97;p1"/>
          <p:cNvPicPr preferRelativeResize="0"/>
          <p:nvPr/>
        </p:nvPicPr>
        <p:blipFill rotWithShape="1">
          <a:blip r:embed="rId9">
            <a:alphaModFix/>
          </a:blip>
          <a:srcRect b="0" l="0" r="0" t="0"/>
          <a:stretch/>
        </p:blipFill>
        <p:spPr>
          <a:xfrm>
            <a:off x="90172" y="2444082"/>
            <a:ext cx="206928" cy="208063"/>
          </a:xfrm>
          <a:prstGeom prst="rect">
            <a:avLst/>
          </a:prstGeom>
          <a:noFill/>
          <a:ln>
            <a:noFill/>
          </a:ln>
        </p:spPr>
      </p:pic>
      <p:sp>
        <p:nvSpPr>
          <p:cNvPr id="98" name="Google Shape;98;p1"/>
          <p:cNvSpPr txBox="1"/>
          <p:nvPr/>
        </p:nvSpPr>
        <p:spPr>
          <a:xfrm>
            <a:off x="482618" y="2351387"/>
            <a:ext cx="2927647" cy="92695"/>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An appetiser with a creamy filling of garlic, parmesan cheese and spinach. </a:t>
            </a:r>
            <a:endParaRPr/>
          </a:p>
        </p:txBody>
      </p:sp>
      <p:sp>
        <p:nvSpPr>
          <p:cNvPr id="99" name="Google Shape;99;p1"/>
          <p:cNvSpPr txBox="1"/>
          <p:nvPr/>
        </p:nvSpPr>
        <p:spPr>
          <a:xfrm>
            <a:off x="482618" y="2633095"/>
            <a:ext cx="2927647" cy="92695"/>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Stuffed with a mixture of cabbage, shiitake and carrots. </a:t>
            </a:r>
            <a:endParaRPr/>
          </a:p>
        </p:txBody>
      </p:sp>
      <p:sp>
        <p:nvSpPr>
          <p:cNvPr id="100" name="Google Shape;100;p1"/>
          <p:cNvSpPr txBox="1"/>
          <p:nvPr/>
        </p:nvSpPr>
        <p:spPr>
          <a:xfrm>
            <a:off x="477802" y="2961254"/>
            <a:ext cx="2927647" cy="92695"/>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Mainly made up of honey, mayonnaise, apple cider vinegar, raisins and carrots. </a:t>
            </a:r>
            <a:endParaRPr/>
          </a:p>
        </p:txBody>
      </p:sp>
      <p:sp>
        <p:nvSpPr>
          <p:cNvPr id="101" name="Google Shape;101;p1"/>
          <p:cNvSpPr txBox="1"/>
          <p:nvPr/>
        </p:nvSpPr>
        <p:spPr>
          <a:xfrm>
            <a:off x="463968" y="1593798"/>
            <a:ext cx="2927647" cy="107424"/>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600" u="none" cap="none" strike="noStrike">
                <a:solidFill>
                  <a:srgbClr val="FFFFFF"/>
                </a:solidFill>
                <a:latin typeface="Oswald"/>
                <a:ea typeface="Oswald"/>
                <a:cs typeface="Oswald"/>
                <a:sym typeface="Oswald"/>
              </a:rPr>
              <a:t>A preserved form of fish or meat by adding smokey flavour. </a:t>
            </a:r>
            <a:endParaRPr/>
          </a:p>
        </p:txBody>
      </p:sp>
      <p:sp>
        <p:nvSpPr>
          <p:cNvPr id="102" name="Google Shape;102;p1"/>
          <p:cNvSpPr txBox="1"/>
          <p:nvPr/>
        </p:nvSpPr>
        <p:spPr>
          <a:xfrm>
            <a:off x="474653" y="1896193"/>
            <a:ext cx="2927647" cy="92695"/>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A loaf of aspic or forcemeat is the same as a pate cooked in a pottery mould. </a:t>
            </a:r>
            <a:endParaRPr/>
          </a:p>
        </p:txBody>
      </p:sp>
      <p:sp>
        <p:nvSpPr>
          <p:cNvPr id="103" name="Google Shape;103;p1"/>
          <p:cNvSpPr txBox="1"/>
          <p:nvPr/>
        </p:nvSpPr>
        <p:spPr>
          <a:xfrm>
            <a:off x="482618" y="2026988"/>
            <a:ext cx="2913626" cy="266139"/>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TARRAGON-S</a:t>
            </a:r>
            <a:endParaRPr/>
          </a:p>
          <a:p>
            <a:pPr indent="0" lvl="0" marL="0" marR="0" rtl="0" algn="l">
              <a:lnSpc>
                <a:spcPct val="134000"/>
              </a:lnSpc>
              <a:spcBef>
                <a:spcPts val="0"/>
              </a:spcBef>
              <a:spcAft>
                <a:spcPts val="0"/>
              </a:spcAft>
              <a:buNone/>
            </a:pPr>
            <a:r>
              <a:rPr b="1" i="0" lang="en-US" sz="800" u="none" cap="none" strike="noStrike">
                <a:solidFill>
                  <a:srgbClr val="FFFFFF"/>
                </a:solidFill>
                <a:latin typeface="Arimo"/>
                <a:ea typeface="Arimo"/>
                <a:cs typeface="Arimo"/>
                <a:sym typeface="Arimo"/>
              </a:rPr>
              <a:t>tuffed Mushrooms- 67 CALORIES</a:t>
            </a:r>
            <a:endParaRPr/>
          </a:p>
        </p:txBody>
      </p:sp>
      <p:sp>
        <p:nvSpPr>
          <p:cNvPr id="104" name="Google Shape;104;p1"/>
          <p:cNvSpPr txBox="1"/>
          <p:nvPr/>
        </p:nvSpPr>
        <p:spPr>
          <a:xfrm>
            <a:off x="477802" y="2469148"/>
            <a:ext cx="2909118" cy="266137"/>
          </a:xfrm>
          <a:prstGeom prst="rect">
            <a:avLst/>
          </a:prstGeom>
          <a:noFill/>
          <a:ln>
            <a:noFill/>
          </a:ln>
        </p:spPr>
        <p:txBody>
          <a:bodyPr anchorCtr="0" anchor="t" bIns="0" lIns="0" spcFirstLastPara="1" rIns="0" wrap="square" tIns="0">
            <a:spAutoFit/>
          </a:bodyPr>
          <a:lstStyle/>
          <a:p>
            <a:pPr indent="0" lvl="0" marL="0" marR="0" rtl="0" algn="l">
              <a:lnSpc>
                <a:spcPct val="134042"/>
              </a:lnSpc>
              <a:spcBef>
                <a:spcPts val="0"/>
              </a:spcBef>
              <a:spcAft>
                <a:spcPts val="0"/>
              </a:spcAft>
              <a:buNone/>
            </a:pPr>
            <a:r>
              <a:rPr b="1" i="0" lang="en-US" sz="799" u="none" cap="none" strike="noStrike">
                <a:solidFill>
                  <a:srgbClr val="FFFFFF"/>
                </a:solidFill>
                <a:latin typeface="Oswald"/>
                <a:ea typeface="Oswald"/>
                <a:cs typeface="Oswald"/>
                <a:sym typeface="Oswald"/>
              </a:rPr>
              <a:t>VEGETABLE GYOZA- 73 CALORIES</a:t>
            </a:r>
            <a:endParaRPr/>
          </a:p>
          <a:p>
            <a:pPr indent="0" lvl="0" marL="0" marR="0" rtl="0" algn="l">
              <a:lnSpc>
                <a:spcPct val="59500"/>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05" name="Google Shape;105;p1"/>
          <p:cNvSpPr txBox="1"/>
          <p:nvPr/>
        </p:nvSpPr>
        <p:spPr>
          <a:xfrm>
            <a:off x="482618" y="2773385"/>
            <a:ext cx="2927768" cy="130719"/>
          </a:xfrm>
          <a:prstGeom prst="rect">
            <a:avLst/>
          </a:prstGeom>
          <a:noFill/>
          <a:ln>
            <a:noFill/>
          </a:ln>
        </p:spPr>
        <p:txBody>
          <a:bodyPr anchorCtr="0" anchor="t" bIns="0" lIns="0" spcFirstLastPara="1" rIns="0" wrap="square" tIns="0">
            <a:spAutoFit/>
          </a:bodyPr>
          <a:lstStyle/>
          <a:p>
            <a:pPr indent="0" lvl="0" marL="0" marR="0" rtl="0" algn="l">
              <a:lnSpc>
                <a:spcPct val="134042"/>
              </a:lnSpc>
              <a:spcBef>
                <a:spcPts val="0"/>
              </a:spcBef>
              <a:spcAft>
                <a:spcPts val="0"/>
              </a:spcAft>
              <a:buNone/>
            </a:pPr>
            <a:r>
              <a:rPr b="1" i="0" lang="en-US" sz="799" u="none" cap="none" strike="noStrike">
                <a:solidFill>
                  <a:srgbClr val="FFFFFF"/>
                </a:solidFill>
                <a:latin typeface="Oswald"/>
                <a:ea typeface="Oswald"/>
                <a:cs typeface="Oswald"/>
                <a:sym typeface="Oswald"/>
              </a:rPr>
              <a:t>ORANGE &amp; CARROT SALAD- 416 CALORIES</a:t>
            </a:r>
            <a:endParaRPr/>
          </a:p>
        </p:txBody>
      </p:sp>
      <p:sp>
        <p:nvSpPr>
          <p:cNvPr id="106" name="Google Shape;106;p1"/>
          <p:cNvSpPr txBox="1"/>
          <p:nvPr/>
        </p:nvSpPr>
        <p:spPr>
          <a:xfrm>
            <a:off x="463968" y="1434503"/>
            <a:ext cx="2913626"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CURED SALMON- 117 CALORIES</a:t>
            </a:r>
            <a:endParaRPr/>
          </a:p>
        </p:txBody>
      </p:sp>
      <p:sp>
        <p:nvSpPr>
          <p:cNvPr id="107" name="Google Shape;107;p1"/>
          <p:cNvSpPr txBox="1"/>
          <p:nvPr/>
        </p:nvSpPr>
        <p:spPr>
          <a:xfrm>
            <a:off x="474653" y="1736898"/>
            <a:ext cx="2909118"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VEGAN TERRINE- 416 CALORIES</a:t>
            </a:r>
            <a:endParaRPr/>
          </a:p>
        </p:txBody>
      </p:sp>
      <p:sp>
        <p:nvSpPr>
          <p:cNvPr id="108" name="Google Shape;108;p1"/>
          <p:cNvSpPr txBox="1"/>
          <p:nvPr/>
        </p:nvSpPr>
        <p:spPr>
          <a:xfrm>
            <a:off x="461466" y="4299410"/>
            <a:ext cx="2927647" cy="187930"/>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A breaded chicken breast filled with mozzarella and tomato sauce as well as overloaded with provolone cheese. </a:t>
            </a:r>
            <a:endParaRPr/>
          </a:p>
        </p:txBody>
      </p:sp>
      <p:sp>
        <p:nvSpPr>
          <p:cNvPr id="109" name="Google Shape;109;p1"/>
          <p:cNvSpPr txBox="1"/>
          <p:nvPr/>
        </p:nvSpPr>
        <p:spPr>
          <a:xfrm>
            <a:off x="425450" y="4889500"/>
            <a:ext cx="2927647" cy="205184"/>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It is made up of fermenting yeast and further adding sugar, water, ginger and tarter cream. Ginger Beer has no alcohol; it is more likely a spicier cousin. </a:t>
            </a:r>
            <a:endParaRPr b="0" i="0" sz="500" u="none" cap="none" strike="noStrike">
              <a:solidFill>
                <a:srgbClr val="FFFFFF"/>
              </a:solidFill>
              <a:latin typeface="Oswald"/>
              <a:ea typeface="Oswald"/>
              <a:cs typeface="Oswald"/>
              <a:sym typeface="Oswald"/>
            </a:endParaRPr>
          </a:p>
        </p:txBody>
      </p:sp>
      <p:sp>
        <p:nvSpPr>
          <p:cNvPr id="110" name="Google Shape;110;p1"/>
          <p:cNvSpPr txBox="1"/>
          <p:nvPr/>
        </p:nvSpPr>
        <p:spPr>
          <a:xfrm>
            <a:off x="482739" y="3633506"/>
            <a:ext cx="2927647" cy="92695"/>
          </a:xfrm>
          <a:prstGeom prst="rect">
            <a:avLst/>
          </a:prstGeom>
          <a:noFill/>
          <a:ln>
            <a:noFill/>
          </a:ln>
        </p:spPr>
        <p:txBody>
          <a:bodyPr anchorCtr="0" anchor="t" bIns="0" lIns="0" spcFirstLastPara="1" rIns="0" wrap="square" tIns="0">
            <a:spAutoFit/>
          </a:bodyPr>
          <a:lstStyle/>
          <a:p>
            <a:pPr indent="0" lvl="0" marL="0" marR="0" rtl="0" algn="l">
              <a:lnSpc>
                <a:spcPct val="154417"/>
              </a:lnSpc>
              <a:spcBef>
                <a:spcPts val="0"/>
              </a:spcBef>
              <a:spcAft>
                <a:spcPts val="0"/>
              </a:spcAft>
              <a:buNone/>
            </a:pPr>
            <a:r>
              <a:rPr b="0" i="0" lang="en-US" sz="498" u="none" cap="none" strike="noStrike">
                <a:solidFill>
                  <a:srgbClr val="FFFFFF"/>
                </a:solidFill>
                <a:latin typeface="Oswald"/>
                <a:ea typeface="Oswald"/>
                <a:cs typeface="Oswald"/>
                <a:sym typeface="Oswald"/>
              </a:rPr>
              <a:t>It is salty, bitter, malty and enriched with glutamates.</a:t>
            </a:r>
            <a:endParaRPr/>
          </a:p>
        </p:txBody>
      </p:sp>
      <p:sp>
        <p:nvSpPr>
          <p:cNvPr id="111" name="Google Shape;111;p1"/>
          <p:cNvSpPr txBox="1"/>
          <p:nvPr/>
        </p:nvSpPr>
        <p:spPr>
          <a:xfrm>
            <a:off x="463968" y="3980746"/>
            <a:ext cx="2927647" cy="92695"/>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A pie made up of meat filled with meat and savoury ingredients.</a:t>
            </a:r>
            <a:endParaRPr/>
          </a:p>
        </p:txBody>
      </p:sp>
      <p:sp>
        <p:nvSpPr>
          <p:cNvPr id="112" name="Google Shape;112;p1"/>
          <p:cNvSpPr txBox="1"/>
          <p:nvPr/>
        </p:nvSpPr>
        <p:spPr>
          <a:xfrm>
            <a:off x="463968" y="4140116"/>
            <a:ext cx="2913626" cy="130719"/>
          </a:xfrm>
          <a:prstGeom prst="rect">
            <a:avLst/>
          </a:prstGeom>
          <a:noFill/>
          <a:ln>
            <a:noFill/>
          </a:ln>
        </p:spPr>
        <p:txBody>
          <a:bodyPr anchorCtr="0" anchor="t" bIns="0" lIns="0" spcFirstLastPara="1" rIns="0" wrap="square" tIns="0">
            <a:spAutoFit/>
          </a:bodyPr>
          <a:lstStyle/>
          <a:p>
            <a:pPr indent="0" lvl="0" marL="0" marR="0" rtl="0" algn="l">
              <a:lnSpc>
                <a:spcPct val="134042"/>
              </a:lnSpc>
              <a:spcBef>
                <a:spcPts val="0"/>
              </a:spcBef>
              <a:spcAft>
                <a:spcPts val="0"/>
              </a:spcAft>
              <a:buNone/>
            </a:pPr>
            <a:r>
              <a:rPr b="1" i="0" lang="en-US" sz="799" u="none" cap="none" strike="noStrike">
                <a:solidFill>
                  <a:srgbClr val="FFFFFF"/>
                </a:solidFill>
                <a:latin typeface="Oswald"/>
                <a:ea typeface="Oswald"/>
                <a:cs typeface="Oswald"/>
                <a:sym typeface="Oswald"/>
              </a:rPr>
              <a:t>CHICKEN PARMIGIANA-361 CALORIES</a:t>
            </a:r>
            <a:endParaRPr/>
          </a:p>
        </p:txBody>
      </p:sp>
      <p:sp>
        <p:nvSpPr>
          <p:cNvPr id="113" name="Google Shape;113;p1"/>
          <p:cNvSpPr txBox="1"/>
          <p:nvPr/>
        </p:nvSpPr>
        <p:spPr>
          <a:xfrm>
            <a:off x="468477" y="4774251"/>
            <a:ext cx="2909118" cy="298191"/>
          </a:xfrm>
          <a:prstGeom prst="rect">
            <a:avLst/>
          </a:prstGeom>
          <a:noFill/>
          <a:ln>
            <a:noFill/>
          </a:ln>
        </p:spPr>
        <p:txBody>
          <a:bodyPr anchorCtr="0" anchor="t" bIns="0" lIns="0" spcFirstLastPara="1" rIns="0" wrap="square" tIns="0">
            <a:spAutoFit/>
          </a:bodyPr>
          <a:lstStyle/>
          <a:p>
            <a:pPr indent="0" lvl="0" marL="0" marR="0" rtl="0" algn="l">
              <a:lnSpc>
                <a:spcPct val="134042"/>
              </a:lnSpc>
              <a:spcBef>
                <a:spcPts val="0"/>
              </a:spcBef>
              <a:spcAft>
                <a:spcPts val="0"/>
              </a:spcAft>
              <a:buNone/>
            </a:pPr>
            <a:r>
              <a:rPr b="1" i="0" lang="en-US" sz="799" u="none" cap="none" strike="noStrike">
                <a:solidFill>
                  <a:srgbClr val="FFFFFF"/>
                </a:solidFill>
                <a:latin typeface="Oswald"/>
                <a:ea typeface="Oswald"/>
                <a:cs typeface="Oswald"/>
                <a:sym typeface="Oswald"/>
              </a:rPr>
              <a:t>GINGER BEER- 120 CALORIES</a:t>
            </a:r>
            <a:endParaRPr/>
          </a:p>
          <a:p>
            <a:pPr indent="0" lvl="0" marL="0" marR="0" rtl="0" algn="l">
              <a:lnSpc>
                <a:spcPct val="75111"/>
              </a:lnSpc>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14" name="Google Shape;114;p1"/>
          <p:cNvSpPr txBox="1"/>
          <p:nvPr/>
        </p:nvSpPr>
        <p:spPr>
          <a:xfrm>
            <a:off x="1265681" y="3193951"/>
            <a:ext cx="2909100" cy="12300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MEAT PIES- 258 CALORIES</a:t>
            </a:r>
            <a:endParaRPr/>
          </a:p>
        </p:txBody>
      </p:sp>
      <p:sp>
        <p:nvSpPr>
          <p:cNvPr id="115" name="Google Shape;115;p1"/>
          <p:cNvSpPr txBox="1"/>
          <p:nvPr/>
        </p:nvSpPr>
        <p:spPr>
          <a:xfrm>
            <a:off x="4216996" y="2017463"/>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6.54 </a:t>
            </a:r>
            <a:r>
              <a:rPr lang="en-US" sz="500">
                <a:solidFill>
                  <a:srgbClr val="FFFFFF"/>
                </a:solidFill>
                <a:latin typeface="Oswald"/>
                <a:ea typeface="Oswald"/>
                <a:cs typeface="Oswald"/>
                <a:sym typeface="Oswald"/>
              </a:rPr>
              <a:t>GBP</a:t>
            </a:r>
            <a:endParaRPr/>
          </a:p>
        </p:txBody>
      </p:sp>
      <p:sp>
        <p:nvSpPr>
          <p:cNvPr id="116" name="Google Shape;116;p1"/>
          <p:cNvSpPr txBox="1"/>
          <p:nvPr/>
        </p:nvSpPr>
        <p:spPr>
          <a:xfrm>
            <a:off x="4174750" y="2384131"/>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16.8 </a:t>
            </a:r>
            <a:r>
              <a:rPr lang="en-US" sz="500">
                <a:solidFill>
                  <a:srgbClr val="FFFFFF"/>
                </a:solidFill>
                <a:latin typeface="Oswald"/>
                <a:ea typeface="Oswald"/>
                <a:cs typeface="Oswald"/>
                <a:sym typeface="Oswald"/>
              </a:rPr>
              <a:t>GBP</a:t>
            </a:r>
            <a:endParaRPr/>
          </a:p>
        </p:txBody>
      </p:sp>
      <p:sp>
        <p:nvSpPr>
          <p:cNvPr id="117" name="Google Shape;117;p1"/>
          <p:cNvSpPr txBox="1"/>
          <p:nvPr/>
        </p:nvSpPr>
        <p:spPr>
          <a:xfrm>
            <a:off x="4174746" y="2789037"/>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4 </a:t>
            </a:r>
            <a:r>
              <a:rPr lang="en-US" sz="500">
                <a:solidFill>
                  <a:srgbClr val="FFFFFF"/>
                </a:solidFill>
                <a:latin typeface="Oswald"/>
                <a:ea typeface="Oswald"/>
                <a:cs typeface="Oswald"/>
                <a:sym typeface="Oswald"/>
              </a:rPr>
              <a:t>GBP</a:t>
            </a:r>
            <a:endParaRPr/>
          </a:p>
        </p:txBody>
      </p:sp>
      <p:sp>
        <p:nvSpPr>
          <p:cNvPr id="118" name="Google Shape;118;p1"/>
          <p:cNvSpPr txBox="1"/>
          <p:nvPr/>
        </p:nvSpPr>
        <p:spPr>
          <a:xfrm>
            <a:off x="4216996" y="1448753"/>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11 </a:t>
            </a:r>
            <a:r>
              <a:rPr lang="en-US" sz="500">
                <a:solidFill>
                  <a:srgbClr val="FFFFFF"/>
                </a:solidFill>
                <a:latin typeface="Oswald"/>
                <a:ea typeface="Oswald"/>
                <a:cs typeface="Oswald"/>
                <a:sym typeface="Oswald"/>
              </a:rPr>
              <a:t>GBP</a:t>
            </a:r>
            <a:endParaRPr/>
          </a:p>
        </p:txBody>
      </p:sp>
      <p:sp>
        <p:nvSpPr>
          <p:cNvPr id="119" name="Google Shape;119;p1"/>
          <p:cNvSpPr txBox="1"/>
          <p:nvPr/>
        </p:nvSpPr>
        <p:spPr>
          <a:xfrm>
            <a:off x="4216996" y="1753318"/>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5 </a:t>
            </a:r>
            <a:r>
              <a:rPr lang="en-US" sz="500">
                <a:solidFill>
                  <a:srgbClr val="FFFFFF"/>
                </a:solidFill>
                <a:latin typeface="Oswald"/>
                <a:ea typeface="Oswald"/>
                <a:cs typeface="Oswald"/>
                <a:sym typeface="Oswald"/>
              </a:rPr>
              <a:t>GBP</a:t>
            </a:r>
            <a:endParaRPr/>
          </a:p>
        </p:txBody>
      </p:sp>
      <p:sp>
        <p:nvSpPr>
          <p:cNvPr id="120" name="Google Shape;120;p1"/>
          <p:cNvSpPr txBox="1"/>
          <p:nvPr/>
        </p:nvSpPr>
        <p:spPr>
          <a:xfrm>
            <a:off x="474653" y="1229144"/>
            <a:ext cx="3458824" cy="163087"/>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STARTER</a:t>
            </a:r>
            <a:endParaRPr/>
          </a:p>
        </p:txBody>
      </p:sp>
      <p:sp>
        <p:nvSpPr>
          <p:cNvPr id="121" name="Google Shape;121;p1"/>
          <p:cNvSpPr txBox="1"/>
          <p:nvPr/>
        </p:nvSpPr>
        <p:spPr>
          <a:xfrm>
            <a:off x="4216996" y="6223953"/>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5.99 </a:t>
            </a:r>
            <a:r>
              <a:rPr lang="en-US" sz="500">
                <a:solidFill>
                  <a:srgbClr val="FFFFFF"/>
                </a:solidFill>
                <a:latin typeface="Oswald"/>
                <a:ea typeface="Oswald"/>
                <a:cs typeface="Oswald"/>
                <a:sym typeface="Oswald"/>
              </a:rPr>
              <a:t>GBP</a:t>
            </a:r>
            <a:endParaRPr/>
          </a:p>
        </p:txBody>
      </p:sp>
      <p:sp>
        <p:nvSpPr>
          <p:cNvPr id="122" name="Google Shape;122;p1"/>
          <p:cNvSpPr txBox="1"/>
          <p:nvPr/>
        </p:nvSpPr>
        <p:spPr>
          <a:xfrm>
            <a:off x="4216996" y="6613054"/>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32.95 </a:t>
            </a:r>
            <a:r>
              <a:rPr lang="en-US" sz="500">
                <a:solidFill>
                  <a:srgbClr val="FFFFFF"/>
                </a:solidFill>
                <a:latin typeface="Oswald"/>
                <a:ea typeface="Oswald"/>
                <a:cs typeface="Oswald"/>
                <a:sym typeface="Oswald"/>
              </a:rPr>
              <a:t>GBP</a:t>
            </a:r>
            <a:endParaRPr/>
          </a:p>
        </p:txBody>
      </p:sp>
      <p:sp>
        <p:nvSpPr>
          <p:cNvPr id="123" name="Google Shape;123;p1"/>
          <p:cNvSpPr txBox="1"/>
          <p:nvPr/>
        </p:nvSpPr>
        <p:spPr>
          <a:xfrm>
            <a:off x="463968" y="3464686"/>
            <a:ext cx="2913626"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VEGEMITE TOAST- 81 CALORIES</a:t>
            </a:r>
            <a:endParaRPr/>
          </a:p>
        </p:txBody>
      </p:sp>
      <p:sp>
        <p:nvSpPr>
          <p:cNvPr id="124" name="Google Shape;124;p1"/>
          <p:cNvSpPr txBox="1"/>
          <p:nvPr/>
        </p:nvSpPr>
        <p:spPr>
          <a:xfrm>
            <a:off x="4174806" y="3397936"/>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5 </a:t>
            </a:r>
            <a:r>
              <a:rPr lang="en-US" sz="500">
                <a:solidFill>
                  <a:srgbClr val="FFFFFF"/>
                </a:solidFill>
                <a:latin typeface="Oswald"/>
                <a:ea typeface="Oswald"/>
                <a:cs typeface="Oswald"/>
                <a:sym typeface="Oswald"/>
              </a:rPr>
              <a:t>GBP</a:t>
            </a:r>
            <a:endParaRPr/>
          </a:p>
        </p:txBody>
      </p:sp>
      <p:sp>
        <p:nvSpPr>
          <p:cNvPr id="125" name="Google Shape;125;p1"/>
          <p:cNvSpPr txBox="1"/>
          <p:nvPr/>
        </p:nvSpPr>
        <p:spPr>
          <a:xfrm>
            <a:off x="4216996" y="5846749"/>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15.90 </a:t>
            </a:r>
            <a:r>
              <a:rPr lang="en-US" sz="500">
                <a:solidFill>
                  <a:srgbClr val="FFFFFF"/>
                </a:solidFill>
                <a:latin typeface="Oswald"/>
                <a:ea typeface="Oswald"/>
                <a:cs typeface="Oswald"/>
                <a:sym typeface="Oswald"/>
              </a:rPr>
              <a:t>GBP</a:t>
            </a:r>
            <a:endParaRPr/>
          </a:p>
        </p:txBody>
      </p:sp>
      <p:sp>
        <p:nvSpPr>
          <p:cNvPr id="126" name="Google Shape;126;p1"/>
          <p:cNvSpPr txBox="1"/>
          <p:nvPr/>
        </p:nvSpPr>
        <p:spPr>
          <a:xfrm>
            <a:off x="463968" y="3234924"/>
            <a:ext cx="2913626" cy="163087"/>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MAIN COURSE</a:t>
            </a:r>
            <a:endParaRPr/>
          </a:p>
        </p:txBody>
      </p:sp>
      <p:sp>
        <p:nvSpPr>
          <p:cNvPr id="127" name="Google Shape;127;p1"/>
          <p:cNvSpPr txBox="1"/>
          <p:nvPr/>
        </p:nvSpPr>
        <p:spPr>
          <a:xfrm>
            <a:off x="2178050" y="317500"/>
            <a:ext cx="3342815" cy="846386"/>
          </a:xfrm>
          <a:prstGeom prst="rect">
            <a:avLst/>
          </a:prstGeom>
          <a:noFill/>
          <a:ln>
            <a:noFill/>
          </a:ln>
        </p:spPr>
        <p:txBody>
          <a:bodyPr anchorCtr="0" anchor="t" bIns="0" lIns="0" spcFirstLastPara="1" rIns="0" wrap="square" tIns="0">
            <a:spAutoFit/>
          </a:bodyPr>
          <a:lstStyle/>
          <a:p>
            <a:pPr indent="0" lvl="0" marL="0" marR="0" rtl="0" algn="ctr">
              <a:lnSpc>
                <a:spcPct val="140000"/>
              </a:lnSpc>
              <a:spcBef>
                <a:spcPts val="0"/>
              </a:spcBef>
              <a:spcAft>
                <a:spcPts val="0"/>
              </a:spcAft>
              <a:buNone/>
            </a:pPr>
            <a:r>
              <a:rPr b="0" i="0" lang="en-US" sz="3245" u="none" cap="none" strike="noStrike">
                <a:solidFill>
                  <a:srgbClr val="FFFFFF"/>
                </a:solidFill>
                <a:latin typeface="Arial"/>
                <a:ea typeface="Arial"/>
                <a:cs typeface="Arial"/>
                <a:sym typeface="Arial"/>
              </a:rPr>
              <a:t>HOTEL TRINITY</a:t>
            </a:r>
            <a:endParaRPr/>
          </a:p>
          <a:p>
            <a:pPr indent="0" lvl="0" marL="0" marR="0" rtl="0" algn="ctr">
              <a:lnSpc>
                <a:spcPct val="150000"/>
              </a:lnSpc>
              <a:spcBef>
                <a:spcPts val="0"/>
              </a:spcBef>
              <a:spcAft>
                <a:spcPts val="0"/>
              </a:spcAft>
              <a:buNone/>
            </a:pPr>
            <a:r>
              <a:rPr b="0" i="0" lang="en-US" sz="1400" u="none" cap="none" strike="noStrike">
                <a:solidFill>
                  <a:srgbClr val="FFFFFF"/>
                </a:solidFill>
                <a:latin typeface="Arial"/>
                <a:ea typeface="Arial"/>
                <a:cs typeface="Arial"/>
                <a:sym typeface="Arial"/>
              </a:rPr>
              <a:t>Swansea, South Wales</a:t>
            </a:r>
            <a:endParaRPr b="0" i="0" sz="1400" u="none" cap="none" strike="noStrike">
              <a:solidFill>
                <a:srgbClr val="FFFFFF"/>
              </a:solidFill>
              <a:latin typeface="Arial"/>
              <a:ea typeface="Arial"/>
              <a:cs typeface="Arial"/>
              <a:sym typeface="Arial"/>
            </a:endParaRPr>
          </a:p>
        </p:txBody>
      </p:sp>
      <p:sp>
        <p:nvSpPr>
          <p:cNvPr id="128" name="Google Shape;128;p1"/>
          <p:cNvSpPr txBox="1"/>
          <p:nvPr/>
        </p:nvSpPr>
        <p:spPr>
          <a:xfrm>
            <a:off x="463968" y="9946719"/>
            <a:ext cx="1866600" cy="668700"/>
          </a:xfrm>
          <a:prstGeom prst="rect">
            <a:avLst/>
          </a:prstGeom>
          <a:noFill/>
          <a:ln>
            <a:noFill/>
          </a:ln>
        </p:spPr>
        <p:txBody>
          <a:bodyPr anchorCtr="0" anchor="t" bIns="0" lIns="0" spcFirstLastPara="1" rIns="0" wrap="square" tIns="0">
            <a:spAutoFit/>
          </a:bodyPr>
          <a:lstStyle/>
          <a:p>
            <a:pPr indent="0" lvl="0" marL="0" marR="0" rtl="0" algn="l">
              <a:lnSpc>
                <a:spcPct val="151875"/>
              </a:lnSpc>
              <a:spcBef>
                <a:spcPts val="0"/>
              </a:spcBef>
              <a:spcAft>
                <a:spcPts val="0"/>
              </a:spcAft>
              <a:buNone/>
            </a:pPr>
            <a:r>
              <a:rPr b="1" i="0" lang="en-US" sz="2400" u="none" cap="none" strike="noStrike">
                <a:solidFill>
                  <a:srgbClr val="FFFFFF"/>
                </a:solidFill>
                <a:latin typeface="Oswald"/>
                <a:ea typeface="Oswald"/>
                <a:cs typeface="Oswald"/>
                <a:sym typeface="Oswald"/>
              </a:rPr>
              <a:t>ORDER NOW!</a:t>
            </a:r>
            <a:endParaRPr b="1" sz="2400">
              <a:solidFill>
                <a:srgbClr val="FFFFFF"/>
              </a:solidFill>
              <a:latin typeface="Oswald"/>
              <a:ea typeface="Oswald"/>
              <a:cs typeface="Oswald"/>
              <a:sym typeface="Oswald"/>
            </a:endParaRPr>
          </a:p>
          <a:p>
            <a:pPr indent="0" lvl="0" marL="0" marR="0" rtl="0" algn="l">
              <a:lnSpc>
                <a:spcPct val="151875"/>
              </a:lnSpc>
              <a:spcBef>
                <a:spcPts val="0"/>
              </a:spcBef>
              <a:spcAft>
                <a:spcPts val="0"/>
              </a:spcAft>
              <a:buNone/>
            </a:pPr>
            <a:r>
              <a:rPr b="1" lang="en-US" sz="700">
                <a:solidFill>
                  <a:srgbClr val="FFFFFF"/>
                </a:solidFill>
                <a:latin typeface="Oswald"/>
                <a:ea typeface="Oswald"/>
                <a:cs typeface="Oswald"/>
                <a:sym typeface="Oswald"/>
              </a:rPr>
              <a:t>Available on UBER EATS, JUST EAT AND DELIVEROO</a:t>
            </a:r>
            <a:endParaRPr b="1" sz="700">
              <a:solidFill>
                <a:srgbClr val="FFFFFF"/>
              </a:solidFill>
              <a:latin typeface="Oswald"/>
              <a:ea typeface="Oswald"/>
              <a:cs typeface="Oswald"/>
              <a:sym typeface="Oswald"/>
            </a:endParaRPr>
          </a:p>
        </p:txBody>
      </p:sp>
      <p:sp>
        <p:nvSpPr>
          <p:cNvPr id="129" name="Google Shape;129;p1"/>
          <p:cNvSpPr txBox="1"/>
          <p:nvPr/>
        </p:nvSpPr>
        <p:spPr>
          <a:xfrm>
            <a:off x="2512678" y="10044781"/>
            <a:ext cx="2141315" cy="249501"/>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1500" u="none" cap="none" strike="noStrike">
                <a:solidFill>
                  <a:srgbClr val="FFFFFF"/>
                </a:solidFill>
                <a:latin typeface="Oswald"/>
                <a:ea typeface="Oswald"/>
                <a:cs typeface="Oswald"/>
                <a:sym typeface="Oswald"/>
              </a:rPr>
              <a:t>AVAILABLE: 10AM TO 10PM </a:t>
            </a:r>
            <a:endParaRPr/>
          </a:p>
        </p:txBody>
      </p:sp>
      <p:sp>
        <p:nvSpPr>
          <p:cNvPr id="130" name="Google Shape;130;p1"/>
          <p:cNvSpPr txBox="1"/>
          <p:nvPr/>
        </p:nvSpPr>
        <p:spPr>
          <a:xfrm>
            <a:off x="5073650" y="9965775"/>
            <a:ext cx="2272500" cy="48960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1000" u="none" cap="none" strike="noStrike">
                <a:solidFill>
                  <a:srgbClr val="FFFFFF"/>
                </a:solidFill>
                <a:latin typeface="Oswald"/>
                <a:ea typeface="Oswald"/>
                <a:cs typeface="Oswald"/>
                <a:sym typeface="Oswald"/>
              </a:rPr>
              <a:t>ALL TYPES OF PAYMENTS ARE ACCEPTED</a:t>
            </a:r>
            <a:endParaRPr/>
          </a:p>
          <a:p>
            <a:pPr indent="-53975" lvl="1" marL="107950" marR="0" rtl="0" algn="l">
              <a:lnSpc>
                <a:spcPct val="134000"/>
              </a:lnSpc>
              <a:spcBef>
                <a:spcPts val="0"/>
              </a:spcBef>
              <a:spcAft>
                <a:spcPts val="0"/>
              </a:spcAft>
              <a:buClr>
                <a:srgbClr val="FFFFFF"/>
              </a:buClr>
              <a:buSzPts val="500"/>
              <a:buFont typeface="Arial"/>
              <a:buChar char="•"/>
            </a:pPr>
            <a:r>
              <a:rPr b="1" i="0" lang="en-US" sz="500" u="none" cap="none" strike="noStrike">
                <a:solidFill>
                  <a:srgbClr val="FFFFFF"/>
                </a:solidFill>
                <a:latin typeface="Oswald"/>
                <a:ea typeface="Oswald"/>
                <a:cs typeface="Oswald"/>
                <a:sym typeface="Oswald"/>
              </a:rPr>
              <a:t>CREDIT CARD</a:t>
            </a:r>
            <a:endParaRPr/>
          </a:p>
          <a:p>
            <a:pPr indent="-53975" lvl="1" marL="107950" marR="0" rtl="0" algn="l">
              <a:lnSpc>
                <a:spcPct val="134000"/>
              </a:lnSpc>
              <a:spcBef>
                <a:spcPts val="0"/>
              </a:spcBef>
              <a:spcAft>
                <a:spcPts val="0"/>
              </a:spcAft>
              <a:buClr>
                <a:srgbClr val="FFFFFF"/>
              </a:buClr>
              <a:buSzPts val="500"/>
              <a:buFont typeface="Arial"/>
              <a:buChar char="•"/>
            </a:pPr>
            <a:r>
              <a:rPr b="1" lang="en-US" sz="500">
                <a:solidFill>
                  <a:srgbClr val="FFFFFF"/>
                </a:solidFill>
                <a:latin typeface="Oswald"/>
                <a:ea typeface="Oswald"/>
                <a:cs typeface="Oswald"/>
                <a:sym typeface="Oswald"/>
              </a:rPr>
              <a:t>DEBIT</a:t>
            </a:r>
            <a:r>
              <a:rPr b="1" i="0" lang="en-US" sz="500" u="none" cap="none" strike="noStrike">
                <a:solidFill>
                  <a:srgbClr val="FFFFFF"/>
                </a:solidFill>
                <a:latin typeface="Oswald"/>
                <a:ea typeface="Oswald"/>
                <a:cs typeface="Oswald"/>
                <a:sym typeface="Oswald"/>
              </a:rPr>
              <a:t> CARD</a:t>
            </a:r>
            <a:endParaRPr/>
          </a:p>
          <a:p>
            <a:pPr indent="-53975" lvl="1" marL="107950" marR="0" rtl="0" algn="l">
              <a:lnSpc>
                <a:spcPct val="134000"/>
              </a:lnSpc>
              <a:spcBef>
                <a:spcPts val="0"/>
              </a:spcBef>
              <a:spcAft>
                <a:spcPts val="0"/>
              </a:spcAft>
              <a:buClr>
                <a:srgbClr val="FFFFFF"/>
              </a:buClr>
              <a:buSzPts val="500"/>
              <a:buFont typeface="Arial"/>
              <a:buChar char="•"/>
            </a:pPr>
            <a:r>
              <a:rPr b="1" i="0" lang="en-US" sz="500" u="none" cap="none" strike="noStrike">
                <a:solidFill>
                  <a:srgbClr val="FFFFFF"/>
                </a:solidFill>
                <a:latin typeface="Oswald"/>
                <a:ea typeface="Oswald"/>
                <a:cs typeface="Oswald"/>
                <a:sym typeface="Oswald"/>
              </a:rPr>
              <a:t>CASH ON DELIVERY</a:t>
            </a:r>
            <a:endParaRPr/>
          </a:p>
        </p:txBody>
      </p:sp>
      <p:sp>
        <p:nvSpPr>
          <p:cNvPr id="131" name="Google Shape;131;p1"/>
          <p:cNvSpPr txBox="1"/>
          <p:nvPr/>
        </p:nvSpPr>
        <p:spPr>
          <a:xfrm>
            <a:off x="461466" y="4544490"/>
            <a:ext cx="2913626" cy="163087"/>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BEVERAGES</a:t>
            </a:r>
            <a:endParaRPr/>
          </a:p>
        </p:txBody>
      </p:sp>
      <p:sp>
        <p:nvSpPr>
          <p:cNvPr id="132" name="Google Shape;132;p1"/>
          <p:cNvSpPr txBox="1"/>
          <p:nvPr/>
        </p:nvSpPr>
        <p:spPr>
          <a:xfrm>
            <a:off x="461466" y="5120067"/>
            <a:ext cx="2909118"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ARCHIE ROSE- 215 CALORIES</a:t>
            </a:r>
            <a:endParaRPr/>
          </a:p>
        </p:txBody>
      </p:sp>
      <p:sp>
        <p:nvSpPr>
          <p:cNvPr id="133" name="Google Shape;133;p1"/>
          <p:cNvSpPr txBox="1"/>
          <p:nvPr/>
        </p:nvSpPr>
        <p:spPr>
          <a:xfrm>
            <a:off x="468477" y="5288887"/>
            <a:ext cx="2909118" cy="85272"/>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MAINLY MADE UP OF PRODUCING A MIXTURE OF VODKAS, RUMS, GINS AND WHISKIES. </a:t>
            </a:r>
            <a:endParaRPr/>
          </a:p>
        </p:txBody>
      </p:sp>
      <p:sp>
        <p:nvSpPr>
          <p:cNvPr id="134" name="Google Shape;134;p1"/>
          <p:cNvSpPr txBox="1"/>
          <p:nvPr/>
        </p:nvSpPr>
        <p:spPr>
          <a:xfrm>
            <a:off x="461466" y="5383684"/>
            <a:ext cx="3079678" cy="146407"/>
          </a:xfrm>
          <a:prstGeom prst="rect">
            <a:avLst/>
          </a:prstGeom>
          <a:noFill/>
          <a:ln>
            <a:noFill/>
          </a:ln>
        </p:spPr>
        <p:txBody>
          <a:bodyPr anchorCtr="0" anchor="t" bIns="0" lIns="0" spcFirstLastPara="1" rIns="0" wrap="square" tIns="0">
            <a:spAutoFit/>
          </a:bodyPr>
          <a:lstStyle/>
          <a:p>
            <a:pPr indent="0" lvl="0" marL="0" marR="0" rtl="0" algn="l">
              <a:lnSpc>
                <a:spcPct val="154000"/>
              </a:lnSpc>
              <a:spcBef>
                <a:spcPts val="0"/>
              </a:spcBef>
              <a:spcAft>
                <a:spcPts val="0"/>
              </a:spcAft>
              <a:buNone/>
            </a:pPr>
            <a:r>
              <a:rPr b="0" i="0" lang="en-US" sz="800" u="none" cap="none" strike="noStrike">
                <a:solidFill>
                  <a:srgbClr val="FFFFFF"/>
                </a:solidFill>
                <a:latin typeface="Oswald"/>
                <a:ea typeface="Oswald"/>
                <a:cs typeface="Oswald"/>
                <a:sym typeface="Oswald"/>
              </a:rPr>
              <a:t>666 VODKA- 90 CALORIES</a:t>
            </a:r>
            <a:endParaRPr/>
          </a:p>
        </p:txBody>
      </p:sp>
      <p:sp>
        <p:nvSpPr>
          <p:cNvPr id="135" name="Google Shape;135;p1"/>
          <p:cNvSpPr txBox="1"/>
          <p:nvPr/>
        </p:nvSpPr>
        <p:spPr>
          <a:xfrm>
            <a:off x="425450" y="5575300"/>
            <a:ext cx="2971800" cy="179536"/>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A TYPE OF BEVERAGE THAT IS BLENDED WITH SOURCED WATER FROM CAPE GRIM. This is a triple pot-distilled alcohol prepared from Tasmanian barley. </a:t>
            </a:r>
            <a:endParaRPr b="0" i="0" sz="500" u="none" cap="none" strike="noStrike">
              <a:solidFill>
                <a:srgbClr val="FFFFFF"/>
              </a:solidFill>
              <a:latin typeface="Oswald"/>
              <a:ea typeface="Oswald"/>
              <a:cs typeface="Oswald"/>
              <a:sym typeface="Oswald"/>
            </a:endParaRPr>
          </a:p>
        </p:txBody>
      </p:sp>
      <p:sp>
        <p:nvSpPr>
          <p:cNvPr id="136" name="Google Shape;136;p1"/>
          <p:cNvSpPr txBox="1"/>
          <p:nvPr/>
        </p:nvSpPr>
        <p:spPr>
          <a:xfrm>
            <a:off x="456958" y="5740100"/>
            <a:ext cx="2913626" cy="163087"/>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DESSERT</a:t>
            </a:r>
            <a:endParaRPr/>
          </a:p>
        </p:txBody>
      </p:sp>
      <p:sp>
        <p:nvSpPr>
          <p:cNvPr id="137" name="Google Shape;137;p1"/>
          <p:cNvSpPr txBox="1"/>
          <p:nvPr/>
        </p:nvSpPr>
        <p:spPr>
          <a:xfrm>
            <a:off x="456958" y="5931762"/>
            <a:ext cx="2909118"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CARAMEL SLICE- 226 CALORIES</a:t>
            </a:r>
            <a:endParaRPr/>
          </a:p>
        </p:txBody>
      </p:sp>
      <p:sp>
        <p:nvSpPr>
          <p:cNvPr id="138" name="Google Shape;138;p1"/>
          <p:cNvSpPr txBox="1"/>
          <p:nvPr/>
        </p:nvSpPr>
        <p:spPr>
          <a:xfrm>
            <a:off x="463968" y="6100582"/>
            <a:ext cx="2909118" cy="85272"/>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AN AMAZING DESSERT MADE USING CARAMEL AND SUGAR. </a:t>
            </a:r>
            <a:endParaRPr/>
          </a:p>
        </p:txBody>
      </p:sp>
      <p:sp>
        <p:nvSpPr>
          <p:cNvPr id="139" name="Google Shape;139;p1"/>
          <p:cNvSpPr txBox="1"/>
          <p:nvPr/>
        </p:nvSpPr>
        <p:spPr>
          <a:xfrm>
            <a:off x="459212" y="6233478"/>
            <a:ext cx="2909118"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ICED VOVO- 57 CALORIES</a:t>
            </a:r>
            <a:endParaRPr/>
          </a:p>
        </p:txBody>
      </p:sp>
      <p:sp>
        <p:nvSpPr>
          <p:cNvPr id="140" name="Google Shape;140;p1"/>
          <p:cNvSpPr txBox="1"/>
          <p:nvPr/>
        </p:nvSpPr>
        <p:spPr>
          <a:xfrm>
            <a:off x="456958" y="6392773"/>
            <a:ext cx="2909118" cy="16990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A WHEAT FLOUR BISCUIT GARNISHED WITH PINK FONDANT STRIPS AND FURTHER ADDED COCONUT TOPPINGS.</a:t>
            </a:r>
            <a:endParaRPr/>
          </a:p>
        </p:txBody>
      </p:sp>
      <p:sp>
        <p:nvSpPr>
          <p:cNvPr id="141" name="Google Shape;141;p1"/>
          <p:cNvSpPr txBox="1"/>
          <p:nvPr/>
        </p:nvSpPr>
        <p:spPr>
          <a:xfrm>
            <a:off x="456958" y="6610306"/>
            <a:ext cx="2909118" cy="130720"/>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CHEESECAKE- 321 CALORIES</a:t>
            </a:r>
            <a:endParaRPr/>
          </a:p>
        </p:txBody>
      </p:sp>
      <p:sp>
        <p:nvSpPr>
          <p:cNvPr id="142" name="Google Shape;142;p1"/>
          <p:cNvSpPr txBox="1"/>
          <p:nvPr/>
        </p:nvSpPr>
        <p:spPr>
          <a:xfrm>
            <a:off x="461466" y="6779126"/>
            <a:ext cx="2909118" cy="16990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A DESSERT THAT CONSISTS OF CREAMY FILLING AND IS FURTHER TOPPED WITH SALTY AS WELL AS SWEET INGREDIENTS TO GIVE IT A MIXED TASTE.</a:t>
            </a:r>
            <a:endParaRPr/>
          </a:p>
        </p:txBody>
      </p:sp>
      <p:sp>
        <p:nvSpPr>
          <p:cNvPr id="143" name="Google Shape;143;p1"/>
          <p:cNvSpPr txBox="1"/>
          <p:nvPr/>
        </p:nvSpPr>
        <p:spPr>
          <a:xfrm>
            <a:off x="4174806" y="3690656"/>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11 </a:t>
            </a:r>
            <a:r>
              <a:rPr lang="en-US" sz="500">
                <a:solidFill>
                  <a:srgbClr val="FFFFFF"/>
                </a:solidFill>
                <a:latin typeface="Oswald"/>
                <a:ea typeface="Oswald"/>
                <a:cs typeface="Oswald"/>
                <a:sym typeface="Oswald"/>
              </a:rPr>
              <a:t>GBP</a:t>
            </a:r>
            <a:endParaRPr/>
          </a:p>
        </p:txBody>
      </p:sp>
      <p:sp>
        <p:nvSpPr>
          <p:cNvPr id="144" name="Google Shape;144;p1"/>
          <p:cNvSpPr txBox="1"/>
          <p:nvPr/>
        </p:nvSpPr>
        <p:spPr>
          <a:xfrm>
            <a:off x="4216996" y="5080814"/>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15 </a:t>
            </a:r>
            <a:r>
              <a:rPr lang="en-US" sz="500">
                <a:solidFill>
                  <a:srgbClr val="FFFFFF"/>
                </a:solidFill>
                <a:latin typeface="Oswald"/>
                <a:ea typeface="Oswald"/>
                <a:cs typeface="Oswald"/>
                <a:sym typeface="Oswald"/>
              </a:rPr>
              <a:t>GBP</a:t>
            </a:r>
            <a:endParaRPr/>
          </a:p>
        </p:txBody>
      </p:sp>
      <p:sp>
        <p:nvSpPr>
          <p:cNvPr id="145" name="Google Shape;145;p1"/>
          <p:cNvSpPr txBox="1"/>
          <p:nvPr/>
        </p:nvSpPr>
        <p:spPr>
          <a:xfrm>
            <a:off x="4174806" y="4054391"/>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10.50 </a:t>
            </a:r>
            <a:r>
              <a:rPr lang="en-US" sz="500">
                <a:solidFill>
                  <a:srgbClr val="FFFFFF"/>
                </a:solidFill>
                <a:latin typeface="Oswald"/>
                <a:ea typeface="Oswald"/>
                <a:cs typeface="Oswald"/>
                <a:sym typeface="Oswald"/>
              </a:rPr>
              <a:t>GBP</a:t>
            </a:r>
            <a:endParaRPr/>
          </a:p>
        </p:txBody>
      </p:sp>
      <p:sp>
        <p:nvSpPr>
          <p:cNvPr id="146" name="Google Shape;146;p1"/>
          <p:cNvSpPr txBox="1"/>
          <p:nvPr/>
        </p:nvSpPr>
        <p:spPr>
          <a:xfrm>
            <a:off x="4174806" y="4758136"/>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3 </a:t>
            </a:r>
            <a:r>
              <a:rPr lang="en-US" sz="500">
                <a:solidFill>
                  <a:srgbClr val="FFFFFF"/>
                </a:solidFill>
                <a:latin typeface="Oswald"/>
                <a:ea typeface="Oswald"/>
                <a:cs typeface="Oswald"/>
                <a:sym typeface="Oswald"/>
              </a:rPr>
              <a:t>GBP</a:t>
            </a:r>
            <a:endParaRPr/>
          </a:p>
        </p:txBody>
      </p:sp>
      <p:sp>
        <p:nvSpPr>
          <p:cNvPr id="147" name="Google Shape;147;p1"/>
          <p:cNvSpPr txBox="1"/>
          <p:nvPr/>
        </p:nvSpPr>
        <p:spPr>
          <a:xfrm>
            <a:off x="4216996" y="5391407"/>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40 </a:t>
            </a:r>
            <a:r>
              <a:rPr lang="en-US" sz="500">
                <a:solidFill>
                  <a:srgbClr val="FFFFFF"/>
                </a:solidFill>
                <a:latin typeface="Oswald"/>
                <a:ea typeface="Oswald"/>
                <a:cs typeface="Oswald"/>
                <a:sym typeface="Oswald"/>
              </a:rPr>
              <a:t>GBP</a:t>
            </a:r>
            <a:endParaRPr/>
          </a:p>
        </p:txBody>
      </p:sp>
      <p:pic>
        <p:nvPicPr>
          <p:cNvPr id="148" name="Google Shape;148;p1"/>
          <p:cNvPicPr preferRelativeResize="0"/>
          <p:nvPr/>
        </p:nvPicPr>
        <p:blipFill rotWithShape="1">
          <a:blip r:embed="rId10">
            <a:alphaModFix/>
          </a:blip>
          <a:srcRect b="0" l="0" r="0" t="0"/>
          <a:stretch/>
        </p:blipFill>
        <p:spPr>
          <a:xfrm>
            <a:off x="90172" y="1780482"/>
            <a:ext cx="206928" cy="208063"/>
          </a:xfrm>
          <a:prstGeom prst="rect">
            <a:avLst/>
          </a:prstGeom>
          <a:noFill/>
          <a:ln>
            <a:noFill/>
          </a:ln>
        </p:spPr>
      </p:pic>
      <p:pic>
        <p:nvPicPr>
          <p:cNvPr id="149" name="Google Shape;149;p1"/>
          <p:cNvPicPr preferRelativeResize="0"/>
          <p:nvPr/>
        </p:nvPicPr>
        <p:blipFill rotWithShape="1">
          <a:blip r:embed="rId10">
            <a:alphaModFix/>
          </a:blip>
          <a:srcRect b="0" l="0" r="0" t="0"/>
          <a:stretch/>
        </p:blipFill>
        <p:spPr>
          <a:xfrm>
            <a:off x="90172" y="2110158"/>
            <a:ext cx="206928" cy="208063"/>
          </a:xfrm>
          <a:prstGeom prst="rect">
            <a:avLst/>
          </a:prstGeom>
          <a:noFill/>
          <a:ln>
            <a:noFill/>
          </a:ln>
        </p:spPr>
      </p:pic>
      <p:pic>
        <p:nvPicPr>
          <p:cNvPr id="150" name="Google Shape;150;p1"/>
          <p:cNvPicPr preferRelativeResize="0"/>
          <p:nvPr/>
        </p:nvPicPr>
        <p:blipFill rotWithShape="1">
          <a:blip r:embed="rId10">
            <a:alphaModFix/>
          </a:blip>
          <a:srcRect b="0" l="0" r="0" t="0"/>
          <a:stretch/>
        </p:blipFill>
        <p:spPr>
          <a:xfrm>
            <a:off x="90172" y="2772242"/>
            <a:ext cx="206928" cy="208063"/>
          </a:xfrm>
          <a:prstGeom prst="rect">
            <a:avLst/>
          </a:prstGeom>
          <a:noFill/>
          <a:ln>
            <a:noFill/>
          </a:ln>
        </p:spPr>
      </p:pic>
      <p:pic>
        <p:nvPicPr>
          <p:cNvPr id="151" name="Google Shape;151;p1"/>
          <p:cNvPicPr preferRelativeResize="0"/>
          <p:nvPr/>
        </p:nvPicPr>
        <p:blipFill rotWithShape="1">
          <a:blip r:embed="rId10">
            <a:alphaModFix/>
          </a:blip>
          <a:srcRect b="0" l="0" r="0" t="0"/>
          <a:stretch/>
        </p:blipFill>
        <p:spPr>
          <a:xfrm>
            <a:off x="90172" y="3453808"/>
            <a:ext cx="206928" cy="208063"/>
          </a:xfrm>
          <a:prstGeom prst="rect">
            <a:avLst/>
          </a:prstGeom>
          <a:noFill/>
          <a:ln>
            <a:noFill/>
          </a:ln>
        </p:spPr>
      </p:pic>
      <p:pic>
        <p:nvPicPr>
          <p:cNvPr id="152" name="Google Shape;152;p1"/>
          <p:cNvPicPr preferRelativeResize="0"/>
          <p:nvPr/>
        </p:nvPicPr>
        <p:blipFill rotWithShape="1">
          <a:blip r:embed="rId10">
            <a:alphaModFix/>
          </a:blip>
          <a:srcRect b="0" l="0" r="0" t="0"/>
          <a:stretch/>
        </p:blipFill>
        <p:spPr>
          <a:xfrm>
            <a:off x="90172" y="3802401"/>
            <a:ext cx="206928" cy="208063"/>
          </a:xfrm>
          <a:prstGeom prst="rect">
            <a:avLst/>
          </a:prstGeom>
          <a:noFill/>
          <a:ln>
            <a:noFill/>
          </a:ln>
        </p:spPr>
      </p:pic>
      <p:pic>
        <p:nvPicPr>
          <p:cNvPr id="153" name="Google Shape;153;p1"/>
          <p:cNvPicPr preferRelativeResize="0"/>
          <p:nvPr/>
        </p:nvPicPr>
        <p:blipFill rotWithShape="1">
          <a:blip r:embed="rId10">
            <a:alphaModFix/>
          </a:blip>
          <a:srcRect b="0" l="0" r="0" t="0"/>
          <a:stretch/>
        </p:blipFill>
        <p:spPr>
          <a:xfrm>
            <a:off x="90172" y="5128223"/>
            <a:ext cx="206928" cy="208063"/>
          </a:xfrm>
          <a:prstGeom prst="rect">
            <a:avLst/>
          </a:prstGeom>
          <a:noFill/>
          <a:ln>
            <a:noFill/>
          </a:ln>
        </p:spPr>
      </p:pic>
      <p:pic>
        <p:nvPicPr>
          <p:cNvPr id="154" name="Google Shape;154;p1"/>
          <p:cNvPicPr preferRelativeResize="0"/>
          <p:nvPr/>
        </p:nvPicPr>
        <p:blipFill rotWithShape="1">
          <a:blip r:embed="rId10">
            <a:alphaModFix/>
          </a:blip>
          <a:srcRect b="0" l="0" r="0" t="0"/>
          <a:stretch/>
        </p:blipFill>
        <p:spPr>
          <a:xfrm>
            <a:off x="90172" y="5479160"/>
            <a:ext cx="206928" cy="208063"/>
          </a:xfrm>
          <a:prstGeom prst="rect">
            <a:avLst/>
          </a:prstGeom>
          <a:noFill/>
          <a:ln>
            <a:noFill/>
          </a:ln>
        </p:spPr>
      </p:pic>
      <p:pic>
        <p:nvPicPr>
          <p:cNvPr id="155" name="Google Shape;155;p1"/>
          <p:cNvPicPr preferRelativeResize="0"/>
          <p:nvPr/>
        </p:nvPicPr>
        <p:blipFill rotWithShape="1">
          <a:blip r:embed="rId10">
            <a:alphaModFix/>
          </a:blip>
          <a:srcRect b="0" l="0" r="0" t="0"/>
          <a:stretch/>
        </p:blipFill>
        <p:spPr>
          <a:xfrm>
            <a:off x="90172" y="5939444"/>
            <a:ext cx="206928" cy="208063"/>
          </a:xfrm>
          <a:prstGeom prst="rect">
            <a:avLst/>
          </a:prstGeom>
          <a:noFill/>
          <a:ln>
            <a:noFill/>
          </a:ln>
        </p:spPr>
      </p:pic>
      <p:pic>
        <p:nvPicPr>
          <p:cNvPr id="156" name="Google Shape;156;p1"/>
          <p:cNvPicPr preferRelativeResize="0"/>
          <p:nvPr/>
        </p:nvPicPr>
        <p:blipFill rotWithShape="1">
          <a:blip r:embed="rId10">
            <a:alphaModFix/>
          </a:blip>
          <a:srcRect b="0" l="0" r="0" t="0"/>
          <a:stretch/>
        </p:blipFill>
        <p:spPr>
          <a:xfrm>
            <a:off x="90172" y="6290381"/>
            <a:ext cx="206928" cy="208063"/>
          </a:xfrm>
          <a:prstGeom prst="rect">
            <a:avLst/>
          </a:prstGeom>
          <a:noFill/>
          <a:ln>
            <a:noFill/>
          </a:ln>
        </p:spPr>
      </p:pic>
      <p:pic>
        <p:nvPicPr>
          <p:cNvPr id="157" name="Google Shape;157;p1"/>
          <p:cNvPicPr preferRelativeResize="0"/>
          <p:nvPr/>
        </p:nvPicPr>
        <p:blipFill rotWithShape="1">
          <a:blip r:embed="rId11">
            <a:alphaModFix/>
          </a:blip>
          <a:srcRect b="0" l="0" r="0" t="0"/>
          <a:stretch/>
        </p:blipFill>
        <p:spPr>
          <a:xfrm>
            <a:off x="94075" y="6664705"/>
            <a:ext cx="203025" cy="204138"/>
          </a:xfrm>
          <a:prstGeom prst="rect">
            <a:avLst/>
          </a:prstGeom>
          <a:noFill/>
          <a:ln>
            <a:noFill/>
          </a:ln>
        </p:spPr>
      </p:pic>
      <p:pic>
        <p:nvPicPr>
          <p:cNvPr id="158" name="Google Shape;158;p1"/>
          <p:cNvPicPr preferRelativeResize="0"/>
          <p:nvPr/>
        </p:nvPicPr>
        <p:blipFill rotWithShape="1">
          <a:blip r:embed="rId12">
            <a:alphaModFix/>
          </a:blip>
          <a:srcRect b="0" l="0" r="0" t="0"/>
          <a:stretch/>
        </p:blipFill>
        <p:spPr>
          <a:xfrm>
            <a:off x="90172" y="4181915"/>
            <a:ext cx="182878" cy="183882"/>
          </a:xfrm>
          <a:prstGeom prst="rect">
            <a:avLst/>
          </a:prstGeom>
          <a:noFill/>
          <a:ln>
            <a:noFill/>
          </a:ln>
        </p:spPr>
      </p:pic>
      <p:pic>
        <p:nvPicPr>
          <p:cNvPr id="159" name="Google Shape;159;p1"/>
          <p:cNvPicPr preferRelativeResize="0"/>
          <p:nvPr/>
        </p:nvPicPr>
        <p:blipFill rotWithShape="1">
          <a:blip r:embed="rId13">
            <a:alphaModFix/>
          </a:blip>
          <a:srcRect b="0" l="0" r="0" t="0"/>
          <a:stretch/>
        </p:blipFill>
        <p:spPr>
          <a:xfrm>
            <a:off x="101153" y="4777186"/>
            <a:ext cx="187486" cy="188514"/>
          </a:xfrm>
          <a:prstGeom prst="rect">
            <a:avLst/>
          </a:prstGeom>
          <a:noFill/>
          <a:ln>
            <a:noFill/>
          </a:ln>
        </p:spPr>
      </p:pic>
      <p:sp>
        <p:nvSpPr>
          <p:cNvPr id="160" name="Google Shape;160;p1"/>
          <p:cNvSpPr txBox="1"/>
          <p:nvPr/>
        </p:nvSpPr>
        <p:spPr>
          <a:xfrm>
            <a:off x="425450" y="7023100"/>
            <a:ext cx="2913626" cy="158890"/>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Wine Pair with Food Items</a:t>
            </a:r>
            <a:endParaRPr/>
          </a:p>
        </p:txBody>
      </p:sp>
      <p:sp>
        <p:nvSpPr>
          <p:cNvPr id="161" name="Google Shape;161;p1"/>
          <p:cNvSpPr txBox="1"/>
          <p:nvPr/>
        </p:nvSpPr>
        <p:spPr>
          <a:xfrm>
            <a:off x="425450" y="7404100"/>
            <a:ext cx="2909118" cy="17209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Pinot Grigio and Seafood is perfect match as the Pinot Grigio’s elevated acidity makes the seafood item more delicious. Shrimp and Crab salad can be an excellent choice.</a:t>
            </a:r>
            <a:endParaRPr b="0" i="0" sz="500" u="none" cap="none" strike="noStrike">
              <a:solidFill>
                <a:srgbClr val="FFFFFF"/>
              </a:solidFill>
              <a:latin typeface="Oswald"/>
              <a:ea typeface="Oswald"/>
              <a:cs typeface="Oswald"/>
              <a:sym typeface="Oswald"/>
            </a:endParaRPr>
          </a:p>
        </p:txBody>
      </p:sp>
      <p:sp>
        <p:nvSpPr>
          <p:cNvPr id="162" name="Google Shape;162;p1"/>
          <p:cNvSpPr txBox="1"/>
          <p:nvPr/>
        </p:nvSpPr>
        <p:spPr>
          <a:xfrm>
            <a:off x="4235450" y="7175500"/>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10 </a:t>
            </a:r>
            <a:r>
              <a:rPr lang="en-US" sz="500">
                <a:solidFill>
                  <a:srgbClr val="FFFFFF"/>
                </a:solidFill>
                <a:latin typeface="Oswald"/>
                <a:ea typeface="Oswald"/>
                <a:cs typeface="Oswald"/>
                <a:sym typeface="Oswald"/>
              </a:rPr>
              <a:t>GBP</a:t>
            </a:r>
            <a:endParaRPr b="0" i="0" sz="500" u="none" cap="none" strike="noStrike">
              <a:solidFill>
                <a:srgbClr val="FFFFFF"/>
              </a:solidFill>
              <a:latin typeface="Oswald"/>
              <a:ea typeface="Oswald"/>
              <a:cs typeface="Oswald"/>
              <a:sym typeface="Oswald"/>
            </a:endParaRPr>
          </a:p>
        </p:txBody>
      </p:sp>
      <p:sp>
        <p:nvSpPr>
          <p:cNvPr id="163" name="Google Shape;163;p1"/>
          <p:cNvSpPr txBox="1"/>
          <p:nvPr/>
        </p:nvSpPr>
        <p:spPr>
          <a:xfrm>
            <a:off x="425450" y="7251700"/>
            <a:ext cx="2909118" cy="129779"/>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Pinot Grigio and Seafood</a:t>
            </a:r>
            <a:endParaRPr b="1" i="0" sz="800" u="none" cap="none" strike="noStrike">
              <a:solidFill>
                <a:srgbClr val="FFFFFF"/>
              </a:solidFill>
              <a:latin typeface="Oswald"/>
              <a:ea typeface="Oswald"/>
              <a:cs typeface="Oswald"/>
              <a:sym typeface="Oswald"/>
            </a:endParaRPr>
          </a:p>
        </p:txBody>
      </p:sp>
      <p:sp>
        <p:nvSpPr>
          <p:cNvPr id="164" name="Google Shape;164;p1"/>
          <p:cNvSpPr txBox="1"/>
          <p:nvPr/>
        </p:nvSpPr>
        <p:spPr>
          <a:xfrm>
            <a:off x="425450" y="7632700"/>
            <a:ext cx="2909118" cy="129779"/>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Shiraz and Spiced Dishes</a:t>
            </a:r>
            <a:endParaRPr b="1" i="0" sz="800" u="none" cap="none" strike="noStrike">
              <a:solidFill>
                <a:srgbClr val="FFFFFF"/>
              </a:solidFill>
              <a:latin typeface="Oswald"/>
              <a:ea typeface="Oswald"/>
              <a:cs typeface="Oswald"/>
              <a:sym typeface="Oswald"/>
            </a:endParaRPr>
          </a:p>
        </p:txBody>
      </p:sp>
      <p:sp>
        <p:nvSpPr>
          <p:cNvPr id="165" name="Google Shape;165;p1"/>
          <p:cNvSpPr txBox="1"/>
          <p:nvPr/>
        </p:nvSpPr>
        <p:spPr>
          <a:xfrm>
            <a:off x="425450" y="7785100"/>
            <a:ext cx="2909118" cy="17209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Shiraz is a kind of popular red wine that is mainly prepared with red grapes. Syrah can go well with spicy food items. Syrah can be taken with grilled meats, beef stew, roasted lamb. </a:t>
            </a:r>
            <a:endParaRPr b="0" i="0" sz="500" u="none" cap="none" strike="noStrike">
              <a:solidFill>
                <a:srgbClr val="FFFFFF"/>
              </a:solidFill>
              <a:latin typeface="Oswald"/>
              <a:ea typeface="Oswald"/>
              <a:cs typeface="Oswald"/>
              <a:sym typeface="Oswald"/>
            </a:endParaRPr>
          </a:p>
        </p:txBody>
      </p:sp>
      <p:sp>
        <p:nvSpPr>
          <p:cNvPr id="166" name="Google Shape;166;p1"/>
          <p:cNvSpPr txBox="1"/>
          <p:nvPr/>
        </p:nvSpPr>
        <p:spPr>
          <a:xfrm>
            <a:off x="4235450" y="7708900"/>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35 </a:t>
            </a:r>
            <a:r>
              <a:rPr lang="en-US" sz="500">
                <a:solidFill>
                  <a:srgbClr val="FFFFFF"/>
                </a:solidFill>
                <a:latin typeface="Oswald"/>
                <a:ea typeface="Oswald"/>
                <a:cs typeface="Oswald"/>
                <a:sym typeface="Oswald"/>
              </a:rPr>
              <a:t>GBP</a:t>
            </a:r>
            <a:endParaRPr b="0" i="0" sz="500" u="none" cap="none" strike="noStrike">
              <a:solidFill>
                <a:srgbClr val="FFFFFF"/>
              </a:solidFill>
              <a:latin typeface="Oswald"/>
              <a:ea typeface="Oswald"/>
              <a:cs typeface="Oswald"/>
              <a:sym typeface="Oswald"/>
            </a:endParaRPr>
          </a:p>
        </p:txBody>
      </p:sp>
      <p:pic>
        <p:nvPicPr>
          <p:cNvPr descr="001_1IN0822_4.jpg" id="167" name="Google Shape;167;p1"/>
          <p:cNvPicPr preferRelativeResize="0"/>
          <p:nvPr/>
        </p:nvPicPr>
        <p:blipFill rotWithShape="1">
          <a:blip r:embed="rId14">
            <a:alphaModFix/>
          </a:blip>
          <a:srcRect b="0" l="0" r="0" t="0"/>
          <a:stretch/>
        </p:blipFill>
        <p:spPr>
          <a:xfrm>
            <a:off x="5073650" y="8013700"/>
            <a:ext cx="2057400" cy="1600200"/>
          </a:xfrm>
          <a:prstGeom prst="rect">
            <a:avLst/>
          </a:prstGeom>
          <a:noFill/>
          <a:ln>
            <a:noFill/>
          </a:ln>
        </p:spPr>
      </p:pic>
      <p:sp>
        <p:nvSpPr>
          <p:cNvPr id="168" name="Google Shape;168;p1"/>
          <p:cNvSpPr txBox="1"/>
          <p:nvPr/>
        </p:nvSpPr>
        <p:spPr>
          <a:xfrm>
            <a:off x="425450" y="8013700"/>
            <a:ext cx="2913626" cy="158890"/>
          </a:xfrm>
          <a:prstGeom prst="rect">
            <a:avLst/>
          </a:prstGeom>
          <a:noFill/>
          <a:ln>
            <a:noFill/>
          </a:ln>
        </p:spPr>
        <p:txBody>
          <a:bodyPr anchorCtr="0" anchor="t" bIns="0" lIns="0" spcFirstLastPara="1" rIns="0" wrap="square" tIns="0">
            <a:spAutoFit/>
          </a:bodyPr>
          <a:lstStyle/>
          <a:p>
            <a:pPr indent="0" lvl="0" marL="0" marR="0" rtl="0" algn="l">
              <a:lnSpc>
                <a:spcPct val="134034"/>
              </a:lnSpc>
              <a:spcBef>
                <a:spcPts val="0"/>
              </a:spcBef>
              <a:spcAft>
                <a:spcPts val="0"/>
              </a:spcAft>
              <a:buNone/>
            </a:pPr>
            <a:r>
              <a:rPr b="1" i="0" lang="en-US" sz="999" u="none" cap="none" strike="noStrike">
                <a:solidFill>
                  <a:srgbClr val="FFFFFF"/>
                </a:solidFill>
                <a:latin typeface="Oswald"/>
                <a:ea typeface="Oswald"/>
                <a:cs typeface="Oswald"/>
                <a:sym typeface="Oswald"/>
              </a:rPr>
              <a:t>Wine with Specific Food Dishes</a:t>
            </a:r>
            <a:endParaRPr/>
          </a:p>
        </p:txBody>
      </p:sp>
      <p:sp>
        <p:nvSpPr>
          <p:cNvPr id="169" name="Google Shape;169;p1"/>
          <p:cNvSpPr txBox="1"/>
          <p:nvPr/>
        </p:nvSpPr>
        <p:spPr>
          <a:xfrm>
            <a:off x="425450" y="8242300"/>
            <a:ext cx="2909118" cy="129779"/>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Cabernet Sauvignon pairs with Steak</a:t>
            </a:r>
            <a:endParaRPr b="1" i="0" sz="800" u="none" cap="none" strike="noStrike">
              <a:solidFill>
                <a:srgbClr val="FFFFFF"/>
              </a:solidFill>
              <a:latin typeface="Oswald"/>
              <a:ea typeface="Oswald"/>
              <a:cs typeface="Oswald"/>
              <a:sym typeface="Oswald"/>
            </a:endParaRPr>
          </a:p>
        </p:txBody>
      </p:sp>
      <p:sp>
        <p:nvSpPr>
          <p:cNvPr id="170" name="Google Shape;170;p1"/>
          <p:cNvSpPr txBox="1"/>
          <p:nvPr/>
        </p:nvSpPr>
        <p:spPr>
          <a:xfrm>
            <a:off x="425450" y="8394700"/>
            <a:ext cx="2909118" cy="17209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Cabernet Sauvignon is a kind of acidic wine and it strong tannins with an alcohol of 13 to 14 %. Cabernet Sauvignon with stake is a good combination as present of strong tannins cut through the stake’s juiciness.</a:t>
            </a:r>
            <a:endParaRPr b="0" i="0" sz="500" u="none" cap="none" strike="noStrike">
              <a:solidFill>
                <a:srgbClr val="FFFFFF"/>
              </a:solidFill>
              <a:latin typeface="Oswald"/>
              <a:ea typeface="Oswald"/>
              <a:cs typeface="Oswald"/>
              <a:sym typeface="Oswald"/>
            </a:endParaRPr>
          </a:p>
        </p:txBody>
      </p:sp>
      <p:sp>
        <p:nvSpPr>
          <p:cNvPr id="171" name="Google Shape;171;p1"/>
          <p:cNvSpPr txBox="1"/>
          <p:nvPr/>
        </p:nvSpPr>
        <p:spPr>
          <a:xfrm>
            <a:off x="4235450" y="8242300"/>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130 </a:t>
            </a:r>
            <a:r>
              <a:rPr lang="en-US" sz="500">
                <a:solidFill>
                  <a:srgbClr val="FFFFFF"/>
                </a:solidFill>
                <a:latin typeface="Oswald"/>
                <a:ea typeface="Oswald"/>
                <a:cs typeface="Oswald"/>
                <a:sym typeface="Oswald"/>
              </a:rPr>
              <a:t>GBP</a:t>
            </a:r>
            <a:endParaRPr b="0" i="0" sz="500" u="none" cap="none" strike="noStrike">
              <a:solidFill>
                <a:srgbClr val="FFFFFF"/>
              </a:solidFill>
              <a:latin typeface="Oswald"/>
              <a:ea typeface="Oswald"/>
              <a:cs typeface="Oswald"/>
              <a:sym typeface="Oswald"/>
            </a:endParaRPr>
          </a:p>
        </p:txBody>
      </p:sp>
      <p:sp>
        <p:nvSpPr>
          <p:cNvPr id="172" name="Google Shape;172;p1"/>
          <p:cNvSpPr txBox="1"/>
          <p:nvPr/>
        </p:nvSpPr>
        <p:spPr>
          <a:xfrm>
            <a:off x="425450" y="8623300"/>
            <a:ext cx="2909118" cy="129779"/>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1" i="0" lang="en-US" sz="800" u="none" cap="none" strike="noStrike">
                <a:solidFill>
                  <a:srgbClr val="FFFFFF"/>
                </a:solidFill>
                <a:latin typeface="Oswald"/>
                <a:ea typeface="Oswald"/>
                <a:cs typeface="Oswald"/>
                <a:sym typeface="Oswald"/>
              </a:rPr>
              <a:t>Prosecco pairs with Prosciutto</a:t>
            </a:r>
            <a:endParaRPr b="1" i="0" sz="800" u="none" cap="none" strike="noStrike">
              <a:solidFill>
                <a:srgbClr val="FFFFFF"/>
              </a:solidFill>
              <a:latin typeface="Oswald"/>
              <a:ea typeface="Oswald"/>
              <a:cs typeface="Oswald"/>
              <a:sym typeface="Oswald"/>
            </a:endParaRPr>
          </a:p>
        </p:txBody>
      </p:sp>
      <p:sp>
        <p:nvSpPr>
          <p:cNvPr id="173" name="Google Shape;173;p1"/>
          <p:cNvSpPr txBox="1"/>
          <p:nvPr/>
        </p:nvSpPr>
        <p:spPr>
          <a:xfrm>
            <a:off x="425450" y="8775700"/>
            <a:ext cx="2909118" cy="172098"/>
          </a:xfrm>
          <a:prstGeom prst="rect">
            <a:avLst/>
          </a:prstGeom>
          <a:noFill/>
          <a:ln>
            <a:noFill/>
          </a:ln>
        </p:spPr>
        <p:txBody>
          <a:bodyPr anchorCtr="0" anchor="t" bIns="0" lIns="0" spcFirstLastPara="1" rIns="0" wrap="square" tIns="0">
            <a:spAutoFit/>
          </a:bodyPr>
          <a:lstStyle/>
          <a:p>
            <a:pPr indent="0" lvl="0" marL="0" marR="0" rtl="0" algn="l">
              <a:lnSpc>
                <a:spcPct val="134000"/>
              </a:lnSpc>
              <a:spcBef>
                <a:spcPts val="0"/>
              </a:spcBef>
              <a:spcAft>
                <a:spcPts val="0"/>
              </a:spcAft>
              <a:buNone/>
            </a:pPr>
            <a:r>
              <a:rPr b="0" i="0" lang="en-US" sz="500" u="none" cap="none" strike="noStrike">
                <a:solidFill>
                  <a:srgbClr val="FFFFFF"/>
                </a:solidFill>
                <a:latin typeface="Oswald"/>
                <a:ea typeface="Oswald"/>
                <a:cs typeface="Oswald"/>
                <a:sym typeface="Oswald"/>
              </a:rPr>
              <a:t>Sangiovese is a great wine prepared with ripe cherry fruits.  Sangiovese is a great choice with prosciutto as the distinct flavor of Prosecco creates a delicate taste of Prosciutto.</a:t>
            </a:r>
            <a:endParaRPr b="0" i="0" sz="500" u="none" cap="none" strike="noStrike">
              <a:solidFill>
                <a:srgbClr val="FFFFFF"/>
              </a:solidFill>
              <a:latin typeface="Oswald"/>
              <a:ea typeface="Oswald"/>
              <a:cs typeface="Oswald"/>
              <a:sym typeface="Oswald"/>
            </a:endParaRPr>
          </a:p>
        </p:txBody>
      </p:sp>
      <p:sp>
        <p:nvSpPr>
          <p:cNvPr id="174" name="Google Shape;174;p1"/>
          <p:cNvSpPr txBox="1"/>
          <p:nvPr/>
        </p:nvSpPr>
        <p:spPr>
          <a:xfrm>
            <a:off x="4235450" y="8775700"/>
            <a:ext cx="437100" cy="77100"/>
          </a:xfrm>
          <a:prstGeom prst="rect">
            <a:avLst/>
          </a:prstGeom>
          <a:noFill/>
          <a:ln>
            <a:noFill/>
          </a:ln>
        </p:spPr>
        <p:txBody>
          <a:bodyPr anchorCtr="0" anchor="t" bIns="0" lIns="0" spcFirstLastPara="1" rIns="0" wrap="square" tIns="0">
            <a:spAutoFit/>
          </a:bodyPr>
          <a:lstStyle/>
          <a:p>
            <a:pPr indent="0" lvl="0" marL="0" marR="0" rtl="0" algn="r">
              <a:lnSpc>
                <a:spcPct val="154000"/>
              </a:lnSpc>
              <a:spcBef>
                <a:spcPts val="0"/>
              </a:spcBef>
              <a:spcAft>
                <a:spcPts val="0"/>
              </a:spcAft>
              <a:buNone/>
            </a:pPr>
            <a:r>
              <a:rPr b="0" i="0" lang="en-US" sz="500" u="none" cap="none" strike="noStrike">
                <a:solidFill>
                  <a:srgbClr val="FFFFFF"/>
                </a:solidFill>
                <a:latin typeface="Oswald"/>
                <a:ea typeface="Oswald"/>
                <a:cs typeface="Oswald"/>
                <a:sym typeface="Oswald"/>
              </a:rPr>
              <a:t>30 </a:t>
            </a:r>
            <a:r>
              <a:rPr lang="en-US" sz="500">
                <a:solidFill>
                  <a:srgbClr val="FFFFFF"/>
                </a:solidFill>
                <a:latin typeface="Oswald"/>
                <a:ea typeface="Oswald"/>
                <a:cs typeface="Oswald"/>
                <a:sym typeface="Oswald"/>
              </a:rPr>
              <a:t>GBP</a:t>
            </a:r>
            <a:endParaRPr b="0" i="0" sz="500" u="none" cap="none" strike="noStrike">
              <a:solidFill>
                <a:srgbClr val="FFFFFF"/>
              </a:solidFill>
              <a:latin typeface="Oswald"/>
              <a:ea typeface="Oswald"/>
              <a:cs typeface="Oswald"/>
              <a:sym typeface="Oswald"/>
            </a:endParaRPr>
          </a:p>
        </p:txBody>
      </p:sp>
      <p:pic>
        <p:nvPicPr>
          <p:cNvPr descr="Thumb Image - Bread And Wine Symbol, HD Png Download , Transparent Png  Image - PNGitem" id="175" name="Google Shape;175;p1"/>
          <p:cNvPicPr preferRelativeResize="0"/>
          <p:nvPr/>
        </p:nvPicPr>
        <p:blipFill rotWithShape="1">
          <a:blip r:embed="rId15">
            <a:alphaModFix/>
          </a:blip>
          <a:srcRect b="0" l="0" r="0" t="0"/>
          <a:stretch/>
        </p:blipFill>
        <p:spPr>
          <a:xfrm flipH="1">
            <a:off x="120650" y="7023100"/>
            <a:ext cx="216277" cy="222564"/>
          </a:xfrm>
          <a:prstGeom prst="rect">
            <a:avLst/>
          </a:prstGeom>
          <a:noFill/>
          <a:ln>
            <a:noFill/>
          </a:ln>
        </p:spPr>
      </p:pic>
      <p:pic>
        <p:nvPicPr>
          <p:cNvPr descr="Thumb Image - Bread And Wine Symbol, HD Png Download , Transparent Png  Image - PNGitem" id="176" name="Google Shape;176;p1"/>
          <p:cNvPicPr preferRelativeResize="0"/>
          <p:nvPr/>
        </p:nvPicPr>
        <p:blipFill rotWithShape="1">
          <a:blip r:embed="rId16">
            <a:alphaModFix/>
          </a:blip>
          <a:srcRect b="0" l="0" r="0" t="0"/>
          <a:stretch/>
        </p:blipFill>
        <p:spPr>
          <a:xfrm flipH="1">
            <a:off x="120650" y="8013700"/>
            <a:ext cx="216277" cy="222564"/>
          </a:xfrm>
          <a:prstGeom prst="rect">
            <a:avLst/>
          </a:prstGeom>
          <a:noFill/>
          <a:ln>
            <a:noFill/>
          </a:ln>
        </p:spPr>
      </p:pic>
      <p:pic>
        <p:nvPicPr>
          <p:cNvPr id="177" name="Google Shape;177;p1"/>
          <p:cNvPicPr preferRelativeResize="0"/>
          <p:nvPr/>
        </p:nvPicPr>
        <p:blipFill rotWithShape="1">
          <a:blip r:embed="rId17">
            <a:alphaModFix/>
          </a:blip>
          <a:srcRect b="0" l="0" r="0" t="0"/>
          <a:stretch/>
        </p:blipFill>
        <p:spPr>
          <a:xfrm>
            <a:off x="5988050" y="317500"/>
            <a:ext cx="423922" cy="619996"/>
          </a:xfrm>
          <a:prstGeom prst="rect">
            <a:avLst/>
          </a:prstGeom>
          <a:noFill/>
          <a:ln>
            <a:noFill/>
          </a:ln>
        </p:spPr>
      </p:pic>
      <p:pic>
        <p:nvPicPr>
          <p:cNvPr id="178" name="Google Shape;178;p1"/>
          <p:cNvPicPr preferRelativeResize="0"/>
          <p:nvPr/>
        </p:nvPicPr>
        <p:blipFill rotWithShape="1">
          <a:blip r:embed="rId18">
            <a:alphaModFix/>
          </a:blip>
          <a:srcRect b="0" l="0" r="0" t="0"/>
          <a:stretch/>
        </p:blipFill>
        <p:spPr>
          <a:xfrm>
            <a:off x="120650" y="7327900"/>
            <a:ext cx="187486" cy="188514"/>
          </a:xfrm>
          <a:prstGeom prst="rect">
            <a:avLst/>
          </a:prstGeom>
          <a:noFill/>
          <a:ln>
            <a:noFill/>
          </a:ln>
        </p:spPr>
      </p:pic>
      <p:pic>
        <p:nvPicPr>
          <p:cNvPr id="179" name="Google Shape;179;p1"/>
          <p:cNvPicPr preferRelativeResize="0"/>
          <p:nvPr/>
        </p:nvPicPr>
        <p:blipFill rotWithShape="1">
          <a:blip r:embed="rId18">
            <a:alphaModFix/>
          </a:blip>
          <a:srcRect b="0" l="0" r="0" t="0"/>
          <a:stretch/>
        </p:blipFill>
        <p:spPr>
          <a:xfrm>
            <a:off x="120650" y="7632700"/>
            <a:ext cx="187486" cy="188514"/>
          </a:xfrm>
          <a:prstGeom prst="rect">
            <a:avLst/>
          </a:prstGeom>
          <a:noFill/>
          <a:ln>
            <a:noFill/>
          </a:ln>
        </p:spPr>
      </p:pic>
      <p:pic>
        <p:nvPicPr>
          <p:cNvPr id="180" name="Google Shape;180;p1"/>
          <p:cNvPicPr preferRelativeResize="0"/>
          <p:nvPr/>
        </p:nvPicPr>
        <p:blipFill rotWithShape="1">
          <a:blip r:embed="rId18">
            <a:alphaModFix/>
          </a:blip>
          <a:srcRect b="0" l="0" r="0" t="0"/>
          <a:stretch/>
        </p:blipFill>
        <p:spPr>
          <a:xfrm>
            <a:off x="120650" y="8318500"/>
            <a:ext cx="187486" cy="188514"/>
          </a:xfrm>
          <a:prstGeom prst="rect">
            <a:avLst/>
          </a:prstGeom>
          <a:noFill/>
          <a:ln>
            <a:noFill/>
          </a:ln>
        </p:spPr>
      </p:pic>
      <p:pic>
        <p:nvPicPr>
          <p:cNvPr id="181" name="Google Shape;181;p1"/>
          <p:cNvPicPr preferRelativeResize="0"/>
          <p:nvPr/>
        </p:nvPicPr>
        <p:blipFill rotWithShape="1">
          <a:blip r:embed="rId19">
            <a:alphaModFix/>
          </a:blip>
          <a:srcRect b="0" l="0" r="0" t="0"/>
          <a:stretch/>
        </p:blipFill>
        <p:spPr>
          <a:xfrm>
            <a:off x="120650" y="8699500"/>
            <a:ext cx="203025" cy="204138"/>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User</dc:creator>
</cp:coreProperties>
</file>