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90" r:id="rId2"/>
    <p:sldId id="358" r:id="rId3"/>
    <p:sldId id="359" r:id="rId4"/>
    <p:sldId id="268" r:id="rId5"/>
    <p:sldId id="360" r:id="rId6"/>
    <p:sldId id="333" r:id="rId7"/>
    <p:sldId id="331" r:id="rId8"/>
    <p:sldId id="335" r:id="rId9"/>
    <p:sldId id="271" r:id="rId10"/>
    <p:sldId id="337" r:id="rId11"/>
    <p:sldId id="352" r:id="rId12"/>
    <p:sldId id="341" r:id="rId13"/>
    <p:sldId id="342" r:id="rId14"/>
    <p:sldId id="361" r:id="rId15"/>
    <p:sldId id="339" r:id="rId16"/>
    <p:sldId id="338" r:id="rId17"/>
    <p:sldId id="287" r:id="rId18"/>
    <p:sldId id="351" r:id="rId19"/>
    <p:sldId id="363" r:id="rId20"/>
    <p:sldId id="364" r:id="rId21"/>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37" d="100"/>
          <a:sy n="37" d="100"/>
        </p:scale>
        <p:origin x="60" y="888"/>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02/07/2020</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screen with participants (power point) Go through slides 1 to 5</a:t>
            </a:r>
          </a:p>
        </p:txBody>
      </p:sp>
      <p:sp>
        <p:nvSpPr>
          <p:cNvPr id="4" name="Slide Number Placeholder 3"/>
          <p:cNvSpPr>
            <a:spLocks noGrp="1"/>
          </p:cNvSpPr>
          <p:nvPr>
            <p:ph type="sldNum" sz="quarter" idx="5"/>
          </p:nvPr>
        </p:nvSpPr>
        <p:spPr/>
        <p:txBody>
          <a:bodyPr/>
          <a:lstStyle/>
          <a:p>
            <a:fld id="{AED6ADE9-E532-4770-86D5-33786CBDEA5A}" type="slidenum">
              <a:rPr lang="en-GB" smtClean="0"/>
              <a:t>1</a:t>
            </a:fld>
            <a:endParaRPr lang="en-GB"/>
          </a:p>
        </p:txBody>
      </p:sp>
    </p:spTree>
    <p:extLst>
      <p:ext uri="{BB962C8B-B14F-4D97-AF65-F5344CB8AC3E}">
        <p14:creationId xmlns:p14="http://schemas.microsoft.com/office/powerpoint/2010/main" val="871655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A0FF0A62-0470-4DF4-9C71-3C1749FC9B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C20F980D-3756-45D0-9405-43838D75E5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 of ground rules if necessary. As online remind of protocols e.g. keep back ground noise down or mute microphone. One person to speak at a time etc. </a:t>
            </a:r>
          </a:p>
        </p:txBody>
      </p:sp>
      <p:sp>
        <p:nvSpPr>
          <p:cNvPr id="14340" name="Slide Number Placeholder 3">
            <a:extLst>
              <a:ext uri="{FF2B5EF4-FFF2-40B4-BE49-F238E27FC236}">
                <a16:creationId xmlns:a16="http://schemas.microsoft.com/office/drawing/2014/main" id="{C945A14B-3691-47F5-BB47-E7975E153F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B7797A-B405-4019-A47D-9737DD7D4F67}"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5A81E36-8271-4FD2-8635-88642BEC7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06A6680-9D5F-49CE-BB3B-931199AFDFF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16388" name="Slide Number Placeholder 3">
            <a:extLst>
              <a:ext uri="{FF2B5EF4-FFF2-40B4-BE49-F238E27FC236}">
                <a16:creationId xmlns:a16="http://schemas.microsoft.com/office/drawing/2014/main" id="{27BF3CA7-DB2F-4825-95FE-326F7CC0BD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DC10FD-4D08-4180-8F23-A82664BDC71E}" type="slidenum">
              <a:rPr lang="en-GB" altLang="en-US" smtClean="0"/>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1 – round robin- discussion go round the group asking for input. </a:t>
            </a:r>
          </a:p>
          <a:p>
            <a:r>
              <a:rPr lang="en-GB" dirty="0"/>
              <a:t>At end share screen go through slides 6 to 14.  </a:t>
            </a:r>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Discussion: How this fits together under the Act, is it possible to be “equal” partners? </a:t>
            </a:r>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B257401F-CEA3-4976-8192-D74230DE5E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104FA4D7-E2AD-4659-90D1-ADB526C2E6E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Point out: see appendix 1 to 6 for more detail on collaboration and co-production</a:t>
            </a:r>
          </a:p>
        </p:txBody>
      </p:sp>
      <p:sp>
        <p:nvSpPr>
          <p:cNvPr id="20484" name="Slide Number Placeholder 3">
            <a:extLst>
              <a:ext uri="{FF2B5EF4-FFF2-40B4-BE49-F238E27FC236}">
                <a16:creationId xmlns:a16="http://schemas.microsoft.com/office/drawing/2014/main" id="{95B40030-D39E-4DC3-95A3-ADBEF1986A6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25CC94-A429-40C3-B366-665A8B1E42DE}"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2AE1A16-04CB-46D0-95E7-ED918A6AE5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F2DAB343-96A6-4F61-B3E8-170A16CF07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EC8E06F0-5F5B-4933-A212-22AFDB132D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6131DF-6E72-4BDB-A335-AEC98EE8CAAF}"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12E06FA-4955-4DC5-9BF9-DE5D9402A0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765A08BF-F3C6-40B6-B2C3-DC4AD2532B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4" name="Slide Number Placeholder 3">
            <a:extLst>
              <a:ext uri="{FF2B5EF4-FFF2-40B4-BE49-F238E27FC236}">
                <a16:creationId xmlns:a16="http://schemas.microsoft.com/office/drawing/2014/main" id="{2D3173D0-A207-471E-A442-71B40FEAC7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DD0FD9-71CE-45A1-AB9A-3470AF5D0D50}" type="slidenum">
              <a:rPr lang="en-GB" altLang="en-US" smtClean="0"/>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2 - Break from PowerPoint – unshared screen – group discussion -Round robin of the group asking them to give the answer they have and explain how they reached the level of participation they did. Open up for general discussion if you are able.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Exercise 2</a:t>
            </a:r>
            <a:r>
              <a:rPr lang="en-GB" altLang="en-US" dirty="0"/>
              <a:t>: In pairs/small groups (can be large groups discussion) discus a case you have worked on where you felt it went well, discuss in relation to a model, what stage did you reach in this piece of work? What difference do you thing this made to the individual/family/carer experience (See workbook)</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14</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screen go through slide 15 to 21.</a:t>
            </a:r>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648464CC-A36C-4A65-A02A-3E8319D482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738F857A-A29F-4907-A297-EB25CA69B4D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E2FE5AF9-3D7B-491C-920A-3BC6BE8A53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603F26-652A-4735-A9C2-118B4BDCA5ED}" type="slidenum">
              <a:rPr lang="en-GB" altLang="en-US" smtClean="0"/>
              <a:pPr/>
              <a:t>16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err="1"/>
              <a:t>Rsearch</a:t>
            </a:r>
            <a:r>
              <a:rPr lang="en-GB" altLang="en-US" b="1" dirty="0"/>
              <a:t>: (</a:t>
            </a:r>
            <a:r>
              <a:rPr lang="en-GB" altLang="en-US" dirty="0"/>
              <a:t>Appendix 6) Ask them to have a close look at this at some point. Draw out issues relating to their own practice and difficulties working collaboratively. The research can sometimes lead people to become a bit defensive regarding their practice, it’s important to point out this is recent research done for Porth Agored and answers are not always as we would like, the people interviewed were both positive and negative. The important thing here is to self reflect and consider this in relation to collaboration and co-production.</a:t>
            </a:r>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17</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18</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3 – Working collaboratively. Explain they have an hour to complete exercises 3 and 4 before returning to session 2. </a:t>
            </a:r>
          </a:p>
          <a:p>
            <a:r>
              <a:rPr lang="en-GB" altLang="en-US" b="1" dirty="0"/>
              <a:t>Exercise/discussion 3</a:t>
            </a:r>
            <a:r>
              <a:rPr lang="en-GB" altLang="en-US" dirty="0"/>
              <a:t>: Small or large groups- choose a case to discuss (this can be your safeguarding case): identify the relevant </a:t>
            </a:r>
            <a:r>
              <a:rPr lang="en-GB" altLang="en-US" b="1" dirty="0"/>
              <a:t>individuals and agencies</a:t>
            </a:r>
            <a:r>
              <a:rPr lang="en-GB" altLang="en-US" dirty="0"/>
              <a:t> you need to collaborate with in your chosen Case Study.  </a:t>
            </a:r>
          </a:p>
          <a:p>
            <a:r>
              <a:rPr lang="en-GB" altLang="en-US" dirty="0"/>
              <a:t>Consider: </a:t>
            </a:r>
          </a:p>
          <a:p>
            <a:r>
              <a:rPr lang="en-GB" altLang="en-US" dirty="0"/>
              <a:t>What would your approach be to communicating in this case? How might the individual you are working with in this case study be feeling in this situation? </a:t>
            </a:r>
          </a:p>
          <a:p>
            <a:r>
              <a:rPr lang="en-GB" altLang="en-US" dirty="0"/>
              <a:t>Aim: draw out models/theory related to communication, power issues, think about all the different people involved in one case and different method of communication needed. Link to portfolio-section 3 and 4, how they evidence the learning “collaboration” learning outcome.</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8762350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4 encourage them to be creative – pictures to hold up etc. </a:t>
            </a:r>
          </a:p>
          <a:p>
            <a:r>
              <a:rPr lang="en-GB" dirty="0"/>
              <a:t>Remind the group to watch the 4 more than just words videos if they haven’t already. </a:t>
            </a:r>
          </a:p>
          <a:p>
            <a:r>
              <a:rPr lang="en-GB" dirty="0"/>
              <a:t>End meeting. </a:t>
            </a:r>
          </a:p>
        </p:txBody>
      </p:sp>
      <p:sp>
        <p:nvSpPr>
          <p:cNvPr id="4" name="Slide Number Placeholder 3"/>
          <p:cNvSpPr>
            <a:spLocks noGrp="1"/>
          </p:cNvSpPr>
          <p:nvPr>
            <p:ph type="sldNum" sz="quarter" idx="5"/>
          </p:nvPr>
        </p:nvSpPr>
        <p:spPr/>
        <p:txBody>
          <a:bodyPr/>
          <a:lstStyle/>
          <a:p>
            <a:fld id="{AED6ADE9-E532-4770-86D5-33786CBDEA5A}" type="slidenum">
              <a:rPr lang="en-GB" smtClean="0"/>
              <a:t>20</a:t>
            </a:fld>
            <a:endParaRPr lang="en-GB"/>
          </a:p>
        </p:txBody>
      </p:sp>
    </p:spTree>
    <p:extLst>
      <p:ext uri="{BB962C8B-B14F-4D97-AF65-F5344CB8AC3E}">
        <p14:creationId xmlns:p14="http://schemas.microsoft.com/office/powerpoint/2010/main" val="1000457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632A9A8D-4610-43E8-8F87-DFDAFA5FF99B}" type="datetimeFigureOut">
              <a:rPr lang="en-GB" smtClean="0"/>
              <a:t>02/07/2020</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47783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632A9A8D-4610-43E8-8F87-DFDAFA5FF99B}" type="datetimeFigureOut">
              <a:rPr lang="en-GB" smtClean="0"/>
              <a:t>02/07/2020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42142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632A9A8D-4610-43E8-8F87-DFDAFA5FF99B}" type="datetimeFigureOut">
              <a:rPr lang="en-GB" smtClean="0"/>
              <a:t>02/07/2020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22556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632A9A8D-4610-43E8-8F87-DFDAFA5FF99B}" type="datetimeFigureOut">
              <a:rPr lang="en-GB" smtClean="0"/>
              <a:t>02/07/2020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03465943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632A9A8D-4610-43E8-8F87-DFDAFA5FF99B}" type="datetimeFigureOut">
              <a:rPr lang="en-GB" smtClean="0"/>
              <a:t>02/07/2020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6621835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632A9A8D-4610-43E8-8F87-DFDAFA5FF99B}" type="datetimeFigureOut">
              <a:rPr lang="en-GB" smtClean="0"/>
              <a:t>02/07/2020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69971723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632A9A8D-4610-43E8-8F87-DFDAFA5FF99B}" type="datetimeFigureOut">
              <a:rPr lang="en-GB" smtClean="0"/>
              <a:t>02/07/2020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35676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632A9A8D-4610-43E8-8F87-DFDAFA5FF99B}" type="datetimeFigureOut">
              <a:rPr lang="en-GB" smtClean="0"/>
              <a:t>02/07/2020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854175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632A9A8D-4610-43E8-8F87-DFDAFA5FF99B}" type="datetimeFigureOut">
              <a:rPr lang="en-GB" smtClean="0"/>
              <a:t>02/07/2020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6891058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632A9A8D-4610-43E8-8F87-DFDAFA5FF99B}" type="datetimeFigureOut">
              <a:rPr lang="en-GB" smtClean="0"/>
              <a:t>02/07/2020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350573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632A9A8D-4610-43E8-8F87-DFDAFA5FF99B}" type="datetimeFigureOut">
              <a:rPr lang="en-GB" smtClean="0"/>
              <a:t>02/07/2020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180425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10334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632A9A8D-4610-43E8-8F87-DFDAFA5FF99B}" type="datetimeFigureOut">
              <a:rPr lang="en-GB" smtClean="0"/>
              <a:t>02/07/2020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0B6AE6A0-3EF2-408A-870E-EF48D545FFB4}" type="slidenum">
              <a:rPr lang="en-GB" smtClean="0"/>
              <a:t>‹#›</a:t>
            </a:fld>
            <a:endParaRPr lang="en-GB"/>
          </a:p>
        </p:txBody>
      </p:sp>
    </p:spTree>
    <p:extLst>
      <p:ext uri="{BB962C8B-B14F-4D97-AF65-F5344CB8AC3E}">
        <p14:creationId xmlns:p14="http://schemas.microsoft.com/office/powerpoint/2010/main" val="2285354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s1-eOuJgew"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C812365-3241-4311-BF90-27B36991AF52}"/>
              </a:ext>
            </a:extLst>
          </p:cNvPr>
          <p:cNvSpPr>
            <a:spLocks noGrp="1"/>
          </p:cNvSpPr>
          <p:nvPr>
            <p:ph idx="1"/>
          </p:nvPr>
        </p:nvSpPr>
        <p:spPr/>
        <p:txBody>
          <a:bodyPr/>
          <a:lstStyle/>
          <a:p>
            <a:endParaRPr lang="en-GB" dirty="0"/>
          </a:p>
        </p:txBody>
      </p:sp>
      <p:sp>
        <p:nvSpPr>
          <p:cNvPr id="2" name="Title 1">
            <a:extLst>
              <a:ext uri="{FF2B5EF4-FFF2-40B4-BE49-F238E27FC236}">
                <a16:creationId xmlns:a16="http://schemas.microsoft.com/office/drawing/2014/main" id="{3A724790-6CA6-4630-B067-1D1137B4EB93}"/>
              </a:ext>
            </a:extLst>
          </p:cNvPr>
          <p:cNvSpPr>
            <a:spLocks noGrp="1"/>
          </p:cNvSpPr>
          <p:nvPr>
            <p:ph type="title"/>
          </p:nvPr>
        </p:nvSpPr>
        <p:spPr/>
        <p:txBody>
          <a:bodyPr>
            <a:normAutofit fontScale="90000"/>
          </a:bodyPr>
          <a:lstStyle/>
          <a:p>
            <a:pPr algn="ct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a:t>
            </a:r>
            <a:br>
              <a:rPr lang="en-GB" sz="5300" dirty="0"/>
            </a:br>
            <a:r>
              <a:rPr lang="en-GB" sz="5300" dirty="0"/>
              <a:t>Consolidation </a:t>
            </a:r>
            <a:br>
              <a:rPr lang="en-GB" sz="5300" dirty="0"/>
            </a:br>
            <a:r>
              <a:rPr lang="en-GB" sz="5300" dirty="0"/>
              <a:t>Workshop 3</a:t>
            </a:r>
          </a:p>
        </p:txBody>
      </p:sp>
      <p:sp>
        <p:nvSpPr>
          <p:cNvPr id="12290" name="Footer Placeholder 6">
            <a:extLst>
              <a:ext uri="{FF2B5EF4-FFF2-40B4-BE49-F238E27FC236}">
                <a16:creationId xmlns:a16="http://schemas.microsoft.com/office/drawing/2014/main" id="{480FC4C2-B901-4AFD-B7AF-B02CBC0D0C63}"/>
              </a:ext>
            </a:extLst>
          </p:cNvPr>
          <p:cNvSpPr>
            <a:spLocks noGrp="1"/>
          </p:cNvSpPr>
          <p:nvPr>
            <p:ph type="ftr" sz="quarter" idx="11"/>
          </p:nvPr>
        </p:nvSpPr>
        <p:spPr bwMode="auto">
          <a:xfrm>
            <a:off x="5839884" y="6408739"/>
            <a:ext cx="6178549" cy="457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000" dirty="0"/>
              <a:t>Porth Agored Consolidation Programme Workshop 3</a:t>
            </a:r>
          </a:p>
        </p:txBody>
      </p:sp>
      <p:sp>
        <p:nvSpPr>
          <p:cNvPr id="12291" name="Slide Number Placeholder 5">
            <a:extLst>
              <a:ext uri="{FF2B5EF4-FFF2-40B4-BE49-F238E27FC236}">
                <a16:creationId xmlns:a16="http://schemas.microsoft.com/office/drawing/2014/main" id="{EEC56459-84BF-4FC6-A309-BA9EE2760F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84EC74-B485-4446-923A-D044D5CE5094}"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a:extLst>
              <a:ext uri="{FF2B5EF4-FFF2-40B4-BE49-F238E27FC236}">
                <a16:creationId xmlns:a16="http://schemas.microsoft.com/office/drawing/2014/main" id="{357FA160-48C5-4563-BF84-0E7779C46BB8}"/>
              </a:ext>
            </a:extLst>
          </p:cNvPr>
          <p:cNvSpPr>
            <a:spLocks noGrp="1"/>
          </p:cNvSpPr>
          <p:nvPr>
            <p:ph idx="1"/>
          </p:nvPr>
        </p:nvSpPr>
        <p:spPr>
          <a:xfrm>
            <a:off x="926275" y="2133600"/>
            <a:ext cx="9737767" cy="2889662"/>
          </a:xfrm>
        </p:spPr>
        <p:txBody>
          <a:bodyPr/>
          <a:lstStyle/>
          <a:p>
            <a:pPr>
              <a:defRPr/>
            </a:pPr>
            <a:r>
              <a:rPr lang="en-GB" altLang="en-US" sz="3600" dirty="0"/>
              <a:t>Session  1 -Collaboration and Co-production</a:t>
            </a:r>
          </a:p>
          <a:p>
            <a:pPr>
              <a:defRPr/>
            </a:pPr>
            <a:endParaRPr lang="en-GB" altLang="en-US" sz="3600" dirty="0"/>
          </a:p>
          <a:p>
            <a:pPr>
              <a:defRPr/>
            </a:pPr>
            <a:r>
              <a:rPr lang="en-GB" altLang="en-US" sz="3600" dirty="0"/>
              <a:t>Session 2 - Welsh context</a:t>
            </a:r>
          </a:p>
          <a:p>
            <a:pPr marL="109537" indent="0">
              <a:buNone/>
              <a:defRPr/>
            </a:pPr>
            <a:endParaRPr lang="en-GB" altLang="en-US" sz="3600" dirty="0">
              <a:highlight>
                <a:srgbClr val="FFFF00"/>
              </a:highlight>
            </a:endParaRPr>
          </a:p>
          <a:p>
            <a:pPr>
              <a:defRPr/>
            </a:pPr>
            <a:r>
              <a:rPr lang="en-GB" altLang="en-US" sz="3600" dirty="0"/>
              <a:t>Session 3 - Observation - Section 3 </a:t>
            </a:r>
          </a:p>
        </p:txBody>
      </p:sp>
      <p:sp>
        <p:nvSpPr>
          <p:cNvPr id="2" name="Title 1">
            <a:extLst>
              <a:ext uri="{FF2B5EF4-FFF2-40B4-BE49-F238E27FC236}">
                <a16:creationId xmlns:a16="http://schemas.microsoft.com/office/drawing/2014/main" id="{0E035589-41CB-46CE-9021-32E06B540097}"/>
              </a:ext>
            </a:extLst>
          </p:cNvPr>
          <p:cNvSpPr>
            <a:spLocks noGrp="1"/>
          </p:cNvSpPr>
          <p:nvPr>
            <p:ph type="title"/>
          </p:nvPr>
        </p:nvSpPr>
        <p:spPr>
          <a:xfrm>
            <a:off x="1981200" y="274638"/>
            <a:ext cx="8229600" cy="1426170"/>
          </a:xfrm>
        </p:spPr>
        <p:txBody>
          <a:bodyPr/>
          <a:lstStyle/>
          <a:p>
            <a:pPr>
              <a:defRPr/>
            </a:pPr>
            <a:r>
              <a:rPr lang="en-GB" dirty="0"/>
              <a:t>Workshop 3 - Programme</a:t>
            </a:r>
            <a:endParaRPr lang="en-GB" dirty="0">
              <a:highlight>
                <a:srgbClr val="FFFF00"/>
              </a:highlight>
            </a:endParaRPr>
          </a:p>
        </p:txBody>
      </p:sp>
      <p:sp>
        <p:nvSpPr>
          <p:cNvPr id="13316" name="Slide Number Placeholder 5">
            <a:extLst>
              <a:ext uri="{FF2B5EF4-FFF2-40B4-BE49-F238E27FC236}">
                <a16:creationId xmlns:a16="http://schemas.microsoft.com/office/drawing/2014/main" id="{B560F355-A3BD-4082-9AC0-63999E8EB1B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09A189-73B3-4CA7-A218-56B5F555B618}" type="slidenum">
              <a:rPr lang="en-GB" altLang="en-US" smtClean="0"/>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p:txBody>
          <a:bodyPr/>
          <a:lstStyle/>
          <a:p>
            <a:r>
              <a:rPr lang="en-GB" dirty="0"/>
              <a:t>Confidentiality </a:t>
            </a:r>
          </a:p>
          <a:p>
            <a:r>
              <a:rPr lang="en-GB" dirty="0"/>
              <a:t>Respect </a:t>
            </a:r>
          </a:p>
          <a:p>
            <a:r>
              <a:rPr lang="en-GB" dirty="0"/>
              <a:t>One person speaking at one time, please use the button for putting your hand if you would like to make a comment</a:t>
            </a:r>
          </a:p>
          <a:p>
            <a:r>
              <a:rPr lang="en-GB" dirty="0"/>
              <a:t>Use the discussion box during the presentation to type in any question you have</a:t>
            </a:r>
          </a:p>
          <a:p>
            <a:r>
              <a:rPr lang="en-GB" dirty="0"/>
              <a:t>Participation – please ensure you engage and focus</a:t>
            </a:r>
          </a:p>
          <a:p>
            <a:r>
              <a:rPr lang="en-GB" dirty="0"/>
              <a:t>Completing the set exercises before the workshop and in between sessions. </a:t>
            </a:r>
          </a:p>
          <a:p>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p:txBody>
          <a:bodyPr>
            <a:normAutofit fontScale="90000"/>
          </a:bodyPr>
          <a:lstStyle/>
          <a:p>
            <a:r>
              <a:rPr lang="en-GB" dirty="0"/>
              <a:t>Session 1</a:t>
            </a:r>
            <a:br>
              <a:rPr lang="en-GB" dirty="0"/>
            </a:br>
            <a:r>
              <a:rPr lang="en-GB" dirty="0"/>
              <a:t>Ground Rules for Virtual Workshop</a:t>
            </a:r>
          </a:p>
        </p:txBody>
      </p:sp>
    </p:spTree>
    <p:extLst>
      <p:ext uri="{BB962C8B-B14F-4D97-AF65-F5344CB8AC3E}">
        <p14:creationId xmlns:p14="http://schemas.microsoft.com/office/powerpoint/2010/main" val="922998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4">
            <a:extLst>
              <a:ext uri="{FF2B5EF4-FFF2-40B4-BE49-F238E27FC236}">
                <a16:creationId xmlns:a16="http://schemas.microsoft.com/office/drawing/2014/main" id="{AF9B0327-D417-42E9-950C-3F569707AC26}"/>
              </a:ext>
            </a:extLst>
          </p:cNvPr>
          <p:cNvSpPr txBox="1">
            <a:spLocks noChangeArrowheads="1"/>
          </p:cNvSpPr>
          <p:nvPr/>
        </p:nvSpPr>
        <p:spPr bwMode="auto">
          <a:xfrm>
            <a:off x="1080655" y="574934"/>
            <a:ext cx="865230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defRPr/>
            </a:pPr>
            <a:r>
              <a:rPr lang="en-GB" altLang="en-US" sz="4000" b="1" dirty="0">
                <a:latin typeface="+mj-lt"/>
              </a:rPr>
              <a:t>Collaboration/Co-production  Aims</a:t>
            </a:r>
          </a:p>
          <a:p>
            <a:pPr algn="ctr" eaLnBrk="1" hangingPunct="1">
              <a:spcBef>
                <a:spcPct val="0"/>
              </a:spcBef>
              <a:buClrTx/>
              <a:buSzTx/>
              <a:buFontTx/>
              <a:buNone/>
              <a:defRPr/>
            </a:pPr>
            <a:endParaRPr lang="en-GB" altLang="en-US" sz="4000" b="1" dirty="0">
              <a:latin typeface="+mj-lt"/>
            </a:endParaRPr>
          </a:p>
        </p:txBody>
      </p:sp>
      <p:sp>
        <p:nvSpPr>
          <p:cNvPr id="10245" name="TextBox 9">
            <a:extLst>
              <a:ext uri="{FF2B5EF4-FFF2-40B4-BE49-F238E27FC236}">
                <a16:creationId xmlns:a16="http://schemas.microsoft.com/office/drawing/2014/main" id="{49726FD8-DE5B-4F4E-BF80-85F0E2A20E22}"/>
              </a:ext>
            </a:extLst>
          </p:cNvPr>
          <p:cNvSpPr txBox="1">
            <a:spLocks noChangeArrowheads="1"/>
          </p:cNvSpPr>
          <p:nvPr/>
        </p:nvSpPr>
        <p:spPr bwMode="auto">
          <a:xfrm>
            <a:off x="795647" y="2006930"/>
            <a:ext cx="10129652" cy="3724096"/>
          </a:xfrm>
          <a:prstGeom prst="rect">
            <a:avLst/>
          </a:prstGeom>
          <a:noFill/>
          <a:ln w="9525">
            <a:noFill/>
            <a:miter lim="800000"/>
            <a:headEnd/>
            <a:tailEnd/>
          </a:ln>
        </p:spPr>
        <p:txBody>
          <a:bodyPr wrap="square">
            <a:spAutoFit/>
          </a:bodyPr>
          <a:lstStyle/>
          <a:p>
            <a:pPr marL="342900" indent="-342900">
              <a:buFont typeface="Arial" panose="020B0604020202020204" pitchFamily="34" charset="0"/>
              <a:buChar char="•"/>
              <a:defRPr/>
            </a:pPr>
            <a:r>
              <a:rPr lang="en-GB" sz="2400" dirty="0">
                <a:latin typeface="Arial" charset="0"/>
                <a:cs typeface="Arial" charset="0"/>
              </a:rPr>
              <a:t>To develop knowledge of the context for collaborative working/co-production including; relevant legislation, ethical considerations, social change, recognising inequality and power dynamics</a:t>
            </a:r>
          </a:p>
          <a:p>
            <a:pPr marL="342900" indent="-342900">
              <a:buFont typeface="Arial" panose="020B0604020202020204" pitchFamily="34" charset="0"/>
              <a:buChar char="•"/>
              <a:defRPr/>
            </a:pPr>
            <a:r>
              <a:rPr lang="en-GB" sz="2400" dirty="0">
                <a:latin typeface="Arial" charset="0"/>
                <a:cs typeface="Arial" charset="0"/>
              </a:rPr>
              <a:t>To develop the skills, knowledge and strategies needed for effective collaborative/co-productive working including; critical reflection and analysis</a:t>
            </a:r>
          </a:p>
          <a:p>
            <a:pPr marL="342900" indent="-342900">
              <a:buFont typeface="Arial" panose="020B0604020202020204" pitchFamily="34" charset="0"/>
              <a:buChar char="•"/>
              <a:defRPr/>
            </a:pPr>
            <a:r>
              <a:rPr lang="en-GB" sz="2400" dirty="0">
                <a:latin typeface="Arial" charset="0"/>
                <a:cs typeface="Arial" charset="0"/>
              </a:rPr>
              <a:t>To understand how to evidence the learning out</a:t>
            </a:r>
            <a:r>
              <a:rPr lang="en-GB" sz="2400" dirty="0">
                <a:latin typeface="Arial" panose="020B0604020202020204" pitchFamily="34" charset="0"/>
                <a:cs typeface="Arial" panose="020B0604020202020204" pitchFamily="34" charset="0"/>
              </a:rPr>
              <a:t>come “</a:t>
            </a:r>
            <a:r>
              <a:rPr lang="en-GB" altLang="en-US" sz="2400" dirty="0">
                <a:latin typeface="Arial" panose="020B0604020202020204" pitchFamily="34" charset="0"/>
                <a:ea typeface="Calibri" panose="020F0502020204030204" pitchFamily="34" charset="0"/>
                <a:cs typeface="Arial" panose="020B0604020202020204" pitchFamily="34" charset="0"/>
              </a:rPr>
              <a:t>Working collaboratively with individuals who are using services, their families and carers and other professionals” within the portfolio</a:t>
            </a:r>
          </a:p>
          <a:p>
            <a:pPr eaLnBrk="1" hangingPunct="1">
              <a:defRPr/>
            </a:pPr>
            <a:endParaRPr lang="en-GB" altLang="en-US" sz="2000" dirty="0">
              <a:ea typeface="Calibri" panose="020F0502020204030204" pitchFamily="34" charset="0"/>
            </a:endParaRPr>
          </a:p>
        </p:txBody>
      </p:sp>
      <p:sp>
        <p:nvSpPr>
          <p:cNvPr id="15364" name="Slide Number Placeholder 4">
            <a:extLst>
              <a:ext uri="{FF2B5EF4-FFF2-40B4-BE49-F238E27FC236}">
                <a16:creationId xmlns:a16="http://schemas.microsoft.com/office/drawing/2014/main" id="{E30FE3A5-2D05-47F3-BFF6-7C949F39B1C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B1ADE3-390A-4DDC-BBF9-88834EDB9E75}" type="slidenum">
              <a:rPr lang="en-GB" altLang="en-US" smtClean="0"/>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p:txBody>
          <a:bodyPr/>
          <a:lstStyle/>
          <a:p>
            <a:r>
              <a:rPr lang="en-GB" b="1" dirty="0"/>
              <a:t>Exercise 1- To be completed before the workshop</a:t>
            </a:r>
            <a:endParaRPr lang="en-GB" dirty="0"/>
          </a:p>
          <a:p>
            <a:r>
              <a:rPr lang="en-GB" dirty="0"/>
              <a:t>What do you think is meant by </a:t>
            </a:r>
            <a:r>
              <a:rPr lang="en-GB" b="1" dirty="0"/>
              <a:t>collaboration/co-production</a:t>
            </a:r>
            <a:r>
              <a:rPr lang="en-GB" dirty="0"/>
              <a:t> as referred to in the Social Services &amp; Wellbeing (Wales) Act 2014. (NB does it have the same meaning as partnership or consultation?)</a:t>
            </a:r>
          </a:p>
          <a:p>
            <a:r>
              <a:rPr lang="en-GB" dirty="0"/>
              <a:t>What would you say are the </a:t>
            </a:r>
            <a:r>
              <a:rPr lang="en-GB" b="1" dirty="0"/>
              <a:t>main ‘drivers’</a:t>
            </a:r>
            <a:r>
              <a:rPr lang="en-GB" dirty="0"/>
              <a:t> for a more collaborative approach in social work?  (Consider the potential outcomes, as well as relevant legislation).</a:t>
            </a:r>
          </a:p>
          <a:p>
            <a:endParaRPr lang="en-GB" dirty="0"/>
          </a:p>
          <a:p>
            <a:r>
              <a:rPr lang="en-GB" dirty="0"/>
              <a:t>Group discussion – feedback from this exercise</a:t>
            </a:r>
          </a:p>
          <a:p>
            <a:endParaRPr lang="en-GB" dirty="0"/>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p:txBody>
          <a:bodyPr/>
          <a:lstStyle/>
          <a:p>
            <a:r>
              <a:rPr lang="en-GB" altLang="en-US" sz="4400" dirty="0"/>
              <a:t>Collaboration/Co-production</a:t>
            </a:r>
            <a:endParaRPr lang="en-GB" dirty="0"/>
          </a:p>
        </p:txBody>
      </p:sp>
    </p:spTree>
    <p:extLst>
      <p:ext uri="{BB962C8B-B14F-4D97-AF65-F5344CB8AC3E}">
        <p14:creationId xmlns:p14="http://schemas.microsoft.com/office/powerpoint/2010/main" val="3155794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16281" y="1971304"/>
            <a:ext cx="10141527" cy="4035797"/>
          </a:xfrm>
        </p:spPr>
        <p:txBody>
          <a:bodyPr/>
          <a:lstStyle/>
          <a:p>
            <a:pPr marL="109537" indent="0">
              <a:buNone/>
              <a:defRPr/>
            </a:pPr>
            <a:r>
              <a:rPr lang="en-GB" dirty="0">
                <a:latin typeface="+mj-lt"/>
                <a:cs typeface="Arial" panose="020B0604020202020204" pitchFamily="34" charset="0"/>
              </a:rPr>
              <a:t>Collaboration: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endParaRPr lang="en-GB" dirty="0">
              <a:latin typeface="+mj-lt"/>
              <a:cs typeface="Arial" panose="020B0604020202020204" pitchFamily="34" charset="0"/>
            </a:endParaRPr>
          </a:p>
          <a:p>
            <a:pPr marL="109537" indent="0">
              <a:buNone/>
              <a:defRPr/>
            </a:pPr>
            <a:r>
              <a:rPr lang="en-GB" dirty="0">
                <a:latin typeface="+mj-lt"/>
                <a:cs typeface="Arial" panose="020B0604020202020204" pitchFamily="34" charset="0"/>
              </a:rPr>
              <a:t>Co-production: Citizens and professionals sharing power and working together as equal partners</a:t>
            </a: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609600" y="274637"/>
            <a:ext cx="10972800" cy="1399783"/>
          </a:xfrm>
        </p:spPr>
        <p:txBody>
          <a:bodyPr>
            <a:normAutofit/>
          </a:bodyPr>
          <a:lstStyle/>
          <a:p>
            <a:pPr algn="ctr">
              <a:defRPr/>
            </a:pPr>
            <a:r>
              <a:rPr lang="en-GB" sz="4000" dirty="0">
                <a:latin typeface="Arial" panose="020B0604020202020204" pitchFamily="34" charset="0"/>
                <a:cs typeface="Arial" panose="020B0604020202020204" pitchFamily="34" charset="0"/>
              </a:rPr>
              <a:t>Definition of Collaboration, Co-production and Partnership</a:t>
            </a:r>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0221BB-07DD-4E5A-A354-4EBBC3168151}" type="slidenum">
              <a:rPr lang="en-GB" altLang="en-US" smtClean="0"/>
              <a:pPr/>
              <a:t>6</a:t>
            </a:fld>
            <a:endParaRPr lang="en-GB" altLang="en-US"/>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03325" y="4227616"/>
            <a:ext cx="3772394" cy="2355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054BBB7-308B-41A0-BA60-0FE7FE99D6D5}"/>
              </a:ext>
            </a:extLst>
          </p:cNvPr>
          <p:cNvSpPr>
            <a:spLocks noGrp="1"/>
          </p:cNvSpPr>
          <p:nvPr>
            <p:ph idx="1"/>
          </p:nvPr>
        </p:nvSpPr>
        <p:spPr>
          <a:xfrm>
            <a:off x="593766" y="1104405"/>
            <a:ext cx="10628416" cy="5118265"/>
          </a:xfrm>
        </p:spPr>
        <p:txBody>
          <a:bodyPr>
            <a:noAutofit/>
          </a:bodyPr>
          <a:lstStyle/>
          <a:p>
            <a:pPr marL="109537" indent="0">
              <a:buNone/>
              <a:defRPr/>
            </a:pPr>
            <a:r>
              <a:rPr lang="en-GB" sz="2000" dirty="0">
                <a:latin typeface="+mj-lt"/>
                <a:cs typeface="Arial" panose="020B0604020202020204" pitchFamily="34" charset="0"/>
              </a:rPr>
              <a:t>Co-production should aim to: </a:t>
            </a:r>
          </a:p>
          <a:p>
            <a:pPr>
              <a:defRPr/>
            </a:pPr>
            <a:r>
              <a:rPr lang="en-US" sz="2000" dirty="0">
                <a:latin typeface="+mj-lt"/>
                <a:cs typeface="Arial" panose="020B0604020202020204" pitchFamily="34" charset="0"/>
              </a:rPr>
              <a:t>Recognise people as assets who have a positive contribution to make to the design and operation of the services they use that builds on capabilities </a:t>
            </a:r>
            <a:endParaRPr lang="en-GB" sz="2000" dirty="0">
              <a:latin typeface="+mj-lt"/>
              <a:cs typeface="Arial" panose="020B0604020202020204" pitchFamily="34" charset="0"/>
            </a:endParaRPr>
          </a:p>
          <a:p>
            <a:pPr>
              <a:defRPr/>
            </a:pPr>
            <a:r>
              <a:rPr lang="en-US" sz="2000" dirty="0">
                <a:latin typeface="+mj-lt"/>
                <a:cs typeface="Arial" panose="020B0604020202020204" pitchFamily="34" charset="0"/>
              </a:rPr>
              <a:t>Develop mutuality and reciprocity </a:t>
            </a:r>
            <a:endParaRPr lang="en-GB" sz="2000" dirty="0">
              <a:latin typeface="+mj-lt"/>
              <a:cs typeface="Arial" panose="020B0604020202020204" pitchFamily="34" charset="0"/>
            </a:endParaRPr>
          </a:p>
          <a:p>
            <a:pPr>
              <a:defRPr/>
            </a:pPr>
            <a:r>
              <a:rPr lang="en-US" sz="2000" dirty="0">
                <a:latin typeface="+mj-lt"/>
                <a:cs typeface="Arial" panose="020B0604020202020204" pitchFamily="34" charset="0"/>
              </a:rPr>
              <a:t>Invest in networks to share information </a:t>
            </a:r>
            <a:endParaRPr lang="en-GB" sz="2000" dirty="0">
              <a:latin typeface="+mj-lt"/>
              <a:cs typeface="Arial" panose="020B0604020202020204" pitchFamily="34" charset="0"/>
            </a:endParaRPr>
          </a:p>
          <a:p>
            <a:pPr>
              <a:defRPr/>
            </a:pPr>
            <a:r>
              <a:rPr lang="en-US" sz="2000" dirty="0">
                <a:latin typeface="+mj-lt"/>
                <a:cs typeface="Arial" panose="020B0604020202020204" pitchFamily="34" charset="0"/>
              </a:rPr>
              <a:t>Support and empower people to get involved with the design and operation of services </a:t>
            </a:r>
            <a:endParaRPr lang="en-GB" sz="2000" dirty="0">
              <a:latin typeface="+mj-lt"/>
              <a:cs typeface="Arial" panose="020B0604020202020204" pitchFamily="34" charset="0"/>
            </a:endParaRPr>
          </a:p>
          <a:p>
            <a:pPr>
              <a:defRPr/>
            </a:pPr>
            <a:r>
              <a:rPr lang="en-US" sz="2000" dirty="0">
                <a:latin typeface="+mj-lt"/>
                <a:cs typeface="Arial" panose="020B0604020202020204" pitchFamily="34" charset="0"/>
              </a:rPr>
              <a:t>Empower people to take responsibility for, and contribute to, their own well-being </a:t>
            </a:r>
            <a:endParaRPr lang="en-GB" sz="2000" dirty="0">
              <a:latin typeface="+mj-lt"/>
              <a:cs typeface="Arial" panose="020B0604020202020204" pitchFamily="34" charset="0"/>
            </a:endParaRPr>
          </a:p>
          <a:p>
            <a:pPr>
              <a:defRPr/>
            </a:pPr>
            <a:r>
              <a:rPr lang="en-US" sz="2000" dirty="0">
                <a:latin typeface="+mj-lt"/>
                <a:cs typeface="Arial" panose="020B0604020202020204" pitchFamily="34" charset="0"/>
              </a:rPr>
              <a:t>Ensure practitioners’ work in partnership with people to achieve well-being outcomes at an individual and service level </a:t>
            </a:r>
            <a:endParaRPr lang="en-GB" sz="2000" dirty="0">
              <a:latin typeface="+mj-lt"/>
              <a:cs typeface="Arial" panose="020B0604020202020204" pitchFamily="34" charset="0"/>
            </a:endParaRPr>
          </a:p>
          <a:p>
            <a:pPr>
              <a:defRPr/>
            </a:pPr>
            <a:r>
              <a:rPr lang="en-US" sz="2000" dirty="0">
                <a:latin typeface="+mj-lt"/>
                <a:cs typeface="Arial" panose="020B0604020202020204" pitchFamily="34" charset="0"/>
              </a:rPr>
              <a:t>Blur distinctions between providers and people who need care and support and </a:t>
            </a:r>
            <a:r>
              <a:rPr lang="en-US" sz="2000" dirty="0" err="1">
                <a:latin typeface="+mj-lt"/>
                <a:cs typeface="Arial" panose="020B0604020202020204" pitchFamily="34" charset="0"/>
              </a:rPr>
              <a:t>carers</a:t>
            </a:r>
            <a:r>
              <a:rPr lang="en-US" sz="2000" dirty="0">
                <a:latin typeface="+mj-lt"/>
                <a:cs typeface="Arial" panose="020B0604020202020204" pitchFamily="34" charset="0"/>
              </a:rPr>
              <a:t> who need support.  </a:t>
            </a:r>
          </a:p>
          <a:p>
            <a:pPr>
              <a:defRPr/>
            </a:pPr>
            <a:r>
              <a:rPr lang="en-US" sz="2000" dirty="0">
                <a:latin typeface="+mj-lt"/>
                <a:cs typeface="Arial" panose="020B0604020202020204" pitchFamily="34" charset="0"/>
              </a:rPr>
              <a:t>Involve people in designing outcomes for services </a:t>
            </a:r>
            <a:endParaRPr lang="en-GB" sz="2000" dirty="0">
              <a:latin typeface="+mj-lt"/>
              <a:cs typeface="Arial" panose="020B0604020202020204" pitchFamily="34" charset="0"/>
            </a:endParaRPr>
          </a:p>
          <a:p>
            <a:pPr>
              <a:defRPr/>
            </a:pPr>
            <a:r>
              <a:rPr lang="en-US" sz="2000" dirty="0">
                <a:latin typeface="+mj-lt"/>
                <a:cs typeface="Arial" panose="020B0604020202020204" pitchFamily="34" charset="0"/>
              </a:rPr>
              <a:t>Facilitate rather than deliver services                                   </a:t>
            </a:r>
            <a:endParaRPr lang="en-GB" sz="2000" dirty="0">
              <a:latin typeface="+mj-lt"/>
              <a:cs typeface="Arial" panose="020B0604020202020204" pitchFamily="34" charset="0"/>
            </a:endParaRPr>
          </a:p>
        </p:txBody>
      </p:sp>
      <p:sp>
        <p:nvSpPr>
          <p:cNvPr id="3" name="Title 2">
            <a:extLst>
              <a:ext uri="{FF2B5EF4-FFF2-40B4-BE49-F238E27FC236}">
                <a16:creationId xmlns:a16="http://schemas.microsoft.com/office/drawing/2014/main" id="{0E4EAAE0-B205-4E22-9E1A-E121AE3E30E1}"/>
              </a:ext>
            </a:extLst>
          </p:cNvPr>
          <p:cNvSpPr>
            <a:spLocks noGrp="1"/>
          </p:cNvSpPr>
          <p:nvPr>
            <p:ph type="title"/>
          </p:nvPr>
        </p:nvSpPr>
        <p:spPr>
          <a:xfrm>
            <a:off x="593766" y="476672"/>
            <a:ext cx="10723418" cy="504056"/>
          </a:xfrm>
        </p:spPr>
        <p:txBody>
          <a:bodyPr>
            <a:normAutofit fontScale="90000"/>
          </a:bodyPr>
          <a:lstStyle/>
          <a:p>
            <a:pPr algn="ctr">
              <a:defRPr/>
            </a:pPr>
            <a:br>
              <a:rPr lang="en-GB" dirty="0"/>
            </a:br>
            <a:r>
              <a:rPr lang="en-GB" sz="3100" dirty="0">
                <a:latin typeface="Arial" panose="020B0604020202020204" pitchFamily="34" charset="0"/>
                <a:cs typeface="Arial" panose="020B0604020202020204" pitchFamily="34" charset="0"/>
              </a:rPr>
              <a:t>Co-production and the Social Services and Well-Being (Wales) Act, 2014</a:t>
            </a:r>
            <a:br>
              <a:rPr lang="en-GB" dirty="0"/>
            </a:br>
            <a:endParaRPr lang="en-GB" dirty="0"/>
          </a:p>
        </p:txBody>
      </p:sp>
      <p:sp>
        <p:nvSpPr>
          <p:cNvPr id="19460" name="Slide Number Placeholder 6">
            <a:extLst>
              <a:ext uri="{FF2B5EF4-FFF2-40B4-BE49-F238E27FC236}">
                <a16:creationId xmlns:a16="http://schemas.microsoft.com/office/drawing/2014/main" id="{B98B304A-F3B3-4904-BB91-D173173C90A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8D02C4-DF3D-4F85-AEAF-345431543322}" type="slidenum">
              <a:rPr lang="en-GB" altLang="en-US" smtClean="0"/>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2">
            <a:extLst>
              <a:ext uri="{FF2B5EF4-FFF2-40B4-BE49-F238E27FC236}">
                <a16:creationId xmlns:a16="http://schemas.microsoft.com/office/drawing/2014/main" id="{60EB0C97-5794-4510-B9A1-0DA973169E49}"/>
              </a:ext>
            </a:extLst>
          </p:cNvPr>
          <p:cNvSpPr>
            <a:spLocks noGrp="1"/>
          </p:cNvSpPr>
          <p:nvPr>
            <p:ph idx="1"/>
          </p:nvPr>
        </p:nvSpPr>
        <p:spPr>
          <a:xfrm>
            <a:off x="878774" y="1674422"/>
            <a:ext cx="10628416" cy="4818454"/>
          </a:xfrm>
        </p:spPr>
        <p:txBody>
          <a:bodyPr>
            <a:normAutofit lnSpcReduction="10000"/>
          </a:bodyPr>
          <a:lstStyle/>
          <a:p>
            <a:pPr eaLnBrk="1" hangingPunct="1"/>
            <a:r>
              <a:rPr lang="en-GB" altLang="en-US" sz="2400" dirty="0">
                <a:latin typeface="Arial" panose="020B0604020202020204" pitchFamily="34" charset="0"/>
                <a:cs typeface="Arial" panose="020B0604020202020204" pitchFamily="34" charset="0"/>
              </a:rPr>
              <a:t>National Occupational Standards of Social Work</a:t>
            </a:r>
          </a:p>
          <a:p>
            <a:pPr eaLnBrk="1" hangingPunct="1"/>
            <a:r>
              <a:rPr lang="en-GB" altLang="en-US" sz="2400" dirty="0">
                <a:latin typeface="Arial" panose="020B0604020202020204" pitchFamily="34" charset="0"/>
                <a:cs typeface="Arial" panose="020B0604020202020204" pitchFamily="34" charset="0"/>
              </a:rPr>
              <a:t>Codes of Professional Practice for Social Care Workers and their Employers</a:t>
            </a:r>
          </a:p>
          <a:p>
            <a:pPr eaLnBrk="1" hangingPunct="1"/>
            <a:r>
              <a:rPr lang="en-GB" altLang="en-US" sz="2400" dirty="0">
                <a:latin typeface="Arial" panose="020B0604020202020204" pitchFamily="34" charset="0"/>
                <a:cs typeface="Arial" panose="020B0604020202020204" pitchFamily="34" charset="0"/>
              </a:rPr>
              <a:t>Requirements of the Graduate Certificate (Consolidation of Social Work Practice)</a:t>
            </a:r>
          </a:p>
          <a:p>
            <a:pPr eaLnBrk="1" hangingPunct="1"/>
            <a:r>
              <a:rPr lang="en-GB" altLang="en-US" sz="2400" dirty="0">
                <a:latin typeface="Arial" panose="020B0604020202020204" pitchFamily="34" charset="0"/>
                <a:cs typeface="Arial" panose="020B0604020202020204" pitchFamily="34" charset="0"/>
              </a:rPr>
              <a:t>A succession of investigations and serious case reviews, including the Victoria Climbie and Baby P cases</a:t>
            </a:r>
          </a:p>
          <a:p>
            <a:pPr eaLnBrk="1" hangingPunct="1"/>
            <a:r>
              <a:rPr lang="en-GB" altLang="en-US" sz="2400" dirty="0">
                <a:latin typeface="Arial" panose="020B0604020202020204" pitchFamily="34" charset="0"/>
                <a:cs typeface="Arial" panose="020B0604020202020204" pitchFamily="34" charset="0"/>
              </a:rPr>
              <a:t>The Munro Review of Child Protection (2011)</a:t>
            </a:r>
          </a:p>
          <a:p>
            <a:pPr eaLnBrk="1" hangingPunct="1"/>
            <a:r>
              <a:rPr lang="en-GB" altLang="en-US" sz="2400" dirty="0">
                <a:latin typeface="Arial" panose="020B0604020202020204" pitchFamily="34" charset="0"/>
                <a:cs typeface="Arial" panose="020B0604020202020204" pitchFamily="34" charset="0"/>
              </a:rPr>
              <a:t>Social Services &amp; Wellbeing (Wales) Act 2014</a:t>
            </a:r>
          </a:p>
          <a:p>
            <a:pPr eaLnBrk="1" hangingPunct="1"/>
            <a:r>
              <a:rPr lang="en-GB" altLang="en-US" sz="2400" dirty="0">
                <a:latin typeface="Arial" panose="020B0604020202020204" pitchFamily="34" charset="0"/>
                <a:cs typeface="Arial" panose="020B0604020202020204" pitchFamily="34" charset="0"/>
              </a:rPr>
              <a:t>Government of Wales Act 2006, Making the Connections: Delivering Better Services for Wales (WAG 2004).</a:t>
            </a:r>
          </a:p>
          <a:p>
            <a:pPr eaLnBrk="1" hangingPunct="1"/>
            <a:r>
              <a:rPr lang="en-GB" altLang="en-US" sz="2400" dirty="0">
                <a:latin typeface="Arial" panose="020B0604020202020204" pitchFamily="34" charset="0"/>
                <a:cs typeface="Arial" panose="020B0604020202020204" pitchFamily="34" charset="0"/>
              </a:rPr>
              <a:t>Fulfilled Lives, Supportive Communities (WAG 2007)</a:t>
            </a:r>
          </a:p>
          <a:p>
            <a:endParaRPr lang="en-GB" altLang="en-US" dirty="0"/>
          </a:p>
        </p:txBody>
      </p:sp>
      <p:sp>
        <p:nvSpPr>
          <p:cNvPr id="2" name="Title 1">
            <a:extLst>
              <a:ext uri="{FF2B5EF4-FFF2-40B4-BE49-F238E27FC236}">
                <a16:creationId xmlns:a16="http://schemas.microsoft.com/office/drawing/2014/main" id="{4B299FA4-2660-483C-9BA9-518FA4E35D3D}"/>
              </a:ext>
            </a:extLst>
          </p:cNvPr>
          <p:cNvSpPr>
            <a:spLocks noGrp="1"/>
          </p:cNvSpPr>
          <p:nvPr>
            <p:ph type="title"/>
          </p:nvPr>
        </p:nvSpPr>
        <p:spPr/>
        <p:txBody>
          <a:bodyPr>
            <a:normAutofit fontScale="90000"/>
          </a:bodyPr>
          <a:lstStyle/>
          <a:p>
            <a:pPr algn="ctr">
              <a:defRPr/>
            </a:pPr>
            <a:br>
              <a:rPr lang="en-GB" altLang="en-US" sz="3600" dirty="0">
                <a:latin typeface="Arial" panose="020B0604020202020204" pitchFamily="34" charset="0"/>
              </a:rPr>
            </a:br>
            <a:br>
              <a:rPr lang="en-GB" altLang="en-US" sz="3600" dirty="0">
                <a:latin typeface="Arial" panose="020B0604020202020204" pitchFamily="34" charset="0"/>
              </a:rPr>
            </a:br>
            <a:r>
              <a:rPr lang="en-GB" altLang="en-US" sz="3600" dirty="0">
                <a:latin typeface="Arial" panose="020B0604020202020204" pitchFamily="34" charset="0"/>
              </a:rPr>
              <a:t>The Policy/Legislative Context of Collaborative, and </a:t>
            </a:r>
            <a:br>
              <a:rPr lang="en-GB" altLang="en-US" sz="3600" dirty="0">
                <a:latin typeface="Arial" panose="020B0604020202020204" pitchFamily="34" charset="0"/>
              </a:rPr>
            </a:br>
            <a:r>
              <a:rPr lang="en-GB" altLang="en-US" sz="3600" dirty="0">
                <a:latin typeface="Arial" panose="020B0604020202020204" pitchFamily="34" charset="0"/>
              </a:rPr>
              <a:t>Co-production and Partnership Working</a:t>
            </a:r>
            <a:br>
              <a:rPr lang="en-GB" altLang="en-US" dirty="0">
                <a:latin typeface="Arial" panose="020B0604020202020204" pitchFamily="34" charset="0"/>
              </a:rPr>
            </a:br>
            <a:endParaRPr lang="en-GB" dirty="0"/>
          </a:p>
        </p:txBody>
      </p:sp>
      <p:sp>
        <p:nvSpPr>
          <p:cNvPr id="21508" name="Slide Number Placeholder 5">
            <a:extLst>
              <a:ext uri="{FF2B5EF4-FFF2-40B4-BE49-F238E27FC236}">
                <a16:creationId xmlns:a16="http://schemas.microsoft.com/office/drawing/2014/main" id="{82F85655-C06B-45A3-B795-877730B56DF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CA9187-AD15-419E-A3DC-D2E9DE77B57E}"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2424113" y="549276"/>
            <a:ext cx="7416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600" b="1">
                <a:latin typeface="Arial" panose="020B0604020202020204" pitchFamily="34" charset="0"/>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1436914" y="1052513"/>
            <a:ext cx="9702141"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dirty="0">
                <a:latin typeface="Arial" panose="020B0604020202020204" pitchFamily="34" charset="0"/>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65303" y="4743815"/>
            <a:ext cx="3773751" cy="2114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B33FA4-9D79-4912-8B34-86B76512C9EB}"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926275" y="1413164"/>
            <a:ext cx="10010899" cy="4824125"/>
          </a:xfrm>
        </p:spPr>
        <p:txBody>
          <a:bodyPr>
            <a:normAutofit/>
          </a:bodyPr>
          <a:lstStyle/>
          <a:p>
            <a:pPr>
              <a:spcAft>
                <a:spcPts val="600"/>
              </a:spcAft>
              <a:defRPr/>
            </a:pPr>
            <a:r>
              <a:rPr lang="en-GB" sz="2400" dirty="0">
                <a:latin typeface="Arial" charset="0"/>
                <a:cs typeface="Arial" charset="0"/>
              </a:rPr>
              <a:t>Developing a shared understanding of what the relationship is about; including information sharing</a:t>
            </a:r>
          </a:p>
          <a:p>
            <a:pPr>
              <a:spcAft>
                <a:spcPts val="600"/>
              </a:spcAft>
              <a:defRPr/>
            </a:pPr>
            <a:r>
              <a:rPr lang="en-GB" sz="2400" dirty="0">
                <a:latin typeface="Arial" charset="0"/>
                <a:cs typeface="Arial" charset="0"/>
              </a:rPr>
              <a:t>Maximising choice and control; whilst remaining honest about available choices</a:t>
            </a:r>
          </a:p>
          <a:p>
            <a:pPr>
              <a:defRPr/>
            </a:pPr>
            <a:r>
              <a:rPr lang="en-GB" sz="2400" dirty="0">
                <a:latin typeface="Arial" charset="0"/>
                <a:cs typeface="Arial" charset="0"/>
              </a:rPr>
              <a:t>Responsiveness; including practical and emotional</a:t>
            </a:r>
          </a:p>
          <a:p>
            <a:pPr>
              <a:defRPr/>
            </a:pPr>
            <a:r>
              <a:rPr lang="en-GB" sz="2400" dirty="0">
                <a:latin typeface="Arial" charset="0"/>
                <a:cs typeface="Arial" charset="0"/>
              </a:rPr>
              <a:t>Reliability; significantly affects trust and confidence</a:t>
            </a:r>
          </a:p>
          <a:p>
            <a:pPr>
              <a:defRPr/>
            </a:pPr>
            <a:r>
              <a:rPr lang="en-GB" sz="2400" dirty="0">
                <a:latin typeface="Arial" charset="0"/>
                <a:cs typeface="Arial" charset="0"/>
              </a:rPr>
              <a:t>Honesty; including giving unwanted news</a:t>
            </a:r>
          </a:p>
          <a:p>
            <a:pPr>
              <a:defRPr/>
            </a:pPr>
            <a:r>
              <a:rPr lang="en-GB" sz="2400" dirty="0">
                <a:latin typeface="Arial" charset="0"/>
                <a:cs typeface="Arial" charset="0"/>
              </a:rPr>
              <a:t>Unhurried pace; changes the quality of work done</a:t>
            </a:r>
          </a:p>
          <a:p>
            <a:pPr>
              <a:defRPr/>
            </a:pPr>
            <a:r>
              <a:rPr lang="en-GB" sz="24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(2005) </a:t>
            </a:r>
          </a:p>
          <a:p>
            <a:pPr marL="0" indent="0">
              <a:buNone/>
              <a:defRPr/>
            </a:pPr>
            <a:r>
              <a:rPr lang="en-GB" sz="1400" i="1" dirty="0">
                <a:latin typeface="Arial" charset="0"/>
                <a:cs typeface="Arial" charset="0"/>
              </a:rPr>
              <a:t>“Communication &amp; Interpersonal Skills in Social Work” : Learning Matters Ltd.</a:t>
            </a:r>
          </a:p>
          <a:p>
            <a:pPr>
              <a:defRPr/>
            </a:pPr>
            <a:endParaRPr lang="en-GB" dirty="0"/>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838200" y="365126"/>
            <a:ext cx="10515600" cy="953036"/>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5F2A05-8145-43B0-80A6-BABA3F4C566F}" type="slidenum">
              <a:rPr lang="en-GB" altLang="en-US" smtClean="0"/>
              <a:pPr/>
              <a:t>10</a:t>
            </a:fld>
            <a:endParaRPr lang="en-GB" altLang="en-US"/>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5208588"/>
            <a:ext cx="30305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2">
            <a:extLst>
              <a:ext uri="{FF2B5EF4-FFF2-40B4-BE49-F238E27FC236}">
                <a16:creationId xmlns:a16="http://schemas.microsoft.com/office/drawing/2014/main" id="{074DD272-EF7D-440C-AABE-4270CC24100D}"/>
              </a:ext>
            </a:extLst>
          </p:cNvPr>
          <p:cNvSpPr>
            <a:spLocks noGrp="1"/>
          </p:cNvSpPr>
          <p:nvPr>
            <p:ph idx="1"/>
          </p:nvPr>
        </p:nvSpPr>
        <p:spPr>
          <a:xfrm>
            <a:off x="938151" y="1700214"/>
            <a:ext cx="10200904" cy="4656136"/>
          </a:xfrm>
        </p:spPr>
        <p:txBody>
          <a:bodyPr/>
          <a:lstStyle/>
          <a:p>
            <a:pPr eaLnBrk="1" hangingPunct="1">
              <a:spcBef>
                <a:spcPct val="0"/>
              </a:spcBef>
              <a:buClrTx/>
              <a:buSzTx/>
              <a:buFontTx/>
              <a:buNone/>
            </a:pPr>
            <a:r>
              <a:rPr lang="en-GB" altLang="en-US" sz="3200" dirty="0">
                <a:latin typeface="Arial" panose="020B0604020202020204" pitchFamily="34" charset="0"/>
              </a:rPr>
              <a:t>“...while power relations may well play a significant part in keeping the wheels of an organisation turning (including its wheels of communication), such relations can at times be an obstacle to effective communication, and therefore be a significant problem for the organisation concerned.”</a:t>
            </a:r>
          </a:p>
          <a:p>
            <a:pPr eaLnBrk="1" hangingPunct="1">
              <a:spcBef>
                <a:spcPct val="0"/>
              </a:spcBef>
              <a:buClrTx/>
              <a:buSzTx/>
              <a:buFontTx/>
              <a:buNone/>
            </a:pPr>
            <a:endParaRPr lang="en-GB" altLang="en-US" dirty="0">
              <a:latin typeface="Arial" panose="020B0604020202020204" pitchFamily="34" charset="0"/>
            </a:endParaRPr>
          </a:p>
          <a:p>
            <a:pPr eaLnBrk="1" hangingPunct="1">
              <a:spcBef>
                <a:spcPct val="0"/>
              </a:spcBef>
              <a:buClrTx/>
              <a:buSzTx/>
              <a:buFontTx/>
              <a:buNone/>
            </a:pPr>
            <a:r>
              <a:rPr lang="en-GB" altLang="en-US" sz="1400" i="1" dirty="0">
                <a:latin typeface="Arial" panose="020B0604020202020204" pitchFamily="34" charset="0"/>
              </a:rPr>
              <a:t>Thompson, N (2003) “Communication &amp; Language”, Hampshire: Palgrave Macmillan</a:t>
            </a:r>
            <a:r>
              <a:rPr lang="en-GB" altLang="en-US" sz="2000" i="1" dirty="0">
                <a:latin typeface="Arial" panose="020B0604020202020204" pitchFamily="34" charset="0"/>
              </a:rPr>
              <a:t>.</a:t>
            </a:r>
            <a:endParaRPr lang="en-GB" altLang="en-US" i="1"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8E89439D-6540-41FE-A2E2-0F408D760CE4}"/>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Structure and Power</a:t>
            </a:r>
          </a:p>
        </p:txBody>
      </p:sp>
      <p:sp>
        <p:nvSpPr>
          <p:cNvPr id="29700" name="Slide Number Placeholder 5">
            <a:extLst>
              <a:ext uri="{FF2B5EF4-FFF2-40B4-BE49-F238E27FC236}">
                <a16:creationId xmlns:a16="http://schemas.microsoft.com/office/drawing/2014/main" id="{0EE7413B-7408-43DE-8B3B-84AD7E97CD2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F2D086-1A5B-4D2D-BD4D-7970C804C08D}"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3051463" y="1568262"/>
            <a:ext cx="6089073" cy="4351713"/>
          </a:xfrm>
        </p:spPr>
      </p:pic>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p:txBody>
          <a:bodyPr/>
          <a:lstStyle/>
          <a:p>
            <a:pPr>
              <a:defRPr/>
            </a:pPr>
            <a:r>
              <a:rPr lang="en-GB" dirty="0"/>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489995-6E8A-40A6-ACBC-721822FE1AA8}" type="slidenum">
              <a:rPr lang="en-GB" altLang="en-US" smtClean="0"/>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Content Placeholder 3">
            <a:extLst>
              <a:ext uri="{FF2B5EF4-FFF2-40B4-BE49-F238E27FC236}">
                <a16:creationId xmlns:a16="http://schemas.microsoft.com/office/drawing/2014/main" id="{7608B9FE-4B09-456B-AE9B-BB328323A72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3505200" y="1553369"/>
            <a:ext cx="5181600" cy="4381500"/>
          </a:xfrm>
        </p:spPr>
      </p:pic>
      <p:sp>
        <p:nvSpPr>
          <p:cNvPr id="3" name="Title 2">
            <a:extLst>
              <a:ext uri="{FF2B5EF4-FFF2-40B4-BE49-F238E27FC236}">
                <a16:creationId xmlns:a16="http://schemas.microsoft.com/office/drawing/2014/main" id="{B14E6D36-312F-428E-B017-86AD73747F74}"/>
              </a:ext>
            </a:extLst>
          </p:cNvPr>
          <p:cNvSpPr>
            <a:spLocks noGrp="1"/>
          </p:cNvSpPr>
          <p:nvPr>
            <p:ph type="title"/>
          </p:nvPr>
        </p:nvSpPr>
        <p:spPr/>
        <p:txBody>
          <a:bodyPr/>
          <a:lstStyle/>
          <a:p>
            <a:pPr>
              <a:defRPr/>
            </a:pPr>
            <a:r>
              <a:rPr lang="en-GB" dirty="0"/>
              <a:t>Models of Participation</a:t>
            </a:r>
          </a:p>
        </p:txBody>
      </p:sp>
      <p:sp>
        <p:nvSpPr>
          <p:cNvPr id="24580" name="Slide Number Placeholder 5">
            <a:extLst>
              <a:ext uri="{FF2B5EF4-FFF2-40B4-BE49-F238E27FC236}">
                <a16:creationId xmlns:a16="http://schemas.microsoft.com/office/drawing/2014/main" id="{96858845-4030-44AC-8EF7-89AAD938F61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FEFBDE-B47B-42EA-AB63-73A5562704C0}"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864296" y="1417638"/>
            <a:ext cx="10718104" cy="4589462"/>
          </a:xfrm>
        </p:spPr>
        <p:txBody>
          <a:bodyPr/>
          <a:lstStyle/>
          <a:p>
            <a:r>
              <a:rPr lang="en-GB" dirty="0"/>
              <a:t>Using one of the models of participation consider a recent case you have been involved in where you feel you worked well with individuals/families/carers(use another model if you have one you prefer).</a:t>
            </a:r>
          </a:p>
          <a:p>
            <a:r>
              <a:rPr lang="en-GB" dirty="0"/>
              <a:t>What stage of participation did you reached in this piece of work? </a:t>
            </a:r>
          </a:p>
          <a:p>
            <a:r>
              <a:rPr lang="en-GB" dirty="0"/>
              <a:t>What difference do you think your practice made to the individuals/families/carer’s experience?</a:t>
            </a:r>
          </a:p>
          <a:p>
            <a:r>
              <a:rPr lang="en-GB" dirty="0"/>
              <a:t>What would you identify as the most important aspect of collaboration in this piece of work?</a:t>
            </a:r>
          </a:p>
          <a:p>
            <a:r>
              <a:rPr lang="en-GB" dirty="0"/>
              <a:t>Group discussion.</a:t>
            </a:r>
          </a:p>
          <a:p>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p:txBody>
          <a:bodyPr>
            <a:normAutofit fontScale="90000"/>
          </a:bodyPr>
          <a:lstStyle/>
          <a:p>
            <a:br>
              <a:rPr lang="en-GB" sz="3600" dirty="0">
                <a:effectLst/>
              </a:rPr>
            </a:br>
            <a:r>
              <a:rPr lang="en-GB" sz="3600" dirty="0">
                <a:effectLst/>
              </a:rPr>
              <a:t>Exercise 2 - Models of Participation - To be completed before the workshop</a:t>
            </a:r>
            <a:br>
              <a:rPr lang="en-GB" dirty="0">
                <a:effectLst/>
              </a:rPr>
            </a:br>
            <a:endParaRPr lang="en-GB" dirty="0"/>
          </a:p>
        </p:txBody>
      </p:sp>
    </p:spTree>
    <p:extLst>
      <p:ext uri="{BB962C8B-B14F-4D97-AF65-F5344CB8AC3E}">
        <p14:creationId xmlns:p14="http://schemas.microsoft.com/office/powerpoint/2010/main" val="3837433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1114816" y="1781298"/>
            <a:ext cx="9845457" cy="4162301"/>
          </a:xfrm>
        </p:spPr>
        <p:txBody>
          <a:bodyPr>
            <a:normAutofit/>
          </a:bodyPr>
          <a:lstStyle/>
          <a:p>
            <a:pP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Part of the context and rationale for practising in an effective collaborative manner is the identification and management of risk.  </a:t>
            </a:r>
          </a:p>
          <a:p>
            <a:pP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Everyday social work obviously deals with risk, complexity and contingency and so on:</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p:txBody>
          <a:bodyPr/>
          <a:lstStyle/>
          <a:p>
            <a:pPr algn="ctr">
              <a:defRPr/>
            </a:pPr>
            <a:r>
              <a:rPr lang="en-GB" sz="3200" dirty="0">
                <a:latin typeface="Arial" panose="020B0604020202020204" pitchFamily="34" charset="0"/>
                <a:cs typeface="Arial" panose="020B0604020202020204" pitchFamily="34" charset="0"/>
              </a:rPr>
              <a:t>The Role of Critical Thinking in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Effective Collaborative Practice</a:t>
            </a: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F71113-322F-4926-8DFA-362E26A28D0D}"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4">
            <a:extLst>
              <a:ext uri="{FF2B5EF4-FFF2-40B4-BE49-F238E27FC236}">
                <a16:creationId xmlns:a16="http://schemas.microsoft.com/office/drawing/2014/main" id="{388FC270-0A23-4FEA-8BB6-FB728077B7F3}"/>
              </a:ext>
            </a:extLst>
          </p:cNvPr>
          <p:cNvSpPr>
            <a:spLocks noGrp="1"/>
          </p:cNvSpPr>
          <p:nvPr>
            <p:ph idx="1"/>
          </p:nvPr>
        </p:nvSpPr>
        <p:spPr>
          <a:xfrm>
            <a:off x="1306285" y="1840675"/>
            <a:ext cx="9476509" cy="4166426"/>
          </a:xfrm>
        </p:spPr>
        <p:txBody>
          <a:bodyPr/>
          <a:lstStyle/>
          <a:p>
            <a:pPr>
              <a:spcBef>
                <a:spcPct val="0"/>
              </a:spcBef>
              <a:buClrTx/>
              <a:buSzTx/>
            </a:pPr>
            <a:r>
              <a:rPr lang="en-GB" altLang="en-US" dirty="0">
                <a:latin typeface="Arial" panose="020B0604020202020204" pitchFamily="34" charset="0"/>
                <a:cs typeface="Arial" panose="020B0604020202020204" pitchFamily="34" charset="0"/>
              </a:rPr>
              <a:t>Critical practice focuses more on </a:t>
            </a:r>
            <a:r>
              <a:rPr lang="en-GB" altLang="en-US" b="1" dirty="0">
                <a:latin typeface="Arial" panose="020B0604020202020204" pitchFamily="34" charset="0"/>
                <a:cs typeface="Arial" panose="020B0604020202020204" pitchFamily="34" charset="0"/>
              </a:rPr>
              <a:t>critical evaluative approaches</a:t>
            </a:r>
            <a:r>
              <a:rPr lang="en-GB" altLang="en-US" dirty="0">
                <a:latin typeface="Arial" panose="020B0604020202020204" pitchFamily="34" charset="0"/>
                <a:cs typeface="Arial" panose="020B0604020202020204" pitchFamily="34" charset="0"/>
              </a:rPr>
              <a:t> to practice, rather than just meeting deadlines, or uncritical dependence on methods and techniques  </a:t>
            </a:r>
          </a:p>
          <a:p>
            <a:pPr>
              <a:spcBef>
                <a:spcPct val="0"/>
              </a:spcBef>
              <a:buClrTx/>
              <a:buSzTx/>
            </a:pPr>
            <a:endParaRPr lang="en-GB" altLang="en-US" dirty="0">
              <a:latin typeface="Arial" panose="020B0604020202020204" pitchFamily="34" charset="0"/>
              <a:cs typeface="Arial" panose="020B0604020202020204" pitchFamily="34" charset="0"/>
            </a:endParaRPr>
          </a:p>
          <a:p>
            <a:pPr>
              <a:spcBef>
                <a:spcPct val="0"/>
              </a:spcBef>
              <a:buClrTx/>
              <a:buSzTx/>
            </a:pPr>
            <a:r>
              <a:rPr lang="en-GB" altLang="en-US" b="1" dirty="0">
                <a:latin typeface="Arial" panose="020B0604020202020204" pitchFamily="34" charset="0"/>
                <a:cs typeface="Arial" panose="020B0604020202020204" pitchFamily="34" charset="0"/>
              </a:rPr>
              <a:t>The medical model</a:t>
            </a:r>
            <a:r>
              <a:rPr lang="en-GB" altLang="en-US" dirty="0">
                <a:latin typeface="Arial" panose="020B0604020202020204" pitchFamily="34" charset="0"/>
                <a:cs typeface="Arial" panose="020B0604020202020204" pitchFamily="34" charset="0"/>
              </a:rPr>
              <a:t> is highly </a:t>
            </a:r>
            <a:r>
              <a:rPr lang="en-GB" altLang="en-US" b="1" dirty="0">
                <a:latin typeface="Arial" panose="020B0604020202020204" pitchFamily="34" charset="0"/>
                <a:cs typeface="Arial" panose="020B0604020202020204" pitchFamily="34" charset="0"/>
              </a:rPr>
              <a:t>evidence based</a:t>
            </a:r>
            <a:r>
              <a:rPr lang="en-GB" altLang="en-US" dirty="0">
                <a:latin typeface="Arial" panose="020B0604020202020204" pitchFamily="34" charset="0"/>
                <a:cs typeface="Arial" panose="020B0604020202020204" pitchFamily="34" charset="0"/>
              </a:rPr>
              <a:t>, whilst the </a:t>
            </a:r>
            <a:r>
              <a:rPr lang="en-GB" altLang="en-US" b="1" dirty="0">
                <a:latin typeface="Arial" panose="020B0604020202020204" pitchFamily="34" charset="0"/>
                <a:cs typeface="Arial" panose="020B0604020202020204" pitchFamily="34" charset="0"/>
              </a:rPr>
              <a:t>social model</a:t>
            </a:r>
            <a:r>
              <a:rPr lang="en-GB" altLang="en-US" dirty="0">
                <a:latin typeface="Arial" panose="020B0604020202020204" pitchFamily="34" charset="0"/>
                <a:cs typeface="Arial" panose="020B0604020202020204" pitchFamily="34" charset="0"/>
              </a:rPr>
              <a:t> requires moral and ethical decision-making and a wider assessment of content</a:t>
            </a:r>
          </a:p>
          <a:p>
            <a:endParaRPr lang="en-GB" altLang="en-US" dirty="0"/>
          </a:p>
        </p:txBody>
      </p:sp>
      <p:sp>
        <p:nvSpPr>
          <p:cNvPr id="4" name="Title 3">
            <a:extLst>
              <a:ext uri="{FF2B5EF4-FFF2-40B4-BE49-F238E27FC236}">
                <a16:creationId xmlns:a16="http://schemas.microsoft.com/office/drawing/2014/main" id="{BA2B1E20-46B1-4EFE-95C1-6E71DF75FDE4}"/>
              </a:ext>
            </a:extLst>
          </p:cNvPr>
          <p:cNvSpPr>
            <a:spLocks noGrp="1"/>
          </p:cNvSpPr>
          <p:nvPr>
            <p:ph type="title"/>
          </p:nvPr>
        </p:nvSpPr>
        <p:spPr>
          <a:xfrm>
            <a:off x="1981200" y="274638"/>
            <a:ext cx="8229600" cy="1354162"/>
          </a:xfrm>
        </p:spPr>
        <p:txBody>
          <a:bodyPr>
            <a:noAutofit/>
          </a:bodyPr>
          <a:lstStyle/>
          <a:p>
            <a:pPr algn="ctr">
              <a:defRPr/>
            </a:pPr>
            <a:r>
              <a:rPr lang="en-GB" sz="3200" dirty="0">
                <a:latin typeface="Arial" panose="020B0604020202020204" pitchFamily="34" charset="0"/>
                <a:cs typeface="Arial" panose="020B0604020202020204" pitchFamily="34" charset="0"/>
              </a:rPr>
              <a:t>The Role of Critical thinking in Effective Collaborative Practice</a:t>
            </a:r>
          </a:p>
        </p:txBody>
      </p:sp>
      <p:sp>
        <p:nvSpPr>
          <p:cNvPr id="32772" name="Slide Number Placeholder 5">
            <a:extLst>
              <a:ext uri="{FF2B5EF4-FFF2-40B4-BE49-F238E27FC236}">
                <a16:creationId xmlns:a16="http://schemas.microsoft.com/office/drawing/2014/main" id="{6B9E724F-B716-4EC1-AE78-1AA65E62792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AA954A-81AE-4C35-9A73-A3A9878E556E}"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2279651" y="4221164"/>
            <a:ext cx="2447925" cy="1368425"/>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608889" y="4221163"/>
            <a:ext cx="2232025" cy="15113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Amanda Moss 2015. </a:t>
            </a:r>
            <a:r>
              <a:rPr lang="en-GB" altLang="en-US" sz="2400" dirty="0">
                <a:latin typeface="Arial" panose="020B0604020202020204" pitchFamily="34" charset="0"/>
              </a:rPr>
              <a:t>See Appendix 5 - For full research report</a:t>
            </a:r>
          </a:p>
          <a:p>
            <a:pPr eaLnBrk="1" hangingPunct="1">
              <a:spcBef>
                <a:spcPct val="0"/>
              </a:spcBef>
              <a:buClrTx/>
              <a:buSzTx/>
              <a:buFont typeface="Wingdings 3" panose="05040102010807070707" pitchFamily="18" charset="2"/>
              <a:buNone/>
            </a:pPr>
            <a:endParaRPr lang="en-GB" altLang="en-US" sz="2400" dirty="0">
              <a:latin typeface="Arial" panose="020B0604020202020204" pitchFamily="34" charset="0"/>
            </a:endParaRPr>
          </a:p>
          <a:p>
            <a:pPr>
              <a:spcBef>
                <a:spcPct val="0"/>
              </a:spcBef>
              <a:buClrTx/>
              <a:buSzTx/>
              <a:buNone/>
            </a:pPr>
            <a:r>
              <a:rPr lang="en-GB" sz="2400" dirty="0"/>
              <a:t>Andrew – The Movie</a:t>
            </a:r>
            <a:endParaRPr lang="en-GB" sz="2400" dirty="0">
              <a:latin typeface="Arial" panose="020B0604020202020204" pitchFamily="34" charset="0"/>
            </a:endParaRPr>
          </a:p>
          <a:p>
            <a:pPr>
              <a:spcBef>
                <a:spcPct val="0"/>
              </a:spcBef>
              <a:buClrTx/>
              <a:buSzTx/>
              <a:buNone/>
            </a:pPr>
            <a:r>
              <a:rPr lang="en-GB" dirty="0">
                <a:hlinkClick r:id="rId3"/>
              </a:rPr>
              <a:t>https://www.youtube.com/watch?v=gs1-eOuJgew</a:t>
            </a:r>
            <a:endParaRPr lang="en-GB" dirty="0"/>
          </a:p>
          <a:p>
            <a:endParaRPr lang="en-GB" altLang="en-US" dirty="0"/>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18</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46984" y="5241926"/>
            <a:ext cx="2445016" cy="1616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DEE233-E524-44E7-A26E-7E45D783C1B7}"/>
              </a:ext>
            </a:extLst>
          </p:cNvPr>
          <p:cNvSpPr>
            <a:spLocks noGrp="1"/>
          </p:cNvSpPr>
          <p:nvPr>
            <p:ph idx="1"/>
          </p:nvPr>
        </p:nvSpPr>
        <p:spPr>
          <a:xfrm>
            <a:off x="609600" y="1277655"/>
            <a:ext cx="10972800" cy="4729445"/>
          </a:xfrm>
        </p:spPr>
        <p:txBody>
          <a:bodyPr/>
          <a:lstStyle/>
          <a:p>
            <a:r>
              <a:rPr lang="en-GB" sz="2400" b="1" dirty="0"/>
              <a:t>Exercise 3- </a:t>
            </a:r>
            <a:r>
              <a:rPr lang="en-GB" sz="2400" dirty="0"/>
              <a:t>Working collaboratively</a:t>
            </a:r>
          </a:p>
          <a:p>
            <a:r>
              <a:rPr lang="en-GB" sz="2400" b="1" dirty="0"/>
              <a:t>Choose a case </a:t>
            </a:r>
            <a:r>
              <a:rPr lang="en-GB" sz="2400" dirty="0"/>
              <a:t>you have worked on where collaborative work has been central. </a:t>
            </a:r>
          </a:p>
          <a:p>
            <a:r>
              <a:rPr lang="en-GB" sz="2400" dirty="0"/>
              <a:t>What/who can you identify as being the relevant </a:t>
            </a:r>
            <a:r>
              <a:rPr lang="en-GB" sz="2400" b="1" dirty="0"/>
              <a:t>individuals and agencies</a:t>
            </a:r>
            <a:r>
              <a:rPr lang="en-GB" sz="2400" dirty="0"/>
              <a:t> you need to collaborate with? </a:t>
            </a:r>
          </a:p>
          <a:p>
            <a:r>
              <a:rPr lang="en-GB" sz="2400" dirty="0"/>
              <a:t>Consider: </a:t>
            </a:r>
          </a:p>
          <a:p>
            <a:r>
              <a:rPr lang="en-GB" sz="2400" dirty="0"/>
              <a:t>What was your approach to communicate in this case? </a:t>
            </a:r>
          </a:p>
          <a:p>
            <a:r>
              <a:rPr lang="en-GB" sz="2400" dirty="0"/>
              <a:t>How did you adapt your communication methods to meet the individual’s needs?</a:t>
            </a:r>
          </a:p>
          <a:p>
            <a:r>
              <a:rPr lang="en-GB" sz="2400" dirty="0"/>
              <a:t>What barriers and obstacle did you come across in relation to working collaboratively?</a:t>
            </a:r>
          </a:p>
          <a:p>
            <a:r>
              <a:rPr lang="en-GB" sz="2400" dirty="0"/>
              <a:t>What did you do/could you have done differently to over come these? </a:t>
            </a:r>
          </a:p>
          <a:p>
            <a:endParaRPr lang="en-GB" dirty="0"/>
          </a:p>
        </p:txBody>
      </p:sp>
      <p:sp>
        <p:nvSpPr>
          <p:cNvPr id="3" name="Title 2">
            <a:extLst>
              <a:ext uri="{FF2B5EF4-FFF2-40B4-BE49-F238E27FC236}">
                <a16:creationId xmlns:a16="http://schemas.microsoft.com/office/drawing/2014/main" id="{8B6C50FF-5714-44A7-A9BB-8C831E52126B}"/>
              </a:ext>
            </a:extLst>
          </p:cNvPr>
          <p:cNvSpPr>
            <a:spLocks noGrp="1"/>
          </p:cNvSpPr>
          <p:nvPr>
            <p:ph type="title"/>
          </p:nvPr>
        </p:nvSpPr>
        <p:spPr/>
        <p:txBody>
          <a:bodyPr>
            <a:normAutofit fontScale="90000"/>
          </a:bodyPr>
          <a:lstStyle/>
          <a:p>
            <a:r>
              <a:rPr lang="en-GB" dirty="0"/>
              <a:t>Exercise 3 and 4 to complete before session 2</a:t>
            </a:r>
          </a:p>
        </p:txBody>
      </p:sp>
    </p:spTree>
    <p:extLst>
      <p:ext uri="{BB962C8B-B14F-4D97-AF65-F5344CB8AC3E}">
        <p14:creationId xmlns:p14="http://schemas.microsoft.com/office/powerpoint/2010/main" val="3571447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609600" y="1002083"/>
            <a:ext cx="10972800" cy="5005018"/>
          </a:xfrm>
        </p:spPr>
        <p:txBody>
          <a:bodyPr/>
          <a:lstStyle/>
          <a:p>
            <a:r>
              <a:rPr lang="en-GB" b="1" dirty="0"/>
              <a:t>Exercise 4</a:t>
            </a:r>
            <a:endParaRPr lang="en-GB" dirty="0"/>
          </a:p>
          <a:p>
            <a:r>
              <a:rPr lang="en-GB" dirty="0"/>
              <a:t>Considering the feedback given by the individuals/families and carers outlined in the Consultation Exercise (Appendix 5) and in the PowerPoint slide.</a:t>
            </a:r>
          </a:p>
          <a:p>
            <a:r>
              <a:rPr lang="en-GB" dirty="0"/>
              <a:t>What would you like people you work with to say about you?</a:t>
            </a:r>
          </a:p>
          <a:p>
            <a:r>
              <a:rPr lang="en-GB" dirty="0"/>
              <a:t>What would you like other professionals to say? Is it the same? If not why not? </a:t>
            </a:r>
          </a:p>
          <a:p>
            <a:r>
              <a:rPr lang="en-GB" dirty="0"/>
              <a:t>Use picture, image, word or a short sentence to sum up what you would like the individuals you work with to say about you. Feel free to be creative as you want here </a:t>
            </a:r>
          </a:p>
          <a:p>
            <a:r>
              <a:rPr lang="en-GB" b="1" dirty="0"/>
              <a:t>Watch the More than Just Words videos before session 2.</a:t>
            </a:r>
          </a:p>
          <a:p>
            <a:endParaRPr lang="en-GB" dirty="0"/>
          </a:p>
          <a:p>
            <a:pPr marL="109537" indent="0">
              <a:buNone/>
            </a:pPr>
            <a:r>
              <a:rPr lang="en-GB" dirty="0"/>
              <a:t> </a:t>
            </a:r>
          </a:p>
          <a:p>
            <a:endParaRPr lang="en-GB" dirty="0"/>
          </a:p>
        </p:txBody>
      </p:sp>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609600" y="274638"/>
            <a:ext cx="10972800" cy="840178"/>
          </a:xfrm>
        </p:spPr>
        <p:txBody>
          <a:bodyPr>
            <a:normAutofit fontScale="90000"/>
          </a:bodyPr>
          <a:lstStyle/>
          <a:p>
            <a:br>
              <a:rPr lang="en-GB" dirty="0"/>
            </a:br>
            <a:r>
              <a:rPr lang="en-GB" dirty="0"/>
              <a:t>Feedback from the people you work with</a:t>
            </a:r>
            <a:br>
              <a:rPr lang="en-GB" dirty="0"/>
            </a:br>
            <a:endParaRPr lang="en-GB" dirty="0"/>
          </a:p>
        </p:txBody>
      </p:sp>
    </p:spTree>
    <p:extLst>
      <p:ext uri="{BB962C8B-B14F-4D97-AF65-F5344CB8AC3E}">
        <p14:creationId xmlns:p14="http://schemas.microsoft.com/office/powerpoint/2010/main" val="19050567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13804</TotalTime>
  <Words>1897</Words>
  <Application>Microsoft Office PowerPoint</Application>
  <PresentationFormat>Widescreen</PresentationFormat>
  <Paragraphs>177</Paragraphs>
  <Slides>20</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Lucida Sans Unicode</vt:lpstr>
      <vt:lpstr>Verdana</vt:lpstr>
      <vt:lpstr>Wingdings 2</vt:lpstr>
      <vt:lpstr>Wingdings 3</vt:lpstr>
      <vt:lpstr>Theme1</vt:lpstr>
      <vt:lpstr>         Porth Agored Graduate Certificate Consolidation  Workshop 3</vt:lpstr>
      <vt:lpstr>Workshop 3 - Programme</vt:lpstr>
      <vt:lpstr>Session 1 Ground Rules for Virtual Workshop</vt:lpstr>
      <vt:lpstr>PowerPoint Presentation</vt:lpstr>
      <vt:lpstr>Collaboration/Co-production</vt:lpstr>
      <vt:lpstr>Definition of Collaboration, Co-production and Partnership</vt:lpstr>
      <vt:lpstr> Co-production and the Social Services and Well-Being (Wales) Act, 2014 </vt:lpstr>
      <vt:lpstr>  The Policy/Legislative Context of Collaborative, and  Co-production and Partnership Working </vt:lpstr>
      <vt:lpstr>PowerPoint Presentation</vt:lpstr>
      <vt:lpstr>Effective Communication</vt:lpstr>
      <vt:lpstr>Structure and Power</vt:lpstr>
      <vt:lpstr>Models of Participation</vt:lpstr>
      <vt:lpstr>Models of Participation</vt:lpstr>
      <vt:lpstr> Exercise 2 - Models of Participation - To be completed before the workshop </vt:lpstr>
      <vt:lpstr>The Role of Critical Thinking in  Effective Collaborative Practice</vt:lpstr>
      <vt:lpstr>The Role of Critical thinking in Effective Collaborative Practice</vt:lpstr>
      <vt:lpstr>PowerPoint Presentation</vt:lpstr>
      <vt:lpstr>What the individual/families/carers we work with are saying:</vt:lpstr>
      <vt:lpstr>Exercise 3 and 4 to complete before session 2</vt:lpstr>
      <vt:lpstr> Feedback from the people you work with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Mccreary</dc:creator>
  <cp:lastModifiedBy>Paula Mccreary</cp:lastModifiedBy>
  <cp:revision>33</cp:revision>
  <cp:lastPrinted>2020-07-02T09:19:50Z</cp:lastPrinted>
  <dcterms:created xsi:type="dcterms:W3CDTF">2020-06-11T17:14:09Z</dcterms:created>
  <dcterms:modified xsi:type="dcterms:W3CDTF">2020-07-09T12:23:31Z</dcterms:modified>
</cp:coreProperties>
</file>