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7"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7EBF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B3ADE2-246E-4B7F-B37B-BFC7B98EC3C5}" v="235" dt="2025-12-07T11:05:39.0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308" autoAdjust="0"/>
    <p:restoredTop sz="84867" autoAdjust="0"/>
  </p:normalViewPr>
  <p:slideViewPr>
    <p:cSldViewPr snapToGrid="0">
      <p:cViewPr varScale="1">
        <p:scale>
          <a:sx n="70" d="100"/>
          <a:sy n="70" d="100"/>
        </p:scale>
        <p:origin x="120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erto Paulo Jacintho" userId="53778954262a3fba" providerId="LiveId" clId="{B2D885DB-55ED-478D-8BCE-BDE4AB13C6D3}"/>
    <pc:docChg chg="undo custSel addSld delSld modSld">
      <pc:chgData name="Roberto Paulo Jacintho" userId="53778954262a3fba" providerId="LiveId" clId="{B2D885DB-55ED-478D-8BCE-BDE4AB13C6D3}" dt="2025-12-07T11:06:28.939" v="3664" actId="20577"/>
      <pc:docMkLst>
        <pc:docMk/>
      </pc:docMkLst>
      <pc:sldChg chg="addSp delSp modSp mod">
        <pc:chgData name="Roberto Paulo Jacintho" userId="53778954262a3fba" providerId="LiveId" clId="{B2D885DB-55ED-478D-8BCE-BDE4AB13C6D3}" dt="2025-12-06T16:48:15.677" v="3616" actId="20577"/>
        <pc:sldMkLst>
          <pc:docMk/>
          <pc:sldMk cId="1736617650" sldId="257"/>
        </pc:sldMkLst>
        <pc:spChg chg="del mod">
          <ac:chgData name="Roberto Paulo Jacintho" userId="53778954262a3fba" providerId="LiveId" clId="{B2D885DB-55ED-478D-8BCE-BDE4AB13C6D3}" dt="2025-12-06T16:31:43.064" v="2401" actId="478"/>
          <ac:spMkLst>
            <pc:docMk/>
            <pc:sldMk cId="1736617650" sldId="257"/>
            <ac:spMk id="2" creationId="{DA1FA115-4EFC-166C-84A8-50036F1EA36E}"/>
          </ac:spMkLst>
        </pc:spChg>
        <pc:spChg chg="mod">
          <ac:chgData name="Roberto Paulo Jacintho" userId="53778954262a3fba" providerId="LiveId" clId="{B2D885DB-55ED-478D-8BCE-BDE4AB13C6D3}" dt="2025-12-06T16:48:15.677" v="3616" actId="20577"/>
          <ac:spMkLst>
            <pc:docMk/>
            <pc:sldMk cId="1736617650" sldId="257"/>
            <ac:spMk id="3" creationId="{C0BFBDAF-519D-D288-4FBE-2201B5001D46}"/>
          </ac:spMkLst>
        </pc:spChg>
        <pc:spChg chg="add mod">
          <ac:chgData name="Roberto Paulo Jacintho" userId="53778954262a3fba" providerId="LiveId" clId="{B2D885DB-55ED-478D-8BCE-BDE4AB13C6D3}" dt="2025-12-06T16:31:56.655" v="2420" actId="20577"/>
          <ac:spMkLst>
            <pc:docMk/>
            <pc:sldMk cId="1736617650" sldId="257"/>
            <ac:spMk id="4" creationId="{41743DF7-0437-E317-41B1-DB33F72001F3}"/>
          </ac:spMkLst>
        </pc:spChg>
        <pc:spChg chg="add del mod">
          <ac:chgData name="Roberto Paulo Jacintho" userId="53778954262a3fba" providerId="LiveId" clId="{B2D885DB-55ED-478D-8BCE-BDE4AB13C6D3}" dt="2025-12-06T16:31:46.596" v="2402" actId="478"/>
          <ac:spMkLst>
            <pc:docMk/>
            <pc:sldMk cId="1736617650" sldId="257"/>
            <ac:spMk id="6" creationId="{95CDE587-4384-C1E4-A464-AF6C9779B408}"/>
          </ac:spMkLst>
        </pc:spChg>
        <pc:cxnChg chg="add del">
          <ac:chgData name="Roberto Paulo Jacintho" userId="53778954262a3fba" providerId="LiveId" clId="{B2D885DB-55ED-478D-8BCE-BDE4AB13C6D3}" dt="2025-12-06T16:47:42.306" v="3606" actId="478"/>
          <ac:cxnSpMkLst>
            <pc:docMk/>
            <pc:sldMk cId="1736617650" sldId="257"/>
            <ac:cxnSpMk id="8" creationId="{C89E331E-0CAF-F0C1-8639-F5A35F8E5C00}"/>
          </ac:cxnSpMkLst>
        </pc:cxnChg>
      </pc:sldChg>
      <pc:sldChg chg="modNotesTx">
        <pc:chgData name="Roberto Paulo Jacintho" userId="53778954262a3fba" providerId="LiveId" clId="{B2D885DB-55ED-478D-8BCE-BDE4AB13C6D3}" dt="2025-12-06T16:51:19.931" v="3618" actId="20577"/>
        <pc:sldMkLst>
          <pc:docMk/>
          <pc:sldMk cId="1148862807" sldId="263"/>
        </pc:sldMkLst>
      </pc:sldChg>
      <pc:sldChg chg="modSp mod">
        <pc:chgData name="Roberto Paulo Jacintho" userId="53778954262a3fba" providerId="LiveId" clId="{B2D885DB-55ED-478D-8BCE-BDE4AB13C6D3}" dt="2025-12-07T10:50:54.643" v="3626" actId="20577"/>
        <pc:sldMkLst>
          <pc:docMk/>
          <pc:sldMk cId="3784584476" sldId="264"/>
        </pc:sldMkLst>
        <pc:spChg chg="mod">
          <ac:chgData name="Roberto Paulo Jacintho" userId="53778954262a3fba" providerId="LiveId" clId="{B2D885DB-55ED-478D-8BCE-BDE4AB13C6D3}" dt="2025-12-07T10:50:54.643" v="3626" actId="20577"/>
          <ac:spMkLst>
            <pc:docMk/>
            <pc:sldMk cId="3784584476" sldId="264"/>
            <ac:spMk id="6" creationId="{66E2B4B1-7090-4EDE-A9A4-DA38CCB0F462}"/>
          </ac:spMkLst>
        </pc:spChg>
      </pc:sldChg>
      <pc:sldChg chg="addSp modSp mod modNotesTx">
        <pc:chgData name="Roberto Paulo Jacintho" userId="53778954262a3fba" providerId="LiveId" clId="{B2D885DB-55ED-478D-8BCE-BDE4AB13C6D3}" dt="2025-12-07T11:05:40.828" v="3636" actId="20577"/>
        <pc:sldMkLst>
          <pc:docMk/>
          <pc:sldMk cId="3710166518" sldId="265"/>
        </pc:sldMkLst>
        <pc:spChg chg="mod">
          <ac:chgData name="Roberto Paulo Jacintho" userId="53778954262a3fba" providerId="LiveId" clId="{B2D885DB-55ED-478D-8BCE-BDE4AB13C6D3}" dt="2025-12-07T11:05:40.828" v="3636" actId="20577"/>
          <ac:spMkLst>
            <pc:docMk/>
            <pc:sldMk cId="3710166518" sldId="265"/>
            <ac:spMk id="5" creationId="{269D628C-6E68-E7F0-5CAF-420CF72A51E1}"/>
          </ac:spMkLst>
        </pc:spChg>
        <pc:picChg chg="add mod">
          <ac:chgData name="Roberto Paulo Jacintho" userId="53778954262a3fba" providerId="LiveId" clId="{B2D885DB-55ED-478D-8BCE-BDE4AB13C6D3}" dt="2025-12-06T12:25:21.821" v="882" actId="1076"/>
          <ac:picMkLst>
            <pc:docMk/>
            <pc:sldMk cId="3710166518" sldId="265"/>
            <ac:picMk id="7" creationId="{5B098C8E-18AC-C848-A437-E34438519970}"/>
          </ac:picMkLst>
        </pc:picChg>
        <pc:picChg chg="add mod">
          <ac:chgData name="Roberto Paulo Jacintho" userId="53778954262a3fba" providerId="LiveId" clId="{B2D885DB-55ED-478D-8BCE-BDE4AB13C6D3}" dt="2025-12-06T12:25:28.479" v="883" actId="1076"/>
          <ac:picMkLst>
            <pc:docMk/>
            <pc:sldMk cId="3710166518" sldId="265"/>
            <ac:picMk id="9" creationId="{B2390886-9EE0-E5D7-5334-EF4ED9E532C8}"/>
          </ac:picMkLst>
        </pc:picChg>
        <pc:picChg chg="add mod">
          <ac:chgData name="Roberto Paulo Jacintho" userId="53778954262a3fba" providerId="LiveId" clId="{B2D885DB-55ED-478D-8BCE-BDE4AB13C6D3}" dt="2025-12-06T12:25:34.107" v="884" actId="1076"/>
          <ac:picMkLst>
            <pc:docMk/>
            <pc:sldMk cId="3710166518" sldId="265"/>
            <ac:picMk id="11" creationId="{311D5DEA-2002-38D2-5FA4-BABA71F93308}"/>
          </ac:picMkLst>
        </pc:picChg>
      </pc:sldChg>
      <pc:sldChg chg="addSp delSp modSp new mod modTransition delAnim modAnim modNotesTx">
        <pc:chgData name="Roberto Paulo Jacintho" userId="53778954262a3fba" providerId="LiveId" clId="{B2D885DB-55ED-478D-8BCE-BDE4AB13C6D3}" dt="2025-12-06T15:31:56.473" v="2103" actId="20577"/>
        <pc:sldMkLst>
          <pc:docMk/>
          <pc:sldMk cId="264089078" sldId="266"/>
        </pc:sldMkLst>
        <pc:spChg chg="del">
          <ac:chgData name="Roberto Paulo Jacintho" userId="53778954262a3fba" providerId="LiveId" clId="{B2D885DB-55ED-478D-8BCE-BDE4AB13C6D3}" dt="2025-12-06T12:27:35.649" v="889" actId="478"/>
          <ac:spMkLst>
            <pc:docMk/>
            <pc:sldMk cId="264089078" sldId="266"/>
            <ac:spMk id="2" creationId="{6F0BFDB8-39F2-97AD-D6B6-B830DBEBE3C1}"/>
          </ac:spMkLst>
        </pc:spChg>
        <pc:spChg chg="del">
          <ac:chgData name="Roberto Paulo Jacintho" userId="53778954262a3fba" providerId="LiveId" clId="{B2D885DB-55ED-478D-8BCE-BDE4AB13C6D3}" dt="2025-12-06T12:27:25.750" v="888" actId="478"/>
          <ac:spMkLst>
            <pc:docMk/>
            <pc:sldMk cId="264089078" sldId="266"/>
            <ac:spMk id="3" creationId="{63E7FEAA-49DD-253F-F1C8-CC02A5AB2839}"/>
          </ac:spMkLst>
        </pc:spChg>
        <pc:spChg chg="add mod">
          <ac:chgData name="Roberto Paulo Jacintho" userId="53778954262a3fba" providerId="LiveId" clId="{B2D885DB-55ED-478D-8BCE-BDE4AB13C6D3}" dt="2025-12-06T12:27:50.482" v="918" actId="20577"/>
          <ac:spMkLst>
            <pc:docMk/>
            <pc:sldMk cId="264089078" sldId="266"/>
            <ac:spMk id="4" creationId="{FF81B549-E10F-B368-ACA0-7C8CAB722D06}"/>
          </ac:spMkLst>
        </pc:spChg>
        <pc:spChg chg="add mod">
          <ac:chgData name="Roberto Paulo Jacintho" userId="53778954262a3fba" providerId="LiveId" clId="{B2D885DB-55ED-478D-8BCE-BDE4AB13C6D3}" dt="2025-12-06T15:01:45.597" v="1792"/>
          <ac:spMkLst>
            <pc:docMk/>
            <pc:sldMk cId="264089078" sldId="266"/>
            <ac:spMk id="5" creationId="{A966057D-A3A4-58F3-C6ED-04CB15409A99}"/>
          </ac:spMkLst>
        </pc:spChg>
        <pc:spChg chg="add del mod">
          <ac:chgData name="Roberto Paulo Jacintho" userId="53778954262a3fba" providerId="LiveId" clId="{B2D885DB-55ED-478D-8BCE-BDE4AB13C6D3}" dt="2025-12-06T14:35:19.015" v="1592" actId="478"/>
          <ac:spMkLst>
            <pc:docMk/>
            <pc:sldMk cId="264089078" sldId="266"/>
            <ac:spMk id="12" creationId="{BA43A1CB-CAC4-B032-DF9C-F581EBB82360}"/>
          </ac:spMkLst>
        </pc:spChg>
        <pc:spChg chg="add del mod">
          <ac:chgData name="Roberto Paulo Jacintho" userId="53778954262a3fba" providerId="LiveId" clId="{B2D885DB-55ED-478D-8BCE-BDE4AB13C6D3}" dt="2025-12-06T14:35:19.015" v="1592" actId="478"/>
          <ac:spMkLst>
            <pc:docMk/>
            <pc:sldMk cId="264089078" sldId="266"/>
            <ac:spMk id="13" creationId="{E3ECBDC7-EBC9-DD16-A118-3E221BE22A75}"/>
          </ac:spMkLst>
        </pc:spChg>
        <pc:spChg chg="add del mod">
          <ac:chgData name="Roberto Paulo Jacintho" userId="53778954262a3fba" providerId="LiveId" clId="{B2D885DB-55ED-478D-8BCE-BDE4AB13C6D3}" dt="2025-12-06T14:35:19.015" v="1592" actId="478"/>
          <ac:spMkLst>
            <pc:docMk/>
            <pc:sldMk cId="264089078" sldId="266"/>
            <ac:spMk id="14" creationId="{96D28344-289E-AE47-CF70-27BF5DC42F06}"/>
          </ac:spMkLst>
        </pc:spChg>
        <pc:spChg chg="add del mod">
          <ac:chgData name="Roberto Paulo Jacintho" userId="53778954262a3fba" providerId="LiveId" clId="{B2D885DB-55ED-478D-8BCE-BDE4AB13C6D3}" dt="2025-12-06T14:40:04.794" v="1604" actId="478"/>
          <ac:spMkLst>
            <pc:docMk/>
            <pc:sldMk cId="264089078" sldId="266"/>
            <ac:spMk id="17" creationId="{EEF7AA34-3DC2-0C8E-0447-73E8B234E72A}"/>
          </ac:spMkLst>
        </pc:spChg>
        <pc:spChg chg="add mod">
          <ac:chgData name="Roberto Paulo Jacintho" userId="53778954262a3fba" providerId="LiveId" clId="{B2D885DB-55ED-478D-8BCE-BDE4AB13C6D3}" dt="2025-12-06T15:01:59.292" v="1813" actId="1036"/>
          <ac:spMkLst>
            <pc:docMk/>
            <pc:sldMk cId="264089078" sldId="266"/>
            <ac:spMk id="22" creationId="{71A464E5-7A7D-FC06-F53F-ADECFC8A6789}"/>
          </ac:spMkLst>
        </pc:spChg>
        <pc:spChg chg="add mod">
          <ac:chgData name="Roberto Paulo Jacintho" userId="53778954262a3fba" providerId="LiveId" clId="{B2D885DB-55ED-478D-8BCE-BDE4AB13C6D3}" dt="2025-12-06T15:05:11.733" v="1832" actId="20577"/>
          <ac:spMkLst>
            <pc:docMk/>
            <pc:sldMk cId="264089078" sldId="266"/>
            <ac:spMk id="25" creationId="{29991D34-F12D-1BA9-3E71-2328012C538A}"/>
          </ac:spMkLst>
        </pc:spChg>
        <pc:spChg chg="add mod">
          <ac:chgData name="Roberto Paulo Jacintho" userId="53778954262a3fba" providerId="LiveId" clId="{B2D885DB-55ED-478D-8BCE-BDE4AB13C6D3}" dt="2025-12-06T15:05:21.444" v="1840" actId="20577"/>
          <ac:spMkLst>
            <pc:docMk/>
            <pc:sldMk cId="264089078" sldId="266"/>
            <ac:spMk id="26" creationId="{D8B6E900-92F7-0ACB-C9DB-BFF1E644B759}"/>
          </ac:spMkLst>
        </pc:spChg>
        <pc:spChg chg="add mod">
          <ac:chgData name="Roberto Paulo Jacintho" userId="53778954262a3fba" providerId="LiveId" clId="{B2D885DB-55ED-478D-8BCE-BDE4AB13C6D3}" dt="2025-12-06T15:01:59.292" v="1813" actId="1036"/>
          <ac:spMkLst>
            <pc:docMk/>
            <pc:sldMk cId="264089078" sldId="266"/>
            <ac:spMk id="29" creationId="{3C9AD6C6-3D2E-AC08-7143-E9ABC2734C0D}"/>
          </ac:spMkLst>
        </pc:spChg>
        <pc:picChg chg="add del mod">
          <ac:chgData name="Roberto Paulo Jacintho" userId="53778954262a3fba" providerId="LiveId" clId="{B2D885DB-55ED-478D-8BCE-BDE4AB13C6D3}" dt="2025-12-06T14:35:19.015" v="1592" actId="478"/>
          <ac:picMkLst>
            <pc:docMk/>
            <pc:sldMk cId="264089078" sldId="266"/>
            <ac:picMk id="7" creationId="{E0EFCA42-BEDE-F7BB-0C66-507256DC0939}"/>
          </ac:picMkLst>
        </pc:picChg>
        <pc:picChg chg="add del mod">
          <ac:chgData name="Roberto Paulo Jacintho" userId="53778954262a3fba" providerId="LiveId" clId="{B2D885DB-55ED-478D-8BCE-BDE4AB13C6D3}" dt="2025-12-06T14:35:19.015" v="1592" actId="478"/>
          <ac:picMkLst>
            <pc:docMk/>
            <pc:sldMk cId="264089078" sldId="266"/>
            <ac:picMk id="9" creationId="{DF8E385C-5EC8-587E-F05A-B8D9FF3B899F}"/>
          </ac:picMkLst>
        </pc:picChg>
        <pc:picChg chg="add del mod">
          <ac:chgData name="Roberto Paulo Jacintho" userId="53778954262a3fba" providerId="LiveId" clId="{B2D885DB-55ED-478D-8BCE-BDE4AB13C6D3}" dt="2025-12-06T14:35:19.015" v="1592" actId="478"/>
          <ac:picMkLst>
            <pc:docMk/>
            <pc:sldMk cId="264089078" sldId="266"/>
            <ac:picMk id="11" creationId="{47196D2E-B6A9-1E7E-5DDE-A103FA973748}"/>
          </ac:picMkLst>
        </pc:picChg>
        <pc:picChg chg="add del mod">
          <ac:chgData name="Roberto Paulo Jacintho" userId="53778954262a3fba" providerId="LiveId" clId="{B2D885DB-55ED-478D-8BCE-BDE4AB13C6D3}" dt="2025-12-06T14:40:04.794" v="1604" actId="478"/>
          <ac:picMkLst>
            <pc:docMk/>
            <pc:sldMk cId="264089078" sldId="266"/>
            <ac:picMk id="19" creationId="{DC76455B-CCBC-F276-2146-92AFFDF01FC9}"/>
          </ac:picMkLst>
        </pc:picChg>
        <pc:picChg chg="add mod">
          <ac:chgData name="Roberto Paulo Jacintho" userId="53778954262a3fba" providerId="LiveId" clId="{B2D885DB-55ED-478D-8BCE-BDE4AB13C6D3}" dt="2025-12-06T15:01:59.292" v="1813" actId="1036"/>
          <ac:picMkLst>
            <pc:docMk/>
            <pc:sldMk cId="264089078" sldId="266"/>
            <ac:picMk id="21" creationId="{14AC66A2-AD88-A572-0743-1DE4CA82B2E6}"/>
          </ac:picMkLst>
        </pc:picChg>
        <pc:picChg chg="add mod">
          <ac:chgData name="Roberto Paulo Jacintho" userId="53778954262a3fba" providerId="LiveId" clId="{B2D885DB-55ED-478D-8BCE-BDE4AB13C6D3}" dt="2025-12-06T15:01:59.292" v="1813" actId="1036"/>
          <ac:picMkLst>
            <pc:docMk/>
            <pc:sldMk cId="264089078" sldId="266"/>
            <ac:picMk id="24" creationId="{EBCCCE27-B60D-5452-45FA-08723BE5340C}"/>
          </ac:picMkLst>
        </pc:picChg>
        <pc:picChg chg="add mod">
          <ac:chgData name="Roberto Paulo Jacintho" userId="53778954262a3fba" providerId="LiveId" clId="{B2D885DB-55ED-478D-8BCE-BDE4AB13C6D3}" dt="2025-12-06T15:01:59.292" v="1813" actId="1036"/>
          <ac:picMkLst>
            <pc:docMk/>
            <pc:sldMk cId="264089078" sldId="266"/>
            <ac:picMk id="28" creationId="{D1FA3494-9C4B-E368-60EC-9D2463E83571}"/>
          </ac:picMkLst>
        </pc:picChg>
        <pc:cxnChg chg="add del mod">
          <ac:chgData name="Roberto Paulo Jacintho" userId="53778954262a3fba" providerId="LiveId" clId="{B2D885DB-55ED-478D-8BCE-BDE4AB13C6D3}" dt="2025-12-06T14:19:12.551" v="1297" actId="478"/>
          <ac:cxnSpMkLst>
            <pc:docMk/>
            <pc:sldMk cId="264089078" sldId="266"/>
            <ac:cxnSpMk id="16" creationId="{A9964E22-DA95-A33C-E2BD-3CE249478E4D}"/>
          </ac:cxnSpMkLst>
        </pc:cxnChg>
      </pc:sldChg>
      <pc:sldChg chg="addSp delSp modSp new mod modAnim">
        <pc:chgData name="Roberto Paulo Jacintho" userId="53778954262a3fba" providerId="LiveId" clId="{B2D885DB-55ED-478D-8BCE-BDE4AB13C6D3}" dt="2025-12-07T11:06:28.939" v="3664" actId="20577"/>
        <pc:sldMkLst>
          <pc:docMk/>
          <pc:sldMk cId="1716948958" sldId="267"/>
        </pc:sldMkLst>
        <pc:spChg chg="del">
          <ac:chgData name="Roberto Paulo Jacintho" userId="53778954262a3fba" providerId="LiveId" clId="{B2D885DB-55ED-478D-8BCE-BDE4AB13C6D3}" dt="2025-12-06T14:39:56.122" v="1602" actId="478"/>
          <ac:spMkLst>
            <pc:docMk/>
            <pc:sldMk cId="1716948958" sldId="267"/>
            <ac:spMk id="2" creationId="{3082581B-0316-6A7A-A1AA-446AC72FE10D}"/>
          </ac:spMkLst>
        </pc:spChg>
        <pc:spChg chg="del">
          <ac:chgData name="Roberto Paulo Jacintho" userId="53778954262a3fba" providerId="LiveId" clId="{B2D885DB-55ED-478D-8BCE-BDE4AB13C6D3}" dt="2025-12-06T14:39:59.030" v="1603" actId="478"/>
          <ac:spMkLst>
            <pc:docMk/>
            <pc:sldMk cId="1716948958" sldId="267"/>
            <ac:spMk id="3" creationId="{354529AB-FB3C-0D8B-8CA1-10A46D7D5A39}"/>
          </ac:spMkLst>
        </pc:spChg>
        <pc:spChg chg="add mod">
          <ac:chgData name="Roberto Paulo Jacintho" userId="53778954262a3fba" providerId="LiveId" clId="{B2D885DB-55ED-478D-8BCE-BDE4AB13C6D3}" dt="2025-12-07T11:06:28.939" v="3664" actId="20577"/>
          <ac:spMkLst>
            <pc:docMk/>
            <pc:sldMk cId="1716948958" sldId="267"/>
            <ac:spMk id="4" creationId="{8BD9FE10-C1F0-2E70-E864-DCD52465645E}"/>
          </ac:spMkLst>
        </pc:spChg>
        <pc:spChg chg="add mod">
          <ac:chgData name="Roberto Paulo Jacintho" userId="53778954262a3fba" providerId="LiveId" clId="{B2D885DB-55ED-478D-8BCE-BDE4AB13C6D3}" dt="2025-12-06T15:26:44.814" v="2090" actId="20577"/>
          <ac:spMkLst>
            <pc:docMk/>
            <pc:sldMk cId="1716948958" sldId="267"/>
            <ac:spMk id="6" creationId="{0C385542-19C6-0FF8-2947-40683D59C952}"/>
          </ac:spMkLst>
        </pc:spChg>
        <pc:spChg chg="add mod">
          <ac:chgData name="Roberto Paulo Jacintho" userId="53778954262a3fba" providerId="LiveId" clId="{B2D885DB-55ED-478D-8BCE-BDE4AB13C6D3}" dt="2025-12-06T15:26:55.565" v="2094" actId="1036"/>
          <ac:spMkLst>
            <pc:docMk/>
            <pc:sldMk cId="1716948958" sldId="267"/>
            <ac:spMk id="14" creationId="{B7D814EC-35E8-0704-F165-D9CF39B699F9}"/>
          </ac:spMkLst>
        </pc:spChg>
        <pc:spChg chg="add mod">
          <ac:chgData name="Roberto Paulo Jacintho" userId="53778954262a3fba" providerId="LiveId" clId="{B2D885DB-55ED-478D-8BCE-BDE4AB13C6D3}" dt="2025-12-06T15:26:55.565" v="2094" actId="1036"/>
          <ac:spMkLst>
            <pc:docMk/>
            <pc:sldMk cId="1716948958" sldId="267"/>
            <ac:spMk id="15" creationId="{0FC6BD91-AB85-2824-7139-7338E1A3EA2A}"/>
          </ac:spMkLst>
        </pc:spChg>
        <pc:spChg chg="add mod">
          <ac:chgData name="Roberto Paulo Jacintho" userId="53778954262a3fba" providerId="LiveId" clId="{B2D885DB-55ED-478D-8BCE-BDE4AB13C6D3}" dt="2025-12-06T15:26:55.565" v="2094" actId="1036"/>
          <ac:spMkLst>
            <pc:docMk/>
            <pc:sldMk cId="1716948958" sldId="267"/>
            <ac:spMk id="16" creationId="{94CD2DA7-13B9-CECC-B4DA-B7FBD19CDA2C}"/>
          </ac:spMkLst>
        </pc:spChg>
        <pc:picChg chg="add mod">
          <ac:chgData name="Roberto Paulo Jacintho" userId="53778954262a3fba" providerId="LiveId" clId="{B2D885DB-55ED-478D-8BCE-BDE4AB13C6D3}" dt="2025-12-06T15:06:13.329" v="1915" actId="1035"/>
          <ac:picMkLst>
            <pc:docMk/>
            <pc:sldMk cId="1716948958" sldId="267"/>
            <ac:picMk id="5" creationId="{FE61EB31-BD82-FB9B-94C7-B76F4378EE77}"/>
          </ac:picMkLst>
        </pc:picChg>
        <pc:picChg chg="add mod">
          <ac:chgData name="Roberto Paulo Jacintho" userId="53778954262a3fba" providerId="LiveId" clId="{B2D885DB-55ED-478D-8BCE-BDE4AB13C6D3}" dt="2025-12-06T15:23:39.880" v="1971" actId="14826"/>
          <ac:picMkLst>
            <pc:docMk/>
            <pc:sldMk cId="1716948958" sldId="267"/>
            <ac:picMk id="8" creationId="{84317463-838F-5A3C-84E6-9AC3771B3CB3}"/>
          </ac:picMkLst>
        </pc:picChg>
        <pc:picChg chg="add del mod">
          <ac:chgData name="Roberto Paulo Jacintho" userId="53778954262a3fba" providerId="LiveId" clId="{B2D885DB-55ED-478D-8BCE-BDE4AB13C6D3}" dt="2025-12-06T15:22:02.930" v="1967" actId="478"/>
          <ac:picMkLst>
            <pc:docMk/>
            <pc:sldMk cId="1716948958" sldId="267"/>
            <ac:picMk id="10" creationId="{4835E230-67C6-259D-1993-10320CA40C41}"/>
          </ac:picMkLst>
        </pc:picChg>
        <pc:picChg chg="add mod">
          <ac:chgData name="Roberto Paulo Jacintho" userId="53778954262a3fba" providerId="LiveId" clId="{B2D885DB-55ED-478D-8BCE-BDE4AB13C6D3}" dt="2025-12-06T15:22:23.146" v="1969" actId="1076"/>
          <ac:picMkLst>
            <pc:docMk/>
            <pc:sldMk cId="1716948958" sldId="267"/>
            <ac:picMk id="12" creationId="{52D95CAA-9EEA-05A7-FABA-8D8C6294023F}"/>
          </ac:picMkLst>
        </pc:picChg>
        <pc:picChg chg="add mod">
          <ac:chgData name="Roberto Paulo Jacintho" userId="53778954262a3fba" providerId="LiveId" clId="{B2D885DB-55ED-478D-8BCE-BDE4AB13C6D3}" dt="2025-12-06T15:22:03.677" v="1968"/>
          <ac:picMkLst>
            <pc:docMk/>
            <pc:sldMk cId="1716948958" sldId="267"/>
            <ac:picMk id="13" creationId="{A54DD5F4-B0D2-E0EE-74B6-B2623AE22B54}"/>
          </ac:picMkLst>
        </pc:picChg>
      </pc:sldChg>
      <pc:sldChg chg="addSp delSp modSp new mod">
        <pc:chgData name="Roberto Paulo Jacintho" userId="53778954262a3fba" providerId="LiveId" clId="{B2D885DB-55ED-478D-8BCE-BDE4AB13C6D3}" dt="2025-12-06T15:43:01.041" v="2249" actId="207"/>
        <pc:sldMkLst>
          <pc:docMk/>
          <pc:sldMk cId="1599055625" sldId="268"/>
        </pc:sldMkLst>
        <pc:spChg chg="del">
          <ac:chgData name="Roberto Paulo Jacintho" userId="53778954262a3fba" providerId="LiveId" clId="{B2D885DB-55ED-478D-8BCE-BDE4AB13C6D3}" dt="2025-12-06T15:33:25.010" v="2106" actId="478"/>
          <ac:spMkLst>
            <pc:docMk/>
            <pc:sldMk cId="1599055625" sldId="268"/>
            <ac:spMk id="2" creationId="{C1BE86DF-A5D0-020C-7624-74B5FF59EA21}"/>
          </ac:spMkLst>
        </pc:spChg>
        <pc:spChg chg="del">
          <ac:chgData name="Roberto Paulo Jacintho" userId="53778954262a3fba" providerId="LiveId" clId="{B2D885DB-55ED-478D-8BCE-BDE4AB13C6D3}" dt="2025-12-06T15:33:28.635" v="2107" actId="478"/>
          <ac:spMkLst>
            <pc:docMk/>
            <pc:sldMk cId="1599055625" sldId="268"/>
            <ac:spMk id="3" creationId="{36DD08D2-BDEC-919C-3746-A0183E5D6C61}"/>
          </ac:spMkLst>
        </pc:spChg>
        <pc:spChg chg="add mod">
          <ac:chgData name="Roberto Paulo Jacintho" userId="53778954262a3fba" providerId="LiveId" clId="{B2D885DB-55ED-478D-8BCE-BDE4AB13C6D3}" dt="2025-12-06T15:34:54.562" v="2162" actId="20577"/>
          <ac:spMkLst>
            <pc:docMk/>
            <pc:sldMk cId="1599055625" sldId="268"/>
            <ac:spMk id="4" creationId="{09D465B2-A9E3-E88B-16C9-83320B7E5F38}"/>
          </ac:spMkLst>
        </pc:spChg>
        <pc:spChg chg="add mod">
          <ac:chgData name="Roberto Paulo Jacintho" userId="53778954262a3fba" providerId="LiveId" clId="{B2D885DB-55ED-478D-8BCE-BDE4AB13C6D3}" dt="2025-12-06T15:40:12.978" v="2214" actId="6549"/>
          <ac:spMkLst>
            <pc:docMk/>
            <pc:sldMk cId="1599055625" sldId="268"/>
            <ac:spMk id="5" creationId="{2C8C8929-0B74-07A5-07AE-F60D688BA1C1}"/>
          </ac:spMkLst>
        </pc:spChg>
        <pc:spChg chg="add mod">
          <ac:chgData name="Roberto Paulo Jacintho" userId="53778954262a3fba" providerId="LiveId" clId="{B2D885DB-55ED-478D-8BCE-BDE4AB13C6D3}" dt="2025-12-06T15:40:47.241" v="2229" actId="1076"/>
          <ac:spMkLst>
            <pc:docMk/>
            <pc:sldMk cId="1599055625" sldId="268"/>
            <ac:spMk id="8" creationId="{CF7E5F6A-932F-382A-F9C4-A6FB1E3D18D7}"/>
          </ac:spMkLst>
        </pc:spChg>
        <pc:graphicFrameChg chg="add del mod">
          <ac:chgData name="Roberto Paulo Jacintho" userId="53778954262a3fba" providerId="LiveId" clId="{B2D885DB-55ED-478D-8BCE-BDE4AB13C6D3}" dt="2025-12-06T15:36:51.103" v="2179" actId="478"/>
          <ac:graphicFrameMkLst>
            <pc:docMk/>
            <pc:sldMk cId="1599055625" sldId="268"/>
            <ac:graphicFrameMk id="6" creationId="{9724CE6F-FD39-55FC-3AFC-5DC830D11446}"/>
          </ac:graphicFrameMkLst>
        </pc:graphicFrameChg>
        <pc:graphicFrameChg chg="add mod modGraphic">
          <ac:chgData name="Roberto Paulo Jacintho" userId="53778954262a3fba" providerId="LiveId" clId="{B2D885DB-55ED-478D-8BCE-BDE4AB13C6D3}" dt="2025-12-06T15:42:30.383" v="2248" actId="20577"/>
          <ac:graphicFrameMkLst>
            <pc:docMk/>
            <pc:sldMk cId="1599055625" sldId="268"/>
            <ac:graphicFrameMk id="7" creationId="{110CA059-37F4-7E0B-7B31-38D606E3FC4D}"/>
          </ac:graphicFrameMkLst>
        </pc:graphicFrameChg>
        <pc:graphicFrameChg chg="add mod modGraphic">
          <ac:chgData name="Roberto Paulo Jacintho" userId="53778954262a3fba" providerId="LiveId" clId="{B2D885DB-55ED-478D-8BCE-BDE4AB13C6D3}" dt="2025-12-06T15:43:01.041" v="2249" actId="207"/>
          <ac:graphicFrameMkLst>
            <pc:docMk/>
            <pc:sldMk cId="1599055625" sldId="268"/>
            <ac:graphicFrameMk id="9" creationId="{B8CEB8F7-CDA5-259E-0F3D-4D33EC8BDDEE}"/>
          </ac:graphicFrameMkLst>
        </pc:graphicFrameChg>
      </pc:sldChg>
      <pc:sldChg chg="new del">
        <pc:chgData name="Roberto Paulo Jacintho" userId="53778954262a3fba" providerId="LiveId" clId="{B2D885DB-55ED-478D-8BCE-BDE4AB13C6D3}" dt="2025-12-06T15:43:17.052" v="2251" actId="2696"/>
        <pc:sldMkLst>
          <pc:docMk/>
          <pc:sldMk cId="957032041" sldId="269"/>
        </pc:sldMkLst>
      </pc:sldChg>
      <pc:sldChg chg="addSp delSp modSp add mod">
        <pc:chgData name="Roberto Paulo Jacintho" userId="53778954262a3fba" providerId="LiveId" clId="{B2D885DB-55ED-478D-8BCE-BDE4AB13C6D3}" dt="2025-12-06T16:27:10.690" v="2384" actId="14100"/>
        <pc:sldMkLst>
          <pc:docMk/>
          <pc:sldMk cId="3238147490" sldId="269"/>
        </pc:sldMkLst>
        <pc:spChg chg="mod">
          <ac:chgData name="Roberto Paulo Jacintho" userId="53778954262a3fba" providerId="LiveId" clId="{B2D885DB-55ED-478D-8BCE-BDE4AB13C6D3}" dt="2025-12-06T16:24:13.345" v="2339" actId="1076"/>
          <ac:spMkLst>
            <pc:docMk/>
            <pc:sldMk cId="3238147490" sldId="269"/>
            <ac:spMk id="5" creationId="{C95D73BF-8486-83F3-8337-5FB778C28A5A}"/>
          </ac:spMkLst>
        </pc:spChg>
        <pc:spChg chg="add mod">
          <ac:chgData name="Roberto Paulo Jacintho" userId="53778954262a3fba" providerId="LiveId" clId="{B2D885DB-55ED-478D-8BCE-BDE4AB13C6D3}" dt="2025-12-06T16:26:33.366" v="2381"/>
          <ac:spMkLst>
            <pc:docMk/>
            <pc:sldMk cId="3238147490" sldId="269"/>
            <ac:spMk id="6" creationId="{208A31C4-8C37-B8ED-0400-7AB1603A1B7C}"/>
          </ac:spMkLst>
        </pc:spChg>
        <pc:spChg chg="del mod">
          <ac:chgData name="Roberto Paulo Jacintho" userId="53778954262a3fba" providerId="LiveId" clId="{B2D885DB-55ED-478D-8BCE-BDE4AB13C6D3}" dt="2025-12-06T16:26:03.614" v="2375" actId="478"/>
          <ac:spMkLst>
            <pc:docMk/>
            <pc:sldMk cId="3238147490" sldId="269"/>
            <ac:spMk id="8" creationId="{AD250474-0D54-8644-2CBF-63E386803372}"/>
          </ac:spMkLst>
        </pc:spChg>
        <pc:graphicFrameChg chg="add mod modGraphic">
          <ac:chgData name="Roberto Paulo Jacintho" userId="53778954262a3fba" providerId="LiveId" clId="{B2D885DB-55ED-478D-8BCE-BDE4AB13C6D3}" dt="2025-12-06T16:27:10.690" v="2384" actId="14100"/>
          <ac:graphicFrameMkLst>
            <pc:docMk/>
            <pc:sldMk cId="3238147490" sldId="269"/>
            <ac:graphicFrameMk id="2" creationId="{868BD413-2BCC-6618-D9CD-5CF35D9DBACD}"/>
          </ac:graphicFrameMkLst>
        </pc:graphicFrameChg>
        <pc:graphicFrameChg chg="add del mod modGraphic">
          <ac:chgData name="Roberto Paulo Jacintho" userId="53778954262a3fba" providerId="LiveId" clId="{B2D885DB-55ED-478D-8BCE-BDE4AB13C6D3}" dt="2025-12-06T16:26:03.614" v="2375" actId="478"/>
          <ac:graphicFrameMkLst>
            <pc:docMk/>
            <pc:sldMk cId="3238147490" sldId="269"/>
            <ac:graphicFrameMk id="3" creationId="{257E7363-6311-C3C8-6E24-25B5279BEC27}"/>
          </ac:graphicFrameMkLst>
        </pc:graphicFrameChg>
        <pc:graphicFrameChg chg="del modGraphic">
          <ac:chgData name="Roberto Paulo Jacintho" userId="53778954262a3fba" providerId="LiveId" clId="{B2D885DB-55ED-478D-8BCE-BDE4AB13C6D3}" dt="2025-12-06T15:43:41.759" v="2254" actId="478"/>
          <ac:graphicFrameMkLst>
            <pc:docMk/>
            <pc:sldMk cId="3238147490" sldId="269"/>
            <ac:graphicFrameMk id="7" creationId="{E92E1A53-FBEF-AF6D-B07E-A1EE7F010A75}"/>
          </ac:graphicFrameMkLst>
        </pc:graphicFrameChg>
        <pc:graphicFrameChg chg="del">
          <ac:chgData name="Roberto Paulo Jacintho" userId="53778954262a3fba" providerId="LiveId" clId="{B2D885DB-55ED-478D-8BCE-BDE4AB13C6D3}" dt="2025-12-06T15:43:44.215" v="2255" actId="478"/>
          <ac:graphicFrameMkLst>
            <pc:docMk/>
            <pc:sldMk cId="3238147490" sldId="269"/>
            <ac:graphicFrameMk id="9" creationId="{AC0112AD-1832-53CC-3DDC-2170E5F1A8BA}"/>
          </ac:graphicFrameMkLst>
        </pc:graphicFrameChg>
      </pc:sldChg>
      <pc:sldChg chg="addSp delSp modSp new mod">
        <pc:chgData name="Roberto Paulo Jacintho" userId="53778954262a3fba" providerId="LiveId" clId="{B2D885DB-55ED-478D-8BCE-BDE4AB13C6D3}" dt="2025-12-06T16:30:20.525" v="2397" actId="113"/>
        <pc:sldMkLst>
          <pc:docMk/>
          <pc:sldMk cId="1194615911" sldId="270"/>
        </pc:sldMkLst>
        <pc:spChg chg="del">
          <ac:chgData name="Roberto Paulo Jacintho" userId="53778954262a3fba" providerId="LiveId" clId="{B2D885DB-55ED-478D-8BCE-BDE4AB13C6D3}" dt="2025-12-06T16:26:08.979" v="2377" actId="478"/>
          <ac:spMkLst>
            <pc:docMk/>
            <pc:sldMk cId="1194615911" sldId="270"/>
            <ac:spMk id="2" creationId="{95823A1F-4B30-CB0C-8099-71249A1115CF}"/>
          </ac:spMkLst>
        </pc:spChg>
        <pc:spChg chg="del">
          <ac:chgData name="Roberto Paulo Jacintho" userId="53778954262a3fba" providerId="LiveId" clId="{B2D885DB-55ED-478D-8BCE-BDE4AB13C6D3}" dt="2025-12-06T16:26:12.115" v="2378" actId="478"/>
          <ac:spMkLst>
            <pc:docMk/>
            <pc:sldMk cId="1194615911" sldId="270"/>
            <ac:spMk id="3" creationId="{61EEE273-B61C-F10A-C560-460ECD388A35}"/>
          </ac:spMkLst>
        </pc:spChg>
        <pc:spChg chg="add mod">
          <ac:chgData name="Roberto Paulo Jacintho" userId="53778954262a3fba" providerId="LiveId" clId="{B2D885DB-55ED-478D-8BCE-BDE4AB13C6D3}" dt="2025-12-06T16:26:54.189" v="2383" actId="1076"/>
          <ac:spMkLst>
            <pc:docMk/>
            <pc:sldMk cId="1194615911" sldId="270"/>
            <ac:spMk id="4" creationId="{B3E18B59-0E83-2522-F4E4-DA83D54F9EFE}"/>
          </ac:spMkLst>
        </pc:spChg>
        <pc:spChg chg="add mod">
          <ac:chgData name="Roberto Paulo Jacintho" userId="53778954262a3fba" providerId="LiveId" clId="{B2D885DB-55ED-478D-8BCE-BDE4AB13C6D3}" dt="2025-12-06T16:26:37.079" v="2382"/>
          <ac:spMkLst>
            <pc:docMk/>
            <pc:sldMk cId="1194615911" sldId="270"/>
            <ac:spMk id="6" creationId="{C9E0FDAF-D376-5638-7219-2E9B4025F7EB}"/>
          </ac:spMkLst>
        </pc:spChg>
        <pc:spChg chg="add mod">
          <ac:chgData name="Roberto Paulo Jacintho" userId="53778954262a3fba" providerId="LiveId" clId="{B2D885DB-55ED-478D-8BCE-BDE4AB13C6D3}" dt="2025-12-06T16:30:20.525" v="2397" actId="113"/>
          <ac:spMkLst>
            <pc:docMk/>
            <pc:sldMk cId="1194615911" sldId="270"/>
            <ac:spMk id="7" creationId="{59FAE87B-B439-C662-5625-F09EA7BE7B69}"/>
          </ac:spMkLst>
        </pc:spChg>
        <pc:graphicFrameChg chg="add mod modGraphic">
          <ac:chgData name="Roberto Paulo Jacintho" userId="53778954262a3fba" providerId="LiveId" clId="{B2D885DB-55ED-478D-8BCE-BDE4AB13C6D3}" dt="2025-12-06T16:27:23.615" v="2385" actId="14100"/>
          <ac:graphicFrameMkLst>
            <pc:docMk/>
            <pc:sldMk cId="1194615911" sldId="270"/>
            <ac:graphicFrameMk id="5" creationId="{7E2A1FD1-7B85-04AC-793A-565CE7FED595}"/>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0A4F0E-351B-4DE7-A0A6-7607695B8D4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904278C-C43A-40D1-8160-28CA9A4917F2}">
      <dgm:prSet custT="1"/>
      <dgm:spPr/>
      <dgm:t>
        <a:bodyPr/>
        <a:lstStyle/>
        <a:p>
          <a:pPr>
            <a:lnSpc>
              <a:spcPct val="100000"/>
            </a:lnSpc>
          </a:pPr>
          <a:r>
            <a:rPr lang="en-GB" sz="1800" dirty="0">
              <a:latin typeface="Arial" panose="020B0604020202020204" pitchFamily="34" charset="0"/>
              <a:cs typeface="Arial" panose="020B0604020202020204" pitchFamily="34" charset="0"/>
            </a:rPr>
            <a:t>The legal business structure will be that of a Limited Company (Ltd). </a:t>
          </a:r>
          <a:endParaRPr lang="en-US" sz="1800" dirty="0">
            <a:latin typeface="Arial" panose="020B0604020202020204" pitchFamily="34" charset="0"/>
            <a:cs typeface="Arial" panose="020B0604020202020204" pitchFamily="34" charset="0"/>
          </a:endParaRPr>
        </a:p>
      </dgm:t>
    </dgm:pt>
    <dgm:pt modelId="{7F8AB40A-A244-4B71-B517-C96B215D608B}" type="parTrans" cxnId="{ED22C65C-9383-40F8-AEDB-03486FC2B3C6}">
      <dgm:prSet/>
      <dgm:spPr/>
      <dgm:t>
        <a:bodyPr/>
        <a:lstStyle/>
        <a:p>
          <a:endParaRPr lang="en-US"/>
        </a:p>
      </dgm:t>
    </dgm:pt>
    <dgm:pt modelId="{BC4FD569-9FAC-49C8-90C8-C8014B41087A}" type="sibTrans" cxnId="{ED22C65C-9383-40F8-AEDB-03486FC2B3C6}">
      <dgm:prSet/>
      <dgm:spPr/>
      <dgm:t>
        <a:bodyPr/>
        <a:lstStyle/>
        <a:p>
          <a:endParaRPr lang="en-US"/>
        </a:p>
      </dgm:t>
    </dgm:pt>
    <dgm:pt modelId="{F444DED5-C125-406E-B562-8BCDE0C814B4}">
      <dgm:prSet custT="1"/>
      <dgm:spPr/>
      <dgm:t>
        <a:bodyPr/>
        <a:lstStyle/>
        <a:p>
          <a:pPr>
            <a:lnSpc>
              <a:spcPct val="100000"/>
            </a:lnSpc>
          </a:pPr>
          <a:r>
            <a:rPr lang="en-GB" sz="1800" dirty="0">
              <a:latin typeface="Arial" panose="020B0604020202020204" pitchFamily="34" charset="0"/>
              <a:cs typeface="Arial" panose="020B0604020202020204" pitchFamily="34" charset="0"/>
            </a:rPr>
            <a:t>By choosing this structure, the business will have its own identity, providing more professionalism, credibility, greater tax efficiency, also its own pension fund.</a:t>
          </a:r>
          <a:endParaRPr lang="en-US" sz="1800" dirty="0">
            <a:latin typeface="Arial" panose="020B0604020202020204" pitchFamily="34" charset="0"/>
            <a:cs typeface="Arial" panose="020B0604020202020204" pitchFamily="34" charset="0"/>
          </a:endParaRPr>
        </a:p>
      </dgm:t>
    </dgm:pt>
    <dgm:pt modelId="{7CA2E171-AF1B-40A9-811F-4CE9C20B277C}" type="parTrans" cxnId="{990A8E80-E8D8-487B-8BCB-209CA05E916B}">
      <dgm:prSet/>
      <dgm:spPr/>
      <dgm:t>
        <a:bodyPr/>
        <a:lstStyle/>
        <a:p>
          <a:endParaRPr lang="en-US"/>
        </a:p>
      </dgm:t>
    </dgm:pt>
    <dgm:pt modelId="{F1704504-920B-4832-AEA6-43B2693CC1DD}" type="sibTrans" cxnId="{990A8E80-E8D8-487B-8BCB-209CA05E916B}">
      <dgm:prSet/>
      <dgm:spPr/>
      <dgm:t>
        <a:bodyPr/>
        <a:lstStyle/>
        <a:p>
          <a:endParaRPr lang="en-US"/>
        </a:p>
      </dgm:t>
    </dgm:pt>
    <dgm:pt modelId="{A167C7B2-41F5-461D-973A-0D75A50CDBA9}">
      <dgm:prSet custT="1"/>
      <dgm:spPr/>
      <dgm:t>
        <a:bodyPr/>
        <a:lstStyle/>
        <a:p>
          <a:pPr>
            <a:lnSpc>
              <a:spcPct val="100000"/>
            </a:lnSpc>
          </a:pPr>
          <a:r>
            <a:rPr lang="en-GB" sz="1800" dirty="0">
              <a:latin typeface="Arial" panose="020B0604020202020204" pitchFamily="34" charset="0"/>
              <a:cs typeface="Arial" panose="020B0604020202020204" pitchFamily="34" charset="0"/>
            </a:rPr>
            <a:t>Using this format provides more freedom in structuring the company, offers more opportunities for investments and loans, and leads to high personal remuneration and even expansion.</a:t>
          </a:r>
          <a:endParaRPr lang="en-US" sz="1800" dirty="0">
            <a:latin typeface="Arial" panose="020B0604020202020204" pitchFamily="34" charset="0"/>
            <a:cs typeface="Arial" panose="020B0604020202020204" pitchFamily="34" charset="0"/>
          </a:endParaRPr>
        </a:p>
      </dgm:t>
    </dgm:pt>
    <dgm:pt modelId="{5D8859EA-A27B-4634-A7A8-03B0025F33D8}" type="parTrans" cxnId="{4D0AD838-184A-496C-A021-D921E5884179}">
      <dgm:prSet/>
      <dgm:spPr/>
      <dgm:t>
        <a:bodyPr/>
        <a:lstStyle/>
        <a:p>
          <a:endParaRPr lang="en-US"/>
        </a:p>
      </dgm:t>
    </dgm:pt>
    <dgm:pt modelId="{A9A7F732-9446-4A62-94CE-56FFDEFBE898}" type="sibTrans" cxnId="{4D0AD838-184A-496C-A021-D921E5884179}">
      <dgm:prSet/>
      <dgm:spPr/>
      <dgm:t>
        <a:bodyPr/>
        <a:lstStyle/>
        <a:p>
          <a:endParaRPr lang="en-US"/>
        </a:p>
      </dgm:t>
    </dgm:pt>
    <dgm:pt modelId="{2E695A4C-071E-4501-A85E-CCF404F43B9E}" type="pres">
      <dgm:prSet presAssocID="{BD0A4F0E-351B-4DE7-A0A6-7607695B8D42}" presName="root" presStyleCnt="0">
        <dgm:presLayoutVars>
          <dgm:dir/>
          <dgm:resizeHandles val="exact"/>
        </dgm:presLayoutVars>
      </dgm:prSet>
      <dgm:spPr/>
    </dgm:pt>
    <dgm:pt modelId="{8F7006EE-982A-4BCC-B7D9-E907739F8DD9}" type="pres">
      <dgm:prSet presAssocID="{7904278C-C43A-40D1-8160-28CA9A4917F2}" presName="compNode" presStyleCnt="0"/>
      <dgm:spPr/>
    </dgm:pt>
    <dgm:pt modelId="{90225764-2D61-4B61-A799-B23126B63E80}" type="pres">
      <dgm:prSet presAssocID="{7904278C-C43A-40D1-8160-28CA9A4917F2}" presName="bgRect" presStyleLbl="bgShp" presStyleIdx="0" presStyleCnt="3"/>
      <dgm:spPr/>
    </dgm:pt>
    <dgm:pt modelId="{0317C018-893F-4584-9D0B-D2CE9E9058C0}" type="pres">
      <dgm:prSet presAssocID="{7904278C-C43A-40D1-8160-28CA9A4917F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0BF4CB52-2B28-4804-B9BF-E5792C01264A}" type="pres">
      <dgm:prSet presAssocID="{7904278C-C43A-40D1-8160-28CA9A4917F2}" presName="spaceRect" presStyleCnt="0"/>
      <dgm:spPr/>
    </dgm:pt>
    <dgm:pt modelId="{E787DD54-399B-47BD-9373-BC4DD1A5661B}" type="pres">
      <dgm:prSet presAssocID="{7904278C-C43A-40D1-8160-28CA9A4917F2}" presName="parTx" presStyleLbl="revTx" presStyleIdx="0" presStyleCnt="3">
        <dgm:presLayoutVars>
          <dgm:chMax val="0"/>
          <dgm:chPref val="0"/>
        </dgm:presLayoutVars>
      </dgm:prSet>
      <dgm:spPr/>
    </dgm:pt>
    <dgm:pt modelId="{ED9B6ADF-EF59-4CF3-88BC-F50382199198}" type="pres">
      <dgm:prSet presAssocID="{BC4FD569-9FAC-49C8-90C8-C8014B41087A}" presName="sibTrans" presStyleCnt="0"/>
      <dgm:spPr/>
    </dgm:pt>
    <dgm:pt modelId="{45B706EA-9858-472C-9436-48B1644DEE00}" type="pres">
      <dgm:prSet presAssocID="{F444DED5-C125-406E-B562-8BCDE0C814B4}" presName="compNode" presStyleCnt="0"/>
      <dgm:spPr/>
    </dgm:pt>
    <dgm:pt modelId="{AB5AB287-4A5F-4768-ABEA-20AA3DE640BE}" type="pres">
      <dgm:prSet presAssocID="{F444DED5-C125-406E-B562-8BCDE0C814B4}" presName="bgRect" presStyleLbl="bgShp" presStyleIdx="1" presStyleCnt="3"/>
      <dgm:spPr/>
    </dgm:pt>
    <dgm:pt modelId="{5E568999-B75E-4C3F-B672-F1D422EE39E3}" type="pres">
      <dgm:prSet presAssocID="{F444DED5-C125-406E-B562-8BCDE0C814B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mployee Badge"/>
        </a:ext>
      </dgm:extLst>
    </dgm:pt>
    <dgm:pt modelId="{E7300CF7-360E-498A-A6EB-0B7E5A28FD07}" type="pres">
      <dgm:prSet presAssocID="{F444DED5-C125-406E-B562-8BCDE0C814B4}" presName="spaceRect" presStyleCnt="0"/>
      <dgm:spPr/>
    </dgm:pt>
    <dgm:pt modelId="{849CE287-2424-47BC-80B1-5F0E172ED4B9}" type="pres">
      <dgm:prSet presAssocID="{F444DED5-C125-406E-B562-8BCDE0C814B4}" presName="parTx" presStyleLbl="revTx" presStyleIdx="1" presStyleCnt="3">
        <dgm:presLayoutVars>
          <dgm:chMax val="0"/>
          <dgm:chPref val="0"/>
        </dgm:presLayoutVars>
      </dgm:prSet>
      <dgm:spPr/>
    </dgm:pt>
    <dgm:pt modelId="{C12117D2-2270-4515-8A5B-AC6E667D54D6}" type="pres">
      <dgm:prSet presAssocID="{F1704504-920B-4832-AEA6-43B2693CC1DD}" presName="sibTrans" presStyleCnt="0"/>
      <dgm:spPr/>
    </dgm:pt>
    <dgm:pt modelId="{A9C574D8-726D-4892-920C-1FF8FB708D5B}" type="pres">
      <dgm:prSet presAssocID="{A167C7B2-41F5-461D-973A-0D75A50CDBA9}" presName="compNode" presStyleCnt="0"/>
      <dgm:spPr/>
    </dgm:pt>
    <dgm:pt modelId="{B2D8545A-6FFD-41E7-AFDC-EE99A2DD5218}" type="pres">
      <dgm:prSet presAssocID="{A167C7B2-41F5-461D-973A-0D75A50CDBA9}" presName="bgRect" presStyleLbl="bgShp" presStyleIdx="2" presStyleCnt="3"/>
      <dgm:spPr/>
    </dgm:pt>
    <dgm:pt modelId="{146DCD1C-0C9F-408A-8952-97C781FAAF97}" type="pres">
      <dgm:prSet presAssocID="{A167C7B2-41F5-461D-973A-0D75A50CDBA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nk"/>
        </a:ext>
      </dgm:extLst>
    </dgm:pt>
    <dgm:pt modelId="{FE97BDBB-CC26-4189-8204-3EFCCF1F7F7E}" type="pres">
      <dgm:prSet presAssocID="{A167C7B2-41F5-461D-973A-0D75A50CDBA9}" presName="spaceRect" presStyleCnt="0"/>
      <dgm:spPr/>
    </dgm:pt>
    <dgm:pt modelId="{FC4EEE36-D5FA-431D-B674-95060237AB37}" type="pres">
      <dgm:prSet presAssocID="{A167C7B2-41F5-461D-973A-0D75A50CDBA9}" presName="parTx" presStyleLbl="revTx" presStyleIdx="2" presStyleCnt="3">
        <dgm:presLayoutVars>
          <dgm:chMax val="0"/>
          <dgm:chPref val="0"/>
        </dgm:presLayoutVars>
      </dgm:prSet>
      <dgm:spPr/>
    </dgm:pt>
  </dgm:ptLst>
  <dgm:cxnLst>
    <dgm:cxn modelId="{4D0AD838-184A-496C-A021-D921E5884179}" srcId="{BD0A4F0E-351B-4DE7-A0A6-7607695B8D42}" destId="{A167C7B2-41F5-461D-973A-0D75A50CDBA9}" srcOrd="2" destOrd="0" parTransId="{5D8859EA-A27B-4634-A7A8-03B0025F33D8}" sibTransId="{A9A7F732-9446-4A62-94CE-56FFDEFBE898}"/>
    <dgm:cxn modelId="{ED22C65C-9383-40F8-AEDB-03486FC2B3C6}" srcId="{BD0A4F0E-351B-4DE7-A0A6-7607695B8D42}" destId="{7904278C-C43A-40D1-8160-28CA9A4917F2}" srcOrd="0" destOrd="0" parTransId="{7F8AB40A-A244-4B71-B517-C96B215D608B}" sibTransId="{BC4FD569-9FAC-49C8-90C8-C8014B41087A}"/>
    <dgm:cxn modelId="{990A8E80-E8D8-487B-8BCB-209CA05E916B}" srcId="{BD0A4F0E-351B-4DE7-A0A6-7607695B8D42}" destId="{F444DED5-C125-406E-B562-8BCDE0C814B4}" srcOrd="1" destOrd="0" parTransId="{7CA2E171-AF1B-40A9-811F-4CE9C20B277C}" sibTransId="{F1704504-920B-4832-AEA6-43B2693CC1DD}"/>
    <dgm:cxn modelId="{2AD3019B-1F13-464E-82DC-BE8F64A125A1}" type="presOf" srcId="{BD0A4F0E-351B-4DE7-A0A6-7607695B8D42}" destId="{2E695A4C-071E-4501-A85E-CCF404F43B9E}" srcOrd="0" destOrd="0" presId="urn:microsoft.com/office/officeart/2018/2/layout/IconVerticalSolidList"/>
    <dgm:cxn modelId="{6F8B06D4-6023-4892-AAED-9327FCA02200}" type="presOf" srcId="{7904278C-C43A-40D1-8160-28CA9A4917F2}" destId="{E787DD54-399B-47BD-9373-BC4DD1A5661B}" srcOrd="0" destOrd="0" presId="urn:microsoft.com/office/officeart/2018/2/layout/IconVerticalSolidList"/>
    <dgm:cxn modelId="{C0B034E0-1524-4BE1-8260-A685AEB05C07}" type="presOf" srcId="{A167C7B2-41F5-461D-973A-0D75A50CDBA9}" destId="{FC4EEE36-D5FA-431D-B674-95060237AB37}" srcOrd="0" destOrd="0" presId="urn:microsoft.com/office/officeart/2018/2/layout/IconVerticalSolidList"/>
    <dgm:cxn modelId="{4F2725E2-C0BD-4F2E-8001-8A4BDCC5AE9D}" type="presOf" srcId="{F444DED5-C125-406E-B562-8BCDE0C814B4}" destId="{849CE287-2424-47BC-80B1-5F0E172ED4B9}" srcOrd="0" destOrd="0" presId="urn:microsoft.com/office/officeart/2018/2/layout/IconVerticalSolidList"/>
    <dgm:cxn modelId="{EF72B1B5-E211-4F69-9E68-E8EE4C2EFB04}" type="presParOf" srcId="{2E695A4C-071E-4501-A85E-CCF404F43B9E}" destId="{8F7006EE-982A-4BCC-B7D9-E907739F8DD9}" srcOrd="0" destOrd="0" presId="urn:microsoft.com/office/officeart/2018/2/layout/IconVerticalSolidList"/>
    <dgm:cxn modelId="{A67A4A76-9DF3-44B1-84A2-2B5BC57A67A6}" type="presParOf" srcId="{8F7006EE-982A-4BCC-B7D9-E907739F8DD9}" destId="{90225764-2D61-4B61-A799-B23126B63E80}" srcOrd="0" destOrd="0" presId="urn:microsoft.com/office/officeart/2018/2/layout/IconVerticalSolidList"/>
    <dgm:cxn modelId="{E75CBC9A-95C6-433B-AE8A-5101EDC5ABC7}" type="presParOf" srcId="{8F7006EE-982A-4BCC-B7D9-E907739F8DD9}" destId="{0317C018-893F-4584-9D0B-D2CE9E9058C0}" srcOrd="1" destOrd="0" presId="urn:microsoft.com/office/officeart/2018/2/layout/IconVerticalSolidList"/>
    <dgm:cxn modelId="{1CBD2C94-4DE4-491B-B1D0-C2602AAE96C5}" type="presParOf" srcId="{8F7006EE-982A-4BCC-B7D9-E907739F8DD9}" destId="{0BF4CB52-2B28-4804-B9BF-E5792C01264A}" srcOrd="2" destOrd="0" presId="urn:microsoft.com/office/officeart/2018/2/layout/IconVerticalSolidList"/>
    <dgm:cxn modelId="{CC47C5F4-C639-4A53-AB59-24CC36FB1131}" type="presParOf" srcId="{8F7006EE-982A-4BCC-B7D9-E907739F8DD9}" destId="{E787DD54-399B-47BD-9373-BC4DD1A5661B}" srcOrd="3" destOrd="0" presId="urn:microsoft.com/office/officeart/2018/2/layout/IconVerticalSolidList"/>
    <dgm:cxn modelId="{01955084-5125-4B02-B415-235761052322}" type="presParOf" srcId="{2E695A4C-071E-4501-A85E-CCF404F43B9E}" destId="{ED9B6ADF-EF59-4CF3-88BC-F50382199198}" srcOrd="1" destOrd="0" presId="urn:microsoft.com/office/officeart/2018/2/layout/IconVerticalSolidList"/>
    <dgm:cxn modelId="{8145832E-15F5-43D5-A623-3BDE37254968}" type="presParOf" srcId="{2E695A4C-071E-4501-A85E-CCF404F43B9E}" destId="{45B706EA-9858-472C-9436-48B1644DEE00}" srcOrd="2" destOrd="0" presId="urn:microsoft.com/office/officeart/2018/2/layout/IconVerticalSolidList"/>
    <dgm:cxn modelId="{C80E1D7B-E459-4607-8058-828FE1B95C2E}" type="presParOf" srcId="{45B706EA-9858-472C-9436-48B1644DEE00}" destId="{AB5AB287-4A5F-4768-ABEA-20AA3DE640BE}" srcOrd="0" destOrd="0" presId="urn:microsoft.com/office/officeart/2018/2/layout/IconVerticalSolidList"/>
    <dgm:cxn modelId="{72E3C299-6BD8-4BAE-B651-4E05AF05F8BF}" type="presParOf" srcId="{45B706EA-9858-472C-9436-48B1644DEE00}" destId="{5E568999-B75E-4C3F-B672-F1D422EE39E3}" srcOrd="1" destOrd="0" presId="urn:microsoft.com/office/officeart/2018/2/layout/IconVerticalSolidList"/>
    <dgm:cxn modelId="{826F6581-E335-418E-B773-604D0BF61312}" type="presParOf" srcId="{45B706EA-9858-472C-9436-48B1644DEE00}" destId="{E7300CF7-360E-498A-A6EB-0B7E5A28FD07}" srcOrd="2" destOrd="0" presId="urn:microsoft.com/office/officeart/2018/2/layout/IconVerticalSolidList"/>
    <dgm:cxn modelId="{545686DC-8A92-4663-A432-39E0BDD1FB69}" type="presParOf" srcId="{45B706EA-9858-472C-9436-48B1644DEE00}" destId="{849CE287-2424-47BC-80B1-5F0E172ED4B9}" srcOrd="3" destOrd="0" presId="urn:microsoft.com/office/officeart/2018/2/layout/IconVerticalSolidList"/>
    <dgm:cxn modelId="{1C6BD733-BF5D-4936-8D3E-887F8F99D3CE}" type="presParOf" srcId="{2E695A4C-071E-4501-A85E-CCF404F43B9E}" destId="{C12117D2-2270-4515-8A5B-AC6E667D54D6}" srcOrd="3" destOrd="0" presId="urn:microsoft.com/office/officeart/2018/2/layout/IconVerticalSolidList"/>
    <dgm:cxn modelId="{3D865F2E-061E-409F-8688-1B42507873B4}" type="presParOf" srcId="{2E695A4C-071E-4501-A85E-CCF404F43B9E}" destId="{A9C574D8-726D-4892-920C-1FF8FB708D5B}" srcOrd="4" destOrd="0" presId="urn:microsoft.com/office/officeart/2018/2/layout/IconVerticalSolidList"/>
    <dgm:cxn modelId="{828E554D-A22B-488A-A886-048CD5A76DF4}" type="presParOf" srcId="{A9C574D8-726D-4892-920C-1FF8FB708D5B}" destId="{B2D8545A-6FFD-41E7-AFDC-EE99A2DD5218}" srcOrd="0" destOrd="0" presId="urn:microsoft.com/office/officeart/2018/2/layout/IconVerticalSolidList"/>
    <dgm:cxn modelId="{C6AF01E3-99B8-43AB-B099-33D3FF59BAAE}" type="presParOf" srcId="{A9C574D8-726D-4892-920C-1FF8FB708D5B}" destId="{146DCD1C-0C9F-408A-8952-97C781FAAF97}" srcOrd="1" destOrd="0" presId="urn:microsoft.com/office/officeart/2018/2/layout/IconVerticalSolidList"/>
    <dgm:cxn modelId="{5631544D-82D0-407B-A57B-525F59C649B3}" type="presParOf" srcId="{A9C574D8-726D-4892-920C-1FF8FB708D5B}" destId="{FE97BDBB-CC26-4189-8204-3EFCCF1F7F7E}" srcOrd="2" destOrd="0" presId="urn:microsoft.com/office/officeart/2018/2/layout/IconVerticalSolidList"/>
    <dgm:cxn modelId="{BDE3F06B-16C3-4B7C-9CDA-90B17B332616}" type="presParOf" srcId="{A9C574D8-726D-4892-920C-1FF8FB708D5B}" destId="{FC4EEE36-D5FA-431D-B674-95060237AB3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225764-2D61-4B61-A799-B23126B63E80}">
      <dsp:nvSpPr>
        <dsp:cNvPr id="0" name=""/>
        <dsp:cNvSpPr/>
      </dsp:nvSpPr>
      <dsp:spPr>
        <a:xfrm>
          <a:off x="0" y="1785"/>
          <a:ext cx="10890929" cy="5883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17C018-893F-4584-9D0B-D2CE9E9058C0}">
      <dsp:nvSpPr>
        <dsp:cNvPr id="0" name=""/>
        <dsp:cNvSpPr/>
      </dsp:nvSpPr>
      <dsp:spPr>
        <a:xfrm>
          <a:off x="177981" y="134168"/>
          <a:ext cx="323918" cy="3236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87DD54-399B-47BD-9373-BC4DD1A5661B}">
      <dsp:nvSpPr>
        <dsp:cNvPr id="0" name=""/>
        <dsp:cNvSpPr/>
      </dsp:nvSpPr>
      <dsp:spPr>
        <a:xfrm>
          <a:off x="679880" y="1785"/>
          <a:ext cx="10166180" cy="588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330" tIns="62330" rIns="62330" bIns="6233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The legal business structure will be that of a Limited Company (Ltd). </a:t>
          </a:r>
          <a:endParaRPr lang="en-US" sz="1800" kern="1200" dirty="0">
            <a:latin typeface="Arial" panose="020B0604020202020204" pitchFamily="34" charset="0"/>
            <a:cs typeface="Arial" panose="020B0604020202020204" pitchFamily="34" charset="0"/>
          </a:endParaRPr>
        </a:p>
      </dsp:txBody>
      <dsp:txXfrm>
        <a:off x="679880" y="1785"/>
        <a:ext cx="10166180" cy="588942"/>
      </dsp:txXfrm>
    </dsp:sp>
    <dsp:sp modelId="{AB5AB287-4A5F-4768-ABEA-20AA3DE640BE}">
      <dsp:nvSpPr>
        <dsp:cNvPr id="0" name=""/>
        <dsp:cNvSpPr/>
      </dsp:nvSpPr>
      <dsp:spPr>
        <a:xfrm>
          <a:off x="0" y="725343"/>
          <a:ext cx="10890929" cy="5883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568999-B75E-4C3F-B672-F1D422EE39E3}">
      <dsp:nvSpPr>
        <dsp:cNvPr id="0" name=""/>
        <dsp:cNvSpPr/>
      </dsp:nvSpPr>
      <dsp:spPr>
        <a:xfrm>
          <a:off x="177981" y="857726"/>
          <a:ext cx="323918" cy="3236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9CE287-2424-47BC-80B1-5F0E172ED4B9}">
      <dsp:nvSpPr>
        <dsp:cNvPr id="0" name=""/>
        <dsp:cNvSpPr/>
      </dsp:nvSpPr>
      <dsp:spPr>
        <a:xfrm>
          <a:off x="679880" y="725343"/>
          <a:ext cx="10166180" cy="588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330" tIns="62330" rIns="62330" bIns="6233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By choosing this structure, the business will have its own identity, providing more professionalism, credibility, greater tax efficiency, also its own pension fund.</a:t>
          </a:r>
          <a:endParaRPr lang="en-US" sz="1800" kern="1200" dirty="0">
            <a:latin typeface="Arial" panose="020B0604020202020204" pitchFamily="34" charset="0"/>
            <a:cs typeface="Arial" panose="020B0604020202020204" pitchFamily="34" charset="0"/>
          </a:endParaRPr>
        </a:p>
      </dsp:txBody>
      <dsp:txXfrm>
        <a:off x="679880" y="725343"/>
        <a:ext cx="10166180" cy="588942"/>
      </dsp:txXfrm>
    </dsp:sp>
    <dsp:sp modelId="{B2D8545A-6FFD-41E7-AFDC-EE99A2DD5218}">
      <dsp:nvSpPr>
        <dsp:cNvPr id="0" name=""/>
        <dsp:cNvSpPr/>
      </dsp:nvSpPr>
      <dsp:spPr>
        <a:xfrm>
          <a:off x="0" y="1448901"/>
          <a:ext cx="10890929" cy="5883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6DCD1C-0C9F-408A-8952-97C781FAAF97}">
      <dsp:nvSpPr>
        <dsp:cNvPr id="0" name=""/>
        <dsp:cNvSpPr/>
      </dsp:nvSpPr>
      <dsp:spPr>
        <a:xfrm>
          <a:off x="177981" y="1581284"/>
          <a:ext cx="323918" cy="3236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4EEE36-D5FA-431D-B674-95060237AB37}">
      <dsp:nvSpPr>
        <dsp:cNvPr id="0" name=""/>
        <dsp:cNvSpPr/>
      </dsp:nvSpPr>
      <dsp:spPr>
        <a:xfrm>
          <a:off x="679880" y="1448901"/>
          <a:ext cx="10166180" cy="588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330" tIns="62330" rIns="62330" bIns="6233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Using this format provides more freedom in structuring the company, offers more opportunities for investments and loans, and leads to high personal remuneration and even expansion.</a:t>
          </a:r>
          <a:endParaRPr lang="en-US" sz="1800" kern="1200" dirty="0">
            <a:latin typeface="Arial" panose="020B0604020202020204" pitchFamily="34" charset="0"/>
            <a:cs typeface="Arial" panose="020B0604020202020204" pitchFamily="34" charset="0"/>
          </a:endParaRPr>
        </a:p>
      </dsp:txBody>
      <dsp:txXfrm>
        <a:off x="679880" y="1448901"/>
        <a:ext cx="10166180" cy="58894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C6237A-84EC-41ED-9975-A1941B6049AD}" type="datetimeFigureOut">
              <a:rPr lang="en-GB" smtClean="0"/>
              <a:t>07/12/2025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1F5E26-AB88-413D-A6FB-13379611558C}" type="slidenum">
              <a:rPr lang="en-GB" smtClean="0"/>
              <a:t>‹#›</a:t>
            </a:fld>
            <a:endParaRPr lang="en-GB"/>
          </a:p>
        </p:txBody>
      </p:sp>
    </p:spTree>
    <p:extLst>
      <p:ext uri="{BB962C8B-B14F-4D97-AF65-F5344CB8AC3E}">
        <p14:creationId xmlns:p14="http://schemas.microsoft.com/office/powerpoint/2010/main" val="1822930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www.euromonitor.com/article/understanding-the-convenience-megatrend-and-its-impact" TargetMode="External"/><Relationship Id="rId3" Type="http://schemas.openxmlformats.org/officeDocument/2006/relationships/hyperlink" Target="https://www.ons.gov.uk/economy/economicoutputandproductivity/output/articles/behaviouralimpactsofrisingautomotivefuelpricesonconsumerfueldemandukjuly2021toaugust2022/2022-09-02#toc" TargetMode="External"/><Relationship Id="rId7" Type="http://schemas.openxmlformats.org/officeDocument/2006/relationships/hyperlink" Target="http://www.gov.uk/guidance/storing-oil-at-a-home-or-business"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www.empiraa.com/blog/a-comprehensive-guide-to-pestel-analysis-for-business-strategy" TargetMode="External"/><Relationship Id="rId5" Type="http://schemas.openxmlformats.org/officeDocument/2006/relationships/hyperlink" Target="https://www.british-business-bank.co.uk/business-guidance/guidance-articles/finance/grants-finance#:~:text=Business%20grants%20are%20payments%20provided,offer%20a%20range%20of%20options." TargetMode="External"/><Relationship Id="rId4" Type="http://schemas.openxmlformats.org/officeDocument/2006/relationships/hyperlink" Target="https://www.british-business-bank.co.uk/business-guidance/guidance-articles/business-essentials/business-insurance-basics" TargetMode="External"/><Relationship Id="rId9" Type="http://schemas.openxmlformats.org/officeDocument/2006/relationships/hyperlink" Target="https://www.hse.gov.uk/pubns/books/hsg261.ht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do like to introduce Pit-Stop Quick Services – a car garage service. At my garage, we offer quick oil changes for cars. We focus on serving taxis and others who are the road and do not have time to go to the local garage for their oil change. Today, these customers need to schedule a day and time for simple oil change. With quick services, they simply arrive and have their car’s oil changed in fleeting time, making it a highly agile business.</a:t>
            </a:r>
          </a:p>
          <a:p>
            <a:r>
              <a:rPr lang="en-GB" sz="1200" b="1" kern="1200" dirty="0">
                <a:solidFill>
                  <a:schemeClr val="tx1"/>
                </a:solidFill>
                <a:effectLst/>
                <a:latin typeface="+mn-lt"/>
                <a:ea typeface="+mn-ea"/>
                <a:cs typeface="+mn-cs"/>
              </a:rPr>
              <a:t>Name and Role:</a:t>
            </a:r>
            <a:r>
              <a:rPr lang="en-GB" sz="1200" kern="1200" dirty="0">
                <a:solidFill>
                  <a:schemeClr val="tx1"/>
                </a:solidFill>
                <a:effectLst/>
                <a:latin typeface="+mn-lt"/>
                <a:ea typeface="+mn-ea"/>
                <a:cs typeface="+mn-cs"/>
              </a:rPr>
              <a:t> My name is Roberto, founder and mechanic.</a:t>
            </a:r>
          </a:p>
          <a:p>
            <a:r>
              <a:rPr lang="en-GB" sz="1200" b="1" kern="1200" dirty="0">
                <a:solidFill>
                  <a:schemeClr val="tx1"/>
                </a:solidFill>
                <a:effectLst/>
                <a:latin typeface="+mn-lt"/>
                <a:ea typeface="+mn-ea"/>
                <a:cs typeface="+mn-cs"/>
              </a:rPr>
              <a:t>Background and Experience:</a:t>
            </a:r>
            <a:r>
              <a:rPr lang="en-GB" sz="1200" kern="1200" dirty="0">
                <a:solidFill>
                  <a:schemeClr val="tx1"/>
                </a:solidFill>
                <a:effectLst/>
                <a:latin typeface="+mn-lt"/>
                <a:ea typeface="+mn-ea"/>
                <a:cs typeface="+mn-cs"/>
              </a:rPr>
              <a:t> I have been a car mechanic for 6 years and have been working in the market as an employee in a local garage that conducts some quick repairs, where I notice this problem daily.</a:t>
            </a:r>
          </a:p>
          <a:p>
            <a:r>
              <a:rPr lang="en-GB" sz="1200" b="1" kern="1200" dirty="0">
                <a:solidFill>
                  <a:schemeClr val="tx1"/>
                </a:solidFill>
                <a:effectLst/>
                <a:latin typeface="+mn-lt"/>
                <a:ea typeface="+mn-ea"/>
                <a:cs typeface="+mn-cs"/>
              </a:rPr>
              <a:t>Passion and Motivation:</a:t>
            </a:r>
            <a:r>
              <a:rPr lang="en-GB" sz="1200" kern="1200" dirty="0">
                <a:solidFill>
                  <a:schemeClr val="tx1"/>
                </a:solidFill>
                <a:effectLst/>
                <a:latin typeface="+mn-lt"/>
                <a:ea typeface="+mn-ea"/>
                <a:cs typeface="+mn-cs"/>
              </a:rPr>
              <a:t> I am enthusiastic about cars, and I see that many people neglect their cars due to lack of time. By offering this fast and specific service option, we can offer convenience to costumes in their daily lives.</a:t>
            </a:r>
          </a:p>
          <a:p>
            <a:r>
              <a:rPr lang="en-GB" sz="1200" b="1" kern="1200" dirty="0">
                <a:solidFill>
                  <a:schemeClr val="tx1"/>
                </a:solidFill>
                <a:effectLst/>
                <a:latin typeface="+mn-lt"/>
                <a:ea typeface="+mn-ea"/>
                <a:cs typeface="+mn-cs"/>
              </a:rPr>
              <a:t>Connection to the Industry:</a:t>
            </a:r>
            <a:r>
              <a:rPr lang="en-GB" sz="1200" kern="1200" dirty="0">
                <a:solidFill>
                  <a:schemeClr val="tx1"/>
                </a:solidFill>
                <a:effectLst/>
                <a:latin typeface="+mn-lt"/>
                <a:ea typeface="+mn-ea"/>
                <a:cs typeface="+mn-cs"/>
              </a:rPr>
              <a:t> I have been a mechanic for a few years. Working in this field, I have seen many new garages opening, but they offer all types of services, with a lack in specific services like oil changes. By trying to bring this convenience to the costumer, I see thar we will have acceptance in the market.</a:t>
            </a:r>
          </a:p>
          <a:p>
            <a:r>
              <a:rPr lang="en-GB" sz="1200" kern="1200" dirty="0">
                <a:solidFill>
                  <a:schemeClr val="tx1"/>
                </a:solidFill>
                <a:effectLst/>
                <a:latin typeface="+mn-lt"/>
                <a:ea typeface="+mn-ea"/>
                <a:cs typeface="+mn-cs"/>
              </a:rPr>
              <a:t>By bringing the specificity of our service, we can offer reasonable prices, quality products, a focused and committed team, and conveniently maintain an up-to-date stock for quick service from mechanics. This avoids the stress of waiting for parts and the oftentimes incorrect deliveries from auto parts companies.</a:t>
            </a:r>
          </a:p>
          <a:p>
            <a:endParaRPr lang="en-GB" dirty="0"/>
          </a:p>
        </p:txBody>
      </p:sp>
      <p:sp>
        <p:nvSpPr>
          <p:cNvPr id="4" name="Slide Number Placeholder 3"/>
          <p:cNvSpPr>
            <a:spLocks noGrp="1"/>
          </p:cNvSpPr>
          <p:nvPr>
            <p:ph type="sldNum" sz="quarter" idx="5"/>
          </p:nvPr>
        </p:nvSpPr>
        <p:spPr/>
        <p:txBody>
          <a:bodyPr/>
          <a:lstStyle/>
          <a:p>
            <a:fld id="{4E1F5E26-AB88-413D-A6FB-13379611558C}" type="slidenum">
              <a:rPr lang="en-GB" smtClean="0"/>
              <a:t>3</a:t>
            </a:fld>
            <a:endParaRPr lang="en-GB"/>
          </a:p>
        </p:txBody>
      </p:sp>
    </p:spTree>
    <p:extLst>
      <p:ext uri="{BB962C8B-B14F-4D97-AF65-F5344CB8AC3E}">
        <p14:creationId xmlns:p14="http://schemas.microsoft.com/office/powerpoint/2010/main" val="2063751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Overview of the Business Idea</a:t>
            </a:r>
          </a:p>
          <a:p>
            <a:r>
              <a:rPr lang="en-GB" sz="1200" kern="1200" dirty="0">
                <a:solidFill>
                  <a:schemeClr val="tx1"/>
                </a:solidFill>
                <a:effectLst/>
                <a:latin typeface="+mn-lt"/>
                <a:ea typeface="+mn-ea"/>
                <a:cs typeface="+mn-cs"/>
              </a:rPr>
              <a:t>Pit Stop Quick Services is a specialist automotive services company based in Peterborough, UK, focused on providing quick, appointment free oil changes for busy drivers. The company caters to a growing need among taxi drivers, ride hailing app operators, and busy professionals who rely on their vehicles daily but struggle to find time for routine maintenance.</a:t>
            </a:r>
          </a:p>
          <a:p>
            <a:r>
              <a:rPr lang="en-GB" sz="1200" kern="1200" dirty="0">
                <a:solidFill>
                  <a:schemeClr val="tx1"/>
                </a:solidFill>
                <a:effectLst/>
                <a:latin typeface="+mn-lt"/>
                <a:ea typeface="+mn-ea"/>
                <a:cs typeface="+mn-cs"/>
              </a:rPr>
              <a:t>The company is unlike a traditional workshop that offer a wide range of services with long wait times. Focuses exclusively on oil changes, bring efficiency, reduced service times, and eliminates the appointments.</a:t>
            </a:r>
          </a:p>
          <a:p>
            <a:r>
              <a:rPr lang="en-GB" sz="1200" kern="1200" dirty="0">
                <a:solidFill>
                  <a:schemeClr val="tx1"/>
                </a:solidFill>
                <a:effectLst/>
                <a:latin typeface="+mn-lt"/>
                <a:ea typeface="+mn-ea"/>
                <a:cs typeface="+mn-cs"/>
              </a:rPr>
              <a:t>Strategically located near hight traffic areas and transport hubs to maximize accessibility. Combining technical expertise in mechanics with a client-driven mindset, Pit Stop Quick Services aims to become the ideal destination for fast, reliable, and affordable oil changes. </a:t>
            </a:r>
          </a:p>
          <a:p>
            <a:endParaRPr lang="en-GB" dirty="0"/>
          </a:p>
        </p:txBody>
      </p:sp>
      <p:sp>
        <p:nvSpPr>
          <p:cNvPr id="4" name="Slide Number Placeholder 3"/>
          <p:cNvSpPr>
            <a:spLocks noGrp="1"/>
          </p:cNvSpPr>
          <p:nvPr>
            <p:ph type="sldNum" sz="quarter" idx="5"/>
          </p:nvPr>
        </p:nvSpPr>
        <p:spPr/>
        <p:txBody>
          <a:bodyPr/>
          <a:lstStyle/>
          <a:p>
            <a:fld id="{4E1F5E26-AB88-413D-A6FB-13379611558C}" type="slidenum">
              <a:rPr lang="en-GB" smtClean="0"/>
              <a:t>4</a:t>
            </a:fld>
            <a:endParaRPr lang="en-GB"/>
          </a:p>
        </p:txBody>
      </p:sp>
    </p:spTree>
    <p:extLst>
      <p:ext uri="{BB962C8B-B14F-4D97-AF65-F5344CB8AC3E}">
        <p14:creationId xmlns:p14="http://schemas.microsoft.com/office/powerpoint/2010/main" val="35623668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Legal format and Management structure</a:t>
            </a:r>
          </a:p>
          <a:p>
            <a:r>
              <a:rPr lang="en-GB" sz="1200" kern="1200" dirty="0">
                <a:solidFill>
                  <a:schemeClr val="tx1"/>
                </a:solidFill>
                <a:effectLst/>
                <a:latin typeface="+mn-lt"/>
                <a:ea typeface="+mn-ea"/>
                <a:cs typeface="+mn-cs"/>
              </a:rPr>
              <a:t>The chosen option for registering the company is a Limited Company Ltd. This way, the company will be registered as a legal entity separate from its partners. This offer more efficient taxation, greater professionalism, and credibility, as well as its own pension fund.</a:t>
            </a:r>
          </a:p>
          <a:p>
            <a:r>
              <a:rPr lang="en-GB" sz="1200" kern="1200" dirty="0">
                <a:solidFill>
                  <a:schemeClr val="tx1"/>
                </a:solidFill>
                <a:effectLst/>
                <a:latin typeface="+mn-lt"/>
                <a:ea typeface="+mn-ea"/>
                <a:cs typeface="+mn-cs"/>
              </a:rPr>
              <a:t>This format will provide more freedom in structuring the company, investment and loan opportunities, and higher personal remuneration.</a:t>
            </a:r>
          </a:p>
          <a:p>
            <a:endParaRPr lang="en-GB" dirty="0"/>
          </a:p>
        </p:txBody>
      </p:sp>
      <p:sp>
        <p:nvSpPr>
          <p:cNvPr id="4" name="Slide Number Placeholder 3"/>
          <p:cNvSpPr>
            <a:spLocks noGrp="1"/>
          </p:cNvSpPr>
          <p:nvPr>
            <p:ph type="sldNum" sz="quarter" idx="5"/>
          </p:nvPr>
        </p:nvSpPr>
        <p:spPr/>
        <p:txBody>
          <a:bodyPr/>
          <a:lstStyle/>
          <a:p>
            <a:fld id="{4E1F5E26-AB88-413D-A6FB-13379611558C}" type="slidenum">
              <a:rPr lang="en-GB" smtClean="0"/>
              <a:t>5</a:t>
            </a:fld>
            <a:endParaRPr lang="en-GB"/>
          </a:p>
        </p:txBody>
      </p:sp>
    </p:spTree>
    <p:extLst>
      <p:ext uri="{BB962C8B-B14F-4D97-AF65-F5344CB8AC3E}">
        <p14:creationId xmlns:p14="http://schemas.microsoft.com/office/powerpoint/2010/main" val="40828625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Owner – </a:t>
            </a:r>
            <a:r>
              <a:rPr lang="en-GB" sz="1200" kern="1200" dirty="0">
                <a:solidFill>
                  <a:schemeClr val="tx1"/>
                </a:solidFill>
                <a:effectLst/>
                <a:latin typeface="+mn-lt"/>
                <a:ea typeface="+mn-ea"/>
                <a:cs typeface="+mn-cs"/>
              </a:rPr>
              <a:t>Monitor accounts, expenses, losses, gains and goals.</a:t>
            </a:r>
          </a:p>
          <a:p>
            <a:pPr lvl="0"/>
            <a:r>
              <a:rPr lang="en-GB" sz="1200" b="1" kern="1200" dirty="0">
                <a:solidFill>
                  <a:schemeClr val="tx1"/>
                </a:solidFill>
                <a:effectLst/>
                <a:latin typeface="+mn-lt"/>
                <a:ea typeface="+mn-ea"/>
                <a:cs typeface="+mn-cs"/>
              </a:rPr>
              <a:t>Manager – </a:t>
            </a:r>
            <a:r>
              <a:rPr lang="en-GB" sz="1200" kern="1200" dirty="0">
                <a:solidFill>
                  <a:schemeClr val="tx1"/>
                </a:solidFill>
                <a:effectLst/>
                <a:latin typeface="+mn-lt"/>
                <a:ea typeface="+mn-ea"/>
                <a:cs typeface="+mn-cs"/>
              </a:rPr>
              <a:t>Manage and supervise the operation of the customer service, inventory, and workshop departments. Authorize purchases of consumables.</a:t>
            </a:r>
          </a:p>
          <a:p>
            <a:r>
              <a:rPr lang="en-GB" sz="1200" b="1" kern="1200" dirty="0">
                <a:solidFill>
                  <a:schemeClr val="tx1"/>
                </a:solidFill>
                <a:effectLst/>
                <a:latin typeface="+mn-lt"/>
                <a:ea typeface="+mn-ea"/>
                <a:cs typeface="+mn-cs"/>
              </a:rPr>
              <a:t>Costumer Service – </a:t>
            </a:r>
            <a:r>
              <a:rPr lang="en-GB" sz="1200" kern="1200" dirty="0">
                <a:solidFill>
                  <a:schemeClr val="tx1"/>
                </a:solidFill>
                <a:effectLst/>
                <a:latin typeface="+mn-lt"/>
                <a:ea typeface="+mn-ea"/>
                <a:cs typeface="+mn-cs"/>
              </a:rPr>
              <a:t>Organizing arrival queues, receive feedback on service provided and supervising reception.</a:t>
            </a:r>
          </a:p>
          <a:p>
            <a:pPr lvl="0"/>
            <a:r>
              <a:rPr lang="en-GB" sz="1200" b="1" kern="1200" dirty="0">
                <a:solidFill>
                  <a:schemeClr val="tx1"/>
                </a:solidFill>
                <a:effectLst/>
                <a:latin typeface="+mn-lt"/>
                <a:ea typeface="+mn-ea"/>
                <a:cs typeface="+mn-cs"/>
              </a:rPr>
              <a:t>Reception – </a:t>
            </a:r>
            <a:r>
              <a:rPr lang="en-GB" sz="1200" kern="1200" dirty="0">
                <a:solidFill>
                  <a:schemeClr val="tx1"/>
                </a:solidFill>
                <a:effectLst/>
                <a:latin typeface="+mn-lt"/>
                <a:ea typeface="+mn-ea"/>
                <a:cs typeface="+mn-cs"/>
              </a:rPr>
              <a:t>Receiving customers, answering the phone, issuing invoices, receiving payments, organizing the arrival queue for services, and providing information to the customer in general.</a:t>
            </a:r>
          </a:p>
          <a:p>
            <a:r>
              <a:rPr lang="en-GB" sz="1200" b="1" kern="1200" dirty="0">
                <a:solidFill>
                  <a:schemeClr val="tx1"/>
                </a:solidFill>
                <a:effectLst/>
                <a:latin typeface="+mn-lt"/>
                <a:ea typeface="+mn-ea"/>
                <a:cs typeface="+mn-cs"/>
              </a:rPr>
              <a:t>Warehouse Supervisor – </a:t>
            </a:r>
            <a:r>
              <a:rPr lang="en-GB" sz="1200" kern="1200" dirty="0">
                <a:solidFill>
                  <a:schemeClr val="tx1"/>
                </a:solidFill>
                <a:effectLst/>
                <a:latin typeface="+mn-lt"/>
                <a:ea typeface="+mn-ea"/>
                <a:cs typeface="+mn-cs"/>
              </a:rPr>
              <a:t>Organizing the stock of parts, reporting outputs, losses, and receipts. Conducting inventories and reports for parts replacement.</a:t>
            </a:r>
          </a:p>
          <a:p>
            <a:pPr lvl="0"/>
            <a:r>
              <a:rPr lang="en-GB" sz="1200" b="1" kern="1200" dirty="0">
                <a:solidFill>
                  <a:schemeClr val="tx1"/>
                </a:solidFill>
                <a:effectLst/>
                <a:latin typeface="+mn-lt"/>
                <a:ea typeface="+mn-ea"/>
                <a:cs typeface="+mn-cs"/>
              </a:rPr>
              <a:t>Warehouse Operative – </a:t>
            </a:r>
            <a:r>
              <a:rPr lang="en-GB" sz="1200" kern="1200" dirty="0">
                <a:solidFill>
                  <a:schemeClr val="tx1"/>
                </a:solidFill>
                <a:effectLst/>
                <a:latin typeface="+mn-lt"/>
                <a:ea typeface="+mn-ea"/>
                <a:cs typeface="+mn-cs"/>
              </a:rPr>
              <a:t>Organizing parts inventory, sorting parts, and delivering parts to the workshop as requested. Assisting with inventories.</a:t>
            </a:r>
          </a:p>
          <a:p>
            <a:r>
              <a:rPr lang="en-GB" sz="1200" b="1" kern="1200" dirty="0">
                <a:solidFill>
                  <a:schemeClr val="tx1"/>
                </a:solidFill>
                <a:effectLst/>
                <a:latin typeface="+mn-lt"/>
                <a:ea typeface="+mn-ea"/>
                <a:cs typeface="+mn-cs"/>
              </a:rPr>
              <a:t>Head Mechanic – </a:t>
            </a:r>
            <a:r>
              <a:rPr lang="en-GB" sz="1200" kern="1200" dirty="0">
                <a:solidFill>
                  <a:schemeClr val="tx1"/>
                </a:solidFill>
                <a:effectLst/>
                <a:latin typeface="+mn-lt"/>
                <a:ea typeface="+mn-ea"/>
                <a:cs typeface="+mn-cs"/>
              </a:rPr>
              <a:t>Organizing the distribution of work to conducted, supervising and assisting the workshop with technicians, providing specialized support.</a:t>
            </a:r>
          </a:p>
          <a:p>
            <a:pPr lvl="0"/>
            <a:r>
              <a:rPr lang="en-GB" sz="1200" b="1" kern="1200" dirty="0">
                <a:solidFill>
                  <a:schemeClr val="tx1"/>
                </a:solidFill>
                <a:effectLst/>
                <a:latin typeface="+mn-lt"/>
                <a:ea typeface="+mn-ea"/>
                <a:cs typeface="+mn-cs"/>
              </a:rPr>
              <a:t>Technicians – </a:t>
            </a:r>
            <a:r>
              <a:rPr lang="en-GB" sz="1200" kern="1200" dirty="0">
                <a:solidFill>
                  <a:schemeClr val="tx1"/>
                </a:solidFill>
                <a:effectLst/>
                <a:latin typeface="+mn-lt"/>
                <a:ea typeface="+mn-ea"/>
                <a:cs typeface="+mn-cs"/>
              </a:rPr>
              <a:t>Perform the requested services according to technical specifications and keep the workshop organized and clean.</a:t>
            </a:r>
          </a:p>
          <a:p>
            <a:endParaRPr lang="en-GB" dirty="0"/>
          </a:p>
        </p:txBody>
      </p:sp>
      <p:sp>
        <p:nvSpPr>
          <p:cNvPr id="4" name="Slide Number Placeholder 3"/>
          <p:cNvSpPr>
            <a:spLocks noGrp="1"/>
          </p:cNvSpPr>
          <p:nvPr>
            <p:ph type="sldNum" sz="quarter" idx="5"/>
          </p:nvPr>
        </p:nvSpPr>
        <p:spPr/>
        <p:txBody>
          <a:bodyPr/>
          <a:lstStyle/>
          <a:p>
            <a:fld id="{4E1F5E26-AB88-413D-A6FB-13379611558C}" type="slidenum">
              <a:rPr lang="en-GB" smtClean="0"/>
              <a:t>6</a:t>
            </a:fld>
            <a:endParaRPr lang="en-GB"/>
          </a:p>
        </p:txBody>
      </p:sp>
    </p:spTree>
    <p:extLst>
      <p:ext uri="{BB962C8B-B14F-4D97-AF65-F5344CB8AC3E}">
        <p14:creationId xmlns:p14="http://schemas.microsoft.com/office/powerpoint/2010/main" val="14889870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PESTEL Analyse</a:t>
            </a:r>
          </a:p>
          <a:p>
            <a:pPr lvl="0"/>
            <a:r>
              <a:rPr lang="en-GB" sz="1200" b="1" kern="1200" dirty="0">
                <a:solidFill>
                  <a:schemeClr val="tx1"/>
                </a:solidFill>
                <a:effectLst/>
                <a:latin typeface="+mn-lt"/>
                <a:ea typeface="+mn-ea"/>
                <a:cs typeface="+mn-cs"/>
              </a:rPr>
              <a:t>Political Factors</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Regulatory Compliance</a:t>
            </a:r>
            <a:r>
              <a:rPr lang="en-GB" sz="1200" kern="1200" dirty="0">
                <a:solidFill>
                  <a:schemeClr val="tx1"/>
                </a:solidFill>
                <a:effectLst/>
                <a:latin typeface="+mn-lt"/>
                <a:ea typeface="+mn-ea"/>
                <a:cs typeface="+mn-cs"/>
              </a:rPr>
              <a:t>: The business must adhere to the UK automotive service regulation, including proper disposal of used oil and environmental licensing (Environment Agency and Department for Environment, food &amp; Rural, Affairs 2023). </a:t>
            </a:r>
          </a:p>
          <a:p>
            <a:r>
              <a:rPr lang="en-GB" sz="1200" u="sng" kern="1200" dirty="0">
                <a:solidFill>
                  <a:schemeClr val="tx1"/>
                </a:solidFill>
                <a:effectLst/>
                <a:latin typeface="+mn-lt"/>
                <a:ea typeface="+mn-ea"/>
                <a:cs typeface="+mn-cs"/>
              </a:rPr>
              <a:t>SME Support:</a:t>
            </a:r>
            <a:r>
              <a:rPr lang="en-GB" sz="1200" kern="1200" dirty="0">
                <a:solidFill>
                  <a:schemeClr val="tx1"/>
                </a:solidFill>
                <a:effectLst/>
                <a:latin typeface="+mn-lt"/>
                <a:ea typeface="+mn-ea"/>
                <a:cs typeface="+mn-cs"/>
              </a:rPr>
              <a:t> Potential access to government grants or tax relief for small businesses and green initiatives.</a:t>
            </a:r>
          </a:p>
          <a:p>
            <a:pPr lvl="0"/>
            <a:r>
              <a:rPr lang="en-GB" sz="1200" b="1" kern="1200" dirty="0">
                <a:solidFill>
                  <a:schemeClr val="tx1"/>
                </a:solidFill>
                <a:effectLst/>
                <a:latin typeface="+mn-lt"/>
                <a:ea typeface="+mn-ea"/>
                <a:cs typeface="+mn-cs"/>
              </a:rPr>
              <a:t>Economic Factors</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Cost Sensitivity:</a:t>
            </a:r>
            <a:r>
              <a:rPr lang="en-GB" sz="1200" kern="1200" dirty="0">
                <a:solidFill>
                  <a:schemeClr val="tx1"/>
                </a:solidFill>
                <a:effectLst/>
                <a:latin typeface="+mn-lt"/>
                <a:ea typeface="+mn-ea"/>
                <a:cs typeface="+mn-cs"/>
              </a:rPr>
              <a:t> Rising Fuel and maintenance costs may drive demand for affordable, efficient services (Bhardwaj, H. 2022)</a:t>
            </a:r>
          </a:p>
          <a:p>
            <a:r>
              <a:rPr lang="en-GB" sz="1200" u="sng" kern="1200" dirty="0">
                <a:solidFill>
                  <a:schemeClr val="tx1"/>
                </a:solidFill>
                <a:effectLst/>
                <a:latin typeface="+mn-lt"/>
                <a:ea typeface="+mn-ea"/>
                <a:cs typeface="+mn-cs"/>
              </a:rPr>
              <a:t>Gig Economy Growth:</a:t>
            </a:r>
            <a:r>
              <a:rPr lang="en-GB" sz="1200" kern="1200" dirty="0">
                <a:solidFill>
                  <a:schemeClr val="tx1"/>
                </a:solidFill>
                <a:effectLst/>
                <a:latin typeface="+mn-lt"/>
                <a:ea typeface="+mn-ea"/>
                <a:cs typeface="+mn-cs"/>
              </a:rPr>
              <a:t> Increased reliance on private hire vehicles and delivery fleets expands the target market.</a:t>
            </a:r>
          </a:p>
          <a:p>
            <a:pPr lvl="0"/>
            <a:r>
              <a:rPr lang="en-GB" sz="1200" b="1" kern="1200" dirty="0">
                <a:solidFill>
                  <a:schemeClr val="tx1"/>
                </a:solidFill>
                <a:effectLst/>
                <a:latin typeface="+mn-lt"/>
                <a:ea typeface="+mn-ea"/>
                <a:cs typeface="+mn-cs"/>
              </a:rPr>
              <a:t>Social Factors</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Time-Conscious Culture:</a:t>
            </a:r>
            <a:r>
              <a:rPr lang="en-GB" sz="1200" kern="1200" dirty="0">
                <a:solidFill>
                  <a:schemeClr val="tx1"/>
                </a:solidFill>
                <a:effectLst/>
                <a:latin typeface="+mn-lt"/>
                <a:ea typeface="+mn-ea"/>
                <a:cs typeface="+mn-cs"/>
              </a:rPr>
              <a:t> Costumers with the focus in modernity priorate convenience, aligning with the quick-service model (Garcia, J. 2023).</a:t>
            </a:r>
          </a:p>
          <a:p>
            <a:r>
              <a:rPr lang="en-GB" sz="1200" u="sng" kern="1200" dirty="0">
                <a:solidFill>
                  <a:schemeClr val="tx1"/>
                </a:solidFill>
                <a:effectLst/>
                <a:latin typeface="+mn-lt"/>
                <a:ea typeface="+mn-ea"/>
                <a:cs typeface="+mn-cs"/>
              </a:rPr>
              <a:t>Urban Mobility Trends:</a:t>
            </a:r>
            <a:r>
              <a:rPr lang="en-GB" sz="1200" kern="1200" dirty="0">
                <a:solidFill>
                  <a:schemeClr val="tx1"/>
                </a:solidFill>
                <a:effectLst/>
                <a:latin typeface="+mn-lt"/>
                <a:ea typeface="+mn-ea"/>
                <a:cs typeface="+mn-cs"/>
              </a:rPr>
              <a:t> Growth in taxi and ride-hailing services increases demand for fast, reliable maintenance.</a:t>
            </a:r>
          </a:p>
          <a:p>
            <a:endParaRPr lang="en-GB" dirty="0"/>
          </a:p>
        </p:txBody>
      </p:sp>
      <p:sp>
        <p:nvSpPr>
          <p:cNvPr id="4" name="Slide Number Placeholder 3"/>
          <p:cNvSpPr>
            <a:spLocks noGrp="1"/>
          </p:cNvSpPr>
          <p:nvPr>
            <p:ph type="sldNum" sz="quarter" idx="5"/>
          </p:nvPr>
        </p:nvSpPr>
        <p:spPr/>
        <p:txBody>
          <a:bodyPr/>
          <a:lstStyle/>
          <a:p>
            <a:fld id="{4E1F5E26-AB88-413D-A6FB-13379611558C}" type="slidenum">
              <a:rPr lang="en-GB" smtClean="0"/>
              <a:t>7</a:t>
            </a:fld>
            <a:endParaRPr lang="en-GB"/>
          </a:p>
        </p:txBody>
      </p:sp>
    </p:spTree>
    <p:extLst>
      <p:ext uri="{BB962C8B-B14F-4D97-AF65-F5344CB8AC3E}">
        <p14:creationId xmlns:p14="http://schemas.microsoft.com/office/powerpoint/2010/main" val="40107689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Environmental Factors</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Sustainability Expectations:</a:t>
            </a:r>
            <a:r>
              <a:rPr lang="en-GB" sz="1200" kern="1200" dirty="0">
                <a:solidFill>
                  <a:schemeClr val="tx1"/>
                </a:solidFill>
                <a:effectLst/>
                <a:latin typeface="+mn-lt"/>
                <a:ea typeface="+mn-ea"/>
                <a:cs typeface="+mn-cs"/>
              </a:rPr>
              <a:t> Customers and regulators expect eco-conscious practices, such as oil recycling and reduced waste.</a:t>
            </a:r>
          </a:p>
          <a:p>
            <a:r>
              <a:rPr lang="en-GB" sz="1200" u="sng" kern="1200" dirty="0">
                <a:solidFill>
                  <a:schemeClr val="tx1"/>
                </a:solidFill>
                <a:effectLst/>
                <a:latin typeface="+mn-lt"/>
                <a:ea typeface="+mn-ea"/>
                <a:cs typeface="+mn-cs"/>
              </a:rPr>
              <a:t>Increase in demand for electric vehicles:</a:t>
            </a:r>
            <a:r>
              <a:rPr lang="en-GB" sz="1200" kern="1200" dirty="0">
                <a:solidFill>
                  <a:schemeClr val="tx1"/>
                </a:solidFill>
                <a:effectLst/>
                <a:latin typeface="+mn-lt"/>
                <a:ea typeface="+mn-ea"/>
                <a:cs typeface="+mn-cs"/>
              </a:rPr>
              <a:t> Anticipating the rise of hybrid and electric vehicles may require service diversification.</a:t>
            </a:r>
          </a:p>
          <a:p>
            <a:pPr lvl="0"/>
            <a:r>
              <a:rPr lang="en-GB" sz="1200" b="1" kern="1200" dirty="0">
                <a:solidFill>
                  <a:schemeClr val="tx1"/>
                </a:solidFill>
                <a:effectLst/>
                <a:latin typeface="+mn-lt"/>
                <a:ea typeface="+mn-ea"/>
                <a:cs typeface="+mn-cs"/>
              </a:rPr>
              <a:t>Legal Factors</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Health &amp; Safety Compliance:</a:t>
            </a:r>
            <a:r>
              <a:rPr lang="en-GB" sz="1200" kern="1200" dirty="0">
                <a:solidFill>
                  <a:schemeClr val="tx1"/>
                </a:solidFill>
                <a:effectLst/>
                <a:latin typeface="+mn-lt"/>
                <a:ea typeface="+mn-ea"/>
                <a:cs typeface="+mn-cs"/>
              </a:rPr>
              <a:t> Fast-paced operations must meet workshop safety standers.</a:t>
            </a:r>
          </a:p>
          <a:p>
            <a:r>
              <a:rPr lang="en-GB" sz="1200" u="sng" kern="1200" dirty="0">
                <a:solidFill>
                  <a:schemeClr val="tx1"/>
                </a:solidFill>
                <a:effectLst/>
                <a:latin typeface="+mn-lt"/>
                <a:ea typeface="+mn-ea"/>
                <a:cs typeface="+mn-cs"/>
              </a:rPr>
              <a:t>Insurance Requirements:</a:t>
            </a:r>
            <a:r>
              <a:rPr lang="en-GB" sz="1200" kern="1200" dirty="0">
                <a:solidFill>
                  <a:schemeClr val="tx1"/>
                </a:solidFill>
                <a:effectLst/>
                <a:latin typeface="+mn-lt"/>
                <a:ea typeface="+mn-ea"/>
                <a:cs typeface="+mn-cs"/>
              </a:rPr>
              <a:t> Adequate coverage for vehicle handling, employee safety, and environmental risks is mandatory (British Business Bank, 2025)</a:t>
            </a:r>
          </a:p>
          <a:p>
            <a:pPr lvl="0"/>
            <a:r>
              <a:rPr lang="en-GB" sz="1200" b="1" kern="1200" dirty="0">
                <a:solidFill>
                  <a:schemeClr val="tx1"/>
                </a:solidFill>
                <a:effectLst/>
                <a:latin typeface="+mn-lt"/>
                <a:ea typeface="+mn-ea"/>
                <a:cs typeface="+mn-cs"/>
              </a:rPr>
              <a:t>Technological Factors</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Service Efficiency:</a:t>
            </a:r>
            <a:r>
              <a:rPr lang="en-GB" sz="1200" kern="1200" dirty="0">
                <a:solidFill>
                  <a:schemeClr val="tx1"/>
                </a:solidFill>
                <a:effectLst/>
                <a:latin typeface="+mn-lt"/>
                <a:ea typeface="+mn-ea"/>
                <a:cs typeface="+mn-cs"/>
              </a:rPr>
              <a:t> Investment in diagnostic and oil change technology will enhance throughput and reliability.</a:t>
            </a:r>
          </a:p>
          <a:p>
            <a:r>
              <a:rPr lang="en-GB" sz="1200" u="sng" kern="1200" dirty="0">
                <a:solidFill>
                  <a:schemeClr val="tx1"/>
                </a:solidFill>
                <a:effectLst/>
                <a:latin typeface="+mn-lt"/>
                <a:ea typeface="+mn-ea"/>
                <a:cs typeface="+mn-cs"/>
              </a:rPr>
              <a:t>Digital Integration:</a:t>
            </a:r>
            <a:r>
              <a:rPr lang="en-GB" sz="1200" kern="1200" dirty="0">
                <a:solidFill>
                  <a:schemeClr val="tx1"/>
                </a:solidFill>
                <a:effectLst/>
                <a:latin typeface="+mn-lt"/>
                <a:ea typeface="+mn-ea"/>
                <a:cs typeface="+mn-cs"/>
              </a:rPr>
              <a:t> Option online booking and queue tracking can improve customer experience.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Pestel analysis shows that Pit Stop Quick Services operates in a dynamic environment shaped by regulatory, economic, social, technological, environmental, and legal forces (</a:t>
            </a:r>
            <a:r>
              <a:rPr lang="en-GB" sz="1200" kern="1200" dirty="0" err="1">
                <a:solidFill>
                  <a:schemeClr val="tx1"/>
                </a:solidFill>
                <a:effectLst/>
                <a:latin typeface="+mn-lt"/>
                <a:ea typeface="+mn-ea"/>
                <a:cs typeface="+mn-cs"/>
              </a:rPr>
              <a:t>Empiraa</a:t>
            </a:r>
            <a:r>
              <a:rPr lang="en-GB" sz="1200" kern="1200" dirty="0">
                <a:solidFill>
                  <a:schemeClr val="tx1"/>
                </a:solidFill>
                <a:effectLst/>
                <a:latin typeface="+mn-lt"/>
                <a:ea typeface="+mn-ea"/>
                <a:cs typeface="+mn-cs"/>
              </a:rPr>
              <a:t> 2025). These factors influence operational viability, customer, and long-term sustainability:</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E1F5E26-AB88-413D-A6FB-13379611558C}" type="slidenum">
              <a:rPr lang="en-GB" smtClean="0"/>
              <a:t>8</a:t>
            </a:fld>
            <a:endParaRPr lang="en-GB"/>
          </a:p>
        </p:txBody>
      </p:sp>
    </p:spTree>
    <p:extLst>
      <p:ext uri="{BB962C8B-B14F-4D97-AF65-F5344CB8AC3E}">
        <p14:creationId xmlns:p14="http://schemas.microsoft.com/office/powerpoint/2010/main" val="3539007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Opportunities and Strategic Responses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capitalize on the opportunities listed here, we will adopt a strategic response action mitigating the risks of external factors.</a:t>
            </a:r>
          </a:p>
          <a:p>
            <a:r>
              <a:rPr lang="en-GB" sz="1200" kern="1200" dirty="0">
                <a:solidFill>
                  <a:schemeClr val="tx1"/>
                </a:solidFill>
                <a:effectLst/>
                <a:latin typeface="+mn-lt"/>
                <a:ea typeface="+mn-ea"/>
                <a:cs typeface="+mn-cs"/>
              </a:rPr>
              <a:t>The opportunity in the regulatory area will give us access to the SME grant system, which consists of non-refundable funds granted by governmental or private organizations. According to the British Business Bank business guide (2025), “there are many grants available throughout the UK and some business sectors are particularly active and offer a range of options”. With this in mind, we can apply the strategic action of implementing a compliance check list covering waste disposal, health and safety, and labour legislation.</a:t>
            </a:r>
          </a:p>
          <a:p>
            <a:r>
              <a:rPr lang="en-GB" sz="1200" kern="1200" dirty="0">
                <a:solidFill>
                  <a:schemeClr val="tx1"/>
                </a:solidFill>
                <a:effectLst/>
                <a:latin typeface="+mn-lt"/>
                <a:ea typeface="+mn-ea"/>
                <a:cs typeface="+mn-cs"/>
              </a:rPr>
              <a:t>Observing an opportunity presented by economic factor, we see that the growth of the gig economy and the increase in demand for fleet services allows us to implement a strategic action focused on loyalty, offering discounts to frequent customers (e.g. taxis, Uber drivers, and delivery drivers).</a:t>
            </a:r>
            <a:r>
              <a:rPr lang="en-GB" sz="1200" u="sng" kern="1200" dirty="0">
                <a:solidFill>
                  <a:schemeClr val="tx1"/>
                </a:solidFill>
                <a:effectLst/>
                <a:latin typeface="+mn-lt"/>
                <a:ea typeface="+mn-ea"/>
                <a:cs typeface="+mn-cs"/>
              </a:rPr>
              <a:t> Social: </a:t>
            </a:r>
            <a:r>
              <a:rPr lang="en-GB" sz="1200" kern="1200" dirty="0">
                <a:solidFill>
                  <a:schemeClr val="tx1"/>
                </a:solidFill>
                <a:effectLst/>
                <a:latin typeface="+mn-lt"/>
                <a:ea typeface="+mn-ea"/>
                <a:cs typeface="+mn-cs"/>
              </a:rPr>
              <a:t>Strong demand for time-efficient, walk-in services</a:t>
            </a:r>
          </a:p>
          <a:p>
            <a:r>
              <a:rPr lang="en-GB" sz="1200" kern="1200" dirty="0">
                <a:solidFill>
                  <a:schemeClr val="tx1"/>
                </a:solidFill>
                <a:effectLst/>
                <a:latin typeface="+mn-lt"/>
                <a:ea typeface="+mn-ea"/>
                <a:cs typeface="+mn-cs"/>
              </a:rPr>
              <a:t>Considering the technological aspect, we can explore automation and the potential of mobile service. Strategically, we would implement a rapid oil drainage system that can significantly speed up services.</a:t>
            </a:r>
          </a:p>
          <a:p>
            <a:r>
              <a:rPr lang="en-GB" sz="1200" kern="1200" dirty="0">
                <a:solidFill>
                  <a:schemeClr val="tx1"/>
                </a:solidFill>
                <a:effectLst/>
                <a:latin typeface="+mn-lt"/>
                <a:ea typeface="+mn-ea"/>
                <a:cs typeface="+mn-cs"/>
              </a:rPr>
              <a:t>Focusing on sustainability and environment, we will work with the proper recycling of waste, seeking partnerships with certified companies for selective collection and waste oil disposal. We will also implement an oil separator for water drainage.</a:t>
            </a:r>
          </a:p>
          <a:p>
            <a:endParaRPr lang="en-GB" dirty="0"/>
          </a:p>
        </p:txBody>
      </p:sp>
      <p:sp>
        <p:nvSpPr>
          <p:cNvPr id="4" name="Slide Number Placeholder 3"/>
          <p:cNvSpPr>
            <a:spLocks noGrp="1"/>
          </p:cNvSpPr>
          <p:nvPr>
            <p:ph type="sldNum" sz="quarter" idx="5"/>
          </p:nvPr>
        </p:nvSpPr>
        <p:spPr/>
        <p:txBody>
          <a:bodyPr/>
          <a:lstStyle/>
          <a:p>
            <a:fld id="{4E1F5E26-AB88-413D-A6FB-13379611558C}" type="slidenum">
              <a:rPr lang="en-GB" smtClean="0"/>
              <a:t>9</a:t>
            </a:fld>
            <a:endParaRPr lang="en-GB"/>
          </a:p>
        </p:txBody>
      </p:sp>
    </p:spTree>
    <p:extLst>
      <p:ext uri="{BB962C8B-B14F-4D97-AF65-F5344CB8AC3E}">
        <p14:creationId xmlns:p14="http://schemas.microsoft.com/office/powerpoint/2010/main" val="41729244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Demographically, our audience will be between 25-60 years old, of all genders, and with an average income of £45000 at year. Especially those who use their car for work such taxi drivers and busy professionals.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err="1">
                <a:solidFill>
                  <a:schemeClr val="tx1"/>
                </a:solidFill>
                <a:effectLst/>
                <a:latin typeface="+mn-lt"/>
                <a:ea typeface="+mn-ea"/>
                <a:cs typeface="+mn-cs"/>
              </a:rPr>
              <a:t>Psychographically</a:t>
            </a:r>
            <a:r>
              <a:rPr lang="en-GB" sz="1200" kern="1200" dirty="0">
                <a:solidFill>
                  <a:schemeClr val="tx1"/>
                </a:solidFill>
                <a:effectLst/>
                <a:latin typeface="+mn-lt"/>
                <a:ea typeface="+mn-ea"/>
                <a:cs typeface="+mn-cs"/>
              </a:rPr>
              <a:t>, our audience fits into a busy life and gig economy workers (e.g., Uber drivers), and tradespeople.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Geographically, this audience is in business centre and busy areas, e.g., near public transport hubs, taxi ranks, and high car traffic.</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Behavioural, drivers who need regular oil changes, preferably those who need service without an appointment.</a:t>
            </a:r>
          </a:p>
          <a:p>
            <a:r>
              <a:rPr lang="en-GB" sz="1200" kern="1200" dirty="0">
                <a:solidFill>
                  <a:schemeClr val="tx1"/>
                </a:solidFill>
                <a:effectLst/>
                <a:latin typeface="+mn-lt"/>
                <a:ea typeface="+mn-ea"/>
                <a:cs typeface="+mn-cs"/>
              </a:rPr>
              <a:t>Our target audience will primarily be taxi drivers and ride-sharing operators. These are customers who need frequent oil changes and often cannot wait for a traditional garage. Also, target busy professionals that are time constrained. These customers value speed, convenience, reliability, and cost-effectiveness.</a:t>
            </a:r>
          </a:p>
          <a:p>
            <a:r>
              <a:rPr lang="en-GB" sz="1200" kern="1200" dirty="0">
                <a:solidFill>
                  <a:schemeClr val="tx1"/>
                </a:solidFill>
                <a:effectLst/>
                <a:latin typeface="+mn-lt"/>
                <a:ea typeface="+mn-ea"/>
                <a:cs typeface="+mn-cs"/>
              </a:rPr>
              <a:t>Market positioning: Pit-Stop Quick Service will position itself with “Fast and reliable oil changes for drivers who do not have time to waste.”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E1F5E26-AB88-413D-A6FB-13379611558C}" type="slidenum">
              <a:rPr lang="en-GB" smtClean="0"/>
              <a:t>10</a:t>
            </a:fld>
            <a:endParaRPr lang="en-GB"/>
          </a:p>
        </p:txBody>
      </p:sp>
    </p:spTree>
    <p:extLst>
      <p:ext uri="{BB962C8B-B14F-4D97-AF65-F5344CB8AC3E}">
        <p14:creationId xmlns:p14="http://schemas.microsoft.com/office/powerpoint/2010/main" val="25115639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USP: What will make Pit-Stop Quick Service stand out is the lack of need for appointments, specialized focus, speed, and efficiency.</a:t>
            </a:r>
          </a:p>
          <a:p>
            <a:endParaRPr lang="en-GB" dirty="0"/>
          </a:p>
        </p:txBody>
      </p:sp>
      <p:sp>
        <p:nvSpPr>
          <p:cNvPr id="4" name="Slide Number Placeholder 3"/>
          <p:cNvSpPr>
            <a:spLocks noGrp="1"/>
          </p:cNvSpPr>
          <p:nvPr>
            <p:ph type="sldNum" sz="quarter" idx="5"/>
          </p:nvPr>
        </p:nvSpPr>
        <p:spPr/>
        <p:txBody>
          <a:bodyPr/>
          <a:lstStyle/>
          <a:p>
            <a:fld id="{4E1F5E26-AB88-413D-A6FB-13379611558C}" type="slidenum">
              <a:rPr lang="en-GB" smtClean="0"/>
              <a:t>11</a:t>
            </a:fld>
            <a:endParaRPr lang="en-GB"/>
          </a:p>
        </p:txBody>
      </p:sp>
    </p:spTree>
    <p:extLst>
      <p:ext uri="{BB962C8B-B14F-4D97-AF65-F5344CB8AC3E}">
        <p14:creationId xmlns:p14="http://schemas.microsoft.com/office/powerpoint/2010/main" val="11890666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Marketing channels: We will reach our audience using efficient tools such as social media, Google My Business, WhatsApp Business, partnerships with taxi and delivery companies.</a:t>
            </a:r>
          </a:p>
          <a:p>
            <a:r>
              <a:rPr lang="en-GB" sz="1200" kern="1200" dirty="0">
                <a:solidFill>
                  <a:schemeClr val="tx1"/>
                </a:solidFill>
                <a:effectLst/>
                <a:latin typeface="+mn-lt"/>
                <a:ea typeface="+mn-ea"/>
                <a:cs typeface="+mn-cs"/>
              </a:rPr>
              <a:t>Attracting customers with specific promotions such as discounts for first-time customers, loyalty card, and online advertising.</a:t>
            </a:r>
          </a:p>
          <a:p>
            <a:endParaRPr lang="en-GB" dirty="0"/>
          </a:p>
        </p:txBody>
      </p:sp>
      <p:sp>
        <p:nvSpPr>
          <p:cNvPr id="4" name="Slide Number Placeholder 3"/>
          <p:cNvSpPr>
            <a:spLocks noGrp="1"/>
          </p:cNvSpPr>
          <p:nvPr>
            <p:ph type="sldNum" sz="quarter" idx="5"/>
          </p:nvPr>
        </p:nvSpPr>
        <p:spPr/>
        <p:txBody>
          <a:bodyPr/>
          <a:lstStyle/>
          <a:p>
            <a:fld id="{4E1F5E26-AB88-413D-A6FB-13379611558C}" type="slidenum">
              <a:rPr lang="en-GB" smtClean="0"/>
              <a:t>12</a:t>
            </a:fld>
            <a:endParaRPr lang="en-GB"/>
          </a:p>
        </p:txBody>
      </p:sp>
    </p:spTree>
    <p:extLst>
      <p:ext uri="{BB962C8B-B14F-4D97-AF65-F5344CB8AC3E}">
        <p14:creationId xmlns:p14="http://schemas.microsoft.com/office/powerpoint/2010/main" val="10713597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References</a:t>
            </a:r>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Bhardwaj, H. (2022) </a:t>
            </a:r>
            <a:r>
              <a:rPr lang="en-GB" sz="1200" i="1" u="sng" kern="1200" dirty="0">
                <a:solidFill>
                  <a:schemeClr val="tx1"/>
                </a:solidFill>
                <a:effectLst/>
                <a:latin typeface="+mn-lt"/>
                <a:ea typeface="+mn-ea"/>
                <a:cs typeface="+mn-cs"/>
              </a:rPr>
              <a:t>Behavioural Impacts of Rising Automotive Fuel Prices on Consumer Fuel Demand.</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3"/>
              </a:rPr>
              <a:t>https://www.ons.gov.uk/economy/economicoutputandproductivity/output/articles/behaviouralimpactsofrisingautomotivefuelpricesonconsumerfueldemandukjuly2021toaugust2022/2022-09-02#toc</a:t>
            </a:r>
            <a:r>
              <a:rPr lang="en-GB" sz="1200" kern="1200" dirty="0">
                <a:solidFill>
                  <a:schemeClr val="tx1"/>
                </a:solidFill>
                <a:effectLst/>
                <a:latin typeface="+mn-lt"/>
                <a:ea typeface="+mn-ea"/>
                <a:cs typeface="+mn-cs"/>
              </a:rPr>
              <a:t> (Accessed: 10 November 2025)</a:t>
            </a:r>
          </a:p>
          <a:p>
            <a:r>
              <a:rPr lang="en-GB" sz="1200" kern="1200" dirty="0">
                <a:solidFill>
                  <a:schemeClr val="tx1"/>
                </a:solidFill>
                <a:effectLst/>
                <a:latin typeface="+mn-lt"/>
                <a:ea typeface="+mn-ea"/>
                <a:cs typeface="+mn-cs"/>
              </a:rPr>
              <a:t>British Business Bank (2025) </a:t>
            </a:r>
            <a:r>
              <a:rPr lang="en-GB" sz="1200" i="1" kern="1200" dirty="0">
                <a:solidFill>
                  <a:schemeClr val="tx1"/>
                </a:solidFill>
                <a:effectLst/>
                <a:latin typeface="+mn-lt"/>
                <a:ea typeface="+mn-ea"/>
                <a:cs typeface="+mn-cs"/>
              </a:rPr>
              <a:t>Business Insurance: the basics.</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4"/>
              </a:rPr>
              <a:t>https://www.british-business-bank.co.uk/business-guidance/guidance-articles/business-essentials/business-insurance-basics</a:t>
            </a:r>
            <a:r>
              <a:rPr lang="en-GB" sz="1200" kern="1200" dirty="0">
                <a:solidFill>
                  <a:schemeClr val="tx1"/>
                </a:solidFill>
                <a:effectLst/>
                <a:latin typeface="+mn-lt"/>
                <a:ea typeface="+mn-ea"/>
                <a:cs typeface="+mn-cs"/>
              </a:rPr>
              <a:t> (Accessed: 10 November 2025).</a:t>
            </a:r>
          </a:p>
          <a:p>
            <a:r>
              <a:rPr lang="en-GB" sz="1200" kern="1200" dirty="0">
                <a:solidFill>
                  <a:schemeClr val="tx1"/>
                </a:solidFill>
                <a:effectLst/>
                <a:latin typeface="+mn-lt"/>
                <a:ea typeface="+mn-ea"/>
                <a:cs typeface="+mn-cs"/>
              </a:rPr>
              <a:t>British Business Bank (2025) </a:t>
            </a:r>
            <a:r>
              <a:rPr lang="en-GB" sz="1200" i="1" kern="1200" dirty="0">
                <a:solidFill>
                  <a:schemeClr val="tx1"/>
                </a:solidFill>
                <a:effectLst/>
                <a:latin typeface="+mn-lt"/>
                <a:ea typeface="+mn-ea"/>
                <a:cs typeface="+mn-cs"/>
              </a:rPr>
              <a:t>What are business grants? </a:t>
            </a:r>
            <a:r>
              <a:rPr lang="en-GB" sz="1200" kern="1200" dirty="0">
                <a:solidFill>
                  <a:schemeClr val="tx1"/>
                </a:solidFill>
                <a:effectLst/>
                <a:latin typeface="+mn-lt"/>
                <a:ea typeface="+mn-ea"/>
                <a:cs typeface="+mn-cs"/>
              </a:rPr>
              <a:t>Available at: </a:t>
            </a:r>
            <a:r>
              <a:rPr lang="en-GB" sz="1200" u="sng" kern="1200" dirty="0">
                <a:solidFill>
                  <a:schemeClr val="tx1"/>
                </a:solidFill>
                <a:effectLst/>
                <a:latin typeface="+mn-lt"/>
                <a:ea typeface="+mn-ea"/>
                <a:cs typeface="+mn-cs"/>
                <a:hlinkClick r:id="rId5"/>
              </a:rPr>
              <a:t>https://www.british-business-bank.co.uk/business-guidance/guidance-articles/finance/grants-finance#:~:text=Business%20grants%20are%20payments%20provided,offer%20a%20range%20of%20options.</a:t>
            </a:r>
            <a:r>
              <a:rPr lang="en-GB" sz="1200" kern="1200" dirty="0">
                <a:solidFill>
                  <a:schemeClr val="tx1"/>
                </a:solidFill>
                <a:effectLst/>
                <a:latin typeface="+mn-lt"/>
                <a:ea typeface="+mn-ea"/>
                <a:cs typeface="+mn-cs"/>
              </a:rPr>
              <a:t> (Accessed: 23 November 2025).</a:t>
            </a:r>
          </a:p>
          <a:p>
            <a:r>
              <a:rPr lang="en-GB" sz="1200" kern="1200" dirty="0" err="1">
                <a:solidFill>
                  <a:schemeClr val="tx1"/>
                </a:solidFill>
                <a:effectLst/>
                <a:latin typeface="+mn-lt"/>
                <a:ea typeface="+mn-ea"/>
                <a:cs typeface="+mn-cs"/>
              </a:rPr>
              <a:t>Empiraa</a:t>
            </a:r>
            <a:r>
              <a:rPr lang="en-GB" sz="1200" kern="1200" dirty="0">
                <a:solidFill>
                  <a:schemeClr val="tx1"/>
                </a:solidFill>
                <a:effectLst/>
                <a:latin typeface="+mn-lt"/>
                <a:ea typeface="+mn-ea"/>
                <a:cs typeface="+mn-cs"/>
              </a:rPr>
              <a:t> (2025 </a:t>
            </a:r>
            <a:r>
              <a:rPr lang="en-GB" sz="1200" i="1" kern="1200" dirty="0">
                <a:solidFill>
                  <a:schemeClr val="tx1"/>
                </a:solidFill>
                <a:effectLst/>
                <a:latin typeface="+mn-lt"/>
                <a:ea typeface="+mn-ea"/>
                <a:cs typeface="+mn-cs"/>
              </a:rPr>
              <a:t>A Comprehensive Guide to PESTEL Analysis for Business Strategy.</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6"/>
              </a:rPr>
              <a:t>https://www.empiraa.com/blog/a-comprehensive-guide-to-pestel-analysis-for-business-strategy</a:t>
            </a:r>
            <a:r>
              <a:rPr lang="en-GB" sz="1200" kern="1200" dirty="0">
                <a:solidFill>
                  <a:schemeClr val="tx1"/>
                </a:solidFill>
                <a:effectLst/>
                <a:latin typeface="+mn-lt"/>
                <a:ea typeface="+mn-ea"/>
                <a:cs typeface="+mn-cs"/>
              </a:rPr>
              <a:t> (Accessed: 09 November 2025)</a:t>
            </a:r>
          </a:p>
          <a:p>
            <a:r>
              <a:rPr lang="en-GB" sz="1200" kern="1200" dirty="0">
                <a:solidFill>
                  <a:schemeClr val="tx1"/>
                </a:solidFill>
                <a:effectLst/>
                <a:latin typeface="+mn-lt"/>
                <a:ea typeface="+mn-ea"/>
                <a:cs typeface="+mn-cs"/>
              </a:rPr>
              <a:t>Environment Agency and Department for Environment, food &amp; Rural Affairs (2023) </a:t>
            </a:r>
            <a:r>
              <a:rPr lang="en-GB" sz="1200" i="1" kern="1200" dirty="0">
                <a:solidFill>
                  <a:schemeClr val="tx1"/>
                </a:solidFill>
                <a:effectLst/>
                <a:latin typeface="+mn-lt"/>
                <a:ea typeface="+mn-ea"/>
                <a:cs typeface="+mn-cs"/>
              </a:rPr>
              <a:t>Oil storage regulations for businesses. </a:t>
            </a:r>
            <a:r>
              <a:rPr lang="en-GB" sz="1200" kern="1200" dirty="0">
                <a:solidFill>
                  <a:schemeClr val="tx1"/>
                </a:solidFill>
                <a:effectLst/>
                <a:latin typeface="+mn-lt"/>
                <a:ea typeface="+mn-ea"/>
                <a:cs typeface="+mn-cs"/>
              </a:rPr>
              <a:t>Available at: </a:t>
            </a:r>
            <a:r>
              <a:rPr lang="en-GB" sz="1200" u="sng" kern="1200" dirty="0">
                <a:solidFill>
                  <a:schemeClr val="tx1"/>
                </a:solidFill>
                <a:effectLst/>
                <a:latin typeface="+mn-lt"/>
                <a:ea typeface="+mn-ea"/>
                <a:cs typeface="+mn-cs"/>
                <a:hlinkClick r:id="rId7"/>
              </a:rPr>
              <a:t>http://www.gov.uk/guidance/storing-oil-at-a-home-or-business</a:t>
            </a:r>
            <a:r>
              <a:rPr lang="en-GB" sz="1200" kern="1200" dirty="0">
                <a:solidFill>
                  <a:schemeClr val="tx1"/>
                </a:solidFill>
                <a:effectLst/>
                <a:latin typeface="+mn-lt"/>
                <a:ea typeface="+mn-ea"/>
                <a:cs typeface="+mn-cs"/>
              </a:rPr>
              <a:t> (Accessed: 09 November 2025).</a:t>
            </a:r>
          </a:p>
          <a:p>
            <a:r>
              <a:rPr lang="en-GB" sz="1200" kern="1200" dirty="0">
                <a:solidFill>
                  <a:schemeClr val="tx1"/>
                </a:solidFill>
                <a:effectLst/>
                <a:latin typeface="+mn-lt"/>
                <a:ea typeface="+mn-ea"/>
                <a:cs typeface="+mn-cs"/>
              </a:rPr>
              <a:t>Garcia, J. (2023) </a:t>
            </a:r>
            <a:r>
              <a:rPr lang="en-GB" sz="1200" i="1" kern="1200" dirty="0">
                <a:solidFill>
                  <a:schemeClr val="tx1"/>
                </a:solidFill>
                <a:effectLst/>
                <a:latin typeface="+mn-lt"/>
                <a:ea typeface="+mn-ea"/>
                <a:cs typeface="+mn-cs"/>
              </a:rPr>
              <a:t>Understanding the Convenience Megatrend and Its Impact.</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8"/>
              </a:rPr>
              <a:t>https://www.euromonitor.com/article/understanding-the-convenience-megatrend-and-its-impact</a:t>
            </a:r>
            <a:r>
              <a:rPr lang="en-GB" sz="1200" kern="1200" dirty="0">
                <a:solidFill>
                  <a:schemeClr val="tx1"/>
                </a:solidFill>
                <a:effectLst/>
                <a:latin typeface="+mn-lt"/>
                <a:ea typeface="+mn-ea"/>
                <a:cs typeface="+mn-cs"/>
              </a:rPr>
              <a:t> (Accessed: 10 November 2025).</a:t>
            </a:r>
          </a:p>
          <a:p>
            <a:r>
              <a:rPr lang="en-GB" sz="1200" kern="1200" dirty="0">
                <a:solidFill>
                  <a:schemeClr val="tx1"/>
                </a:solidFill>
                <a:effectLst/>
                <a:latin typeface="+mn-lt"/>
                <a:ea typeface="+mn-ea"/>
                <a:cs typeface="+mn-cs"/>
              </a:rPr>
              <a:t>Health and Safety Executive (2009) </a:t>
            </a:r>
            <a:r>
              <a:rPr lang="en-GB" sz="1200" i="1" kern="1200" dirty="0">
                <a:solidFill>
                  <a:schemeClr val="tx1"/>
                </a:solidFill>
                <a:effectLst/>
                <a:latin typeface="+mn-lt"/>
                <a:ea typeface="+mn-ea"/>
                <a:cs typeface="+mn-cs"/>
              </a:rPr>
              <a:t>Health and Safety in Motor Vehicles Repair and Associated Industries (HSG261).</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9"/>
              </a:rPr>
              <a:t>https://www.hse.gov.uk/pubns/books/hsg261.htm</a:t>
            </a:r>
            <a:r>
              <a:rPr lang="en-GB" sz="1200" kern="1200" dirty="0">
                <a:solidFill>
                  <a:schemeClr val="tx1"/>
                </a:solidFill>
                <a:effectLst/>
                <a:latin typeface="+mn-lt"/>
                <a:ea typeface="+mn-ea"/>
                <a:cs typeface="+mn-cs"/>
              </a:rPr>
              <a:t> (accessed: 10 November 2025)</a:t>
            </a:r>
          </a:p>
          <a:p>
            <a:endParaRPr lang="en-GB" dirty="0"/>
          </a:p>
        </p:txBody>
      </p:sp>
      <p:sp>
        <p:nvSpPr>
          <p:cNvPr id="4" name="Slide Number Placeholder 3"/>
          <p:cNvSpPr>
            <a:spLocks noGrp="1"/>
          </p:cNvSpPr>
          <p:nvPr>
            <p:ph type="sldNum" sz="quarter" idx="5"/>
          </p:nvPr>
        </p:nvSpPr>
        <p:spPr/>
        <p:txBody>
          <a:bodyPr/>
          <a:lstStyle/>
          <a:p>
            <a:fld id="{4E1F5E26-AB88-413D-A6FB-13379611558C}" type="slidenum">
              <a:rPr lang="en-GB" smtClean="0"/>
              <a:t>15</a:t>
            </a:fld>
            <a:endParaRPr lang="en-GB"/>
          </a:p>
        </p:txBody>
      </p:sp>
    </p:spTree>
    <p:extLst>
      <p:ext uri="{BB962C8B-B14F-4D97-AF65-F5344CB8AC3E}">
        <p14:creationId xmlns:p14="http://schemas.microsoft.com/office/powerpoint/2010/main" val="41922359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12/7/2025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991696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12/7/2025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98476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12/7/2025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4433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12/7/2025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74040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12/7/2025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99318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12/7/2025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20189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12/7/2025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89085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12/7/2025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44664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12/7/2025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64152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12/7/2025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3225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12/7/2025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1752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12/7/2025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8674550"/>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16" r:id="rId4"/>
    <p:sldLayoutId id="2147483717" r:id="rId5"/>
    <p:sldLayoutId id="2147483722" r:id="rId6"/>
    <p:sldLayoutId id="2147483718" r:id="rId7"/>
    <p:sldLayoutId id="2147483719" r:id="rId8"/>
    <p:sldLayoutId id="2147483720" r:id="rId9"/>
    <p:sldLayoutId id="2147483721" r:id="rId10"/>
    <p:sldLayoutId id="2147483723"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slides/_rels/slide8.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slides/_rels/slide1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31.jpg"/></Relationships>
</file>

<file path=ppt/slides/_rels/slide12.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6.jpg"/><Relationship Id="rId5" Type="http://schemas.openxmlformats.org/officeDocument/2006/relationships/image" Target="../media/image35.jpg"/><Relationship Id="rId4" Type="http://schemas.openxmlformats.org/officeDocument/2006/relationships/image" Target="../media/image34.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33" name="Rectangle 32">
            <a:extLst>
              <a:ext uri="{FF2B5EF4-FFF2-40B4-BE49-F238E27FC236}">
                <a16:creationId xmlns:a16="http://schemas.microsoft.com/office/drawing/2014/main" id="{149F9F0F-FB8C-5565-247C-BDCC156B5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ABA4FDDF-F59C-428B-8603-3A86D759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4" name="Picture 33">
            <a:extLst>
              <a:ext uri="{FF2B5EF4-FFF2-40B4-BE49-F238E27FC236}">
                <a16:creationId xmlns:a16="http://schemas.microsoft.com/office/drawing/2014/main" id="{B4CF3452-9350-03F3-E058-3E625D2E3319}"/>
              </a:ext>
            </a:extLst>
          </p:cNvPr>
          <p:cNvPicPr>
            <a:picLocks noChangeAspect="1"/>
          </p:cNvPicPr>
          <p:nvPr/>
        </p:nvPicPr>
        <p:blipFill>
          <a:blip r:embed="rId2"/>
          <a:srcRect t="25000"/>
          <a:stretch>
            <a:fillRect/>
          </a:stretch>
        </p:blipFill>
        <p:spPr>
          <a:xfrm>
            <a:off x="1" y="1"/>
            <a:ext cx="12192000" cy="6857988"/>
          </a:xfrm>
          <a:prstGeom prst="rect">
            <a:avLst/>
          </a:prstGeom>
        </p:spPr>
      </p:pic>
      <p:sp>
        <p:nvSpPr>
          <p:cNvPr id="5" name="TextBox 4">
            <a:extLst>
              <a:ext uri="{FF2B5EF4-FFF2-40B4-BE49-F238E27FC236}">
                <a16:creationId xmlns:a16="http://schemas.microsoft.com/office/drawing/2014/main" id="{5CDF03E0-69FD-11E1-93C5-E57996878915}"/>
              </a:ext>
            </a:extLst>
          </p:cNvPr>
          <p:cNvSpPr txBox="1"/>
          <p:nvPr/>
        </p:nvSpPr>
        <p:spPr>
          <a:xfrm>
            <a:off x="1454350" y="2282528"/>
            <a:ext cx="9893155" cy="769441"/>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Business Plan</a:t>
            </a:r>
          </a:p>
        </p:txBody>
      </p:sp>
      <p:sp>
        <p:nvSpPr>
          <p:cNvPr id="6" name="TextBox 5">
            <a:extLst>
              <a:ext uri="{FF2B5EF4-FFF2-40B4-BE49-F238E27FC236}">
                <a16:creationId xmlns:a16="http://schemas.microsoft.com/office/drawing/2014/main" id="{ED94BBD4-76A2-3D21-4773-1DABCCCE3744}"/>
              </a:ext>
            </a:extLst>
          </p:cNvPr>
          <p:cNvSpPr txBox="1"/>
          <p:nvPr/>
        </p:nvSpPr>
        <p:spPr>
          <a:xfrm>
            <a:off x="4297680" y="5334495"/>
            <a:ext cx="5806440" cy="923330"/>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Roberto Paulo Jacintho SN: 2430781</a:t>
            </a:r>
          </a:p>
          <a:p>
            <a:r>
              <a:rPr lang="en-GB" dirty="0">
                <a:latin typeface="Arial" panose="020B0604020202020204" pitchFamily="34" charset="0"/>
                <a:cs typeface="Arial" panose="020B0604020202020204" pitchFamily="34" charset="0"/>
              </a:rPr>
              <a:t>Enterprise and Entrepreneurship LCLM4006</a:t>
            </a:r>
          </a:p>
          <a:p>
            <a:r>
              <a:rPr lang="en-GB" dirty="0">
                <a:latin typeface="Arial" panose="020B0604020202020204" pitchFamily="34" charset="0"/>
                <a:cs typeface="Arial" panose="020B0604020202020204" pitchFamily="34" charset="0"/>
              </a:rPr>
              <a:t>Lecture: Charles </a:t>
            </a:r>
            <a:r>
              <a:rPr lang="en-GB" dirty="0" err="1">
                <a:latin typeface="Arial" panose="020B0604020202020204" pitchFamily="34" charset="0"/>
                <a:cs typeface="Arial" panose="020B0604020202020204" pitchFamily="34" charset="0"/>
              </a:rPr>
              <a:t>Obinwa</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1374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BFBDAF-519D-D288-4FBE-2201B5001D46}"/>
              </a:ext>
            </a:extLst>
          </p:cNvPr>
          <p:cNvSpPr>
            <a:spLocks noGrp="1"/>
          </p:cNvSpPr>
          <p:nvPr>
            <p:ph idx="1"/>
          </p:nvPr>
        </p:nvSpPr>
        <p:spPr>
          <a:xfrm>
            <a:off x="650535" y="1851152"/>
            <a:ext cx="10890928" cy="4691888"/>
          </a:xfrm>
        </p:spPr>
        <p:txBody>
          <a:bodyPr>
            <a:noAutofit/>
          </a:bodyPr>
          <a:lstStyle/>
          <a:p>
            <a:pPr marL="0" indent="0" algn="just">
              <a:buNone/>
            </a:pPr>
            <a:r>
              <a:rPr lang="en-GB" sz="1800" dirty="0">
                <a:latin typeface="Arial" panose="020B0604020202020204" pitchFamily="34" charset="0"/>
                <a:cs typeface="Arial" panose="020B0604020202020204" pitchFamily="34" charset="0"/>
              </a:rPr>
              <a:t>Introduction …………………………………………………………….Slide 03</a:t>
            </a:r>
          </a:p>
          <a:p>
            <a:pPr marL="0" indent="0" algn="just">
              <a:buNone/>
            </a:pPr>
            <a:r>
              <a:rPr lang="en-GB" sz="1800" dirty="0">
                <a:latin typeface="Arial" panose="020B0604020202020204" pitchFamily="34" charset="0"/>
                <a:cs typeface="Arial" panose="020B0604020202020204" pitchFamily="34" charset="0"/>
              </a:rPr>
              <a:t>Overview …………………………………………………………....….Slide 04</a:t>
            </a:r>
          </a:p>
          <a:p>
            <a:pPr marL="0" indent="0" algn="just">
              <a:buNone/>
            </a:pPr>
            <a:r>
              <a:rPr lang="en-GB" sz="1800" dirty="0">
                <a:latin typeface="Arial" panose="020B0604020202020204" pitchFamily="34" charset="0"/>
                <a:cs typeface="Arial" panose="020B0604020202020204" pitchFamily="34" charset="0"/>
              </a:rPr>
              <a:t>Legal Format and Management Structure……...............................Slide 05</a:t>
            </a:r>
          </a:p>
          <a:p>
            <a:pPr marL="0" indent="0" algn="just">
              <a:buNone/>
            </a:pPr>
            <a:r>
              <a:rPr lang="en-GB" sz="1800" dirty="0">
                <a:latin typeface="Arial" panose="020B0604020202020204" pitchFamily="34" charset="0"/>
                <a:cs typeface="Arial" panose="020B0604020202020204" pitchFamily="34" charset="0"/>
              </a:rPr>
              <a:t>Management Structure Diagram……………………………………..Slide 06</a:t>
            </a:r>
          </a:p>
          <a:p>
            <a:pPr marL="0" indent="0" algn="just">
              <a:buNone/>
            </a:pPr>
            <a:r>
              <a:rPr lang="en-GB" sz="1800" dirty="0">
                <a:latin typeface="Arial" panose="020B0604020202020204" pitchFamily="34" charset="0"/>
                <a:cs typeface="Arial" panose="020B0604020202020204" pitchFamily="34" charset="0"/>
              </a:rPr>
              <a:t>PESTEL Analyse ……………………………………………………...Slide 07</a:t>
            </a:r>
          </a:p>
          <a:p>
            <a:pPr marL="0" indent="0" algn="just">
              <a:buNone/>
            </a:pPr>
            <a:r>
              <a:rPr lang="en-GB" sz="1800" dirty="0">
                <a:latin typeface="Arial" panose="020B0604020202020204" pitchFamily="34" charset="0"/>
                <a:cs typeface="Arial" panose="020B0604020202020204" pitchFamily="34" charset="0"/>
              </a:rPr>
              <a:t>Business Strategy …………………………………………................Slide 09</a:t>
            </a:r>
          </a:p>
          <a:p>
            <a:pPr marL="0" indent="0" algn="just">
              <a:buNone/>
            </a:pPr>
            <a:r>
              <a:rPr lang="en-GB" sz="1800" dirty="0">
                <a:latin typeface="Arial" panose="020B0604020202020204" pitchFamily="34" charset="0"/>
                <a:cs typeface="Arial" panose="020B0604020202020204" pitchFamily="34" charset="0"/>
              </a:rPr>
              <a:t>Marketing Strategies ………………………………………………….Slide 10</a:t>
            </a:r>
          </a:p>
          <a:p>
            <a:pPr marL="0" indent="0" algn="just">
              <a:buNone/>
            </a:pPr>
            <a:r>
              <a:rPr lang="en-GB" sz="1800" dirty="0">
                <a:latin typeface="Arial" panose="020B0604020202020204" pitchFamily="34" charset="0"/>
                <a:cs typeface="Arial" panose="020B0604020202020204" pitchFamily="34" charset="0"/>
              </a:rPr>
              <a:t>UPSs …………………………………………………………………...Slide 12</a:t>
            </a:r>
          </a:p>
          <a:p>
            <a:pPr marL="0" indent="0" algn="just">
              <a:buNone/>
            </a:pPr>
            <a:r>
              <a:rPr lang="en-GB" sz="1800" dirty="0">
                <a:latin typeface="Arial" panose="020B0604020202020204" pitchFamily="34" charset="0"/>
                <a:cs typeface="Arial" panose="020B0604020202020204" pitchFamily="34" charset="0"/>
              </a:rPr>
              <a:t>Funding Requirements and Allocation ……………………………...Slide 13</a:t>
            </a:r>
          </a:p>
        </p:txBody>
      </p:sp>
      <p:sp>
        <p:nvSpPr>
          <p:cNvPr id="4" name="Title 1">
            <a:extLst>
              <a:ext uri="{FF2B5EF4-FFF2-40B4-BE49-F238E27FC236}">
                <a16:creationId xmlns:a16="http://schemas.microsoft.com/office/drawing/2014/main" id="{41743DF7-0437-E317-41B1-DB33F72001F3}"/>
              </a:ext>
            </a:extLst>
          </p:cNvPr>
          <p:cNvSpPr txBox="1">
            <a:spLocks/>
          </p:cNvSpPr>
          <p:nvPr/>
        </p:nvSpPr>
        <p:spPr>
          <a:xfrm>
            <a:off x="650535" y="1152145"/>
            <a:ext cx="10890929" cy="530351"/>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sz="2800" dirty="0">
                <a:latin typeface="Arial" panose="020B0604020202020204" pitchFamily="34" charset="0"/>
                <a:cs typeface="Arial" panose="020B0604020202020204" pitchFamily="34" charset="0"/>
              </a:rPr>
              <a:t>Contents</a:t>
            </a:r>
          </a:p>
        </p:txBody>
      </p:sp>
    </p:spTree>
    <p:extLst>
      <p:ext uri="{BB962C8B-B14F-4D97-AF65-F5344CB8AC3E}">
        <p14:creationId xmlns:p14="http://schemas.microsoft.com/office/powerpoint/2010/main" val="1736617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olourful and modern motorway intersections">
            <a:extLst>
              <a:ext uri="{FF2B5EF4-FFF2-40B4-BE49-F238E27FC236}">
                <a16:creationId xmlns:a16="http://schemas.microsoft.com/office/drawing/2014/main" id="{60941E84-5D50-7154-F560-196DFF0FCE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39539" y="3975652"/>
            <a:ext cx="3200723" cy="1876508"/>
          </a:xfrm>
          <a:prstGeom prst="rect">
            <a:avLst/>
          </a:prstGeom>
        </p:spPr>
      </p:pic>
      <p:sp>
        <p:nvSpPr>
          <p:cNvPr id="2" name="Title 1">
            <a:extLst>
              <a:ext uri="{FF2B5EF4-FFF2-40B4-BE49-F238E27FC236}">
                <a16:creationId xmlns:a16="http://schemas.microsoft.com/office/drawing/2014/main" id="{131A85CE-FAE1-B11F-44B5-682FE7C4B1CA}"/>
              </a:ext>
            </a:extLst>
          </p:cNvPr>
          <p:cNvSpPr>
            <a:spLocks noGrp="1"/>
          </p:cNvSpPr>
          <p:nvPr>
            <p:ph type="title"/>
          </p:nvPr>
        </p:nvSpPr>
        <p:spPr>
          <a:xfrm>
            <a:off x="650535" y="1152145"/>
            <a:ext cx="10890929" cy="530351"/>
          </a:xfrm>
        </p:spPr>
        <p:txBody>
          <a:bodyPr>
            <a:normAutofit/>
          </a:bodyPr>
          <a:lstStyle/>
          <a:p>
            <a:r>
              <a:rPr lang="en-GB" sz="28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162B974-4246-3FBC-1EE6-BFEA113BA0AC}"/>
              </a:ext>
            </a:extLst>
          </p:cNvPr>
          <p:cNvSpPr>
            <a:spLocks noGrp="1"/>
          </p:cNvSpPr>
          <p:nvPr>
            <p:ph idx="1"/>
          </p:nvPr>
        </p:nvSpPr>
        <p:spPr>
          <a:xfrm>
            <a:off x="650536" y="1773936"/>
            <a:ext cx="10789726" cy="4078224"/>
          </a:xfrm>
        </p:spPr>
        <p:txBody>
          <a:bodyPr>
            <a:normAutofit/>
          </a:bodyPr>
          <a:lstStyle/>
          <a:p>
            <a:pPr marL="0" indent="0" algn="just">
              <a:lnSpc>
                <a:spcPct val="150000"/>
              </a:lnSpc>
              <a:buNone/>
            </a:pPr>
            <a:r>
              <a:rPr lang="en-GB" sz="1800" dirty="0">
                <a:latin typeface="Arial" panose="020B0604020202020204" pitchFamily="34" charset="0"/>
                <a:cs typeface="Arial" panose="020B0604020202020204" pitchFamily="34" charset="0"/>
              </a:rPr>
              <a:t>My name is Roberto, and I've been a light vehicle mechanic for 6 years, working on repairs and general services. I'm passionate about mechanics and the complexities involved.</a:t>
            </a:r>
          </a:p>
          <a:p>
            <a:pPr marL="0" indent="0" algn="just">
              <a:lnSpc>
                <a:spcPct val="150000"/>
              </a:lnSpc>
              <a:buNone/>
            </a:pPr>
            <a:r>
              <a:rPr lang="en-GB" sz="1800" dirty="0">
                <a:latin typeface="Arial" panose="020B0604020202020204" pitchFamily="34" charset="0"/>
                <a:cs typeface="Arial" panose="020B0604020202020204" pitchFamily="34" charset="0"/>
              </a:rPr>
              <a:t>Over these 6 years, I've noticed that people are always busy and often use their cars to go to work, pick up their children from school, and go shopping. Today, to get any service done, you need to schedule an appointment, and this appointment can take up to 7 days depending on the month and location.</a:t>
            </a:r>
          </a:p>
          <a:p>
            <a:pPr marL="0" indent="0" algn="just">
              <a:lnSpc>
                <a:spcPct val="150000"/>
              </a:lnSpc>
              <a:buNone/>
            </a:pPr>
            <a:r>
              <a:rPr lang="en-GB" sz="1800" dirty="0">
                <a:latin typeface="Arial" panose="020B0604020202020204" pitchFamily="34" charset="0"/>
                <a:cs typeface="Arial" panose="020B0604020202020204" pitchFamily="34" charset="0"/>
              </a:rPr>
              <a:t>For this reason, my idea could change the way service is offered today.</a:t>
            </a:r>
          </a:p>
          <a:p>
            <a:pPr marL="0" indent="0" algn="just">
              <a:lnSpc>
                <a:spcPct val="150000"/>
              </a:lnSpc>
              <a:buNone/>
            </a:pPr>
            <a:r>
              <a:rPr lang="en-GB" sz="1800" dirty="0">
                <a:latin typeface="Arial" panose="020B0604020202020204" pitchFamily="34" charset="0"/>
                <a:cs typeface="Arial" panose="020B0604020202020204" pitchFamily="34" charset="0"/>
              </a:rPr>
              <a:t>I'm going to introduce you to Pit-Stop Quick Services.</a:t>
            </a:r>
          </a:p>
        </p:txBody>
      </p:sp>
    </p:spTree>
    <p:extLst>
      <p:ext uri="{BB962C8B-B14F-4D97-AF65-F5344CB8AC3E}">
        <p14:creationId xmlns:p14="http://schemas.microsoft.com/office/powerpoint/2010/main" val="4802670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5B13A9-52E2-7044-3F21-E1C793ABA94B}"/>
              </a:ext>
            </a:extLst>
          </p:cNvPr>
          <p:cNvSpPr>
            <a:spLocks noGrp="1"/>
          </p:cNvSpPr>
          <p:nvPr>
            <p:ph idx="1"/>
          </p:nvPr>
        </p:nvSpPr>
        <p:spPr>
          <a:xfrm>
            <a:off x="4029250" y="1773936"/>
            <a:ext cx="7357090" cy="2340864"/>
          </a:xfrm>
        </p:spPr>
        <p:txBody>
          <a:bodyPr>
            <a:noAutofit/>
          </a:bodyPr>
          <a:lstStyle/>
          <a:p>
            <a:pPr marL="0" indent="0" algn="just">
              <a:lnSpc>
                <a:spcPct val="150000"/>
              </a:lnSpc>
              <a:buNone/>
            </a:pPr>
            <a:r>
              <a:rPr lang="en-GB" sz="1800" dirty="0">
                <a:latin typeface="Arial" panose="020B0604020202020204" pitchFamily="34" charset="0"/>
                <a:cs typeface="Arial" panose="020B0604020202020204" pitchFamily="34" charset="0"/>
              </a:rPr>
              <a:t>Pit-Stop Quick Services is a garage specializing in oil change services.</a:t>
            </a:r>
          </a:p>
          <a:p>
            <a:pPr marL="0" indent="0" algn="just">
              <a:lnSpc>
                <a:spcPct val="150000"/>
              </a:lnSpc>
              <a:buNone/>
            </a:pPr>
            <a:r>
              <a:rPr lang="en-GB" sz="1800" dirty="0">
                <a:latin typeface="Arial" panose="020B0604020202020204" pitchFamily="34" charset="0"/>
                <a:cs typeface="Arial" panose="020B0604020202020204" pitchFamily="34" charset="0"/>
              </a:rPr>
              <a:t>Focused on fast service without appointments.</a:t>
            </a:r>
          </a:p>
          <a:p>
            <a:pPr marL="0" indent="0" algn="just">
              <a:lnSpc>
                <a:spcPct val="150000"/>
              </a:lnSpc>
              <a:buNone/>
            </a:pPr>
            <a:r>
              <a:rPr lang="en-GB" sz="1800" dirty="0">
                <a:latin typeface="Arial" panose="020B0604020202020204" pitchFamily="34" charset="0"/>
                <a:cs typeface="Arial" panose="020B0604020202020204" pitchFamily="34" charset="0"/>
              </a:rPr>
              <a:t>With the growth of delivery workers, taxi drivers, plumbers, electricians, and many others who need their car to work, these people often don't have time to pull over for basic maintenance. </a:t>
            </a:r>
          </a:p>
        </p:txBody>
      </p:sp>
      <p:sp>
        <p:nvSpPr>
          <p:cNvPr id="6" name="Title 1">
            <a:extLst>
              <a:ext uri="{FF2B5EF4-FFF2-40B4-BE49-F238E27FC236}">
                <a16:creationId xmlns:a16="http://schemas.microsoft.com/office/drawing/2014/main" id="{09233794-51FE-119C-BE15-C9BF77B05948}"/>
              </a:ext>
            </a:extLst>
          </p:cNvPr>
          <p:cNvSpPr txBox="1">
            <a:spLocks/>
          </p:cNvSpPr>
          <p:nvPr/>
        </p:nvSpPr>
        <p:spPr>
          <a:xfrm>
            <a:off x="650535" y="1152145"/>
            <a:ext cx="10890929" cy="530351"/>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sz="2800" dirty="0">
                <a:latin typeface="Arial" panose="020B0604020202020204" pitchFamily="34" charset="0"/>
                <a:cs typeface="Arial" panose="020B0604020202020204" pitchFamily="34" charset="0"/>
              </a:rPr>
              <a:t>Overview - Idea</a:t>
            </a:r>
          </a:p>
        </p:txBody>
      </p:sp>
      <p:pic>
        <p:nvPicPr>
          <p:cNvPr id="8" name="Picture 7" descr="Aerial view of city square">
            <a:extLst>
              <a:ext uri="{FF2B5EF4-FFF2-40B4-BE49-F238E27FC236}">
                <a16:creationId xmlns:a16="http://schemas.microsoft.com/office/drawing/2014/main" id="{7B9DAC0C-C677-5C8C-8723-F6B1F18E4C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3952" y="1793535"/>
            <a:ext cx="3295298" cy="2321265"/>
          </a:xfrm>
          <a:prstGeom prst="rect">
            <a:avLst/>
          </a:prstGeom>
        </p:spPr>
      </p:pic>
      <p:sp>
        <p:nvSpPr>
          <p:cNvPr id="2" name="TextBox 1">
            <a:extLst>
              <a:ext uri="{FF2B5EF4-FFF2-40B4-BE49-F238E27FC236}">
                <a16:creationId xmlns:a16="http://schemas.microsoft.com/office/drawing/2014/main" id="{C204C352-78BA-A649-AB8B-12976B27D7A2}"/>
              </a:ext>
            </a:extLst>
          </p:cNvPr>
          <p:cNvSpPr txBox="1"/>
          <p:nvPr/>
        </p:nvSpPr>
        <p:spPr>
          <a:xfrm>
            <a:off x="650535" y="4105140"/>
            <a:ext cx="11027943" cy="1703030"/>
          </a:xfrm>
          <a:prstGeom prst="rect">
            <a:avLst/>
          </a:prstGeom>
          <a:noFill/>
        </p:spPr>
        <p:txBody>
          <a:bodyPr wrap="square" rtlCol="0">
            <a:spAutoFit/>
          </a:bodyPr>
          <a:lstStyle/>
          <a:p>
            <a:pPr algn="just">
              <a:lnSpc>
                <a:spcPct val="150000"/>
              </a:lnSpc>
            </a:pPr>
            <a:r>
              <a:rPr lang="en-GB" dirty="0">
                <a:latin typeface="Arial" panose="020B0604020202020204" pitchFamily="34" charset="0"/>
                <a:cs typeface="Arial" panose="020B0604020202020204" pitchFamily="34" charset="0"/>
              </a:rPr>
              <a:t>That's where my company comes in. Located in a prime location near shopping’s and transport hubs for better accessibility.</a:t>
            </a:r>
          </a:p>
          <a:p>
            <a:pPr algn="just">
              <a:lnSpc>
                <a:spcPct val="150000"/>
              </a:lnSpc>
            </a:pPr>
            <a:r>
              <a:rPr lang="en-GB" dirty="0">
                <a:latin typeface="Arial" panose="020B0604020202020204" pitchFamily="34" charset="0"/>
                <a:cs typeface="Arial" panose="020B0604020202020204" pitchFamily="34" charset="0"/>
              </a:rPr>
              <a:t>Combining technical expertise in mechanics with a client-driven mindset, Pit Stop Quick Services aims to become the ideal destination for fast, reliable, and affordable oil changes. </a:t>
            </a:r>
          </a:p>
        </p:txBody>
      </p:sp>
    </p:spTree>
    <p:extLst>
      <p:ext uri="{BB962C8B-B14F-4D97-AF65-F5344CB8AC3E}">
        <p14:creationId xmlns:p14="http://schemas.microsoft.com/office/powerpoint/2010/main" val="820655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Bright modern office space with employees at desks">
            <a:extLst>
              <a:ext uri="{FF2B5EF4-FFF2-40B4-BE49-F238E27FC236}">
                <a16:creationId xmlns:a16="http://schemas.microsoft.com/office/drawing/2014/main" id="{5F7D73D2-2F73-276E-6458-0285A8105375}"/>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7697937" y="3923294"/>
            <a:ext cx="3843526" cy="2039630"/>
          </a:xfrm>
        </p:spPr>
      </p:pic>
      <p:sp>
        <p:nvSpPr>
          <p:cNvPr id="4" name="Title 1">
            <a:extLst>
              <a:ext uri="{FF2B5EF4-FFF2-40B4-BE49-F238E27FC236}">
                <a16:creationId xmlns:a16="http://schemas.microsoft.com/office/drawing/2014/main" id="{2634ECC3-3D9F-2754-59DE-D350D6302D77}"/>
              </a:ext>
            </a:extLst>
          </p:cNvPr>
          <p:cNvSpPr txBox="1">
            <a:spLocks/>
          </p:cNvSpPr>
          <p:nvPr/>
        </p:nvSpPr>
        <p:spPr>
          <a:xfrm>
            <a:off x="650535" y="1152145"/>
            <a:ext cx="10890929" cy="530351"/>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sz="2800" dirty="0">
                <a:latin typeface="Arial" panose="020B0604020202020204" pitchFamily="34" charset="0"/>
                <a:cs typeface="Arial" panose="020B0604020202020204" pitchFamily="34" charset="0"/>
              </a:rPr>
              <a:t>Legal Format and Management Structure</a:t>
            </a:r>
          </a:p>
        </p:txBody>
      </p:sp>
      <p:sp>
        <p:nvSpPr>
          <p:cNvPr id="9" name="TextBox 8">
            <a:extLst>
              <a:ext uri="{FF2B5EF4-FFF2-40B4-BE49-F238E27FC236}">
                <a16:creationId xmlns:a16="http://schemas.microsoft.com/office/drawing/2014/main" id="{5CA71CD5-7C95-D825-D28F-462B8536CB99}"/>
              </a:ext>
            </a:extLst>
          </p:cNvPr>
          <p:cNvSpPr txBox="1"/>
          <p:nvPr/>
        </p:nvSpPr>
        <p:spPr>
          <a:xfrm>
            <a:off x="650534" y="4389486"/>
            <a:ext cx="5759410" cy="1287532"/>
          </a:xfrm>
          <a:prstGeom prst="rect">
            <a:avLst/>
          </a:prstGeom>
          <a:noFill/>
        </p:spPr>
        <p:txBody>
          <a:bodyPr wrap="square" rtlCol="0">
            <a:spAutoFit/>
          </a:bodyPr>
          <a:lstStyle/>
          <a:p>
            <a:pPr algn="just">
              <a:lnSpc>
                <a:spcPct val="150000"/>
              </a:lnSpc>
            </a:pPr>
            <a:r>
              <a:rPr lang="en-GB" dirty="0">
                <a:latin typeface="Arial" panose="020B0604020202020204" pitchFamily="34" charset="0"/>
                <a:cs typeface="Arial" panose="020B0604020202020204" pitchFamily="34" charset="0"/>
              </a:rPr>
              <a:t>For the management structure, we have four sectors: manager, customer service, warehouse, and head of mechanics. This allows for better task distribution.</a:t>
            </a:r>
          </a:p>
        </p:txBody>
      </p:sp>
      <p:graphicFrame>
        <p:nvGraphicFramePr>
          <p:cNvPr id="15" name="Content Placeholder 2">
            <a:extLst>
              <a:ext uri="{FF2B5EF4-FFF2-40B4-BE49-F238E27FC236}">
                <a16:creationId xmlns:a16="http://schemas.microsoft.com/office/drawing/2014/main" id="{BA7C59F5-3904-E13C-9614-FB08E1F07B0F}"/>
              </a:ext>
            </a:extLst>
          </p:cNvPr>
          <p:cNvGraphicFramePr/>
          <p:nvPr>
            <p:extLst>
              <p:ext uri="{D42A27DB-BD31-4B8C-83A1-F6EECF244321}">
                <p14:modId xmlns:p14="http://schemas.microsoft.com/office/powerpoint/2010/main" val="3542196851"/>
              </p:ext>
            </p:extLst>
          </p:nvPr>
        </p:nvGraphicFramePr>
        <p:xfrm>
          <a:off x="650534" y="1783080"/>
          <a:ext cx="10890929" cy="20396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97375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ompany organization chart with text&#10;&#10;AI-generated content may be incorrect.">
            <a:extLst>
              <a:ext uri="{FF2B5EF4-FFF2-40B4-BE49-F238E27FC236}">
                <a16:creationId xmlns:a16="http://schemas.microsoft.com/office/drawing/2014/main" id="{5FD721FC-CA51-3C23-CDBA-6CCCBC0E2D7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71016" y="1800361"/>
            <a:ext cx="9930383" cy="4398828"/>
          </a:xfrm>
        </p:spPr>
      </p:pic>
      <p:sp>
        <p:nvSpPr>
          <p:cNvPr id="4" name="Title 1">
            <a:extLst>
              <a:ext uri="{FF2B5EF4-FFF2-40B4-BE49-F238E27FC236}">
                <a16:creationId xmlns:a16="http://schemas.microsoft.com/office/drawing/2014/main" id="{74D73416-111D-6A61-84F2-371C1D9B1517}"/>
              </a:ext>
            </a:extLst>
          </p:cNvPr>
          <p:cNvSpPr txBox="1">
            <a:spLocks/>
          </p:cNvSpPr>
          <p:nvPr/>
        </p:nvSpPr>
        <p:spPr>
          <a:xfrm>
            <a:off x="650535" y="1152145"/>
            <a:ext cx="10890929" cy="530351"/>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sz="2800" dirty="0">
                <a:latin typeface="Arial" panose="020B0604020202020204" pitchFamily="34" charset="0"/>
                <a:cs typeface="Arial" panose="020B0604020202020204" pitchFamily="34" charset="0"/>
              </a:rPr>
              <a:t>Example of a Management Structure</a:t>
            </a:r>
          </a:p>
        </p:txBody>
      </p:sp>
    </p:spTree>
    <p:extLst>
      <p:ext uri="{BB962C8B-B14F-4D97-AF65-F5344CB8AC3E}">
        <p14:creationId xmlns:p14="http://schemas.microsoft.com/office/powerpoint/2010/main" val="2364522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1">
            <a:extLst>
              <a:ext uri="{FF2B5EF4-FFF2-40B4-BE49-F238E27FC236}">
                <a16:creationId xmlns:a16="http://schemas.microsoft.com/office/drawing/2014/main" id="{D9A2EC77-FDA7-62F1-1411-A93DDBFBF35A}"/>
              </a:ext>
            </a:extLst>
          </p:cNvPr>
          <p:cNvSpPr txBox="1">
            <a:spLocks/>
          </p:cNvSpPr>
          <p:nvPr/>
        </p:nvSpPr>
        <p:spPr>
          <a:xfrm>
            <a:off x="650536" y="1147603"/>
            <a:ext cx="10890928" cy="91440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pPr>
              <a:spcAft>
                <a:spcPts val="600"/>
              </a:spcAft>
            </a:pPr>
            <a:r>
              <a:rPr lang="en-US" sz="2800" dirty="0">
                <a:latin typeface="Arial" panose="020B0604020202020204" pitchFamily="34" charset="0"/>
                <a:cs typeface="Arial" panose="020B0604020202020204" pitchFamily="34" charset="0"/>
              </a:rPr>
              <a:t>PESTEL Analysis</a:t>
            </a:r>
          </a:p>
        </p:txBody>
      </p:sp>
      <p:cxnSp>
        <p:nvCxnSpPr>
          <p:cNvPr id="17" name="Straight Connector 16">
            <a:extLst>
              <a:ext uri="{FF2B5EF4-FFF2-40B4-BE49-F238E27FC236}">
                <a16:creationId xmlns:a16="http://schemas.microsoft.com/office/drawing/2014/main" id="{D680FA7B-0E88-121D-0F4B-49DD5EEA29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8" name="Graphic 7" descr="Clipboard Mixed outline">
            <a:extLst>
              <a:ext uri="{FF2B5EF4-FFF2-40B4-BE49-F238E27FC236}">
                <a16:creationId xmlns:a16="http://schemas.microsoft.com/office/drawing/2014/main" id="{E62B1398-8A97-A531-E694-6B37EFC7F43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47000" y="2067854"/>
            <a:ext cx="1000800" cy="1000800"/>
          </a:xfrm>
          <a:prstGeom prst="rect">
            <a:avLst/>
          </a:prstGeom>
        </p:spPr>
      </p:pic>
      <p:pic>
        <p:nvPicPr>
          <p:cNvPr id="6" name="Graphic 5" descr="Influencer with solid fill">
            <a:extLst>
              <a:ext uri="{FF2B5EF4-FFF2-40B4-BE49-F238E27FC236}">
                <a16:creationId xmlns:a16="http://schemas.microsoft.com/office/drawing/2014/main" id="{32DACFCC-4D2E-62DD-8E7F-84A25DDF30A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06993" y="4375719"/>
            <a:ext cx="1000800" cy="1000800"/>
          </a:xfrm>
          <a:prstGeom prst="rect">
            <a:avLst/>
          </a:prstGeom>
        </p:spPr>
      </p:pic>
      <p:pic>
        <p:nvPicPr>
          <p:cNvPr id="10" name="Graphic 9" descr="Philanthropy outline">
            <a:extLst>
              <a:ext uri="{FF2B5EF4-FFF2-40B4-BE49-F238E27FC236}">
                <a16:creationId xmlns:a16="http://schemas.microsoft.com/office/drawing/2014/main" id="{44633C30-55D0-8C6E-84DE-2FE8D063968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46999" y="3209606"/>
            <a:ext cx="1000800" cy="1000800"/>
          </a:xfrm>
          <a:prstGeom prst="rect">
            <a:avLst/>
          </a:prstGeom>
        </p:spPr>
      </p:pic>
      <p:sp>
        <p:nvSpPr>
          <p:cNvPr id="3" name="Content Placeholder 2">
            <a:extLst>
              <a:ext uri="{FF2B5EF4-FFF2-40B4-BE49-F238E27FC236}">
                <a16:creationId xmlns:a16="http://schemas.microsoft.com/office/drawing/2014/main" id="{BC950ACE-E285-C1D9-49B0-004249DA4C28}"/>
              </a:ext>
            </a:extLst>
          </p:cNvPr>
          <p:cNvSpPr>
            <a:spLocks noGrp="1"/>
          </p:cNvSpPr>
          <p:nvPr>
            <p:ph idx="1"/>
          </p:nvPr>
        </p:nvSpPr>
        <p:spPr>
          <a:xfrm>
            <a:off x="3563616" y="2076545"/>
            <a:ext cx="7681384" cy="3767328"/>
          </a:xfrm>
        </p:spPr>
        <p:txBody>
          <a:bodyPr vert="horz" lIns="91440" tIns="45720" rIns="91440" bIns="45720" rtlCol="0" anchor="t">
            <a:normAutofit/>
          </a:bodyPr>
          <a:lstStyle/>
          <a:p>
            <a:pPr marL="0" indent="0">
              <a:lnSpc>
                <a:spcPct val="150000"/>
              </a:lnSpc>
              <a:buNone/>
            </a:pPr>
            <a:r>
              <a:rPr lang="en-US" sz="1800" dirty="0">
                <a:latin typeface="Arial" panose="020B0604020202020204" pitchFamily="34" charset="0"/>
                <a:cs typeface="Arial" panose="020B0604020202020204" pitchFamily="34" charset="0"/>
              </a:rPr>
              <a:t>Analyzing the external factors, we find:</a:t>
            </a:r>
          </a:p>
          <a:p>
            <a:pPr>
              <a:lnSpc>
                <a:spcPct val="150000"/>
              </a:lnSpc>
            </a:pPr>
            <a:r>
              <a:rPr lang="en-US" sz="1800" u="sng" dirty="0">
                <a:latin typeface="Arial" panose="020B0604020202020204" pitchFamily="34" charset="0"/>
                <a:cs typeface="Arial" panose="020B0604020202020204" pitchFamily="34" charset="0"/>
              </a:rPr>
              <a:t>Political Factors:</a:t>
            </a:r>
            <a:r>
              <a:rPr lang="en-US" sz="1800" dirty="0">
                <a:latin typeface="Arial" panose="020B0604020202020204" pitchFamily="34" charset="0"/>
                <a:cs typeface="Arial" panose="020B0604020202020204" pitchFamily="34" charset="0"/>
              </a:rPr>
              <a:t> UK automotive service regulation, including proper disposal of used oil and environmental licensing.</a:t>
            </a:r>
          </a:p>
          <a:p>
            <a:pPr>
              <a:lnSpc>
                <a:spcPct val="150000"/>
              </a:lnSpc>
            </a:pPr>
            <a:r>
              <a:rPr lang="en-US" sz="1800" u="sng" dirty="0">
                <a:latin typeface="Arial" panose="020B0604020202020204" pitchFamily="34" charset="0"/>
                <a:cs typeface="Arial" panose="020B0604020202020204" pitchFamily="34" charset="0"/>
              </a:rPr>
              <a:t>Economic Factors:</a:t>
            </a:r>
            <a:r>
              <a:rPr lang="en-US" sz="1800" dirty="0">
                <a:latin typeface="Arial" panose="020B0604020202020204" pitchFamily="34" charset="0"/>
                <a:cs typeface="Arial" panose="020B0604020202020204" pitchFamily="34" charset="0"/>
              </a:rPr>
              <a:t> Rising Fuel and maintenance costs may drive demand for affordable, efficient services.</a:t>
            </a:r>
          </a:p>
          <a:p>
            <a:pPr>
              <a:lnSpc>
                <a:spcPct val="150000"/>
              </a:lnSpc>
            </a:pPr>
            <a:r>
              <a:rPr lang="en-US" sz="1800" u="sng" dirty="0">
                <a:latin typeface="Arial" panose="020B0604020202020204" pitchFamily="34" charset="0"/>
                <a:cs typeface="Arial" panose="020B0604020202020204" pitchFamily="34" charset="0"/>
              </a:rPr>
              <a:t>Social Factors:</a:t>
            </a:r>
            <a:r>
              <a:rPr lang="en-US" sz="1800" dirty="0">
                <a:latin typeface="Arial" panose="020B0604020202020204" pitchFamily="34" charset="0"/>
                <a:cs typeface="Arial" panose="020B0604020202020204" pitchFamily="34" charset="0"/>
              </a:rPr>
              <a:t> Costumers with the focus in modernity priorate convenience, aligning with the quick-service model.</a:t>
            </a:r>
          </a:p>
        </p:txBody>
      </p:sp>
    </p:spTree>
    <p:extLst>
      <p:ext uri="{BB962C8B-B14F-4D97-AF65-F5344CB8AC3E}">
        <p14:creationId xmlns:p14="http://schemas.microsoft.com/office/powerpoint/2010/main" val="3412686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3A3C87D0-0E47-EC8A-BDFF-4DCD62B836BD}"/>
              </a:ext>
            </a:extLst>
          </p:cNvPr>
          <p:cNvSpPr txBox="1">
            <a:spLocks/>
          </p:cNvSpPr>
          <p:nvPr/>
        </p:nvSpPr>
        <p:spPr>
          <a:xfrm>
            <a:off x="1127615" y="1712707"/>
            <a:ext cx="7211316" cy="4270649"/>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60000"/>
              </a:lnSpc>
            </a:pPr>
            <a:r>
              <a:rPr lang="en-GB" sz="1800" u="sng" dirty="0">
                <a:latin typeface="Arial" panose="020B0604020202020204" pitchFamily="34" charset="0"/>
                <a:cs typeface="Arial" panose="020B0604020202020204" pitchFamily="34" charset="0"/>
              </a:rPr>
              <a:t>Environmental Factors:</a:t>
            </a:r>
            <a:r>
              <a:rPr lang="en-GB" sz="1800" dirty="0">
                <a:latin typeface="Arial" panose="020B0604020202020204" pitchFamily="34" charset="0"/>
                <a:cs typeface="Arial" panose="020B0604020202020204" pitchFamily="34" charset="0"/>
              </a:rPr>
              <a:t> Customers and regulators expect eco-conscious practices, such as oil recycling and reduced waste.</a:t>
            </a:r>
          </a:p>
          <a:p>
            <a:pPr>
              <a:lnSpc>
                <a:spcPct val="160000"/>
              </a:lnSpc>
            </a:pPr>
            <a:r>
              <a:rPr lang="en-GB" sz="1800" u="sng" dirty="0">
                <a:latin typeface="Arial" panose="020B0604020202020204" pitchFamily="34" charset="0"/>
                <a:cs typeface="Arial" panose="020B0604020202020204" pitchFamily="34" charset="0"/>
              </a:rPr>
              <a:t>Legal Factors:</a:t>
            </a:r>
            <a:r>
              <a:rPr lang="en-GB" sz="1800" dirty="0">
                <a:latin typeface="Arial" panose="020B0604020202020204" pitchFamily="34" charset="0"/>
                <a:cs typeface="Arial" panose="020B0604020202020204" pitchFamily="34" charset="0"/>
              </a:rPr>
              <a:t> Fast-paced operations must meet workshop safety standers and adequate coverage for vehicle handling, employee safety, and environmental risks is mandatory.</a:t>
            </a:r>
          </a:p>
          <a:p>
            <a:pPr>
              <a:lnSpc>
                <a:spcPct val="160000"/>
              </a:lnSpc>
            </a:pPr>
            <a:r>
              <a:rPr lang="en-GB" sz="1800" u="sng" dirty="0">
                <a:latin typeface="Arial" panose="020B0604020202020204" pitchFamily="34" charset="0"/>
                <a:cs typeface="Arial" panose="020B0604020202020204" pitchFamily="34" charset="0"/>
              </a:rPr>
              <a:t>Technological Factors:</a:t>
            </a:r>
            <a:r>
              <a:rPr lang="en-GB" sz="1800" dirty="0">
                <a:latin typeface="Arial" panose="020B0604020202020204" pitchFamily="34" charset="0"/>
                <a:cs typeface="Arial" panose="020B0604020202020204" pitchFamily="34" charset="0"/>
              </a:rPr>
              <a:t> The growth in vehicle digitization in the market brings a challenge with repairs. Today’s vehicles depend not only on mechanical parts but also require knowledge of electronics and software updates.</a:t>
            </a:r>
            <a:endParaRPr lang="en-GB" sz="1800" u="sng" dirty="0">
              <a:latin typeface="Arial" panose="020B0604020202020204" pitchFamily="34" charset="0"/>
              <a:cs typeface="Arial" panose="020B0604020202020204" pitchFamily="34" charset="0"/>
            </a:endParaRPr>
          </a:p>
          <a:p>
            <a:pPr>
              <a:lnSpc>
                <a:spcPct val="160000"/>
              </a:lnSpc>
            </a:pPr>
            <a:endParaRPr lang="en-GB" sz="1800" dirty="0">
              <a:latin typeface="Arial" panose="020B0604020202020204" pitchFamily="34" charset="0"/>
              <a:cs typeface="Arial" panose="020B0604020202020204" pitchFamily="34" charset="0"/>
            </a:endParaRPr>
          </a:p>
          <a:p>
            <a:pPr>
              <a:lnSpc>
                <a:spcPct val="160000"/>
              </a:lnSpc>
            </a:pPr>
            <a:endParaRPr lang="en-GB" sz="1800" u="sng" dirty="0">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667FF7AF-27CD-C69F-7E51-CB1FE2914071}"/>
              </a:ext>
            </a:extLst>
          </p:cNvPr>
          <p:cNvSpPr txBox="1">
            <a:spLocks/>
          </p:cNvSpPr>
          <p:nvPr/>
        </p:nvSpPr>
        <p:spPr>
          <a:xfrm>
            <a:off x="650535" y="1139362"/>
            <a:ext cx="10890929" cy="530351"/>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sz="2800" dirty="0">
                <a:latin typeface="Arial" panose="020B0604020202020204" pitchFamily="34" charset="0"/>
                <a:cs typeface="Arial" panose="020B0604020202020204" pitchFamily="34" charset="0"/>
              </a:rPr>
              <a:t>PESTEL Analysis</a:t>
            </a:r>
          </a:p>
        </p:txBody>
      </p:sp>
      <p:pic>
        <p:nvPicPr>
          <p:cNvPr id="9" name="Graphic 8" descr="Cmd Terminal outline">
            <a:extLst>
              <a:ext uri="{FF2B5EF4-FFF2-40B4-BE49-F238E27FC236}">
                <a16:creationId xmlns:a16="http://schemas.microsoft.com/office/drawing/2014/main" id="{19E2011D-7822-C653-31BA-184B633B951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22906" y="4217967"/>
            <a:ext cx="1000800" cy="1000800"/>
          </a:xfrm>
          <a:prstGeom prst="rect">
            <a:avLst/>
          </a:prstGeom>
        </p:spPr>
      </p:pic>
      <p:pic>
        <p:nvPicPr>
          <p:cNvPr id="11" name="Graphic 10" descr="Contract outline">
            <a:extLst>
              <a:ext uri="{FF2B5EF4-FFF2-40B4-BE49-F238E27FC236}">
                <a16:creationId xmlns:a16="http://schemas.microsoft.com/office/drawing/2014/main" id="{A5E8A7A4-F4C6-C67D-9305-D1BA4F6553E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622906" y="3039618"/>
            <a:ext cx="1000800" cy="1000800"/>
          </a:xfrm>
          <a:prstGeom prst="rect">
            <a:avLst/>
          </a:prstGeom>
        </p:spPr>
      </p:pic>
      <p:pic>
        <p:nvPicPr>
          <p:cNvPr id="13" name="Graphic 12" descr="Sustainability outline">
            <a:extLst>
              <a:ext uri="{FF2B5EF4-FFF2-40B4-BE49-F238E27FC236}">
                <a16:creationId xmlns:a16="http://schemas.microsoft.com/office/drawing/2014/main" id="{60E25C6A-84EE-E7E5-F374-9626C71D75E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622906" y="1860045"/>
            <a:ext cx="1002024" cy="1002024"/>
          </a:xfrm>
          <a:prstGeom prst="rect">
            <a:avLst/>
          </a:prstGeom>
        </p:spPr>
      </p:pic>
    </p:spTree>
    <p:extLst>
      <p:ext uri="{BB962C8B-B14F-4D97-AF65-F5344CB8AC3E}">
        <p14:creationId xmlns:p14="http://schemas.microsoft.com/office/powerpoint/2010/main" val="1148862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1F8FB72-976B-DDC5-FB8F-5EFA576AC764}"/>
              </a:ext>
            </a:extLst>
          </p:cNvPr>
          <p:cNvSpPr txBox="1">
            <a:spLocks/>
          </p:cNvSpPr>
          <p:nvPr/>
        </p:nvSpPr>
        <p:spPr>
          <a:xfrm>
            <a:off x="650535" y="1129085"/>
            <a:ext cx="10890929" cy="530351"/>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sz="2800" dirty="0">
                <a:latin typeface="Arial" panose="020B0604020202020204" pitchFamily="34" charset="0"/>
                <a:cs typeface="Arial" panose="020B0604020202020204" pitchFamily="34" charset="0"/>
              </a:rPr>
              <a:t>Business Strategy</a:t>
            </a:r>
          </a:p>
        </p:txBody>
      </p:sp>
      <p:sp>
        <p:nvSpPr>
          <p:cNvPr id="6" name="TextBox 5">
            <a:extLst>
              <a:ext uri="{FF2B5EF4-FFF2-40B4-BE49-F238E27FC236}">
                <a16:creationId xmlns:a16="http://schemas.microsoft.com/office/drawing/2014/main" id="{66E2B4B1-7090-4EDE-A9A4-DA38CCB0F462}"/>
              </a:ext>
            </a:extLst>
          </p:cNvPr>
          <p:cNvSpPr txBox="1"/>
          <p:nvPr/>
        </p:nvSpPr>
        <p:spPr>
          <a:xfrm>
            <a:off x="650535" y="1570383"/>
            <a:ext cx="10600561" cy="4195059"/>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Regulatory area will give us access to the SME grant system, which consists of non-refundable funds granted by governmental or private organizations.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Economic, strategic action focused on loyalty, offering discounts to frequent customers (e.g. taxis, Uber drivers, and delivery drivers).</a:t>
            </a:r>
            <a:r>
              <a:rPr lang="en-GB" u="sng" dirty="0">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Social: Strong demand for time-efficient, walk-in services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Technological aspect, We will provide ongoing training for the new technologies currently involved in vehicles.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Environment, we will work with the proper recycling of waste, seeking partnerships with certified companies for selective collection and waste oil disposal. We will also implement an oil separator for water drainage.</a:t>
            </a:r>
            <a:endParaRPr lang="en-GB" dirty="0"/>
          </a:p>
        </p:txBody>
      </p:sp>
    </p:spTree>
    <p:extLst>
      <p:ext uri="{BB962C8B-B14F-4D97-AF65-F5344CB8AC3E}">
        <p14:creationId xmlns:p14="http://schemas.microsoft.com/office/powerpoint/2010/main" val="3784584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F2DC1DA-14F9-167F-A733-ED3ABB42BDEC}"/>
              </a:ext>
            </a:extLst>
          </p:cNvPr>
          <p:cNvSpPr txBox="1">
            <a:spLocks/>
          </p:cNvSpPr>
          <p:nvPr/>
        </p:nvSpPr>
        <p:spPr>
          <a:xfrm>
            <a:off x="650535" y="1129085"/>
            <a:ext cx="10890929" cy="530351"/>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sz="2800" dirty="0">
                <a:latin typeface="Arial" panose="020B0604020202020204" pitchFamily="34" charset="0"/>
                <a:cs typeface="Arial" panose="020B0604020202020204" pitchFamily="34" charset="0"/>
              </a:rPr>
              <a:t>Marketing Strategies</a:t>
            </a:r>
          </a:p>
        </p:txBody>
      </p:sp>
      <p:sp>
        <p:nvSpPr>
          <p:cNvPr id="5" name="TextBox 4">
            <a:extLst>
              <a:ext uri="{FF2B5EF4-FFF2-40B4-BE49-F238E27FC236}">
                <a16:creationId xmlns:a16="http://schemas.microsoft.com/office/drawing/2014/main" id="{269D628C-6E68-E7F0-5CAF-420CF72A51E1}"/>
              </a:ext>
            </a:extLst>
          </p:cNvPr>
          <p:cNvSpPr txBox="1"/>
          <p:nvPr/>
        </p:nvSpPr>
        <p:spPr>
          <a:xfrm>
            <a:off x="650535" y="1570383"/>
            <a:ext cx="8950665" cy="4195059"/>
          </a:xfrm>
          <a:prstGeom prst="rect">
            <a:avLst/>
          </a:prstGeom>
          <a:noFill/>
        </p:spPr>
        <p:txBody>
          <a:bodyPr wrap="square" rtlCol="0">
            <a:spAutoFit/>
          </a:bodyPr>
          <a:lstStyle/>
          <a:p>
            <a:pPr>
              <a:lnSpc>
                <a:spcPct val="150000"/>
              </a:lnSpc>
            </a:pPr>
            <a:r>
              <a:rPr lang="en-GB" b="1" dirty="0">
                <a:latin typeface="Arial" panose="020B0604020202020204" pitchFamily="34" charset="0"/>
                <a:cs typeface="Arial" panose="020B0604020202020204" pitchFamily="34" charset="0"/>
              </a:rPr>
              <a:t>Pit-Stop Quick Services Audience and Positioning</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Demographically the audience will be all genders with average income  of £45,000 at year.</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Psychographic audience fits into a busy life people, who need the vehicle for work..</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Geographic we are located near a busy areas, e.g., near public transport hubs, taxi ranks, and high car traffic</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Behavioural We will implement walk-in service without the need for appointments, bringing agility to the service.</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Pit-Stop Quick Services will position itself with </a:t>
            </a:r>
            <a:r>
              <a:rPr lang="en-GB" u="sng" dirty="0">
                <a:latin typeface="Arial" panose="020B0604020202020204" pitchFamily="34" charset="0"/>
                <a:cs typeface="Arial" panose="020B0604020202020204" pitchFamily="34" charset="0"/>
              </a:rPr>
              <a:t>“Fast and Reliable Oil Changes”</a:t>
            </a:r>
            <a:endParaRPr lang="en-GB" dirty="0"/>
          </a:p>
        </p:txBody>
      </p:sp>
      <p:pic>
        <p:nvPicPr>
          <p:cNvPr id="7" name="Graphic 6" descr="Car Mechanic outline">
            <a:extLst>
              <a:ext uri="{FF2B5EF4-FFF2-40B4-BE49-F238E27FC236}">
                <a16:creationId xmlns:a16="http://schemas.microsoft.com/office/drawing/2014/main" id="{5B098C8E-18AC-C848-A437-E3443851997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24680" y="4092141"/>
            <a:ext cx="914400" cy="914400"/>
          </a:xfrm>
          <a:prstGeom prst="rect">
            <a:avLst/>
          </a:prstGeom>
        </p:spPr>
      </p:pic>
      <p:pic>
        <p:nvPicPr>
          <p:cNvPr id="9" name="Graphic 8" descr="Target Audience outline">
            <a:extLst>
              <a:ext uri="{FF2B5EF4-FFF2-40B4-BE49-F238E27FC236}">
                <a16:creationId xmlns:a16="http://schemas.microsoft.com/office/drawing/2014/main" id="{B2390886-9EE0-E5D7-5334-EF4ED9E532C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24680" y="2971800"/>
            <a:ext cx="914400" cy="914400"/>
          </a:xfrm>
          <a:prstGeom prst="rect">
            <a:avLst/>
          </a:prstGeom>
        </p:spPr>
      </p:pic>
      <p:pic>
        <p:nvPicPr>
          <p:cNvPr id="11" name="Graphic 10" descr="Schoolhouse outline">
            <a:extLst>
              <a:ext uri="{FF2B5EF4-FFF2-40B4-BE49-F238E27FC236}">
                <a16:creationId xmlns:a16="http://schemas.microsoft.com/office/drawing/2014/main" id="{311D5DEA-2002-38D2-5FA4-BABA71F9330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024680" y="1570383"/>
            <a:ext cx="914400" cy="914400"/>
          </a:xfrm>
          <a:prstGeom prst="rect">
            <a:avLst/>
          </a:prstGeom>
        </p:spPr>
      </p:pic>
    </p:spTree>
    <p:extLst>
      <p:ext uri="{BB962C8B-B14F-4D97-AF65-F5344CB8AC3E}">
        <p14:creationId xmlns:p14="http://schemas.microsoft.com/office/powerpoint/2010/main" val="37101665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F81B549-E10F-B368-ACA0-7C8CAB722D06}"/>
              </a:ext>
            </a:extLst>
          </p:cNvPr>
          <p:cNvSpPr txBox="1">
            <a:spLocks/>
          </p:cNvSpPr>
          <p:nvPr/>
        </p:nvSpPr>
        <p:spPr>
          <a:xfrm>
            <a:off x="650535" y="1129085"/>
            <a:ext cx="10890929" cy="530351"/>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sz="2800" dirty="0">
                <a:latin typeface="Arial" panose="020B0604020202020204" pitchFamily="34" charset="0"/>
                <a:cs typeface="Arial" panose="020B0604020202020204" pitchFamily="34" charset="0"/>
              </a:rPr>
              <a:t>UPS</a:t>
            </a:r>
          </a:p>
        </p:txBody>
      </p:sp>
      <p:sp>
        <p:nvSpPr>
          <p:cNvPr id="5" name="TextBox 4">
            <a:extLst>
              <a:ext uri="{FF2B5EF4-FFF2-40B4-BE49-F238E27FC236}">
                <a16:creationId xmlns:a16="http://schemas.microsoft.com/office/drawing/2014/main" id="{A966057D-A3A4-58F3-C6ED-04CB15409A99}"/>
              </a:ext>
            </a:extLst>
          </p:cNvPr>
          <p:cNvSpPr txBox="1"/>
          <p:nvPr/>
        </p:nvSpPr>
        <p:spPr>
          <a:xfrm>
            <a:off x="650535" y="1570383"/>
            <a:ext cx="8950665" cy="2031325"/>
          </a:xfrm>
          <a:prstGeom prst="rect">
            <a:avLst/>
          </a:prstGeom>
          <a:noFill/>
        </p:spPr>
        <p:txBody>
          <a:bodyPr wrap="square" rtlCol="0">
            <a:spAutoFit/>
          </a:bodyPr>
          <a:lstStyle/>
          <a:p>
            <a:pPr>
              <a:lnSpc>
                <a:spcPct val="150000"/>
              </a:lnSpc>
            </a:pPr>
            <a:r>
              <a:rPr lang="en-GB" b="1" dirty="0">
                <a:latin typeface="Arial" panose="020B0604020202020204" pitchFamily="34" charset="0"/>
                <a:cs typeface="Arial" panose="020B0604020202020204" pitchFamily="34" charset="0"/>
              </a:rPr>
              <a:t>Pit-Stop Quick Services</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 current market lacks workshops that can provide same-day service for busy people. Our goal is to fill this gap.</a:t>
            </a:r>
          </a:p>
          <a:p>
            <a:pPr algn="just">
              <a:lnSpc>
                <a:spcPct val="150000"/>
              </a:lnSpc>
            </a:pPr>
            <a:r>
              <a:rPr lang="en-GB" dirty="0">
                <a:latin typeface="Arial" panose="020B0604020202020204" pitchFamily="34" charset="0"/>
                <a:cs typeface="Arial" panose="020B0604020202020204" pitchFamily="34" charset="0"/>
              </a:rPr>
              <a:t>How will we do this?</a:t>
            </a:r>
          </a:p>
          <a:p>
            <a:endParaRPr lang="en-GB" dirty="0"/>
          </a:p>
        </p:txBody>
      </p:sp>
      <p:pic>
        <p:nvPicPr>
          <p:cNvPr id="21" name="Picture 20" descr="Person in a denim jacket">
            <a:extLst>
              <a:ext uri="{FF2B5EF4-FFF2-40B4-BE49-F238E27FC236}">
                <a16:creationId xmlns:a16="http://schemas.microsoft.com/office/drawing/2014/main" id="{14AC66A2-AD88-A572-0743-1DE4CA82B2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7389" y="3825240"/>
            <a:ext cx="2312949" cy="153924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22" name="TextBox 21">
            <a:extLst>
              <a:ext uri="{FF2B5EF4-FFF2-40B4-BE49-F238E27FC236}">
                <a16:creationId xmlns:a16="http://schemas.microsoft.com/office/drawing/2014/main" id="{71A464E5-7A7D-FC06-F53F-ADECFC8A6789}"/>
              </a:ext>
            </a:extLst>
          </p:cNvPr>
          <p:cNvSpPr txBox="1"/>
          <p:nvPr/>
        </p:nvSpPr>
        <p:spPr>
          <a:xfrm>
            <a:off x="1197389" y="5767512"/>
            <a:ext cx="2312949"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Free appointments </a:t>
            </a:r>
          </a:p>
        </p:txBody>
      </p:sp>
      <p:pic>
        <p:nvPicPr>
          <p:cNvPr id="24" name="Picture 23" descr="Mechanic wiping hands at work">
            <a:extLst>
              <a:ext uri="{FF2B5EF4-FFF2-40B4-BE49-F238E27FC236}">
                <a16:creationId xmlns:a16="http://schemas.microsoft.com/office/drawing/2014/main" id="{EBCCCE27-B60D-5452-45FA-08723BE534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99940" y="3825240"/>
            <a:ext cx="2311200" cy="15408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25" name="TextBox 24">
            <a:extLst>
              <a:ext uri="{FF2B5EF4-FFF2-40B4-BE49-F238E27FC236}">
                <a16:creationId xmlns:a16="http://schemas.microsoft.com/office/drawing/2014/main" id="{29991D34-F12D-1BA9-3E71-2328012C538A}"/>
              </a:ext>
            </a:extLst>
          </p:cNvPr>
          <p:cNvSpPr txBox="1"/>
          <p:nvPr/>
        </p:nvSpPr>
        <p:spPr>
          <a:xfrm>
            <a:off x="4655878" y="5767512"/>
            <a:ext cx="2312949"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Reliable</a:t>
            </a:r>
          </a:p>
        </p:txBody>
      </p:sp>
      <p:sp>
        <p:nvSpPr>
          <p:cNvPr id="26" name="TextBox 25">
            <a:extLst>
              <a:ext uri="{FF2B5EF4-FFF2-40B4-BE49-F238E27FC236}">
                <a16:creationId xmlns:a16="http://schemas.microsoft.com/office/drawing/2014/main" id="{D8B6E900-92F7-0ACB-C9DB-BFF1E644B759}"/>
              </a:ext>
            </a:extLst>
          </p:cNvPr>
          <p:cNvSpPr txBox="1"/>
          <p:nvPr/>
        </p:nvSpPr>
        <p:spPr>
          <a:xfrm>
            <a:off x="7608349" y="5767512"/>
            <a:ext cx="2312949"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Low Cost</a:t>
            </a:r>
          </a:p>
        </p:txBody>
      </p:sp>
      <p:pic>
        <p:nvPicPr>
          <p:cNvPr id="28" name="Picture 27" descr="Jars of coins">
            <a:extLst>
              <a:ext uri="{FF2B5EF4-FFF2-40B4-BE49-F238E27FC236}">
                <a16:creationId xmlns:a16="http://schemas.microsoft.com/office/drawing/2014/main" id="{D1FA3494-9C4B-E368-60EC-9D2463E8357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08900" y="3825240"/>
            <a:ext cx="2311200" cy="15408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29" name="TextBox 28">
            <a:extLst>
              <a:ext uri="{FF2B5EF4-FFF2-40B4-BE49-F238E27FC236}">
                <a16:creationId xmlns:a16="http://schemas.microsoft.com/office/drawing/2014/main" id="{3C9AD6C6-3D2E-AC08-7143-E9ABC2734C0D}"/>
              </a:ext>
            </a:extLst>
          </p:cNvPr>
          <p:cNvSpPr txBox="1"/>
          <p:nvPr/>
        </p:nvSpPr>
        <p:spPr>
          <a:xfrm>
            <a:off x="4477087" y="3214904"/>
            <a:ext cx="2491740"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Offering</a:t>
            </a:r>
          </a:p>
        </p:txBody>
      </p:sp>
    </p:spTree>
    <p:extLst>
      <p:ext uri="{BB962C8B-B14F-4D97-AF65-F5344CB8AC3E}">
        <p14:creationId xmlns:p14="http://schemas.microsoft.com/office/powerpoint/2010/main" val="2640890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1000"/>
                                        <p:tgtEl>
                                          <p:spTgt spid="29"/>
                                        </p:tgtEl>
                                      </p:cBhvr>
                                    </p:animEffect>
                                    <p:anim calcmode="lin" valueType="num">
                                      <p:cBhvr>
                                        <p:cTn id="8" dur="1000" fill="hold"/>
                                        <p:tgtEl>
                                          <p:spTgt spid="29"/>
                                        </p:tgtEl>
                                        <p:attrNameLst>
                                          <p:attrName>ppt_x</p:attrName>
                                        </p:attrNameLst>
                                      </p:cBhvr>
                                      <p:tavLst>
                                        <p:tav tm="0">
                                          <p:val>
                                            <p:strVal val="#ppt_x"/>
                                          </p:val>
                                        </p:tav>
                                        <p:tav tm="100000">
                                          <p:val>
                                            <p:strVal val="#ppt_x"/>
                                          </p:val>
                                        </p:tav>
                                      </p:tavLst>
                                    </p:anim>
                                    <p:anim calcmode="lin" valueType="num">
                                      <p:cBhvr>
                                        <p:cTn id="9"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21"/>
                                        </p:tgtEl>
                                        <p:attrNameLst>
                                          <p:attrName>style.visibility</p:attrName>
                                        </p:attrNameLst>
                                      </p:cBhvr>
                                      <p:to>
                                        <p:strVal val="visible"/>
                                      </p:to>
                                    </p:set>
                                    <p:anim calcmode="lin" valueType="num">
                                      <p:cBhvr>
                                        <p:cTn id="14" dur="500" fill="hold"/>
                                        <p:tgtEl>
                                          <p:spTgt spid="21"/>
                                        </p:tgtEl>
                                        <p:attrNameLst>
                                          <p:attrName>ppt_w</p:attrName>
                                        </p:attrNameLst>
                                      </p:cBhvr>
                                      <p:tavLst>
                                        <p:tav tm="0">
                                          <p:val>
                                            <p:fltVal val="0"/>
                                          </p:val>
                                        </p:tav>
                                        <p:tav tm="100000">
                                          <p:val>
                                            <p:strVal val="#ppt_w"/>
                                          </p:val>
                                        </p:tav>
                                      </p:tavLst>
                                    </p:anim>
                                    <p:anim calcmode="lin" valueType="num">
                                      <p:cBhvr>
                                        <p:cTn id="15" dur="500" fill="hold"/>
                                        <p:tgtEl>
                                          <p:spTgt spid="21"/>
                                        </p:tgtEl>
                                        <p:attrNameLst>
                                          <p:attrName>ppt_h</p:attrName>
                                        </p:attrNameLst>
                                      </p:cBhvr>
                                      <p:tavLst>
                                        <p:tav tm="0">
                                          <p:val>
                                            <p:fltVal val="0"/>
                                          </p:val>
                                        </p:tav>
                                        <p:tav tm="100000">
                                          <p:val>
                                            <p:strVal val="#ppt_h"/>
                                          </p:val>
                                        </p:tav>
                                      </p:tavLst>
                                    </p:anim>
                                    <p:animEffect transition="in" filter="fade">
                                      <p:cBhvr>
                                        <p:cTn id="16" dur="500"/>
                                        <p:tgtEl>
                                          <p:spTgt spid="21"/>
                                        </p:tgtEl>
                                      </p:cBhvr>
                                    </p:animEffec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22"/>
                                        </p:tgtEl>
                                        <p:attrNameLst>
                                          <p:attrName>style.visibility</p:attrName>
                                        </p:attrNameLst>
                                      </p:cBhvr>
                                      <p:to>
                                        <p:strVal val="visible"/>
                                      </p:to>
                                    </p:set>
                                    <p:anim calcmode="lin" valueType="num">
                                      <p:cBhvr additive="base">
                                        <p:cTn id="21" dur="500" fill="hold"/>
                                        <p:tgtEl>
                                          <p:spTgt spid="22"/>
                                        </p:tgtEl>
                                        <p:attrNameLst>
                                          <p:attrName>ppt_x</p:attrName>
                                        </p:attrNameLst>
                                      </p:cBhvr>
                                      <p:tavLst>
                                        <p:tav tm="0">
                                          <p:val>
                                            <p:strVal val="#ppt_x"/>
                                          </p:val>
                                        </p:tav>
                                        <p:tav tm="100000">
                                          <p:val>
                                            <p:strVal val="#ppt_x"/>
                                          </p:val>
                                        </p:tav>
                                      </p:tavLst>
                                    </p:anim>
                                    <p:anim calcmode="lin" valueType="num">
                                      <p:cBhvr additive="base">
                                        <p:cTn id="22"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nodeType="clickEffect">
                                  <p:stCondLst>
                                    <p:cond delay="0"/>
                                  </p:stCondLst>
                                  <p:childTnLst>
                                    <p:set>
                                      <p:cBhvr>
                                        <p:cTn id="26" dur="1" fill="hold">
                                          <p:stCondLst>
                                            <p:cond delay="0"/>
                                          </p:stCondLst>
                                        </p:cTn>
                                        <p:tgtEl>
                                          <p:spTgt spid="24"/>
                                        </p:tgtEl>
                                        <p:attrNameLst>
                                          <p:attrName>style.visibility</p:attrName>
                                        </p:attrNameLst>
                                      </p:cBhvr>
                                      <p:to>
                                        <p:strVal val="visible"/>
                                      </p:to>
                                    </p:set>
                                    <p:anim calcmode="lin" valueType="num">
                                      <p:cBhvr>
                                        <p:cTn id="27" dur="500" fill="hold"/>
                                        <p:tgtEl>
                                          <p:spTgt spid="24"/>
                                        </p:tgtEl>
                                        <p:attrNameLst>
                                          <p:attrName>ppt_w</p:attrName>
                                        </p:attrNameLst>
                                      </p:cBhvr>
                                      <p:tavLst>
                                        <p:tav tm="0">
                                          <p:val>
                                            <p:fltVal val="0"/>
                                          </p:val>
                                        </p:tav>
                                        <p:tav tm="100000">
                                          <p:val>
                                            <p:strVal val="#ppt_w"/>
                                          </p:val>
                                        </p:tav>
                                      </p:tavLst>
                                    </p:anim>
                                    <p:anim calcmode="lin" valueType="num">
                                      <p:cBhvr>
                                        <p:cTn id="28" dur="500" fill="hold"/>
                                        <p:tgtEl>
                                          <p:spTgt spid="24"/>
                                        </p:tgtEl>
                                        <p:attrNameLst>
                                          <p:attrName>ppt_h</p:attrName>
                                        </p:attrNameLst>
                                      </p:cBhvr>
                                      <p:tavLst>
                                        <p:tav tm="0">
                                          <p:val>
                                            <p:fltVal val="0"/>
                                          </p:val>
                                        </p:tav>
                                        <p:tav tm="100000">
                                          <p:val>
                                            <p:strVal val="#ppt_h"/>
                                          </p:val>
                                        </p:tav>
                                      </p:tavLst>
                                    </p:anim>
                                    <p:animEffect transition="in" filter="fade">
                                      <p:cBhvr>
                                        <p:cTn id="29" dur="500"/>
                                        <p:tgtEl>
                                          <p:spTgt spid="24"/>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25"/>
                                        </p:tgtEl>
                                        <p:attrNameLst>
                                          <p:attrName>style.visibility</p:attrName>
                                        </p:attrNameLst>
                                      </p:cBhvr>
                                      <p:to>
                                        <p:strVal val="visible"/>
                                      </p:to>
                                    </p:set>
                                    <p:anim calcmode="lin" valueType="num">
                                      <p:cBhvr additive="base">
                                        <p:cTn id="34" dur="500" fill="hold"/>
                                        <p:tgtEl>
                                          <p:spTgt spid="25"/>
                                        </p:tgtEl>
                                        <p:attrNameLst>
                                          <p:attrName>ppt_x</p:attrName>
                                        </p:attrNameLst>
                                      </p:cBhvr>
                                      <p:tavLst>
                                        <p:tav tm="0">
                                          <p:val>
                                            <p:strVal val="#ppt_x"/>
                                          </p:val>
                                        </p:tav>
                                        <p:tav tm="100000">
                                          <p:val>
                                            <p:strVal val="#ppt_x"/>
                                          </p:val>
                                        </p:tav>
                                      </p:tavLst>
                                    </p:anim>
                                    <p:anim calcmode="lin" valueType="num">
                                      <p:cBhvr additive="base">
                                        <p:cTn id="35"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nodeType="clickEffect">
                                  <p:stCondLst>
                                    <p:cond delay="0"/>
                                  </p:stCondLst>
                                  <p:childTnLst>
                                    <p:set>
                                      <p:cBhvr>
                                        <p:cTn id="39" dur="1" fill="hold">
                                          <p:stCondLst>
                                            <p:cond delay="0"/>
                                          </p:stCondLst>
                                        </p:cTn>
                                        <p:tgtEl>
                                          <p:spTgt spid="28"/>
                                        </p:tgtEl>
                                        <p:attrNameLst>
                                          <p:attrName>style.visibility</p:attrName>
                                        </p:attrNameLst>
                                      </p:cBhvr>
                                      <p:to>
                                        <p:strVal val="visible"/>
                                      </p:to>
                                    </p:set>
                                    <p:anim calcmode="lin" valueType="num">
                                      <p:cBhvr>
                                        <p:cTn id="40" dur="500" fill="hold"/>
                                        <p:tgtEl>
                                          <p:spTgt spid="28"/>
                                        </p:tgtEl>
                                        <p:attrNameLst>
                                          <p:attrName>ppt_w</p:attrName>
                                        </p:attrNameLst>
                                      </p:cBhvr>
                                      <p:tavLst>
                                        <p:tav tm="0">
                                          <p:val>
                                            <p:fltVal val="0"/>
                                          </p:val>
                                        </p:tav>
                                        <p:tav tm="100000">
                                          <p:val>
                                            <p:strVal val="#ppt_w"/>
                                          </p:val>
                                        </p:tav>
                                      </p:tavLst>
                                    </p:anim>
                                    <p:anim calcmode="lin" valueType="num">
                                      <p:cBhvr>
                                        <p:cTn id="41" dur="500" fill="hold"/>
                                        <p:tgtEl>
                                          <p:spTgt spid="28"/>
                                        </p:tgtEl>
                                        <p:attrNameLst>
                                          <p:attrName>ppt_h</p:attrName>
                                        </p:attrNameLst>
                                      </p:cBhvr>
                                      <p:tavLst>
                                        <p:tav tm="0">
                                          <p:val>
                                            <p:fltVal val="0"/>
                                          </p:val>
                                        </p:tav>
                                        <p:tav tm="100000">
                                          <p:val>
                                            <p:strVal val="#ppt_h"/>
                                          </p:val>
                                        </p:tav>
                                      </p:tavLst>
                                    </p:anim>
                                    <p:animEffect transition="in" filter="fade">
                                      <p:cBhvr>
                                        <p:cTn id="42" dur="500"/>
                                        <p:tgtEl>
                                          <p:spTgt spid="28"/>
                                        </p:tgtEl>
                                      </p:cBhvr>
                                    </p:animEffect>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26"/>
                                        </p:tgtEl>
                                        <p:attrNameLst>
                                          <p:attrName>style.visibility</p:attrName>
                                        </p:attrNameLst>
                                      </p:cBhvr>
                                      <p:to>
                                        <p:strVal val="visible"/>
                                      </p:to>
                                    </p:set>
                                    <p:anim calcmode="lin" valueType="num">
                                      <p:cBhvr additive="base">
                                        <p:cTn id="47" dur="500" fill="hold"/>
                                        <p:tgtEl>
                                          <p:spTgt spid="26"/>
                                        </p:tgtEl>
                                        <p:attrNameLst>
                                          <p:attrName>ppt_x</p:attrName>
                                        </p:attrNameLst>
                                      </p:cBhvr>
                                      <p:tavLst>
                                        <p:tav tm="0">
                                          <p:val>
                                            <p:strVal val="#ppt_x"/>
                                          </p:val>
                                        </p:tav>
                                        <p:tav tm="100000">
                                          <p:val>
                                            <p:strVal val="#ppt_x"/>
                                          </p:val>
                                        </p:tav>
                                      </p:tavLst>
                                    </p:anim>
                                    <p:anim calcmode="lin" valueType="num">
                                      <p:cBhvr additive="base">
                                        <p:cTn id="48"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5" grpId="0"/>
      <p:bldP spid="26" grpId="0"/>
      <p:bldP spid="2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BD9FE10-C1F0-2E70-E864-DCD52465645E}"/>
              </a:ext>
            </a:extLst>
          </p:cNvPr>
          <p:cNvSpPr txBox="1"/>
          <p:nvPr/>
        </p:nvSpPr>
        <p:spPr>
          <a:xfrm>
            <a:off x="650535" y="1110056"/>
            <a:ext cx="6044906" cy="2534027"/>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To reach our audience, we will use the most widely used marketing channels today.</a:t>
            </a:r>
          </a:p>
          <a:p>
            <a:pPr algn="just">
              <a:lnSpc>
                <a:spcPct val="150000"/>
              </a:lnSpc>
            </a:pPr>
            <a:r>
              <a:rPr lang="en-GB" u="sng" dirty="0">
                <a:latin typeface="Arial" panose="020B0604020202020204" pitchFamily="34" charset="0"/>
                <a:cs typeface="Arial" panose="020B0604020202020204" pitchFamily="34" charset="0"/>
              </a:rPr>
              <a:t>Social media</a:t>
            </a:r>
            <a:r>
              <a:rPr lang="en-GB" dirty="0">
                <a:latin typeface="Arial" panose="020B0604020202020204" pitchFamily="34" charset="0"/>
                <a:cs typeface="Arial" panose="020B0604020202020204" pitchFamily="34" charset="0"/>
              </a:rPr>
              <a:t> – Easy communication using tools offered by the platforms. Like </a:t>
            </a:r>
            <a:r>
              <a:rPr lang="en-GB">
                <a:latin typeface="Arial" panose="020B0604020202020204" pitchFamily="34" charset="0"/>
                <a:cs typeface="Arial" panose="020B0604020202020204" pitchFamily="34" charset="0"/>
              </a:rPr>
              <a:t>Meta Business.</a:t>
            </a:r>
          </a:p>
          <a:p>
            <a:pPr algn="just">
              <a:lnSpc>
                <a:spcPct val="150000"/>
              </a:lnSpc>
            </a:pPr>
            <a:r>
              <a:rPr lang="en-GB" u="sng" dirty="0">
                <a:latin typeface="Arial" panose="020B0604020202020204" pitchFamily="34" charset="0"/>
                <a:cs typeface="Arial" panose="020B0604020202020204" pitchFamily="34" charset="0"/>
              </a:rPr>
              <a:t>Google My Business</a:t>
            </a:r>
            <a:r>
              <a:rPr lang="en-GB" dirty="0">
                <a:latin typeface="Arial" panose="020B0604020202020204" pitchFamily="34" charset="0"/>
                <a:cs typeface="Arial" panose="020B0604020202020204" pitchFamily="34" charset="0"/>
              </a:rPr>
              <a:t> – Is a tool for manage their online presence across Google Maps and Search.</a:t>
            </a:r>
          </a:p>
        </p:txBody>
      </p:sp>
      <p:pic>
        <p:nvPicPr>
          <p:cNvPr id="5" name="Picture 4" descr="Red pinpointers pinned on a road">
            <a:extLst>
              <a:ext uri="{FF2B5EF4-FFF2-40B4-BE49-F238E27FC236}">
                <a16:creationId xmlns:a16="http://schemas.microsoft.com/office/drawing/2014/main" id="{FE61EB31-BD82-FB9B-94C7-B76F4378EE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21219" y="1110056"/>
            <a:ext cx="3872313" cy="2581542"/>
          </a:xfrm>
          <a:prstGeom prst="rect">
            <a:avLst/>
          </a:prstGeom>
        </p:spPr>
      </p:pic>
      <p:sp>
        <p:nvSpPr>
          <p:cNvPr id="6" name="TextBox 5">
            <a:extLst>
              <a:ext uri="{FF2B5EF4-FFF2-40B4-BE49-F238E27FC236}">
                <a16:creationId xmlns:a16="http://schemas.microsoft.com/office/drawing/2014/main" id="{0C385542-19C6-0FF8-2947-40683D59C952}"/>
              </a:ext>
            </a:extLst>
          </p:cNvPr>
          <p:cNvSpPr txBox="1"/>
          <p:nvPr/>
        </p:nvSpPr>
        <p:spPr>
          <a:xfrm>
            <a:off x="6440547" y="3935438"/>
            <a:ext cx="4652985" cy="456535"/>
          </a:xfrm>
          <a:prstGeom prst="rect">
            <a:avLst/>
          </a:prstGeom>
          <a:noFill/>
        </p:spPr>
        <p:txBody>
          <a:bodyPr wrap="square" rtlCol="0">
            <a:spAutoFit/>
          </a:bodyPr>
          <a:lstStyle/>
          <a:p>
            <a:pPr algn="just">
              <a:lnSpc>
                <a:spcPct val="150000"/>
              </a:lnSpc>
            </a:pPr>
            <a:r>
              <a:rPr lang="en-GB" b="1" dirty="0">
                <a:latin typeface="Arial" panose="020B0604020202020204" pitchFamily="34" charset="0"/>
                <a:cs typeface="Arial" panose="020B0604020202020204" pitchFamily="34" charset="0"/>
              </a:rPr>
              <a:t>Attracting the Customer</a:t>
            </a:r>
          </a:p>
        </p:txBody>
      </p:sp>
      <p:pic>
        <p:nvPicPr>
          <p:cNvPr id="8" name="Picture 7" descr="Yellow arrow signed drawn on pavement">
            <a:extLst>
              <a:ext uri="{FF2B5EF4-FFF2-40B4-BE49-F238E27FC236}">
                <a16:creationId xmlns:a16="http://schemas.microsoft.com/office/drawing/2014/main" id="{84317463-838F-5A3C-84E6-9AC3771B3CB3}"/>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71190" y="3935438"/>
            <a:ext cx="2086700" cy="1567199"/>
          </a:xfrm>
          <a:prstGeom prst="rect">
            <a:avLst/>
          </a:prstGeom>
        </p:spPr>
      </p:pic>
      <p:pic>
        <p:nvPicPr>
          <p:cNvPr id="12" name="Picture 11" descr="People doing teamwork illustration">
            <a:extLst>
              <a:ext uri="{FF2B5EF4-FFF2-40B4-BE49-F238E27FC236}">
                <a16:creationId xmlns:a16="http://schemas.microsoft.com/office/drawing/2014/main" id="{52D95CAA-9EEA-05A7-FABA-8D8C6294023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25698" y="4181944"/>
            <a:ext cx="2478538" cy="1566000"/>
          </a:xfrm>
          <a:prstGeom prst="rect">
            <a:avLst/>
          </a:prstGeom>
        </p:spPr>
      </p:pic>
      <p:pic>
        <p:nvPicPr>
          <p:cNvPr id="13" name="Picture 12" descr="Paper people pyramid">
            <a:extLst>
              <a:ext uri="{FF2B5EF4-FFF2-40B4-BE49-F238E27FC236}">
                <a16:creationId xmlns:a16="http://schemas.microsoft.com/office/drawing/2014/main" id="{A54DD5F4-B0D2-E0EE-74B6-B2623AE22B5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45200" y="4363822"/>
            <a:ext cx="2350800" cy="1762125"/>
          </a:xfrm>
          <a:prstGeom prst="rect">
            <a:avLst/>
          </a:prstGeom>
        </p:spPr>
      </p:pic>
      <p:sp>
        <p:nvSpPr>
          <p:cNvPr id="14" name="TextBox 13">
            <a:extLst>
              <a:ext uri="{FF2B5EF4-FFF2-40B4-BE49-F238E27FC236}">
                <a16:creationId xmlns:a16="http://schemas.microsoft.com/office/drawing/2014/main" id="{B7D814EC-35E8-0704-F165-D9CF39B699F9}"/>
              </a:ext>
            </a:extLst>
          </p:cNvPr>
          <p:cNvSpPr txBox="1"/>
          <p:nvPr/>
        </p:nvSpPr>
        <p:spPr>
          <a:xfrm>
            <a:off x="6440547" y="4458261"/>
            <a:ext cx="4023359" cy="36933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Discounts for first-time customers</a:t>
            </a:r>
            <a:endParaRPr lang="en-GB" dirty="0"/>
          </a:p>
        </p:txBody>
      </p:sp>
      <p:sp>
        <p:nvSpPr>
          <p:cNvPr id="15" name="TextBox 14">
            <a:extLst>
              <a:ext uri="{FF2B5EF4-FFF2-40B4-BE49-F238E27FC236}">
                <a16:creationId xmlns:a16="http://schemas.microsoft.com/office/drawing/2014/main" id="{0FC6BD91-AB85-2824-7139-7338E1A3EA2A}"/>
              </a:ext>
            </a:extLst>
          </p:cNvPr>
          <p:cNvSpPr txBox="1"/>
          <p:nvPr/>
        </p:nvSpPr>
        <p:spPr>
          <a:xfrm>
            <a:off x="6440547" y="4884018"/>
            <a:ext cx="4023359" cy="36933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Loyalty Card</a:t>
            </a:r>
            <a:endParaRPr lang="en-GB" dirty="0"/>
          </a:p>
        </p:txBody>
      </p:sp>
      <p:sp>
        <p:nvSpPr>
          <p:cNvPr id="16" name="TextBox 15">
            <a:extLst>
              <a:ext uri="{FF2B5EF4-FFF2-40B4-BE49-F238E27FC236}">
                <a16:creationId xmlns:a16="http://schemas.microsoft.com/office/drawing/2014/main" id="{94CD2DA7-13B9-CECC-B4DA-B7FBD19CDA2C}"/>
              </a:ext>
            </a:extLst>
          </p:cNvPr>
          <p:cNvSpPr txBox="1"/>
          <p:nvPr/>
        </p:nvSpPr>
        <p:spPr>
          <a:xfrm>
            <a:off x="6440547" y="5309775"/>
            <a:ext cx="4023359" cy="36933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Referral Discounts</a:t>
            </a:r>
            <a:endParaRPr lang="en-GB" dirty="0"/>
          </a:p>
        </p:txBody>
      </p:sp>
    </p:spTree>
    <p:extLst>
      <p:ext uri="{BB962C8B-B14F-4D97-AF65-F5344CB8AC3E}">
        <p14:creationId xmlns:p14="http://schemas.microsoft.com/office/powerpoint/2010/main" val="1716948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arn(inVertical)">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500" fill="hold"/>
                                        <p:tgtEl>
                                          <p:spTgt spid="8"/>
                                        </p:tgtEl>
                                        <p:attrNameLst>
                                          <p:attrName>ppt_w</p:attrName>
                                        </p:attrNameLst>
                                      </p:cBhvr>
                                      <p:tavLst>
                                        <p:tav tm="0">
                                          <p:val>
                                            <p:fltVal val="0"/>
                                          </p:val>
                                        </p:tav>
                                        <p:tav tm="100000">
                                          <p:val>
                                            <p:strVal val="#ppt_w"/>
                                          </p:val>
                                        </p:tav>
                                      </p:tavLst>
                                    </p:anim>
                                    <p:anim calcmode="lin" valueType="num">
                                      <p:cBhvr>
                                        <p:cTn id="13" dur="500" fill="hold"/>
                                        <p:tgtEl>
                                          <p:spTgt spid="8"/>
                                        </p:tgtEl>
                                        <p:attrNameLst>
                                          <p:attrName>ppt_h</p:attrName>
                                        </p:attrNameLst>
                                      </p:cBhvr>
                                      <p:tavLst>
                                        <p:tav tm="0">
                                          <p:val>
                                            <p:fltVal val="0"/>
                                          </p:val>
                                        </p:tav>
                                        <p:tav tm="100000">
                                          <p:val>
                                            <p:strVal val="#ppt_h"/>
                                          </p:val>
                                        </p:tav>
                                      </p:tavLst>
                                    </p:anim>
                                    <p:animEffect transition="in" filter="fade">
                                      <p:cBhvr>
                                        <p:cTn id="14" dur="500"/>
                                        <p:tgtEl>
                                          <p:spTgt spid="8"/>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 calcmode="lin" valueType="num">
                                      <p:cBhvr>
                                        <p:cTn id="17" dur="500" fill="hold"/>
                                        <p:tgtEl>
                                          <p:spTgt spid="14"/>
                                        </p:tgtEl>
                                        <p:attrNameLst>
                                          <p:attrName>ppt_w</p:attrName>
                                        </p:attrNameLst>
                                      </p:cBhvr>
                                      <p:tavLst>
                                        <p:tav tm="0">
                                          <p:val>
                                            <p:fltVal val="0"/>
                                          </p:val>
                                        </p:tav>
                                        <p:tav tm="100000">
                                          <p:val>
                                            <p:strVal val="#ppt_w"/>
                                          </p:val>
                                        </p:tav>
                                      </p:tavLst>
                                    </p:anim>
                                    <p:anim calcmode="lin" valueType="num">
                                      <p:cBhvr>
                                        <p:cTn id="18" dur="500" fill="hold"/>
                                        <p:tgtEl>
                                          <p:spTgt spid="14"/>
                                        </p:tgtEl>
                                        <p:attrNameLst>
                                          <p:attrName>ppt_h</p:attrName>
                                        </p:attrNameLst>
                                      </p:cBhvr>
                                      <p:tavLst>
                                        <p:tav tm="0">
                                          <p:val>
                                            <p:fltVal val="0"/>
                                          </p:val>
                                        </p:tav>
                                        <p:tav tm="100000">
                                          <p:val>
                                            <p:strVal val="#ppt_h"/>
                                          </p:val>
                                        </p:tav>
                                      </p:tavLst>
                                    </p:anim>
                                    <p:animEffect transition="in" filter="fade">
                                      <p:cBhvr>
                                        <p:cTn id="19" dur="500"/>
                                        <p:tgtEl>
                                          <p:spTgt spid="14"/>
                                        </p:tgtEl>
                                      </p:cBhvr>
                                    </p:animEffect>
                                  </p:childTnLst>
                                </p:cTn>
                              </p:par>
                            </p:childTnLst>
                          </p:cTn>
                        </p:par>
                      </p:childTnLst>
                    </p:cTn>
                  </p:par>
                  <p:par>
                    <p:cTn id="20" fill="hold">
                      <p:stCondLst>
                        <p:cond delay="indefinite"/>
                      </p:stCondLst>
                      <p:childTnLst>
                        <p:par>
                          <p:cTn id="21" fill="hold">
                            <p:stCondLst>
                              <p:cond delay="0"/>
                            </p:stCondLst>
                            <p:childTnLst>
                              <p:par>
                                <p:cTn id="22" presetID="53" presetClass="entr" presetSubtype="16" fill="hold" nodeType="clickEffect">
                                  <p:stCondLst>
                                    <p:cond delay="0"/>
                                  </p:stCondLst>
                                  <p:childTnLst>
                                    <p:set>
                                      <p:cBhvr>
                                        <p:cTn id="23" dur="1" fill="hold">
                                          <p:stCondLst>
                                            <p:cond delay="0"/>
                                          </p:stCondLst>
                                        </p:cTn>
                                        <p:tgtEl>
                                          <p:spTgt spid="12"/>
                                        </p:tgtEl>
                                        <p:attrNameLst>
                                          <p:attrName>style.visibility</p:attrName>
                                        </p:attrNameLst>
                                      </p:cBhvr>
                                      <p:to>
                                        <p:strVal val="visible"/>
                                      </p:to>
                                    </p:set>
                                    <p:anim calcmode="lin" valueType="num">
                                      <p:cBhvr>
                                        <p:cTn id="24" dur="500" fill="hold"/>
                                        <p:tgtEl>
                                          <p:spTgt spid="12"/>
                                        </p:tgtEl>
                                        <p:attrNameLst>
                                          <p:attrName>ppt_w</p:attrName>
                                        </p:attrNameLst>
                                      </p:cBhvr>
                                      <p:tavLst>
                                        <p:tav tm="0">
                                          <p:val>
                                            <p:fltVal val="0"/>
                                          </p:val>
                                        </p:tav>
                                        <p:tav tm="100000">
                                          <p:val>
                                            <p:strVal val="#ppt_w"/>
                                          </p:val>
                                        </p:tav>
                                      </p:tavLst>
                                    </p:anim>
                                    <p:anim calcmode="lin" valueType="num">
                                      <p:cBhvr>
                                        <p:cTn id="25" dur="500" fill="hold"/>
                                        <p:tgtEl>
                                          <p:spTgt spid="12"/>
                                        </p:tgtEl>
                                        <p:attrNameLst>
                                          <p:attrName>ppt_h</p:attrName>
                                        </p:attrNameLst>
                                      </p:cBhvr>
                                      <p:tavLst>
                                        <p:tav tm="0">
                                          <p:val>
                                            <p:fltVal val="0"/>
                                          </p:val>
                                        </p:tav>
                                        <p:tav tm="100000">
                                          <p:val>
                                            <p:strVal val="#ppt_h"/>
                                          </p:val>
                                        </p:tav>
                                      </p:tavLst>
                                    </p:anim>
                                    <p:animEffect transition="in" filter="fade">
                                      <p:cBhvr>
                                        <p:cTn id="26" dur="500"/>
                                        <p:tgtEl>
                                          <p:spTgt spid="12"/>
                                        </p:tgtEl>
                                      </p:cBhvr>
                                    </p:animEffect>
                                  </p:childTnLst>
                                </p:cTn>
                              </p:par>
                              <p:par>
                                <p:cTn id="27" presetID="53" presetClass="entr" presetSubtype="16"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 calcmode="lin" valueType="num">
                                      <p:cBhvr>
                                        <p:cTn id="29" dur="500" fill="hold"/>
                                        <p:tgtEl>
                                          <p:spTgt spid="15"/>
                                        </p:tgtEl>
                                        <p:attrNameLst>
                                          <p:attrName>ppt_w</p:attrName>
                                        </p:attrNameLst>
                                      </p:cBhvr>
                                      <p:tavLst>
                                        <p:tav tm="0">
                                          <p:val>
                                            <p:fltVal val="0"/>
                                          </p:val>
                                        </p:tav>
                                        <p:tav tm="100000">
                                          <p:val>
                                            <p:strVal val="#ppt_w"/>
                                          </p:val>
                                        </p:tav>
                                      </p:tavLst>
                                    </p:anim>
                                    <p:anim calcmode="lin" valueType="num">
                                      <p:cBhvr>
                                        <p:cTn id="30" dur="500" fill="hold"/>
                                        <p:tgtEl>
                                          <p:spTgt spid="15"/>
                                        </p:tgtEl>
                                        <p:attrNameLst>
                                          <p:attrName>ppt_h</p:attrName>
                                        </p:attrNameLst>
                                      </p:cBhvr>
                                      <p:tavLst>
                                        <p:tav tm="0">
                                          <p:val>
                                            <p:fltVal val="0"/>
                                          </p:val>
                                        </p:tav>
                                        <p:tav tm="100000">
                                          <p:val>
                                            <p:strVal val="#ppt_h"/>
                                          </p:val>
                                        </p:tav>
                                      </p:tavLst>
                                    </p:anim>
                                    <p:animEffect transition="in" filter="fade">
                                      <p:cBhvr>
                                        <p:cTn id="31" dur="500"/>
                                        <p:tgtEl>
                                          <p:spTgt spid="15"/>
                                        </p:tgtEl>
                                      </p:cBhvr>
                                    </p:animEffect>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nodeType="clickEffect">
                                  <p:stCondLst>
                                    <p:cond delay="0"/>
                                  </p:stCondLst>
                                  <p:childTnLst>
                                    <p:set>
                                      <p:cBhvr>
                                        <p:cTn id="35" dur="1" fill="hold">
                                          <p:stCondLst>
                                            <p:cond delay="0"/>
                                          </p:stCondLst>
                                        </p:cTn>
                                        <p:tgtEl>
                                          <p:spTgt spid="13"/>
                                        </p:tgtEl>
                                        <p:attrNameLst>
                                          <p:attrName>style.visibility</p:attrName>
                                        </p:attrNameLst>
                                      </p:cBhvr>
                                      <p:to>
                                        <p:strVal val="visible"/>
                                      </p:to>
                                    </p:set>
                                    <p:anim calcmode="lin" valueType="num">
                                      <p:cBhvr>
                                        <p:cTn id="36" dur="500" fill="hold"/>
                                        <p:tgtEl>
                                          <p:spTgt spid="13"/>
                                        </p:tgtEl>
                                        <p:attrNameLst>
                                          <p:attrName>ppt_w</p:attrName>
                                        </p:attrNameLst>
                                      </p:cBhvr>
                                      <p:tavLst>
                                        <p:tav tm="0">
                                          <p:val>
                                            <p:fltVal val="0"/>
                                          </p:val>
                                        </p:tav>
                                        <p:tav tm="100000">
                                          <p:val>
                                            <p:strVal val="#ppt_w"/>
                                          </p:val>
                                        </p:tav>
                                      </p:tavLst>
                                    </p:anim>
                                    <p:anim calcmode="lin" valueType="num">
                                      <p:cBhvr>
                                        <p:cTn id="37" dur="500" fill="hold"/>
                                        <p:tgtEl>
                                          <p:spTgt spid="13"/>
                                        </p:tgtEl>
                                        <p:attrNameLst>
                                          <p:attrName>ppt_h</p:attrName>
                                        </p:attrNameLst>
                                      </p:cBhvr>
                                      <p:tavLst>
                                        <p:tav tm="0">
                                          <p:val>
                                            <p:fltVal val="0"/>
                                          </p:val>
                                        </p:tav>
                                        <p:tav tm="100000">
                                          <p:val>
                                            <p:strVal val="#ppt_h"/>
                                          </p:val>
                                        </p:tav>
                                      </p:tavLst>
                                    </p:anim>
                                    <p:animEffect transition="in" filter="fade">
                                      <p:cBhvr>
                                        <p:cTn id="38" dur="500"/>
                                        <p:tgtEl>
                                          <p:spTgt spid="13"/>
                                        </p:tgtEl>
                                      </p:cBhvr>
                                    </p:animEffect>
                                  </p:childTnLst>
                                </p:cTn>
                              </p:par>
                              <p:par>
                                <p:cTn id="39" presetID="53" presetClass="entr" presetSubtype="16" fill="hold" grpId="0" nodeType="withEffect">
                                  <p:stCondLst>
                                    <p:cond delay="0"/>
                                  </p:stCondLst>
                                  <p:childTnLst>
                                    <p:set>
                                      <p:cBhvr>
                                        <p:cTn id="40" dur="1" fill="hold">
                                          <p:stCondLst>
                                            <p:cond delay="0"/>
                                          </p:stCondLst>
                                        </p:cTn>
                                        <p:tgtEl>
                                          <p:spTgt spid="16"/>
                                        </p:tgtEl>
                                        <p:attrNameLst>
                                          <p:attrName>style.visibility</p:attrName>
                                        </p:attrNameLst>
                                      </p:cBhvr>
                                      <p:to>
                                        <p:strVal val="visible"/>
                                      </p:to>
                                    </p:set>
                                    <p:anim calcmode="lin" valueType="num">
                                      <p:cBhvr>
                                        <p:cTn id="41" dur="500" fill="hold"/>
                                        <p:tgtEl>
                                          <p:spTgt spid="16"/>
                                        </p:tgtEl>
                                        <p:attrNameLst>
                                          <p:attrName>ppt_w</p:attrName>
                                        </p:attrNameLst>
                                      </p:cBhvr>
                                      <p:tavLst>
                                        <p:tav tm="0">
                                          <p:val>
                                            <p:fltVal val="0"/>
                                          </p:val>
                                        </p:tav>
                                        <p:tav tm="100000">
                                          <p:val>
                                            <p:strVal val="#ppt_w"/>
                                          </p:val>
                                        </p:tav>
                                      </p:tavLst>
                                    </p:anim>
                                    <p:anim calcmode="lin" valueType="num">
                                      <p:cBhvr>
                                        <p:cTn id="42" dur="500" fill="hold"/>
                                        <p:tgtEl>
                                          <p:spTgt spid="16"/>
                                        </p:tgtEl>
                                        <p:attrNameLst>
                                          <p:attrName>ppt_h</p:attrName>
                                        </p:attrNameLst>
                                      </p:cBhvr>
                                      <p:tavLst>
                                        <p:tav tm="0">
                                          <p:val>
                                            <p:fltVal val="0"/>
                                          </p:val>
                                        </p:tav>
                                        <p:tav tm="100000">
                                          <p:val>
                                            <p:strVal val="#ppt_h"/>
                                          </p:val>
                                        </p:tav>
                                      </p:tavLst>
                                    </p:anim>
                                    <p:animEffect transition="in" filter="fade">
                                      <p:cBhvr>
                                        <p:cTn id="43"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allAtOnce"/>
      <p:bldP spid="14" grpId="0"/>
      <p:bldP spid="15" grpId="0"/>
      <p:bldP spid="1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9D465B2-A9E3-E88B-16C9-83320B7E5F38}"/>
              </a:ext>
            </a:extLst>
          </p:cNvPr>
          <p:cNvSpPr txBox="1">
            <a:spLocks/>
          </p:cNvSpPr>
          <p:nvPr/>
        </p:nvSpPr>
        <p:spPr>
          <a:xfrm>
            <a:off x="650535" y="1129085"/>
            <a:ext cx="10890929" cy="530351"/>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sz="2800" dirty="0">
                <a:latin typeface="Arial" panose="020B0604020202020204" pitchFamily="34" charset="0"/>
                <a:cs typeface="Arial" panose="020B0604020202020204" pitchFamily="34" charset="0"/>
              </a:rPr>
              <a:t>Funding Requirements and Allocation</a:t>
            </a:r>
          </a:p>
        </p:txBody>
      </p:sp>
      <p:sp>
        <p:nvSpPr>
          <p:cNvPr id="5" name="TextBox 4">
            <a:extLst>
              <a:ext uri="{FF2B5EF4-FFF2-40B4-BE49-F238E27FC236}">
                <a16:creationId xmlns:a16="http://schemas.microsoft.com/office/drawing/2014/main" id="{2C8C8929-0B74-07A5-07AE-F60D688BA1C1}"/>
              </a:ext>
            </a:extLst>
          </p:cNvPr>
          <p:cNvSpPr txBox="1"/>
          <p:nvPr/>
        </p:nvSpPr>
        <p:spPr>
          <a:xfrm>
            <a:off x="848200" y="2058063"/>
            <a:ext cx="1838665" cy="455574"/>
          </a:xfrm>
          <a:prstGeom prst="rect">
            <a:avLst/>
          </a:prstGeom>
          <a:noFill/>
        </p:spPr>
        <p:txBody>
          <a:bodyPr wrap="square" rtlCol="0">
            <a:spAutoFit/>
          </a:bodyPr>
          <a:lstStyle/>
          <a:p>
            <a:pPr>
              <a:lnSpc>
                <a:spcPct val="150000"/>
              </a:lnSpc>
            </a:pPr>
            <a:r>
              <a:rPr lang="en-GB" b="1" dirty="0">
                <a:latin typeface="Arial" panose="020B0604020202020204" pitchFamily="34" charset="0"/>
                <a:cs typeface="Arial" panose="020B0604020202020204" pitchFamily="34" charset="0"/>
              </a:rPr>
              <a:t>Startup Costs</a:t>
            </a:r>
            <a:endParaRPr lang="en-GB" dirty="0"/>
          </a:p>
        </p:txBody>
      </p:sp>
      <p:graphicFrame>
        <p:nvGraphicFramePr>
          <p:cNvPr id="7" name="Table 6">
            <a:extLst>
              <a:ext uri="{FF2B5EF4-FFF2-40B4-BE49-F238E27FC236}">
                <a16:creationId xmlns:a16="http://schemas.microsoft.com/office/drawing/2014/main" id="{110CA059-37F4-7E0B-7B31-38D606E3FC4D}"/>
              </a:ext>
            </a:extLst>
          </p:cNvPr>
          <p:cNvGraphicFramePr>
            <a:graphicFrameLocks noGrp="1"/>
          </p:cNvGraphicFramePr>
          <p:nvPr>
            <p:extLst>
              <p:ext uri="{D42A27DB-BD31-4B8C-83A1-F6EECF244321}">
                <p14:modId xmlns:p14="http://schemas.microsoft.com/office/powerpoint/2010/main" val="2861927774"/>
              </p:ext>
            </p:extLst>
          </p:nvPr>
        </p:nvGraphicFramePr>
        <p:xfrm>
          <a:off x="848200" y="2566798"/>
          <a:ext cx="4526440" cy="2623473"/>
        </p:xfrm>
        <a:graphic>
          <a:graphicData uri="http://schemas.openxmlformats.org/drawingml/2006/table">
            <a:tbl>
              <a:tblPr firstRow="1" firstCol="1" bandRow="1">
                <a:tableStyleId>{5C22544A-7EE6-4342-B048-85BDC9FD1C3A}</a:tableStyleId>
              </a:tblPr>
              <a:tblGrid>
                <a:gridCol w="2546123">
                  <a:extLst>
                    <a:ext uri="{9D8B030D-6E8A-4147-A177-3AD203B41FA5}">
                      <a16:colId xmlns:a16="http://schemas.microsoft.com/office/drawing/2014/main" val="2491494986"/>
                    </a:ext>
                  </a:extLst>
                </a:gridCol>
                <a:gridCol w="1980317">
                  <a:extLst>
                    <a:ext uri="{9D8B030D-6E8A-4147-A177-3AD203B41FA5}">
                      <a16:colId xmlns:a16="http://schemas.microsoft.com/office/drawing/2014/main" val="827282873"/>
                    </a:ext>
                  </a:extLst>
                </a:gridCol>
              </a:tblGrid>
              <a:tr h="739710">
                <a:tc>
                  <a:txBody>
                    <a:bodyPr/>
                    <a:lstStyle/>
                    <a:p>
                      <a:pPr>
                        <a:lnSpc>
                          <a:spcPct val="115000"/>
                        </a:lnSpc>
                        <a:spcAft>
                          <a:spcPts val="800"/>
                        </a:spcAft>
                        <a:buNone/>
                      </a:pPr>
                      <a:r>
                        <a:rPr lang="en-GB" sz="2400" kern="100" dirty="0">
                          <a:solidFill>
                            <a:schemeClr val="tx1"/>
                          </a:solidFill>
                          <a:effectLst/>
                          <a:latin typeface="Arial" panose="020B0604020202020204" pitchFamily="34" charset="0"/>
                          <a:cs typeface="Arial" panose="020B0604020202020204" pitchFamily="34" charset="0"/>
                        </a:rPr>
                        <a:t>Furniture</a:t>
                      </a:r>
                      <a:endParaRPr lang="en-GB" sz="24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solidFill>
                      <a:schemeClr val="tx1">
                        <a:lumMod val="50000"/>
                        <a:lumOff val="50000"/>
                      </a:schemeClr>
                    </a:solidFill>
                  </a:tcPr>
                </a:tc>
                <a:tc>
                  <a:txBody>
                    <a:bodyPr/>
                    <a:lstStyle/>
                    <a:p>
                      <a:pPr algn="r">
                        <a:lnSpc>
                          <a:spcPct val="115000"/>
                        </a:lnSpc>
                        <a:spcAft>
                          <a:spcPts val="800"/>
                        </a:spcAft>
                        <a:buNone/>
                      </a:pPr>
                      <a:r>
                        <a:rPr lang="en-GB" sz="2400" b="0" kern="100" dirty="0">
                          <a:solidFill>
                            <a:schemeClr val="tx1"/>
                          </a:solidFill>
                          <a:effectLst/>
                          <a:latin typeface="Arial" panose="020B0604020202020204" pitchFamily="34" charset="0"/>
                          <a:cs typeface="Arial" panose="020B0604020202020204" pitchFamily="34" charset="0"/>
                        </a:rPr>
                        <a:t>£1,000.00</a:t>
                      </a:r>
                      <a:endParaRPr lang="en-GB" sz="24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solidFill>
                      <a:schemeClr val="tx1">
                        <a:lumMod val="50000"/>
                        <a:lumOff val="50000"/>
                      </a:schemeClr>
                    </a:solidFill>
                  </a:tcPr>
                </a:tc>
                <a:extLst>
                  <a:ext uri="{0D108BD9-81ED-4DB2-BD59-A6C34878D82A}">
                    <a16:rowId xmlns:a16="http://schemas.microsoft.com/office/drawing/2014/main" val="2156831613"/>
                  </a:ext>
                </a:extLst>
              </a:tr>
              <a:tr h="483172">
                <a:tc>
                  <a:txBody>
                    <a:bodyPr/>
                    <a:lstStyle/>
                    <a:p>
                      <a:pPr>
                        <a:lnSpc>
                          <a:spcPct val="115000"/>
                        </a:lnSpc>
                        <a:spcAft>
                          <a:spcPts val="800"/>
                        </a:spcAft>
                        <a:buNone/>
                      </a:pPr>
                      <a:r>
                        <a:rPr lang="en-GB" sz="2400" kern="100" dirty="0">
                          <a:solidFill>
                            <a:schemeClr val="tx1"/>
                          </a:solidFill>
                          <a:effectLst/>
                          <a:latin typeface="Arial" panose="020B0604020202020204" pitchFamily="34" charset="0"/>
                          <a:cs typeface="Arial" panose="020B0604020202020204" pitchFamily="34" charset="0"/>
                        </a:rPr>
                        <a:t>Equipment</a:t>
                      </a:r>
                      <a:endParaRPr lang="en-GB" sz="24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solidFill>
                      <a:schemeClr val="bg1">
                        <a:lumMod val="75000"/>
                      </a:schemeClr>
                    </a:solidFill>
                  </a:tcPr>
                </a:tc>
                <a:tc>
                  <a:txBody>
                    <a:bodyPr/>
                    <a:lstStyle/>
                    <a:p>
                      <a:pPr algn="r">
                        <a:lnSpc>
                          <a:spcPct val="115000"/>
                        </a:lnSpc>
                        <a:spcAft>
                          <a:spcPts val="800"/>
                        </a:spcAft>
                        <a:buNone/>
                      </a:pPr>
                      <a:r>
                        <a:rPr lang="en-GB" sz="2400" kern="100" dirty="0">
                          <a:solidFill>
                            <a:schemeClr val="tx1"/>
                          </a:solidFill>
                          <a:effectLst/>
                          <a:latin typeface="Arial" panose="020B0604020202020204" pitchFamily="34" charset="0"/>
                          <a:cs typeface="Arial" panose="020B0604020202020204" pitchFamily="34" charset="0"/>
                        </a:rPr>
                        <a:t>£9,000.00</a:t>
                      </a:r>
                      <a:endParaRPr lang="en-GB" sz="24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solidFill>
                      <a:schemeClr val="bg1">
                        <a:lumMod val="75000"/>
                      </a:schemeClr>
                    </a:solidFill>
                  </a:tcPr>
                </a:tc>
                <a:extLst>
                  <a:ext uri="{0D108BD9-81ED-4DB2-BD59-A6C34878D82A}">
                    <a16:rowId xmlns:a16="http://schemas.microsoft.com/office/drawing/2014/main" val="935784748"/>
                  </a:ext>
                </a:extLst>
              </a:tr>
              <a:tr h="468728">
                <a:tc>
                  <a:txBody>
                    <a:bodyPr/>
                    <a:lstStyle/>
                    <a:p>
                      <a:pPr>
                        <a:lnSpc>
                          <a:spcPct val="115000"/>
                        </a:lnSpc>
                        <a:spcAft>
                          <a:spcPts val="800"/>
                        </a:spcAft>
                        <a:buNone/>
                      </a:pPr>
                      <a:r>
                        <a:rPr lang="en-GB" sz="2400" kern="100" dirty="0">
                          <a:solidFill>
                            <a:schemeClr val="tx1"/>
                          </a:solidFill>
                          <a:effectLst/>
                          <a:latin typeface="Arial" panose="020B0604020202020204" pitchFamily="34" charset="0"/>
                          <a:cs typeface="Arial" panose="020B0604020202020204" pitchFamily="34" charset="0"/>
                        </a:rPr>
                        <a:t>Rent Deposit</a:t>
                      </a:r>
                      <a:endParaRPr lang="en-GB" sz="24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solidFill>
                      <a:schemeClr val="tx1">
                        <a:lumMod val="50000"/>
                        <a:lumOff val="50000"/>
                      </a:schemeClr>
                    </a:solidFill>
                  </a:tcPr>
                </a:tc>
                <a:tc>
                  <a:txBody>
                    <a:bodyPr/>
                    <a:lstStyle/>
                    <a:p>
                      <a:pPr algn="r">
                        <a:lnSpc>
                          <a:spcPct val="115000"/>
                        </a:lnSpc>
                        <a:spcAft>
                          <a:spcPts val="800"/>
                        </a:spcAft>
                        <a:buNone/>
                      </a:pPr>
                      <a:r>
                        <a:rPr lang="en-GB" sz="2400" kern="100" dirty="0">
                          <a:solidFill>
                            <a:schemeClr val="tx1"/>
                          </a:solidFill>
                          <a:effectLst/>
                          <a:latin typeface="Arial" panose="020B0604020202020204" pitchFamily="34" charset="0"/>
                          <a:cs typeface="Arial" panose="020B0604020202020204" pitchFamily="34" charset="0"/>
                        </a:rPr>
                        <a:t>£4,050.00</a:t>
                      </a:r>
                      <a:endParaRPr lang="en-GB" sz="24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solidFill>
                      <a:schemeClr val="tx1">
                        <a:lumMod val="50000"/>
                        <a:lumOff val="50000"/>
                      </a:schemeClr>
                    </a:solidFill>
                  </a:tcPr>
                </a:tc>
                <a:extLst>
                  <a:ext uri="{0D108BD9-81ED-4DB2-BD59-A6C34878D82A}">
                    <a16:rowId xmlns:a16="http://schemas.microsoft.com/office/drawing/2014/main" val="3550525849"/>
                  </a:ext>
                </a:extLst>
              </a:tr>
              <a:tr h="459386">
                <a:tc>
                  <a:txBody>
                    <a:bodyPr/>
                    <a:lstStyle/>
                    <a:p>
                      <a:pPr>
                        <a:lnSpc>
                          <a:spcPct val="115000"/>
                        </a:lnSpc>
                        <a:spcAft>
                          <a:spcPts val="800"/>
                        </a:spcAft>
                        <a:buNone/>
                      </a:pPr>
                      <a:r>
                        <a:rPr lang="en-GB" sz="2400" kern="100" dirty="0">
                          <a:solidFill>
                            <a:schemeClr val="tx1"/>
                          </a:solidFill>
                          <a:effectLst/>
                          <a:latin typeface="Arial" panose="020B0604020202020204" pitchFamily="34" charset="0"/>
                          <a:cs typeface="Arial" panose="020B0604020202020204" pitchFamily="34" charset="0"/>
                        </a:rPr>
                        <a:t>Renovation</a:t>
                      </a:r>
                      <a:endParaRPr lang="en-GB" sz="24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solidFill>
                      <a:schemeClr val="bg1">
                        <a:lumMod val="75000"/>
                      </a:schemeClr>
                    </a:solidFill>
                  </a:tcPr>
                </a:tc>
                <a:tc>
                  <a:txBody>
                    <a:bodyPr/>
                    <a:lstStyle/>
                    <a:p>
                      <a:pPr algn="r">
                        <a:lnSpc>
                          <a:spcPct val="115000"/>
                        </a:lnSpc>
                        <a:spcAft>
                          <a:spcPts val="800"/>
                        </a:spcAft>
                        <a:buNone/>
                      </a:pPr>
                      <a:r>
                        <a:rPr lang="en-GB" sz="2400" kern="100" dirty="0">
                          <a:solidFill>
                            <a:schemeClr val="tx1"/>
                          </a:solidFill>
                          <a:effectLst/>
                          <a:latin typeface="Arial" panose="020B0604020202020204" pitchFamily="34" charset="0"/>
                          <a:cs typeface="Arial" panose="020B0604020202020204" pitchFamily="34" charset="0"/>
                        </a:rPr>
                        <a:t>£5,000.00</a:t>
                      </a:r>
                      <a:endParaRPr lang="en-GB" sz="24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solidFill>
                      <a:schemeClr val="bg1">
                        <a:lumMod val="75000"/>
                      </a:schemeClr>
                    </a:solidFill>
                  </a:tcPr>
                </a:tc>
                <a:extLst>
                  <a:ext uri="{0D108BD9-81ED-4DB2-BD59-A6C34878D82A}">
                    <a16:rowId xmlns:a16="http://schemas.microsoft.com/office/drawing/2014/main" val="3008934754"/>
                  </a:ext>
                </a:extLst>
              </a:tr>
              <a:tr h="472477">
                <a:tc>
                  <a:txBody>
                    <a:bodyPr/>
                    <a:lstStyle/>
                    <a:p>
                      <a:pPr>
                        <a:lnSpc>
                          <a:spcPct val="115000"/>
                        </a:lnSpc>
                        <a:spcAft>
                          <a:spcPts val="800"/>
                        </a:spcAft>
                        <a:buNone/>
                      </a:pPr>
                      <a:r>
                        <a:rPr lang="en-GB" sz="2400" kern="100" dirty="0">
                          <a:solidFill>
                            <a:schemeClr val="tx1"/>
                          </a:solidFill>
                          <a:effectLst/>
                          <a:latin typeface="Arial" panose="020B0604020202020204" pitchFamily="34" charset="0"/>
                          <a:cs typeface="Arial" panose="020B0604020202020204" pitchFamily="34" charset="0"/>
                        </a:rPr>
                        <a:t>Total</a:t>
                      </a:r>
                      <a:endParaRPr lang="en-GB" sz="24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solidFill>
                      <a:schemeClr val="tx1">
                        <a:lumMod val="50000"/>
                        <a:lumOff val="50000"/>
                      </a:schemeClr>
                    </a:solidFill>
                  </a:tcPr>
                </a:tc>
                <a:tc>
                  <a:txBody>
                    <a:bodyPr/>
                    <a:lstStyle/>
                    <a:p>
                      <a:pPr algn="r">
                        <a:lnSpc>
                          <a:spcPct val="115000"/>
                        </a:lnSpc>
                        <a:spcAft>
                          <a:spcPts val="800"/>
                        </a:spcAft>
                        <a:buNone/>
                      </a:pPr>
                      <a:r>
                        <a:rPr lang="en-GB" sz="2400" b="1" kern="100" dirty="0">
                          <a:solidFill>
                            <a:schemeClr val="tx1"/>
                          </a:solidFill>
                          <a:effectLst/>
                          <a:latin typeface="Arial" panose="020B0604020202020204" pitchFamily="34" charset="0"/>
                          <a:cs typeface="Arial" panose="020B0604020202020204" pitchFamily="34" charset="0"/>
                        </a:rPr>
                        <a:t>£19,050.00</a:t>
                      </a:r>
                      <a:endParaRPr lang="en-GB" sz="2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solidFill>
                      <a:schemeClr val="tx1">
                        <a:lumMod val="50000"/>
                        <a:lumOff val="50000"/>
                      </a:schemeClr>
                    </a:solidFill>
                  </a:tcPr>
                </a:tc>
                <a:extLst>
                  <a:ext uri="{0D108BD9-81ED-4DB2-BD59-A6C34878D82A}">
                    <a16:rowId xmlns:a16="http://schemas.microsoft.com/office/drawing/2014/main" val="62050559"/>
                  </a:ext>
                </a:extLst>
              </a:tr>
            </a:tbl>
          </a:graphicData>
        </a:graphic>
      </p:graphicFrame>
      <p:sp>
        <p:nvSpPr>
          <p:cNvPr id="8" name="TextBox 7">
            <a:extLst>
              <a:ext uri="{FF2B5EF4-FFF2-40B4-BE49-F238E27FC236}">
                <a16:creationId xmlns:a16="http://schemas.microsoft.com/office/drawing/2014/main" id="{CF7E5F6A-932F-382A-F9C4-A6FB1E3D18D7}"/>
              </a:ext>
            </a:extLst>
          </p:cNvPr>
          <p:cNvSpPr txBox="1"/>
          <p:nvPr/>
        </p:nvSpPr>
        <p:spPr>
          <a:xfrm>
            <a:off x="6019640" y="2111224"/>
            <a:ext cx="1838665" cy="455574"/>
          </a:xfrm>
          <a:prstGeom prst="rect">
            <a:avLst/>
          </a:prstGeom>
          <a:noFill/>
        </p:spPr>
        <p:txBody>
          <a:bodyPr wrap="square" rtlCol="0">
            <a:spAutoFit/>
          </a:bodyPr>
          <a:lstStyle/>
          <a:p>
            <a:pPr>
              <a:lnSpc>
                <a:spcPct val="150000"/>
              </a:lnSpc>
            </a:pPr>
            <a:r>
              <a:rPr lang="en-GB" b="1" dirty="0">
                <a:latin typeface="Arial" panose="020B0604020202020204" pitchFamily="34" charset="0"/>
                <a:cs typeface="Arial" panose="020B0604020202020204" pitchFamily="34" charset="0"/>
              </a:rPr>
              <a:t>Fixed Costs</a:t>
            </a:r>
            <a:endParaRPr lang="en-GB" dirty="0"/>
          </a:p>
        </p:txBody>
      </p:sp>
      <p:graphicFrame>
        <p:nvGraphicFramePr>
          <p:cNvPr id="9" name="Table 8">
            <a:extLst>
              <a:ext uri="{FF2B5EF4-FFF2-40B4-BE49-F238E27FC236}">
                <a16:creationId xmlns:a16="http://schemas.microsoft.com/office/drawing/2014/main" id="{B8CEB8F7-CDA5-259E-0F3D-4D33EC8BDDEE}"/>
              </a:ext>
            </a:extLst>
          </p:cNvPr>
          <p:cNvGraphicFramePr>
            <a:graphicFrameLocks noGrp="1"/>
          </p:cNvGraphicFramePr>
          <p:nvPr>
            <p:extLst>
              <p:ext uri="{D42A27DB-BD31-4B8C-83A1-F6EECF244321}">
                <p14:modId xmlns:p14="http://schemas.microsoft.com/office/powerpoint/2010/main" val="1507258683"/>
              </p:ext>
            </p:extLst>
          </p:nvPr>
        </p:nvGraphicFramePr>
        <p:xfrm>
          <a:off x="6095998" y="2655761"/>
          <a:ext cx="4673601" cy="3073154"/>
        </p:xfrm>
        <a:graphic>
          <a:graphicData uri="http://schemas.openxmlformats.org/drawingml/2006/table">
            <a:tbl>
              <a:tblPr firstRow="1" firstCol="1" bandRow="1">
                <a:tableStyleId>{5C22544A-7EE6-4342-B048-85BDC9FD1C3A}</a:tableStyleId>
              </a:tblPr>
              <a:tblGrid>
                <a:gridCol w="2707721">
                  <a:extLst>
                    <a:ext uri="{9D8B030D-6E8A-4147-A177-3AD203B41FA5}">
                      <a16:colId xmlns:a16="http://schemas.microsoft.com/office/drawing/2014/main" val="2348692702"/>
                    </a:ext>
                  </a:extLst>
                </a:gridCol>
                <a:gridCol w="1965880">
                  <a:extLst>
                    <a:ext uri="{9D8B030D-6E8A-4147-A177-3AD203B41FA5}">
                      <a16:colId xmlns:a16="http://schemas.microsoft.com/office/drawing/2014/main" val="244739420"/>
                    </a:ext>
                  </a:extLst>
                </a:gridCol>
              </a:tblGrid>
              <a:tr h="439022">
                <a:tc>
                  <a:txBody>
                    <a:bodyPr/>
                    <a:lstStyle/>
                    <a:p>
                      <a:pPr>
                        <a:lnSpc>
                          <a:spcPct val="115000"/>
                        </a:lnSpc>
                        <a:spcAft>
                          <a:spcPts val="800"/>
                        </a:spcAft>
                        <a:buNone/>
                      </a:pPr>
                      <a:r>
                        <a:rPr lang="en-GB" sz="2400" kern="100">
                          <a:solidFill>
                            <a:schemeClr val="tx1"/>
                          </a:solidFill>
                          <a:effectLst/>
                          <a:latin typeface="Arial" panose="020B0604020202020204" pitchFamily="34" charset="0"/>
                          <a:cs typeface="Arial" panose="020B0604020202020204" pitchFamily="34" charset="0"/>
                        </a:rPr>
                        <a:t>Rent</a:t>
                      </a:r>
                      <a:endParaRPr lang="en-GB" sz="24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2400" b="0" kern="100" dirty="0">
                          <a:solidFill>
                            <a:schemeClr val="tx1"/>
                          </a:solidFill>
                          <a:effectLst/>
                          <a:latin typeface="Arial" panose="020B0604020202020204" pitchFamily="34" charset="0"/>
                          <a:cs typeface="Arial" panose="020B0604020202020204" pitchFamily="34" charset="0"/>
                        </a:rPr>
                        <a:t>£2,700.00</a:t>
                      </a:r>
                      <a:endParaRPr lang="en-GB" sz="24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solidFill>
                      <a:srgbClr val="E7EBFB"/>
                    </a:solidFill>
                  </a:tcPr>
                </a:tc>
                <a:extLst>
                  <a:ext uri="{0D108BD9-81ED-4DB2-BD59-A6C34878D82A}">
                    <a16:rowId xmlns:a16="http://schemas.microsoft.com/office/drawing/2014/main" val="955679586"/>
                  </a:ext>
                </a:extLst>
              </a:tr>
              <a:tr h="439022">
                <a:tc>
                  <a:txBody>
                    <a:bodyPr/>
                    <a:lstStyle/>
                    <a:p>
                      <a:pPr>
                        <a:lnSpc>
                          <a:spcPct val="115000"/>
                        </a:lnSpc>
                        <a:spcAft>
                          <a:spcPts val="800"/>
                        </a:spcAft>
                        <a:buNone/>
                      </a:pPr>
                      <a:r>
                        <a:rPr lang="en-GB" sz="2400" kern="100">
                          <a:solidFill>
                            <a:schemeClr val="tx1"/>
                          </a:solidFill>
                          <a:effectLst/>
                          <a:latin typeface="Arial" panose="020B0604020202020204" pitchFamily="34" charset="0"/>
                          <a:cs typeface="Arial" panose="020B0604020202020204" pitchFamily="34" charset="0"/>
                        </a:rPr>
                        <a:t>Internet</a:t>
                      </a:r>
                      <a:endParaRPr lang="en-GB" sz="24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2400" kern="100" dirty="0">
                          <a:solidFill>
                            <a:schemeClr val="tx1"/>
                          </a:solidFill>
                          <a:effectLst/>
                          <a:latin typeface="Arial" panose="020B0604020202020204" pitchFamily="34" charset="0"/>
                          <a:cs typeface="Arial" panose="020B0604020202020204" pitchFamily="34" charset="0"/>
                        </a:rPr>
                        <a:t>£50.00</a:t>
                      </a:r>
                      <a:endParaRPr lang="en-GB" sz="24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solidFill>
                      <a:srgbClr val="E7EBFB"/>
                    </a:solidFill>
                  </a:tcPr>
                </a:tc>
                <a:extLst>
                  <a:ext uri="{0D108BD9-81ED-4DB2-BD59-A6C34878D82A}">
                    <a16:rowId xmlns:a16="http://schemas.microsoft.com/office/drawing/2014/main" val="4079175881"/>
                  </a:ext>
                </a:extLst>
              </a:tr>
              <a:tr h="439022">
                <a:tc>
                  <a:txBody>
                    <a:bodyPr/>
                    <a:lstStyle/>
                    <a:p>
                      <a:pPr>
                        <a:lnSpc>
                          <a:spcPct val="115000"/>
                        </a:lnSpc>
                        <a:spcAft>
                          <a:spcPts val="800"/>
                        </a:spcAft>
                        <a:buNone/>
                      </a:pPr>
                      <a:r>
                        <a:rPr lang="en-GB" sz="2400" kern="100">
                          <a:solidFill>
                            <a:schemeClr val="tx1"/>
                          </a:solidFill>
                          <a:effectLst/>
                          <a:latin typeface="Arial" panose="020B0604020202020204" pitchFamily="34" charset="0"/>
                          <a:cs typeface="Arial" panose="020B0604020202020204" pitchFamily="34" charset="0"/>
                        </a:rPr>
                        <a:t>Business Rate</a:t>
                      </a:r>
                      <a:endParaRPr lang="en-GB" sz="24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2400" kern="100" dirty="0">
                          <a:solidFill>
                            <a:schemeClr val="tx1"/>
                          </a:solidFill>
                          <a:effectLst/>
                          <a:latin typeface="Arial" panose="020B0604020202020204" pitchFamily="34" charset="0"/>
                          <a:cs typeface="Arial" panose="020B0604020202020204" pitchFamily="34" charset="0"/>
                        </a:rPr>
                        <a:t>£1,347.00</a:t>
                      </a:r>
                      <a:endParaRPr lang="en-GB" sz="24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544237227"/>
                  </a:ext>
                </a:extLst>
              </a:tr>
              <a:tr h="439022">
                <a:tc>
                  <a:txBody>
                    <a:bodyPr/>
                    <a:lstStyle/>
                    <a:p>
                      <a:pPr>
                        <a:lnSpc>
                          <a:spcPct val="115000"/>
                        </a:lnSpc>
                        <a:spcAft>
                          <a:spcPts val="800"/>
                        </a:spcAft>
                        <a:buNone/>
                      </a:pPr>
                      <a:r>
                        <a:rPr lang="en-GB" sz="2400" kern="100">
                          <a:solidFill>
                            <a:schemeClr val="tx1"/>
                          </a:solidFill>
                          <a:effectLst/>
                          <a:latin typeface="Arial" panose="020B0604020202020204" pitchFamily="34" charset="0"/>
                          <a:cs typeface="Arial" panose="020B0604020202020204" pitchFamily="34" charset="0"/>
                        </a:rPr>
                        <a:t>Four Employers</a:t>
                      </a:r>
                      <a:endParaRPr lang="en-GB" sz="24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2400" kern="100" dirty="0">
                          <a:solidFill>
                            <a:schemeClr val="tx1"/>
                          </a:solidFill>
                          <a:effectLst/>
                          <a:latin typeface="Arial" panose="020B0604020202020204" pitchFamily="34" charset="0"/>
                          <a:cs typeface="Arial" panose="020B0604020202020204" pitchFamily="34" charset="0"/>
                        </a:rPr>
                        <a:t>£12,197.00</a:t>
                      </a:r>
                      <a:endParaRPr lang="en-GB" sz="24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688778728"/>
                  </a:ext>
                </a:extLst>
              </a:tr>
              <a:tr h="439022">
                <a:tc>
                  <a:txBody>
                    <a:bodyPr/>
                    <a:lstStyle/>
                    <a:p>
                      <a:pPr>
                        <a:lnSpc>
                          <a:spcPct val="115000"/>
                        </a:lnSpc>
                        <a:spcAft>
                          <a:spcPts val="800"/>
                        </a:spcAft>
                        <a:buNone/>
                      </a:pPr>
                      <a:r>
                        <a:rPr lang="en-GB" sz="2400" kern="100">
                          <a:solidFill>
                            <a:schemeClr val="tx1"/>
                          </a:solidFill>
                          <a:effectLst/>
                          <a:latin typeface="Arial" panose="020B0604020202020204" pitchFamily="34" charset="0"/>
                          <a:cs typeface="Arial" panose="020B0604020202020204" pitchFamily="34" charset="0"/>
                        </a:rPr>
                        <a:t>Accountant</a:t>
                      </a:r>
                      <a:endParaRPr lang="en-GB" sz="24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2400" kern="100">
                          <a:solidFill>
                            <a:schemeClr val="tx1"/>
                          </a:solidFill>
                          <a:effectLst/>
                          <a:latin typeface="Arial" panose="020B0604020202020204" pitchFamily="34" charset="0"/>
                          <a:cs typeface="Arial" panose="020B0604020202020204" pitchFamily="34" charset="0"/>
                        </a:rPr>
                        <a:t>£250.00</a:t>
                      </a:r>
                      <a:endParaRPr lang="en-GB" sz="24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152780546"/>
                  </a:ext>
                </a:extLst>
              </a:tr>
              <a:tr h="439022">
                <a:tc>
                  <a:txBody>
                    <a:bodyPr/>
                    <a:lstStyle/>
                    <a:p>
                      <a:pPr>
                        <a:lnSpc>
                          <a:spcPct val="115000"/>
                        </a:lnSpc>
                        <a:spcAft>
                          <a:spcPts val="800"/>
                        </a:spcAft>
                        <a:buNone/>
                      </a:pPr>
                      <a:r>
                        <a:rPr lang="en-GB" sz="2400" kern="100">
                          <a:solidFill>
                            <a:schemeClr val="tx1"/>
                          </a:solidFill>
                          <a:effectLst/>
                          <a:latin typeface="Arial" panose="020B0604020202020204" pitchFamily="34" charset="0"/>
                          <a:cs typeface="Arial" panose="020B0604020202020204" pitchFamily="34" charset="0"/>
                        </a:rPr>
                        <a:t>Insurance</a:t>
                      </a:r>
                      <a:endParaRPr lang="en-GB" sz="24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2400" kern="100">
                          <a:solidFill>
                            <a:schemeClr val="tx1"/>
                          </a:solidFill>
                          <a:effectLst/>
                          <a:latin typeface="Arial" panose="020B0604020202020204" pitchFamily="34" charset="0"/>
                          <a:cs typeface="Arial" panose="020B0604020202020204" pitchFamily="34" charset="0"/>
                        </a:rPr>
                        <a:t>£375.00</a:t>
                      </a:r>
                      <a:endParaRPr lang="en-GB" sz="24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709368417"/>
                  </a:ext>
                </a:extLst>
              </a:tr>
              <a:tr h="439022">
                <a:tc>
                  <a:txBody>
                    <a:bodyPr/>
                    <a:lstStyle/>
                    <a:p>
                      <a:pPr>
                        <a:lnSpc>
                          <a:spcPct val="115000"/>
                        </a:lnSpc>
                        <a:spcAft>
                          <a:spcPts val="800"/>
                        </a:spcAft>
                        <a:buNone/>
                      </a:pPr>
                      <a:r>
                        <a:rPr lang="en-GB" sz="2400" kern="100">
                          <a:solidFill>
                            <a:schemeClr val="tx1"/>
                          </a:solidFill>
                          <a:effectLst/>
                          <a:latin typeface="Arial" panose="020B0604020202020204" pitchFamily="34" charset="0"/>
                          <a:cs typeface="Arial" panose="020B0604020202020204" pitchFamily="34" charset="0"/>
                        </a:rPr>
                        <a:t>Total</a:t>
                      </a:r>
                      <a:endParaRPr lang="en-GB" sz="24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2400" b="1" kern="100" dirty="0">
                          <a:solidFill>
                            <a:schemeClr val="tx1"/>
                          </a:solidFill>
                          <a:effectLst/>
                          <a:latin typeface="Arial" panose="020B0604020202020204" pitchFamily="34" charset="0"/>
                          <a:cs typeface="Arial" panose="020B0604020202020204" pitchFamily="34" charset="0"/>
                        </a:rPr>
                        <a:t>£16,919.00</a:t>
                      </a:r>
                      <a:endParaRPr lang="en-GB" sz="2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337783908"/>
                  </a:ext>
                </a:extLst>
              </a:tr>
            </a:tbl>
          </a:graphicData>
        </a:graphic>
      </p:graphicFrame>
    </p:spTree>
    <p:extLst>
      <p:ext uri="{BB962C8B-B14F-4D97-AF65-F5344CB8AC3E}">
        <p14:creationId xmlns:p14="http://schemas.microsoft.com/office/powerpoint/2010/main" val="15990556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480856-80E9-A929-A68B-EF563C17D174}"/>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7F366D8A-84C4-B898-B7BE-42F93EE1DBEB}"/>
              </a:ext>
            </a:extLst>
          </p:cNvPr>
          <p:cNvSpPr txBox="1">
            <a:spLocks/>
          </p:cNvSpPr>
          <p:nvPr/>
        </p:nvSpPr>
        <p:spPr>
          <a:xfrm>
            <a:off x="650535" y="1129085"/>
            <a:ext cx="10890929" cy="530351"/>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sz="2800" dirty="0">
                <a:latin typeface="Arial" panose="020B0604020202020204" pitchFamily="34" charset="0"/>
                <a:cs typeface="Arial" panose="020B0604020202020204" pitchFamily="34" charset="0"/>
              </a:rPr>
              <a:t>Funding Requirements and Allocation</a:t>
            </a:r>
          </a:p>
        </p:txBody>
      </p:sp>
      <p:sp>
        <p:nvSpPr>
          <p:cNvPr id="5" name="TextBox 4">
            <a:extLst>
              <a:ext uri="{FF2B5EF4-FFF2-40B4-BE49-F238E27FC236}">
                <a16:creationId xmlns:a16="http://schemas.microsoft.com/office/drawing/2014/main" id="{C95D73BF-8486-83F3-8337-5FB778C28A5A}"/>
              </a:ext>
            </a:extLst>
          </p:cNvPr>
          <p:cNvSpPr txBox="1"/>
          <p:nvPr/>
        </p:nvSpPr>
        <p:spPr>
          <a:xfrm>
            <a:off x="922021" y="1564173"/>
            <a:ext cx="1838665" cy="455574"/>
          </a:xfrm>
          <a:prstGeom prst="rect">
            <a:avLst/>
          </a:prstGeom>
          <a:noFill/>
        </p:spPr>
        <p:txBody>
          <a:bodyPr wrap="square" rtlCol="0">
            <a:spAutoFit/>
          </a:bodyPr>
          <a:lstStyle/>
          <a:p>
            <a:pPr>
              <a:lnSpc>
                <a:spcPct val="150000"/>
              </a:lnSpc>
            </a:pPr>
            <a:r>
              <a:rPr lang="en-GB" b="1" dirty="0">
                <a:latin typeface="Arial" panose="020B0604020202020204" pitchFamily="34" charset="0"/>
                <a:cs typeface="Arial" panose="020B0604020202020204" pitchFamily="34" charset="0"/>
              </a:rPr>
              <a:t>Variable Costs</a:t>
            </a:r>
            <a:endParaRPr lang="en-GB" dirty="0"/>
          </a:p>
        </p:txBody>
      </p:sp>
      <p:graphicFrame>
        <p:nvGraphicFramePr>
          <p:cNvPr id="2" name="Table 1">
            <a:extLst>
              <a:ext uri="{FF2B5EF4-FFF2-40B4-BE49-F238E27FC236}">
                <a16:creationId xmlns:a16="http://schemas.microsoft.com/office/drawing/2014/main" id="{868BD413-2BCC-6618-D9CD-5CF35D9DBACD}"/>
              </a:ext>
            </a:extLst>
          </p:cNvPr>
          <p:cNvGraphicFramePr>
            <a:graphicFrameLocks noGrp="1"/>
          </p:cNvGraphicFramePr>
          <p:nvPr>
            <p:extLst>
              <p:ext uri="{D42A27DB-BD31-4B8C-83A1-F6EECF244321}">
                <p14:modId xmlns:p14="http://schemas.microsoft.com/office/powerpoint/2010/main" val="873267053"/>
              </p:ext>
            </p:extLst>
          </p:nvPr>
        </p:nvGraphicFramePr>
        <p:xfrm>
          <a:off x="995843" y="2019747"/>
          <a:ext cx="9540075" cy="1810575"/>
        </p:xfrm>
        <a:graphic>
          <a:graphicData uri="http://schemas.openxmlformats.org/drawingml/2006/table">
            <a:tbl>
              <a:tblPr firstRow="1" firstCol="1" bandRow="1">
                <a:tableStyleId>{5C22544A-7EE6-4342-B048-85BDC9FD1C3A}</a:tableStyleId>
              </a:tblPr>
              <a:tblGrid>
                <a:gridCol w="1565331">
                  <a:extLst>
                    <a:ext uri="{9D8B030D-6E8A-4147-A177-3AD203B41FA5}">
                      <a16:colId xmlns:a16="http://schemas.microsoft.com/office/drawing/2014/main" val="2920029844"/>
                    </a:ext>
                  </a:extLst>
                </a:gridCol>
                <a:gridCol w="1329124">
                  <a:extLst>
                    <a:ext uri="{9D8B030D-6E8A-4147-A177-3AD203B41FA5}">
                      <a16:colId xmlns:a16="http://schemas.microsoft.com/office/drawing/2014/main" val="3391658653"/>
                    </a:ext>
                  </a:extLst>
                </a:gridCol>
                <a:gridCol w="1329124">
                  <a:extLst>
                    <a:ext uri="{9D8B030D-6E8A-4147-A177-3AD203B41FA5}">
                      <a16:colId xmlns:a16="http://schemas.microsoft.com/office/drawing/2014/main" val="2584475863"/>
                    </a:ext>
                  </a:extLst>
                </a:gridCol>
                <a:gridCol w="1329124">
                  <a:extLst>
                    <a:ext uri="{9D8B030D-6E8A-4147-A177-3AD203B41FA5}">
                      <a16:colId xmlns:a16="http://schemas.microsoft.com/office/drawing/2014/main" val="1611798982"/>
                    </a:ext>
                  </a:extLst>
                </a:gridCol>
                <a:gridCol w="1329124">
                  <a:extLst>
                    <a:ext uri="{9D8B030D-6E8A-4147-A177-3AD203B41FA5}">
                      <a16:colId xmlns:a16="http://schemas.microsoft.com/office/drawing/2014/main" val="1649124382"/>
                    </a:ext>
                  </a:extLst>
                </a:gridCol>
                <a:gridCol w="1329124">
                  <a:extLst>
                    <a:ext uri="{9D8B030D-6E8A-4147-A177-3AD203B41FA5}">
                      <a16:colId xmlns:a16="http://schemas.microsoft.com/office/drawing/2014/main" val="1747924649"/>
                    </a:ext>
                  </a:extLst>
                </a:gridCol>
                <a:gridCol w="1329124">
                  <a:extLst>
                    <a:ext uri="{9D8B030D-6E8A-4147-A177-3AD203B41FA5}">
                      <a16:colId xmlns:a16="http://schemas.microsoft.com/office/drawing/2014/main" val="2896243308"/>
                    </a:ext>
                  </a:extLst>
                </a:gridCol>
              </a:tblGrid>
              <a:tr h="362115">
                <a:tc>
                  <a:txBody>
                    <a:bodyPr/>
                    <a:lstStyle/>
                    <a:p>
                      <a:pPr algn="ctr">
                        <a:lnSpc>
                          <a:spcPct val="115000"/>
                        </a:lnSpc>
                        <a:spcAft>
                          <a:spcPts val="800"/>
                        </a:spcAft>
                        <a:buNone/>
                      </a:pPr>
                      <a:r>
                        <a:rPr lang="en-GB" sz="1800" kern="100">
                          <a:solidFill>
                            <a:schemeClr val="tx1"/>
                          </a:solidFill>
                          <a:effectLst/>
                          <a:latin typeface="Arial" panose="020B0604020202020204" pitchFamily="34" charset="0"/>
                          <a:cs typeface="Arial" panose="020B0604020202020204" pitchFamily="34" charset="0"/>
                        </a:rPr>
                        <a:t>Description</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15000"/>
                        </a:lnSpc>
                        <a:spcAft>
                          <a:spcPts val="800"/>
                        </a:spcAft>
                        <a:buNone/>
                      </a:pPr>
                      <a:r>
                        <a:rPr lang="en-GB" sz="1800" kern="100">
                          <a:solidFill>
                            <a:schemeClr val="tx1"/>
                          </a:solidFill>
                          <a:effectLst/>
                          <a:latin typeface="Arial" panose="020B0604020202020204" pitchFamily="34" charset="0"/>
                          <a:cs typeface="Arial" panose="020B0604020202020204" pitchFamily="34" charset="0"/>
                        </a:rPr>
                        <a:t>JAN</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15000"/>
                        </a:lnSpc>
                        <a:spcAft>
                          <a:spcPts val="800"/>
                        </a:spcAft>
                        <a:buNone/>
                      </a:pPr>
                      <a:r>
                        <a:rPr lang="en-GB" sz="1800" kern="100">
                          <a:solidFill>
                            <a:schemeClr val="tx1"/>
                          </a:solidFill>
                          <a:effectLst/>
                          <a:latin typeface="Arial" panose="020B0604020202020204" pitchFamily="34" charset="0"/>
                          <a:cs typeface="Arial" panose="020B0604020202020204" pitchFamily="34" charset="0"/>
                        </a:rPr>
                        <a:t>FEB</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15000"/>
                        </a:lnSpc>
                        <a:spcAft>
                          <a:spcPts val="800"/>
                        </a:spcAft>
                        <a:buNone/>
                      </a:pPr>
                      <a:r>
                        <a:rPr lang="en-GB" sz="1800" kern="100">
                          <a:solidFill>
                            <a:schemeClr val="tx1"/>
                          </a:solidFill>
                          <a:effectLst/>
                          <a:latin typeface="Arial" panose="020B0604020202020204" pitchFamily="34" charset="0"/>
                          <a:cs typeface="Arial" panose="020B0604020202020204" pitchFamily="34" charset="0"/>
                        </a:rPr>
                        <a:t>MAR</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15000"/>
                        </a:lnSpc>
                        <a:spcAft>
                          <a:spcPts val="800"/>
                        </a:spcAft>
                        <a:buNone/>
                      </a:pPr>
                      <a:r>
                        <a:rPr lang="en-GB" sz="1800" kern="100">
                          <a:solidFill>
                            <a:schemeClr val="tx1"/>
                          </a:solidFill>
                          <a:effectLst/>
                          <a:latin typeface="Arial" panose="020B0604020202020204" pitchFamily="34" charset="0"/>
                          <a:cs typeface="Arial" panose="020B0604020202020204" pitchFamily="34" charset="0"/>
                        </a:rPr>
                        <a:t>APR</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15000"/>
                        </a:lnSpc>
                        <a:spcAft>
                          <a:spcPts val="800"/>
                        </a:spcAft>
                        <a:buNone/>
                      </a:pPr>
                      <a:r>
                        <a:rPr lang="en-GB" sz="1800" kern="100">
                          <a:solidFill>
                            <a:schemeClr val="tx1"/>
                          </a:solidFill>
                          <a:effectLst/>
                          <a:latin typeface="Arial" panose="020B0604020202020204" pitchFamily="34" charset="0"/>
                          <a:cs typeface="Arial" panose="020B0604020202020204" pitchFamily="34" charset="0"/>
                        </a:rPr>
                        <a:t>MAY</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15000"/>
                        </a:lnSpc>
                        <a:spcAft>
                          <a:spcPts val="800"/>
                        </a:spcAft>
                        <a:buNone/>
                      </a:pPr>
                      <a:r>
                        <a:rPr lang="en-GB" sz="1800" kern="100">
                          <a:solidFill>
                            <a:schemeClr val="tx1"/>
                          </a:solidFill>
                          <a:effectLst/>
                          <a:latin typeface="Arial" panose="020B0604020202020204" pitchFamily="34" charset="0"/>
                          <a:cs typeface="Arial" panose="020B0604020202020204" pitchFamily="34" charset="0"/>
                        </a:rPr>
                        <a:t>JUN</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784526337"/>
                  </a:ext>
                </a:extLst>
              </a:tr>
              <a:tr h="362115">
                <a:tc>
                  <a:txBody>
                    <a:bodyPr/>
                    <a:lstStyle/>
                    <a:p>
                      <a:pP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Materials</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£3,620.00</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£4,000.00</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£4,760.00</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£5,140.00</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£5,900.00</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£6,660.00</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046653363"/>
                  </a:ext>
                </a:extLst>
              </a:tr>
              <a:tr h="362115">
                <a:tc>
                  <a:txBody>
                    <a:bodyPr/>
                    <a:lstStyle/>
                    <a:p>
                      <a:pP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Waste Oil</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£392.00</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£470.00</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£575.00</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£652.00</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£783.00</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£860.00</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951150227"/>
                  </a:ext>
                </a:extLst>
              </a:tr>
              <a:tr h="362115">
                <a:tc>
                  <a:txBody>
                    <a:bodyPr/>
                    <a:lstStyle/>
                    <a:p>
                      <a:pP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Marketing</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£300.00</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£200.00</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£150.00</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£150.00</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£100.00</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£150.00</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972924562"/>
                  </a:ext>
                </a:extLst>
              </a:tr>
              <a:tr h="362115">
                <a:tc>
                  <a:txBody>
                    <a:bodyPr/>
                    <a:lstStyle/>
                    <a:p>
                      <a:pPr>
                        <a:lnSpc>
                          <a:spcPct val="115000"/>
                        </a:lnSpc>
                        <a:spcAft>
                          <a:spcPts val="800"/>
                        </a:spcAft>
                        <a:buNone/>
                      </a:pPr>
                      <a:r>
                        <a:rPr lang="en-GB" sz="1800" kern="0">
                          <a:solidFill>
                            <a:schemeClr val="tx1"/>
                          </a:solidFill>
                          <a:effectLst/>
                          <a:latin typeface="Arial" panose="020B0604020202020204" pitchFamily="34" charset="0"/>
                          <a:cs typeface="Arial" panose="020B0604020202020204" pitchFamily="34" charset="0"/>
                        </a:rPr>
                        <a:t>Total</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b="1" kern="0" dirty="0">
                          <a:solidFill>
                            <a:schemeClr val="tx1"/>
                          </a:solidFill>
                          <a:effectLst/>
                          <a:latin typeface="Arial" panose="020B0604020202020204" pitchFamily="34" charset="0"/>
                          <a:cs typeface="Arial" panose="020B0604020202020204" pitchFamily="34" charset="0"/>
                        </a:rPr>
                        <a:t>£4,312.00</a:t>
                      </a:r>
                      <a:endPar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b="1" kern="0" dirty="0">
                          <a:solidFill>
                            <a:schemeClr val="tx1"/>
                          </a:solidFill>
                          <a:effectLst/>
                          <a:latin typeface="Arial" panose="020B0604020202020204" pitchFamily="34" charset="0"/>
                          <a:cs typeface="Arial" panose="020B0604020202020204" pitchFamily="34" charset="0"/>
                        </a:rPr>
                        <a:t>£4,670.00</a:t>
                      </a:r>
                      <a:endPar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b="1" kern="0" dirty="0">
                          <a:solidFill>
                            <a:schemeClr val="tx1"/>
                          </a:solidFill>
                          <a:effectLst/>
                          <a:latin typeface="Arial" panose="020B0604020202020204" pitchFamily="34" charset="0"/>
                          <a:cs typeface="Arial" panose="020B0604020202020204" pitchFamily="34" charset="0"/>
                        </a:rPr>
                        <a:t>£5,485.00</a:t>
                      </a:r>
                      <a:endPar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b="1" kern="0" dirty="0">
                          <a:solidFill>
                            <a:schemeClr val="tx1"/>
                          </a:solidFill>
                          <a:effectLst/>
                          <a:latin typeface="Arial" panose="020B0604020202020204" pitchFamily="34" charset="0"/>
                          <a:cs typeface="Arial" panose="020B0604020202020204" pitchFamily="34" charset="0"/>
                        </a:rPr>
                        <a:t>£5,942.00</a:t>
                      </a:r>
                      <a:endPar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b="1" kern="0" dirty="0">
                          <a:solidFill>
                            <a:schemeClr val="tx1"/>
                          </a:solidFill>
                          <a:effectLst/>
                          <a:latin typeface="Arial" panose="020B0604020202020204" pitchFamily="34" charset="0"/>
                          <a:cs typeface="Arial" panose="020B0604020202020204" pitchFamily="34" charset="0"/>
                        </a:rPr>
                        <a:t>£6,783.00</a:t>
                      </a:r>
                      <a:endPar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b="1" kern="0" dirty="0">
                          <a:solidFill>
                            <a:schemeClr val="tx1"/>
                          </a:solidFill>
                          <a:effectLst/>
                          <a:latin typeface="Arial" panose="020B0604020202020204" pitchFamily="34" charset="0"/>
                          <a:cs typeface="Arial" panose="020B0604020202020204" pitchFamily="34" charset="0"/>
                        </a:rPr>
                        <a:t>£7,670.00</a:t>
                      </a:r>
                      <a:endPar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981210071"/>
                  </a:ext>
                </a:extLst>
              </a:tr>
            </a:tbl>
          </a:graphicData>
        </a:graphic>
      </p:graphicFrame>
    </p:spTree>
    <p:extLst>
      <p:ext uri="{BB962C8B-B14F-4D97-AF65-F5344CB8AC3E}">
        <p14:creationId xmlns:p14="http://schemas.microsoft.com/office/powerpoint/2010/main" val="32381474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E18B59-0E83-2522-F4E4-DA83D54F9EFE}"/>
              </a:ext>
            </a:extLst>
          </p:cNvPr>
          <p:cNvSpPr txBox="1"/>
          <p:nvPr/>
        </p:nvSpPr>
        <p:spPr>
          <a:xfrm>
            <a:off x="891541" y="1583502"/>
            <a:ext cx="4851560" cy="455574"/>
          </a:xfrm>
          <a:prstGeom prst="rect">
            <a:avLst/>
          </a:prstGeom>
          <a:noFill/>
        </p:spPr>
        <p:txBody>
          <a:bodyPr wrap="square" rtlCol="0">
            <a:spAutoFit/>
          </a:bodyPr>
          <a:lstStyle/>
          <a:p>
            <a:pPr>
              <a:lnSpc>
                <a:spcPct val="150000"/>
              </a:lnSpc>
            </a:pPr>
            <a:r>
              <a:rPr lang="en-GB" b="1" dirty="0">
                <a:latin typeface="Arial" panose="020B0604020202020204" pitchFamily="34" charset="0"/>
                <a:cs typeface="Arial" panose="020B0604020202020204" pitchFamily="34" charset="0"/>
              </a:rPr>
              <a:t>Financial Forecast for the First Six Months</a:t>
            </a:r>
            <a:endParaRPr lang="en-GB" dirty="0"/>
          </a:p>
        </p:txBody>
      </p:sp>
      <p:graphicFrame>
        <p:nvGraphicFramePr>
          <p:cNvPr id="5" name="Table 4">
            <a:extLst>
              <a:ext uri="{FF2B5EF4-FFF2-40B4-BE49-F238E27FC236}">
                <a16:creationId xmlns:a16="http://schemas.microsoft.com/office/drawing/2014/main" id="{7E2A1FD1-7B85-04AC-793A-565CE7FED595}"/>
              </a:ext>
            </a:extLst>
          </p:cNvPr>
          <p:cNvGraphicFramePr>
            <a:graphicFrameLocks noGrp="1"/>
          </p:cNvGraphicFramePr>
          <p:nvPr>
            <p:extLst>
              <p:ext uri="{D42A27DB-BD31-4B8C-83A1-F6EECF244321}">
                <p14:modId xmlns:p14="http://schemas.microsoft.com/office/powerpoint/2010/main" val="2942764040"/>
              </p:ext>
            </p:extLst>
          </p:nvPr>
        </p:nvGraphicFramePr>
        <p:xfrm>
          <a:off x="965362" y="2039076"/>
          <a:ext cx="9997279" cy="2055402"/>
        </p:xfrm>
        <a:graphic>
          <a:graphicData uri="http://schemas.openxmlformats.org/drawingml/2006/table">
            <a:tbl>
              <a:tblPr firstRow="1" firstCol="1" bandRow="1">
                <a:tableStyleId>{5C22544A-7EE6-4342-B048-85BDC9FD1C3A}</a:tableStyleId>
              </a:tblPr>
              <a:tblGrid>
                <a:gridCol w="1669801">
                  <a:extLst>
                    <a:ext uri="{9D8B030D-6E8A-4147-A177-3AD203B41FA5}">
                      <a16:colId xmlns:a16="http://schemas.microsoft.com/office/drawing/2014/main" val="1955489598"/>
                    </a:ext>
                  </a:extLst>
                </a:gridCol>
                <a:gridCol w="1387913">
                  <a:extLst>
                    <a:ext uri="{9D8B030D-6E8A-4147-A177-3AD203B41FA5}">
                      <a16:colId xmlns:a16="http://schemas.microsoft.com/office/drawing/2014/main" val="2260175714"/>
                    </a:ext>
                  </a:extLst>
                </a:gridCol>
                <a:gridCol w="1387913">
                  <a:extLst>
                    <a:ext uri="{9D8B030D-6E8A-4147-A177-3AD203B41FA5}">
                      <a16:colId xmlns:a16="http://schemas.microsoft.com/office/drawing/2014/main" val="1698384684"/>
                    </a:ext>
                  </a:extLst>
                </a:gridCol>
                <a:gridCol w="1387913">
                  <a:extLst>
                    <a:ext uri="{9D8B030D-6E8A-4147-A177-3AD203B41FA5}">
                      <a16:colId xmlns:a16="http://schemas.microsoft.com/office/drawing/2014/main" val="3724169643"/>
                    </a:ext>
                  </a:extLst>
                </a:gridCol>
                <a:gridCol w="1387913">
                  <a:extLst>
                    <a:ext uri="{9D8B030D-6E8A-4147-A177-3AD203B41FA5}">
                      <a16:colId xmlns:a16="http://schemas.microsoft.com/office/drawing/2014/main" val="1204200037"/>
                    </a:ext>
                  </a:extLst>
                </a:gridCol>
                <a:gridCol w="1387913">
                  <a:extLst>
                    <a:ext uri="{9D8B030D-6E8A-4147-A177-3AD203B41FA5}">
                      <a16:colId xmlns:a16="http://schemas.microsoft.com/office/drawing/2014/main" val="2977988557"/>
                    </a:ext>
                  </a:extLst>
                </a:gridCol>
                <a:gridCol w="1387913">
                  <a:extLst>
                    <a:ext uri="{9D8B030D-6E8A-4147-A177-3AD203B41FA5}">
                      <a16:colId xmlns:a16="http://schemas.microsoft.com/office/drawing/2014/main" val="452956578"/>
                    </a:ext>
                  </a:extLst>
                </a:gridCol>
              </a:tblGrid>
              <a:tr h="342567">
                <a:tc>
                  <a:txBody>
                    <a:bodyPr/>
                    <a:lstStyle/>
                    <a:p>
                      <a:pPr algn="ctr">
                        <a:lnSpc>
                          <a:spcPct val="115000"/>
                        </a:lnSpc>
                        <a:spcAft>
                          <a:spcPts val="800"/>
                        </a:spcAft>
                        <a:buNone/>
                      </a:pPr>
                      <a:r>
                        <a:rPr lang="en-GB" sz="1800" kern="100" dirty="0">
                          <a:solidFill>
                            <a:schemeClr val="tx1"/>
                          </a:solidFill>
                          <a:effectLst/>
                          <a:latin typeface="Arial" panose="020B0604020202020204" pitchFamily="34" charset="0"/>
                          <a:cs typeface="Arial" panose="020B0604020202020204" pitchFamily="34" charset="0"/>
                        </a:rPr>
                        <a:t> </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15000"/>
                        </a:lnSpc>
                        <a:spcAft>
                          <a:spcPts val="800"/>
                        </a:spcAft>
                        <a:buNone/>
                      </a:pPr>
                      <a:r>
                        <a:rPr lang="en-GB" sz="1800" kern="100" dirty="0">
                          <a:solidFill>
                            <a:schemeClr val="tx1"/>
                          </a:solidFill>
                          <a:effectLst/>
                          <a:latin typeface="Arial" panose="020B0604020202020204" pitchFamily="34" charset="0"/>
                          <a:cs typeface="Arial" panose="020B0604020202020204" pitchFamily="34" charset="0"/>
                        </a:rPr>
                        <a:t>JAN</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15000"/>
                        </a:lnSpc>
                        <a:spcAft>
                          <a:spcPts val="800"/>
                        </a:spcAft>
                        <a:buNone/>
                      </a:pPr>
                      <a:r>
                        <a:rPr lang="en-GB" sz="1800" kern="100" dirty="0">
                          <a:solidFill>
                            <a:schemeClr val="tx1"/>
                          </a:solidFill>
                          <a:effectLst/>
                          <a:latin typeface="Arial" panose="020B0604020202020204" pitchFamily="34" charset="0"/>
                          <a:cs typeface="Arial" panose="020B0604020202020204" pitchFamily="34" charset="0"/>
                        </a:rPr>
                        <a:t>FEB</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15000"/>
                        </a:lnSpc>
                        <a:spcAft>
                          <a:spcPts val="800"/>
                        </a:spcAft>
                        <a:buNone/>
                      </a:pPr>
                      <a:r>
                        <a:rPr lang="en-GB" sz="1800" kern="100" dirty="0">
                          <a:solidFill>
                            <a:schemeClr val="tx1"/>
                          </a:solidFill>
                          <a:effectLst/>
                          <a:latin typeface="Arial" panose="020B0604020202020204" pitchFamily="34" charset="0"/>
                          <a:cs typeface="Arial" panose="020B0604020202020204" pitchFamily="34" charset="0"/>
                        </a:rPr>
                        <a:t>MAR</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15000"/>
                        </a:lnSpc>
                        <a:spcAft>
                          <a:spcPts val="800"/>
                        </a:spcAft>
                        <a:buNone/>
                      </a:pPr>
                      <a:r>
                        <a:rPr lang="en-GB" sz="1800" kern="100" dirty="0">
                          <a:solidFill>
                            <a:schemeClr val="tx1"/>
                          </a:solidFill>
                          <a:effectLst/>
                          <a:latin typeface="Arial" panose="020B0604020202020204" pitchFamily="34" charset="0"/>
                          <a:cs typeface="Arial" panose="020B0604020202020204" pitchFamily="34" charset="0"/>
                        </a:rPr>
                        <a:t>APR</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15000"/>
                        </a:lnSpc>
                        <a:spcAft>
                          <a:spcPts val="800"/>
                        </a:spcAft>
                        <a:buNone/>
                      </a:pPr>
                      <a:r>
                        <a:rPr lang="en-GB" sz="1800" kern="100" dirty="0">
                          <a:solidFill>
                            <a:schemeClr val="tx1"/>
                          </a:solidFill>
                          <a:effectLst/>
                          <a:latin typeface="Arial" panose="020B0604020202020204" pitchFamily="34" charset="0"/>
                          <a:cs typeface="Arial" panose="020B0604020202020204" pitchFamily="34" charset="0"/>
                        </a:rPr>
                        <a:t>MAY</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15000"/>
                        </a:lnSpc>
                        <a:spcAft>
                          <a:spcPts val="800"/>
                        </a:spcAft>
                        <a:buNone/>
                      </a:pPr>
                      <a:r>
                        <a:rPr lang="en-GB" sz="1800" kern="100" dirty="0">
                          <a:solidFill>
                            <a:schemeClr val="tx1"/>
                          </a:solidFill>
                          <a:effectLst/>
                          <a:latin typeface="Arial" panose="020B0604020202020204" pitchFamily="34" charset="0"/>
                          <a:cs typeface="Arial" panose="020B0604020202020204" pitchFamily="34" charset="0"/>
                        </a:rPr>
                        <a:t>JUN</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515220454"/>
                  </a:ext>
                </a:extLst>
              </a:tr>
              <a:tr h="342567">
                <a:tc>
                  <a:txBody>
                    <a:bodyPr/>
                    <a:lstStyle/>
                    <a:p>
                      <a:pP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Fixed</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£16,919.00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£16,919.00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£16,919.00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£16,919.00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£16,919.00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£16,919.00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090225067"/>
                  </a:ext>
                </a:extLst>
              </a:tr>
              <a:tr h="342567">
                <a:tc>
                  <a:txBody>
                    <a:bodyPr/>
                    <a:lstStyle/>
                    <a:p>
                      <a:pP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Variable cost</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£4,312.00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£4,670.00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£5,485.00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£5,942.00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£6,783.00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£7,670.00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200080476"/>
                  </a:ext>
                </a:extLst>
              </a:tr>
              <a:tr h="342567">
                <a:tc>
                  <a:txBody>
                    <a:bodyPr/>
                    <a:lstStyle/>
                    <a:p>
                      <a:pP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Total cost</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£21,231.00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£21,589.00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£22,404.00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£22,861.00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£23,702.00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£24,589.00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686633433"/>
                  </a:ext>
                </a:extLst>
              </a:tr>
              <a:tr h="342567">
                <a:tc>
                  <a:txBody>
                    <a:bodyPr/>
                    <a:lstStyle/>
                    <a:p>
                      <a:pP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Revenue</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£39,000.00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£46,800.00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£57,200.00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£65,000.00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£78,000.00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£85,800.00</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466381653"/>
                  </a:ext>
                </a:extLst>
              </a:tr>
              <a:tr h="342567">
                <a:tc>
                  <a:txBody>
                    <a:bodyPr/>
                    <a:lstStyle/>
                    <a:p>
                      <a:pPr>
                        <a:lnSpc>
                          <a:spcPct val="115000"/>
                        </a:lnSpc>
                        <a:spcAft>
                          <a:spcPts val="800"/>
                        </a:spcAft>
                        <a:buNone/>
                      </a:pPr>
                      <a:r>
                        <a:rPr lang="en-GB" sz="1800" kern="0" dirty="0">
                          <a:solidFill>
                            <a:schemeClr val="tx1"/>
                          </a:solidFill>
                          <a:effectLst/>
                          <a:latin typeface="Arial" panose="020B0604020202020204" pitchFamily="34" charset="0"/>
                          <a:cs typeface="Arial" panose="020B0604020202020204" pitchFamily="34" charset="0"/>
                        </a:rPr>
                        <a:t>Profit/Loss</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b="1" kern="0" dirty="0">
                          <a:solidFill>
                            <a:schemeClr val="tx1"/>
                          </a:solidFill>
                          <a:effectLst/>
                          <a:latin typeface="Arial" panose="020B0604020202020204" pitchFamily="34" charset="0"/>
                          <a:cs typeface="Arial" panose="020B0604020202020204" pitchFamily="34" charset="0"/>
                        </a:rPr>
                        <a:t>£17,769.00</a:t>
                      </a:r>
                      <a:endPar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b="1" kern="0" dirty="0">
                          <a:solidFill>
                            <a:schemeClr val="tx1"/>
                          </a:solidFill>
                          <a:effectLst/>
                          <a:latin typeface="Arial" panose="020B0604020202020204" pitchFamily="34" charset="0"/>
                          <a:cs typeface="Arial" panose="020B0604020202020204" pitchFamily="34" charset="0"/>
                        </a:rPr>
                        <a:t>£25,211.00</a:t>
                      </a:r>
                      <a:endPar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b="1" kern="0" dirty="0">
                          <a:solidFill>
                            <a:schemeClr val="tx1"/>
                          </a:solidFill>
                          <a:effectLst/>
                          <a:latin typeface="Arial" panose="020B0604020202020204" pitchFamily="34" charset="0"/>
                          <a:cs typeface="Arial" panose="020B0604020202020204" pitchFamily="34" charset="0"/>
                        </a:rPr>
                        <a:t>£34,796.00</a:t>
                      </a:r>
                      <a:endPar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b="1" kern="0" dirty="0">
                          <a:solidFill>
                            <a:schemeClr val="tx1"/>
                          </a:solidFill>
                          <a:effectLst/>
                          <a:latin typeface="Arial" panose="020B0604020202020204" pitchFamily="34" charset="0"/>
                          <a:cs typeface="Arial" panose="020B0604020202020204" pitchFamily="34" charset="0"/>
                        </a:rPr>
                        <a:t>£42,139.00</a:t>
                      </a:r>
                      <a:endPar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b="1" kern="0" dirty="0">
                          <a:solidFill>
                            <a:schemeClr val="tx1"/>
                          </a:solidFill>
                          <a:effectLst/>
                          <a:latin typeface="Arial" panose="020B0604020202020204" pitchFamily="34" charset="0"/>
                          <a:cs typeface="Arial" panose="020B0604020202020204" pitchFamily="34" charset="0"/>
                        </a:rPr>
                        <a:t>£54,298.00</a:t>
                      </a:r>
                      <a:endPar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r">
                        <a:lnSpc>
                          <a:spcPct val="115000"/>
                        </a:lnSpc>
                        <a:spcAft>
                          <a:spcPts val="800"/>
                        </a:spcAft>
                        <a:buNone/>
                      </a:pPr>
                      <a:r>
                        <a:rPr lang="en-GB" sz="1800" b="1" kern="0" dirty="0">
                          <a:solidFill>
                            <a:schemeClr val="tx1"/>
                          </a:solidFill>
                          <a:effectLst/>
                          <a:latin typeface="Arial" panose="020B0604020202020204" pitchFamily="34" charset="0"/>
                          <a:cs typeface="Arial" panose="020B0604020202020204" pitchFamily="34" charset="0"/>
                        </a:rPr>
                        <a:t>£61,211.00</a:t>
                      </a:r>
                      <a:endPar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927286785"/>
                  </a:ext>
                </a:extLst>
              </a:tr>
            </a:tbl>
          </a:graphicData>
        </a:graphic>
      </p:graphicFrame>
      <p:sp>
        <p:nvSpPr>
          <p:cNvPr id="6" name="Title 1">
            <a:extLst>
              <a:ext uri="{FF2B5EF4-FFF2-40B4-BE49-F238E27FC236}">
                <a16:creationId xmlns:a16="http://schemas.microsoft.com/office/drawing/2014/main" id="{C9E0FDAF-D376-5638-7219-2E9B4025F7EB}"/>
              </a:ext>
            </a:extLst>
          </p:cNvPr>
          <p:cNvSpPr txBox="1">
            <a:spLocks/>
          </p:cNvSpPr>
          <p:nvPr/>
        </p:nvSpPr>
        <p:spPr>
          <a:xfrm>
            <a:off x="650535" y="1129085"/>
            <a:ext cx="10890929" cy="530351"/>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sz="2800" dirty="0">
                <a:latin typeface="Arial" panose="020B0604020202020204" pitchFamily="34" charset="0"/>
                <a:cs typeface="Arial" panose="020B0604020202020204" pitchFamily="34" charset="0"/>
              </a:rPr>
              <a:t>Funding Requirements and Allocation</a:t>
            </a:r>
          </a:p>
        </p:txBody>
      </p:sp>
      <p:sp>
        <p:nvSpPr>
          <p:cNvPr id="7" name="TextBox 6">
            <a:extLst>
              <a:ext uri="{FF2B5EF4-FFF2-40B4-BE49-F238E27FC236}">
                <a16:creationId xmlns:a16="http://schemas.microsoft.com/office/drawing/2014/main" id="{59FAE87B-B439-C662-5625-F09EA7BE7B69}"/>
              </a:ext>
            </a:extLst>
          </p:cNvPr>
          <p:cNvSpPr txBox="1"/>
          <p:nvPr/>
        </p:nvSpPr>
        <p:spPr>
          <a:xfrm>
            <a:off x="965363" y="4351168"/>
            <a:ext cx="9997278" cy="1354217"/>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Investment needed = £ 19050.00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Investment needed = Total startup + Sum of Loss. up to the breakeven point</a:t>
            </a:r>
          </a:p>
          <a:p>
            <a:endParaRPr lang="en-GB" dirty="0"/>
          </a:p>
        </p:txBody>
      </p:sp>
    </p:spTree>
    <p:extLst>
      <p:ext uri="{BB962C8B-B14F-4D97-AF65-F5344CB8AC3E}">
        <p14:creationId xmlns:p14="http://schemas.microsoft.com/office/powerpoint/2010/main" val="1194615911"/>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623</TotalTime>
  <Words>2931</Words>
  <Application>Microsoft Office PowerPoint</Application>
  <PresentationFormat>Widescreen</PresentationFormat>
  <Paragraphs>257</Paragraphs>
  <Slides>15</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Arial</vt:lpstr>
      <vt:lpstr>Grandview Display</vt:lpstr>
      <vt:lpstr>DashVTI</vt:lpstr>
      <vt:lpstr>PowerPoint Presentation</vt:lpstr>
      <vt:lpstr>PowerPoint Presentation</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Roberto Paulo Jacintho</dc:creator>
  <cp:lastModifiedBy>Roberto Paulo Jacintho</cp:lastModifiedBy>
  <cp:revision>2</cp:revision>
  <dcterms:created xsi:type="dcterms:W3CDTF">2025-12-03T21:12:22Z</dcterms:created>
  <dcterms:modified xsi:type="dcterms:W3CDTF">2025-12-07T11:06:31Z</dcterms:modified>
</cp:coreProperties>
</file>