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8" r:id="rId5"/>
    <p:sldId id="277" r:id="rId6"/>
    <p:sldId id="278" r:id="rId7"/>
    <p:sldId id="279" r:id="rId8"/>
    <p:sldId id="284" r:id="rId9"/>
    <p:sldId id="324" r:id="rId10"/>
    <p:sldId id="321" r:id="rId11"/>
    <p:sldId id="328" r:id="rId12"/>
    <p:sldId id="318" r:id="rId13"/>
    <p:sldId id="317" r:id="rId14"/>
    <p:sldId id="301" r:id="rId15"/>
    <p:sldId id="598" r:id="rId16"/>
    <p:sldId id="597" r:id="rId17"/>
    <p:sldId id="601" r:id="rId18"/>
    <p:sldId id="602" r:id="rId19"/>
    <p:sldId id="326" r:id="rId20"/>
    <p:sldId id="327" r:id="rId21"/>
    <p:sldId id="320" r:id="rId22"/>
    <p:sldId id="300" r:id="rId23"/>
    <p:sldId id="599" r:id="rId24"/>
    <p:sldId id="329" r:id="rId25"/>
    <p:sldId id="322" r:id="rId26"/>
    <p:sldId id="323" r:id="rId27"/>
    <p:sldId id="604" r:id="rId28"/>
    <p:sldId id="325" r:id="rId29"/>
    <p:sldId id="605" r:id="rId30"/>
    <p:sldId id="606" r:id="rId31"/>
    <p:sldId id="276" r:id="rId32"/>
    <p:sldId id="31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40" autoAdjust="0"/>
    <p:restoredTop sz="79012" autoAdjust="0"/>
  </p:normalViewPr>
  <p:slideViewPr>
    <p:cSldViewPr>
      <p:cViewPr varScale="1">
        <p:scale>
          <a:sx n="82" d="100"/>
          <a:sy n="82" d="100"/>
        </p:scale>
        <p:origin x="145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onella Ganza" userId="4c28a531-57cc-45d5-989c-f33e1ef2020a" providerId="ADAL" clId="{F27CBABB-B275-4CE8-8585-15489A9F08D1}"/>
    <pc:docChg chg="custSel delSld modSld sldOrd">
      <pc:chgData name="Patronella Ganza" userId="4c28a531-57cc-45d5-989c-f33e1ef2020a" providerId="ADAL" clId="{F27CBABB-B275-4CE8-8585-15489A9F08D1}" dt="2023-07-03T08:50:43.770" v="52" actId="478"/>
      <pc:docMkLst>
        <pc:docMk/>
      </pc:docMkLst>
      <pc:sldChg chg="delSp modSp mod">
        <pc:chgData name="Patronella Ganza" userId="4c28a531-57cc-45d5-989c-f33e1ef2020a" providerId="ADAL" clId="{F27CBABB-B275-4CE8-8585-15489A9F08D1}" dt="2023-07-03T08:45:15.448" v="42"/>
        <pc:sldMkLst>
          <pc:docMk/>
          <pc:sldMk cId="2318802762" sldId="258"/>
        </pc:sldMkLst>
        <pc:spChg chg="mod">
          <ac:chgData name="Patronella Ganza" userId="4c28a531-57cc-45d5-989c-f33e1ef2020a" providerId="ADAL" clId="{F27CBABB-B275-4CE8-8585-15489A9F08D1}" dt="2023-07-03T08:45:05.189" v="25" actId="20577"/>
          <ac:spMkLst>
            <pc:docMk/>
            <pc:sldMk cId="2318802762" sldId="258"/>
            <ac:spMk id="3" creationId="{F0BC8BCD-C032-47DB-8881-416DA81CAE0F}"/>
          </ac:spMkLst>
        </pc:spChg>
        <pc:spChg chg="del mod">
          <ac:chgData name="Patronella Ganza" userId="4c28a531-57cc-45d5-989c-f33e1ef2020a" providerId="ADAL" clId="{F27CBABB-B275-4CE8-8585-15489A9F08D1}" dt="2023-07-03T08:45:15.448" v="42"/>
          <ac:spMkLst>
            <pc:docMk/>
            <pc:sldMk cId="2318802762" sldId="258"/>
            <ac:spMk id="6" creationId="{6AE46DCB-0294-1AD3-792C-83F7594147E6}"/>
          </ac:spMkLst>
        </pc:spChg>
        <pc:spChg chg="mod">
          <ac:chgData name="Patronella Ganza" userId="4c28a531-57cc-45d5-989c-f33e1ef2020a" providerId="ADAL" clId="{F27CBABB-B275-4CE8-8585-15489A9F08D1}" dt="2023-07-03T08:44:59.682" v="1" actId="20577"/>
          <ac:spMkLst>
            <pc:docMk/>
            <pc:sldMk cId="2318802762" sldId="258"/>
            <ac:spMk id="7" creationId="{4EE2E764-804F-3FDA-3D7D-02B1626EBE85}"/>
          </ac:spMkLst>
        </pc:spChg>
      </pc:sldChg>
      <pc:sldChg chg="modSp mod">
        <pc:chgData name="Patronella Ganza" userId="4c28a531-57cc-45d5-989c-f33e1ef2020a" providerId="ADAL" clId="{F27CBABB-B275-4CE8-8585-15489A9F08D1}" dt="2023-07-03T08:45:31.369" v="44" actId="6549"/>
        <pc:sldMkLst>
          <pc:docMk/>
          <pc:sldMk cId="3255606492" sldId="284"/>
        </pc:sldMkLst>
        <pc:spChg chg="mod">
          <ac:chgData name="Patronella Ganza" userId="4c28a531-57cc-45d5-989c-f33e1ef2020a" providerId="ADAL" clId="{F27CBABB-B275-4CE8-8585-15489A9F08D1}" dt="2023-07-03T08:45:31.369" v="44" actId="6549"/>
          <ac:spMkLst>
            <pc:docMk/>
            <pc:sldMk cId="3255606492" sldId="284"/>
            <ac:spMk id="2" creationId="{2E47D32F-E958-463E-BE8F-D85CC7F583E7}"/>
          </ac:spMkLst>
        </pc:spChg>
      </pc:sldChg>
      <pc:sldChg chg="ord">
        <pc:chgData name="Patronella Ganza" userId="4c28a531-57cc-45d5-989c-f33e1ef2020a" providerId="ADAL" clId="{F27CBABB-B275-4CE8-8585-15489A9F08D1}" dt="2023-07-03T08:48:02.779" v="47"/>
        <pc:sldMkLst>
          <pc:docMk/>
          <pc:sldMk cId="764482620" sldId="320"/>
        </pc:sldMkLst>
      </pc:sldChg>
      <pc:sldChg chg="modSp mod">
        <pc:chgData name="Patronella Ganza" userId="4c28a531-57cc-45d5-989c-f33e1ef2020a" providerId="ADAL" clId="{F27CBABB-B275-4CE8-8585-15489A9F08D1}" dt="2023-07-03T08:50:14.680" v="50" actId="207"/>
        <pc:sldMkLst>
          <pc:docMk/>
          <pc:sldMk cId="3031426337" sldId="325"/>
        </pc:sldMkLst>
        <pc:spChg chg="mod">
          <ac:chgData name="Patronella Ganza" userId="4c28a531-57cc-45d5-989c-f33e1ef2020a" providerId="ADAL" clId="{F27CBABB-B275-4CE8-8585-15489A9F08D1}" dt="2023-07-03T08:50:14.680" v="50" actId="207"/>
          <ac:spMkLst>
            <pc:docMk/>
            <pc:sldMk cId="3031426337" sldId="325"/>
            <ac:spMk id="3" creationId="{760E45C9-19A8-2C3D-453C-D450588A92D1}"/>
          </ac:spMkLst>
        </pc:spChg>
      </pc:sldChg>
      <pc:sldChg chg="modSp mod">
        <pc:chgData name="Patronella Ganza" userId="4c28a531-57cc-45d5-989c-f33e1ef2020a" providerId="ADAL" clId="{F27CBABB-B275-4CE8-8585-15489A9F08D1}" dt="2023-07-03T08:49:39.398" v="48" actId="6549"/>
        <pc:sldMkLst>
          <pc:docMk/>
          <pc:sldMk cId="101758714" sldId="329"/>
        </pc:sldMkLst>
        <pc:spChg chg="mod">
          <ac:chgData name="Patronella Ganza" userId="4c28a531-57cc-45d5-989c-f33e1ef2020a" providerId="ADAL" clId="{F27CBABB-B275-4CE8-8585-15489A9F08D1}" dt="2023-07-03T08:49:39.398" v="48" actId="6549"/>
          <ac:spMkLst>
            <pc:docMk/>
            <pc:sldMk cId="101758714" sldId="329"/>
            <ac:spMk id="3" creationId="{832EDC43-0BAA-1FDC-493E-864CE9C207B8}"/>
          </ac:spMkLst>
        </pc:spChg>
      </pc:sldChg>
      <pc:sldChg chg="del">
        <pc:chgData name="Patronella Ganza" userId="4c28a531-57cc-45d5-989c-f33e1ef2020a" providerId="ADAL" clId="{F27CBABB-B275-4CE8-8585-15489A9F08D1}" dt="2023-07-03T08:47:42.233" v="45" actId="2696"/>
        <pc:sldMkLst>
          <pc:docMk/>
          <pc:sldMk cId="4033371348" sldId="603"/>
        </pc:sldMkLst>
      </pc:sldChg>
      <pc:sldChg chg="modSp mod">
        <pc:chgData name="Patronella Ganza" userId="4c28a531-57cc-45d5-989c-f33e1ef2020a" providerId="ADAL" clId="{F27CBABB-B275-4CE8-8585-15489A9F08D1}" dt="2023-07-03T08:50:00.402" v="49" actId="14100"/>
        <pc:sldMkLst>
          <pc:docMk/>
          <pc:sldMk cId="291112871" sldId="604"/>
        </pc:sldMkLst>
        <pc:picChg chg="mod">
          <ac:chgData name="Patronella Ganza" userId="4c28a531-57cc-45d5-989c-f33e1ef2020a" providerId="ADAL" clId="{F27CBABB-B275-4CE8-8585-15489A9F08D1}" dt="2023-07-03T08:50:00.402" v="49" actId="14100"/>
          <ac:picMkLst>
            <pc:docMk/>
            <pc:sldMk cId="291112871" sldId="604"/>
            <ac:picMk id="4" creationId="{6CA1852C-FE29-E030-9061-48D7A10D43A9}"/>
          </ac:picMkLst>
        </pc:picChg>
      </pc:sldChg>
      <pc:sldChg chg="delSp modSp mod">
        <pc:chgData name="Patronella Ganza" userId="4c28a531-57cc-45d5-989c-f33e1ef2020a" providerId="ADAL" clId="{F27CBABB-B275-4CE8-8585-15489A9F08D1}" dt="2023-07-03T08:50:43.770" v="52" actId="478"/>
        <pc:sldMkLst>
          <pc:docMk/>
          <pc:sldMk cId="1994922991" sldId="606"/>
        </pc:sldMkLst>
        <pc:spChg chg="del mod">
          <ac:chgData name="Patronella Ganza" userId="4c28a531-57cc-45d5-989c-f33e1ef2020a" providerId="ADAL" clId="{F27CBABB-B275-4CE8-8585-15489A9F08D1}" dt="2023-07-03T08:50:43.770" v="52" actId="478"/>
          <ac:spMkLst>
            <pc:docMk/>
            <pc:sldMk cId="1994922991" sldId="606"/>
            <ac:spMk id="12" creationId="{F8D59FAA-739D-EB0A-F474-DE1FBCE4AE5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CfyylZdmG0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WolWB3tSEU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health/non-communicable-diseases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who.int/news-room/fact-sheets/detail/noncommunicable-disease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Communicable, contagious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86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T Sans" panose="020B0604020202020204" pitchFamily="34" charset="0"/>
              </a:rPr>
              <a:t>Non-communicable diseases (NCDs) are diseases that can’t be directly transmitted between people. Many are chronic diseases, meaning that they stay with people for life.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effectLst/>
                <a:latin typeface="Arial"/>
                <a:cs typeface="Arial"/>
              </a:rPr>
              <a:t>Note that there are a variety of opinions about this definition in the field, and there is not 100% agreement, for example, some would argue that HIV </a:t>
            </a:r>
            <a:r>
              <a:rPr lang="en-US" dirty="0">
                <a:latin typeface="Arial"/>
                <a:cs typeface="Arial"/>
              </a:rPr>
              <a:t>and tuberculosis are </a:t>
            </a:r>
            <a:r>
              <a:rPr lang="en-US" dirty="0">
                <a:effectLst/>
                <a:latin typeface="Arial"/>
                <a:cs typeface="Arial"/>
              </a:rPr>
              <a:t>chronic </a:t>
            </a:r>
            <a:r>
              <a:rPr lang="en-US" dirty="0">
                <a:latin typeface="Arial"/>
                <a:cs typeface="Arial"/>
              </a:rPr>
              <a:t>conditions</a:t>
            </a:r>
            <a:r>
              <a:rPr lang="en-US" dirty="0">
                <a:effectLst/>
                <a:latin typeface="Arial"/>
                <a:cs typeface="Arial"/>
              </a:rPr>
              <a:t>.</a:t>
            </a:r>
            <a:endParaRPr lang="en-GB" altLang="en-US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829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PT Sans" panose="020B0503020203020204" pitchFamily="34" charset="0"/>
              </a:rPr>
              <a:t>environmental factors such as poverty, living in polluted surroundings, unreliable access to food or poor diet, tobacco and alcohol use.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887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first four  diseases  causes 80 percent of all “premature” NCD deaths (WHO, 2022)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Palatino Linotype" panose="02040502050505030304" pitchFamily="18" charset="0"/>
              </a:rPr>
              <a:t>…Injuries and chronic mental illness are often considered alongside NCDs.</a:t>
            </a:r>
            <a:endParaRPr lang="en-GB" sz="1200" dirty="0">
              <a:latin typeface="Palatino Linotype" panose="02040502050505030304" pitchFamily="18" charset="0"/>
              <a:hlinkClick r:id="rId3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599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B5605F-EA57-4E39-AB7C-1B5F2F13C8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AE94EA5-AAA4-46F0-BF59-F898FC90511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D409801-8169-44D5-8876-94CB889F09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9CACF7D-019C-44F4-8C51-E5EF05998590}" type="slidenum">
              <a:rPr lang="en-GB" altLang="en-US" smtClean="0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8666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36370D-149F-436E-ACCB-700DBC192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36F264A3-68A2-4DD9-BD7B-46BDC83FB8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F7D970B2-B261-4527-B3ED-9542EEDE2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0151054B-6BDD-4553-B280-A819ACC98E30}" type="slidenum">
              <a:rPr lang="en-GB" altLang="en-US" smtClean="0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318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effectLst/>
              </a:rPr>
              <a:t>Possible answer: Because we can do something about it; we can have an intervention for 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898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A global killer… Noncommunicable diseases – an introduction – YouTube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975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Non-communicable diseases | UNICEF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Noncommunicable diseases (who.int)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73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99591" y="689701"/>
            <a:ext cx="7886700" cy="101110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899591" y="1700808"/>
            <a:ext cx="6551612" cy="4608512"/>
          </a:xfrm>
          <a:prstGeom prst="rect">
            <a:avLst/>
          </a:prstGeom>
        </p:spPr>
        <p:txBody>
          <a:bodyPr lIns="0" tIns="0" rIns="0" bIns="0"/>
          <a:lstStyle>
            <a:lvl1pPr marL="266700" indent="-257175">
              <a:buClr>
                <a:srgbClr val="7A7392"/>
              </a:buClr>
              <a:tabLst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1pPr>
            <a:lvl2pPr marL="541338" indent="-274638">
              <a:buClr>
                <a:srgbClr val="7A7392"/>
              </a:buClr>
              <a:buFont typeface="Courier New" panose="02070309020205020404" pitchFamily="49" charset="0"/>
              <a:buChar char="o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2pPr>
            <a:lvl3pPr marL="808038" indent="-266700">
              <a:buClr>
                <a:srgbClr val="7A7392"/>
              </a:buClr>
              <a:buFont typeface="Arial" panose="020B0604020202020204" pitchFamily="34" charset="0"/>
              <a:buChar char="̶"/>
              <a:defRPr sz="1800">
                <a:latin typeface="+mn-lt"/>
                <a:ea typeface="Tahoma" panose="020B0604030504040204" pitchFamily="34" charset="0"/>
                <a:cs typeface="Tahoma" panose="020B0604030504040204" pitchFamily="34" charset="0"/>
              </a:defRPr>
            </a:lvl3pPr>
            <a:lvl4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4pPr>
            <a:lvl5pPr>
              <a:defRPr sz="160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58300330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ho.int/mediacentre/factsheets/fs355/en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.int/mediacentre/factsheets/fs355/en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ho.int/mediacentre/factsheets/fs355/en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WolWB3tSEU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health/non-communicable-disease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news-room/fact-sheets/detail/noncommunicable-disea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14DD2-4A84-4A38-9C18-84E3FDFA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C8BCD-C032-47DB-8881-416DA81CAE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664" y="4077072"/>
            <a:ext cx="6400800" cy="1752600"/>
          </a:xfrm>
        </p:spPr>
        <p:txBody>
          <a:bodyPr/>
          <a:lstStyle/>
          <a:p>
            <a:endParaRPr lang="en-GB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1E7F5-8D1F-4694-5F7B-54DC6A67B496}"/>
              </a:ext>
            </a:extLst>
          </p:cNvPr>
          <p:cNvSpPr txBox="1"/>
          <p:nvPr/>
        </p:nvSpPr>
        <p:spPr>
          <a:xfrm>
            <a:off x="1331640" y="2636912"/>
            <a:ext cx="69847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Non-infectious disease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E2E764-804F-3FDA-3D7D-02B1626EBE85}"/>
              </a:ext>
            </a:extLst>
          </p:cNvPr>
          <p:cNvSpPr txBox="1"/>
          <p:nvPr/>
        </p:nvSpPr>
        <p:spPr>
          <a:xfrm>
            <a:off x="2283768" y="362387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LCHS4008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80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DB3C4-3F59-4C7C-ACE6-9A37673D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1C84-3ECE-4AF6-A866-3E1A9091A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C4B9-C6D1-456A-A90B-867E57847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60BC7-75D0-42EA-8498-8899E49FC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84A5A-6402-4413-8C27-82FC065C0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D6B0-3EF8-476D-ACBE-7AA61A998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To understand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term non-infectious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Some examples of non-infectious diseases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term risk factors </a:t>
            </a:r>
            <a:r>
              <a:rPr lang="en-GB" sz="2800"/>
              <a:t>and the types</a:t>
            </a: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Risk factors of non-infectious diseases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10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81964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non-infectious OR Non-Communicable diseases diseases?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6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09FD2-56BB-A159-8F19-AFB7F4BFD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non 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E8294-8BE4-5655-02B6-47204C4F7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970784" cy="391703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Diseases that are not contagious are called non-infectious or </a:t>
            </a:r>
            <a:r>
              <a:rPr lang="en-GB" b="1" i="1" dirty="0"/>
              <a:t>non-communicable disease</a:t>
            </a:r>
            <a:r>
              <a:rPr lang="en-GB" b="1" dirty="0"/>
              <a:t>s </a:t>
            </a:r>
            <a:r>
              <a:rPr lang="en-GB" dirty="0"/>
              <a:t>because they cannot be transmitted from one person to another person.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Therefore, there is no route for them to move from one host to another, no virus, no bacteria, no pathogen.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(WHO,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EC87D-7D1A-B315-AD33-031804B85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4255" y="2780928"/>
            <a:ext cx="4095578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00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5AE7-15FB-F72B-D34F-A9C15796F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C996-2DAA-DB20-E5F9-F0E9E317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133055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</a:rPr>
              <a:t>Non-infectious diseases also known as chronic diseases, are not passed from one person to another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They </a:t>
            </a:r>
            <a:r>
              <a:rPr lang="en-GB" b="0" i="0" dirty="0">
                <a:effectLst/>
              </a:rPr>
              <a:t>tend to be of </a:t>
            </a:r>
            <a:r>
              <a:rPr lang="en-GB" i="1" dirty="0">
                <a:effectLst/>
              </a:rPr>
              <a:t>long duration </a:t>
            </a:r>
            <a:r>
              <a:rPr lang="en-GB" b="0" i="0" dirty="0">
                <a:effectLst/>
              </a:rPr>
              <a:t>and are not caused by external organisms, but by a combination of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i="1" dirty="0"/>
              <a:t>G</a:t>
            </a:r>
            <a:r>
              <a:rPr lang="en-GB" b="1" i="1" dirty="0">
                <a:effectLst/>
              </a:rPr>
              <a:t>enetic, physiological, environmental and behavioural factors</a:t>
            </a:r>
            <a:r>
              <a:rPr lang="en-GB" b="1" dirty="0"/>
              <a:t>, </a:t>
            </a:r>
            <a:r>
              <a:rPr lang="en-GB" b="1" i="1" dirty="0">
                <a:effectLst/>
              </a:rPr>
              <a:t>anatomical differences</a:t>
            </a:r>
            <a:r>
              <a:rPr lang="en-GB" b="1" i="0" dirty="0">
                <a:effectLst/>
              </a:rPr>
              <a:t>, </a:t>
            </a:r>
            <a:r>
              <a:rPr lang="en-GB" i="0" dirty="0">
                <a:effectLst/>
              </a:rPr>
              <a:t>and</a:t>
            </a:r>
            <a:r>
              <a:rPr lang="en-GB" b="1" i="0" dirty="0">
                <a:effectLst/>
              </a:rPr>
              <a:t>  </a:t>
            </a:r>
            <a:r>
              <a:rPr lang="en-GB" b="1" i="1" dirty="0">
                <a:effectLst/>
              </a:rPr>
              <a:t>getting older</a:t>
            </a:r>
            <a:r>
              <a:rPr lang="en-GB" b="0" i="0" dirty="0">
                <a:effectLst/>
              </a:rPr>
              <a:t>. </a:t>
            </a:r>
          </a:p>
          <a:p>
            <a:pPr marL="0" indent="0">
              <a:buNone/>
            </a:pPr>
            <a:r>
              <a:rPr lang="en-GB" dirty="0"/>
              <a:t>                                          </a:t>
            </a:r>
            <a:r>
              <a:rPr lang="en-GB" dirty="0">
                <a:solidFill>
                  <a:srgbClr val="3C4245"/>
                </a:solidFill>
              </a:rPr>
              <a:t>             (WHO, 2022)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9444EB-A21A-55E3-9942-E808B3E731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3889" y="2080659"/>
            <a:ext cx="3322712" cy="317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187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6EC6-2C07-C465-0922-6D152013D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Non-infectious diseases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724B-CA19-2973-4B14-4DDBB6E3D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NCDs are widespread and often have a life-threatening  effect.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According to the World Health Organisation, “NCDs kill 41 million people yearly”.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Which is approximately 71% of all global deaths.</a:t>
            </a:r>
          </a:p>
          <a:p>
            <a:pPr marL="0" indent="0" algn="r">
              <a:lnSpc>
                <a:spcPct val="120000"/>
              </a:lnSpc>
              <a:buFont typeface="Wingdings 3" panose="05040102010807070707" pitchFamily="18" charset="2"/>
              <a:buNone/>
              <a:defRPr/>
            </a:pPr>
            <a:r>
              <a:rPr lang="en-GB" dirty="0"/>
              <a:t> </a:t>
            </a:r>
          </a:p>
          <a:p>
            <a:pPr marL="0" indent="0" algn="r">
              <a:lnSpc>
                <a:spcPct val="120000"/>
              </a:lnSpc>
              <a:buFont typeface="Wingdings 3" panose="05040102010807070707" pitchFamily="18" charset="2"/>
              <a:buNone/>
              <a:defRPr/>
            </a:pPr>
            <a:r>
              <a:rPr lang="en-GB" sz="3200" i="1" dirty="0"/>
              <a:t>WHO NCD Factsheet,  April 2021	 </a:t>
            </a:r>
            <a:r>
              <a:rPr lang="en-GB" sz="3200" i="1" dirty="0">
                <a:hlinkClick r:id="rId2"/>
              </a:rPr>
              <a:t>http://www.who.int/mediacentre/factsheets/fs355/en/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471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81964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the types of non- communicable diseases?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16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16B2A-334F-4276-2196-3203EF680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T</a:t>
            </a:r>
            <a:r>
              <a:rPr lang="en-GB" sz="3600" b="1" i="0" dirty="0">
                <a:effectLst/>
              </a:rPr>
              <a:t>ypes of non-communicable diseases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4BF02-5C32-8CEC-0006-D31232636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00B050"/>
                </a:solidFill>
                <a:effectLst/>
              </a:rPr>
              <a:t>Cardiovascular diseases (such as heart attacks and</a:t>
            </a:r>
            <a:r>
              <a:rPr lang="en-GB" dirty="0">
                <a:solidFill>
                  <a:srgbClr val="00B050"/>
                </a:solidFill>
              </a:rPr>
              <a:t> congestive heart failure,</a:t>
            </a:r>
            <a:r>
              <a:rPr lang="en-GB" b="0" i="0" dirty="0">
                <a:solidFill>
                  <a:srgbClr val="00B050"/>
                </a:solidFill>
                <a:effectLst/>
              </a:rPr>
              <a:t> stroke)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00B050"/>
                </a:solidFill>
                <a:effectLst/>
              </a:rPr>
              <a:t>Diabetes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00B050"/>
                </a:solidFill>
                <a:effectLst/>
              </a:rPr>
              <a:t>Preventable cancers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00B050"/>
                </a:solidFill>
                <a:effectLst/>
              </a:rPr>
              <a:t>Chronic respiratory diseases</a:t>
            </a:r>
            <a:r>
              <a:rPr lang="en-GB" b="0" i="0" dirty="0">
                <a:effectLst/>
              </a:rPr>
              <a:t>, including chronic obstructive pulmonary disease and asthma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</a:rPr>
              <a:t>Mental health conditions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GB" dirty="0"/>
              <a:t>Alzheimer's disease and epilepsy</a:t>
            </a:r>
            <a:endParaRPr lang="en-GB" b="0" i="0" dirty="0">
              <a:effectLst/>
            </a:endParaRPr>
          </a:p>
          <a:p>
            <a:pPr algn="l"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</a:rPr>
              <a:t>Injuries</a:t>
            </a:r>
          </a:p>
          <a:p>
            <a:pPr marL="0" indent="0" algn="l">
              <a:buNone/>
            </a:pPr>
            <a:r>
              <a:rPr lang="en-GB" dirty="0"/>
              <a:t>                                              (UNICEF, 2022;  WHO, 2022)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432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36A6E88B-6D08-4BB7-B291-562C471EE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altLang="en-US" b="1"/>
              <a:t>Non-communicable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68837-9BA9-486C-9515-A4273CBCB8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GB" sz="1800" dirty="0"/>
              <a:t>“Cardiovascular diseases account for most NCD deaths annually (17.9 million), followed by cancers (9.3 million), respiratory diseases (4.1 million), and diabetes (1.5 million)”. </a:t>
            </a:r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800" dirty="0"/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GB" sz="1800" dirty="0"/>
              <a:t>“These four groups of diseases account for more than 80% of all premature NCD deaths”. </a:t>
            </a:r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500" dirty="0"/>
          </a:p>
          <a:p>
            <a:pPr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1500" i="1" dirty="0"/>
              <a:t>WHO NCD Factsheet,  April 2021</a:t>
            </a:r>
          </a:p>
          <a:p>
            <a:pPr marL="0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en-GB" sz="1500" i="1" dirty="0"/>
              <a:t>	 </a:t>
            </a:r>
            <a:r>
              <a:rPr lang="en-GB" sz="1500" i="1" dirty="0">
                <a:hlinkClick r:id="rId3"/>
              </a:rPr>
              <a:t>http://www.who.int/mediacentre/factsheets/fs355/en/</a:t>
            </a:r>
            <a:r>
              <a:rPr lang="en-GB" sz="1500" i="1" dirty="0"/>
              <a:t> </a:t>
            </a:r>
            <a:endParaRPr lang="en-GB" sz="1500" dirty="0"/>
          </a:p>
          <a:p>
            <a:pPr>
              <a:lnSpc>
                <a:spcPct val="90000"/>
              </a:lnSpc>
              <a:defRPr/>
            </a:pPr>
            <a:endParaRPr lang="en-GB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F87C52-54AE-A3D4-C7F3-831A65A4BC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2140825"/>
            <a:ext cx="3610744" cy="2599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98973"/>
            <a:ext cx="7772400" cy="930027"/>
          </a:xfrm>
        </p:spPr>
        <p:txBody>
          <a:bodyPr>
            <a:normAutofit/>
          </a:bodyPr>
          <a:lstStyle/>
          <a:p>
            <a:pPr algn="ctr"/>
            <a:r>
              <a:rPr lang="en-GB" i="1"/>
              <a:t>What are risk factors?</a:t>
            </a:r>
            <a:endParaRPr lang="en-GB" i="1" dirty="0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1011108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tx1"/>
                </a:solidFill>
              </a:rPr>
              <a:t>Risk factors (exposures)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93179" y="1484784"/>
            <a:ext cx="3286733" cy="418842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/>
              <a:t>A risk factor is an aspect of </a:t>
            </a:r>
            <a:r>
              <a:rPr lang="en-US" sz="2800" dirty="0">
                <a:solidFill>
                  <a:srgbClr val="FF0000"/>
                </a:solidFill>
              </a:rPr>
              <a:t>personal </a:t>
            </a:r>
            <a:r>
              <a:rPr lang="en-US" sz="2800" dirty="0" err="1">
                <a:solidFill>
                  <a:srgbClr val="FF0000"/>
                </a:solidFill>
              </a:rPr>
              <a:t>behaviour</a:t>
            </a:r>
            <a:r>
              <a:rPr lang="en-US" sz="2800" dirty="0">
                <a:solidFill>
                  <a:srgbClr val="FF0000"/>
                </a:solidFill>
              </a:rPr>
              <a:t> or lifestyle, an environmental exposure (</a:t>
            </a:r>
            <a:r>
              <a:rPr lang="en-US" sz="2800" i="1" dirty="0">
                <a:solidFill>
                  <a:srgbClr val="FF0000"/>
                </a:solidFill>
              </a:rPr>
              <a:t>incl. physical and socioecological</a:t>
            </a:r>
            <a:r>
              <a:rPr lang="en-US" sz="2800" dirty="0">
                <a:solidFill>
                  <a:srgbClr val="FF0000"/>
                </a:solidFill>
              </a:rPr>
              <a:t>), or a hereditary characteristic</a:t>
            </a:r>
            <a:r>
              <a:rPr lang="en-US" sz="2800" dirty="0"/>
              <a:t> that is associated with an increase in the occurrence of a particular disease, injury, or other health condition.</a:t>
            </a:r>
          </a:p>
          <a:p>
            <a:pPr marL="457200" indent="-457200">
              <a:buClrTx/>
              <a:buFont typeface="Wingdings" panose="05000000000000000000" pitchFamily="2" charset="2"/>
              <a:buChar char="§"/>
              <a:defRPr/>
            </a:pPr>
            <a:endParaRPr lang="en-US" sz="2800" dirty="0"/>
          </a:p>
          <a:p>
            <a:pPr marL="0" indent="0">
              <a:buClrTx/>
              <a:buNone/>
              <a:defRPr/>
            </a:pPr>
            <a:endParaRPr 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DD731-6AFD-1184-575B-EE88160521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90"/>
          <a:stretch/>
        </p:blipFill>
        <p:spPr>
          <a:xfrm>
            <a:off x="4355976" y="1112223"/>
            <a:ext cx="3865015" cy="463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898603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The two major types of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8490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E505-B7ED-4518-D2CD-F4BC2202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 of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798D-D0B5-749F-FF6A-67E4C70B9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two major types of risk factors include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Modifiable risk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Non-modifiable risk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254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What are modifiable risk factors?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662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4C2EA-10D7-9A40-4B69-0CEBE1F4A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m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odifiable</a:t>
            </a:r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 r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isk</a:t>
            </a:r>
            <a:r>
              <a:rPr kumimoji="0" lang="en-GB" b="1" u="none" strike="noStrike" kern="1200" cap="all" spc="0" normalizeH="0" baseline="0" noProof="0">
                <a:ln>
                  <a:noFill/>
                </a:ln>
                <a:effectLst/>
                <a:uLnTx/>
                <a:uFillTx/>
              </a:rPr>
              <a:t> f</a:t>
            </a:r>
            <a:r>
              <a:rPr kumimoji="0" lang="en-GB" b="1" u="none" strike="noStrike" kern="1200" spc="0" normalizeH="0" baseline="0" noProof="0">
                <a:ln>
                  <a:noFill/>
                </a:ln>
                <a:effectLst/>
                <a:uLnTx/>
                <a:uFillTx/>
              </a:rPr>
              <a:t>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CE45-EBE3-FCE9-4BF2-30B0DDA855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/>
              <a:t>These are risk factors that can be </a:t>
            </a:r>
            <a:r>
              <a:rPr lang="en-GB" sz="1800" b="1" i="1"/>
              <a:t>changed</a:t>
            </a:r>
            <a:r>
              <a:rPr lang="en-GB" sz="1800"/>
              <a:t> by an individual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1800"/>
              <a:t>That is a risk factor that can be reduced or controlled by intervention, thereby reducing the probability of disease.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1800"/>
              <a:t>WHO </a:t>
            </a:r>
            <a:r>
              <a:rPr lang="en-US" sz="1800" err="1"/>
              <a:t>prioritises</a:t>
            </a:r>
            <a:r>
              <a:rPr lang="en-US" sz="1800"/>
              <a:t> the following as typical modifiable risk factors: 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/>
              <a:t>Physical inactivity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/>
              <a:t>Tobacco use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/>
              <a:t>Alcohol use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1800"/>
              <a:t>Unhealthy diets</a:t>
            </a:r>
          </a:p>
          <a:p>
            <a:pPr marL="274638" lvl="1" indent="0">
              <a:lnSpc>
                <a:spcPct val="90000"/>
              </a:lnSpc>
              <a:buNone/>
              <a:defRPr/>
            </a:pPr>
            <a:r>
              <a:rPr lang="en-US" sz="1800"/>
              <a:t>                                                             (WHO, 2021)</a:t>
            </a:r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CDC429-7944-10E1-DD31-E40E6299D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38695"/>
            <a:ext cx="4038600" cy="27120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7304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D5551-BEE7-58F8-DEA8-3C9789A24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risk factors of NCD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38954-41DD-FF7E-C3BD-21D279BF3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Tobacco use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Unhealthy diet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Harmful use of alcohol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Air pollution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Physical inactivity</a:t>
            </a:r>
          </a:p>
          <a:p>
            <a:pPr marL="0" indent="0">
              <a:buNone/>
            </a:pPr>
            <a:r>
              <a:rPr lang="en-GB" dirty="0"/>
              <a:t>These are all collectively called </a:t>
            </a:r>
            <a:r>
              <a:rPr lang="en-GB" b="1" i="1" dirty="0"/>
              <a:t>Modifiable behavioural risk factors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A7392"/>
              </a:buClr>
              <a:buSzTx/>
              <a:buFont typeface="Wingdings 3" panose="05040102010807070707" pitchFamily="18" charset="2"/>
              <a:buNone/>
              <a:tabLst/>
              <a:defRPr/>
            </a:pPr>
            <a:r>
              <a:rPr lang="en-GB" dirty="0"/>
              <a:t>                                    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Tahoma" panose="020B0604030504040204" pitchFamily="34" charset="0"/>
                <a:cs typeface="Tahoma" panose="020B0604030504040204" pitchFamily="34" charset="0"/>
              </a:rPr>
              <a:t>WHO NCD Factsheet,  April 2021</a:t>
            </a:r>
          </a:p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A7392"/>
              </a:buClr>
              <a:buSzTx/>
              <a:buFont typeface="Wingdings 3" panose="05040102010807070707" pitchFamily="18" charset="2"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Tahoma" panose="020B0604030504040204" pitchFamily="34" charset="0"/>
                <a:cs typeface="Tahoma" panose="020B0604030504040204" pitchFamily="34" charset="0"/>
              </a:rPr>
              <a:t>	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http://www.who.int/mediacentre/factsheets/fs355/en/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dirty="0"/>
              <a:t>                                                             </a:t>
            </a:r>
            <a:r>
              <a:rPr lang="en-GB" sz="2200" dirty="0"/>
              <a:t>(UNICEF,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82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the risk factors of non-infectious diseases?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22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70C86A98-6DFF-4BCB-8ED8-071B2170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Non-modifiable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9CE6-4CDC-4A69-AEC8-99A4CA0BDC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200"/>
              <a:t>A risk factor that cannot be reduced or controlled by intervention are called Non-modifiable risk factors.</a:t>
            </a:r>
          </a:p>
          <a:p>
            <a:pPr marL="457200" indent="-457200">
              <a:lnSpc>
                <a:spcPct val="90000"/>
              </a:lnSpc>
              <a:buClrTx/>
              <a:buFont typeface="Wingdings" panose="05000000000000000000" pitchFamily="2" charset="2"/>
              <a:buChar char="§"/>
              <a:defRPr/>
            </a:pPr>
            <a:r>
              <a:rPr lang="en-US" sz="2200"/>
              <a:t>For example: 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Age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Gender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Ethnicity</a:t>
            </a:r>
          </a:p>
          <a:p>
            <a:pPr marL="731838" lvl="1" indent="-457200">
              <a:lnSpc>
                <a:spcPct val="90000"/>
              </a:lnSpc>
              <a:defRPr/>
            </a:pPr>
            <a:r>
              <a:rPr lang="en-US" sz="2200"/>
              <a:t>Genetics (family history)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256996-474C-8031-F50B-6BB44EBA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018682"/>
            <a:ext cx="4038600" cy="31520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1959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B335-03C2-717D-9ABB-6B81B984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Activity: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EDC43-0BAA-1FDC-493E-864CE9C2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2400" dirty="0">
                <a:effectLst/>
              </a:rPr>
              <a:t>Working in groups answer the below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effectLst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</a:rPr>
              <a:t>Why is it important for us to think about modifiable risk factors?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</a:rPr>
              <a:t>Mention some examples of </a:t>
            </a:r>
            <a:r>
              <a:rPr lang="en-US" sz="2400" b="1" dirty="0">
                <a:effectLst/>
              </a:rPr>
              <a:t>modifiable</a:t>
            </a:r>
            <a:r>
              <a:rPr lang="en-US" sz="2400" dirty="0">
                <a:effectLst/>
              </a:rPr>
              <a:t> risk factors for obesity and type 2 diabetes.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What are examples of </a:t>
            </a:r>
            <a:r>
              <a:rPr lang="en-GB" sz="2400" b="1" dirty="0"/>
              <a:t>non-modifiable</a:t>
            </a:r>
            <a:r>
              <a:rPr lang="en-GB" sz="2400" dirty="0"/>
              <a:t> risk factors for type 2 diabetes and cardiovascular disease?</a:t>
            </a:r>
            <a:br>
              <a:rPr lang="en-US" sz="2400" dirty="0"/>
            </a:br>
            <a:endParaRPr lang="en-GB" altLang="en-US" sz="24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58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7D32F-E958-463E-BE8F-D85CC7F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066925"/>
            <a:ext cx="7772400" cy="1362075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Who is most at risk for getting non-infectious diseases?</a:t>
            </a:r>
            <a:br>
              <a:rPr lang="en-GB" i="1" dirty="0"/>
            </a:br>
            <a:endParaRPr lang="en-GB" i="1" dirty="0"/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EFF3AB8-C9E3-4EA9-818E-74F07C05A9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32" y="3638947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72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685B7-14BD-AF8A-459E-0911260AC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People at risk of NCDs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2FAC3-BDFE-461E-5CCF-2D18B3769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330824" cy="3917032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People of all age groups, regions and countries are affected by NCDs.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These conditions are often associated with older age groups,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But evidence shows that more than 15 million of all deaths attributed to NCDs occur between the ages of 30 and 69 years.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(WHO,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E638B-DFAB-D7C6-C4FB-4686E42A3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4221088"/>
            <a:ext cx="4086225" cy="111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672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A538C1A-8284-A8C0-1421-C0DCAA1F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People at risk of NCDs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A1852C-FE29-E030-9061-48D7A10D43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4650" y="1417638"/>
            <a:ext cx="7921922" cy="40995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112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9B8EA-EE62-4487-AEB9-E6F62EFE7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People at risk of NCDs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E45C9-19A8-2C3D-453C-D450588A9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</a:rPr>
              <a:t>Children, adults and the elderly are all vulnerable to the risk factors contributing to NCDs.</a:t>
            </a:r>
          </a:p>
          <a:p>
            <a:pPr marL="0" indent="0">
              <a:buNone/>
            </a:pPr>
            <a:r>
              <a:rPr lang="en-GB" dirty="0"/>
              <a:t>These diseases are driven by forces that include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Rapid unplanned urbanization,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Globalization of unhealthy lifestyles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Population ageing.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30314263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4B91-AE09-4EED-0FE9-C45DDA52A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Discuss in your groups, How to control  and prevent occurrence of Non communicable diseases?</a:t>
            </a:r>
          </a:p>
        </p:txBody>
      </p:sp>
    </p:spTree>
    <p:extLst>
      <p:ext uri="{BB962C8B-B14F-4D97-AF65-F5344CB8AC3E}">
        <p14:creationId xmlns:p14="http://schemas.microsoft.com/office/powerpoint/2010/main" val="23840956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7FD08-29DF-8F62-9631-9A0991A3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/>
              <a:t>How to control  and prevent non communicable disease?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FC4FDB6-0F02-EEB5-5A0A-F4332D111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01269" y="273050"/>
            <a:ext cx="3659311" cy="51721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49229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6737-F23B-4BDE-8E2F-7DCDBF950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In summary: Activity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5C8CB-7E7D-4343-9BA5-8D9019857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Watch the video below then discuss and</a:t>
            </a: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https://www.youtube.com/watch?v=BWolWB3tSEU</a:t>
            </a:r>
            <a:endParaRPr lang="en-GB" sz="2800" dirty="0"/>
          </a:p>
          <a:p>
            <a:endParaRPr lang="en-GB" sz="2800" dirty="0"/>
          </a:p>
          <a:p>
            <a:pPr marL="0" indent="0" algn="ctr">
              <a:buNone/>
            </a:pPr>
            <a:r>
              <a:rPr lang="en-GB" sz="2800" b="1" dirty="0"/>
              <a:t>Feedback your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613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968C1-A61E-0F30-66CA-4892C3BC5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63058-D81D-DA28-164E-CFA41D7D6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United Nation Children Emergency Fund (2022) Non-communicable diseases, Available at </a:t>
            </a:r>
            <a:r>
              <a:rPr lang="en-GB" sz="1800" dirty="0">
                <a:hlinkClick r:id="rId3"/>
              </a:rPr>
              <a:t>https://www.unicef.org/health/non-communicable-diseases</a:t>
            </a:r>
            <a:r>
              <a:rPr lang="en-GB" sz="1800" dirty="0"/>
              <a:t>, (Accessed date 10</a:t>
            </a:r>
            <a:r>
              <a:rPr lang="en-GB" sz="1800" baseline="30000" dirty="0"/>
              <a:t>th</a:t>
            </a:r>
            <a:r>
              <a:rPr lang="en-GB" sz="1800" dirty="0"/>
              <a:t> August 2022).</a:t>
            </a:r>
          </a:p>
          <a:p>
            <a:r>
              <a:rPr lang="en-GB" sz="1800" dirty="0"/>
              <a:t>World Health Organisation (2021) Non-communicable diseases fact-sheets Available at: </a:t>
            </a:r>
            <a:r>
              <a:rPr lang="en-GB" sz="1800" dirty="0">
                <a:hlinkClick r:id="rId4"/>
              </a:rPr>
              <a:t>https://www.who.int/news-room/fact-sheets/detail/noncommunicable-diseases</a:t>
            </a:r>
            <a:r>
              <a:rPr lang="en-GB" sz="1800" dirty="0"/>
              <a:t>, (Accessed date 10</a:t>
            </a:r>
            <a:r>
              <a:rPr lang="en-GB" sz="1800" baseline="30000" dirty="0"/>
              <a:t>th</a:t>
            </a:r>
            <a:r>
              <a:rPr lang="en-GB" sz="1800" dirty="0"/>
              <a:t> August 2022)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816827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57</TotalTime>
  <Words>1186</Words>
  <Application>Microsoft Office PowerPoint</Application>
  <PresentationFormat>On-screen Show (4:3)</PresentationFormat>
  <Paragraphs>141</Paragraphs>
  <Slides>29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Myriad Pro</vt:lpstr>
      <vt:lpstr>Arial</vt:lpstr>
      <vt:lpstr>Calibri</vt:lpstr>
      <vt:lpstr>Courier New</vt:lpstr>
      <vt:lpstr>Palatino Linotype</vt:lpstr>
      <vt:lpstr>PT Sans</vt:lpstr>
      <vt:lpstr>Tahoma</vt:lpstr>
      <vt:lpstr>Wingdings</vt:lpstr>
      <vt:lpstr>Wingdings 3</vt:lpstr>
      <vt:lpstr>20140311PresentationUWTSDTemplate</vt:lpstr>
      <vt:lpstr>INTRODUCTION TO PUBLIC HEALTH</vt:lpstr>
      <vt:lpstr>Learning outcomes</vt:lpstr>
      <vt:lpstr>Module Summary</vt:lpstr>
      <vt:lpstr>Lesson objectives</vt:lpstr>
      <vt:lpstr>What are non-infectious OR Non-Communicable diseases diseases?</vt:lpstr>
      <vt:lpstr>non infectious diseases</vt:lpstr>
      <vt:lpstr>Non-infectious diseases</vt:lpstr>
      <vt:lpstr>Non-infectious diseases</vt:lpstr>
      <vt:lpstr>What are the types of non- communicable diseases?</vt:lpstr>
      <vt:lpstr>Types of non-communicable diseases</vt:lpstr>
      <vt:lpstr>Non-communicable disease</vt:lpstr>
      <vt:lpstr>What are risk factors?</vt:lpstr>
      <vt:lpstr>Risk factors (exposures)</vt:lpstr>
      <vt:lpstr>What are The two major types of risk factors?</vt:lpstr>
      <vt:lpstr>Type of risk factors</vt:lpstr>
      <vt:lpstr>What are modifiable risk factors?</vt:lpstr>
      <vt:lpstr>modifiable risk factors</vt:lpstr>
      <vt:lpstr>Main risk factors of NCD</vt:lpstr>
      <vt:lpstr>What are the risk factors of non-infectious diseases?</vt:lpstr>
      <vt:lpstr>Non-modifiable risk factors</vt:lpstr>
      <vt:lpstr>Activity: Group discussion</vt:lpstr>
      <vt:lpstr>Who is most at risk for getting non-infectious diseases? </vt:lpstr>
      <vt:lpstr>People at risk of NCDs</vt:lpstr>
      <vt:lpstr>People at risk of NCDs</vt:lpstr>
      <vt:lpstr>People at risk of NCDs</vt:lpstr>
      <vt:lpstr>Discuss in your groups, How to control  and prevent occurrence of Non communicable diseases?</vt:lpstr>
      <vt:lpstr>How to control  and prevent non communicable disease?</vt:lpstr>
      <vt:lpstr>In summary: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Patronella Ganza</cp:lastModifiedBy>
  <cp:revision>43</cp:revision>
  <dcterms:created xsi:type="dcterms:W3CDTF">2015-04-14T15:21:28Z</dcterms:created>
  <dcterms:modified xsi:type="dcterms:W3CDTF">2023-07-03T08:50:52Z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