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1"/>
  </p:notesMasterIdLst>
  <p:sldIdLst>
    <p:sldId id="256" r:id="rId5"/>
    <p:sldId id="267" r:id="rId6"/>
    <p:sldId id="278" r:id="rId7"/>
    <p:sldId id="279" r:id="rId8"/>
    <p:sldId id="261" r:id="rId9"/>
    <p:sldId id="297" r:id="rId10"/>
    <p:sldId id="307" r:id="rId11"/>
    <p:sldId id="304" r:id="rId12"/>
    <p:sldId id="298" r:id="rId13"/>
    <p:sldId id="299" r:id="rId14"/>
    <p:sldId id="302" r:id="rId15"/>
    <p:sldId id="303" r:id="rId16"/>
    <p:sldId id="294" r:id="rId17"/>
    <p:sldId id="282" r:id="rId18"/>
    <p:sldId id="305" r:id="rId19"/>
    <p:sldId id="25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10/23/2023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andrea.williams@uwtsd.ac.uk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ECCS6002: REFLECTIVE Skills in counselling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dirty="0">
                <a:solidFill>
                  <a:srgbClr val="FFFFFF"/>
                </a:solidFill>
              </a:rPr>
              <a:t>Welcome to the ECCS6002 Reflective Skills in Counselling Module - 2020/21.</a:t>
            </a:r>
            <a:endParaRPr lang="en-US" sz="31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56" r="10508" b="1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endParaRPr lang="en-US" b="1" dirty="0">
              <a:solidFill>
                <a:srgbClr val="FFFFFF"/>
              </a:solidFill>
            </a:endParaRPr>
          </a:p>
          <a:p>
            <a:pPr marL="45720"/>
            <a:r>
              <a:rPr lang="en-US" sz="2800" b="1" dirty="0">
                <a:solidFill>
                  <a:srgbClr val="FFFFFF"/>
                </a:solidFill>
              </a:rPr>
              <a:t>Module Leader: Andrea Williams</a:t>
            </a:r>
          </a:p>
          <a:p>
            <a:pPr marL="45720"/>
            <a:r>
              <a:rPr lang="en-US" sz="2800" dirty="0">
                <a:solidFill>
                  <a:srgbClr val="FFFFFF"/>
                </a:solidFill>
              </a:rPr>
              <a:t>Email: </a:t>
            </a:r>
            <a:r>
              <a:rPr lang="en-US" sz="2800" dirty="0">
                <a:solidFill>
                  <a:srgbClr val="FFFFFF"/>
                </a:solidFill>
                <a:hlinkClick r:id="rId3"/>
              </a:rPr>
              <a:t>andrea.williams@uwtsd.ac.uk</a:t>
            </a:r>
            <a:endParaRPr lang="en-US" sz="2800" dirty="0">
              <a:solidFill>
                <a:srgbClr val="FFFFFF"/>
              </a:solidFill>
            </a:endParaRPr>
          </a:p>
          <a:p>
            <a:pPr marL="45720"/>
            <a:r>
              <a:rPr lang="en-US" sz="2800" dirty="0">
                <a:solidFill>
                  <a:srgbClr val="FFFFFF"/>
                </a:solidFill>
              </a:rPr>
              <a:t>Office Hours: Please email for an appointment</a:t>
            </a:r>
          </a:p>
          <a:p>
            <a:pPr marL="45720"/>
            <a:endParaRPr lang="en-US" sz="2800" dirty="0">
              <a:solidFill>
                <a:srgbClr val="FFFFFF"/>
              </a:solidFill>
            </a:endParaRPr>
          </a:p>
          <a:p>
            <a:pPr marL="45720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lvl="0">
              <a:lnSpc>
                <a:spcPct val="150000"/>
              </a:lnSpc>
              <a:spcBef>
                <a:spcPts val="0"/>
              </a:spcBef>
            </a:pPr>
            <a:r>
              <a:rPr lang="en-US" sz="3600" dirty="0">
                <a:solidFill>
                  <a:schemeClr val="bg1"/>
                </a:solidFill>
              </a:rPr>
              <a:t>To develop an understanding of reflective/reflexive practices within counselling skills that explore the relationship of self (self-awareness) and its impact on therapeutic relationships and being in relationship to others. </a:t>
            </a:r>
            <a:endParaRPr lang="en-US" sz="3600" dirty="0">
              <a:solidFill>
                <a:schemeClr val="bg1"/>
              </a:solidFill>
              <a:effectLst/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57975-1EC7-4887-A975-BECE012340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5917" r="45915" b="-2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7978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module, the student should be able to: 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self-reflective and reflexive practices within the context of counselling skills, drawing upon ethical and principal values within the counselling tradition.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demonstrate reflective/reflexive practices that contributes and supports professional practices and growth such as reflective/reflexive writing and personal development.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self-reflect as a reflective practitioner, drawing on an empirical methodology that contributes to understanding of the therapeutic relationship in counselling and psychotherapy.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Take responsibility for their own learning and skill development; including effective personal planning, self-reflection and project management skills</a:t>
            </a: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40" y="559723"/>
            <a:ext cx="9875520" cy="1356360"/>
          </a:xfrm>
        </p:spPr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1206732" y="212805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Predefined Process 8"/>
          <p:cNvSpPr/>
          <p:nvPr/>
        </p:nvSpPr>
        <p:spPr>
          <a:xfrm>
            <a:off x="1695797" y="2128058"/>
            <a:ext cx="8512232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2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50%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Coursework: Reflective Essay 4,000 words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 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28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November 2023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9DE9E-6C55-43E6-890A-BB5F77C3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78693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Assessment Component Two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A90B2-C377-4910-9B76-3A0A0A98B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24" y="1291244"/>
            <a:ext cx="11087614" cy="532057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Assessment Task: Reflective Essay</a:t>
            </a:r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Word count: 4,000 words (10% -/+)</a:t>
            </a:r>
          </a:p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••	Critically reflect on your own values and beliefs and consider how these  align with a professional code of Counselling practice (such as the BACP Ethical Framework, 2018) </a:t>
            </a:r>
          </a:p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• </a:t>
            </a:r>
          </a:p>
          <a:p>
            <a:pPr marL="45720" indent="0">
              <a:buNone/>
            </a:pP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Submission Details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: via Turnitin.</a:t>
            </a:r>
          </a:p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•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Submission Date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: 28</a:t>
            </a:r>
            <a:r>
              <a:rPr lang="en-GB" sz="3200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November 2023 no later than 23:59</a:t>
            </a:r>
          </a:p>
        </p:txBody>
      </p:sp>
    </p:spTree>
    <p:extLst>
      <p:ext uri="{BB962C8B-B14F-4D97-AF65-F5344CB8AC3E}">
        <p14:creationId xmlns:p14="http://schemas.microsoft.com/office/powerpoint/2010/main" val="255513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A997F-12C2-40D7-9B1C-F007B27DC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C604E-E505-4296-AB4F-3FA6616D1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Consider how your own values and beliefs align with a professional code of Counselling practice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(such as the BACP Ethical Framework, 2018)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Within this assignment, you will also need to identify a reflective model or framework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Demonstrate an understanding of how the model applies to your own reflective process.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Underpin your writing with research informed theory and critically reflect and critically evaluate the relevance of your chosen theoretical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455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005C2-BB76-4FD2-88A6-6514910A7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1FAB4-7E47-44CE-901F-9B7F9B550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17" y="1676401"/>
            <a:ext cx="12011891" cy="5133108"/>
          </a:xfrm>
        </p:spPr>
        <p:txBody>
          <a:bodyPr>
            <a:normAutofit/>
          </a:bodyPr>
          <a:lstStyle/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Support your discussion with appropriate sources of references.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Your work should demonstrate: Critical analysis informed by relevant contemporary research. 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Self-awareness, highlighting your own understanding and experience of reflective practice.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Understanding and reflection of relevance of theoretical model 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Harvard Referencing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Academic structure. 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Academic Font – size 12-14,  double- line space.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Paragraph structure and transition ( Double space between paragraphs. Indent first sentence)</a:t>
            </a:r>
          </a:p>
          <a:p>
            <a:r>
              <a:rPr lang="en-GB" sz="2000">
                <a:solidFill>
                  <a:schemeClr val="accent1">
                    <a:lumMod val="75000"/>
                  </a:schemeClr>
                </a:solidFill>
              </a:rPr>
              <a:t>Title page - ID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number on the paper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1630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EF6D2-08BB-4D70-878F-83E83733E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11396-5FB3-44AA-ADE3-14E8F2085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4997" y="1737360"/>
            <a:ext cx="5929532" cy="4804117"/>
          </a:xfrm>
        </p:spPr>
        <p:txBody>
          <a:bodyPr>
            <a:normAutofit/>
          </a:bodyPr>
          <a:lstStyle/>
          <a:p>
            <a:r>
              <a:rPr lang="en-GB" sz="3200" dirty="0"/>
              <a:t>Introduction. This will be roughly 10% of your word count. Many people prefer to leave the introduction until last. </a:t>
            </a:r>
          </a:p>
          <a:p>
            <a:r>
              <a:rPr lang="en-GB" sz="3200" dirty="0"/>
              <a:t>In your introduction you will give the reader an idea of what to expect within your essay.</a:t>
            </a:r>
          </a:p>
          <a:p>
            <a:endParaRPr lang="en-GB" dirty="0"/>
          </a:p>
        </p:txBody>
      </p:sp>
      <p:pic>
        <p:nvPicPr>
          <p:cNvPr id="7" name="Content Placeholder 6" descr="A person using a computer&#10;&#10;Description automatically generated with medium confidence">
            <a:extLst>
              <a:ext uri="{FF2B5EF4-FFF2-40B4-BE49-F238E27FC236}">
                <a16:creationId xmlns:a16="http://schemas.microsoft.com/office/drawing/2014/main" id="{5ED4F2A6-2A2A-4014-A591-344153058C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3973" y="1852806"/>
            <a:ext cx="4754563" cy="3757298"/>
          </a:xfrm>
        </p:spPr>
      </p:pic>
    </p:spTree>
    <p:extLst>
      <p:ext uri="{BB962C8B-B14F-4D97-AF65-F5344CB8AC3E}">
        <p14:creationId xmlns:p14="http://schemas.microsoft.com/office/powerpoint/2010/main" val="2275185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E140B3-05A3-4BBB-9D4B-F47DD9F57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6DBCA4-1CED-4600-A3FB-332895F42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" y="1806633"/>
            <a:ext cx="10989425" cy="45720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This will be where you really tell the reader about your understanding of reflective practice and critically reflect on how this might be applied to your own values and beliefs.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Identify a model or framework that resonates with your own process and why (include supporting theory). Don’t just describe.  You can acknowledge other models if you need to.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Apply to your own experience (personal or professional experience). Reflect on own values and beliefs.  1000 words approx.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Critique, what works within the model or framework and what doesn’t? (include supporting theory). What are the limitations of the model, what are the strengths. 1000 approx.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Remember the word count is just an approximation, you may find that this doesn’t help and you need to develop your own plan.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112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87558-A2D9-4ADB-880C-B0C8FDF85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7FC1F-2B52-4254-82D7-CE61801F6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999032"/>
            <a:ext cx="5288280" cy="4105731"/>
          </a:xfrm>
        </p:spPr>
        <p:txBody>
          <a:bodyPr/>
          <a:lstStyle/>
          <a:p>
            <a:r>
              <a:rPr lang="en-GB" sz="3200" dirty="0"/>
              <a:t>This again will be roughly 10-15% of the word count, so around 400-500 words.</a:t>
            </a:r>
          </a:p>
          <a:p>
            <a:r>
              <a:rPr lang="en-GB" sz="3200" dirty="0"/>
              <a:t>The conclusion will sum up the key points of your essay. </a:t>
            </a:r>
          </a:p>
          <a:p>
            <a:r>
              <a:rPr lang="en-GB" sz="3200" dirty="0"/>
              <a:t>Remember not to introduce any new ideas in the conclusion of your essay.</a:t>
            </a:r>
          </a:p>
          <a:p>
            <a:endParaRPr lang="en-GB" dirty="0"/>
          </a:p>
        </p:txBody>
      </p:sp>
      <p:pic>
        <p:nvPicPr>
          <p:cNvPr id="8" name="Content Placeholder 7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1DE56215-D68A-4C33-A201-8CB8A00B87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269038" y="1887799"/>
            <a:ext cx="4754562" cy="3761851"/>
          </a:xfrm>
        </p:spPr>
      </p:pic>
    </p:spTree>
    <p:extLst>
      <p:ext uri="{BB962C8B-B14F-4D97-AF65-F5344CB8AC3E}">
        <p14:creationId xmlns:p14="http://schemas.microsoft.com/office/powerpoint/2010/main" val="93472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FB3278-3984-4B28-9C34-FA4DCAE0A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Turnitin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0C7DB1-4139-484F-BD89-B72CB1A311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Read the assessment specification pro forma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Be certain of submission date and time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Use the Draft submission portal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Give yourself plenty of time</a:t>
            </a:r>
          </a:p>
        </p:txBody>
      </p:sp>
      <p:pic>
        <p:nvPicPr>
          <p:cNvPr id="8" name="Content Placeholder 7" descr="Logo, company name&#10;&#10;Description automatically generated">
            <a:extLst>
              <a:ext uri="{FF2B5EF4-FFF2-40B4-BE49-F238E27FC236}">
                <a16:creationId xmlns:a16="http://schemas.microsoft.com/office/drawing/2014/main" id="{A8465151-AADD-4F34-84AD-C14C28A325F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04149" y="2057399"/>
            <a:ext cx="3800475" cy="1990725"/>
          </a:xfrm>
        </p:spPr>
      </p:pic>
    </p:spTree>
    <p:extLst>
      <p:ext uri="{BB962C8B-B14F-4D97-AF65-F5344CB8AC3E}">
        <p14:creationId xmlns:p14="http://schemas.microsoft.com/office/powerpoint/2010/main" val="739619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00B23-57A3-41B7-8B7F-CF17F4029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Submission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AA042-6BA6-48C7-A2CE-14244BB67B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Late submission of the assessment will result in a late penalty mark.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Penalties for late submission: Up to one week late, maximum mark of 40%.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Over one week late, 0%.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Only the Extenuating Circumstances Panel may approve a change to submission dates. </a:t>
            </a:r>
          </a:p>
        </p:txBody>
      </p:sp>
      <p:pic>
        <p:nvPicPr>
          <p:cNvPr id="6" name="Content Placeholder 5" descr="A person using a computer&#10;&#10;Description automatically generated with medium confidence">
            <a:extLst>
              <a:ext uri="{FF2B5EF4-FFF2-40B4-BE49-F238E27FC236}">
                <a16:creationId xmlns:a16="http://schemas.microsoft.com/office/drawing/2014/main" id="{EB311F67-C918-4817-9D29-044A89E1C8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190113"/>
            <a:ext cx="4754563" cy="3757298"/>
          </a:xfrm>
        </p:spPr>
      </p:pic>
    </p:spTree>
    <p:extLst>
      <p:ext uri="{BB962C8B-B14F-4D97-AF65-F5344CB8AC3E}">
        <p14:creationId xmlns:p14="http://schemas.microsoft.com/office/powerpoint/2010/main" val="726227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Interactive Task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 dirty="0"/>
          </a:p>
          <a:p>
            <a:pPr marL="45720" indent="0">
              <a:buNone/>
            </a:pPr>
            <a:r>
              <a:rPr lang="en-GB" sz="3600" dirty="0"/>
              <a:t>Working in small groups 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60B875F-22C2-4C0A-B543-FC36839A17CF}"/>
              </a:ext>
            </a:extLst>
          </p:cNvPr>
          <p:cNvSpPr/>
          <p:nvPr/>
        </p:nvSpPr>
        <p:spPr>
          <a:xfrm>
            <a:off x="2532611" y="1485207"/>
            <a:ext cx="7536873" cy="37906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1520966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19942"/>
          </a:xfrm>
        </p:spPr>
        <p:txBody>
          <a:bodyPr/>
          <a:lstStyle/>
          <a:p>
            <a:r>
              <a:rPr lang="en-GB" dirty="0"/>
              <a:t>Module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59476" y="1690255"/>
            <a:ext cx="10356395" cy="4943301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ESSENTIAL </a:t>
            </a:r>
          </a:p>
          <a:p>
            <a:pPr marL="45720" indent="0">
              <a:buNone/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Bager-Charleson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S. (2015) Reflective Practice in Counselling and Psychotherapy. London. Sage Publications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Hedges, F. (2010) Reflexivity in Therapeutic Practice. Basingstoke, Hampshire. Palgrave MacMillan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Wright, J. and Bolton, G. (2012) Reflective Writing in Counselling and Psychotherapy. London. Sage Publications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FURTHER</a:t>
            </a:r>
          </a:p>
          <a:p>
            <a:pPr marL="45720" indent="0">
              <a:buNone/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Stedmon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Dallos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Stedmon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Jacqui, &amp;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Dallos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Rudi. (2009). Reflective practice in psychotherapy and counselling. Maidenhead: McGraw-Hill/Open University Press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Rose, C. 2008. The Personal Development Group: The Students’ Guide. London.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Karnac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Books Limited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Thompson, S and Thompson, N. (2018) The Critically Reflective Practitioner. 2nd Ed. London: Palgrave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96577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900</Words>
  <Application>Microsoft Office PowerPoint</Application>
  <PresentationFormat>Widescreen</PresentationFormat>
  <Paragraphs>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Corbel</vt:lpstr>
      <vt:lpstr>Symbol</vt:lpstr>
      <vt:lpstr>Times New Roman</vt:lpstr>
      <vt:lpstr>Basis</vt:lpstr>
      <vt:lpstr>ECCS6002: REFLECTIVE Skills in counselling Module Lead: Andrea Williams</vt:lpstr>
      <vt:lpstr>Welcome to the ECCS6002 Reflective Skills in Counselling Module - 2020/21.</vt:lpstr>
      <vt:lpstr>Module Aims</vt:lpstr>
      <vt:lpstr>Module Learning Outcomes</vt:lpstr>
      <vt:lpstr>Module Assessment</vt:lpstr>
      <vt:lpstr>Assessment Component Two  </vt:lpstr>
      <vt:lpstr>Consider:</vt:lpstr>
      <vt:lpstr>Essay Guidance</vt:lpstr>
      <vt:lpstr>Essay Structure</vt:lpstr>
      <vt:lpstr>Main body</vt:lpstr>
      <vt:lpstr>Conclusion</vt:lpstr>
      <vt:lpstr>Turnitin</vt:lpstr>
      <vt:lpstr>Late Submission </vt:lpstr>
      <vt:lpstr>Interactive Task </vt:lpstr>
      <vt:lpstr>PowerPoint Presentation</vt:lpstr>
      <vt:lpstr>Module 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2023-10-23T14:45:39Z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