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2" r:id="rId2"/>
    <p:sldId id="258" r:id="rId3"/>
    <p:sldId id="265" r:id="rId4"/>
    <p:sldId id="263" r:id="rId5"/>
    <p:sldId id="264"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33800C-0673-4C27-AF2B-5FD2CDF8FD5C}" v="34" dt="2021-03-08T18:18:15.7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309" autoAdjust="0"/>
    <p:restoredTop sz="94660"/>
  </p:normalViewPr>
  <p:slideViewPr>
    <p:cSldViewPr snapToGrid="0">
      <p:cViewPr varScale="1">
        <p:scale>
          <a:sx n="83" d="100"/>
          <a:sy n="83" d="100"/>
        </p:scale>
        <p:origin x="126"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1D5B4E-FCE8-4A2C-A6FF-A5A6B8DF060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B19F476-F640-4B05-8896-139ABE1F51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1C0F1E-88BB-43F0-9AEE-DDE871CD78BA}"/>
              </a:ext>
            </a:extLst>
          </p:cNvPr>
          <p:cNvSpPr>
            <a:spLocks noGrp="1"/>
          </p:cNvSpPr>
          <p:nvPr>
            <p:ph type="dt" sz="half" idx="10"/>
          </p:nvPr>
        </p:nvSpPr>
        <p:spPr/>
        <p:txBody>
          <a:bodyPr/>
          <a:lstStyle/>
          <a:p>
            <a:fld id="{5BBE96CD-2D8A-4AD5-AC69-C8E1F8BCD74A}" type="datetimeFigureOut">
              <a:rPr lang="en-GB" smtClean="0"/>
              <a:pPr/>
              <a:t>14/03/2021</a:t>
            </a:fld>
            <a:endParaRPr lang="en-GB"/>
          </a:p>
        </p:txBody>
      </p:sp>
      <p:sp>
        <p:nvSpPr>
          <p:cNvPr id="5" name="Footer Placeholder 4">
            <a:extLst>
              <a:ext uri="{FF2B5EF4-FFF2-40B4-BE49-F238E27FC236}">
                <a16:creationId xmlns:a16="http://schemas.microsoft.com/office/drawing/2014/main" id="{BF40D999-52FE-4B66-993D-F7834FE4F9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C414A1-CD25-4F88-80EB-66216761F05D}"/>
              </a:ext>
            </a:extLst>
          </p:cNvPr>
          <p:cNvSpPr>
            <a:spLocks noGrp="1"/>
          </p:cNvSpPr>
          <p:nvPr>
            <p:ph type="sldNum" sz="quarter" idx="12"/>
          </p:nvPr>
        </p:nvSpPr>
        <p:spPr/>
        <p:txBody>
          <a:bodyPr/>
          <a:lstStyle/>
          <a:p>
            <a:fld id="{76AC8A09-29F1-48E4-82A9-F27D23C3F482}" type="slidenum">
              <a:rPr lang="en-GB" smtClean="0"/>
              <a:pPr/>
              <a:t>‹#›</a:t>
            </a:fld>
            <a:endParaRPr lang="en-GB"/>
          </a:p>
        </p:txBody>
      </p:sp>
    </p:spTree>
    <p:extLst>
      <p:ext uri="{BB962C8B-B14F-4D97-AF65-F5344CB8AC3E}">
        <p14:creationId xmlns:p14="http://schemas.microsoft.com/office/powerpoint/2010/main" val="3530196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A242A-B57B-47C0-B698-38D355060E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EC3401-6847-4C8C-90D8-E2451A9A4D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1C471D-F12B-4C8C-8A46-EDC8C202B0B4}"/>
              </a:ext>
            </a:extLst>
          </p:cNvPr>
          <p:cNvSpPr>
            <a:spLocks noGrp="1"/>
          </p:cNvSpPr>
          <p:nvPr>
            <p:ph type="dt" sz="half" idx="10"/>
          </p:nvPr>
        </p:nvSpPr>
        <p:spPr/>
        <p:txBody>
          <a:bodyPr/>
          <a:lstStyle/>
          <a:p>
            <a:fld id="{5BBE96CD-2D8A-4AD5-AC69-C8E1F8BCD74A}" type="datetimeFigureOut">
              <a:rPr lang="en-GB" smtClean="0"/>
              <a:pPr/>
              <a:t>14/03/2021</a:t>
            </a:fld>
            <a:endParaRPr lang="en-GB"/>
          </a:p>
        </p:txBody>
      </p:sp>
      <p:sp>
        <p:nvSpPr>
          <p:cNvPr id="5" name="Footer Placeholder 4">
            <a:extLst>
              <a:ext uri="{FF2B5EF4-FFF2-40B4-BE49-F238E27FC236}">
                <a16:creationId xmlns:a16="http://schemas.microsoft.com/office/drawing/2014/main" id="{73ACDF06-1DEA-40D7-A41D-6089CD05C1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464E82-3ADB-432C-87BD-7FC539B1081A}"/>
              </a:ext>
            </a:extLst>
          </p:cNvPr>
          <p:cNvSpPr>
            <a:spLocks noGrp="1"/>
          </p:cNvSpPr>
          <p:nvPr>
            <p:ph type="sldNum" sz="quarter" idx="12"/>
          </p:nvPr>
        </p:nvSpPr>
        <p:spPr/>
        <p:txBody>
          <a:bodyPr/>
          <a:lstStyle/>
          <a:p>
            <a:fld id="{76AC8A09-29F1-48E4-82A9-F27D23C3F482}" type="slidenum">
              <a:rPr lang="en-GB" smtClean="0"/>
              <a:pPr/>
              <a:t>‹#›</a:t>
            </a:fld>
            <a:endParaRPr lang="en-GB"/>
          </a:p>
        </p:txBody>
      </p:sp>
    </p:spTree>
    <p:extLst>
      <p:ext uri="{BB962C8B-B14F-4D97-AF65-F5344CB8AC3E}">
        <p14:creationId xmlns:p14="http://schemas.microsoft.com/office/powerpoint/2010/main" val="41946494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438F6-89AE-4C97-B3D3-C20CC782E08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793F30C-DE40-4135-A89B-BDB0A2A454E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59052F-42A1-4C84-86DE-5D45698D593C}"/>
              </a:ext>
            </a:extLst>
          </p:cNvPr>
          <p:cNvSpPr>
            <a:spLocks noGrp="1"/>
          </p:cNvSpPr>
          <p:nvPr>
            <p:ph type="dt" sz="half" idx="10"/>
          </p:nvPr>
        </p:nvSpPr>
        <p:spPr/>
        <p:txBody>
          <a:bodyPr/>
          <a:lstStyle/>
          <a:p>
            <a:fld id="{5BBE96CD-2D8A-4AD5-AC69-C8E1F8BCD74A}" type="datetimeFigureOut">
              <a:rPr lang="en-GB" smtClean="0"/>
              <a:pPr/>
              <a:t>14/03/2021</a:t>
            </a:fld>
            <a:endParaRPr lang="en-GB"/>
          </a:p>
        </p:txBody>
      </p:sp>
      <p:sp>
        <p:nvSpPr>
          <p:cNvPr id="5" name="Footer Placeholder 4">
            <a:extLst>
              <a:ext uri="{FF2B5EF4-FFF2-40B4-BE49-F238E27FC236}">
                <a16:creationId xmlns:a16="http://schemas.microsoft.com/office/drawing/2014/main" id="{394F34F1-EF7E-4515-ACD9-A9CADA0B9A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D84558-BC5F-421F-9C70-8A35DF1B2B9C}"/>
              </a:ext>
            </a:extLst>
          </p:cNvPr>
          <p:cNvSpPr>
            <a:spLocks noGrp="1"/>
          </p:cNvSpPr>
          <p:nvPr>
            <p:ph type="sldNum" sz="quarter" idx="12"/>
          </p:nvPr>
        </p:nvSpPr>
        <p:spPr/>
        <p:txBody>
          <a:bodyPr/>
          <a:lstStyle/>
          <a:p>
            <a:fld id="{76AC8A09-29F1-48E4-82A9-F27D23C3F482}" type="slidenum">
              <a:rPr lang="en-GB" smtClean="0"/>
              <a:pPr/>
              <a:t>‹#›</a:t>
            </a:fld>
            <a:endParaRPr lang="en-GB"/>
          </a:p>
        </p:txBody>
      </p:sp>
    </p:spTree>
    <p:extLst>
      <p:ext uri="{BB962C8B-B14F-4D97-AF65-F5344CB8AC3E}">
        <p14:creationId xmlns:p14="http://schemas.microsoft.com/office/powerpoint/2010/main" val="1145310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14494-4FAA-4D1B-87E2-3238E26FFD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33632D7-DCD8-4B00-8ADF-F34F5A31B4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F20490-B383-44F6-8AE3-BC5598FE9EA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29C1150-6144-4EB0-8AD5-13AA2A2B5097}"/>
              </a:ext>
            </a:extLst>
          </p:cNvPr>
          <p:cNvSpPr>
            <a:spLocks noGrp="1"/>
          </p:cNvSpPr>
          <p:nvPr>
            <p:ph type="dt" sz="half" idx="10"/>
          </p:nvPr>
        </p:nvSpPr>
        <p:spPr/>
        <p:txBody>
          <a:bodyPr/>
          <a:lstStyle/>
          <a:p>
            <a:fld id="{5BBE96CD-2D8A-4AD5-AC69-C8E1F8BCD74A}" type="datetimeFigureOut">
              <a:rPr lang="en-GB" smtClean="0"/>
              <a:pPr/>
              <a:t>14/03/2021</a:t>
            </a:fld>
            <a:endParaRPr lang="en-GB"/>
          </a:p>
        </p:txBody>
      </p:sp>
      <p:sp>
        <p:nvSpPr>
          <p:cNvPr id="6" name="Footer Placeholder 5">
            <a:extLst>
              <a:ext uri="{FF2B5EF4-FFF2-40B4-BE49-F238E27FC236}">
                <a16:creationId xmlns:a16="http://schemas.microsoft.com/office/drawing/2014/main" id="{1A5D2661-5FE3-4860-A597-508017D940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F0718D-D9E1-4CFB-B618-4AB415A64653}"/>
              </a:ext>
            </a:extLst>
          </p:cNvPr>
          <p:cNvSpPr>
            <a:spLocks noGrp="1"/>
          </p:cNvSpPr>
          <p:nvPr>
            <p:ph type="sldNum" sz="quarter" idx="12"/>
          </p:nvPr>
        </p:nvSpPr>
        <p:spPr/>
        <p:txBody>
          <a:bodyPr/>
          <a:lstStyle/>
          <a:p>
            <a:fld id="{76AC8A09-29F1-48E4-82A9-F27D23C3F482}" type="slidenum">
              <a:rPr lang="en-GB" smtClean="0"/>
              <a:pPr/>
              <a:t>‹#›</a:t>
            </a:fld>
            <a:endParaRPr lang="en-GB"/>
          </a:p>
        </p:txBody>
      </p:sp>
    </p:spTree>
    <p:extLst>
      <p:ext uri="{BB962C8B-B14F-4D97-AF65-F5344CB8AC3E}">
        <p14:creationId xmlns:p14="http://schemas.microsoft.com/office/powerpoint/2010/main" val="15160326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F22CC-4B9C-4C9F-9ED6-494C292089A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F8065C-F968-4689-BBE0-36F94B1242E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761A7BA-71DB-474F-B78D-1916A8239C9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9BD485-5DAC-47A7-ADF4-23F887E297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E6BA46-EC48-4F0A-93B2-3DA37FD1C12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789D226-BC22-40AC-9B8D-E4F4CBEA638A}"/>
              </a:ext>
            </a:extLst>
          </p:cNvPr>
          <p:cNvSpPr>
            <a:spLocks noGrp="1"/>
          </p:cNvSpPr>
          <p:nvPr>
            <p:ph type="dt" sz="half" idx="10"/>
          </p:nvPr>
        </p:nvSpPr>
        <p:spPr/>
        <p:txBody>
          <a:bodyPr/>
          <a:lstStyle/>
          <a:p>
            <a:fld id="{5BBE96CD-2D8A-4AD5-AC69-C8E1F8BCD74A}" type="datetimeFigureOut">
              <a:rPr lang="en-GB" smtClean="0"/>
              <a:pPr/>
              <a:t>14/03/2021</a:t>
            </a:fld>
            <a:endParaRPr lang="en-GB"/>
          </a:p>
        </p:txBody>
      </p:sp>
      <p:sp>
        <p:nvSpPr>
          <p:cNvPr id="8" name="Footer Placeholder 7">
            <a:extLst>
              <a:ext uri="{FF2B5EF4-FFF2-40B4-BE49-F238E27FC236}">
                <a16:creationId xmlns:a16="http://schemas.microsoft.com/office/drawing/2014/main" id="{F2657BB2-C93B-4781-8CF7-F5B7668298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C6B4B6-D9B7-48D3-BC10-3FFD25D7371D}"/>
              </a:ext>
            </a:extLst>
          </p:cNvPr>
          <p:cNvSpPr>
            <a:spLocks noGrp="1"/>
          </p:cNvSpPr>
          <p:nvPr>
            <p:ph type="sldNum" sz="quarter" idx="12"/>
          </p:nvPr>
        </p:nvSpPr>
        <p:spPr/>
        <p:txBody>
          <a:bodyPr/>
          <a:lstStyle/>
          <a:p>
            <a:fld id="{76AC8A09-29F1-48E4-82A9-F27D23C3F482}" type="slidenum">
              <a:rPr lang="en-GB" smtClean="0"/>
              <a:pPr/>
              <a:t>‹#›</a:t>
            </a:fld>
            <a:endParaRPr lang="en-GB"/>
          </a:p>
        </p:txBody>
      </p:sp>
    </p:spTree>
    <p:extLst>
      <p:ext uri="{BB962C8B-B14F-4D97-AF65-F5344CB8AC3E}">
        <p14:creationId xmlns:p14="http://schemas.microsoft.com/office/powerpoint/2010/main" val="3973139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FA745-25CC-42AD-BC14-7EF463344CC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41B17EE-533E-40E9-9BDB-4FADD26D7632}"/>
              </a:ext>
            </a:extLst>
          </p:cNvPr>
          <p:cNvSpPr>
            <a:spLocks noGrp="1"/>
          </p:cNvSpPr>
          <p:nvPr>
            <p:ph type="dt" sz="half" idx="10"/>
          </p:nvPr>
        </p:nvSpPr>
        <p:spPr/>
        <p:txBody>
          <a:bodyPr/>
          <a:lstStyle/>
          <a:p>
            <a:fld id="{5BBE96CD-2D8A-4AD5-AC69-C8E1F8BCD74A}" type="datetimeFigureOut">
              <a:rPr lang="en-GB" smtClean="0"/>
              <a:pPr/>
              <a:t>14/03/2021</a:t>
            </a:fld>
            <a:endParaRPr lang="en-GB"/>
          </a:p>
        </p:txBody>
      </p:sp>
      <p:sp>
        <p:nvSpPr>
          <p:cNvPr id="4" name="Footer Placeholder 3">
            <a:extLst>
              <a:ext uri="{FF2B5EF4-FFF2-40B4-BE49-F238E27FC236}">
                <a16:creationId xmlns:a16="http://schemas.microsoft.com/office/drawing/2014/main" id="{6742C432-1D0E-4721-8763-A3349D44ED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65B8AE3-32B0-41B3-B356-D2B8E578071D}"/>
              </a:ext>
            </a:extLst>
          </p:cNvPr>
          <p:cNvSpPr>
            <a:spLocks noGrp="1"/>
          </p:cNvSpPr>
          <p:nvPr>
            <p:ph type="sldNum" sz="quarter" idx="12"/>
          </p:nvPr>
        </p:nvSpPr>
        <p:spPr/>
        <p:txBody>
          <a:bodyPr/>
          <a:lstStyle/>
          <a:p>
            <a:fld id="{76AC8A09-29F1-48E4-82A9-F27D23C3F482}" type="slidenum">
              <a:rPr lang="en-GB" smtClean="0"/>
              <a:pPr/>
              <a:t>‹#›</a:t>
            </a:fld>
            <a:endParaRPr lang="en-GB"/>
          </a:p>
        </p:txBody>
      </p:sp>
    </p:spTree>
    <p:extLst>
      <p:ext uri="{BB962C8B-B14F-4D97-AF65-F5344CB8AC3E}">
        <p14:creationId xmlns:p14="http://schemas.microsoft.com/office/powerpoint/2010/main" val="11791176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859535-559A-42AB-93FD-ECB517ABFB0A}"/>
              </a:ext>
            </a:extLst>
          </p:cNvPr>
          <p:cNvSpPr>
            <a:spLocks noGrp="1"/>
          </p:cNvSpPr>
          <p:nvPr>
            <p:ph type="dt" sz="half" idx="10"/>
          </p:nvPr>
        </p:nvSpPr>
        <p:spPr/>
        <p:txBody>
          <a:bodyPr/>
          <a:lstStyle/>
          <a:p>
            <a:fld id="{5BBE96CD-2D8A-4AD5-AC69-C8E1F8BCD74A}" type="datetimeFigureOut">
              <a:rPr lang="en-GB" smtClean="0"/>
              <a:pPr/>
              <a:t>14/03/2021</a:t>
            </a:fld>
            <a:endParaRPr lang="en-GB"/>
          </a:p>
        </p:txBody>
      </p:sp>
      <p:sp>
        <p:nvSpPr>
          <p:cNvPr id="3" name="Footer Placeholder 2">
            <a:extLst>
              <a:ext uri="{FF2B5EF4-FFF2-40B4-BE49-F238E27FC236}">
                <a16:creationId xmlns:a16="http://schemas.microsoft.com/office/drawing/2014/main" id="{0EA1AE40-98FC-4F06-8A66-03B181B4883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EAAC5B-5C1B-4C2A-B2FE-52BFEA3B73B9}"/>
              </a:ext>
            </a:extLst>
          </p:cNvPr>
          <p:cNvSpPr>
            <a:spLocks noGrp="1"/>
          </p:cNvSpPr>
          <p:nvPr>
            <p:ph type="sldNum" sz="quarter" idx="12"/>
          </p:nvPr>
        </p:nvSpPr>
        <p:spPr/>
        <p:txBody>
          <a:bodyPr/>
          <a:lstStyle/>
          <a:p>
            <a:fld id="{76AC8A09-29F1-48E4-82A9-F27D23C3F482}" type="slidenum">
              <a:rPr lang="en-GB" smtClean="0"/>
              <a:pPr/>
              <a:t>‹#›</a:t>
            </a:fld>
            <a:endParaRPr lang="en-GB"/>
          </a:p>
        </p:txBody>
      </p:sp>
    </p:spTree>
    <p:extLst>
      <p:ext uri="{BB962C8B-B14F-4D97-AF65-F5344CB8AC3E}">
        <p14:creationId xmlns:p14="http://schemas.microsoft.com/office/powerpoint/2010/main" val="3557865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EAC2A-A2F8-427D-BC97-6C84764EFE0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4AFC0E7-189B-467C-8DB7-16F7DFE1D06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4044F07-D2A5-4137-85DB-7A68C6C003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A5A7C3-2D7A-44EF-91C2-10E626DDE3F7}"/>
              </a:ext>
            </a:extLst>
          </p:cNvPr>
          <p:cNvSpPr>
            <a:spLocks noGrp="1"/>
          </p:cNvSpPr>
          <p:nvPr>
            <p:ph type="dt" sz="half" idx="10"/>
          </p:nvPr>
        </p:nvSpPr>
        <p:spPr/>
        <p:txBody>
          <a:bodyPr/>
          <a:lstStyle/>
          <a:p>
            <a:fld id="{5BBE96CD-2D8A-4AD5-AC69-C8E1F8BCD74A}" type="datetimeFigureOut">
              <a:rPr lang="en-GB" smtClean="0"/>
              <a:pPr/>
              <a:t>14/03/2021</a:t>
            </a:fld>
            <a:endParaRPr lang="en-GB"/>
          </a:p>
        </p:txBody>
      </p:sp>
      <p:sp>
        <p:nvSpPr>
          <p:cNvPr id="6" name="Footer Placeholder 5">
            <a:extLst>
              <a:ext uri="{FF2B5EF4-FFF2-40B4-BE49-F238E27FC236}">
                <a16:creationId xmlns:a16="http://schemas.microsoft.com/office/drawing/2014/main" id="{E7BD1225-0AA6-44D4-AEBA-13D246317A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028DAD-997F-4951-B80B-7EFC94C46FFA}"/>
              </a:ext>
            </a:extLst>
          </p:cNvPr>
          <p:cNvSpPr>
            <a:spLocks noGrp="1"/>
          </p:cNvSpPr>
          <p:nvPr>
            <p:ph type="sldNum" sz="quarter" idx="12"/>
          </p:nvPr>
        </p:nvSpPr>
        <p:spPr/>
        <p:txBody>
          <a:bodyPr/>
          <a:lstStyle/>
          <a:p>
            <a:fld id="{76AC8A09-29F1-48E4-82A9-F27D23C3F482}" type="slidenum">
              <a:rPr lang="en-GB" smtClean="0"/>
              <a:pPr/>
              <a:t>‹#›</a:t>
            </a:fld>
            <a:endParaRPr lang="en-GB"/>
          </a:p>
        </p:txBody>
      </p:sp>
    </p:spTree>
    <p:extLst>
      <p:ext uri="{BB962C8B-B14F-4D97-AF65-F5344CB8AC3E}">
        <p14:creationId xmlns:p14="http://schemas.microsoft.com/office/powerpoint/2010/main" val="1931067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9D6209-FA7C-4E22-A2FB-7B378641B0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B16488B-6B34-47F4-82E0-04391FACFA1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2D9AEA5-A846-4E9F-83A2-64C01BF9C2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6AFF29-FBEB-44BF-BEE6-29C1E77AA473}"/>
              </a:ext>
            </a:extLst>
          </p:cNvPr>
          <p:cNvSpPr>
            <a:spLocks noGrp="1"/>
          </p:cNvSpPr>
          <p:nvPr>
            <p:ph type="dt" sz="half" idx="10"/>
          </p:nvPr>
        </p:nvSpPr>
        <p:spPr/>
        <p:txBody>
          <a:bodyPr/>
          <a:lstStyle/>
          <a:p>
            <a:fld id="{5BBE96CD-2D8A-4AD5-AC69-C8E1F8BCD74A}" type="datetimeFigureOut">
              <a:rPr lang="en-GB" smtClean="0"/>
              <a:pPr/>
              <a:t>14/03/2021</a:t>
            </a:fld>
            <a:endParaRPr lang="en-GB"/>
          </a:p>
        </p:txBody>
      </p:sp>
      <p:sp>
        <p:nvSpPr>
          <p:cNvPr id="6" name="Footer Placeholder 5">
            <a:extLst>
              <a:ext uri="{FF2B5EF4-FFF2-40B4-BE49-F238E27FC236}">
                <a16:creationId xmlns:a16="http://schemas.microsoft.com/office/drawing/2014/main" id="{466D70FB-80AE-4A23-A447-30AA2A9165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841A43-3D63-404D-BC41-2DD71A14343E}"/>
              </a:ext>
            </a:extLst>
          </p:cNvPr>
          <p:cNvSpPr>
            <a:spLocks noGrp="1"/>
          </p:cNvSpPr>
          <p:nvPr>
            <p:ph type="sldNum" sz="quarter" idx="12"/>
          </p:nvPr>
        </p:nvSpPr>
        <p:spPr/>
        <p:txBody>
          <a:bodyPr/>
          <a:lstStyle/>
          <a:p>
            <a:fld id="{76AC8A09-29F1-48E4-82A9-F27D23C3F482}" type="slidenum">
              <a:rPr lang="en-GB" smtClean="0"/>
              <a:pPr/>
              <a:t>‹#›</a:t>
            </a:fld>
            <a:endParaRPr lang="en-GB"/>
          </a:p>
        </p:txBody>
      </p:sp>
    </p:spTree>
    <p:extLst>
      <p:ext uri="{BB962C8B-B14F-4D97-AF65-F5344CB8AC3E}">
        <p14:creationId xmlns:p14="http://schemas.microsoft.com/office/powerpoint/2010/main" val="2413201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B501A-3019-4E87-A647-77BCEE52D4C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10319C7-9FE9-4575-A1CD-B17C51B5E5F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5BFBE6-7B49-47DF-90FC-BAE897776C02}"/>
              </a:ext>
            </a:extLst>
          </p:cNvPr>
          <p:cNvSpPr>
            <a:spLocks noGrp="1"/>
          </p:cNvSpPr>
          <p:nvPr>
            <p:ph type="dt" sz="half" idx="10"/>
          </p:nvPr>
        </p:nvSpPr>
        <p:spPr/>
        <p:txBody>
          <a:bodyPr/>
          <a:lstStyle/>
          <a:p>
            <a:fld id="{5BBE96CD-2D8A-4AD5-AC69-C8E1F8BCD74A}" type="datetimeFigureOut">
              <a:rPr lang="en-GB" smtClean="0"/>
              <a:pPr/>
              <a:t>14/03/2021</a:t>
            </a:fld>
            <a:endParaRPr lang="en-GB"/>
          </a:p>
        </p:txBody>
      </p:sp>
      <p:sp>
        <p:nvSpPr>
          <p:cNvPr id="5" name="Footer Placeholder 4">
            <a:extLst>
              <a:ext uri="{FF2B5EF4-FFF2-40B4-BE49-F238E27FC236}">
                <a16:creationId xmlns:a16="http://schemas.microsoft.com/office/drawing/2014/main" id="{D2A3E156-93AD-4509-81CE-8701B9804B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8D2ACC-4825-484D-85DC-1682FFD5AE53}"/>
              </a:ext>
            </a:extLst>
          </p:cNvPr>
          <p:cNvSpPr>
            <a:spLocks noGrp="1"/>
          </p:cNvSpPr>
          <p:nvPr>
            <p:ph type="sldNum" sz="quarter" idx="12"/>
          </p:nvPr>
        </p:nvSpPr>
        <p:spPr/>
        <p:txBody>
          <a:bodyPr/>
          <a:lstStyle/>
          <a:p>
            <a:fld id="{76AC8A09-29F1-48E4-82A9-F27D23C3F482}" type="slidenum">
              <a:rPr lang="en-GB" smtClean="0"/>
              <a:pPr/>
              <a:t>‹#›</a:t>
            </a:fld>
            <a:endParaRPr lang="en-GB"/>
          </a:p>
        </p:txBody>
      </p:sp>
    </p:spTree>
    <p:extLst>
      <p:ext uri="{BB962C8B-B14F-4D97-AF65-F5344CB8AC3E}">
        <p14:creationId xmlns:p14="http://schemas.microsoft.com/office/powerpoint/2010/main" val="3911319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F02871-52F9-4749-8D3B-5F9278FE20C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0035271-72D1-44CE-B810-FCE197B8C64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2FAB90-D3CF-4D26-BF15-C5F0857944A3}"/>
              </a:ext>
            </a:extLst>
          </p:cNvPr>
          <p:cNvSpPr>
            <a:spLocks noGrp="1"/>
          </p:cNvSpPr>
          <p:nvPr>
            <p:ph type="dt" sz="half" idx="10"/>
          </p:nvPr>
        </p:nvSpPr>
        <p:spPr/>
        <p:txBody>
          <a:bodyPr/>
          <a:lstStyle/>
          <a:p>
            <a:fld id="{5BBE96CD-2D8A-4AD5-AC69-C8E1F8BCD74A}" type="datetimeFigureOut">
              <a:rPr lang="en-GB" smtClean="0"/>
              <a:pPr/>
              <a:t>14/03/2021</a:t>
            </a:fld>
            <a:endParaRPr lang="en-GB"/>
          </a:p>
        </p:txBody>
      </p:sp>
      <p:sp>
        <p:nvSpPr>
          <p:cNvPr id="5" name="Footer Placeholder 4">
            <a:extLst>
              <a:ext uri="{FF2B5EF4-FFF2-40B4-BE49-F238E27FC236}">
                <a16:creationId xmlns:a16="http://schemas.microsoft.com/office/drawing/2014/main" id="{A6A3AC23-B8B5-4E05-BD5C-7740FA01D7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3B6646-183B-478D-9C1D-2F29FE795EF1}"/>
              </a:ext>
            </a:extLst>
          </p:cNvPr>
          <p:cNvSpPr>
            <a:spLocks noGrp="1"/>
          </p:cNvSpPr>
          <p:nvPr>
            <p:ph type="sldNum" sz="quarter" idx="12"/>
          </p:nvPr>
        </p:nvSpPr>
        <p:spPr/>
        <p:txBody>
          <a:bodyPr/>
          <a:lstStyle/>
          <a:p>
            <a:fld id="{76AC8A09-29F1-48E4-82A9-F27D23C3F482}" type="slidenum">
              <a:rPr lang="en-GB" smtClean="0"/>
              <a:pPr/>
              <a:t>‹#›</a:t>
            </a:fld>
            <a:endParaRPr lang="en-GB"/>
          </a:p>
        </p:txBody>
      </p:sp>
    </p:spTree>
    <p:extLst>
      <p:ext uri="{BB962C8B-B14F-4D97-AF65-F5344CB8AC3E}">
        <p14:creationId xmlns:p14="http://schemas.microsoft.com/office/powerpoint/2010/main" val="4017287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2010F33-9FE0-45DE-8720-7E95DF1A72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DD11AC-4EDE-4784-B479-4A79F212F8D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76ACED8-C633-48A8-9B67-DDA0E7AD8D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BE96CD-2D8A-4AD5-AC69-C8E1F8BCD74A}" type="datetimeFigureOut">
              <a:rPr lang="en-GB" smtClean="0"/>
              <a:pPr/>
              <a:t>14/03/2021</a:t>
            </a:fld>
            <a:endParaRPr lang="en-GB"/>
          </a:p>
        </p:txBody>
      </p:sp>
      <p:sp>
        <p:nvSpPr>
          <p:cNvPr id="5" name="Footer Placeholder 4">
            <a:extLst>
              <a:ext uri="{FF2B5EF4-FFF2-40B4-BE49-F238E27FC236}">
                <a16:creationId xmlns:a16="http://schemas.microsoft.com/office/drawing/2014/main" id="{F4398F30-F713-4C95-BB91-F0B73C3BB03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0E7DEA3-B8B3-45A0-B1EE-9D5DA66BF9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AC8A09-29F1-48E4-82A9-F27D23C3F482}" type="slidenum">
              <a:rPr lang="en-GB" smtClean="0"/>
              <a:pPr/>
              <a:t>‹#›</a:t>
            </a:fld>
            <a:endParaRPr lang="en-GB"/>
          </a:p>
        </p:txBody>
      </p:sp>
    </p:spTree>
    <p:extLst>
      <p:ext uri="{BB962C8B-B14F-4D97-AF65-F5344CB8AC3E}">
        <p14:creationId xmlns:p14="http://schemas.microsoft.com/office/powerpoint/2010/main" val="28279541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communities.qld.gov.au/childsafety"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3.png"/><Relationship Id="rId5" Type="http://schemas.openxmlformats.org/officeDocument/2006/relationships/hyperlink" Target="https://creativecommons.org/licenses/by/3.0/" TargetMode="Externa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 name="Picture 27" descr="A group of people holding hands&#10;&#10;Description automatically generated with medium confidence">
            <a:extLst>
              <a:ext uri="{FF2B5EF4-FFF2-40B4-BE49-F238E27FC236}">
                <a16:creationId xmlns:a16="http://schemas.microsoft.com/office/drawing/2014/main" id="{0095253B-3CE4-4617-A7C8-5D546E214D44}"/>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939" b="9049"/>
          <a:stretch/>
        </p:blipFill>
        <p:spPr>
          <a:xfrm>
            <a:off x="20" y="206071"/>
            <a:ext cx="12191980" cy="4801868"/>
          </a:xfrm>
          <a:prstGeom prst="rect">
            <a:avLst/>
          </a:prstGeom>
        </p:spPr>
      </p:pic>
      <p:pic>
        <p:nvPicPr>
          <p:cNvPr id="76" name="Picture 69">
            <a:extLst>
              <a:ext uri="{FF2B5EF4-FFF2-40B4-BE49-F238E27FC236}">
                <a16:creationId xmlns:a16="http://schemas.microsoft.com/office/drawing/2014/main" id="{D266A5D8-E184-4E8F-9001-D6F41E3974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cstate="print">
            <a:extLst>
              <a:ext uri="{28A0092B-C50C-407E-A947-70E740481C1C}">
                <a14:useLocalDpi xmlns:a14="http://schemas.microsoft.com/office/drawing/2010/main" val="0"/>
              </a:ext>
            </a:extLst>
          </a:blip>
          <a:srcRect l="8235" t="20008" r="8214" b="59122"/>
          <a:stretch/>
        </p:blipFill>
        <p:spPr>
          <a:xfrm flipV="1">
            <a:off x="0" y="0"/>
            <a:ext cx="12191999" cy="1713062"/>
          </a:xfrm>
          <a:custGeom>
            <a:avLst/>
            <a:gdLst>
              <a:gd name="connsiteX0" fmla="*/ 0 w 12191999"/>
              <a:gd name="connsiteY0" fmla="*/ 1713062 h 1713062"/>
              <a:gd name="connsiteX1" fmla="*/ 12191999 w 12191999"/>
              <a:gd name="connsiteY1" fmla="*/ 1713062 h 1713062"/>
              <a:gd name="connsiteX2" fmla="*/ 12191999 w 12191999"/>
              <a:gd name="connsiteY2" fmla="*/ 0 h 1713062"/>
              <a:gd name="connsiteX3" fmla="*/ 0 w 12191999"/>
              <a:gd name="connsiteY3" fmla="*/ 0 h 1713062"/>
            </a:gdLst>
            <a:ahLst/>
            <a:cxnLst>
              <a:cxn ang="0">
                <a:pos x="connsiteX0" y="connsiteY0"/>
              </a:cxn>
              <a:cxn ang="0">
                <a:pos x="connsiteX1" y="connsiteY1"/>
              </a:cxn>
              <a:cxn ang="0">
                <a:pos x="connsiteX2" y="connsiteY2"/>
              </a:cxn>
              <a:cxn ang="0">
                <a:pos x="connsiteX3" y="connsiteY3"/>
              </a:cxn>
            </a:cxnLst>
            <a:rect l="l" t="t" r="r" b="b"/>
            <a:pathLst>
              <a:path w="12191999" h="1713062">
                <a:moveTo>
                  <a:pt x="0" y="1713062"/>
                </a:moveTo>
                <a:lnTo>
                  <a:pt x="12191999" y="1713062"/>
                </a:lnTo>
                <a:lnTo>
                  <a:pt x="12191999" y="0"/>
                </a:lnTo>
                <a:lnTo>
                  <a:pt x="0" y="0"/>
                </a:lnTo>
                <a:close/>
              </a:path>
            </a:pathLst>
          </a:custGeom>
        </p:spPr>
      </p:pic>
      <p:pic>
        <p:nvPicPr>
          <p:cNvPr id="77" name="Picture 71">
            <a:extLst>
              <a:ext uri="{FF2B5EF4-FFF2-40B4-BE49-F238E27FC236}">
                <a16:creationId xmlns:a16="http://schemas.microsoft.com/office/drawing/2014/main" id="{4EB1D02B-BBFA-4A97-A021-7816ECC34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cstate="print">
            <a:extLst>
              <a:ext uri="{28A0092B-C50C-407E-A947-70E740481C1C}">
                <a14:useLocalDpi xmlns:a14="http://schemas.microsoft.com/office/drawing/2010/main" val="0"/>
              </a:ext>
            </a:extLst>
          </a:blip>
          <a:srcRect l="8235" t="-1" r="8214" b="80325"/>
          <a:stretch/>
        </p:blipFill>
        <p:spPr>
          <a:xfrm flipV="1">
            <a:off x="0" y="3840845"/>
            <a:ext cx="12195047" cy="1614974"/>
          </a:xfrm>
          <a:custGeom>
            <a:avLst/>
            <a:gdLst>
              <a:gd name="connsiteX0" fmla="*/ 0 w 12191999"/>
              <a:gd name="connsiteY0" fmla="*/ 1614974 h 1614974"/>
              <a:gd name="connsiteX1" fmla="*/ 12191999 w 12191999"/>
              <a:gd name="connsiteY1" fmla="*/ 1614974 h 1614974"/>
              <a:gd name="connsiteX2" fmla="*/ 12191999 w 12191999"/>
              <a:gd name="connsiteY2" fmla="*/ 0 h 1614974"/>
              <a:gd name="connsiteX3" fmla="*/ 0 w 12191999"/>
              <a:gd name="connsiteY3" fmla="*/ 0 h 1614974"/>
            </a:gdLst>
            <a:ahLst/>
            <a:cxnLst>
              <a:cxn ang="0">
                <a:pos x="connsiteX0" y="connsiteY0"/>
              </a:cxn>
              <a:cxn ang="0">
                <a:pos x="connsiteX1" y="connsiteY1"/>
              </a:cxn>
              <a:cxn ang="0">
                <a:pos x="connsiteX2" y="connsiteY2"/>
              </a:cxn>
              <a:cxn ang="0">
                <a:pos x="connsiteX3" y="connsiteY3"/>
              </a:cxn>
            </a:cxnLst>
            <a:rect l="l" t="t" r="r" b="b"/>
            <a:pathLst>
              <a:path w="12191999" h="1614974">
                <a:moveTo>
                  <a:pt x="0" y="1614974"/>
                </a:moveTo>
                <a:lnTo>
                  <a:pt x="12191999" y="1614974"/>
                </a:lnTo>
                <a:lnTo>
                  <a:pt x="12191999" y="0"/>
                </a:lnTo>
                <a:lnTo>
                  <a:pt x="0" y="0"/>
                </a:lnTo>
                <a:close/>
              </a:path>
            </a:pathLst>
          </a:custGeom>
        </p:spPr>
      </p:pic>
      <p:sp>
        <p:nvSpPr>
          <p:cNvPr id="78" name="Rectangle 73">
            <a:extLst>
              <a:ext uri="{FF2B5EF4-FFF2-40B4-BE49-F238E27FC236}">
                <a16:creationId xmlns:a16="http://schemas.microsoft.com/office/drawing/2014/main" id="{BDD7BED2-CC5E-4866-AC0C-DCF928AF8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5390368"/>
            <a:ext cx="12188952" cy="146763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64B68C2B-A505-48B2-A93A-B11C5748EDA6}"/>
              </a:ext>
            </a:extLst>
          </p:cNvPr>
          <p:cNvSpPr/>
          <p:nvPr/>
        </p:nvSpPr>
        <p:spPr>
          <a:xfrm>
            <a:off x="680497" y="5334282"/>
            <a:ext cx="10592174" cy="65694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0" cap="none" spc="0" dirty="0">
                <a:ln w="0"/>
                <a:solidFill>
                  <a:schemeClr val="accent1">
                    <a:lumMod val="75000"/>
                  </a:schemeClr>
                </a:solidFill>
                <a:effectLst>
                  <a:outerShdw blurRad="38100" dist="19050" dir="2700000" algn="tl" rotWithShape="0">
                    <a:schemeClr val="dk1">
                      <a:alpha val="40000"/>
                    </a:schemeClr>
                  </a:outerShdw>
                </a:effectLst>
                <a:latin typeface="+mj-lt"/>
                <a:ea typeface="+mj-ea"/>
                <a:cs typeface="+mj-cs"/>
              </a:rPr>
              <a:t>Recording and Reporting </a:t>
            </a:r>
          </a:p>
        </p:txBody>
      </p:sp>
      <p:sp>
        <p:nvSpPr>
          <p:cNvPr id="29" name="TextBox 28">
            <a:extLst>
              <a:ext uri="{FF2B5EF4-FFF2-40B4-BE49-F238E27FC236}">
                <a16:creationId xmlns:a16="http://schemas.microsoft.com/office/drawing/2014/main" id="{725BFA24-2390-432C-A621-9D19A48928A8}"/>
              </a:ext>
            </a:extLst>
          </p:cNvPr>
          <p:cNvSpPr txBox="1"/>
          <p:nvPr/>
        </p:nvSpPr>
        <p:spPr>
          <a:xfrm>
            <a:off x="10005184" y="38374"/>
            <a:ext cx="2186816" cy="200055"/>
          </a:xfrm>
          <a:prstGeom prst="rect">
            <a:avLst/>
          </a:prstGeom>
          <a:solidFill>
            <a:srgbClr val="000000"/>
          </a:solidFill>
        </p:spPr>
        <p:txBody>
          <a:bodyPr wrap="none" rtlCol="0">
            <a:spAutoFit/>
          </a:bodyPr>
          <a:lstStyle/>
          <a:p>
            <a:pPr algn="r">
              <a:spcAft>
                <a:spcPts val="600"/>
              </a:spcAft>
            </a:pPr>
            <a:r>
              <a:rPr lang="en-GB" sz="700" dirty="0">
                <a:solidFill>
                  <a:srgbClr val="FFFFFF"/>
                </a:solidFill>
                <a:hlinkClick r:id="rId3" tooltip="https://www.communities.qld.gov.au/childsafety">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dirty="0">
              <a:solidFill>
                <a:srgbClr val="FFFFFF"/>
              </a:solidFill>
            </a:endParaRPr>
          </a:p>
        </p:txBody>
      </p:sp>
      <p:pic>
        <p:nvPicPr>
          <p:cNvPr id="8" name="Picture 7">
            <a:extLst>
              <a:ext uri="{FF2B5EF4-FFF2-40B4-BE49-F238E27FC236}">
                <a16:creationId xmlns:a16="http://schemas.microsoft.com/office/drawing/2014/main" id="{A31F628D-4365-4FAE-92F2-6B6BFB0C5837}"/>
              </a:ext>
            </a:extLst>
          </p:cNvPr>
          <p:cNvPicPr>
            <a:picLocks noChangeAspect="1"/>
          </p:cNvPicPr>
          <p:nvPr/>
        </p:nvPicPr>
        <p:blipFill rotWithShape="1">
          <a:blip r:embed="rId6" cstate="print"/>
          <a:srcRect b="31315"/>
          <a:stretch/>
        </p:blipFill>
        <p:spPr>
          <a:xfrm>
            <a:off x="9779136" y="4241018"/>
            <a:ext cx="2034192" cy="2085354"/>
          </a:xfrm>
          <a:prstGeom prst="rect">
            <a:avLst/>
          </a:prstGeom>
        </p:spPr>
      </p:pic>
      <p:sp>
        <p:nvSpPr>
          <p:cNvPr id="9" name="Rectangle 8">
            <a:extLst>
              <a:ext uri="{FF2B5EF4-FFF2-40B4-BE49-F238E27FC236}">
                <a16:creationId xmlns:a16="http://schemas.microsoft.com/office/drawing/2014/main" id="{31D3FC19-8CA9-41A2-9CC3-42D2FE609AC7}"/>
              </a:ext>
            </a:extLst>
          </p:cNvPr>
          <p:cNvSpPr/>
          <p:nvPr/>
        </p:nvSpPr>
        <p:spPr>
          <a:xfrm>
            <a:off x="9252488" y="5686916"/>
            <a:ext cx="2939512" cy="954107"/>
          </a:xfrm>
          <a:prstGeom prst="rect">
            <a:avLst/>
          </a:prstGeom>
          <a:noFill/>
          <a:ln w="28575">
            <a:solidFill>
              <a:srgbClr val="7030A0"/>
            </a:solidFill>
            <a:prstDash val="dash"/>
          </a:ln>
          <a:effectLst>
            <a:reflection blurRad="6350" stA="52000" endA="300" endPos="35000" dir="5400000" sy="-100000" algn="bl" rotWithShape="0"/>
          </a:effectLst>
        </p:spPr>
        <p:txBody>
          <a:bodyPr wrap="square" lIns="91440" tIns="45720" rIns="91440" bIns="45720">
            <a:spAutoFit/>
          </a:bodyPr>
          <a:lstStyle/>
          <a:p>
            <a:pPr algn="ctr"/>
            <a:r>
              <a:rPr lang="en-US" sz="2800" dirty="0">
                <a:ln w="0"/>
                <a:solidFill>
                  <a:srgbClr val="002060"/>
                </a:solidFill>
                <a:effectLst>
                  <a:outerShdw blurRad="38100" dist="19050" dir="2700000" algn="tl" rotWithShape="0">
                    <a:schemeClr val="dk1">
                      <a:alpha val="40000"/>
                    </a:schemeClr>
                  </a:outerShdw>
                </a:effectLst>
                <a:latin typeface="Abadi Extra Light" panose="020B0204020104020204" pitchFamily="34" charset="0"/>
              </a:rPr>
              <a:t>“If in doubt,</a:t>
            </a:r>
          </a:p>
          <a:p>
            <a:pPr algn="ctr"/>
            <a:r>
              <a:rPr lang="en-US" sz="2800" b="0" cap="none" spc="0" dirty="0">
                <a:ln w="0"/>
                <a:solidFill>
                  <a:srgbClr val="002060"/>
                </a:solidFill>
                <a:effectLst>
                  <a:outerShdw blurRad="38100" dist="19050" dir="2700000" algn="tl" rotWithShape="0">
                    <a:schemeClr val="dk1">
                      <a:alpha val="40000"/>
                    </a:schemeClr>
                  </a:outerShdw>
                </a:effectLst>
                <a:latin typeface="Abadi Extra Light" panose="020B0204020104020204" pitchFamily="34" charset="0"/>
              </a:rPr>
              <a:t>Check it out!”</a:t>
            </a:r>
          </a:p>
        </p:txBody>
      </p:sp>
      <p:sp>
        <p:nvSpPr>
          <p:cNvPr id="10" name="TextBox 9">
            <a:extLst>
              <a:ext uri="{FF2B5EF4-FFF2-40B4-BE49-F238E27FC236}">
                <a16:creationId xmlns:a16="http://schemas.microsoft.com/office/drawing/2014/main" id="{7B08DF3C-5A79-4C19-81BA-2189720B49C2}"/>
              </a:ext>
            </a:extLst>
          </p:cNvPr>
          <p:cNvSpPr txBox="1"/>
          <p:nvPr/>
        </p:nvSpPr>
        <p:spPr>
          <a:xfrm>
            <a:off x="95659" y="6100826"/>
            <a:ext cx="2348019" cy="575417"/>
          </a:xfrm>
          <a:prstGeom prst="rect">
            <a:avLst/>
          </a:prstGeom>
          <a:noFill/>
        </p:spPr>
        <p:txBody>
          <a:bodyPr vert="horz" lIns="91440" tIns="45720" rIns="91440" bIns="45720" rtlCol="0" anchor="ctr">
            <a:normAutofit fontScale="77500" lnSpcReduction="20000"/>
          </a:bodyPr>
          <a:lstStyle/>
          <a:p>
            <a:pPr algn="ctr">
              <a:lnSpc>
                <a:spcPct val="90000"/>
              </a:lnSpc>
              <a:spcBef>
                <a:spcPct val="0"/>
              </a:spcBef>
              <a:spcAft>
                <a:spcPts val="600"/>
              </a:spcAft>
            </a:pPr>
            <a:r>
              <a:rPr lang="en-US" sz="1600" kern="1200" dirty="0">
                <a:solidFill>
                  <a:srgbClr val="002060"/>
                </a:solidFill>
                <a:latin typeface="Abadi Extra Light" panose="020B0204020104020204" pitchFamily="34" charset="0"/>
                <a:ea typeface="+mj-ea"/>
                <a:cs typeface="+mj-cs"/>
              </a:rPr>
              <a:t>SJIE5006- </a:t>
            </a:r>
          </a:p>
          <a:p>
            <a:pPr algn="ctr">
              <a:lnSpc>
                <a:spcPct val="90000"/>
              </a:lnSpc>
              <a:spcBef>
                <a:spcPct val="0"/>
              </a:spcBef>
              <a:spcAft>
                <a:spcPts val="600"/>
              </a:spcAft>
            </a:pPr>
            <a:r>
              <a:rPr lang="en-US" sz="1600" kern="1200" dirty="0">
                <a:solidFill>
                  <a:srgbClr val="002060"/>
                </a:solidFill>
                <a:latin typeface="Abadi Extra Light" panose="020B0204020104020204" pitchFamily="34" charset="0"/>
                <a:ea typeface="+mj-ea"/>
                <a:cs typeface="+mj-cs"/>
              </a:rPr>
              <a:t>Keeping Our Children Safe</a:t>
            </a:r>
            <a:r>
              <a:rPr lang="en-US" sz="1600" kern="1200" dirty="0">
                <a:solidFill>
                  <a:srgbClr val="080808"/>
                </a:solidFill>
                <a:latin typeface="Abadi Extra Light" panose="020B0204020104020204" pitchFamily="34" charset="0"/>
                <a:ea typeface="+mj-ea"/>
                <a:cs typeface="+mj-cs"/>
              </a:rPr>
              <a:t>.</a:t>
            </a:r>
          </a:p>
        </p:txBody>
      </p:sp>
    </p:spTree>
    <p:extLst>
      <p:ext uri="{BB962C8B-B14F-4D97-AF65-F5344CB8AC3E}">
        <p14:creationId xmlns:p14="http://schemas.microsoft.com/office/powerpoint/2010/main" val="8283216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4A130CA-991E-4C92-A494-EB7D8666E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FC3C749F-9A26-4B1E-BC2E-572D03DF9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872577" y="1372793"/>
            <a:ext cx="6135300" cy="5537781"/>
          </a:xfrm>
          <a:custGeom>
            <a:avLst/>
            <a:gdLst>
              <a:gd name="connsiteX0" fmla="*/ 0 w 6135300"/>
              <a:gd name="connsiteY0" fmla="*/ 0 h 5537781"/>
              <a:gd name="connsiteX1" fmla="*/ 6135300 w 6135300"/>
              <a:gd name="connsiteY1" fmla="*/ 0 h 5537781"/>
              <a:gd name="connsiteX2" fmla="*/ 6135300 w 6135300"/>
              <a:gd name="connsiteY2" fmla="*/ 3548931 h 5537781"/>
              <a:gd name="connsiteX3" fmla="*/ 4146451 w 6135300"/>
              <a:gd name="connsiteY3" fmla="*/ 5537781 h 5537781"/>
              <a:gd name="connsiteX4" fmla="*/ 0 w 6135300"/>
              <a:gd name="connsiteY4" fmla="*/ 1391331 h 5537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5300" h="5537781">
                <a:moveTo>
                  <a:pt x="0" y="0"/>
                </a:moveTo>
                <a:lnTo>
                  <a:pt x="6135300" y="0"/>
                </a:lnTo>
                <a:lnTo>
                  <a:pt x="6135300" y="3548931"/>
                </a:lnTo>
                <a:lnTo>
                  <a:pt x="4146451" y="5537781"/>
                </a:lnTo>
                <a:lnTo>
                  <a:pt x="0" y="1391331"/>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F98D51C6-1188-49B8-B829-31D2C2813F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050242" y="292975"/>
            <a:ext cx="5056735" cy="9206602"/>
          </a:xfrm>
          <a:custGeom>
            <a:avLst/>
            <a:gdLst>
              <a:gd name="connsiteX0" fmla="*/ 0 w 5053652"/>
              <a:gd name="connsiteY0" fmla="*/ 209273 h 9200989"/>
              <a:gd name="connsiteX1" fmla="*/ 209274 w 5053652"/>
              <a:gd name="connsiteY1" fmla="*/ 0 h 9200989"/>
              <a:gd name="connsiteX2" fmla="*/ 5053652 w 5053652"/>
              <a:gd name="connsiteY2" fmla="*/ 4844379 h 9200989"/>
              <a:gd name="connsiteX3" fmla="*/ 697042 w 5053652"/>
              <a:gd name="connsiteY3" fmla="*/ 9200989 h 9200989"/>
              <a:gd name="connsiteX4" fmla="*/ 0 w 5053652"/>
              <a:gd name="connsiteY4" fmla="*/ 9200989 h 9200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53652" h="9200989">
                <a:moveTo>
                  <a:pt x="0" y="209273"/>
                </a:moveTo>
                <a:lnTo>
                  <a:pt x="209274" y="0"/>
                </a:lnTo>
                <a:lnTo>
                  <a:pt x="5053652" y="4844379"/>
                </a:lnTo>
                <a:lnTo>
                  <a:pt x="697042" y="9200989"/>
                </a:lnTo>
                <a:lnTo>
                  <a:pt x="0" y="9200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9">
            <a:extLst>
              <a:ext uri="{FF2B5EF4-FFF2-40B4-BE49-F238E27FC236}">
                <a16:creationId xmlns:a16="http://schemas.microsoft.com/office/drawing/2014/main" id="{456BA586-8922-4113-BD35-BBF1EB1A1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6909" y="5272381"/>
            <a:ext cx="3171238" cy="1585619"/>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861739" y="1742916"/>
            <a:ext cx="3372170" cy="3372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ame 33">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423102"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2" name="TextBox 21"/>
          <p:cNvSpPr txBox="1"/>
          <p:nvPr/>
        </p:nvSpPr>
        <p:spPr>
          <a:xfrm>
            <a:off x="6338808" y="0"/>
            <a:ext cx="2960176" cy="1200329"/>
          </a:xfrm>
          <a:prstGeom prst="rect">
            <a:avLst/>
          </a:prstGeom>
          <a:noFill/>
          <a:ln w="38100">
            <a:solidFill>
              <a:srgbClr val="FFC000"/>
            </a:solidFill>
            <a:prstDash val="dash"/>
          </a:ln>
        </p:spPr>
        <p:txBody>
          <a:bodyPr wrap="square" rtlCol="0">
            <a:spAutoFit/>
          </a:bodyPr>
          <a:lstStyle/>
          <a:p>
            <a:pPr algn="ctr"/>
            <a:r>
              <a:rPr lang="en-GB" sz="7200" dirty="0">
                <a:solidFill>
                  <a:schemeClr val="accent1">
                    <a:lumMod val="75000"/>
                  </a:schemeClr>
                </a:solidFill>
                <a:latin typeface="Abadi Extra Light"/>
              </a:rPr>
              <a:t>Why?</a:t>
            </a:r>
          </a:p>
        </p:txBody>
      </p:sp>
      <p:sp>
        <p:nvSpPr>
          <p:cNvPr id="23" name="TextBox 22">
            <a:extLst>
              <a:ext uri="{FF2B5EF4-FFF2-40B4-BE49-F238E27FC236}">
                <a16:creationId xmlns:a16="http://schemas.microsoft.com/office/drawing/2014/main" id="{6E8F6A4C-1F69-4D22-BDEC-015DBAF9311B}"/>
              </a:ext>
            </a:extLst>
          </p:cNvPr>
          <p:cNvSpPr txBox="1"/>
          <p:nvPr/>
        </p:nvSpPr>
        <p:spPr>
          <a:xfrm>
            <a:off x="6581611" y="1696019"/>
            <a:ext cx="5042118" cy="738664"/>
          </a:xfrm>
          <a:prstGeom prst="rect">
            <a:avLst/>
          </a:prstGeom>
          <a:solidFill>
            <a:schemeClr val="bg1">
              <a:lumMod val="85000"/>
            </a:schemeClr>
          </a:solidFill>
          <a:ln w="28575">
            <a:solidFill>
              <a:srgbClr val="FFC000"/>
            </a:solidFill>
            <a:prstDash val="dash"/>
          </a:ln>
        </p:spPr>
        <p:txBody>
          <a:bodyPr wrap="square" rtlCol="0">
            <a:spAutoFit/>
          </a:bodyPr>
          <a:lstStyle/>
          <a:p>
            <a:r>
              <a:rPr lang="en-GB" sz="1400" dirty="0">
                <a:solidFill>
                  <a:schemeClr val="accent1">
                    <a:lumMod val="75000"/>
                  </a:schemeClr>
                </a:solidFill>
                <a:latin typeface="Abadi Extra Light" panose="020B0204020104020204" pitchFamily="34" charset="0"/>
                <a:cs typeface="Arial" panose="020B0604020202020204" pitchFamily="34" charset="0"/>
              </a:rPr>
              <a:t>It is the responsibility of educational settings to record   information about  pupils , staff and processes that are taken.</a:t>
            </a:r>
          </a:p>
          <a:p>
            <a:endParaRPr lang="en-GB" sz="1400" dirty="0">
              <a:latin typeface="Abadi Extra Light" panose="020B0204020104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6E87B7B1-ACAB-4C33-8CD2-6B3665D6C7D0}"/>
              </a:ext>
            </a:extLst>
          </p:cNvPr>
          <p:cNvSpPr txBox="1"/>
          <p:nvPr/>
        </p:nvSpPr>
        <p:spPr>
          <a:xfrm>
            <a:off x="6165923" y="3932809"/>
            <a:ext cx="5674783" cy="1723549"/>
          </a:xfrm>
          <a:prstGeom prst="rect">
            <a:avLst/>
          </a:prstGeom>
          <a:solidFill>
            <a:schemeClr val="bg1">
              <a:lumMod val="85000"/>
            </a:schemeClr>
          </a:solidFill>
          <a:ln w="38100">
            <a:solidFill>
              <a:srgbClr val="FFC000"/>
            </a:solidFill>
            <a:prstDash val="dash"/>
          </a:ln>
        </p:spPr>
        <p:txBody>
          <a:bodyPr wrap="square" rtlCol="0">
            <a:spAutoFit/>
          </a:bodyPr>
          <a:lstStyle/>
          <a:p>
            <a:r>
              <a:rPr lang="en-GB" sz="1400" dirty="0">
                <a:solidFill>
                  <a:schemeClr val="accent1">
                    <a:lumMod val="75000"/>
                  </a:schemeClr>
                </a:solidFill>
                <a:latin typeface="Abadi Extra Light" panose="020B0204020104020204" pitchFamily="34" charset="0"/>
                <a:cs typeface="Arial" panose="020B0604020202020204" pitchFamily="34" charset="0"/>
              </a:rPr>
              <a:t>-Records that are kept</a:t>
            </a:r>
          </a:p>
          <a:p>
            <a:r>
              <a:rPr lang="en-GB" sz="1400" dirty="0">
                <a:solidFill>
                  <a:schemeClr val="accent1">
                    <a:lumMod val="75000"/>
                  </a:schemeClr>
                </a:solidFill>
                <a:latin typeface="Abadi Extra Light" panose="020B0204020104020204" pitchFamily="34" charset="0"/>
                <a:cs typeface="Arial" panose="020B0604020202020204" pitchFamily="34" charset="0"/>
              </a:rPr>
              <a:t>-Monitor the progress</a:t>
            </a:r>
          </a:p>
          <a:p>
            <a:r>
              <a:rPr lang="en-GB" sz="1400" dirty="0">
                <a:solidFill>
                  <a:schemeClr val="accent1">
                    <a:lumMod val="75000"/>
                  </a:schemeClr>
                </a:solidFill>
                <a:latin typeface="Abadi Extra Light" panose="020B0204020104020204" pitchFamily="34" charset="0"/>
                <a:cs typeface="Arial" panose="020B0604020202020204" pitchFamily="34" charset="0"/>
              </a:rPr>
              <a:t>-Updated annually</a:t>
            </a:r>
          </a:p>
          <a:p>
            <a:r>
              <a:rPr lang="en-GB" sz="1400" dirty="0">
                <a:solidFill>
                  <a:schemeClr val="accent1">
                    <a:lumMod val="75000"/>
                  </a:schemeClr>
                </a:solidFill>
                <a:latin typeface="Abadi Extra Light" panose="020B0204020104020204" pitchFamily="34" charset="0"/>
                <a:cs typeface="Arial" panose="020B0604020202020204" pitchFamily="34" charset="0"/>
              </a:rPr>
              <a:t>-First aid, HS forms and behaviour logs</a:t>
            </a:r>
          </a:p>
          <a:p>
            <a:r>
              <a:rPr lang="en-GB" sz="1400" dirty="0">
                <a:solidFill>
                  <a:schemeClr val="accent1">
                    <a:lumMod val="75000"/>
                  </a:schemeClr>
                </a:solidFill>
                <a:latin typeface="Abadi Extra Light" panose="020B0204020104020204" pitchFamily="34" charset="0"/>
                <a:cs typeface="Arial" panose="020B0604020202020204" pitchFamily="34" charset="0"/>
              </a:rPr>
              <a:t>-Records are kept to ensure any concerns of a pupils safety or wellbeing are documented</a:t>
            </a:r>
            <a:r>
              <a:rPr lang="en-GB" dirty="0">
                <a:solidFill>
                  <a:schemeClr val="accent1">
                    <a:lumMod val="75000"/>
                  </a:schemeClr>
                </a:solidFill>
                <a:latin typeface="Abadi Extra Light" panose="020B0204020104020204" pitchFamily="34" charset="0"/>
                <a:cs typeface="Arial" panose="020B0604020202020204" pitchFamily="34" charset="0"/>
              </a:rPr>
              <a:t>.</a:t>
            </a:r>
          </a:p>
          <a:p>
            <a:r>
              <a:rPr lang="en-GB" sz="1200" dirty="0"/>
              <a:t> </a:t>
            </a:r>
            <a:r>
              <a:rPr lang="en-GB" sz="1200" dirty="0">
                <a:latin typeface="Abadi Extra Light"/>
              </a:rPr>
              <a:t>(</a:t>
            </a:r>
            <a:r>
              <a:rPr lang="en-GB" sz="1200" dirty="0">
                <a:solidFill>
                  <a:srgbClr val="002060"/>
                </a:solidFill>
                <a:latin typeface="Abadi Extra Light"/>
              </a:rPr>
              <a:t>Access Records Management, 2019)</a:t>
            </a:r>
            <a:r>
              <a:rPr lang="en-GB" dirty="0">
                <a:solidFill>
                  <a:schemeClr val="accent1">
                    <a:lumMod val="75000"/>
                  </a:schemeClr>
                </a:solidFill>
                <a:latin typeface="Abadi Extra Light" panose="020B0204020104020204" pitchFamily="34" charset="0"/>
                <a:cs typeface="Arial" panose="020B0604020202020204" pitchFamily="34" charset="0"/>
              </a:rPr>
              <a:t> </a:t>
            </a:r>
          </a:p>
        </p:txBody>
      </p:sp>
      <p:sp>
        <p:nvSpPr>
          <p:cNvPr id="27" name="TextBox 26">
            <a:extLst>
              <a:ext uri="{FF2B5EF4-FFF2-40B4-BE49-F238E27FC236}">
                <a16:creationId xmlns:a16="http://schemas.microsoft.com/office/drawing/2014/main" id="{26A52305-276F-4A00-A655-2985FE0286EC}"/>
              </a:ext>
            </a:extLst>
          </p:cNvPr>
          <p:cNvSpPr txBox="1"/>
          <p:nvPr/>
        </p:nvSpPr>
        <p:spPr>
          <a:xfrm>
            <a:off x="185980" y="4162218"/>
            <a:ext cx="1534452" cy="2308324"/>
          </a:xfrm>
          <a:prstGeom prst="rect">
            <a:avLst/>
          </a:prstGeom>
          <a:solidFill>
            <a:schemeClr val="bg1">
              <a:lumMod val="85000"/>
            </a:schemeClr>
          </a:solidFill>
          <a:ln w="28575">
            <a:solidFill>
              <a:srgbClr val="FFC000"/>
            </a:solidFill>
            <a:prstDash val="dash"/>
          </a:ln>
        </p:spPr>
        <p:txBody>
          <a:bodyPr wrap="square" rtlCol="0">
            <a:spAutoFit/>
          </a:bodyPr>
          <a:lstStyle/>
          <a:p>
            <a:r>
              <a:rPr lang="en-GB" sz="2400" dirty="0">
                <a:solidFill>
                  <a:srgbClr val="FFC000"/>
                </a:solidFill>
              </a:rPr>
              <a:t>R</a:t>
            </a:r>
            <a:r>
              <a:rPr lang="en-GB" sz="2400" dirty="0">
                <a:solidFill>
                  <a:schemeClr val="accent1">
                    <a:lumMod val="75000"/>
                  </a:schemeClr>
                </a:solidFill>
              </a:rPr>
              <a:t>ecognise</a:t>
            </a:r>
          </a:p>
          <a:p>
            <a:r>
              <a:rPr lang="en-GB" sz="2400" dirty="0">
                <a:solidFill>
                  <a:srgbClr val="FFC000"/>
                </a:solidFill>
              </a:rPr>
              <a:t>R</a:t>
            </a:r>
            <a:r>
              <a:rPr lang="en-GB" sz="2400" dirty="0">
                <a:solidFill>
                  <a:schemeClr val="accent1">
                    <a:lumMod val="75000"/>
                  </a:schemeClr>
                </a:solidFill>
              </a:rPr>
              <a:t>espond</a:t>
            </a:r>
          </a:p>
          <a:p>
            <a:r>
              <a:rPr lang="en-GB" sz="2400" dirty="0">
                <a:solidFill>
                  <a:srgbClr val="FFC000"/>
                </a:solidFill>
              </a:rPr>
              <a:t>R</a:t>
            </a:r>
            <a:r>
              <a:rPr lang="en-GB" sz="2400" dirty="0">
                <a:solidFill>
                  <a:schemeClr val="accent1">
                    <a:lumMod val="75000"/>
                  </a:schemeClr>
                </a:solidFill>
              </a:rPr>
              <a:t>ecord</a:t>
            </a:r>
          </a:p>
          <a:p>
            <a:r>
              <a:rPr lang="en-GB" sz="2400" dirty="0">
                <a:solidFill>
                  <a:srgbClr val="FFC000"/>
                </a:solidFill>
              </a:rPr>
              <a:t>R</a:t>
            </a:r>
            <a:r>
              <a:rPr lang="en-GB" sz="2400" dirty="0">
                <a:solidFill>
                  <a:schemeClr val="accent1">
                    <a:lumMod val="75000"/>
                  </a:schemeClr>
                </a:solidFill>
              </a:rPr>
              <a:t>eport</a:t>
            </a:r>
          </a:p>
          <a:p>
            <a:r>
              <a:rPr lang="en-GB" sz="2400" dirty="0">
                <a:solidFill>
                  <a:srgbClr val="FFC000"/>
                </a:solidFill>
              </a:rPr>
              <a:t>R</a:t>
            </a:r>
            <a:r>
              <a:rPr lang="en-GB" sz="2400" dirty="0">
                <a:solidFill>
                  <a:schemeClr val="accent1">
                    <a:lumMod val="75000"/>
                  </a:schemeClr>
                </a:solidFill>
              </a:rPr>
              <a:t>efer</a:t>
            </a:r>
          </a:p>
          <a:p>
            <a:r>
              <a:rPr lang="en-GB" sz="2400" dirty="0">
                <a:solidFill>
                  <a:srgbClr val="FFC000"/>
                </a:solidFill>
              </a:rPr>
              <a:t>R</a:t>
            </a:r>
            <a:r>
              <a:rPr lang="en-GB" sz="2400" dirty="0">
                <a:solidFill>
                  <a:schemeClr val="accent1">
                    <a:lumMod val="75000"/>
                  </a:schemeClr>
                </a:solidFill>
              </a:rPr>
              <a:t>esilience</a:t>
            </a:r>
          </a:p>
        </p:txBody>
      </p:sp>
      <p:sp>
        <p:nvSpPr>
          <p:cNvPr id="29" name="TextBox 28"/>
          <p:cNvSpPr txBox="1"/>
          <p:nvPr/>
        </p:nvSpPr>
        <p:spPr>
          <a:xfrm>
            <a:off x="1937288" y="1619032"/>
            <a:ext cx="2910437" cy="701749"/>
          </a:xfrm>
          <a:prstGeom prst="rect">
            <a:avLst/>
          </a:prstGeom>
          <a:solidFill>
            <a:schemeClr val="bg1">
              <a:lumMod val="85000"/>
            </a:schemeClr>
          </a:solidFill>
          <a:ln w="38100">
            <a:solidFill>
              <a:srgbClr val="FFC000"/>
            </a:solidFill>
            <a:prstDash val="dash"/>
          </a:ln>
        </p:spPr>
        <p:txBody>
          <a:bodyPr wrap="square" rtlCol="0">
            <a:spAutoFit/>
          </a:bodyPr>
          <a:lstStyle/>
          <a:p>
            <a:pPr algn="ctr"/>
            <a:r>
              <a:rPr lang="en-GB" sz="4000" dirty="0">
                <a:solidFill>
                  <a:schemeClr val="accent1">
                    <a:lumMod val="75000"/>
                  </a:schemeClr>
                </a:solidFill>
                <a:latin typeface="Abadi Extra Light"/>
              </a:rPr>
              <a:t>Recognise</a:t>
            </a:r>
          </a:p>
        </p:txBody>
      </p:sp>
      <p:pic>
        <p:nvPicPr>
          <p:cNvPr id="31" name="Picture 30" descr="heirachy.jpg"/>
          <p:cNvPicPr>
            <a:picLocks noChangeAspect="1"/>
          </p:cNvPicPr>
          <p:nvPr/>
        </p:nvPicPr>
        <p:blipFill>
          <a:blip r:embed="rId2" cstate="print"/>
          <a:stretch>
            <a:fillRect/>
          </a:stretch>
        </p:blipFill>
        <p:spPr>
          <a:xfrm>
            <a:off x="2247254" y="2479252"/>
            <a:ext cx="2617777" cy="1953264"/>
          </a:xfrm>
          <a:prstGeom prst="rect">
            <a:avLst/>
          </a:prstGeom>
        </p:spPr>
      </p:pic>
      <p:sp>
        <p:nvSpPr>
          <p:cNvPr id="36" name="Rectangle 35"/>
          <p:cNvSpPr/>
          <p:nvPr/>
        </p:nvSpPr>
        <p:spPr>
          <a:xfrm>
            <a:off x="2588217" y="4535882"/>
            <a:ext cx="1832553" cy="369332"/>
          </a:xfrm>
          <a:prstGeom prst="rect">
            <a:avLst/>
          </a:prstGeom>
        </p:spPr>
        <p:txBody>
          <a:bodyPr wrap="none">
            <a:spAutoFit/>
          </a:bodyPr>
          <a:lstStyle/>
          <a:p>
            <a:r>
              <a:rPr lang="en-GB" dirty="0">
                <a:solidFill>
                  <a:srgbClr val="002060"/>
                </a:solidFill>
              </a:rPr>
              <a:t>(Mcloed.S,2020). </a:t>
            </a:r>
          </a:p>
        </p:txBody>
      </p:sp>
      <p:sp>
        <p:nvSpPr>
          <p:cNvPr id="37" name="Rectangle 36"/>
          <p:cNvSpPr/>
          <p:nvPr/>
        </p:nvSpPr>
        <p:spPr>
          <a:xfrm>
            <a:off x="6572362" y="2131770"/>
            <a:ext cx="6096000" cy="276999"/>
          </a:xfrm>
          <a:prstGeom prst="rect">
            <a:avLst/>
          </a:prstGeom>
        </p:spPr>
        <p:txBody>
          <a:bodyPr>
            <a:spAutoFit/>
          </a:bodyPr>
          <a:lstStyle/>
          <a:p>
            <a:r>
              <a:rPr lang="en-GB" sz="1200" dirty="0">
                <a:solidFill>
                  <a:srgbClr val="002060"/>
                </a:solidFill>
                <a:latin typeface="Abadi Extra Light"/>
              </a:rPr>
              <a:t>(Access Records Management., 2019.)</a:t>
            </a:r>
          </a:p>
        </p:txBody>
      </p:sp>
      <p:sp>
        <p:nvSpPr>
          <p:cNvPr id="38" name="Rectangle 37"/>
          <p:cNvSpPr/>
          <p:nvPr/>
        </p:nvSpPr>
        <p:spPr>
          <a:xfrm>
            <a:off x="6096000" y="3677217"/>
            <a:ext cx="6096000" cy="276999"/>
          </a:xfrm>
          <a:prstGeom prst="rect">
            <a:avLst/>
          </a:prstGeom>
        </p:spPr>
        <p:txBody>
          <a:bodyPr>
            <a:spAutoFit/>
          </a:bodyPr>
          <a:lstStyle/>
          <a:p>
            <a:endParaRPr lang="en-GB" sz="1200" dirty="0">
              <a:solidFill>
                <a:srgbClr val="002060"/>
              </a:solidFill>
              <a:latin typeface="Abadi Extra Light"/>
            </a:endParaRPr>
          </a:p>
        </p:txBody>
      </p:sp>
      <p:sp>
        <p:nvSpPr>
          <p:cNvPr id="39" name="Rectangle 38"/>
          <p:cNvSpPr/>
          <p:nvPr/>
        </p:nvSpPr>
        <p:spPr>
          <a:xfrm>
            <a:off x="0" y="6488668"/>
            <a:ext cx="1870320" cy="369332"/>
          </a:xfrm>
          <a:prstGeom prst="rect">
            <a:avLst/>
          </a:prstGeom>
        </p:spPr>
        <p:txBody>
          <a:bodyPr wrap="none">
            <a:spAutoFit/>
          </a:bodyPr>
          <a:lstStyle/>
          <a:p>
            <a:r>
              <a:rPr lang="en-GB" sz="1400" dirty="0">
                <a:solidFill>
                  <a:srgbClr val="002060"/>
                </a:solidFill>
              </a:rPr>
              <a:t>(Safe and equal , 2015</a:t>
            </a:r>
            <a:r>
              <a:rPr lang="en-GB" dirty="0"/>
              <a:t>)</a:t>
            </a:r>
          </a:p>
        </p:txBody>
      </p:sp>
    </p:spTree>
    <p:extLst>
      <p:ext uri="{BB962C8B-B14F-4D97-AF65-F5344CB8AC3E}">
        <p14:creationId xmlns:p14="http://schemas.microsoft.com/office/powerpoint/2010/main" val="35525756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04A130CA-991E-4C92-A494-EB7D8666EF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Freeform: Shape 25">
            <a:extLst>
              <a:ext uri="{FF2B5EF4-FFF2-40B4-BE49-F238E27FC236}">
                <a16:creationId xmlns:a16="http://schemas.microsoft.com/office/drawing/2014/main" id="{FC3C749F-9A26-4B1E-BC2E-572D03DF9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872577" y="1372793"/>
            <a:ext cx="6135300" cy="5537781"/>
          </a:xfrm>
          <a:custGeom>
            <a:avLst/>
            <a:gdLst>
              <a:gd name="connsiteX0" fmla="*/ 0 w 6135300"/>
              <a:gd name="connsiteY0" fmla="*/ 0 h 5537781"/>
              <a:gd name="connsiteX1" fmla="*/ 6135300 w 6135300"/>
              <a:gd name="connsiteY1" fmla="*/ 0 h 5537781"/>
              <a:gd name="connsiteX2" fmla="*/ 6135300 w 6135300"/>
              <a:gd name="connsiteY2" fmla="*/ 3548931 h 5537781"/>
              <a:gd name="connsiteX3" fmla="*/ 4146451 w 6135300"/>
              <a:gd name="connsiteY3" fmla="*/ 5537781 h 5537781"/>
              <a:gd name="connsiteX4" fmla="*/ 0 w 6135300"/>
              <a:gd name="connsiteY4" fmla="*/ 1391331 h 5537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5300" h="5537781">
                <a:moveTo>
                  <a:pt x="0" y="0"/>
                </a:moveTo>
                <a:lnTo>
                  <a:pt x="6135300" y="0"/>
                </a:lnTo>
                <a:lnTo>
                  <a:pt x="6135300" y="3548931"/>
                </a:lnTo>
                <a:lnTo>
                  <a:pt x="4146451" y="5537781"/>
                </a:lnTo>
                <a:lnTo>
                  <a:pt x="0" y="1391331"/>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F98D51C6-1188-49B8-B829-31D2C2813F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050242" y="292975"/>
            <a:ext cx="5056735" cy="9206602"/>
          </a:xfrm>
          <a:custGeom>
            <a:avLst/>
            <a:gdLst>
              <a:gd name="connsiteX0" fmla="*/ 0 w 5053652"/>
              <a:gd name="connsiteY0" fmla="*/ 209273 h 9200989"/>
              <a:gd name="connsiteX1" fmla="*/ 209274 w 5053652"/>
              <a:gd name="connsiteY1" fmla="*/ 0 h 9200989"/>
              <a:gd name="connsiteX2" fmla="*/ 5053652 w 5053652"/>
              <a:gd name="connsiteY2" fmla="*/ 4844379 h 9200989"/>
              <a:gd name="connsiteX3" fmla="*/ 697042 w 5053652"/>
              <a:gd name="connsiteY3" fmla="*/ 9200989 h 9200989"/>
              <a:gd name="connsiteX4" fmla="*/ 0 w 5053652"/>
              <a:gd name="connsiteY4" fmla="*/ 9200989 h 9200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53652" h="9200989">
                <a:moveTo>
                  <a:pt x="0" y="209273"/>
                </a:moveTo>
                <a:lnTo>
                  <a:pt x="209274" y="0"/>
                </a:lnTo>
                <a:lnTo>
                  <a:pt x="5053652" y="4844379"/>
                </a:lnTo>
                <a:lnTo>
                  <a:pt x="697042" y="9200989"/>
                </a:lnTo>
                <a:lnTo>
                  <a:pt x="0" y="9200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Isosceles Triangle 29">
            <a:extLst>
              <a:ext uri="{FF2B5EF4-FFF2-40B4-BE49-F238E27FC236}">
                <a16:creationId xmlns:a16="http://schemas.microsoft.com/office/drawing/2014/main" id="{456BA586-8922-4113-BD35-BBF1EB1A1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6909" y="5272381"/>
            <a:ext cx="3171238" cy="1585619"/>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861739" y="1742916"/>
            <a:ext cx="3372170" cy="3372168"/>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ame 33">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423102"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3" name="Rectangle 2">
            <a:extLst>
              <a:ext uri="{FF2B5EF4-FFF2-40B4-BE49-F238E27FC236}">
                <a16:creationId xmlns:a16="http://schemas.microsoft.com/office/drawing/2014/main" id="{16D5914A-1C08-4A0D-AE86-814CFD32973B}"/>
              </a:ext>
            </a:extLst>
          </p:cNvPr>
          <p:cNvSpPr/>
          <p:nvPr/>
        </p:nvSpPr>
        <p:spPr>
          <a:xfrm>
            <a:off x="1888630" y="2773837"/>
            <a:ext cx="2867186" cy="1069383"/>
          </a:xfrm>
          <a:prstGeom prst="rect">
            <a:avLst/>
          </a:prstGeom>
          <a:solidFill>
            <a:schemeClr val="bg1">
              <a:lumMod val="85000"/>
            </a:schemeClr>
          </a:solidFill>
          <a:ln w="38100">
            <a:solidFill>
              <a:srgbClr val="FFC000"/>
            </a:solidFill>
            <a:prstDash val="lgDash"/>
          </a:ln>
        </p:spPr>
        <p:txBody>
          <a:bodyPr vert="horz" lIns="91440" tIns="45720" rIns="91440" bIns="45720" rtlCol="0" anchor="ctr">
            <a:normAutofit/>
          </a:bodyPr>
          <a:lstStyle/>
          <a:p>
            <a:pPr algn="ctr">
              <a:lnSpc>
                <a:spcPct val="90000"/>
              </a:lnSpc>
              <a:spcBef>
                <a:spcPct val="0"/>
              </a:spcBef>
              <a:spcAft>
                <a:spcPts val="600"/>
              </a:spcAft>
            </a:pPr>
            <a:r>
              <a:rPr lang="en-US" sz="4000" dirty="0">
                <a:ln w="0"/>
                <a:solidFill>
                  <a:srgbClr val="002060"/>
                </a:solidFill>
                <a:latin typeface="Abadi Extra Light"/>
                <a:ea typeface="+mj-ea"/>
                <a:cs typeface="+mj-cs"/>
              </a:rPr>
              <a:t>Respond</a:t>
            </a:r>
            <a:endParaRPr lang="en-US" sz="4400" b="0" kern="1200" cap="none" spc="0" dirty="0">
              <a:ln w="0"/>
              <a:solidFill>
                <a:srgbClr val="080808"/>
              </a:solidFill>
              <a:effectLst>
                <a:outerShdw blurRad="38100" dist="38100" dir="2700000" algn="tl" rotWithShape="0">
                  <a:srgbClr val="000000">
                    <a:alpha val="43137"/>
                  </a:srgbClr>
                </a:outerShdw>
              </a:effectLst>
              <a:latin typeface="Abadi Extra Light" panose="020B0204020104020204" pitchFamily="34" charset="0"/>
              <a:ea typeface="+mj-ea"/>
              <a:cs typeface="+mj-cs"/>
            </a:endParaRPr>
          </a:p>
        </p:txBody>
      </p:sp>
      <p:sp>
        <p:nvSpPr>
          <p:cNvPr id="9" name="Rectangle 8"/>
          <p:cNvSpPr/>
          <p:nvPr/>
        </p:nvSpPr>
        <p:spPr>
          <a:xfrm>
            <a:off x="1607138" y="208779"/>
            <a:ext cx="3290326" cy="2270952"/>
          </a:xfrm>
          <a:prstGeom prst="rect">
            <a:avLst/>
          </a:prstGeom>
          <a:solidFill>
            <a:schemeClr val="bg1">
              <a:lumMod val="85000"/>
            </a:schemeClr>
          </a:solidFill>
          <a:ln w="57150">
            <a:solidFill>
              <a:srgbClr val="FFC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endParaRPr lang="en-GB" dirty="0">
              <a:solidFill>
                <a:srgbClr val="002060"/>
              </a:solidFill>
              <a:latin typeface="Abadi Extra Light"/>
            </a:endParaRPr>
          </a:p>
          <a:p>
            <a:pPr algn="just"/>
            <a:r>
              <a:rPr lang="en-GB" dirty="0">
                <a:solidFill>
                  <a:srgbClr val="002060"/>
                </a:solidFill>
                <a:latin typeface="Abadi Extra Light"/>
              </a:rPr>
              <a:t>                  Recognise</a:t>
            </a:r>
          </a:p>
          <a:p>
            <a:pPr algn="just"/>
            <a:r>
              <a:rPr lang="en-GB" dirty="0">
                <a:solidFill>
                  <a:srgbClr val="002060"/>
                </a:solidFill>
                <a:latin typeface="Abadi Extra Light"/>
              </a:rPr>
              <a:t>                  Respond</a:t>
            </a:r>
          </a:p>
          <a:p>
            <a:pPr algn="just"/>
            <a:r>
              <a:rPr lang="en-GB" dirty="0">
                <a:solidFill>
                  <a:srgbClr val="002060"/>
                </a:solidFill>
                <a:latin typeface="Abadi Extra Light"/>
              </a:rPr>
              <a:t>                  Record</a:t>
            </a:r>
          </a:p>
          <a:p>
            <a:pPr algn="just"/>
            <a:r>
              <a:rPr lang="en-GB" dirty="0">
                <a:solidFill>
                  <a:srgbClr val="002060"/>
                </a:solidFill>
                <a:latin typeface="Abadi Extra Light"/>
              </a:rPr>
              <a:t>                  Report</a:t>
            </a:r>
          </a:p>
          <a:p>
            <a:pPr algn="just"/>
            <a:r>
              <a:rPr lang="en-GB" dirty="0">
                <a:solidFill>
                  <a:srgbClr val="002060"/>
                </a:solidFill>
                <a:latin typeface="Abadi Extra Light"/>
              </a:rPr>
              <a:t>                  Refer</a:t>
            </a:r>
          </a:p>
          <a:p>
            <a:pPr algn="just"/>
            <a:r>
              <a:rPr lang="en-GB" dirty="0">
                <a:solidFill>
                  <a:srgbClr val="002060"/>
                </a:solidFill>
                <a:latin typeface="Abadi Extra Light"/>
              </a:rPr>
              <a:t>                  Resilience</a:t>
            </a:r>
          </a:p>
        </p:txBody>
      </p:sp>
      <p:sp>
        <p:nvSpPr>
          <p:cNvPr id="11" name="Rectangle 10"/>
          <p:cNvSpPr/>
          <p:nvPr/>
        </p:nvSpPr>
        <p:spPr>
          <a:xfrm>
            <a:off x="1604799" y="4110743"/>
            <a:ext cx="3354659" cy="2491535"/>
          </a:xfrm>
          <a:prstGeom prst="rect">
            <a:avLst/>
          </a:prstGeom>
          <a:solidFill>
            <a:schemeClr val="bg1">
              <a:lumMod val="85000"/>
            </a:schemeClr>
          </a:solidFill>
          <a:ln w="57150">
            <a:solidFill>
              <a:srgbClr val="FFC000"/>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400" dirty="0">
              <a:solidFill>
                <a:srgbClr val="002060"/>
              </a:solidFill>
              <a:latin typeface="Abadi Extra Light"/>
            </a:endParaRPr>
          </a:p>
          <a:p>
            <a:pPr algn="ctr"/>
            <a:r>
              <a:rPr lang="en-GB" sz="1400" dirty="0">
                <a:solidFill>
                  <a:srgbClr val="002060"/>
                </a:solidFill>
                <a:latin typeface="Abadi Extra Light"/>
              </a:rPr>
              <a:t>SAFEGUARDING STEPS TO FOLLOW</a:t>
            </a:r>
          </a:p>
          <a:p>
            <a:endParaRPr lang="en-GB" sz="1400" dirty="0">
              <a:solidFill>
                <a:schemeClr val="tx1"/>
              </a:solidFill>
              <a:latin typeface="Abadi Extra Light"/>
            </a:endParaRPr>
          </a:p>
          <a:p>
            <a:r>
              <a:rPr lang="en-GB" sz="1200" dirty="0">
                <a:solidFill>
                  <a:srgbClr val="002060"/>
                </a:solidFill>
                <a:latin typeface="Abadi Extra Light"/>
              </a:rPr>
              <a:t>1.Listen </a:t>
            </a:r>
          </a:p>
          <a:p>
            <a:r>
              <a:rPr lang="en-GB" sz="1200" dirty="0">
                <a:solidFill>
                  <a:srgbClr val="002060"/>
                </a:solidFill>
                <a:latin typeface="Abadi Extra Light"/>
              </a:rPr>
              <a:t>2. Remain calm </a:t>
            </a:r>
          </a:p>
          <a:p>
            <a:r>
              <a:rPr lang="en-GB" sz="1200" dirty="0">
                <a:solidFill>
                  <a:srgbClr val="002060"/>
                </a:solidFill>
                <a:latin typeface="Abadi Extra Light"/>
              </a:rPr>
              <a:t>3.Write down exactly what you have been told</a:t>
            </a:r>
          </a:p>
          <a:p>
            <a:r>
              <a:rPr lang="en-GB" sz="1200" dirty="0">
                <a:solidFill>
                  <a:srgbClr val="002060"/>
                </a:solidFill>
                <a:latin typeface="Abadi Extra Light"/>
              </a:rPr>
              <a:t>4.Report  the information  to the designated safeguarding officer as soon as possible.</a:t>
            </a:r>
          </a:p>
          <a:p>
            <a:r>
              <a:rPr lang="en-GB" sz="1200" dirty="0">
                <a:solidFill>
                  <a:srgbClr val="002060"/>
                </a:solidFill>
                <a:latin typeface="Abadi Extra Light"/>
              </a:rPr>
              <a:t>Remember – ALWAYS record AND report any disclosure/concerns.</a:t>
            </a:r>
          </a:p>
          <a:p>
            <a:r>
              <a:rPr lang="en-GB" sz="1200" dirty="0">
                <a:solidFill>
                  <a:srgbClr val="002060"/>
                </a:solidFill>
                <a:latin typeface="Abadi Extra Light"/>
              </a:rPr>
              <a:t>Do NOT make  promises to keep it a secret  Do NOT  ask any leading questions </a:t>
            </a:r>
            <a:r>
              <a:rPr lang="en-GB" sz="1400" dirty="0">
                <a:solidFill>
                  <a:srgbClr val="002060"/>
                </a:solidFill>
                <a:latin typeface="Abadi Extra Light"/>
              </a:rPr>
              <a:t>.</a:t>
            </a:r>
          </a:p>
        </p:txBody>
      </p:sp>
      <p:sp>
        <p:nvSpPr>
          <p:cNvPr id="12" name="TextBox 11"/>
          <p:cNvSpPr txBox="1"/>
          <p:nvPr/>
        </p:nvSpPr>
        <p:spPr>
          <a:xfrm>
            <a:off x="1501893" y="228510"/>
            <a:ext cx="3254644" cy="369332"/>
          </a:xfrm>
          <a:prstGeom prst="rect">
            <a:avLst/>
          </a:prstGeom>
          <a:noFill/>
        </p:spPr>
        <p:txBody>
          <a:bodyPr wrap="square" rtlCol="0">
            <a:spAutoFit/>
          </a:bodyPr>
          <a:lstStyle/>
          <a:p>
            <a:pPr algn="ctr"/>
            <a:r>
              <a:rPr lang="en-GB" dirty="0">
                <a:solidFill>
                  <a:srgbClr val="002060"/>
                </a:solidFill>
                <a:latin typeface="Abadi Extra Light"/>
              </a:rPr>
              <a:t>The 6 R’s of safeguarding </a:t>
            </a:r>
          </a:p>
        </p:txBody>
      </p:sp>
      <p:sp>
        <p:nvSpPr>
          <p:cNvPr id="15" name="Rectangle 14"/>
          <p:cNvSpPr/>
          <p:nvPr/>
        </p:nvSpPr>
        <p:spPr>
          <a:xfrm>
            <a:off x="1776777" y="6550223"/>
            <a:ext cx="6096000" cy="307777"/>
          </a:xfrm>
          <a:prstGeom prst="rect">
            <a:avLst/>
          </a:prstGeom>
        </p:spPr>
        <p:txBody>
          <a:bodyPr>
            <a:spAutoFit/>
          </a:bodyPr>
          <a:lstStyle/>
          <a:p>
            <a:r>
              <a:rPr lang="en-GB" sz="1400" dirty="0">
                <a:solidFill>
                  <a:srgbClr val="002060"/>
                </a:solidFill>
              </a:rPr>
              <a:t>(British Council, 2020)</a:t>
            </a:r>
          </a:p>
        </p:txBody>
      </p:sp>
      <p:sp>
        <p:nvSpPr>
          <p:cNvPr id="16" name="TextBox 15"/>
          <p:cNvSpPr txBox="1"/>
          <p:nvPr/>
        </p:nvSpPr>
        <p:spPr>
          <a:xfrm>
            <a:off x="6455223" y="404038"/>
            <a:ext cx="2582450" cy="707886"/>
          </a:xfrm>
          <a:prstGeom prst="rect">
            <a:avLst/>
          </a:prstGeom>
          <a:solidFill>
            <a:schemeClr val="bg1">
              <a:lumMod val="85000"/>
            </a:schemeClr>
          </a:solidFill>
          <a:ln w="38100">
            <a:solidFill>
              <a:srgbClr val="FFC000"/>
            </a:solidFill>
            <a:prstDash val="lgDash"/>
          </a:ln>
        </p:spPr>
        <p:txBody>
          <a:bodyPr wrap="square" rtlCol="0">
            <a:spAutoFit/>
          </a:bodyPr>
          <a:lstStyle/>
          <a:p>
            <a:pPr algn="ctr"/>
            <a:r>
              <a:rPr lang="en-GB" sz="4000" dirty="0">
                <a:solidFill>
                  <a:srgbClr val="002060"/>
                </a:solidFill>
                <a:latin typeface="Abadi Extra Light"/>
              </a:rPr>
              <a:t>Record</a:t>
            </a:r>
            <a:endParaRPr lang="en-GB" dirty="0"/>
          </a:p>
        </p:txBody>
      </p:sp>
      <p:sp>
        <p:nvSpPr>
          <p:cNvPr id="17" name="TextBox 16"/>
          <p:cNvSpPr txBox="1"/>
          <p:nvPr/>
        </p:nvSpPr>
        <p:spPr>
          <a:xfrm>
            <a:off x="6630631" y="1474864"/>
            <a:ext cx="5284922" cy="1938992"/>
          </a:xfrm>
          <a:prstGeom prst="rect">
            <a:avLst/>
          </a:prstGeom>
          <a:solidFill>
            <a:schemeClr val="bg1">
              <a:lumMod val="85000"/>
            </a:schemeClr>
          </a:solidFill>
          <a:ln w="38100">
            <a:solidFill>
              <a:srgbClr val="FFC000"/>
            </a:solidFill>
            <a:prstDash val="lgDash"/>
          </a:ln>
        </p:spPr>
        <p:txBody>
          <a:bodyPr wrap="square" rtlCol="0">
            <a:spAutoFit/>
          </a:bodyPr>
          <a:lstStyle/>
          <a:p>
            <a:r>
              <a:rPr lang="en-GB" sz="2000" dirty="0">
                <a:solidFill>
                  <a:srgbClr val="002060"/>
                </a:solidFill>
                <a:latin typeface="Abadi Extra Light"/>
              </a:rPr>
              <a:t>-Every school has a  Child safeguarding policy</a:t>
            </a:r>
          </a:p>
          <a:p>
            <a:r>
              <a:rPr lang="en-GB" sz="2000" dirty="0">
                <a:solidFill>
                  <a:srgbClr val="002060"/>
                </a:solidFill>
                <a:latin typeface="Abadi Extra Light"/>
              </a:rPr>
              <a:t>-All staff should be familiar with the policy </a:t>
            </a:r>
          </a:p>
          <a:p>
            <a:r>
              <a:rPr lang="en-GB" sz="2000" dirty="0">
                <a:solidFill>
                  <a:srgbClr val="002060"/>
                </a:solidFill>
                <a:latin typeface="Abadi Extra Light"/>
              </a:rPr>
              <a:t>-Governor responsible for child protection </a:t>
            </a:r>
          </a:p>
          <a:p>
            <a:r>
              <a:rPr lang="en-GB" sz="2000" dirty="0">
                <a:solidFill>
                  <a:srgbClr val="002060"/>
                </a:solidFill>
                <a:latin typeface="Abadi Extra Light"/>
              </a:rPr>
              <a:t>-Know  the designated safeguarding officers (DSO).</a:t>
            </a:r>
            <a:endParaRPr lang="en-GB" dirty="0">
              <a:solidFill>
                <a:srgbClr val="002060"/>
              </a:solidFill>
            </a:endParaRPr>
          </a:p>
        </p:txBody>
      </p:sp>
      <p:sp>
        <p:nvSpPr>
          <p:cNvPr id="18" name="TextBox 17"/>
          <p:cNvSpPr txBox="1"/>
          <p:nvPr/>
        </p:nvSpPr>
        <p:spPr>
          <a:xfrm>
            <a:off x="8989316" y="3724939"/>
            <a:ext cx="2582450" cy="707886"/>
          </a:xfrm>
          <a:prstGeom prst="rect">
            <a:avLst/>
          </a:prstGeom>
          <a:solidFill>
            <a:schemeClr val="bg1">
              <a:lumMod val="85000"/>
            </a:schemeClr>
          </a:solidFill>
          <a:ln w="38100">
            <a:solidFill>
              <a:srgbClr val="FFC000"/>
            </a:solidFill>
            <a:prstDash val="lgDash"/>
          </a:ln>
        </p:spPr>
        <p:txBody>
          <a:bodyPr wrap="square" rtlCol="0">
            <a:spAutoFit/>
          </a:bodyPr>
          <a:lstStyle/>
          <a:p>
            <a:pPr algn="ctr"/>
            <a:r>
              <a:rPr lang="en-GB" sz="4000" dirty="0">
                <a:solidFill>
                  <a:srgbClr val="002060"/>
                </a:solidFill>
                <a:latin typeface="Abadi Extra Light"/>
              </a:rPr>
              <a:t>Report</a:t>
            </a:r>
            <a:r>
              <a:rPr lang="en-GB" dirty="0"/>
              <a:t> </a:t>
            </a:r>
          </a:p>
        </p:txBody>
      </p:sp>
      <p:sp>
        <p:nvSpPr>
          <p:cNvPr id="21" name="TextBox 20"/>
          <p:cNvSpPr txBox="1"/>
          <p:nvPr/>
        </p:nvSpPr>
        <p:spPr>
          <a:xfrm>
            <a:off x="6721099" y="4739959"/>
            <a:ext cx="5470901" cy="1200329"/>
          </a:xfrm>
          <a:prstGeom prst="rect">
            <a:avLst/>
          </a:prstGeom>
          <a:solidFill>
            <a:schemeClr val="bg1">
              <a:lumMod val="85000"/>
            </a:schemeClr>
          </a:solidFill>
          <a:ln w="38100">
            <a:solidFill>
              <a:srgbClr val="FFC000"/>
            </a:solidFill>
            <a:prstDash val="lgDash"/>
          </a:ln>
        </p:spPr>
        <p:txBody>
          <a:bodyPr wrap="square" rtlCol="0">
            <a:spAutoFit/>
          </a:bodyPr>
          <a:lstStyle/>
          <a:p>
            <a:pPr>
              <a:buFontTx/>
              <a:buChar char="-"/>
            </a:pPr>
            <a:r>
              <a:rPr lang="en-GB" dirty="0">
                <a:solidFill>
                  <a:srgbClr val="002060"/>
                </a:solidFill>
                <a:latin typeface="Abadi Extra Light"/>
              </a:rPr>
              <a:t>New online platform to replace existing forms </a:t>
            </a:r>
          </a:p>
          <a:p>
            <a:pPr>
              <a:buFontTx/>
              <a:buChar char="-"/>
            </a:pPr>
            <a:r>
              <a:rPr lang="en-GB" dirty="0">
                <a:solidFill>
                  <a:srgbClr val="002060"/>
                </a:solidFill>
                <a:latin typeface="Abadi Extra Light"/>
              </a:rPr>
              <a:t>You MUST still report the concern to a safeguarding officer</a:t>
            </a:r>
          </a:p>
          <a:p>
            <a:r>
              <a:rPr lang="en-GB" dirty="0">
                <a:solidFill>
                  <a:srgbClr val="002060"/>
                </a:solidFill>
                <a:latin typeface="Abadi Extra Light"/>
              </a:rPr>
              <a:t>-More training next week .</a:t>
            </a:r>
          </a:p>
        </p:txBody>
      </p:sp>
    </p:spTree>
    <p:extLst>
      <p:ext uri="{BB962C8B-B14F-4D97-AF65-F5344CB8AC3E}">
        <p14:creationId xmlns:p14="http://schemas.microsoft.com/office/powerpoint/2010/main" val="35525756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6">
            <a:extLst>
              <a:ext uri="{FF2B5EF4-FFF2-40B4-BE49-F238E27FC236}">
                <a16:creationId xmlns:a16="http://schemas.microsoft.com/office/drawing/2014/main" id="{BC14C6D5-C295-4AE7-9EBC-A7D891451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8">
            <a:extLst>
              <a:ext uri="{FF2B5EF4-FFF2-40B4-BE49-F238E27FC236}">
                <a16:creationId xmlns:a16="http://schemas.microsoft.com/office/drawing/2014/main" id="{A8DE0E0C-D349-42F5-9A39-823BED9EB2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671500" y="2376240"/>
            <a:ext cx="2105519" cy="210551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10">
            <a:extLst>
              <a:ext uri="{FF2B5EF4-FFF2-40B4-BE49-F238E27FC236}">
                <a16:creationId xmlns:a16="http://schemas.microsoft.com/office/drawing/2014/main" id="{FFEC4229-734E-4FC2-B6A0-6DA9B8B1AD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036665" y="67603"/>
            <a:ext cx="6972591" cy="6826263"/>
          </a:xfrm>
          <a:custGeom>
            <a:avLst/>
            <a:gdLst>
              <a:gd name="connsiteX0" fmla="*/ 0 w 6972591"/>
              <a:gd name="connsiteY0" fmla="*/ 1976924 h 6826263"/>
              <a:gd name="connsiteX1" fmla="*/ 1976924 w 6972591"/>
              <a:gd name="connsiteY1" fmla="*/ 0 h 6826263"/>
              <a:gd name="connsiteX2" fmla="*/ 6972591 w 6972591"/>
              <a:gd name="connsiteY2" fmla="*/ 0 h 6826263"/>
              <a:gd name="connsiteX3" fmla="*/ 6972590 w 6972591"/>
              <a:gd name="connsiteY3" fmla="*/ 4703010 h 6826263"/>
              <a:gd name="connsiteX4" fmla="*/ 4849338 w 6972591"/>
              <a:gd name="connsiteY4" fmla="*/ 6826263 h 6826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72591" h="6826263">
                <a:moveTo>
                  <a:pt x="0" y="1976924"/>
                </a:moveTo>
                <a:lnTo>
                  <a:pt x="1976924" y="0"/>
                </a:lnTo>
                <a:lnTo>
                  <a:pt x="6972591" y="0"/>
                </a:lnTo>
                <a:lnTo>
                  <a:pt x="6972590" y="4703010"/>
                </a:lnTo>
                <a:lnTo>
                  <a:pt x="4849338" y="682626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Rectangle 12">
            <a:extLst>
              <a:ext uri="{FF2B5EF4-FFF2-40B4-BE49-F238E27FC236}">
                <a16:creationId xmlns:a16="http://schemas.microsoft.com/office/drawing/2014/main" id="{BC01FF70-2FFE-4A99-9E3F-9699B085CA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839100" y="1809291"/>
            <a:ext cx="3790670" cy="4214576"/>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14">
            <a:extLst>
              <a:ext uri="{FF2B5EF4-FFF2-40B4-BE49-F238E27FC236}">
                <a16:creationId xmlns:a16="http://schemas.microsoft.com/office/drawing/2014/main" id="{6FA8D7CA-01D6-49EC-955B-6E51F6FB6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38684" y="1316432"/>
            <a:ext cx="4225136" cy="4225134"/>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600"/>
          </a:p>
        </p:txBody>
      </p:sp>
      <p:sp>
        <p:nvSpPr>
          <p:cNvPr id="38" name="Freeform: Shape 16">
            <a:extLst>
              <a:ext uri="{FF2B5EF4-FFF2-40B4-BE49-F238E27FC236}">
                <a16:creationId xmlns:a16="http://schemas.microsoft.com/office/drawing/2014/main" id="{ADAA6A52-6F71-45C6-A3A3-8F4104091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563919" y="753376"/>
            <a:ext cx="5353835" cy="5353835"/>
          </a:xfrm>
          <a:custGeom>
            <a:avLst/>
            <a:gdLst>
              <a:gd name="connsiteX0" fmla="*/ 690506 w 5353835"/>
              <a:gd name="connsiteY0" fmla="*/ 5273742 h 5353835"/>
              <a:gd name="connsiteX1" fmla="*/ 4927602 w 5353835"/>
              <a:gd name="connsiteY1" fmla="*/ 5273742 h 5353835"/>
              <a:gd name="connsiteX2" fmla="*/ 4847509 w 5353835"/>
              <a:gd name="connsiteY2" fmla="*/ 5353835 h 5353835"/>
              <a:gd name="connsiteX3" fmla="*/ 770599 w 5353835"/>
              <a:gd name="connsiteY3" fmla="*/ 5353835 h 5353835"/>
              <a:gd name="connsiteX4" fmla="*/ 422575 w 5353835"/>
              <a:gd name="connsiteY4" fmla="*/ 80093 h 5353835"/>
              <a:gd name="connsiteX5" fmla="*/ 502668 w 5353835"/>
              <a:gd name="connsiteY5" fmla="*/ 0 h 5353835"/>
              <a:gd name="connsiteX6" fmla="*/ 5353835 w 5353835"/>
              <a:gd name="connsiteY6" fmla="*/ 0 h 5353835"/>
              <a:gd name="connsiteX7" fmla="*/ 5353835 w 5353835"/>
              <a:gd name="connsiteY7" fmla="*/ 4847509 h 5353835"/>
              <a:gd name="connsiteX8" fmla="*/ 5273742 w 5353835"/>
              <a:gd name="connsiteY8" fmla="*/ 4927602 h 5353835"/>
              <a:gd name="connsiteX9" fmla="*/ 5273742 w 5353835"/>
              <a:gd name="connsiteY9" fmla="*/ 80093 h 5353835"/>
              <a:gd name="connsiteX10" fmla="*/ 0 w 5353835"/>
              <a:gd name="connsiteY10" fmla="*/ 502667 h 5353835"/>
              <a:gd name="connsiteX11" fmla="*/ 80093 w 5353835"/>
              <a:gd name="connsiteY11" fmla="*/ 422574 h 5353835"/>
              <a:gd name="connsiteX12" fmla="*/ 80093 w 5353835"/>
              <a:gd name="connsiteY12" fmla="*/ 4663329 h 5353835"/>
              <a:gd name="connsiteX13" fmla="*/ 0 w 5353835"/>
              <a:gd name="connsiteY13" fmla="*/ 4583236 h 5353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53835" h="5353835">
                <a:moveTo>
                  <a:pt x="690506" y="5273742"/>
                </a:moveTo>
                <a:lnTo>
                  <a:pt x="4927602" y="5273742"/>
                </a:lnTo>
                <a:lnTo>
                  <a:pt x="4847509" y="5353835"/>
                </a:lnTo>
                <a:lnTo>
                  <a:pt x="770599" y="5353835"/>
                </a:lnTo>
                <a:close/>
                <a:moveTo>
                  <a:pt x="422575" y="80093"/>
                </a:moveTo>
                <a:lnTo>
                  <a:pt x="502668" y="0"/>
                </a:lnTo>
                <a:lnTo>
                  <a:pt x="5353835" y="0"/>
                </a:lnTo>
                <a:lnTo>
                  <a:pt x="5353835" y="4847509"/>
                </a:lnTo>
                <a:lnTo>
                  <a:pt x="5273742" y="4927602"/>
                </a:lnTo>
                <a:lnTo>
                  <a:pt x="5273742" y="80093"/>
                </a:lnTo>
                <a:close/>
                <a:moveTo>
                  <a:pt x="0" y="502667"/>
                </a:moveTo>
                <a:lnTo>
                  <a:pt x="80093" y="422574"/>
                </a:lnTo>
                <a:lnTo>
                  <a:pt x="80093" y="4663329"/>
                </a:lnTo>
                <a:lnTo>
                  <a:pt x="0" y="4583236"/>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2" name="Rectangle 1">
            <a:extLst>
              <a:ext uri="{FF2B5EF4-FFF2-40B4-BE49-F238E27FC236}">
                <a16:creationId xmlns:a16="http://schemas.microsoft.com/office/drawing/2014/main" id="{3FC22F24-20AC-4E9D-89E4-F95ED6A12613}"/>
              </a:ext>
            </a:extLst>
          </p:cNvPr>
          <p:cNvSpPr/>
          <p:nvPr/>
        </p:nvSpPr>
        <p:spPr>
          <a:xfrm>
            <a:off x="1116701" y="2452526"/>
            <a:ext cx="4248318" cy="195294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endParaRPr lang="en-US" sz="4400" b="0" kern="1200" cap="none" spc="0" dirty="0">
              <a:ln w="0"/>
              <a:solidFill>
                <a:srgbClr val="080808"/>
              </a:solidFill>
              <a:effectLst>
                <a:outerShdw blurRad="38100" dist="19050" dir="2700000" algn="tl" rotWithShape="0">
                  <a:schemeClr val="dk1">
                    <a:alpha val="40000"/>
                  </a:schemeClr>
                </a:outerShdw>
              </a:effectLst>
              <a:latin typeface="Abadi Extra Light" panose="020B0204020104020204" pitchFamily="34" charset="0"/>
              <a:ea typeface="+mj-ea"/>
              <a:cs typeface="+mj-cs"/>
            </a:endParaRPr>
          </a:p>
        </p:txBody>
      </p:sp>
      <p:sp>
        <p:nvSpPr>
          <p:cNvPr id="39" name="Isosceles Triangle 18">
            <a:extLst>
              <a:ext uri="{FF2B5EF4-FFF2-40B4-BE49-F238E27FC236}">
                <a16:creationId xmlns:a16="http://schemas.microsoft.com/office/drawing/2014/main" id="{DBD14339-4332-4769-B35F-FDA39761E8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298702" y="-1"/>
            <a:ext cx="2158854" cy="107942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0" name="Rectangle 20">
            <a:extLst>
              <a:ext uri="{FF2B5EF4-FFF2-40B4-BE49-F238E27FC236}">
                <a16:creationId xmlns:a16="http://schemas.microsoft.com/office/drawing/2014/main" id="{24D2F742-54E7-4C62-98C5-F8990E2A01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869144" y="523673"/>
            <a:ext cx="1827638" cy="182763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22">
            <a:extLst>
              <a:ext uri="{FF2B5EF4-FFF2-40B4-BE49-F238E27FC236}">
                <a16:creationId xmlns:a16="http://schemas.microsoft.com/office/drawing/2014/main" id="{A176DD56-124E-424A-869A-5281743F2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624288" y="1584143"/>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24">
            <a:extLst>
              <a:ext uri="{FF2B5EF4-FFF2-40B4-BE49-F238E27FC236}">
                <a16:creationId xmlns:a16="http://schemas.microsoft.com/office/drawing/2014/main" id="{2401BDF6-9398-44DA-B3E3-5E3E9D80AD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934212" y="4355671"/>
            <a:ext cx="1981336" cy="2736866"/>
          </a:xfrm>
          <a:custGeom>
            <a:avLst/>
            <a:gdLst>
              <a:gd name="connsiteX0" fmla="*/ 0 w 1981336"/>
              <a:gd name="connsiteY0" fmla="*/ 0 h 2736866"/>
              <a:gd name="connsiteX1" fmla="*/ 1981336 w 1981336"/>
              <a:gd name="connsiteY1" fmla="*/ 1981336 h 2736866"/>
              <a:gd name="connsiteX2" fmla="*/ 1225806 w 1981336"/>
              <a:gd name="connsiteY2" fmla="*/ 2736866 h 2736866"/>
              <a:gd name="connsiteX3" fmla="*/ 0 w 1981336"/>
              <a:gd name="connsiteY3" fmla="*/ 2736866 h 2736866"/>
            </a:gdLst>
            <a:ahLst/>
            <a:cxnLst>
              <a:cxn ang="0">
                <a:pos x="connsiteX0" y="connsiteY0"/>
              </a:cxn>
              <a:cxn ang="0">
                <a:pos x="connsiteX1" y="connsiteY1"/>
              </a:cxn>
              <a:cxn ang="0">
                <a:pos x="connsiteX2" y="connsiteY2"/>
              </a:cxn>
              <a:cxn ang="0">
                <a:pos x="connsiteX3" y="connsiteY3"/>
              </a:cxn>
            </a:cxnLst>
            <a:rect l="l" t="t" r="r" b="b"/>
            <a:pathLst>
              <a:path w="1981336" h="2736866">
                <a:moveTo>
                  <a:pt x="0" y="0"/>
                </a:moveTo>
                <a:lnTo>
                  <a:pt x="1981336" y="1981336"/>
                </a:lnTo>
                <a:lnTo>
                  <a:pt x="1225806" y="2736866"/>
                </a:lnTo>
                <a:lnTo>
                  <a:pt x="0" y="2736866"/>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Isosceles Triangle 26">
            <a:extLst>
              <a:ext uri="{FF2B5EF4-FFF2-40B4-BE49-F238E27FC236}">
                <a16:creationId xmlns:a16="http://schemas.microsoft.com/office/drawing/2014/main" id="{90BDA9F5-1E5C-404B-9A6C-5D5C8E0D12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75436" y="3687690"/>
            <a:ext cx="6325510" cy="317030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TextBox 19"/>
          <p:cNvSpPr txBox="1"/>
          <p:nvPr/>
        </p:nvSpPr>
        <p:spPr>
          <a:xfrm>
            <a:off x="1177871" y="1473781"/>
            <a:ext cx="4401518" cy="2308324"/>
          </a:xfrm>
          <a:prstGeom prst="rect">
            <a:avLst/>
          </a:prstGeom>
          <a:solidFill>
            <a:schemeClr val="bg1">
              <a:lumMod val="85000"/>
            </a:schemeClr>
          </a:solidFill>
          <a:ln w="38100">
            <a:solidFill>
              <a:srgbClr val="FFC000"/>
            </a:solidFill>
            <a:prstDash val="dash"/>
          </a:ln>
        </p:spPr>
        <p:txBody>
          <a:bodyPr wrap="square" rtlCol="0">
            <a:spAutoFit/>
          </a:bodyPr>
          <a:lstStyle/>
          <a:p>
            <a:r>
              <a:rPr lang="en-GB" dirty="0">
                <a:solidFill>
                  <a:srgbClr val="002060"/>
                </a:solidFill>
                <a:latin typeface="Abadi Extra Light"/>
              </a:rPr>
              <a:t>-Data protection Act 1998</a:t>
            </a:r>
          </a:p>
          <a:p>
            <a:r>
              <a:rPr lang="en-GB" dirty="0">
                <a:solidFill>
                  <a:srgbClr val="002060"/>
                </a:solidFill>
                <a:latin typeface="Abadi Extra Light"/>
              </a:rPr>
              <a:t>-The Pupils Information regulations 2005</a:t>
            </a:r>
          </a:p>
          <a:p>
            <a:endParaRPr lang="en-GB" dirty="0">
              <a:solidFill>
                <a:srgbClr val="002060"/>
              </a:solidFill>
              <a:latin typeface="Abadi Extra Light"/>
            </a:endParaRPr>
          </a:p>
          <a:p>
            <a:r>
              <a:rPr lang="en-GB" dirty="0">
                <a:solidFill>
                  <a:srgbClr val="002060"/>
                </a:solidFill>
                <a:latin typeface="Abadi Extra Light"/>
              </a:rPr>
              <a:t>It is the responsibility of the safeguarding officer to pass on serious cases to outside agencies.</a:t>
            </a:r>
          </a:p>
          <a:p>
            <a:r>
              <a:rPr lang="en-GB" dirty="0">
                <a:solidFill>
                  <a:srgbClr val="002060"/>
                </a:solidFill>
                <a:latin typeface="Abadi Extra Light"/>
              </a:rPr>
              <a:t>(Access Records Management,2019)</a:t>
            </a:r>
          </a:p>
          <a:p>
            <a:r>
              <a:rPr lang="en-GB" dirty="0">
                <a:solidFill>
                  <a:srgbClr val="002060"/>
                </a:solidFill>
                <a:latin typeface="Abadi Extra Light"/>
              </a:rPr>
              <a:t> </a:t>
            </a:r>
            <a:endParaRPr lang="en-US" dirty="0">
              <a:solidFill>
                <a:srgbClr val="002060"/>
              </a:solidFill>
              <a:latin typeface="Abadi Extra Light"/>
            </a:endParaRPr>
          </a:p>
        </p:txBody>
      </p:sp>
      <p:sp>
        <p:nvSpPr>
          <p:cNvPr id="21" name="TextBox 20"/>
          <p:cNvSpPr txBox="1"/>
          <p:nvPr/>
        </p:nvSpPr>
        <p:spPr>
          <a:xfrm>
            <a:off x="7910624" y="2913321"/>
            <a:ext cx="3826160" cy="2308324"/>
          </a:xfrm>
          <a:prstGeom prst="rect">
            <a:avLst/>
          </a:prstGeom>
          <a:solidFill>
            <a:schemeClr val="bg1">
              <a:lumMod val="85000"/>
            </a:schemeClr>
          </a:solidFill>
          <a:ln w="38100">
            <a:solidFill>
              <a:srgbClr val="FFC000"/>
            </a:solidFill>
            <a:prstDash val="dash"/>
          </a:ln>
        </p:spPr>
        <p:txBody>
          <a:bodyPr wrap="square" rtlCol="0">
            <a:spAutoFit/>
          </a:bodyPr>
          <a:lstStyle/>
          <a:p>
            <a:r>
              <a:rPr lang="en-GB" sz="1400" dirty="0">
                <a:solidFill>
                  <a:srgbClr val="002060"/>
                </a:solidFill>
                <a:latin typeface="Abadi Extra Light"/>
              </a:rPr>
              <a:t>According to Hurley, 2020 </a:t>
            </a:r>
            <a:r>
              <a:rPr lang="en-GB" sz="1400" i="1" dirty="0">
                <a:solidFill>
                  <a:srgbClr val="002060"/>
                </a:solidFill>
                <a:latin typeface="Abadi Extra Light"/>
              </a:rPr>
              <a:t>“Resilience is important because it gives people the strength needed to process and overcome hardship. Those lacking resilience get easily overwhelmed, and may turn to unhealthy coping mechanisms. Resilient people tap into their strengths and support systems to overcome challenges and work through problems</a:t>
            </a:r>
            <a:r>
              <a:rPr lang="en-GB" sz="1400" dirty="0">
                <a:solidFill>
                  <a:srgbClr val="002060"/>
                </a:solidFill>
                <a:latin typeface="Abadi Extra Light"/>
              </a:rPr>
              <a:t>.”</a:t>
            </a:r>
          </a:p>
          <a:p>
            <a:r>
              <a:rPr lang="en-GB" sz="1400" dirty="0">
                <a:solidFill>
                  <a:srgbClr val="002060"/>
                </a:solidFill>
                <a:latin typeface="Abadi Extra Light"/>
              </a:rPr>
              <a:t>(Hurley.K,2020</a:t>
            </a:r>
            <a:r>
              <a:rPr lang="en-GB" dirty="0">
                <a:solidFill>
                  <a:srgbClr val="002060"/>
                </a:solidFill>
                <a:latin typeface="Abadi Extra Light"/>
              </a:rPr>
              <a:t>)</a:t>
            </a:r>
          </a:p>
        </p:txBody>
      </p:sp>
      <p:sp>
        <p:nvSpPr>
          <p:cNvPr id="22" name="TextBox 21"/>
          <p:cNvSpPr txBox="1"/>
          <p:nvPr/>
        </p:nvSpPr>
        <p:spPr>
          <a:xfrm>
            <a:off x="8369085" y="1510183"/>
            <a:ext cx="2867187" cy="769441"/>
          </a:xfrm>
          <a:prstGeom prst="rect">
            <a:avLst/>
          </a:prstGeom>
          <a:solidFill>
            <a:schemeClr val="bg1">
              <a:lumMod val="85000"/>
            </a:schemeClr>
          </a:solidFill>
          <a:ln w="38100">
            <a:solidFill>
              <a:srgbClr val="FFC000"/>
            </a:solidFill>
            <a:prstDash val="dash"/>
          </a:ln>
        </p:spPr>
        <p:txBody>
          <a:bodyPr wrap="square" rtlCol="0">
            <a:spAutoFit/>
          </a:bodyPr>
          <a:lstStyle/>
          <a:p>
            <a:r>
              <a:rPr lang="en-GB" sz="4400" dirty="0">
                <a:solidFill>
                  <a:srgbClr val="002060"/>
                </a:solidFill>
                <a:latin typeface="Abadi Extra Light"/>
              </a:rPr>
              <a:t>Resilience</a:t>
            </a:r>
            <a:endParaRPr lang="en-GB" dirty="0"/>
          </a:p>
        </p:txBody>
      </p:sp>
      <p:sp>
        <p:nvSpPr>
          <p:cNvPr id="23" name="TextBox 22"/>
          <p:cNvSpPr txBox="1"/>
          <p:nvPr/>
        </p:nvSpPr>
        <p:spPr>
          <a:xfrm>
            <a:off x="2030278" y="418455"/>
            <a:ext cx="2634712" cy="769441"/>
          </a:xfrm>
          <a:prstGeom prst="rect">
            <a:avLst/>
          </a:prstGeom>
          <a:solidFill>
            <a:schemeClr val="bg1">
              <a:lumMod val="85000"/>
            </a:schemeClr>
          </a:solidFill>
          <a:ln w="38100">
            <a:solidFill>
              <a:srgbClr val="FFC000"/>
            </a:solidFill>
            <a:prstDash val="dash"/>
          </a:ln>
        </p:spPr>
        <p:txBody>
          <a:bodyPr wrap="square" rtlCol="0">
            <a:spAutoFit/>
          </a:bodyPr>
          <a:lstStyle/>
          <a:p>
            <a:pPr algn="ctr"/>
            <a:r>
              <a:rPr lang="en-GB" sz="4400" dirty="0">
                <a:solidFill>
                  <a:srgbClr val="002060"/>
                </a:solidFill>
                <a:latin typeface="Abadi Extra Light"/>
              </a:rPr>
              <a:t>Refer</a:t>
            </a:r>
            <a:r>
              <a:rPr lang="en-GB" sz="4400" dirty="0">
                <a:latin typeface="Abadi Extra Light"/>
              </a:rPr>
              <a:t> </a:t>
            </a:r>
          </a:p>
        </p:txBody>
      </p:sp>
      <p:pic>
        <p:nvPicPr>
          <p:cNvPr id="5126" name="Picture 6" descr="Safeguarding Children "/>
          <p:cNvPicPr>
            <a:picLocks noChangeAspect="1" noChangeArrowheads="1"/>
          </p:cNvPicPr>
          <p:nvPr/>
        </p:nvPicPr>
        <p:blipFill>
          <a:blip r:embed="rId2" cstate="print"/>
          <a:srcRect/>
          <a:stretch>
            <a:fillRect/>
          </a:stretch>
        </p:blipFill>
        <p:spPr bwMode="auto">
          <a:xfrm>
            <a:off x="2433074" y="4107051"/>
            <a:ext cx="1741706" cy="1518834"/>
          </a:xfrm>
          <a:prstGeom prst="rect">
            <a:avLst/>
          </a:prstGeom>
          <a:noFill/>
        </p:spPr>
      </p:pic>
      <p:sp>
        <p:nvSpPr>
          <p:cNvPr id="27" name="TextBox 26"/>
          <p:cNvSpPr txBox="1"/>
          <p:nvPr/>
        </p:nvSpPr>
        <p:spPr>
          <a:xfrm>
            <a:off x="1844298" y="5811864"/>
            <a:ext cx="3580109" cy="276999"/>
          </a:xfrm>
          <a:prstGeom prst="rect">
            <a:avLst/>
          </a:prstGeom>
          <a:noFill/>
        </p:spPr>
        <p:txBody>
          <a:bodyPr wrap="square" rtlCol="0">
            <a:spAutoFit/>
          </a:bodyPr>
          <a:lstStyle/>
          <a:p>
            <a:r>
              <a:rPr lang="en-GB" sz="1200" dirty="0">
                <a:solidFill>
                  <a:srgbClr val="002060"/>
                </a:solidFill>
                <a:latin typeface="Abadi Extra Light"/>
              </a:rPr>
              <a:t>https://www.acecic.co.uk/safeguarding-children/</a:t>
            </a:r>
            <a:endParaRPr lang="en-GB" sz="1200" dirty="0"/>
          </a:p>
        </p:txBody>
      </p:sp>
    </p:spTree>
    <p:extLst>
      <p:ext uri="{BB962C8B-B14F-4D97-AF65-F5344CB8AC3E}">
        <p14:creationId xmlns:p14="http://schemas.microsoft.com/office/powerpoint/2010/main" val="27674711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Rectangle 1"/>
          <p:cNvSpPr/>
          <p:nvPr/>
        </p:nvSpPr>
        <p:spPr>
          <a:xfrm>
            <a:off x="0" y="5316708"/>
            <a:ext cx="6096000" cy="738664"/>
          </a:xfrm>
          <a:prstGeom prst="rect">
            <a:avLst/>
          </a:prstGeom>
        </p:spPr>
        <p:txBody>
          <a:bodyPr>
            <a:spAutoFit/>
          </a:bodyPr>
          <a:lstStyle/>
          <a:p>
            <a:r>
              <a:rPr lang="en-GB" sz="1200" dirty="0">
                <a:solidFill>
                  <a:srgbClr val="002060"/>
                </a:solidFill>
              </a:rPr>
              <a:t>NSPCC. (2021). </a:t>
            </a:r>
            <a:r>
              <a:rPr lang="en-GB" sz="1200" i="1" dirty="0">
                <a:solidFill>
                  <a:srgbClr val="002060"/>
                </a:solidFill>
              </a:rPr>
              <a:t>Recognising and responding to abuse .</a:t>
            </a:r>
            <a:r>
              <a:rPr lang="en-GB" sz="1200" dirty="0">
                <a:solidFill>
                  <a:srgbClr val="002060"/>
                </a:solidFill>
              </a:rPr>
              <a:t> Available: https://learning.nspcc.org.uk/child-abuse-and-neglect/recognising-and-responding-to-abuse. Last accessed 11/3/2021</a:t>
            </a:r>
            <a:r>
              <a:rPr lang="en-GB" dirty="0"/>
              <a:t>.</a:t>
            </a:r>
          </a:p>
        </p:txBody>
      </p:sp>
      <p:sp>
        <p:nvSpPr>
          <p:cNvPr id="3" name="Rectangle 2"/>
          <p:cNvSpPr/>
          <p:nvPr/>
        </p:nvSpPr>
        <p:spPr>
          <a:xfrm>
            <a:off x="0" y="3748006"/>
            <a:ext cx="4572000" cy="830997"/>
          </a:xfrm>
          <a:prstGeom prst="rect">
            <a:avLst/>
          </a:prstGeom>
        </p:spPr>
        <p:txBody>
          <a:bodyPr>
            <a:spAutoFit/>
          </a:bodyPr>
          <a:lstStyle/>
          <a:p>
            <a:r>
              <a:rPr lang="en-GB" sz="1200" dirty="0" err="1">
                <a:solidFill>
                  <a:srgbClr val="002060"/>
                </a:solidFill>
              </a:rPr>
              <a:t>Hurley.K</a:t>
            </a:r>
            <a:r>
              <a:rPr lang="en-GB" sz="1200" dirty="0">
                <a:solidFill>
                  <a:srgbClr val="002060"/>
                </a:solidFill>
              </a:rPr>
              <a:t>. (2020). </a:t>
            </a:r>
            <a:r>
              <a:rPr lang="en-GB" sz="1200" i="1" dirty="0">
                <a:solidFill>
                  <a:srgbClr val="002060"/>
                </a:solidFill>
              </a:rPr>
              <a:t>What is resilience?.</a:t>
            </a:r>
            <a:r>
              <a:rPr lang="en-GB" sz="1200" dirty="0">
                <a:solidFill>
                  <a:srgbClr val="002060"/>
                </a:solidFill>
              </a:rPr>
              <a:t> Available: https://www.everydayhealth.com/wellness/resilience/#:~:text=Resilience%20is%20important%20because%20it,challenges%20and%20work%20through%20problems.. Last accessed 10/3/2021.</a:t>
            </a:r>
          </a:p>
        </p:txBody>
      </p:sp>
      <p:sp>
        <p:nvSpPr>
          <p:cNvPr id="5" name="Rectangle 4"/>
          <p:cNvSpPr/>
          <p:nvPr/>
        </p:nvSpPr>
        <p:spPr>
          <a:xfrm>
            <a:off x="0" y="1214851"/>
            <a:ext cx="6096000" cy="738664"/>
          </a:xfrm>
          <a:prstGeom prst="rect">
            <a:avLst/>
          </a:prstGeom>
        </p:spPr>
        <p:txBody>
          <a:bodyPr>
            <a:spAutoFit/>
          </a:bodyPr>
          <a:lstStyle/>
          <a:p>
            <a:r>
              <a:rPr lang="en-GB" sz="1200" dirty="0">
                <a:solidFill>
                  <a:srgbClr val="002060"/>
                </a:solidFill>
              </a:rPr>
              <a:t>Access Records Management. (2019). </a:t>
            </a:r>
            <a:r>
              <a:rPr lang="en-GB" sz="1200" i="1" dirty="0">
                <a:solidFill>
                  <a:srgbClr val="002060"/>
                </a:solidFill>
              </a:rPr>
              <a:t>Record keeping in schools .</a:t>
            </a:r>
            <a:r>
              <a:rPr lang="en-GB" sz="1200" dirty="0">
                <a:solidFill>
                  <a:srgbClr val="002060"/>
                </a:solidFill>
              </a:rPr>
              <a:t> Available: https://www.accessrecordsmanagement.co.uk/record-keeping-in-schools/. Last accessed 11/3/2021</a:t>
            </a:r>
            <a:r>
              <a:rPr lang="en-GB" dirty="0">
                <a:solidFill>
                  <a:srgbClr val="002060"/>
                </a:solidFill>
              </a:rPr>
              <a:t>.</a:t>
            </a:r>
          </a:p>
        </p:txBody>
      </p:sp>
      <p:sp>
        <p:nvSpPr>
          <p:cNvPr id="6" name="Rectangle 5"/>
          <p:cNvSpPr/>
          <p:nvPr/>
        </p:nvSpPr>
        <p:spPr>
          <a:xfrm>
            <a:off x="0" y="4723327"/>
            <a:ext cx="6096000" cy="553998"/>
          </a:xfrm>
          <a:prstGeom prst="rect">
            <a:avLst/>
          </a:prstGeom>
        </p:spPr>
        <p:txBody>
          <a:bodyPr>
            <a:spAutoFit/>
          </a:bodyPr>
          <a:lstStyle/>
          <a:p>
            <a:r>
              <a:rPr lang="en-GB" sz="1200" dirty="0">
                <a:solidFill>
                  <a:srgbClr val="002060"/>
                </a:solidFill>
              </a:rPr>
              <a:t>Mcloed.S. (2020). </a:t>
            </a:r>
            <a:r>
              <a:rPr lang="en-GB" sz="1200" i="1" dirty="0">
                <a:solidFill>
                  <a:srgbClr val="002060"/>
                </a:solidFill>
              </a:rPr>
              <a:t>Maslow's </a:t>
            </a:r>
            <a:r>
              <a:rPr lang="en-GB" sz="1200" i="1" dirty="0" err="1">
                <a:solidFill>
                  <a:srgbClr val="002060"/>
                </a:solidFill>
              </a:rPr>
              <a:t>Heirachy</a:t>
            </a:r>
            <a:r>
              <a:rPr lang="en-GB" sz="1200" i="1" dirty="0">
                <a:solidFill>
                  <a:srgbClr val="002060"/>
                </a:solidFill>
              </a:rPr>
              <a:t> of needs.</a:t>
            </a:r>
            <a:r>
              <a:rPr lang="en-GB" sz="1200" dirty="0">
                <a:solidFill>
                  <a:srgbClr val="002060"/>
                </a:solidFill>
              </a:rPr>
              <a:t> Available: https://www.simplypsychology.org/maslow.html#gsc.tab=0. Last accessed 11/3/2021</a:t>
            </a:r>
            <a:r>
              <a:rPr lang="en-GB" dirty="0">
                <a:solidFill>
                  <a:srgbClr val="002060"/>
                </a:solidFill>
              </a:rPr>
              <a:t>.</a:t>
            </a:r>
          </a:p>
        </p:txBody>
      </p:sp>
      <p:sp>
        <p:nvSpPr>
          <p:cNvPr id="7" name="Rectangle 6"/>
          <p:cNvSpPr/>
          <p:nvPr/>
        </p:nvSpPr>
        <p:spPr>
          <a:xfrm>
            <a:off x="0" y="3245321"/>
            <a:ext cx="6096000" cy="276999"/>
          </a:xfrm>
          <a:prstGeom prst="rect">
            <a:avLst/>
          </a:prstGeom>
        </p:spPr>
        <p:txBody>
          <a:bodyPr>
            <a:spAutoFit/>
          </a:bodyPr>
          <a:lstStyle/>
          <a:p>
            <a:r>
              <a:rPr lang="en-GB" sz="1200" dirty="0" err="1">
                <a:solidFill>
                  <a:srgbClr val="002060"/>
                </a:solidFill>
              </a:rPr>
              <a:t>Colbourne.R</a:t>
            </a:r>
            <a:r>
              <a:rPr lang="en-GB" sz="1200" dirty="0">
                <a:solidFill>
                  <a:srgbClr val="002060"/>
                </a:solidFill>
              </a:rPr>
              <a:t>. (2016). The 5 R's. </a:t>
            </a:r>
            <a:r>
              <a:rPr lang="en-GB" sz="1200" i="1" dirty="0">
                <a:solidFill>
                  <a:srgbClr val="002060"/>
                </a:solidFill>
              </a:rPr>
              <a:t>Safeguarding Policy </a:t>
            </a:r>
            <a:r>
              <a:rPr lang="en-GB" sz="1200" dirty="0">
                <a:solidFill>
                  <a:srgbClr val="002060"/>
                </a:solidFill>
              </a:rPr>
              <a:t>. 1 (1), p15-16.</a:t>
            </a:r>
          </a:p>
        </p:txBody>
      </p:sp>
      <p:sp>
        <p:nvSpPr>
          <p:cNvPr id="8" name="Rectangle 7"/>
          <p:cNvSpPr/>
          <p:nvPr/>
        </p:nvSpPr>
        <p:spPr>
          <a:xfrm>
            <a:off x="0" y="6066997"/>
            <a:ext cx="6096000" cy="461665"/>
          </a:xfrm>
          <a:prstGeom prst="rect">
            <a:avLst/>
          </a:prstGeom>
        </p:spPr>
        <p:txBody>
          <a:bodyPr>
            <a:spAutoFit/>
          </a:bodyPr>
          <a:lstStyle/>
          <a:p>
            <a:r>
              <a:rPr lang="en-GB" sz="1200" dirty="0">
                <a:solidFill>
                  <a:srgbClr val="002060"/>
                </a:solidFill>
              </a:rPr>
              <a:t>Safe and equal . (2015). </a:t>
            </a:r>
            <a:r>
              <a:rPr lang="en-GB" sz="1200" i="1" dirty="0">
                <a:solidFill>
                  <a:srgbClr val="002060"/>
                </a:solidFill>
              </a:rPr>
              <a:t>Safeguarding in action .</a:t>
            </a:r>
            <a:r>
              <a:rPr lang="en-GB" sz="1200" dirty="0">
                <a:solidFill>
                  <a:srgbClr val="002060"/>
                </a:solidFill>
              </a:rPr>
              <a:t> Available: http://online.safeandequal.co.uk/course_files/sia-2016/3o.html. Last accessed 11/3/2021</a:t>
            </a:r>
          </a:p>
        </p:txBody>
      </p:sp>
      <p:sp>
        <p:nvSpPr>
          <p:cNvPr id="9" name="Rectangle 8"/>
          <p:cNvSpPr/>
          <p:nvPr/>
        </p:nvSpPr>
        <p:spPr>
          <a:xfrm>
            <a:off x="0" y="2161424"/>
            <a:ext cx="6096000" cy="553998"/>
          </a:xfrm>
          <a:prstGeom prst="rect">
            <a:avLst/>
          </a:prstGeom>
        </p:spPr>
        <p:txBody>
          <a:bodyPr>
            <a:spAutoFit/>
          </a:bodyPr>
          <a:lstStyle/>
          <a:p>
            <a:r>
              <a:rPr lang="en-GB" sz="1200" dirty="0">
                <a:solidFill>
                  <a:srgbClr val="002060"/>
                </a:solidFill>
              </a:rPr>
              <a:t>ACE safeguarding team . (2021). </a:t>
            </a:r>
            <a:r>
              <a:rPr lang="en-GB" sz="1200" i="1" dirty="0">
                <a:solidFill>
                  <a:srgbClr val="002060"/>
                </a:solidFill>
              </a:rPr>
              <a:t>safeguarding children .</a:t>
            </a:r>
            <a:r>
              <a:rPr lang="en-GB" sz="1200" dirty="0">
                <a:solidFill>
                  <a:srgbClr val="002060"/>
                </a:solidFill>
              </a:rPr>
              <a:t> Available: https://www.acecic.co.uk/safeguarding-children/. Last accessed 11/3/2021</a:t>
            </a:r>
            <a:r>
              <a:rPr lang="en-GB" dirty="0">
                <a:solidFill>
                  <a:srgbClr val="002060"/>
                </a:solidFill>
              </a:rPr>
              <a:t>.</a:t>
            </a:r>
          </a:p>
        </p:txBody>
      </p:sp>
      <p:sp>
        <p:nvSpPr>
          <p:cNvPr id="10" name="TextBox 9"/>
          <p:cNvSpPr txBox="1"/>
          <p:nvPr/>
        </p:nvSpPr>
        <p:spPr>
          <a:xfrm>
            <a:off x="3378631" y="356461"/>
            <a:ext cx="3471620" cy="369332"/>
          </a:xfrm>
          <a:prstGeom prst="rect">
            <a:avLst/>
          </a:prstGeom>
          <a:noFill/>
        </p:spPr>
        <p:txBody>
          <a:bodyPr wrap="square" rtlCol="0">
            <a:spAutoFit/>
          </a:bodyPr>
          <a:lstStyle/>
          <a:p>
            <a:r>
              <a:rPr lang="en-GB" dirty="0">
                <a:solidFill>
                  <a:srgbClr val="002060"/>
                </a:solidFill>
              </a:rPr>
              <a:t>References</a:t>
            </a:r>
          </a:p>
        </p:txBody>
      </p:sp>
    </p:spTree>
    <p:extLst>
      <p:ext uri="{BB962C8B-B14F-4D97-AF65-F5344CB8AC3E}">
        <p14:creationId xmlns:p14="http://schemas.microsoft.com/office/powerpoint/2010/main" val="42643757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5051</TotalTime>
  <Words>431</Words>
  <Application>Microsoft Office PowerPoint</Application>
  <PresentationFormat>Widescreen</PresentationFormat>
  <Paragraphs>71</Paragraphs>
  <Slides>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vt:i4>
      </vt:variant>
    </vt:vector>
  </HeadingPairs>
  <TitlesOfParts>
    <vt:vector size="10" baseType="lpstr">
      <vt:lpstr>Abadi Extra Light</vt: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Samantha Jayne Howell (1805192)</dc:creator>
  <cp:lastModifiedBy>Cindy Hunt</cp:lastModifiedBy>
  <cp:revision>56</cp:revision>
  <dcterms:created xsi:type="dcterms:W3CDTF">2021-03-05T20:03:07Z</dcterms:created>
  <dcterms:modified xsi:type="dcterms:W3CDTF">2021-03-14T22:34:46Z</dcterms:modified>
</cp:coreProperties>
</file>