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7"/>
  </p:notesMasterIdLst>
  <p:sldIdLst>
    <p:sldId id="256" r:id="rId5"/>
    <p:sldId id="258" r:id="rId6"/>
    <p:sldId id="276" r:id="rId7"/>
    <p:sldId id="27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3" r:id="rId22"/>
    <p:sldId id="274" r:id="rId23"/>
    <p:sldId id="275" r:id="rId24"/>
    <p:sldId id="280" r:id="rId25"/>
    <p:sldId id="27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4FB753-ED43-D10C-6033-F8AC74FD8557}" v="1" dt="2019-09-27T09:17:19.4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81671"/>
  </p:normalViewPr>
  <p:slideViewPr>
    <p:cSldViewPr snapToGrid="0" snapToObjects="1">
      <p:cViewPr varScale="1">
        <p:scale>
          <a:sx n="61" d="100"/>
          <a:sy n="61" d="100"/>
        </p:scale>
        <p:origin x="15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2A4FB753-ED43-D10C-6033-F8AC74FD8557}"/>
    <pc:docChg chg="modSld">
      <pc:chgData name="Rachel Wallis" userId="S::rachel.wallis@uwtsd.ac.uk::adcac562-1b9c-4c6f-a47a-6cb162b6111e" providerId="AD" clId="Web-{2A4FB753-ED43-D10C-6033-F8AC74FD8557}" dt="2019-09-27T09:17:19.409" v="0"/>
      <pc:docMkLst>
        <pc:docMk/>
      </pc:docMkLst>
      <pc:sldChg chg="addSp">
        <pc:chgData name="Rachel Wallis" userId="S::rachel.wallis@uwtsd.ac.uk::adcac562-1b9c-4c6f-a47a-6cb162b6111e" providerId="AD" clId="Web-{2A4FB753-ED43-D10C-6033-F8AC74FD8557}" dt="2019-09-27T09:17:19.409" v="0"/>
        <pc:sldMkLst>
          <pc:docMk/>
          <pc:sldMk cId="1911759956" sldId="256"/>
        </pc:sldMkLst>
        <pc:spChg chg="add">
          <ac:chgData name="Rachel Wallis" userId="S::rachel.wallis@uwtsd.ac.uk::adcac562-1b9c-4c6f-a47a-6cb162b6111e" providerId="AD" clId="Web-{2A4FB753-ED43-D10C-6033-F8AC74FD8557}" dt="2019-09-27T09:17:19.409" v="0"/>
          <ac:spMkLst>
            <pc:docMk/>
            <pc:sldMk cId="1911759956" sldId="256"/>
            <ac:spMk id="2" creationId="{E7D9D702-5198-42C9-8A78-AC7F495C2C3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B8E932-D027-4A1B-A3C6-7CF91EDD533D}" type="doc">
      <dgm:prSet loTypeId="urn:microsoft.com/office/officeart/2016/7/layout/BasicLinearProcessNumbered" loCatId="process" qsTypeId="urn:microsoft.com/office/officeart/2005/8/quickstyle/simple3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3E5FAD74-4F84-484C-B64A-35F6266BE42D}">
      <dgm:prSet custT="1"/>
      <dgm:spPr/>
      <dgm:t>
        <a:bodyPr/>
        <a:lstStyle/>
        <a:p>
          <a:r>
            <a:rPr lang="en-GB" sz="1800" dirty="0"/>
            <a:t>Have a clear end point in mind.</a:t>
          </a:r>
          <a:endParaRPr lang="en-US" sz="1800" dirty="0"/>
        </a:p>
      </dgm:t>
    </dgm:pt>
    <dgm:pt modelId="{5E1A7056-C2CD-4041-81CF-4850C5CDF8FC}" type="parTrans" cxnId="{5BF75825-75FF-49DC-8108-E47AAED2E2F9}">
      <dgm:prSet/>
      <dgm:spPr/>
      <dgm:t>
        <a:bodyPr/>
        <a:lstStyle/>
        <a:p>
          <a:endParaRPr lang="en-US"/>
        </a:p>
      </dgm:t>
    </dgm:pt>
    <dgm:pt modelId="{1DCD3E97-0A2E-406E-A185-5C94125FCB39}" type="sibTrans" cxnId="{5BF75825-75FF-49DC-8108-E47AAED2E2F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D7CD99FA-468A-4F7D-A05E-89A81BD245C3}">
      <dgm:prSet custT="1"/>
      <dgm:spPr/>
      <dgm:t>
        <a:bodyPr/>
        <a:lstStyle/>
        <a:p>
          <a:r>
            <a:rPr lang="en-GB" sz="1800" dirty="0"/>
            <a:t>Always plan a sequence of lessons – this will cut down on your stress in the long run.</a:t>
          </a:r>
          <a:endParaRPr lang="en-US" sz="1800" dirty="0"/>
        </a:p>
      </dgm:t>
    </dgm:pt>
    <dgm:pt modelId="{D65A3F5D-DDD8-4B38-98B7-50B7CEF15778}" type="parTrans" cxnId="{BB5F1408-6DBA-4176-BDA6-B8FE3118F5A7}">
      <dgm:prSet/>
      <dgm:spPr/>
      <dgm:t>
        <a:bodyPr/>
        <a:lstStyle/>
        <a:p>
          <a:endParaRPr lang="en-US"/>
        </a:p>
      </dgm:t>
    </dgm:pt>
    <dgm:pt modelId="{8600187E-012A-4337-A797-6C8554334BF4}" type="sibTrans" cxnId="{BB5F1408-6DBA-4176-BDA6-B8FE3118F5A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1F44EA75-85A1-47E9-8069-808928A163B3}">
      <dgm:prSet custT="1"/>
      <dgm:spPr/>
      <dgm:t>
        <a:bodyPr/>
        <a:lstStyle/>
        <a:p>
          <a:r>
            <a:rPr lang="en-GB" sz="1800" dirty="0"/>
            <a:t>Be clear about your objectives (as opposed to the activities you will do).</a:t>
          </a:r>
          <a:endParaRPr lang="en-US" sz="1800" dirty="0"/>
        </a:p>
      </dgm:t>
    </dgm:pt>
    <dgm:pt modelId="{FC4F4C77-7915-421A-990D-5803432E6717}" type="parTrans" cxnId="{F343FC95-6340-4CAF-AB9C-14023A2EDA36}">
      <dgm:prSet/>
      <dgm:spPr/>
      <dgm:t>
        <a:bodyPr/>
        <a:lstStyle/>
        <a:p>
          <a:endParaRPr lang="en-US"/>
        </a:p>
      </dgm:t>
    </dgm:pt>
    <dgm:pt modelId="{ECC2CD21-7D0B-4DF0-8290-7D8E3EC38376}" type="sibTrans" cxnId="{F343FC95-6340-4CAF-AB9C-14023A2EDA3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08A23BC-E1C6-44FB-B84F-CE1E64BD8C6A}">
      <dgm:prSet custT="1"/>
      <dgm:spPr/>
      <dgm:t>
        <a:bodyPr/>
        <a:lstStyle/>
        <a:p>
          <a:r>
            <a:rPr lang="en-GB" sz="1800" dirty="0"/>
            <a:t>Consider assessment at the start of the process, then think about activities.</a:t>
          </a:r>
          <a:endParaRPr lang="en-US" sz="1800" dirty="0"/>
        </a:p>
      </dgm:t>
    </dgm:pt>
    <dgm:pt modelId="{88C75E1D-2123-44BE-A254-2A2B31F308CE}" type="parTrans" cxnId="{DDBEE927-2736-4935-876B-3146AEC6FD0C}">
      <dgm:prSet/>
      <dgm:spPr/>
      <dgm:t>
        <a:bodyPr/>
        <a:lstStyle/>
        <a:p>
          <a:endParaRPr lang="en-US"/>
        </a:p>
      </dgm:t>
    </dgm:pt>
    <dgm:pt modelId="{4134D681-26FF-4665-B32D-6E53846E8881}" type="sibTrans" cxnId="{DDBEE927-2736-4935-876B-3146AEC6FD0C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91BC0C8-BFC2-4D56-9AE0-B6D93768F097}" type="pres">
      <dgm:prSet presAssocID="{CDB8E932-D027-4A1B-A3C6-7CF91EDD533D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472053D-E5F8-4F52-A157-D919AF466F1C}" type="pres">
      <dgm:prSet presAssocID="{3E5FAD74-4F84-484C-B64A-35F6266BE42D}" presName="compositeNode" presStyleCnt="0">
        <dgm:presLayoutVars>
          <dgm:bulletEnabled val="1"/>
        </dgm:presLayoutVars>
      </dgm:prSet>
      <dgm:spPr/>
    </dgm:pt>
    <dgm:pt modelId="{554F3D66-319C-475F-8015-196DC3A2B2D7}" type="pres">
      <dgm:prSet presAssocID="{3E5FAD74-4F84-484C-B64A-35F6266BE42D}" presName="bgRect" presStyleLbl="bgAccFollowNode1" presStyleIdx="0" presStyleCnt="4"/>
      <dgm:spPr/>
      <dgm:t>
        <a:bodyPr/>
        <a:lstStyle/>
        <a:p>
          <a:endParaRPr lang="en-GB"/>
        </a:p>
      </dgm:t>
    </dgm:pt>
    <dgm:pt modelId="{21F7D797-969B-497C-85D7-EE26AF554011}" type="pres">
      <dgm:prSet presAssocID="{1DCD3E97-0A2E-406E-A185-5C94125FCB39}" presName="sibTransNodeCircle" presStyleLbl="alignNode1" presStyleIdx="0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GB"/>
        </a:p>
      </dgm:t>
    </dgm:pt>
    <dgm:pt modelId="{956264C6-1ED2-4788-A556-972FFA1B65D0}" type="pres">
      <dgm:prSet presAssocID="{3E5FAD74-4F84-484C-B64A-35F6266BE42D}" presName="bottomLine" presStyleLbl="alignNode1" presStyleIdx="1" presStyleCnt="8">
        <dgm:presLayoutVars/>
      </dgm:prSet>
      <dgm:spPr/>
    </dgm:pt>
    <dgm:pt modelId="{5CBA4A0A-8A3A-4262-95DE-D124BB0D71D1}" type="pres">
      <dgm:prSet presAssocID="{3E5FAD74-4F84-484C-B64A-35F6266BE42D}" presName="nodeText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217B4E3-E17F-4082-AA72-819B6510060E}" type="pres">
      <dgm:prSet presAssocID="{1DCD3E97-0A2E-406E-A185-5C94125FCB39}" presName="sibTrans" presStyleCnt="0"/>
      <dgm:spPr/>
    </dgm:pt>
    <dgm:pt modelId="{610AF1CF-2741-4584-A429-DBB218C11754}" type="pres">
      <dgm:prSet presAssocID="{D7CD99FA-468A-4F7D-A05E-89A81BD245C3}" presName="compositeNode" presStyleCnt="0">
        <dgm:presLayoutVars>
          <dgm:bulletEnabled val="1"/>
        </dgm:presLayoutVars>
      </dgm:prSet>
      <dgm:spPr/>
    </dgm:pt>
    <dgm:pt modelId="{78E09E64-E8DD-4205-82C9-AA66776C37C2}" type="pres">
      <dgm:prSet presAssocID="{D7CD99FA-468A-4F7D-A05E-89A81BD245C3}" presName="bgRect" presStyleLbl="bgAccFollowNode1" presStyleIdx="1" presStyleCnt="4"/>
      <dgm:spPr/>
      <dgm:t>
        <a:bodyPr/>
        <a:lstStyle/>
        <a:p>
          <a:endParaRPr lang="en-GB"/>
        </a:p>
      </dgm:t>
    </dgm:pt>
    <dgm:pt modelId="{6B83B67D-5A25-47F9-9683-DE9C46463980}" type="pres">
      <dgm:prSet presAssocID="{8600187E-012A-4337-A797-6C8554334BF4}" presName="sibTransNodeCircle" presStyleLbl="alignNode1" presStyleIdx="2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GB"/>
        </a:p>
      </dgm:t>
    </dgm:pt>
    <dgm:pt modelId="{EC6A7401-F230-48E1-B460-7D5FF4909C69}" type="pres">
      <dgm:prSet presAssocID="{D7CD99FA-468A-4F7D-A05E-89A81BD245C3}" presName="bottomLine" presStyleLbl="alignNode1" presStyleIdx="3" presStyleCnt="8">
        <dgm:presLayoutVars/>
      </dgm:prSet>
      <dgm:spPr/>
    </dgm:pt>
    <dgm:pt modelId="{4B8F173D-BB62-4991-9AA0-4B2736A3B1B7}" type="pres">
      <dgm:prSet presAssocID="{D7CD99FA-468A-4F7D-A05E-89A81BD245C3}" presName="nodeText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A2DE137-86AE-419C-B13F-3E9ADF0B769F}" type="pres">
      <dgm:prSet presAssocID="{8600187E-012A-4337-A797-6C8554334BF4}" presName="sibTrans" presStyleCnt="0"/>
      <dgm:spPr/>
    </dgm:pt>
    <dgm:pt modelId="{5D02DDE1-E2F0-4FEB-8005-E79AD8E113EF}" type="pres">
      <dgm:prSet presAssocID="{1F44EA75-85A1-47E9-8069-808928A163B3}" presName="compositeNode" presStyleCnt="0">
        <dgm:presLayoutVars>
          <dgm:bulletEnabled val="1"/>
        </dgm:presLayoutVars>
      </dgm:prSet>
      <dgm:spPr/>
    </dgm:pt>
    <dgm:pt modelId="{8C84E112-E889-449A-A1CA-8D112A411CF3}" type="pres">
      <dgm:prSet presAssocID="{1F44EA75-85A1-47E9-8069-808928A163B3}" presName="bgRect" presStyleLbl="bgAccFollowNode1" presStyleIdx="2" presStyleCnt="4"/>
      <dgm:spPr/>
      <dgm:t>
        <a:bodyPr/>
        <a:lstStyle/>
        <a:p>
          <a:endParaRPr lang="en-GB"/>
        </a:p>
      </dgm:t>
    </dgm:pt>
    <dgm:pt modelId="{507D6C08-BE72-4549-8DCD-4AAC5BEE9B46}" type="pres">
      <dgm:prSet presAssocID="{ECC2CD21-7D0B-4DF0-8290-7D8E3EC38376}" presName="sibTransNodeCircle" presStyleLbl="alignNode1" presStyleIdx="4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GB"/>
        </a:p>
      </dgm:t>
    </dgm:pt>
    <dgm:pt modelId="{337C7DCD-D4B3-4C3B-903F-D3026FAA7F41}" type="pres">
      <dgm:prSet presAssocID="{1F44EA75-85A1-47E9-8069-808928A163B3}" presName="bottomLine" presStyleLbl="alignNode1" presStyleIdx="5" presStyleCnt="8">
        <dgm:presLayoutVars/>
      </dgm:prSet>
      <dgm:spPr/>
    </dgm:pt>
    <dgm:pt modelId="{7557C4F1-937B-4995-94A1-DBB7F1DA9BDF}" type="pres">
      <dgm:prSet presAssocID="{1F44EA75-85A1-47E9-8069-808928A163B3}" presName="nodeText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86BDDEA-075B-4DAD-A461-A3A98D3A3B24}" type="pres">
      <dgm:prSet presAssocID="{ECC2CD21-7D0B-4DF0-8290-7D8E3EC38376}" presName="sibTrans" presStyleCnt="0"/>
      <dgm:spPr/>
    </dgm:pt>
    <dgm:pt modelId="{56FE9E35-5B34-4539-A31C-3D1A450F267E}" type="pres">
      <dgm:prSet presAssocID="{608A23BC-E1C6-44FB-B84F-CE1E64BD8C6A}" presName="compositeNode" presStyleCnt="0">
        <dgm:presLayoutVars>
          <dgm:bulletEnabled val="1"/>
        </dgm:presLayoutVars>
      </dgm:prSet>
      <dgm:spPr/>
    </dgm:pt>
    <dgm:pt modelId="{EEE9B827-C5F1-4B5E-9C92-04EFB925F7A0}" type="pres">
      <dgm:prSet presAssocID="{608A23BC-E1C6-44FB-B84F-CE1E64BD8C6A}" presName="bgRect" presStyleLbl="bgAccFollowNode1" presStyleIdx="3" presStyleCnt="4"/>
      <dgm:spPr/>
      <dgm:t>
        <a:bodyPr/>
        <a:lstStyle/>
        <a:p>
          <a:endParaRPr lang="en-GB"/>
        </a:p>
      </dgm:t>
    </dgm:pt>
    <dgm:pt modelId="{0BF6461B-98C5-4B04-9F1B-C1C17B5EF107}" type="pres">
      <dgm:prSet presAssocID="{4134D681-26FF-4665-B32D-6E53846E8881}" presName="sibTransNodeCircle" presStyleLbl="alignNode1" presStyleIdx="6" presStyleCnt="8">
        <dgm:presLayoutVars>
          <dgm:chMax val="0"/>
          <dgm:bulletEnabled/>
        </dgm:presLayoutVars>
      </dgm:prSet>
      <dgm:spPr/>
      <dgm:t>
        <a:bodyPr/>
        <a:lstStyle/>
        <a:p>
          <a:endParaRPr lang="en-GB"/>
        </a:p>
      </dgm:t>
    </dgm:pt>
    <dgm:pt modelId="{CF1F239A-4FB1-403F-B252-FA852E244821}" type="pres">
      <dgm:prSet presAssocID="{608A23BC-E1C6-44FB-B84F-CE1E64BD8C6A}" presName="bottomLine" presStyleLbl="alignNode1" presStyleIdx="7" presStyleCnt="8">
        <dgm:presLayoutVars/>
      </dgm:prSet>
      <dgm:spPr/>
    </dgm:pt>
    <dgm:pt modelId="{EB661EF1-1396-4B65-B156-C90F11912CB4}" type="pres">
      <dgm:prSet presAssocID="{608A23BC-E1C6-44FB-B84F-CE1E64BD8C6A}" presName="nodeText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B5F1408-6DBA-4176-BDA6-B8FE3118F5A7}" srcId="{CDB8E932-D027-4A1B-A3C6-7CF91EDD533D}" destId="{D7CD99FA-468A-4F7D-A05E-89A81BD245C3}" srcOrd="1" destOrd="0" parTransId="{D65A3F5D-DDD8-4B38-98B7-50B7CEF15778}" sibTransId="{8600187E-012A-4337-A797-6C8554334BF4}"/>
    <dgm:cxn modelId="{364CA91A-2A5A-4E0D-8C3E-FC28020E84CE}" type="presOf" srcId="{8600187E-012A-4337-A797-6C8554334BF4}" destId="{6B83B67D-5A25-47F9-9683-DE9C46463980}" srcOrd="0" destOrd="0" presId="urn:microsoft.com/office/officeart/2016/7/layout/BasicLinearProcessNumbered"/>
    <dgm:cxn modelId="{F343FC95-6340-4CAF-AB9C-14023A2EDA36}" srcId="{CDB8E932-D027-4A1B-A3C6-7CF91EDD533D}" destId="{1F44EA75-85A1-47E9-8069-808928A163B3}" srcOrd="2" destOrd="0" parTransId="{FC4F4C77-7915-421A-990D-5803432E6717}" sibTransId="{ECC2CD21-7D0B-4DF0-8290-7D8E3EC38376}"/>
    <dgm:cxn modelId="{DDBEE927-2736-4935-876B-3146AEC6FD0C}" srcId="{CDB8E932-D027-4A1B-A3C6-7CF91EDD533D}" destId="{608A23BC-E1C6-44FB-B84F-CE1E64BD8C6A}" srcOrd="3" destOrd="0" parTransId="{88C75E1D-2123-44BE-A254-2A2B31F308CE}" sibTransId="{4134D681-26FF-4665-B32D-6E53846E8881}"/>
    <dgm:cxn modelId="{B16A5A7A-2932-4EE4-AB08-9DD059326E5D}" type="presOf" srcId="{ECC2CD21-7D0B-4DF0-8290-7D8E3EC38376}" destId="{507D6C08-BE72-4549-8DCD-4AAC5BEE9B46}" srcOrd="0" destOrd="0" presId="urn:microsoft.com/office/officeart/2016/7/layout/BasicLinearProcessNumbered"/>
    <dgm:cxn modelId="{C8174671-2481-4BF4-A74F-C6BF991D409E}" type="presOf" srcId="{1DCD3E97-0A2E-406E-A185-5C94125FCB39}" destId="{21F7D797-969B-497C-85D7-EE26AF554011}" srcOrd="0" destOrd="0" presId="urn:microsoft.com/office/officeart/2016/7/layout/BasicLinearProcessNumbered"/>
    <dgm:cxn modelId="{360D82D8-4C62-4E3B-BC95-C7319E9EEEE4}" type="presOf" srcId="{CDB8E932-D027-4A1B-A3C6-7CF91EDD533D}" destId="{191BC0C8-BFC2-4D56-9AE0-B6D93768F097}" srcOrd="0" destOrd="0" presId="urn:microsoft.com/office/officeart/2016/7/layout/BasicLinearProcessNumbered"/>
    <dgm:cxn modelId="{398E162C-BC3C-44FA-B94D-E4B5E9518932}" type="presOf" srcId="{608A23BC-E1C6-44FB-B84F-CE1E64BD8C6A}" destId="{EEE9B827-C5F1-4B5E-9C92-04EFB925F7A0}" srcOrd="0" destOrd="0" presId="urn:microsoft.com/office/officeart/2016/7/layout/BasicLinearProcessNumbered"/>
    <dgm:cxn modelId="{5BF75825-75FF-49DC-8108-E47AAED2E2F9}" srcId="{CDB8E932-D027-4A1B-A3C6-7CF91EDD533D}" destId="{3E5FAD74-4F84-484C-B64A-35F6266BE42D}" srcOrd="0" destOrd="0" parTransId="{5E1A7056-C2CD-4041-81CF-4850C5CDF8FC}" sibTransId="{1DCD3E97-0A2E-406E-A185-5C94125FCB39}"/>
    <dgm:cxn modelId="{71D1F789-F84C-4383-9038-9107CC598661}" type="presOf" srcId="{4134D681-26FF-4665-B32D-6E53846E8881}" destId="{0BF6461B-98C5-4B04-9F1B-C1C17B5EF107}" srcOrd="0" destOrd="0" presId="urn:microsoft.com/office/officeart/2016/7/layout/BasicLinearProcessNumbered"/>
    <dgm:cxn modelId="{5A5F45A7-7FE4-43A5-A4AD-5B9F9FEE94F1}" type="presOf" srcId="{3E5FAD74-4F84-484C-B64A-35F6266BE42D}" destId="{5CBA4A0A-8A3A-4262-95DE-D124BB0D71D1}" srcOrd="1" destOrd="0" presId="urn:microsoft.com/office/officeart/2016/7/layout/BasicLinearProcessNumbered"/>
    <dgm:cxn modelId="{6AA654A0-1F7F-41AB-B733-D9A47835E9FB}" type="presOf" srcId="{3E5FAD74-4F84-484C-B64A-35F6266BE42D}" destId="{554F3D66-319C-475F-8015-196DC3A2B2D7}" srcOrd="0" destOrd="0" presId="urn:microsoft.com/office/officeart/2016/7/layout/BasicLinearProcessNumbered"/>
    <dgm:cxn modelId="{D7E0D3CA-F7F9-41C7-BAFC-8DF6FF8AA551}" type="presOf" srcId="{1F44EA75-85A1-47E9-8069-808928A163B3}" destId="{7557C4F1-937B-4995-94A1-DBB7F1DA9BDF}" srcOrd="1" destOrd="0" presId="urn:microsoft.com/office/officeart/2016/7/layout/BasicLinearProcessNumbered"/>
    <dgm:cxn modelId="{9819D497-0C0E-4201-914E-A1FC7AD6FF83}" type="presOf" srcId="{608A23BC-E1C6-44FB-B84F-CE1E64BD8C6A}" destId="{EB661EF1-1396-4B65-B156-C90F11912CB4}" srcOrd="1" destOrd="0" presId="urn:microsoft.com/office/officeart/2016/7/layout/BasicLinearProcessNumbered"/>
    <dgm:cxn modelId="{27D66A34-5255-4357-A774-893768B52487}" type="presOf" srcId="{1F44EA75-85A1-47E9-8069-808928A163B3}" destId="{8C84E112-E889-449A-A1CA-8D112A411CF3}" srcOrd="0" destOrd="0" presId="urn:microsoft.com/office/officeart/2016/7/layout/BasicLinearProcessNumbered"/>
    <dgm:cxn modelId="{9A93B43C-0607-45AC-9877-3F6C3D194FCB}" type="presOf" srcId="{D7CD99FA-468A-4F7D-A05E-89A81BD245C3}" destId="{78E09E64-E8DD-4205-82C9-AA66776C37C2}" srcOrd="0" destOrd="0" presId="urn:microsoft.com/office/officeart/2016/7/layout/BasicLinearProcessNumbered"/>
    <dgm:cxn modelId="{1E0D7477-1DA4-4DE8-B75B-47897DA27E85}" type="presOf" srcId="{D7CD99FA-468A-4F7D-A05E-89A81BD245C3}" destId="{4B8F173D-BB62-4991-9AA0-4B2736A3B1B7}" srcOrd="1" destOrd="0" presId="urn:microsoft.com/office/officeart/2016/7/layout/BasicLinearProcessNumbered"/>
    <dgm:cxn modelId="{CE625A22-FD8C-4DEB-811C-9CCADAE2C029}" type="presParOf" srcId="{191BC0C8-BFC2-4D56-9AE0-B6D93768F097}" destId="{8472053D-E5F8-4F52-A157-D919AF466F1C}" srcOrd="0" destOrd="0" presId="urn:microsoft.com/office/officeart/2016/7/layout/BasicLinearProcessNumbered"/>
    <dgm:cxn modelId="{587C3A5B-F3BD-4C64-ABDB-6C677A75FF07}" type="presParOf" srcId="{8472053D-E5F8-4F52-A157-D919AF466F1C}" destId="{554F3D66-319C-475F-8015-196DC3A2B2D7}" srcOrd="0" destOrd="0" presId="urn:microsoft.com/office/officeart/2016/7/layout/BasicLinearProcessNumbered"/>
    <dgm:cxn modelId="{6DBBE10D-DF75-4979-816F-2F1CD9A03747}" type="presParOf" srcId="{8472053D-E5F8-4F52-A157-D919AF466F1C}" destId="{21F7D797-969B-497C-85D7-EE26AF554011}" srcOrd="1" destOrd="0" presId="urn:microsoft.com/office/officeart/2016/7/layout/BasicLinearProcessNumbered"/>
    <dgm:cxn modelId="{FBB1C8E1-1A55-465D-B20C-9DC3BFDB2E16}" type="presParOf" srcId="{8472053D-E5F8-4F52-A157-D919AF466F1C}" destId="{956264C6-1ED2-4788-A556-972FFA1B65D0}" srcOrd="2" destOrd="0" presId="urn:microsoft.com/office/officeart/2016/7/layout/BasicLinearProcessNumbered"/>
    <dgm:cxn modelId="{FA2D64B4-AC83-4E15-A341-93193956AD77}" type="presParOf" srcId="{8472053D-E5F8-4F52-A157-D919AF466F1C}" destId="{5CBA4A0A-8A3A-4262-95DE-D124BB0D71D1}" srcOrd="3" destOrd="0" presId="urn:microsoft.com/office/officeart/2016/7/layout/BasicLinearProcessNumbered"/>
    <dgm:cxn modelId="{F9091BA2-B2D8-43D9-A6BC-5AE3F4C6A89B}" type="presParOf" srcId="{191BC0C8-BFC2-4D56-9AE0-B6D93768F097}" destId="{F217B4E3-E17F-4082-AA72-819B6510060E}" srcOrd="1" destOrd="0" presId="urn:microsoft.com/office/officeart/2016/7/layout/BasicLinearProcessNumbered"/>
    <dgm:cxn modelId="{6E35B306-A1ED-45A6-853B-D840D4A2F0D9}" type="presParOf" srcId="{191BC0C8-BFC2-4D56-9AE0-B6D93768F097}" destId="{610AF1CF-2741-4584-A429-DBB218C11754}" srcOrd="2" destOrd="0" presId="urn:microsoft.com/office/officeart/2016/7/layout/BasicLinearProcessNumbered"/>
    <dgm:cxn modelId="{638016B3-094A-422A-8018-7A8052B71EC6}" type="presParOf" srcId="{610AF1CF-2741-4584-A429-DBB218C11754}" destId="{78E09E64-E8DD-4205-82C9-AA66776C37C2}" srcOrd="0" destOrd="0" presId="urn:microsoft.com/office/officeart/2016/7/layout/BasicLinearProcessNumbered"/>
    <dgm:cxn modelId="{8AB7F783-7F99-4985-988E-8C59225AD6AB}" type="presParOf" srcId="{610AF1CF-2741-4584-A429-DBB218C11754}" destId="{6B83B67D-5A25-47F9-9683-DE9C46463980}" srcOrd="1" destOrd="0" presId="urn:microsoft.com/office/officeart/2016/7/layout/BasicLinearProcessNumbered"/>
    <dgm:cxn modelId="{FD689DE4-6573-4D64-88AF-FFA4A0F38AC9}" type="presParOf" srcId="{610AF1CF-2741-4584-A429-DBB218C11754}" destId="{EC6A7401-F230-48E1-B460-7D5FF4909C69}" srcOrd="2" destOrd="0" presId="urn:microsoft.com/office/officeart/2016/7/layout/BasicLinearProcessNumbered"/>
    <dgm:cxn modelId="{11A87A62-555C-441F-9503-F182309C7CC3}" type="presParOf" srcId="{610AF1CF-2741-4584-A429-DBB218C11754}" destId="{4B8F173D-BB62-4991-9AA0-4B2736A3B1B7}" srcOrd="3" destOrd="0" presId="urn:microsoft.com/office/officeart/2016/7/layout/BasicLinearProcessNumbered"/>
    <dgm:cxn modelId="{B53C8A2D-B6A6-40EA-9B3C-934359671B83}" type="presParOf" srcId="{191BC0C8-BFC2-4D56-9AE0-B6D93768F097}" destId="{AA2DE137-86AE-419C-B13F-3E9ADF0B769F}" srcOrd="3" destOrd="0" presId="urn:microsoft.com/office/officeart/2016/7/layout/BasicLinearProcessNumbered"/>
    <dgm:cxn modelId="{C6A9CA8A-8ABD-4C03-BEF5-F10B04CB6A2D}" type="presParOf" srcId="{191BC0C8-BFC2-4D56-9AE0-B6D93768F097}" destId="{5D02DDE1-E2F0-4FEB-8005-E79AD8E113EF}" srcOrd="4" destOrd="0" presId="urn:microsoft.com/office/officeart/2016/7/layout/BasicLinearProcessNumbered"/>
    <dgm:cxn modelId="{9A830105-A673-4587-BF05-32C5B197B1D5}" type="presParOf" srcId="{5D02DDE1-E2F0-4FEB-8005-E79AD8E113EF}" destId="{8C84E112-E889-449A-A1CA-8D112A411CF3}" srcOrd="0" destOrd="0" presId="urn:microsoft.com/office/officeart/2016/7/layout/BasicLinearProcessNumbered"/>
    <dgm:cxn modelId="{B2AF1C2E-E021-4315-A09C-D42A5998372C}" type="presParOf" srcId="{5D02DDE1-E2F0-4FEB-8005-E79AD8E113EF}" destId="{507D6C08-BE72-4549-8DCD-4AAC5BEE9B46}" srcOrd="1" destOrd="0" presId="urn:microsoft.com/office/officeart/2016/7/layout/BasicLinearProcessNumbered"/>
    <dgm:cxn modelId="{06702F79-542B-440E-A77F-E08B076C9A9E}" type="presParOf" srcId="{5D02DDE1-E2F0-4FEB-8005-E79AD8E113EF}" destId="{337C7DCD-D4B3-4C3B-903F-D3026FAA7F41}" srcOrd="2" destOrd="0" presId="urn:microsoft.com/office/officeart/2016/7/layout/BasicLinearProcessNumbered"/>
    <dgm:cxn modelId="{B274C694-6A92-4A12-947A-35914C295176}" type="presParOf" srcId="{5D02DDE1-E2F0-4FEB-8005-E79AD8E113EF}" destId="{7557C4F1-937B-4995-94A1-DBB7F1DA9BDF}" srcOrd="3" destOrd="0" presId="urn:microsoft.com/office/officeart/2016/7/layout/BasicLinearProcessNumbered"/>
    <dgm:cxn modelId="{F572B0B7-8611-43E2-A41C-F309D054103A}" type="presParOf" srcId="{191BC0C8-BFC2-4D56-9AE0-B6D93768F097}" destId="{B86BDDEA-075B-4DAD-A461-A3A98D3A3B24}" srcOrd="5" destOrd="0" presId="urn:microsoft.com/office/officeart/2016/7/layout/BasicLinearProcessNumbered"/>
    <dgm:cxn modelId="{0855A165-42BF-4888-9AE9-39CEB8306C11}" type="presParOf" srcId="{191BC0C8-BFC2-4D56-9AE0-B6D93768F097}" destId="{56FE9E35-5B34-4539-A31C-3D1A450F267E}" srcOrd="6" destOrd="0" presId="urn:microsoft.com/office/officeart/2016/7/layout/BasicLinearProcessNumbered"/>
    <dgm:cxn modelId="{3471A45A-5882-462E-BA27-6D1FF13721ED}" type="presParOf" srcId="{56FE9E35-5B34-4539-A31C-3D1A450F267E}" destId="{EEE9B827-C5F1-4B5E-9C92-04EFB925F7A0}" srcOrd="0" destOrd="0" presId="urn:microsoft.com/office/officeart/2016/7/layout/BasicLinearProcessNumbered"/>
    <dgm:cxn modelId="{DB3945D4-A96E-420F-98B9-6E540B243067}" type="presParOf" srcId="{56FE9E35-5B34-4539-A31C-3D1A450F267E}" destId="{0BF6461B-98C5-4B04-9F1B-C1C17B5EF107}" srcOrd="1" destOrd="0" presId="urn:microsoft.com/office/officeart/2016/7/layout/BasicLinearProcessNumbered"/>
    <dgm:cxn modelId="{C8040743-F613-4514-9EB7-F509906BA7EC}" type="presParOf" srcId="{56FE9E35-5B34-4539-A31C-3D1A450F267E}" destId="{CF1F239A-4FB1-403F-B252-FA852E244821}" srcOrd="2" destOrd="0" presId="urn:microsoft.com/office/officeart/2016/7/layout/BasicLinearProcessNumbered"/>
    <dgm:cxn modelId="{47CC3E9E-14C4-4991-A0D2-C126CD609B4E}" type="presParOf" srcId="{56FE9E35-5B34-4539-A31C-3D1A450F267E}" destId="{EB661EF1-1396-4B65-B156-C90F11912CB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F3D66-319C-475F-8015-196DC3A2B2D7}">
      <dsp:nvSpPr>
        <dsp:cNvPr id="0" name=""/>
        <dsp:cNvSpPr/>
      </dsp:nvSpPr>
      <dsp:spPr>
        <a:xfrm>
          <a:off x="2569" y="374130"/>
          <a:ext cx="2038459" cy="285384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926" tIns="330200" rIns="158926" bIns="33020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Have a clear end point in mind.</a:t>
          </a:r>
          <a:endParaRPr lang="en-US" sz="1800" kern="1200" dirty="0"/>
        </a:p>
      </dsp:txBody>
      <dsp:txXfrm>
        <a:off x="2569" y="1458590"/>
        <a:ext cx="2038459" cy="1712305"/>
      </dsp:txXfrm>
    </dsp:sp>
    <dsp:sp modelId="{21F7D797-969B-497C-85D7-EE26AF554011}">
      <dsp:nvSpPr>
        <dsp:cNvPr id="0" name=""/>
        <dsp:cNvSpPr/>
      </dsp:nvSpPr>
      <dsp:spPr>
        <a:xfrm>
          <a:off x="593722" y="659514"/>
          <a:ext cx="856152" cy="85615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749" tIns="12700" rIns="66749" bIns="1270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/>
            <a:t>1</a:t>
          </a:r>
        </a:p>
      </dsp:txBody>
      <dsp:txXfrm>
        <a:off x="719103" y="784895"/>
        <a:ext cx="605390" cy="605390"/>
      </dsp:txXfrm>
    </dsp:sp>
    <dsp:sp modelId="{956264C6-1ED2-4788-A556-972FFA1B65D0}">
      <dsp:nvSpPr>
        <dsp:cNvPr id="0" name=""/>
        <dsp:cNvSpPr/>
      </dsp:nvSpPr>
      <dsp:spPr>
        <a:xfrm>
          <a:off x="2569" y="3227900"/>
          <a:ext cx="2038459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8E09E64-E8DD-4205-82C9-AA66776C37C2}">
      <dsp:nvSpPr>
        <dsp:cNvPr id="0" name=""/>
        <dsp:cNvSpPr/>
      </dsp:nvSpPr>
      <dsp:spPr>
        <a:xfrm>
          <a:off x="2244874" y="374130"/>
          <a:ext cx="2038459" cy="285384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926" tIns="330200" rIns="158926" bIns="33020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Always plan a sequence of lessons – this will cut down on your stress in the long run.</a:t>
          </a:r>
          <a:endParaRPr lang="en-US" sz="1800" kern="1200" dirty="0"/>
        </a:p>
      </dsp:txBody>
      <dsp:txXfrm>
        <a:off x="2244874" y="1458590"/>
        <a:ext cx="2038459" cy="1712305"/>
      </dsp:txXfrm>
    </dsp:sp>
    <dsp:sp modelId="{6B83B67D-5A25-47F9-9683-DE9C46463980}">
      <dsp:nvSpPr>
        <dsp:cNvPr id="0" name=""/>
        <dsp:cNvSpPr/>
      </dsp:nvSpPr>
      <dsp:spPr>
        <a:xfrm>
          <a:off x="2836027" y="659514"/>
          <a:ext cx="856152" cy="85615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749" tIns="12700" rIns="66749" bIns="1270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/>
            <a:t>2</a:t>
          </a:r>
        </a:p>
      </dsp:txBody>
      <dsp:txXfrm>
        <a:off x="2961408" y="784895"/>
        <a:ext cx="605390" cy="605390"/>
      </dsp:txXfrm>
    </dsp:sp>
    <dsp:sp modelId="{EC6A7401-F230-48E1-B460-7D5FF4909C69}">
      <dsp:nvSpPr>
        <dsp:cNvPr id="0" name=""/>
        <dsp:cNvSpPr/>
      </dsp:nvSpPr>
      <dsp:spPr>
        <a:xfrm>
          <a:off x="2244874" y="3227900"/>
          <a:ext cx="2038459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C84E112-E889-449A-A1CA-8D112A411CF3}">
      <dsp:nvSpPr>
        <dsp:cNvPr id="0" name=""/>
        <dsp:cNvSpPr/>
      </dsp:nvSpPr>
      <dsp:spPr>
        <a:xfrm>
          <a:off x="4487179" y="374130"/>
          <a:ext cx="2038459" cy="285384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926" tIns="330200" rIns="158926" bIns="33020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Be clear about your objectives (as opposed to the activities you will do).</a:t>
          </a:r>
          <a:endParaRPr lang="en-US" sz="1800" kern="1200" dirty="0"/>
        </a:p>
      </dsp:txBody>
      <dsp:txXfrm>
        <a:off x="4487179" y="1458590"/>
        <a:ext cx="2038459" cy="1712305"/>
      </dsp:txXfrm>
    </dsp:sp>
    <dsp:sp modelId="{507D6C08-BE72-4549-8DCD-4AAC5BEE9B46}">
      <dsp:nvSpPr>
        <dsp:cNvPr id="0" name=""/>
        <dsp:cNvSpPr/>
      </dsp:nvSpPr>
      <dsp:spPr>
        <a:xfrm>
          <a:off x="5078332" y="659514"/>
          <a:ext cx="856152" cy="85615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749" tIns="12700" rIns="66749" bIns="1270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/>
            <a:t>3</a:t>
          </a:r>
        </a:p>
      </dsp:txBody>
      <dsp:txXfrm>
        <a:off x="5203713" y="784895"/>
        <a:ext cx="605390" cy="605390"/>
      </dsp:txXfrm>
    </dsp:sp>
    <dsp:sp modelId="{337C7DCD-D4B3-4C3B-903F-D3026FAA7F41}">
      <dsp:nvSpPr>
        <dsp:cNvPr id="0" name=""/>
        <dsp:cNvSpPr/>
      </dsp:nvSpPr>
      <dsp:spPr>
        <a:xfrm>
          <a:off x="4487179" y="3227900"/>
          <a:ext cx="2038459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EE9B827-C5F1-4B5E-9C92-04EFB925F7A0}">
      <dsp:nvSpPr>
        <dsp:cNvPr id="0" name=""/>
        <dsp:cNvSpPr/>
      </dsp:nvSpPr>
      <dsp:spPr>
        <a:xfrm>
          <a:off x="6729484" y="374130"/>
          <a:ext cx="2038459" cy="2853842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2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926" tIns="330200" rIns="158926" bIns="330200" numCol="1" spcCol="1270" anchor="t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Consider assessment at the start of the process, then think about activities.</a:t>
          </a:r>
          <a:endParaRPr lang="en-US" sz="1800" kern="1200" dirty="0"/>
        </a:p>
      </dsp:txBody>
      <dsp:txXfrm>
        <a:off x="6729484" y="1458590"/>
        <a:ext cx="2038459" cy="1712305"/>
      </dsp:txXfrm>
    </dsp:sp>
    <dsp:sp modelId="{0BF6461B-98C5-4B04-9F1B-C1C17B5EF107}">
      <dsp:nvSpPr>
        <dsp:cNvPr id="0" name=""/>
        <dsp:cNvSpPr/>
      </dsp:nvSpPr>
      <dsp:spPr>
        <a:xfrm>
          <a:off x="7320637" y="659514"/>
          <a:ext cx="856152" cy="856152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6749" tIns="12700" rIns="66749" bIns="1270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/>
            <a:t>4</a:t>
          </a:r>
        </a:p>
      </dsp:txBody>
      <dsp:txXfrm>
        <a:off x="7446018" y="784895"/>
        <a:ext cx="605390" cy="605390"/>
      </dsp:txXfrm>
    </dsp:sp>
    <dsp:sp modelId="{CF1F239A-4FB1-403F-B252-FA852E244821}">
      <dsp:nvSpPr>
        <dsp:cNvPr id="0" name=""/>
        <dsp:cNvSpPr/>
      </dsp:nvSpPr>
      <dsp:spPr>
        <a:xfrm>
          <a:off x="6729484" y="3227900"/>
          <a:ext cx="2038459" cy="72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=""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Tudalen</a:t>
            </a:r>
            <a:r>
              <a:rPr lang="en-GB" baseline="0" dirty="0" smtClean="0"/>
              <a:t> 4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Canllaw</a:t>
            </a:r>
            <a:r>
              <a:rPr lang="en-GB" baseline="0" dirty="0" smtClean="0"/>
              <a:t> PAP (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gael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dan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adran</a:t>
            </a:r>
            <a:r>
              <a:rPr lang="en-GB" baseline="0" dirty="0" smtClean="0"/>
              <a:t> PAP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Moodle)</a:t>
            </a:r>
          </a:p>
          <a:p>
            <a:endParaRPr lang="en-GB" baseline="0" dirty="0" smtClean="0"/>
          </a:p>
          <a:p>
            <a:r>
              <a:rPr lang="en-GB" b="1" u="sng" baseline="0" dirty="0" err="1" smtClean="0"/>
              <a:t>Sylwch</a:t>
            </a:r>
            <a:endParaRPr lang="en-GB" b="1" u="sng" baseline="0" dirty="0" smtClean="0"/>
          </a:p>
          <a:p>
            <a:r>
              <a:rPr lang="en-GB" baseline="0" dirty="0" err="1" smtClean="0"/>
              <a:t>Mae’r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canllaw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hefyd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dweud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canlynol</a:t>
            </a:r>
            <a:r>
              <a:rPr lang="en-GB" baseline="0" dirty="0" smtClean="0"/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Cynllunio i Gyfoethogi’r Ddarpariaeth</a:t>
            </a:r>
            <a:r>
              <a:rPr lang="cy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Tra yn Y Cyfnod Sylfaen, dylai darpar athrawon ddefnyddio ffurflen y brifysgol i nodi gweithgareddau cyfoethogi a chynnwys amcanion dysgu pan yn briodol.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r>
              <a:rPr lang="en-GB" dirty="0" smtClean="0"/>
              <a:t>Page 4 of the PTE Guidance handbook</a:t>
            </a:r>
            <a:r>
              <a:rPr lang="en-GB" baseline="0" dirty="0" smtClean="0"/>
              <a:t> (available under the PTE section on Moodle).</a:t>
            </a:r>
          </a:p>
          <a:p>
            <a:endParaRPr lang="en-GB" baseline="0" dirty="0" smtClean="0"/>
          </a:p>
          <a:p>
            <a:r>
              <a:rPr lang="en-GB" b="1" u="sng" baseline="0" dirty="0" smtClean="0"/>
              <a:t>Please note</a:t>
            </a:r>
          </a:p>
          <a:p>
            <a:r>
              <a:rPr lang="en-GB" baseline="0" dirty="0" smtClean="0"/>
              <a:t>The guidance also states the following: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Planning for enhanced provision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Student teachers in the Foundation Phase should complete the boxes in the University form for planned enhanced activities and include learning objectives where appropriate.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639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50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‘Given the importance of objectives in bringing focus, discipline, and measurability to a lesson, it’s important to think about what makes an objective useful and effective’ (Lemov, 2010)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2542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4342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“Pausing to check students have understood is an integral part of teaching. There is no earthly need to refer to this as a mini-plenary: let’s just call it teaching” (</a:t>
            </a:r>
            <a:r>
              <a:rPr lang="en-GB" dirty="0" err="1" smtClean="0"/>
              <a:t>Didau</a:t>
            </a:r>
            <a:r>
              <a:rPr lang="en-GB" dirty="0" smtClean="0"/>
              <a:t>,  2016).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412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7500" y="447188"/>
            <a:ext cx="7928999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034" y="2222287"/>
            <a:ext cx="7915931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>
                <a:solidFill>
                  <a:prstClr val="white"/>
                </a:solidFill>
              </a:rPr>
              <a:pPr/>
              <a:t>10/13/2019</a:t>
            </a:fld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>
                <a:solidFill>
                  <a:srgbClr val="8664B0"/>
                </a:solidFill>
              </a:rPr>
              <a:pPr/>
              <a:t>‹#›</a:t>
            </a:fld>
            <a:endParaRPr lang="en-US" dirty="0">
              <a:solidFill>
                <a:srgbClr val="8664B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301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29A78-3F25-4DF1-8C65-3CD3D53D0822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BFD2A-47C1-4AAE-9C90-9D31E32CD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963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43955" y="448702"/>
            <a:ext cx="437881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 smtClean="0">
                <a:solidFill>
                  <a:schemeClr val="bg1"/>
                </a:solidFill>
              </a:rPr>
              <a:t>Cynllunio</a:t>
            </a:r>
            <a:endParaRPr lang="en-GB" sz="4400" b="1" dirty="0" smtClean="0">
              <a:solidFill>
                <a:schemeClr val="bg1"/>
              </a:solidFill>
            </a:endParaRPr>
          </a:p>
          <a:p>
            <a:pPr algn="ctr"/>
            <a:r>
              <a:rPr lang="en-GB" sz="4400" b="1" dirty="0" smtClean="0">
                <a:solidFill>
                  <a:schemeClr val="bg1"/>
                </a:solidFill>
              </a:rPr>
              <a:t>Planning</a:t>
            </a:r>
            <a:endParaRPr lang="en-GB" sz="4400" b="1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343955" y="4443211"/>
            <a:ext cx="4378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14.10.19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123443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 err="1" smtClean="0"/>
              <a:t>Ffocws</a:t>
            </a:r>
            <a:r>
              <a:rPr lang="en-GB" sz="3600" b="1" dirty="0" smtClean="0"/>
              <a:t> ac Amcanion </a:t>
            </a:r>
            <a:r>
              <a:rPr lang="en-GB" sz="3600" b="1" dirty="0" err="1" smtClean="0"/>
              <a:t>Dysgu’r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sesiwn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/>
              <a:t>Session focus and Learning Objectives</a:t>
            </a:r>
            <a:endParaRPr lang="en-GB" sz="3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1" y="1449006"/>
            <a:ext cx="3868340" cy="41146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u="sng" dirty="0" err="1" smtClean="0"/>
              <a:t>Ffocws</a:t>
            </a:r>
            <a:r>
              <a:rPr lang="en-GB" sz="2000" u="sng" dirty="0" smtClean="0"/>
              <a:t> </a:t>
            </a:r>
            <a:r>
              <a:rPr lang="en-GB" sz="2000" u="sng" dirty="0" err="1" smtClean="0"/>
              <a:t>G</a:t>
            </a:r>
            <a:r>
              <a:rPr lang="en-GB" sz="2000" u="sng" dirty="0" err="1" smtClean="0"/>
              <a:t>wers</a:t>
            </a:r>
            <a:endParaRPr lang="en-GB" sz="2000" u="sng" dirty="0" smtClean="0"/>
          </a:p>
          <a:p>
            <a:r>
              <a:rPr lang="en-GB" sz="2000" dirty="0" smtClean="0"/>
              <a:t>Y broses </a:t>
            </a:r>
            <a:r>
              <a:rPr lang="en-GB" sz="2000" dirty="0" err="1" smtClean="0"/>
              <a:t>cynllunio</a:t>
            </a:r>
            <a:r>
              <a:rPr lang="en-GB" sz="2000" dirty="0" smtClean="0"/>
              <a:t>: Cam 1</a:t>
            </a:r>
          </a:p>
          <a:p>
            <a:pPr marL="0" indent="0">
              <a:buNone/>
            </a:pPr>
            <a:endParaRPr lang="en-GB" sz="2000" u="sng" dirty="0" smtClean="0"/>
          </a:p>
          <a:p>
            <a:pPr marL="0" indent="0">
              <a:buNone/>
            </a:pPr>
            <a:r>
              <a:rPr lang="en-GB" sz="2000" u="sng" dirty="0" smtClean="0"/>
              <a:t>Amcanion </a:t>
            </a:r>
            <a:r>
              <a:rPr lang="en-GB" sz="2000" u="sng" dirty="0" err="1" smtClean="0"/>
              <a:t>Dysgu</a:t>
            </a:r>
            <a:endParaRPr lang="en-GB" sz="2000" u="sng" dirty="0" smtClean="0"/>
          </a:p>
          <a:p>
            <a:pPr marL="0" indent="0">
              <a:buNone/>
            </a:pPr>
            <a:r>
              <a:rPr lang="en-GB" sz="2000" dirty="0" err="1" smtClean="0"/>
              <a:t>Byddwch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 i:</a:t>
            </a:r>
          </a:p>
          <a:p>
            <a:r>
              <a:rPr lang="en-GB" sz="2000" dirty="0" err="1" smtClean="0"/>
              <a:t>Wybod</a:t>
            </a:r>
            <a:r>
              <a:rPr lang="en-GB" sz="2000" dirty="0" smtClean="0"/>
              <a:t> a deal </a:t>
            </a:r>
            <a:r>
              <a:rPr lang="en-GB" sz="2000" dirty="0" err="1" smtClean="0"/>
              <a:t>elfennau</a:t>
            </a:r>
            <a:r>
              <a:rPr lang="en-GB" sz="2000" dirty="0" smtClean="0"/>
              <a:t> </a:t>
            </a:r>
            <a:r>
              <a:rPr lang="en-GB" sz="2000" dirty="0" err="1" smtClean="0"/>
              <a:t>allweddol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cynllunio</a:t>
            </a:r>
            <a:r>
              <a:rPr lang="en-GB" sz="2000" dirty="0" smtClean="0"/>
              <a:t> </a:t>
            </a:r>
            <a:r>
              <a:rPr lang="en-GB" sz="2000" dirty="0" err="1" smtClean="0"/>
              <a:t>gwers</a:t>
            </a:r>
            <a:endParaRPr lang="en-GB" sz="2000" dirty="0" smtClean="0"/>
          </a:p>
          <a:p>
            <a:r>
              <a:rPr lang="en-GB" sz="2000" dirty="0" err="1" smtClean="0"/>
              <a:t>Gymhwyso</a:t>
            </a:r>
            <a:r>
              <a:rPr lang="en-GB" sz="2000" dirty="0" smtClean="0"/>
              <a:t> </a:t>
            </a:r>
            <a:r>
              <a:rPr lang="en-GB" sz="2000" dirty="0" err="1" smtClean="0"/>
              <a:t>damcaniaeth</a:t>
            </a:r>
            <a:r>
              <a:rPr lang="en-GB" sz="2000" dirty="0" smtClean="0"/>
              <a:t> </a:t>
            </a:r>
            <a:r>
              <a:rPr lang="en-GB" sz="2000" dirty="0" err="1"/>
              <a:t>i</a:t>
            </a:r>
            <a:r>
              <a:rPr lang="en-GB" sz="2000" dirty="0" err="1" smtClean="0"/>
              <a:t>’r</a:t>
            </a:r>
            <a:r>
              <a:rPr lang="en-GB" sz="2000" dirty="0" smtClean="0"/>
              <a:t>  broses </a:t>
            </a:r>
            <a:r>
              <a:rPr lang="en-GB" sz="2000" dirty="0" err="1" smtClean="0"/>
              <a:t>cynllunio</a:t>
            </a:r>
            <a:r>
              <a:rPr lang="en-GB" sz="2000" dirty="0" smtClean="0"/>
              <a:t> </a:t>
            </a:r>
            <a:r>
              <a:rPr lang="en-GB" sz="2000" dirty="0" err="1" smtClean="0"/>
              <a:t>gwers</a:t>
            </a:r>
            <a:endParaRPr lang="en-GB" sz="2000" dirty="0" smtClean="0"/>
          </a:p>
          <a:p>
            <a:r>
              <a:rPr lang="en-GB" sz="2000" dirty="0" err="1" smtClean="0"/>
              <a:t>Greu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</a:t>
            </a:r>
            <a:r>
              <a:rPr lang="en-GB" sz="2000" dirty="0" smtClean="0"/>
              <a:t> </a:t>
            </a:r>
            <a:r>
              <a:rPr lang="en-GB" sz="2000" dirty="0" err="1" smtClean="0"/>
              <a:t>gwers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hunain</a:t>
            </a:r>
            <a:r>
              <a:rPr lang="en-GB" sz="2000" dirty="0" smtClean="0"/>
              <a:t> </a:t>
            </a:r>
            <a:r>
              <a:rPr lang="en-GB" sz="2000" dirty="0" err="1" smtClean="0"/>
              <a:t>gan</a:t>
            </a:r>
            <a:r>
              <a:rPr lang="en-GB" sz="2000" dirty="0" smtClean="0"/>
              <a:t> </a:t>
            </a:r>
            <a:r>
              <a:rPr lang="en-GB" sz="2000" dirty="0" err="1" smtClean="0"/>
              <a:t>ddefnyddio</a:t>
            </a:r>
            <a:r>
              <a:rPr lang="en-GB" sz="2000" dirty="0" smtClean="0"/>
              <a:t> </a:t>
            </a:r>
            <a:r>
              <a:rPr lang="en-GB" sz="2000" dirty="0" err="1" smtClean="0"/>
              <a:t>Templed</a:t>
            </a:r>
            <a:r>
              <a:rPr lang="en-GB" sz="2000" dirty="0" smtClean="0"/>
              <a:t> </a:t>
            </a:r>
            <a:r>
              <a:rPr lang="en-GB" sz="2000" dirty="0" err="1" smtClean="0"/>
              <a:t>Cynllunio</a:t>
            </a:r>
            <a:r>
              <a:rPr lang="en-GB" sz="2000" dirty="0" smtClean="0"/>
              <a:t> PDPA</a:t>
            </a:r>
            <a:endParaRPr lang="en-GB" sz="200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589676" y="1449005"/>
            <a:ext cx="3887391" cy="4114667"/>
          </a:xfrm>
        </p:spPr>
        <p:txBody>
          <a:bodyPr>
            <a:normAutofit lnSpcReduction="10000"/>
          </a:bodyPr>
          <a:lstStyle/>
          <a:p>
            <a:pPr marL="0" lvl="0" indent="0" fontAlgn="t">
              <a:buNone/>
            </a:pPr>
            <a:r>
              <a:rPr lang="en-GB" sz="2000" u="sng" dirty="0" smtClean="0">
                <a:solidFill>
                  <a:prstClr val="black"/>
                </a:solidFill>
              </a:rPr>
              <a:t>Lesson Focus</a:t>
            </a:r>
            <a:endParaRPr lang="en-GB" sz="2000" dirty="0">
              <a:solidFill>
                <a:prstClr val="black"/>
              </a:solidFill>
            </a:endParaRPr>
          </a:p>
          <a:p>
            <a:pPr lvl="0" fontAlgn="t"/>
            <a:r>
              <a:rPr lang="en-GB" sz="2000" dirty="0">
                <a:solidFill>
                  <a:prstClr val="black"/>
                </a:solidFill>
              </a:rPr>
              <a:t>T</a:t>
            </a:r>
            <a:r>
              <a:rPr lang="en-GB" sz="2000" dirty="0" smtClean="0">
                <a:solidFill>
                  <a:prstClr val="black"/>
                </a:solidFill>
              </a:rPr>
              <a:t>he </a:t>
            </a:r>
            <a:r>
              <a:rPr lang="en-GB" sz="2000" dirty="0">
                <a:solidFill>
                  <a:prstClr val="black"/>
                </a:solidFill>
              </a:rPr>
              <a:t>planning </a:t>
            </a:r>
            <a:r>
              <a:rPr lang="en-GB" sz="2000" dirty="0" smtClean="0">
                <a:solidFill>
                  <a:prstClr val="black"/>
                </a:solidFill>
              </a:rPr>
              <a:t>process: Step 1</a:t>
            </a:r>
          </a:p>
          <a:p>
            <a:pPr marL="0" lvl="0" indent="0" fontAlgn="t">
              <a:buNone/>
            </a:pPr>
            <a:endParaRPr lang="en-GB" sz="2000" u="sng" dirty="0">
              <a:solidFill>
                <a:prstClr val="black"/>
              </a:solidFill>
            </a:endParaRPr>
          </a:p>
          <a:p>
            <a:pPr marL="0" lvl="0" indent="0" fontAlgn="t">
              <a:buNone/>
            </a:pPr>
            <a:r>
              <a:rPr lang="en-GB" sz="2000" u="sng" dirty="0" smtClean="0">
                <a:solidFill>
                  <a:prstClr val="black"/>
                </a:solidFill>
              </a:rPr>
              <a:t>Learning Objectives</a:t>
            </a:r>
          </a:p>
          <a:p>
            <a:pPr marL="0" lvl="0" indent="0" fontAlgn="t">
              <a:buNone/>
            </a:pPr>
            <a:r>
              <a:rPr lang="en-GB" sz="2000" dirty="0" smtClean="0">
                <a:solidFill>
                  <a:prstClr val="black"/>
                </a:solidFill>
              </a:rPr>
              <a:t>You will learn to:</a:t>
            </a:r>
            <a:endParaRPr lang="en-GB" sz="2000" dirty="0">
              <a:solidFill>
                <a:prstClr val="black"/>
              </a:solidFill>
            </a:endParaRPr>
          </a:p>
          <a:p>
            <a:pPr lvl="0"/>
            <a:r>
              <a:rPr lang="en-GB" sz="2000" dirty="0"/>
              <a:t>Know and understand the key components in lesson planning</a:t>
            </a:r>
          </a:p>
          <a:p>
            <a:pPr lvl="0"/>
            <a:r>
              <a:rPr lang="en-GB" sz="2000" dirty="0"/>
              <a:t>Apply theory to the lesson planning process</a:t>
            </a:r>
          </a:p>
          <a:p>
            <a:pPr lvl="0"/>
            <a:r>
              <a:rPr lang="en-GB" sz="2000" dirty="0"/>
              <a:t>Create </a:t>
            </a:r>
            <a:r>
              <a:rPr lang="en-GB" sz="2000" dirty="0" smtClean="0"/>
              <a:t>your </a:t>
            </a:r>
            <a:r>
              <a:rPr lang="en-GB" sz="2000" dirty="0"/>
              <a:t>own lesson </a:t>
            </a:r>
            <a:r>
              <a:rPr lang="en-GB" sz="2000" dirty="0" smtClean="0"/>
              <a:t>plan using the APLP Planning Template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72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519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Gofynion</a:t>
            </a:r>
            <a:r>
              <a:rPr lang="en-GB" b="1" dirty="0" smtClean="0"/>
              <a:t> </a:t>
            </a:r>
            <a:r>
              <a:rPr lang="en-GB" b="1" dirty="0" err="1" smtClean="0"/>
              <a:t>cynllunio</a:t>
            </a:r>
            <a:r>
              <a:rPr lang="en-GB" b="1" dirty="0" smtClean="0"/>
              <a:t> PAP</a:t>
            </a:r>
            <a:br>
              <a:rPr lang="en-GB" b="1" dirty="0" smtClean="0"/>
            </a:br>
            <a:r>
              <a:rPr lang="en-GB" b="1" dirty="0" smtClean="0"/>
              <a:t>PTE planning requirements</a:t>
            </a:r>
            <a:endParaRPr lang="en-GB" b="1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157656" y="1324907"/>
            <a:ext cx="4357194" cy="4351338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y-GB" b="1" dirty="0"/>
              <a:t>Cynlluniau, gwerthusiadau a dadansoddiadau adfyfyriol dyddiol:</a:t>
            </a:r>
            <a:r>
              <a:rPr lang="cy-GB" dirty="0"/>
              <a:t> Dylid llunio cynlluniau ar gyfer pob sesiwn addysgu gan ddilyn fformat y Brifysgol; dylid gwerthuso’r profiad dysgu </a:t>
            </a:r>
            <a:r>
              <a:rPr lang="cy-GB" dirty="0" smtClean="0"/>
              <a:t>cyn </a:t>
            </a:r>
            <a:r>
              <a:rPr lang="cy-GB" dirty="0"/>
              <a:t>gynted ag y bo modd ar ôl pob gwers/sesiwn gan ddefnyddio fformat y Brifysgol </a:t>
            </a:r>
            <a:endParaRPr lang="cy-GB" dirty="0" smtClean="0"/>
          </a:p>
          <a:p>
            <a:pPr lvl="0"/>
            <a:r>
              <a:rPr lang="cy-GB" dirty="0" smtClean="0"/>
              <a:t>...gyflwyno’u </a:t>
            </a:r>
            <a:r>
              <a:rPr lang="cy-GB" dirty="0"/>
              <a:t>cynlluniau i’w mentoriaid dosbarth/pwnc </a:t>
            </a:r>
            <a:r>
              <a:rPr lang="cy-GB" b="1" u="sng" dirty="0"/>
              <a:t>ymlaen llaw  </a:t>
            </a:r>
            <a:r>
              <a:rPr lang="cy-GB" u="sng" dirty="0"/>
              <a:t>(2 ddiwrnod gwaith yn ddelfrydol)</a:t>
            </a:r>
            <a:r>
              <a:rPr lang="cy-GB" b="1" u="sng" dirty="0"/>
              <a:t> </a:t>
            </a:r>
            <a:r>
              <a:rPr lang="cy-GB" dirty="0" smtClean="0"/>
              <a:t>er </a:t>
            </a:r>
            <a:r>
              <a:rPr lang="cy-GB" dirty="0"/>
              <a:t>mwyn gwirio’r cynnwys a’r iaith.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629149" y="1324907"/>
            <a:ext cx="4357195" cy="4351338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Lesson plans, evaluations and reflective analyses: </a:t>
            </a:r>
            <a:r>
              <a:rPr lang="en-GB" dirty="0"/>
              <a:t>Plans should be prepared for each teaching session following the University format; the learning experience should be evaluated as soon as possible after each lesson/session using the University </a:t>
            </a:r>
            <a:r>
              <a:rPr lang="en-GB" dirty="0" smtClean="0"/>
              <a:t>format…</a:t>
            </a:r>
          </a:p>
          <a:p>
            <a:r>
              <a:rPr lang="en-GB" dirty="0" smtClean="0"/>
              <a:t>…present </a:t>
            </a:r>
            <a:r>
              <a:rPr lang="en-GB" dirty="0"/>
              <a:t>their plans to their Class/Subject mentor </a:t>
            </a:r>
            <a:r>
              <a:rPr lang="en-GB" b="1" u="sng" dirty="0"/>
              <a:t>in advance</a:t>
            </a:r>
            <a:r>
              <a:rPr lang="en-GB" u="sng" dirty="0"/>
              <a:t> (preferably two working days)</a:t>
            </a:r>
            <a:r>
              <a:rPr lang="en-GB" b="1" dirty="0"/>
              <a:t> </a:t>
            </a:r>
            <a:r>
              <a:rPr lang="en-GB" dirty="0"/>
              <a:t>in order to check the content and language.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6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2520"/>
            <a:ext cx="7886700" cy="1325563"/>
          </a:xfrm>
        </p:spPr>
        <p:txBody>
          <a:bodyPr/>
          <a:lstStyle/>
          <a:p>
            <a:r>
              <a:rPr lang="en-GB" b="1" dirty="0" smtClean="0"/>
              <a:t>Beth </a:t>
            </a:r>
            <a:r>
              <a:rPr lang="en-GB" b="1" dirty="0" err="1" smtClean="0"/>
              <a:t>yw</a:t>
            </a:r>
            <a:r>
              <a:rPr lang="en-GB" b="1" dirty="0" smtClean="0"/>
              <a:t> </a:t>
            </a:r>
            <a:r>
              <a:rPr lang="en-GB" b="1" dirty="0" err="1" smtClean="0"/>
              <a:t>cynllunio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>What is planning?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25669" y="1328083"/>
            <a:ext cx="4089181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 broses o </a:t>
            </a:r>
            <a:r>
              <a:rPr lang="en-GB" dirty="0" err="1"/>
              <a:t>benderfynu</a:t>
            </a:r>
            <a:r>
              <a:rPr lang="en-GB" dirty="0"/>
              <a:t> </a:t>
            </a:r>
            <a:r>
              <a:rPr lang="en-GB" b="1" u="sng" dirty="0" err="1"/>
              <a:t>beth</a:t>
            </a:r>
            <a:r>
              <a:rPr lang="en-GB" dirty="0"/>
              <a:t> </a:t>
            </a:r>
            <a:r>
              <a:rPr lang="en-GB" dirty="0" err="1"/>
              <a:t>fyddwch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b="1" u="sng" dirty="0" err="1"/>
              <a:t>sut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 smtClean="0"/>
              <a:t>addysgu</a:t>
            </a:r>
            <a:r>
              <a:rPr lang="en-GB" dirty="0"/>
              <a:t>.</a:t>
            </a:r>
          </a:p>
          <a:p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dymor</a:t>
            </a:r>
            <a:r>
              <a:rPr lang="en-GB" dirty="0"/>
              <a:t> </a:t>
            </a:r>
            <a:r>
              <a:rPr lang="en-GB" dirty="0" err="1"/>
              <a:t>hir</a:t>
            </a:r>
            <a:r>
              <a:rPr lang="en-GB" dirty="0"/>
              <a:t> (</a:t>
            </a:r>
            <a:r>
              <a:rPr lang="en-GB" dirty="0" err="1"/>
              <a:t>blwyddyn</a:t>
            </a:r>
            <a:r>
              <a:rPr lang="en-GB" dirty="0"/>
              <a:t>?), </a:t>
            </a:r>
            <a:r>
              <a:rPr lang="en-GB" dirty="0" err="1"/>
              <a:t>Tymor</a:t>
            </a:r>
            <a:r>
              <a:rPr lang="en-GB" dirty="0"/>
              <a:t> </a:t>
            </a:r>
            <a:r>
              <a:rPr lang="en-GB" dirty="0" err="1"/>
              <a:t>canolig</a:t>
            </a:r>
            <a:r>
              <a:rPr lang="en-GB" dirty="0"/>
              <a:t> / </a:t>
            </a:r>
            <a:r>
              <a:rPr lang="en-GB" dirty="0" err="1"/>
              <a:t>canol</a:t>
            </a:r>
            <a:r>
              <a:rPr lang="en-GB" dirty="0"/>
              <a:t> (</a:t>
            </a:r>
            <a:r>
              <a:rPr lang="en-GB" dirty="0" err="1"/>
              <a:t>modiwl</a:t>
            </a:r>
            <a:r>
              <a:rPr lang="en-GB" dirty="0"/>
              <a:t> / </a:t>
            </a:r>
            <a:r>
              <a:rPr lang="en-GB" dirty="0" err="1"/>
              <a:t>uned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dirty="0"/>
              <a:t>)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dymor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(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)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wybod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union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 smtClean="0"/>
              <a:t>fydd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chi am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.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amcan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NOD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29150" y="1331862"/>
            <a:ext cx="3886200" cy="4351338"/>
          </a:xfrm>
        </p:spPr>
        <p:txBody>
          <a:bodyPr>
            <a:normAutofit fontScale="92500" lnSpcReduction="20000"/>
          </a:bodyPr>
          <a:lstStyle/>
          <a:p>
            <a:pPr marL="257175" indent="-257175"/>
            <a:r>
              <a:rPr lang="en-GB" dirty="0">
                <a:latin typeface="Calibri" panose="020F0502020204030204" pitchFamily="34" charset="0"/>
              </a:rPr>
              <a:t>Process of deciding </a:t>
            </a:r>
            <a:r>
              <a:rPr lang="en-GB" b="1" u="sng" dirty="0">
                <a:latin typeface="Calibri" panose="020F0502020204030204" pitchFamily="34" charset="0"/>
              </a:rPr>
              <a:t>what</a:t>
            </a:r>
            <a:r>
              <a:rPr lang="en-GB" dirty="0">
                <a:latin typeface="Calibri" panose="020F0502020204030204" pitchFamily="34" charset="0"/>
              </a:rPr>
              <a:t> you will teach and </a:t>
            </a:r>
            <a:r>
              <a:rPr lang="en-GB" b="1" u="sng" dirty="0">
                <a:latin typeface="Calibri" panose="020F0502020204030204" pitchFamily="34" charset="0"/>
              </a:rPr>
              <a:t>how</a:t>
            </a:r>
            <a:r>
              <a:rPr lang="en-GB" dirty="0">
                <a:latin typeface="Calibri" panose="020F0502020204030204" pitchFamily="34" charset="0"/>
              </a:rPr>
              <a:t> you will teach it.</a:t>
            </a:r>
          </a:p>
          <a:p>
            <a:pPr marL="257175" indent="-257175"/>
            <a:r>
              <a:rPr lang="en-GB" dirty="0">
                <a:latin typeface="Calibri" panose="020F0502020204030204" pitchFamily="34" charset="0"/>
              </a:rPr>
              <a:t>Can be long term (a year?), medium/mid term (a module/unit of work) or short term (a lesson plan) </a:t>
            </a:r>
          </a:p>
          <a:p>
            <a:pPr marL="257175" indent="-257175"/>
            <a:r>
              <a:rPr lang="en-GB" dirty="0">
                <a:latin typeface="Calibri" panose="020F0502020204030204" pitchFamily="34" charset="0"/>
              </a:rPr>
              <a:t>You need to know exactly what a lesson is going to be about and what you want to achieve.  The learning objective is the </a:t>
            </a:r>
            <a:r>
              <a:rPr lang="en-GB" b="1" dirty="0">
                <a:solidFill>
                  <a:srgbClr val="FF0000"/>
                </a:solidFill>
                <a:latin typeface="Calibri" panose="020F0502020204030204" pitchFamily="34" charset="0"/>
              </a:rPr>
              <a:t>GOAL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767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‘Planning Lessons – lessons I’ve learned from lessons I’ve taught’ (</a:t>
            </a:r>
            <a:r>
              <a:rPr lang="en-GB" sz="3600" b="1" dirty="0" err="1"/>
              <a:t>Didau</a:t>
            </a:r>
            <a:r>
              <a:rPr lang="en-GB" sz="3600" b="1" dirty="0"/>
              <a:t>, 2013)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700394"/>
            <a:ext cx="7886700" cy="323577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‘As a new teacher, lesson planning seemed to suck up almost all of my available time and energy. Looking back over those frenetic early years it’s become increasingly clear that </a:t>
            </a:r>
            <a:r>
              <a:rPr lang="en-GB" u="sng" dirty="0"/>
              <a:t>I wasted an awful lot of effort designing activities rather than considering what my </a:t>
            </a:r>
            <a:r>
              <a:rPr lang="en-GB" u="sng" dirty="0" smtClean="0"/>
              <a:t>pupils </a:t>
            </a:r>
            <a:r>
              <a:rPr lang="en-GB" u="sng" dirty="0"/>
              <a:t>needed to learn</a:t>
            </a:r>
            <a:r>
              <a:rPr lang="en-GB" dirty="0"/>
              <a:t>.  That is to say, I put most of my effort into things that had only a marginal impact on </a:t>
            </a:r>
            <a:r>
              <a:rPr lang="en-GB" dirty="0" smtClean="0"/>
              <a:t>pupils’ </a:t>
            </a:r>
            <a:r>
              <a:rPr lang="en-GB" dirty="0"/>
              <a:t>learning’.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4275" y="4611727"/>
            <a:ext cx="3802483" cy="899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03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r>
              <a:rPr lang="en-GB" b="1" dirty="0"/>
              <a:t>‘Begin with the end’ (</a:t>
            </a:r>
            <a:r>
              <a:rPr lang="en-GB" b="1" dirty="0" err="1"/>
              <a:t>Lemov</a:t>
            </a:r>
            <a:r>
              <a:rPr lang="en-GB" b="1" dirty="0"/>
              <a:t>, 2010)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3779" y="1156438"/>
            <a:ext cx="4231071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Mae </a:t>
            </a:r>
            <a:r>
              <a:rPr lang="en-GB" b="1" dirty="0" err="1"/>
              <a:t>dechrau</a:t>
            </a:r>
            <a:r>
              <a:rPr lang="en-GB" b="1" dirty="0"/>
              <a:t> </a:t>
            </a:r>
            <a:r>
              <a:rPr lang="en-GB" b="1" dirty="0" err="1"/>
              <a:t>gyda'r</a:t>
            </a:r>
            <a:r>
              <a:rPr lang="en-GB" b="1" dirty="0"/>
              <a:t> </a:t>
            </a:r>
            <a:r>
              <a:rPr lang="en-GB" b="1" dirty="0" err="1"/>
              <a:t>diwedd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golygu</a:t>
            </a:r>
            <a:r>
              <a:rPr lang="en-GB" b="1" dirty="0"/>
              <a:t>:</a:t>
            </a:r>
          </a:p>
          <a:p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o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uned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gwersi</a:t>
            </a:r>
            <a:endParaRPr lang="en-GB" dirty="0"/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amcan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fframio'n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ddiffinio</a:t>
            </a:r>
            <a:r>
              <a:rPr lang="en-GB" dirty="0"/>
              <a:t> nod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gwers</a:t>
            </a:r>
            <a:endParaRPr lang="en-GB" dirty="0"/>
          </a:p>
          <a:p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effeithiolrwydd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gyrraedd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nod</a:t>
            </a:r>
          </a:p>
          <a:p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6447" y="1193524"/>
            <a:ext cx="3838903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Begin with the </a:t>
            </a:r>
            <a:r>
              <a:rPr lang="en-GB" b="1" dirty="0" smtClean="0"/>
              <a:t>end </a:t>
            </a:r>
            <a:r>
              <a:rPr lang="en-GB" b="1" dirty="0"/>
              <a:t>means:</a:t>
            </a:r>
          </a:p>
          <a:p>
            <a:r>
              <a:rPr lang="en-GB" dirty="0"/>
              <a:t>Progressing from unit planning to lesson planning </a:t>
            </a:r>
          </a:p>
          <a:p>
            <a:r>
              <a:rPr lang="en-GB" dirty="0"/>
              <a:t>Using a well-framed objective to deﬁne the goal of each lesson </a:t>
            </a:r>
          </a:p>
          <a:p>
            <a:r>
              <a:rPr lang="en-GB" dirty="0"/>
              <a:t>Determining how you’ll assess your effectiveness in reaching your goal </a:t>
            </a:r>
          </a:p>
          <a:p>
            <a:r>
              <a:rPr lang="en-GB" dirty="0"/>
              <a:t>Deciding on your 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70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Mewn</a:t>
            </a:r>
            <a:r>
              <a:rPr lang="en-GB" b="1" dirty="0" smtClean="0"/>
              <a:t> </a:t>
            </a:r>
            <a:r>
              <a:rPr lang="en-GB" b="1" dirty="0" err="1" smtClean="0"/>
              <a:t>geiriau</a:t>
            </a:r>
            <a:r>
              <a:rPr lang="en-GB" b="1" dirty="0" smtClean="0"/>
              <a:t> </a:t>
            </a:r>
            <a:r>
              <a:rPr lang="en-GB" b="1" dirty="0" err="1" smtClean="0"/>
              <a:t>eraill</a:t>
            </a:r>
            <a:r>
              <a:rPr lang="en-GB" b="1" dirty="0" smtClean="0"/>
              <a:t>…</a:t>
            </a:r>
            <a:br>
              <a:rPr lang="en-GB" b="1" dirty="0" smtClean="0"/>
            </a:br>
            <a:r>
              <a:rPr lang="en-GB" b="1" dirty="0" smtClean="0"/>
              <a:t>In </a:t>
            </a:r>
            <a:r>
              <a:rPr lang="en-GB" b="1" dirty="0"/>
              <a:t>other words…</a:t>
            </a:r>
          </a:p>
        </p:txBody>
      </p:sp>
      <p:graphicFrame>
        <p:nvGraphicFramePr>
          <p:cNvPr id="6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0727290"/>
              </p:ext>
            </p:extLst>
          </p:nvPr>
        </p:nvGraphicFramePr>
        <p:xfrm>
          <a:off x="180303" y="1690689"/>
          <a:ext cx="8770513" cy="3602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4945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0"/>
            <a:ext cx="7886700" cy="1325563"/>
          </a:xfrm>
        </p:spPr>
        <p:txBody>
          <a:bodyPr/>
          <a:lstStyle/>
          <a:p>
            <a:r>
              <a:rPr lang="en-GB" b="1" dirty="0" smtClean="0"/>
              <a:t>Amcanion </a:t>
            </a:r>
            <a:r>
              <a:rPr lang="en-GB" b="1" dirty="0" err="1" smtClean="0"/>
              <a:t>dysgu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Learning objectives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8013" y="1325563"/>
            <a:ext cx="4303987" cy="4351338"/>
          </a:xfrm>
        </p:spPr>
        <p:txBody>
          <a:bodyPr>
            <a:normAutofit/>
          </a:bodyPr>
          <a:lstStyle/>
          <a:p>
            <a:r>
              <a:rPr lang="en-GB" sz="2400" b="1" dirty="0"/>
              <a:t>Mae Lemov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argymell</a:t>
            </a:r>
            <a:r>
              <a:rPr lang="en-GB" sz="2400" b="1" dirty="0"/>
              <a:t> 4 </a:t>
            </a:r>
            <a:r>
              <a:rPr lang="en-GB" sz="2400" b="1" dirty="0" smtClean="0"/>
              <a:t>M </a:t>
            </a:r>
            <a:r>
              <a:rPr lang="en-GB" sz="2400" b="1" dirty="0"/>
              <a:t>Todd McKee:</a:t>
            </a:r>
          </a:p>
          <a:p>
            <a:r>
              <a:rPr lang="en-GB" sz="2400" dirty="0"/>
              <a:t>Mae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chi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amcanion</a:t>
            </a:r>
            <a:r>
              <a:rPr lang="en-GB" sz="2400" dirty="0"/>
              <a:t> </a:t>
            </a:r>
            <a:r>
              <a:rPr lang="en-GB" sz="2400" b="1" dirty="0"/>
              <a:t>YN </a:t>
            </a:r>
            <a:r>
              <a:rPr lang="en-GB" sz="2400" b="1" dirty="0" smtClean="0"/>
              <a:t>HYDRIN (MANAGEABLE), </a:t>
            </a:r>
            <a:r>
              <a:rPr lang="en-GB" sz="2400" b="1" dirty="0"/>
              <a:t>MESUROL, A WNAED YN GYNTAF </a:t>
            </a:r>
            <a:r>
              <a:rPr lang="en-GB" sz="2400" dirty="0"/>
              <a:t>(</a:t>
            </a:r>
            <a:r>
              <a:rPr lang="en-GB" sz="2400" dirty="0" err="1"/>
              <a:t>h.y</a:t>
            </a:r>
            <a:r>
              <a:rPr lang="en-GB" sz="2400" dirty="0"/>
              <a:t>. </a:t>
            </a:r>
            <a:r>
              <a:rPr lang="en-GB" sz="2400" dirty="0" err="1"/>
              <a:t>dylent</a:t>
            </a:r>
            <a:r>
              <a:rPr lang="en-GB" sz="2400" dirty="0"/>
              <a:t> </a:t>
            </a:r>
            <a:r>
              <a:rPr lang="en-GB" sz="2400" dirty="0" err="1"/>
              <a:t>arwain</a:t>
            </a:r>
            <a:r>
              <a:rPr lang="en-GB" sz="2400" dirty="0"/>
              <a:t>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hytrach</a:t>
            </a:r>
            <a:r>
              <a:rPr lang="en-GB" sz="2400" dirty="0"/>
              <a:t> </a:t>
            </a:r>
            <a:r>
              <a:rPr lang="en-GB" sz="2400" dirty="0" err="1"/>
              <a:t>na'u</a:t>
            </a:r>
            <a:r>
              <a:rPr lang="en-GB" sz="2400" dirty="0"/>
              <a:t> </a:t>
            </a:r>
            <a:r>
              <a:rPr lang="en-GB" sz="2400" dirty="0" err="1"/>
              <a:t>cyfiawnhau</a:t>
            </a:r>
            <a:r>
              <a:rPr lang="en-GB" sz="2400" dirty="0"/>
              <a:t>) </a:t>
            </a:r>
            <a:r>
              <a:rPr lang="en-GB" sz="2400" dirty="0" smtClean="0"/>
              <a:t>a </a:t>
            </a:r>
            <a:r>
              <a:rPr lang="en-GB" sz="2400" b="1" dirty="0"/>
              <a:t>MWYAF PWYSIG</a:t>
            </a:r>
            <a:r>
              <a:rPr lang="en-GB" sz="2400" dirty="0"/>
              <a:t> (</a:t>
            </a:r>
            <a:r>
              <a:rPr lang="en-GB" sz="2400" dirty="0" err="1"/>
              <a:t>dylent</a:t>
            </a:r>
            <a:r>
              <a:rPr lang="en-GB" sz="2400" dirty="0"/>
              <a:t> </a:t>
            </a:r>
            <a:r>
              <a:rPr lang="en-GB" sz="2400" dirty="0" err="1"/>
              <a:t>ganolbwyntio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y </a:t>
            </a:r>
            <a:r>
              <a:rPr lang="en-GB" sz="2400" dirty="0" err="1"/>
              <a:t>bydd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lwyddo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dyfodol</a:t>
            </a:r>
            <a:r>
              <a:rPr lang="en-GB" sz="2400" dirty="0"/>
              <a:t>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28695" y="1325563"/>
            <a:ext cx="3886200" cy="4208134"/>
          </a:xfrm>
        </p:spPr>
        <p:txBody>
          <a:bodyPr>
            <a:normAutofit/>
          </a:bodyPr>
          <a:lstStyle/>
          <a:p>
            <a:r>
              <a:rPr lang="en-GB" sz="2400" b="1" dirty="0"/>
              <a:t>Lemov recommends Todd McKee’s 4 Ms</a:t>
            </a:r>
            <a:r>
              <a:rPr lang="en-GB" sz="2400" b="1" dirty="0" smtClean="0"/>
              <a:t>:</a:t>
            </a:r>
            <a:endParaRPr lang="en-GB" sz="2400" dirty="0" smtClean="0"/>
          </a:p>
          <a:p>
            <a:pPr lvl="0"/>
            <a:r>
              <a:rPr lang="en-GB" sz="2400" dirty="0" smtClean="0"/>
              <a:t>You </a:t>
            </a:r>
            <a:r>
              <a:rPr lang="en-GB" sz="2400" dirty="0"/>
              <a:t>need to make your objectives </a:t>
            </a:r>
            <a:r>
              <a:rPr lang="en-GB" sz="2400" b="1" dirty="0"/>
              <a:t>MANAGEABLE, MEASURABLE, MADE FIRST </a:t>
            </a:r>
            <a:r>
              <a:rPr lang="en-GB" sz="2400" dirty="0"/>
              <a:t>(i.e. they should guide activities rather than justifying them) &amp; </a:t>
            </a:r>
            <a:r>
              <a:rPr lang="en-GB" sz="2400" b="1" dirty="0"/>
              <a:t>MOST IMPORTANT </a:t>
            </a:r>
            <a:r>
              <a:rPr lang="en-GB" sz="2400" dirty="0"/>
              <a:t>(they should focus on what pupils will need to succeed in their future).</a:t>
            </a: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291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28644"/>
            <a:ext cx="7886700" cy="1325563"/>
          </a:xfrm>
        </p:spPr>
        <p:txBody>
          <a:bodyPr/>
          <a:lstStyle/>
          <a:p>
            <a:r>
              <a:rPr lang="en-GB" b="1" dirty="0" smtClean="0"/>
              <a:t>Amcanion </a:t>
            </a:r>
            <a:r>
              <a:rPr lang="en-GB" b="1" dirty="0" err="1" smtClean="0"/>
              <a:t>dysgu</a:t>
            </a:r>
            <a:r>
              <a:rPr lang="en-GB" b="1" dirty="0" smtClean="0"/>
              <a:t> </a:t>
            </a:r>
            <a:r>
              <a:rPr lang="en-GB" b="1" dirty="0" err="1" smtClean="0"/>
              <a:t>clir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Clear </a:t>
            </a:r>
            <a:r>
              <a:rPr lang="en-GB" b="1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66798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Gosod her </a:t>
            </a:r>
            <a:r>
              <a:rPr lang="en-GB" dirty="0" err="1"/>
              <a:t>clir</a:t>
            </a:r>
            <a:r>
              <a:rPr lang="en-GB" dirty="0"/>
              <a:t> –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flaenorol</a:t>
            </a:r>
            <a:r>
              <a:rPr lang="en-GB" dirty="0"/>
              <a:t>.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dsgyblion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trafferth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camgymeriadau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fethiant</a:t>
            </a:r>
            <a:endParaRPr lang="en-GB" dirty="0"/>
          </a:p>
          <a:p>
            <a:r>
              <a:rPr lang="en-GB" dirty="0" err="1"/>
              <a:t>Ymroddiad</a:t>
            </a:r>
            <a:r>
              <a:rPr lang="en-GB" dirty="0"/>
              <a:t> –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ymroi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dasgau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3971" y="1454207"/>
            <a:ext cx="38862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Ensure challenge – this involves knowing what will be challenging for pupils – link to prior knowledge. Due to the possibility of pupils struggling, you must ensure that making errors is not seen as failure.</a:t>
            </a:r>
          </a:p>
          <a:p>
            <a:r>
              <a:rPr lang="en-GB" dirty="0"/>
              <a:t>Commitment – pupils need to commit to a task so should see the worth of a learning experience (frame a lesson?)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5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615460"/>
            <a:ext cx="3886200" cy="48709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Hyder –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gredu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 smtClean="0"/>
              <a:t>llwyddo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/>
              <a:t>Disgwyliadau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– </a:t>
            </a:r>
            <a:r>
              <a:rPr lang="en-GB" dirty="0" err="1"/>
              <a:t>byddan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methu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disgwyliadau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 –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disgwyliadau</a:t>
            </a:r>
            <a:r>
              <a:rPr lang="en-GB" dirty="0"/>
              <a:t> </a:t>
            </a:r>
            <a:r>
              <a:rPr lang="en-GB" dirty="0" err="1"/>
              <a:t>uchel</a:t>
            </a:r>
            <a:endParaRPr lang="en-GB" dirty="0"/>
          </a:p>
          <a:p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– o </a:t>
            </a:r>
            <a:r>
              <a:rPr lang="en-GB" dirty="0" err="1"/>
              <a:t>destunau</a:t>
            </a:r>
            <a:r>
              <a:rPr lang="en-GB" dirty="0"/>
              <a:t> </a:t>
            </a:r>
            <a:r>
              <a:rPr lang="en-GB" dirty="0" err="1"/>
              <a:t>ysgafn</a:t>
            </a:r>
            <a:r>
              <a:rPr lang="en-GB" dirty="0"/>
              <a:t> a </a:t>
            </a:r>
            <a:r>
              <a:rPr lang="en-GB" dirty="0" err="1"/>
              <a:t>dwfn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20717"/>
            <a:ext cx="3886200" cy="5628950"/>
          </a:xfrm>
        </p:spPr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r>
              <a:rPr lang="en-GB" dirty="0"/>
              <a:t>Confidence – pupils have to believe that they can attain any goal/learning intention. You must instil this confidence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Student </a:t>
            </a:r>
            <a:r>
              <a:rPr lang="en-GB" dirty="0"/>
              <a:t>expectations – many </a:t>
            </a:r>
            <a:r>
              <a:rPr lang="en-GB" dirty="0" smtClean="0"/>
              <a:t>pupils </a:t>
            </a:r>
            <a:r>
              <a:rPr lang="en-GB" dirty="0"/>
              <a:t>may fail if they have low expectations – you need to help </a:t>
            </a:r>
            <a:r>
              <a:rPr lang="en-GB" dirty="0" smtClean="0"/>
              <a:t>pupils </a:t>
            </a:r>
            <a:r>
              <a:rPr lang="en-GB" dirty="0"/>
              <a:t>to have realistic expectations so they can achieve </a:t>
            </a:r>
            <a:r>
              <a:rPr lang="en-GB" dirty="0" smtClean="0"/>
              <a:t>potential.</a:t>
            </a:r>
            <a:endParaRPr lang="en-GB" dirty="0"/>
          </a:p>
          <a:p>
            <a:r>
              <a:rPr lang="en-GB" dirty="0"/>
              <a:t>Conceptual understanding – ensure that there are opportunities for surface and deep understanding in order to develop conceptual </a:t>
            </a:r>
            <a:r>
              <a:rPr lang="en-GB" dirty="0" smtClean="0"/>
              <a:t>understanding.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342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4409"/>
            <a:ext cx="7886700" cy="1325563"/>
          </a:xfrm>
        </p:spPr>
        <p:txBody>
          <a:bodyPr>
            <a:normAutofit/>
          </a:bodyPr>
          <a:lstStyle/>
          <a:p>
            <a:r>
              <a:rPr lang="en-GB" sz="3100" b="1" dirty="0" err="1" smtClean="0"/>
              <a:t>Ydw</a:t>
            </a:r>
            <a:r>
              <a:rPr lang="en-GB" sz="3100" b="1" dirty="0" smtClean="0"/>
              <a:t> </a:t>
            </a:r>
            <a:r>
              <a:rPr lang="en-GB" sz="3100" b="1" dirty="0" err="1"/>
              <a:t>i</a:t>
            </a:r>
            <a:r>
              <a:rPr lang="en-GB" sz="3100" b="1" dirty="0" err="1" smtClean="0"/>
              <a:t>’n</a:t>
            </a:r>
            <a:r>
              <a:rPr lang="en-GB" sz="3100" b="1" dirty="0" smtClean="0"/>
              <a:t> </a:t>
            </a:r>
            <a:r>
              <a:rPr lang="en-GB" sz="3100" b="1" dirty="0" err="1" smtClean="0"/>
              <a:t>cwrdd</a:t>
            </a:r>
            <a:r>
              <a:rPr lang="en-GB" sz="3100" b="1" dirty="0"/>
              <a:t> </a:t>
            </a:r>
            <a:r>
              <a:rPr lang="en-GB" sz="3100" b="1" dirty="0" smtClean="0"/>
              <a:t>ag </a:t>
            </a:r>
            <a:r>
              <a:rPr lang="en-GB" sz="3100" b="1" dirty="0" err="1" smtClean="0"/>
              <a:t>anghenion</a:t>
            </a:r>
            <a:r>
              <a:rPr lang="en-GB" sz="3100" b="1" dirty="0" smtClean="0"/>
              <a:t> </a:t>
            </a:r>
            <a:r>
              <a:rPr lang="en-GB" sz="3100" b="1" dirty="0" err="1" smtClean="0"/>
              <a:t>fy</a:t>
            </a:r>
            <a:r>
              <a:rPr lang="en-GB" sz="3100" b="1" dirty="0" smtClean="0"/>
              <a:t> </a:t>
            </a:r>
            <a:r>
              <a:rPr lang="en-GB" sz="3100" b="1" dirty="0" err="1" smtClean="0"/>
              <a:t>nisgyblion</a:t>
            </a:r>
            <a:r>
              <a:rPr lang="en-GB" sz="3100" b="1" dirty="0" smtClean="0"/>
              <a:t> </a:t>
            </a:r>
            <a:r>
              <a:rPr lang="en-GB" sz="3100" b="1" dirty="0" err="1" smtClean="0"/>
              <a:t>i</a:t>
            </a:r>
            <a:r>
              <a:rPr lang="en-GB" sz="3100" b="1" dirty="0" smtClean="0"/>
              <a:t> </a:t>
            </a:r>
            <a:r>
              <a:rPr lang="en-GB" sz="3100" b="1" dirty="0" err="1" smtClean="0"/>
              <a:t>gyd</a:t>
            </a:r>
            <a:r>
              <a:rPr lang="en-GB" sz="3100" b="1" dirty="0" smtClean="0"/>
              <a:t>?</a:t>
            </a:r>
            <a:br>
              <a:rPr lang="en-GB" sz="3100" b="1" dirty="0" smtClean="0"/>
            </a:br>
            <a:r>
              <a:rPr lang="en-GB" sz="3100" b="1" dirty="0" smtClean="0"/>
              <a:t>Am </a:t>
            </a:r>
            <a:r>
              <a:rPr lang="en-GB" sz="3100" b="1" dirty="0"/>
              <a:t>I meeting all my </a:t>
            </a:r>
            <a:r>
              <a:rPr lang="en-GB" sz="3100" b="1" dirty="0" smtClean="0"/>
              <a:t>pupils’ </a:t>
            </a:r>
            <a:r>
              <a:rPr lang="en-GB" sz="3100" b="1" dirty="0"/>
              <a:t>needs?</a:t>
            </a:r>
            <a:r>
              <a:rPr lang="en-GB" dirty="0"/>
              <a:t/>
            </a:r>
            <a:br>
              <a:rPr lang="en-GB" dirty="0"/>
            </a:br>
            <a:r>
              <a:rPr lang="en-GB" sz="2000" dirty="0" err="1" smtClean="0"/>
              <a:t>Addasiad</a:t>
            </a:r>
            <a:r>
              <a:rPr lang="en-GB" sz="2000" dirty="0" smtClean="0"/>
              <a:t> o/Adapted </a:t>
            </a:r>
            <a:r>
              <a:rPr lang="en-GB" sz="2000" dirty="0"/>
              <a:t>from </a:t>
            </a:r>
            <a:r>
              <a:rPr lang="en-GB" sz="2000" i="1" dirty="0"/>
              <a:t>Ticked Off, </a:t>
            </a:r>
            <a:r>
              <a:rPr lang="en-GB" sz="2000" dirty="0"/>
              <a:t>Harry Fletcher-Wood,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98328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Wingdings 2" charset="2"/>
              <a:buNone/>
            </a:pPr>
            <a:r>
              <a:rPr lang="en-GB" b="1" u="sng" dirty="0"/>
              <a:t>Creu </a:t>
            </a:r>
            <a:r>
              <a:rPr lang="en-GB" b="1" u="sng" dirty="0" err="1"/>
              <a:t>rhestr</a:t>
            </a:r>
            <a:r>
              <a:rPr lang="en-GB" b="1" u="sng" dirty="0"/>
              <a:t> </a:t>
            </a:r>
            <a:r>
              <a:rPr lang="en-GB" b="1" u="sng" dirty="0" err="1"/>
              <a:t>wirio</a:t>
            </a:r>
            <a:r>
              <a:rPr lang="en-GB" b="1" u="sng" dirty="0"/>
              <a:t> </a:t>
            </a:r>
            <a:r>
              <a:rPr lang="en-GB" b="1" u="sng" dirty="0" err="1"/>
              <a:t>personol</a:t>
            </a:r>
            <a:r>
              <a:rPr lang="en-GB" b="1" u="sng" dirty="0"/>
              <a:t>: </a:t>
            </a:r>
            <a:r>
              <a:rPr lang="en-GB" b="1" u="sng" dirty="0" err="1"/>
              <a:t>e.e</a:t>
            </a:r>
            <a:r>
              <a:rPr lang="en-GB" b="1" u="sng" dirty="0"/>
              <a:t>.</a:t>
            </a:r>
          </a:p>
          <a:p>
            <a:r>
              <a:rPr lang="en-GB" b="1" dirty="0"/>
              <a:t>Disgyblion a </a:t>
            </a:r>
            <a:r>
              <a:rPr lang="en-GB" b="1" dirty="0" err="1"/>
              <a:t>nam</a:t>
            </a:r>
            <a:r>
              <a:rPr lang="en-GB" b="1" dirty="0"/>
              <a:t> </a:t>
            </a:r>
            <a:r>
              <a:rPr lang="en-GB" b="1" dirty="0" err="1"/>
              <a:t>gweld</a:t>
            </a:r>
            <a:r>
              <a:rPr lang="en-GB" b="1" dirty="0"/>
              <a:t> –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 smtClean="0"/>
              <a:t>ffont</a:t>
            </a:r>
            <a:r>
              <a:rPr lang="en-GB" dirty="0" smtClean="0"/>
              <a:t> </a:t>
            </a:r>
            <a:r>
              <a:rPr lang="en-GB" sz="3000" dirty="0" err="1" smtClean="0"/>
              <a:t>maint</a:t>
            </a:r>
            <a:r>
              <a:rPr lang="en-GB" sz="3000" dirty="0" smtClean="0"/>
              <a:t> </a:t>
            </a:r>
            <a:r>
              <a:rPr lang="en-GB" sz="3000" dirty="0"/>
              <a:t>28</a:t>
            </a:r>
            <a:r>
              <a:rPr lang="en-GB" dirty="0"/>
              <a:t>,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blaen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wynebu’r</a:t>
            </a:r>
            <a:r>
              <a:rPr lang="en-GB" dirty="0"/>
              <a:t> </a:t>
            </a:r>
            <a:r>
              <a:rPr lang="en-GB" dirty="0" err="1"/>
              <a:t>bwrdd</a:t>
            </a:r>
            <a:r>
              <a:rPr lang="en-GB" dirty="0"/>
              <a:t> </a:t>
            </a:r>
            <a:r>
              <a:rPr lang="en-GB" dirty="0" err="1"/>
              <a:t>gwyn</a:t>
            </a:r>
            <a:endParaRPr lang="en-GB" dirty="0"/>
          </a:p>
          <a:p>
            <a:r>
              <a:rPr lang="en-GB" b="1" dirty="0"/>
              <a:t>Disgyblion </a:t>
            </a:r>
            <a:r>
              <a:rPr lang="en-GB" b="1" dirty="0" smtClean="0"/>
              <a:t>â </a:t>
            </a:r>
            <a:r>
              <a:rPr lang="en-GB" b="1" dirty="0" err="1"/>
              <a:t>thrafferth</a:t>
            </a:r>
            <a:r>
              <a:rPr lang="en-GB" b="1" dirty="0"/>
              <a:t> </a:t>
            </a:r>
            <a:r>
              <a:rPr lang="en-GB" b="1" dirty="0" err="1"/>
              <a:t>clywed</a:t>
            </a:r>
            <a:r>
              <a:rPr lang="en-GB" b="1" dirty="0"/>
              <a:t> – </a:t>
            </a:r>
            <a:r>
              <a:rPr lang="en-GB" dirty="0" err="1"/>
              <a:t>eistedd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blaen</a:t>
            </a:r>
            <a:r>
              <a:rPr lang="en-GB" dirty="0"/>
              <a:t>,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wynebu</a:t>
            </a:r>
            <a:r>
              <a:rPr lang="en-GB" dirty="0"/>
              <a:t> y </a:t>
            </a:r>
            <a:r>
              <a:rPr lang="en-GB" dirty="0" err="1"/>
              <a:t>disgybl</a:t>
            </a:r>
            <a:r>
              <a:rPr lang="en-GB" dirty="0"/>
              <a:t>. </a:t>
            </a:r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 smtClean="0"/>
              <a:t>s</a:t>
            </a:r>
            <a:r>
              <a:rPr lang="en-GB" dirty="0" err="1" smtClean="0">
                <a:latin typeface="Calibri" panose="020F0502020204030204" pitchFamily="34" charset="0"/>
              </a:rPr>
              <a:t>ŵ</a:t>
            </a:r>
            <a:r>
              <a:rPr lang="en-GB" dirty="0" err="1" smtClean="0"/>
              <a:t>n</a:t>
            </a:r>
            <a:r>
              <a:rPr lang="en-GB" dirty="0" smtClean="0"/>
              <a:t> </a:t>
            </a:r>
            <a:r>
              <a:rPr lang="en-GB" dirty="0" err="1"/>
              <a:t>cefndir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isel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69972"/>
            <a:ext cx="38862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u="sng" dirty="0"/>
              <a:t>Make your own checklist: e.g.</a:t>
            </a:r>
          </a:p>
          <a:p>
            <a:r>
              <a:rPr lang="en-GB" b="1" dirty="0" smtClean="0"/>
              <a:t>pupils </a:t>
            </a:r>
            <a:r>
              <a:rPr lang="en-GB" b="1" dirty="0"/>
              <a:t>with visual needs </a:t>
            </a:r>
            <a:r>
              <a:rPr lang="en-GB" dirty="0"/>
              <a:t>– text enlarged to font </a:t>
            </a:r>
            <a:r>
              <a:rPr lang="en-GB" sz="3000" dirty="0"/>
              <a:t>size 28</a:t>
            </a:r>
            <a:r>
              <a:rPr lang="en-GB" dirty="0"/>
              <a:t>, pupil wearing glasses and facing board</a:t>
            </a:r>
          </a:p>
          <a:p>
            <a:r>
              <a:rPr lang="en-GB" b="1" dirty="0" smtClean="0"/>
              <a:t>pupils </a:t>
            </a:r>
            <a:r>
              <a:rPr lang="en-GB" b="1" dirty="0"/>
              <a:t>with hearing difficulties </a:t>
            </a:r>
            <a:r>
              <a:rPr lang="en-GB" dirty="0"/>
              <a:t>– sit in </a:t>
            </a:r>
            <a:r>
              <a:rPr lang="en-GB" dirty="0" smtClean="0"/>
              <a:t>front, </a:t>
            </a:r>
            <a:r>
              <a:rPr lang="en-GB" dirty="0"/>
              <a:t>position yourself to face student. Keep background noise to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38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312135"/>
            <a:ext cx="3886200" cy="526885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Disgyblion </a:t>
            </a:r>
            <a:r>
              <a:rPr lang="en-GB" b="1" dirty="0" err="1"/>
              <a:t>sy</a:t>
            </a:r>
            <a:r>
              <a:rPr lang="en-GB" b="1" dirty="0"/>
              <a:t> </a:t>
            </a:r>
            <a:r>
              <a:rPr lang="en-GB" b="1" dirty="0" err="1"/>
              <a:t>ddim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gallu</a:t>
            </a:r>
            <a:r>
              <a:rPr lang="en-GB" b="1" dirty="0"/>
              <a:t> </a:t>
            </a:r>
            <a:r>
              <a:rPr lang="en-GB" b="1" dirty="0" err="1"/>
              <a:t>symud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rhwydd</a:t>
            </a:r>
            <a:r>
              <a:rPr lang="en-GB" b="1" dirty="0"/>
              <a:t>  - </a:t>
            </a:r>
            <a:r>
              <a:rPr lang="en-GB" dirty="0" err="1"/>
              <a:t>dileu’r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, </a:t>
            </a:r>
            <a:r>
              <a:rPr lang="en-GB" dirty="0" err="1"/>
              <a:t>gadael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</a:t>
            </a:r>
            <a:endParaRPr lang="en-GB" dirty="0"/>
          </a:p>
          <a:p>
            <a:r>
              <a:rPr lang="en-GB" b="1" dirty="0" err="1"/>
              <a:t>Disgybl</a:t>
            </a:r>
            <a:r>
              <a:rPr lang="en-GB" b="1" dirty="0"/>
              <a:t> </a:t>
            </a:r>
            <a:r>
              <a:rPr lang="en-GB" b="1" dirty="0" err="1"/>
              <a:t>gyda</a:t>
            </a:r>
            <a:r>
              <a:rPr lang="en-GB" b="1" dirty="0"/>
              <a:t> ASD – </a:t>
            </a:r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/>
              <a:t>swn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, </a:t>
            </a:r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cyson</a:t>
            </a:r>
            <a:r>
              <a:rPr lang="en-GB" dirty="0"/>
              <a:t>,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rhybudd</a:t>
            </a:r>
            <a:r>
              <a:rPr lang="en-GB" dirty="0"/>
              <a:t> o </a:t>
            </a:r>
            <a:r>
              <a:rPr lang="en-GB" dirty="0" err="1"/>
              <a:t>flaen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am </a:t>
            </a:r>
            <a:r>
              <a:rPr lang="en-GB" dirty="0" err="1"/>
              <a:t>newid</a:t>
            </a:r>
            <a:endParaRPr lang="en-GB" dirty="0"/>
          </a:p>
          <a:p>
            <a:r>
              <a:rPr lang="en-GB" b="1" dirty="0"/>
              <a:t>Disgyblion SIY – </a:t>
            </a:r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, </a:t>
            </a:r>
            <a:r>
              <a:rPr lang="en-GB" dirty="0" err="1"/>
              <a:t>testunau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, </a:t>
            </a:r>
            <a:r>
              <a:rPr lang="en-GB" dirty="0" err="1"/>
              <a:t>lluniau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312135"/>
            <a:ext cx="3886200" cy="507967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pupils </a:t>
            </a:r>
            <a:r>
              <a:rPr lang="en-GB" b="1" dirty="0"/>
              <a:t>with restricted mobility </a:t>
            </a:r>
            <a:r>
              <a:rPr lang="en-GB" dirty="0"/>
              <a:t>– remove the expectation of moving around room, allow pupil to leave early</a:t>
            </a:r>
          </a:p>
          <a:p>
            <a:r>
              <a:rPr lang="en-GB" b="1" dirty="0" smtClean="0"/>
              <a:t>pupils </a:t>
            </a:r>
            <a:r>
              <a:rPr lang="en-GB" b="1" dirty="0"/>
              <a:t>with ASD </a:t>
            </a:r>
            <a:r>
              <a:rPr lang="en-GB" dirty="0"/>
              <a:t>–minimise noise, maintain a consistent structure and give </a:t>
            </a:r>
            <a:r>
              <a:rPr lang="en-GB" dirty="0" smtClean="0"/>
              <a:t>pupils </a:t>
            </a:r>
            <a:r>
              <a:rPr lang="en-GB" dirty="0"/>
              <a:t>prior warning about changes</a:t>
            </a:r>
          </a:p>
          <a:p>
            <a:r>
              <a:rPr lang="en-GB" b="1" dirty="0" smtClean="0"/>
              <a:t>pupils </a:t>
            </a:r>
            <a:r>
              <a:rPr lang="en-GB" b="1" dirty="0"/>
              <a:t>with EAL </a:t>
            </a:r>
            <a:r>
              <a:rPr lang="en-GB" dirty="0"/>
              <a:t>– clear, sequential instructions, adapted texts, visual cues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389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28644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 err="1" smtClean="0"/>
              <a:t>Ystyried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asesu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o’r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cychwyn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/>
              <a:t>Considering </a:t>
            </a:r>
            <a:r>
              <a:rPr lang="en-GB" sz="3600" b="1" dirty="0"/>
              <a:t>assessment from the start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91979"/>
            <a:ext cx="38862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Yn ‘Embedded Formative Assessment’ (</a:t>
            </a:r>
            <a:r>
              <a:rPr lang="en-GB" b="1" dirty="0" err="1"/>
              <a:t>Wiliam</a:t>
            </a:r>
            <a:r>
              <a:rPr lang="en-GB" b="1" dirty="0"/>
              <a:t>, 2011), y pump </a:t>
            </a:r>
            <a:r>
              <a:rPr lang="en-GB" b="1" dirty="0" err="1"/>
              <a:t>strategaeth</a:t>
            </a:r>
            <a:r>
              <a:rPr lang="en-GB" b="1" dirty="0"/>
              <a:t> o </a:t>
            </a:r>
            <a:r>
              <a:rPr lang="en-GB" b="1" dirty="0" err="1"/>
              <a:t>asesu</a:t>
            </a:r>
            <a:r>
              <a:rPr lang="en-GB" b="1" dirty="0"/>
              <a:t> </a:t>
            </a:r>
            <a:r>
              <a:rPr lang="en-GB" b="1" dirty="0" err="1"/>
              <a:t>ffurfiannol</a:t>
            </a:r>
            <a:r>
              <a:rPr lang="en-GB" b="1" dirty="0"/>
              <a:t> </a:t>
            </a:r>
            <a:r>
              <a:rPr lang="en-GB" b="1" dirty="0" err="1"/>
              <a:t>yw</a:t>
            </a:r>
            <a:r>
              <a:rPr lang="en-GB" b="1" dirty="0" smtClean="0"/>
              <a:t>:</a:t>
            </a:r>
          </a:p>
          <a:p>
            <a:pPr marL="0" indent="0">
              <a:buNone/>
            </a:pPr>
            <a:r>
              <a:rPr lang="en-GB" b="1" dirty="0" smtClean="0"/>
              <a:t> </a:t>
            </a:r>
            <a:endParaRPr lang="en-GB" b="1" dirty="0"/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clir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91979"/>
            <a:ext cx="38862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In </a:t>
            </a:r>
            <a:r>
              <a:rPr lang="en-GB" b="1" dirty="0" smtClean="0"/>
              <a:t>‘Embedded </a:t>
            </a:r>
            <a:r>
              <a:rPr lang="en-GB" b="1" dirty="0"/>
              <a:t>Formative </a:t>
            </a:r>
            <a:r>
              <a:rPr lang="en-GB" b="1" dirty="0" smtClean="0"/>
              <a:t>Assessment’ </a:t>
            </a:r>
            <a:r>
              <a:rPr lang="en-GB" b="1" dirty="0"/>
              <a:t>(</a:t>
            </a:r>
            <a:r>
              <a:rPr lang="en-GB" b="1" dirty="0" err="1"/>
              <a:t>Wiliam</a:t>
            </a:r>
            <a:r>
              <a:rPr lang="en-GB" b="1" dirty="0"/>
              <a:t>, 2011), the five key strategies of formative assessment are: </a:t>
            </a:r>
            <a:endParaRPr lang="en-GB" b="1" dirty="0" smtClean="0"/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Clarifying, sharing and understanding learning </a:t>
            </a:r>
            <a:r>
              <a:rPr lang="en-GB" dirty="0" smtClean="0"/>
              <a:t>objectives </a:t>
            </a:r>
            <a:r>
              <a:rPr lang="en-GB" dirty="0"/>
              <a:t>and criteria for success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11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0995" y="198602"/>
            <a:ext cx="3886200" cy="4351338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/>
              <a:t>Gyrru </a:t>
            </a:r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pPr marL="514350" indent="-514350">
              <a:buFont typeface="+mj-lt"/>
              <a:buAutoNum type="arabicPeriod" startAt="2"/>
            </a:pP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wella</a:t>
            </a:r>
            <a:endParaRPr lang="en-GB" dirty="0"/>
          </a:p>
          <a:p>
            <a:pPr marL="514350" indent="-514350">
              <a:buFont typeface="+mj-lt"/>
              <a:buAutoNum type="arabicPeriod" startAt="2"/>
            </a:pPr>
            <a:r>
              <a:rPr lang="en-GB" dirty="0" err="1"/>
              <a:t>Cynorthwyo</a:t>
            </a:r>
            <a:r>
              <a:rPr lang="en-GB" dirty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smtClean="0"/>
              <a:t>i</a:t>
            </a:r>
            <a:r>
              <a:rPr lang="en-GB" dirty="0" smtClean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gilydd</a:t>
            </a:r>
            <a:endParaRPr lang="en-GB" dirty="0"/>
          </a:p>
          <a:p>
            <a:pPr marL="514350" indent="-514350">
              <a:buFont typeface="+mj-lt"/>
              <a:buAutoNum type="arabicPeriod" startAt="2"/>
            </a:pPr>
            <a:r>
              <a:rPr lang="en-GB" dirty="0" err="1"/>
              <a:t>Cynorthwyo</a:t>
            </a:r>
            <a:r>
              <a:rPr lang="en-GB" dirty="0"/>
              <a:t> </a:t>
            </a:r>
            <a:r>
              <a:rPr lang="en-GB" dirty="0" err="1" smtClean="0"/>
              <a:t>disgyblion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berchnogi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71040" y="170246"/>
            <a:ext cx="3886200" cy="5331920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/>
              <a:t>Engineering effective classroom discussions, activities and learning tasks that elicit evidence of </a:t>
            </a:r>
            <a:r>
              <a:rPr lang="en-GB" dirty="0" smtClean="0"/>
              <a:t>learning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GB" dirty="0" smtClean="0"/>
              <a:t>Providing </a:t>
            </a:r>
            <a:r>
              <a:rPr lang="en-GB" dirty="0"/>
              <a:t>feedback that moves </a:t>
            </a:r>
            <a:r>
              <a:rPr lang="en-GB" dirty="0" smtClean="0"/>
              <a:t>pupils </a:t>
            </a:r>
            <a:r>
              <a:rPr lang="en-GB" dirty="0"/>
              <a:t>forward 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Activating </a:t>
            </a:r>
            <a:r>
              <a:rPr lang="en-GB" dirty="0" smtClean="0"/>
              <a:t>pupils as </a:t>
            </a:r>
            <a:r>
              <a:rPr lang="en-GB" dirty="0"/>
              <a:t>instructional resources for one another 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Activating </a:t>
            </a:r>
            <a:r>
              <a:rPr lang="en-GB" dirty="0" smtClean="0"/>
              <a:t>pupils </a:t>
            </a:r>
            <a:r>
              <a:rPr lang="en-GB" dirty="0"/>
              <a:t>as the owners of their learning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23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3600" b="1" dirty="0" err="1" smtClean="0"/>
              <a:t>Cynnig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cyfleoedd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ar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gyfer</a:t>
            </a:r>
            <a:r>
              <a:rPr lang="en-GB" sz="3600" b="1" dirty="0" smtClean="0"/>
              <a:t> ‘</a:t>
            </a:r>
            <a:r>
              <a:rPr lang="en-GB" sz="3600" b="1" dirty="0" err="1" smtClean="0"/>
              <a:t>cyd-addysgu</a:t>
            </a:r>
            <a:r>
              <a:rPr lang="en-GB" sz="3600" b="1" dirty="0" smtClean="0"/>
              <a:t>’ </a:t>
            </a:r>
            <a:br>
              <a:rPr lang="en-GB" sz="3600" b="1" dirty="0" smtClean="0"/>
            </a:br>
            <a:r>
              <a:rPr lang="en-GB" sz="3600" b="1" dirty="0" smtClean="0"/>
              <a:t>Providing </a:t>
            </a:r>
            <a:r>
              <a:rPr lang="en-GB" sz="3600" b="1" dirty="0"/>
              <a:t>‘reciprocal teaching’ opportunities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3779" y="1325563"/>
            <a:ext cx="8544911" cy="4351338"/>
          </a:xfrm>
        </p:spPr>
        <p:txBody>
          <a:bodyPr>
            <a:normAutofit/>
          </a:bodyPr>
          <a:lstStyle/>
          <a:p>
            <a:r>
              <a:rPr lang="en-GB" dirty="0"/>
              <a:t>According to Hattie (2010), Reciprocal Teaching has an </a:t>
            </a:r>
            <a:r>
              <a:rPr lang="en-GB" u="sng" dirty="0"/>
              <a:t>effect size of </a:t>
            </a:r>
            <a:r>
              <a:rPr lang="en-GB" u="sng" dirty="0" smtClean="0"/>
              <a:t>0.74</a:t>
            </a:r>
            <a:endParaRPr lang="en-GB" dirty="0"/>
          </a:p>
          <a:p>
            <a:r>
              <a:rPr lang="en-GB" dirty="0"/>
              <a:t>In reciprocal teaching , teachers empower their students to learn through the use of cognitive strategies including summarising, questioning, clarifying, and predicting.  Pupils then assume the role of ‘teacher.’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GB" dirty="0"/>
              <a:t>‘Expert scaffolding is essential for cognitive development as students move from spectator to performer after repeated modelling by adults.’ (Hattie, 2010)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24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519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‘</a:t>
            </a:r>
            <a:r>
              <a:rPr lang="en-GB" sz="4000" b="1" dirty="0" err="1" smtClean="0"/>
              <a:t>Pitstops</a:t>
            </a:r>
            <a:r>
              <a:rPr lang="en-GB" sz="4000" b="1" dirty="0" smtClean="0"/>
              <a:t>’ &amp; </a:t>
            </a:r>
            <a:r>
              <a:rPr lang="en-GB" sz="4000" b="1" dirty="0"/>
              <a:t>‘mini-plenaries’ </a:t>
            </a:r>
            <a:r>
              <a:rPr lang="en-GB" sz="4000" b="1" dirty="0" smtClean="0"/>
              <a:t>(</a:t>
            </a:r>
            <a:r>
              <a:rPr lang="en-GB" sz="4000" b="1" dirty="0" err="1" smtClean="0"/>
              <a:t>ymddiheuriadau</a:t>
            </a:r>
            <a:r>
              <a:rPr lang="en-GB" sz="4000" b="1" dirty="0" smtClean="0"/>
              <a:t>/apologies</a:t>
            </a:r>
            <a:r>
              <a:rPr lang="en-GB" sz="4000" b="1" dirty="0"/>
              <a:t>, David </a:t>
            </a:r>
            <a:r>
              <a:rPr lang="en-GB" sz="4000" b="1" dirty="0" err="1"/>
              <a:t>Didau</a:t>
            </a:r>
            <a:r>
              <a:rPr lang="en-GB" sz="4000" b="1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422" y="1592920"/>
            <a:ext cx="4341428" cy="1647195"/>
          </a:xfrm>
        </p:spPr>
        <p:txBody>
          <a:bodyPr>
            <a:normAutofit fontScale="77500" lnSpcReduction="20000"/>
          </a:bodyPr>
          <a:lstStyle/>
          <a:p>
            <a:r>
              <a:rPr lang="en-GB" sz="3400" b="1" dirty="0" smtClean="0"/>
              <a:t>Beth </a:t>
            </a:r>
            <a:r>
              <a:rPr lang="en-GB" sz="3400" b="1" dirty="0" err="1"/>
              <a:t>yw</a:t>
            </a:r>
            <a:r>
              <a:rPr lang="en-GB" sz="3400" b="1" dirty="0"/>
              <a:t> </a:t>
            </a:r>
            <a:r>
              <a:rPr lang="en-GB" sz="3400" b="1" i="1" dirty="0" err="1"/>
              <a:t>cwestiwn</a:t>
            </a:r>
            <a:r>
              <a:rPr lang="en-GB" sz="3400" b="1" i="1" dirty="0"/>
              <a:t> </a:t>
            </a:r>
            <a:r>
              <a:rPr lang="en-GB" sz="3400" b="1" i="1" dirty="0" err="1"/>
              <a:t>colfach</a:t>
            </a:r>
            <a:r>
              <a:rPr lang="en-GB" sz="3400" b="1" dirty="0"/>
              <a:t>? </a:t>
            </a:r>
            <a:r>
              <a:rPr lang="en-GB" sz="3400" dirty="0" err="1"/>
              <a:t>Gwiriad</a:t>
            </a:r>
            <a:r>
              <a:rPr lang="en-GB" sz="3400" dirty="0"/>
              <a:t> am </a:t>
            </a:r>
            <a:r>
              <a:rPr lang="en-GB" sz="3400" dirty="0" err="1"/>
              <a:t>ddealltwriaeth</a:t>
            </a:r>
            <a:r>
              <a:rPr lang="en-GB" sz="3400" dirty="0"/>
              <a:t> </a:t>
            </a:r>
            <a:r>
              <a:rPr lang="en-GB" sz="3400" dirty="0" err="1"/>
              <a:t>ar</a:t>
            </a:r>
            <a:r>
              <a:rPr lang="en-GB" sz="3400" dirty="0"/>
              <a:t> </a:t>
            </a:r>
            <a:r>
              <a:rPr lang="en-GB" sz="3400" dirty="0" err="1" smtClean="0"/>
              <a:t>drobwynt</a:t>
            </a:r>
            <a:r>
              <a:rPr lang="en-GB" sz="3400" dirty="0" smtClean="0"/>
              <a:t> </a:t>
            </a:r>
            <a:r>
              <a:rPr lang="en-GB" sz="3400" dirty="0" err="1"/>
              <a:t>mewn</a:t>
            </a:r>
            <a:r>
              <a:rPr lang="en-GB" sz="3400" dirty="0"/>
              <a:t> </a:t>
            </a:r>
            <a:r>
              <a:rPr lang="en-GB" sz="3400" dirty="0" err="1"/>
              <a:t>gwers</a:t>
            </a:r>
            <a:r>
              <a:rPr lang="en-GB" sz="3400" dirty="0"/>
              <a:t>, </a:t>
            </a:r>
            <a:r>
              <a:rPr lang="en-GB" sz="3400" dirty="0" err="1"/>
              <a:t>fel</a:t>
            </a:r>
            <a:r>
              <a:rPr lang="en-GB" sz="3400" dirty="0"/>
              <a:t> </a:t>
            </a:r>
            <a:r>
              <a:rPr lang="en-GB" sz="3400" dirty="0" err="1"/>
              <a:t>y’i</a:t>
            </a:r>
            <a:r>
              <a:rPr lang="en-GB" sz="3400" dirty="0"/>
              <a:t> </a:t>
            </a:r>
            <a:r>
              <a:rPr lang="en-GB" sz="3400" dirty="0" err="1"/>
              <a:t>gelwir</a:t>
            </a:r>
            <a:r>
              <a:rPr lang="en-GB" sz="3400" dirty="0"/>
              <a:t> </a:t>
            </a:r>
            <a:r>
              <a:rPr lang="en-GB" sz="3400" dirty="0" err="1"/>
              <a:t>oherwydd</a:t>
            </a:r>
            <a:r>
              <a:rPr lang="en-GB" sz="3400" dirty="0"/>
              <a:t> </a:t>
            </a:r>
            <a:r>
              <a:rPr lang="en-GB" sz="3400" dirty="0" err="1"/>
              <a:t>dau</a:t>
            </a:r>
            <a:r>
              <a:rPr lang="en-GB" sz="3400" dirty="0"/>
              <a:t> </a:t>
            </a:r>
            <a:r>
              <a:rPr lang="en-GB" sz="3400" dirty="0" err="1"/>
              <a:t>ystyr</a:t>
            </a:r>
            <a:r>
              <a:rPr lang="en-GB" sz="3400" dirty="0"/>
              <a:t> </a:t>
            </a:r>
            <a:r>
              <a:rPr lang="en-GB" sz="3400" dirty="0" err="1"/>
              <a:t>rhyng-gysylltiedig</a:t>
            </a:r>
            <a:r>
              <a:rPr lang="en-GB" sz="3400" dirty="0" smtClean="0"/>
              <a:t>: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253660"/>
            <a:ext cx="4341429" cy="200980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3100" b="1" dirty="0" smtClean="0"/>
          </a:p>
          <a:p>
            <a:r>
              <a:rPr lang="en-GB" sz="3400" b="1" dirty="0" smtClean="0"/>
              <a:t>What </a:t>
            </a:r>
            <a:r>
              <a:rPr lang="en-GB" sz="3400" b="1" dirty="0"/>
              <a:t>is a hinge question? </a:t>
            </a:r>
            <a:r>
              <a:rPr lang="en-GB" sz="3400" dirty="0"/>
              <a:t>A check for understanding at a ‘hinge-point’ in a lesson, so-called because of two inter-linked meanings</a:t>
            </a:r>
            <a:r>
              <a:rPr lang="en-GB" sz="3400" dirty="0" smtClean="0"/>
              <a:t>:</a:t>
            </a:r>
          </a:p>
          <a:p>
            <a:pPr marL="0" indent="0">
              <a:buNone/>
            </a:pPr>
            <a:endParaRPr lang="en-GB" sz="3400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12429" y="3489188"/>
            <a:ext cx="7886700" cy="2010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prstClr val="black"/>
                </a:solidFill>
              </a:rPr>
              <a:t>1) It is the point where you move from one key idea/activity/point on to another.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prstClr val="black"/>
                </a:solidFill>
              </a:rPr>
              <a:t>2) Understanding the content before the hinge is a prerequisite for the next chunk of </a:t>
            </a:r>
            <a:r>
              <a:rPr lang="en-GB" sz="2400" dirty="0" smtClean="0">
                <a:solidFill>
                  <a:prstClr val="black"/>
                </a:solidFill>
              </a:rPr>
              <a:t>learning. </a:t>
            </a: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GB" sz="2400" dirty="0" smtClean="0">
                <a:solidFill>
                  <a:prstClr val="black"/>
                </a:solidFill>
              </a:rPr>
              <a:t>(</a:t>
            </a:r>
            <a:r>
              <a:rPr lang="en-GB" sz="2400" dirty="0">
                <a:solidFill>
                  <a:prstClr val="black"/>
                </a:solidFill>
              </a:rPr>
              <a:t>Fletcher-Wood, 2016</a:t>
            </a:r>
            <a:r>
              <a:rPr lang="en-GB" sz="2400" dirty="0" smtClean="0">
                <a:solidFill>
                  <a:prstClr val="black"/>
                </a:solidFill>
              </a:rPr>
              <a:t>)</a:t>
            </a:r>
            <a:endParaRPr lang="en-GB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40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717" y="112878"/>
            <a:ext cx="8797159" cy="1369081"/>
          </a:xfrm>
        </p:spPr>
        <p:txBody>
          <a:bodyPr>
            <a:normAutofit/>
          </a:bodyPr>
          <a:lstStyle/>
          <a:p>
            <a:r>
              <a:rPr lang="en-US" sz="2700" b="1" dirty="0" smtClean="0">
                <a:ln w="11430"/>
                <a:latin typeface="Calibri" panose="020F0502020204030204" pitchFamily="34" charset="0"/>
              </a:rPr>
              <a:t>Y </a:t>
            </a:r>
            <a:r>
              <a:rPr lang="en-US" sz="2700" b="1" dirty="0" err="1" smtClean="0">
                <a:ln w="11430"/>
                <a:latin typeface="Calibri" panose="020F0502020204030204" pitchFamily="34" charset="0"/>
              </a:rPr>
              <a:t>cyswllt</a:t>
            </a:r>
            <a:r>
              <a:rPr lang="en-US" sz="2700" b="1" dirty="0" smtClean="0">
                <a:ln w="11430"/>
                <a:latin typeface="Calibri" panose="020F0502020204030204" pitchFamily="34" charset="0"/>
              </a:rPr>
              <a:t> </a:t>
            </a:r>
            <a:r>
              <a:rPr lang="en-US" sz="2700" b="1" dirty="0" err="1" smtClean="0">
                <a:ln w="11430"/>
                <a:latin typeface="Calibri" panose="020F0502020204030204" pitchFamily="34" charset="0"/>
              </a:rPr>
              <a:t>rhwng</a:t>
            </a:r>
            <a:r>
              <a:rPr lang="en-US" sz="2700" b="1" dirty="0" smtClean="0">
                <a:ln w="11430"/>
                <a:latin typeface="Calibri" panose="020F0502020204030204" pitchFamily="34" charset="0"/>
              </a:rPr>
              <a:t> </a:t>
            </a:r>
            <a:r>
              <a:rPr lang="en-US" sz="2700" b="1" dirty="0" err="1" smtClean="0">
                <a:ln w="11430"/>
                <a:latin typeface="Calibri" panose="020F0502020204030204" pitchFamily="34" charset="0"/>
              </a:rPr>
              <a:t>amcanion</a:t>
            </a:r>
            <a:r>
              <a:rPr lang="en-US" sz="2700" b="1" dirty="0" smtClean="0">
                <a:ln w="11430"/>
                <a:latin typeface="Calibri" panose="020F0502020204030204" pitchFamily="34" charset="0"/>
              </a:rPr>
              <a:t> </a:t>
            </a:r>
            <a:r>
              <a:rPr lang="en-US" sz="2700" b="1" dirty="0" err="1" smtClean="0">
                <a:ln w="11430"/>
                <a:latin typeface="Calibri" panose="020F0502020204030204" pitchFamily="34" charset="0"/>
              </a:rPr>
              <a:t>dysgu</a:t>
            </a:r>
            <a:r>
              <a:rPr lang="en-US" sz="2700" b="1" dirty="0" smtClean="0">
                <a:ln w="11430"/>
                <a:latin typeface="Calibri" panose="020F0502020204030204" pitchFamily="34" charset="0"/>
              </a:rPr>
              <a:t> a </a:t>
            </a:r>
            <a:r>
              <a:rPr lang="en-US" sz="2700" b="1" dirty="0" err="1" smtClean="0">
                <a:ln w="11430"/>
                <a:latin typeface="Calibri" panose="020F0502020204030204" pitchFamily="34" charset="0"/>
              </a:rPr>
              <a:t>meini</a:t>
            </a:r>
            <a:r>
              <a:rPr lang="en-US" sz="2700" b="1" dirty="0" smtClean="0">
                <a:ln w="11430"/>
                <a:latin typeface="Calibri" panose="020F0502020204030204" pitchFamily="34" charset="0"/>
              </a:rPr>
              <a:t> </a:t>
            </a:r>
            <a:r>
              <a:rPr lang="en-US" sz="2700" b="1" dirty="0" err="1" smtClean="0">
                <a:ln w="11430"/>
                <a:latin typeface="Calibri" panose="020F0502020204030204" pitchFamily="34" charset="0"/>
              </a:rPr>
              <a:t>prawf</a:t>
            </a:r>
            <a:r>
              <a:rPr lang="en-US" sz="2700" b="1" dirty="0" smtClean="0">
                <a:ln w="11430"/>
                <a:latin typeface="Calibri" panose="020F0502020204030204" pitchFamily="34" charset="0"/>
              </a:rPr>
              <a:t> </a:t>
            </a:r>
            <a:r>
              <a:rPr lang="en-US" sz="2700" b="1" dirty="0" err="1" smtClean="0">
                <a:ln w="11430"/>
                <a:latin typeface="Calibri" panose="020F0502020204030204" pitchFamily="34" charset="0"/>
              </a:rPr>
              <a:t>llwyddiant</a:t>
            </a:r>
            <a:r>
              <a:rPr lang="en-US" sz="2700" b="1" dirty="0" smtClean="0">
                <a:ln w="11430"/>
                <a:latin typeface="Calibri" panose="020F0502020204030204" pitchFamily="34" charset="0"/>
              </a:rPr>
              <a:t>…</a:t>
            </a:r>
            <a:r>
              <a:rPr lang="en-US" sz="2700" b="1" dirty="0">
                <a:ln w="11430"/>
                <a:latin typeface="Calibri" panose="020F0502020204030204" pitchFamily="34" charset="0"/>
              </a:rPr>
              <a:t/>
            </a:r>
            <a:br>
              <a:rPr lang="en-US" sz="2700" b="1" dirty="0">
                <a:ln w="11430"/>
                <a:latin typeface="Calibri" panose="020F0502020204030204" pitchFamily="34" charset="0"/>
              </a:rPr>
            </a:br>
            <a:r>
              <a:rPr lang="en-US" sz="2700" b="1" dirty="0" smtClean="0">
                <a:ln w="11430"/>
                <a:latin typeface="Calibri" panose="020F0502020204030204" pitchFamily="34" charset="0"/>
              </a:rPr>
              <a:t>The </a:t>
            </a:r>
            <a:r>
              <a:rPr lang="en-US" sz="2700" b="1" dirty="0">
                <a:ln w="11430"/>
                <a:latin typeface="Calibri" panose="020F0502020204030204" pitchFamily="34" charset="0"/>
              </a:rPr>
              <a:t>link between learning </a:t>
            </a:r>
            <a:r>
              <a:rPr lang="en-US" sz="2700" b="1" dirty="0" smtClean="0">
                <a:ln w="11430"/>
                <a:latin typeface="Calibri" panose="020F0502020204030204" pitchFamily="34" charset="0"/>
              </a:rPr>
              <a:t>objectives </a:t>
            </a:r>
            <a:r>
              <a:rPr lang="en-US" sz="2700" b="1" dirty="0">
                <a:ln w="11430"/>
                <a:latin typeface="Calibri" panose="020F0502020204030204" pitchFamily="34" charset="0"/>
              </a:rPr>
              <a:t>and success criteria…</a:t>
            </a:r>
            <a:br>
              <a:rPr lang="en-US" sz="2700" b="1" dirty="0">
                <a:ln w="11430"/>
                <a:latin typeface="Calibri" panose="020F0502020204030204" pitchFamily="34" charset="0"/>
              </a:rPr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52660"/>
            <a:ext cx="38862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Mae </a:t>
            </a:r>
            <a:r>
              <a:rPr lang="en-GB" b="1" dirty="0" err="1"/>
              <a:t>amcanion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a </a:t>
            </a:r>
            <a:r>
              <a:rPr lang="en-GB" b="1" dirty="0" err="1"/>
              <a:t>meini</a:t>
            </a:r>
            <a:r>
              <a:rPr lang="en-GB" b="1" dirty="0"/>
              <a:t> </a:t>
            </a:r>
            <a:r>
              <a:rPr lang="en-GB" b="1" dirty="0" err="1"/>
              <a:t>prawf</a:t>
            </a:r>
            <a:r>
              <a:rPr lang="en-GB" b="1" dirty="0"/>
              <a:t> </a:t>
            </a:r>
            <a:r>
              <a:rPr lang="en-GB" b="1" dirty="0" err="1"/>
              <a:t>llwyddiant</a:t>
            </a:r>
            <a:r>
              <a:rPr lang="en-GB" b="1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pwrpasol</a:t>
            </a:r>
            <a:r>
              <a:rPr lang="en-GB" dirty="0"/>
              <a:t> â </a:t>
            </a:r>
            <a:r>
              <a:rPr lang="en-GB" dirty="0" err="1"/>
              <a:t>ffocws</a:t>
            </a:r>
            <a:endParaRPr lang="en-GB" dirty="0"/>
          </a:p>
          <a:p>
            <a:r>
              <a:rPr lang="en-GB" dirty="0"/>
              <a:t>Mae </a:t>
            </a:r>
            <a:r>
              <a:rPr lang="en-GB" b="1" dirty="0" err="1"/>
              <a:t>amcanion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thasgau</a:t>
            </a:r>
            <a:endParaRPr lang="en-GB" dirty="0"/>
          </a:p>
          <a:p>
            <a:r>
              <a:rPr lang="en-GB" dirty="0"/>
              <a:t>Mae </a:t>
            </a:r>
            <a:r>
              <a:rPr lang="en-GB" b="1" dirty="0" err="1"/>
              <a:t>meini</a:t>
            </a:r>
            <a:r>
              <a:rPr lang="en-GB" b="1" dirty="0"/>
              <a:t> </a:t>
            </a:r>
            <a:r>
              <a:rPr lang="en-GB" b="1" dirty="0" err="1"/>
              <a:t>prawf</a:t>
            </a:r>
            <a:r>
              <a:rPr lang="en-GB" b="1" dirty="0"/>
              <a:t> </a:t>
            </a:r>
            <a:r>
              <a:rPr lang="en-GB" b="1" dirty="0" err="1"/>
              <a:t>llwyddiant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eglur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err="1"/>
              <a:t>swnio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433076"/>
            <a:ext cx="4278367" cy="4351338"/>
          </a:xfrm>
        </p:spPr>
        <p:txBody>
          <a:bodyPr>
            <a:normAutofit fontScale="92500" lnSpcReduction="10000"/>
          </a:bodyPr>
          <a:lstStyle/>
          <a:p>
            <a:pPr marL="342900" indent="-342900"/>
            <a:r>
              <a:rPr lang="en-GB" b="1" dirty="0">
                <a:latin typeface="Calibri" panose="020F0502020204030204" pitchFamily="34" charset="0"/>
              </a:rPr>
              <a:t>Learning </a:t>
            </a:r>
            <a:r>
              <a:rPr lang="en-GB" b="1" dirty="0" smtClean="0">
                <a:latin typeface="Calibri" panose="020F0502020204030204" pitchFamily="34" charset="0"/>
              </a:rPr>
              <a:t>objectives </a:t>
            </a:r>
            <a:r>
              <a:rPr lang="en-GB" dirty="0">
                <a:latin typeface="Calibri" panose="020F0502020204030204" pitchFamily="34" charset="0"/>
              </a:rPr>
              <a:t>and </a:t>
            </a:r>
            <a:r>
              <a:rPr lang="en-GB" b="1" dirty="0">
                <a:latin typeface="Calibri" panose="020F0502020204030204" pitchFamily="34" charset="0"/>
              </a:rPr>
              <a:t>success criteria </a:t>
            </a:r>
            <a:r>
              <a:rPr lang="en-GB" dirty="0">
                <a:latin typeface="Calibri" panose="020F0502020204030204" pitchFamily="34" charset="0"/>
              </a:rPr>
              <a:t>are important for creating focused, purposeful learning </a:t>
            </a:r>
          </a:p>
          <a:p>
            <a:pPr marL="342900" indent="-342900"/>
            <a:r>
              <a:rPr lang="en-GB" b="1" dirty="0">
                <a:latin typeface="Calibri" panose="020F0502020204030204" pitchFamily="34" charset="0"/>
              </a:rPr>
              <a:t>Learning </a:t>
            </a:r>
            <a:r>
              <a:rPr lang="en-GB" b="1" dirty="0" smtClean="0">
                <a:latin typeface="Calibri" panose="020F0502020204030204" pitchFamily="34" charset="0"/>
              </a:rPr>
              <a:t>objectives </a:t>
            </a:r>
            <a:r>
              <a:rPr lang="en-GB" dirty="0">
                <a:latin typeface="Calibri" panose="020F0502020204030204" pitchFamily="34" charset="0"/>
              </a:rPr>
              <a:t>focus on learning rather than tasks</a:t>
            </a:r>
          </a:p>
          <a:p>
            <a:pPr marL="342900" indent="-342900"/>
            <a:r>
              <a:rPr lang="en-GB" b="1" dirty="0">
                <a:latin typeface="Calibri" panose="020F0502020204030204" pitchFamily="34" charset="0"/>
              </a:rPr>
              <a:t>Success criteria </a:t>
            </a:r>
            <a:r>
              <a:rPr lang="en-GB" dirty="0">
                <a:latin typeface="Calibri" panose="020F0502020204030204" pitchFamily="34" charset="0"/>
              </a:rPr>
              <a:t>makes it explicit what success looks or sounds like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77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70258" y="256790"/>
            <a:ext cx="6987460" cy="1177245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3600" b="1" dirty="0">
                <a:ln w="11430"/>
                <a:latin typeface="Calibri" panose="020F0502020204030204" pitchFamily="34" charset="0"/>
              </a:rPr>
              <a:t>The link between learning intentions and success criteria…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3779" y="1442910"/>
            <a:ext cx="857644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Learning objectives and success criteria are the tools which enable pupils to exercise power over their own learning.  Active learners need to be engaged and reflective: success criteria – the ingredients, steps or possible features of the learning objective – provide the rationale for the learning objective in real terms, so that the learner is aware of </a:t>
            </a:r>
            <a:r>
              <a:rPr lang="en-GB" sz="2800" dirty="0">
                <a:latin typeface="Calibri" panose="020F0502020204030204" pitchFamily="34" charset="0"/>
              </a:rPr>
              <a:t>expectations </a:t>
            </a:r>
            <a:r>
              <a:rPr lang="en-GB" sz="2800" dirty="0">
                <a:latin typeface="Calibri" panose="020F0502020204030204" pitchFamily="34" charset="0"/>
              </a:rPr>
              <a:t>and can identify which success criteria are going well and which are not.</a:t>
            </a:r>
          </a:p>
          <a:p>
            <a:pPr algn="r"/>
            <a:r>
              <a:rPr lang="en-GB" sz="2800" dirty="0">
                <a:latin typeface="Calibri" panose="020F0502020204030204" pitchFamily="34" charset="0"/>
              </a:rPr>
              <a:t>Clarke, S (2008:81)</a:t>
            </a:r>
          </a:p>
        </p:txBody>
      </p:sp>
    </p:spTree>
    <p:extLst>
      <p:ext uri="{BB962C8B-B14F-4D97-AF65-F5344CB8AC3E}">
        <p14:creationId xmlns:p14="http://schemas.microsoft.com/office/powerpoint/2010/main" val="121019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285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 err="1" smtClean="0"/>
              <a:t>Gweithgaredd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r>
              <a:rPr lang="en-GB" sz="3600" b="1" dirty="0" smtClean="0"/>
              <a:t>Activity</a:t>
            </a:r>
            <a:endParaRPr lang="en-GB" sz="3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356439"/>
            <a:ext cx="38862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/>
              <a:t>Gweithiwch</a:t>
            </a:r>
            <a:r>
              <a:rPr lang="en-GB" dirty="0" smtClean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o </a:t>
            </a:r>
            <a:r>
              <a:rPr lang="en-GB" dirty="0" smtClean="0"/>
              <a:t>4-6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/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/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</a:t>
            </a:r>
            <a:r>
              <a:rPr lang="en-GB" dirty="0" smtClean="0"/>
              <a:t>/ </a:t>
            </a:r>
            <a:r>
              <a:rPr lang="en-GB" dirty="0" err="1" smtClean="0"/>
              <a:t>MDaPh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ddatganiadau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taflenni</a:t>
            </a:r>
            <a:r>
              <a:rPr lang="en-GB" dirty="0"/>
              <a:t> </a:t>
            </a:r>
            <a:r>
              <a:rPr lang="en-GB" dirty="0" err="1" smtClean="0"/>
              <a:t>FfLlRh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ddarperir</a:t>
            </a:r>
            <a:r>
              <a:rPr lang="en-GB" dirty="0"/>
              <a:t>, </a:t>
            </a:r>
            <a:r>
              <a:rPr lang="en-GB" dirty="0" err="1"/>
              <a:t>dyfeisiwch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Amcanion </a:t>
            </a:r>
            <a:r>
              <a:rPr lang="en-GB" dirty="0" err="1"/>
              <a:t>Gwers</a:t>
            </a:r>
            <a:r>
              <a:rPr lang="en-GB" dirty="0"/>
              <a:t>,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.</a:t>
            </a:r>
          </a:p>
          <a:p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 smtClean="0"/>
              <a:t>testun</a:t>
            </a:r>
            <a:r>
              <a:rPr lang="en-GB" dirty="0" smtClean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bwnc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wers</a:t>
            </a:r>
            <a:r>
              <a:rPr lang="en-GB" dirty="0"/>
              <a:t> a </a:t>
            </a:r>
            <a:r>
              <a:rPr lang="en-GB" dirty="0" err="1" smtClean="0"/>
              <a:t>welwyd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chi.</a:t>
            </a:r>
            <a:endParaRPr lang="en-GB" dirty="0" smtClean="0"/>
          </a:p>
          <a:p>
            <a:endParaRPr lang="cy-GB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356439"/>
            <a:ext cx="38862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Working in groups of </a:t>
            </a:r>
            <a:r>
              <a:rPr lang="en-GB" dirty="0" smtClean="0"/>
              <a:t>4 - 6  </a:t>
            </a:r>
            <a:r>
              <a:rPr lang="en-GB" dirty="0"/>
              <a:t>according to Phase/Key Stage/Secondary subject/</a:t>
            </a:r>
            <a:r>
              <a:rPr lang="en-GB" dirty="0" err="1"/>
              <a:t>AoLE</a:t>
            </a:r>
            <a:r>
              <a:rPr lang="en-GB" dirty="0"/>
              <a:t>.</a:t>
            </a:r>
          </a:p>
          <a:p>
            <a:r>
              <a:rPr lang="en-GB" dirty="0" smtClean="0"/>
              <a:t>Using </a:t>
            </a:r>
            <a:r>
              <a:rPr lang="en-GB" dirty="0"/>
              <a:t>statements from the LNF sheets provided, devise your own Lesson Objectives, Success Criteria and Assessment for a particular lesson.</a:t>
            </a:r>
          </a:p>
          <a:p>
            <a:r>
              <a:rPr lang="cy-GB" dirty="0"/>
              <a:t>You may use a particular topic or subject or a lesson seen in school if it </a:t>
            </a:r>
            <a:r>
              <a:rPr lang="cy-GB" dirty="0" smtClean="0"/>
              <a:t>helps </a:t>
            </a:r>
            <a:r>
              <a:rPr lang="cy-GB" dirty="0"/>
              <a:t>you.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09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9780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Er</a:t>
            </a:r>
            <a:r>
              <a:rPr lang="en-GB" b="1" dirty="0" smtClean="0"/>
              <a:t> </a:t>
            </a:r>
            <a:r>
              <a:rPr lang="en-GB" b="1" dirty="0" err="1" smtClean="0"/>
              <a:t>enghraifft</a:t>
            </a:r>
            <a:r>
              <a:rPr lang="en-GB" b="1" dirty="0" smtClean="0"/>
              <a:t>…</a:t>
            </a:r>
            <a:br>
              <a:rPr lang="en-GB" b="1" dirty="0" smtClean="0"/>
            </a:br>
            <a:r>
              <a:rPr lang="en-GB" b="1" dirty="0" smtClean="0"/>
              <a:t>For example…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5343"/>
            <a:ext cx="3886200" cy="4351338"/>
          </a:xfrm>
        </p:spPr>
        <p:txBody>
          <a:bodyPr/>
          <a:lstStyle/>
          <a:p>
            <a:r>
              <a:rPr lang="en-GB" b="1" dirty="0" err="1"/>
              <a:t>Blwyddyn</a:t>
            </a:r>
            <a:r>
              <a:rPr lang="en-GB" b="1" dirty="0"/>
              <a:t> 6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mynegi</a:t>
            </a:r>
            <a:r>
              <a:rPr lang="en-GB" dirty="0" smtClean="0"/>
              <a:t> </a:t>
            </a:r>
            <a:r>
              <a:rPr lang="en-GB" dirty="0"/>
              <a:t>barn a </a:t>
            </a:r>
            <a:r>
              <a:rPr lang="en-GB" dirty="0" err="1"/>
              <a:t>syniadau’n</a:t>
            </a:r>
            <a:r>
              <a:rPr lang="en-GB" dirty="0"/>
              <a:t> </a:t>
            </a:r>
            <a:r>
              <a:rPr lang="en-GB" dirty="0" err="1"/>
              <a:t>eglur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arbenigol</a:t>
            </a:r>
            <a:r>
              <a:rPr lang="en-GB" dirty="0"/>
              <a:t> ac </a:t>
            </a:r>
            <a:r>
              <a:rPr lang="en-GB" dirty="0" err="1"/>
              <a:t>enghreifftiau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57934"/>
            <a:ext cx="3886200" cy="4351338"/>
          </a:xfrm>
        </p:spPr>
        <p:txBody>
          <a:bodyPr/>
          <a:lstStyle/>
          <a:p>
            <a:r>
              <a:rPr lang="en-GB" b="1" dirty="0"/>
              <a:t>Year 6</a:t>
            </a:r>
            <a:r>
              <a:rPr lang="en-GB" dirty="0" smtClean="0"/>
              <a:t> </a:t>
            </a:r>
          </a:p>
          <a:p>
            <a:r>
              <a:rPr lang="en-GB" dirty="0" smtClean="0"/>
              <a:t>express </a:t>
            </a:r>
            <a:r>
              <a:rPr lang="en-GB" dirty="0"/>
              <a:t>issues and ideas clearly, using specialist vocabulary and examples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5588" t="20586" r="25588" b="20586"/>
          <a:stretch/>
        </p:blipFill>
        <p:spPr>
          <a:xfrm>
            <a:off x="3074670" y="3622734"/>
            <a:ext cx="2994660" cy="20286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0591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/>
          <p:cNvSpPr/>
          <p:nvPr/>
        </p:nvSpPr>
        <p:spPr>
          <a:xfrm>
            <a:off x="323528" y="116632"/>
            <a:ext cx="3816424" cy="338437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Isosceles Triangle 4"/>
          <p:cNvSpPr/>
          <p:nvPr/>
        </p:nvSpPr>
        <p:spPr>
          <a:xfrm>
            <a:off x="611560" y="151396"/>
            <a:ext cx="3240360" cy="2845555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Isosceles Triangle 5"/>
          <p:cNvSpPr/>
          <p:nvPr/>
        </p:nvSpPr>
        <p:spPr>
          <a:xfrm>
            <a:off x="899592" y="151397"/>
            <a:ext cx="2664296" cy="2341499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Isosceles Triangle 6"/>
          <p:cNvSpPr/>
          <p:nvPr/>
        </p:nvSpPr>
        <p:spPr>
          <a:xfrm>
            <a:off x="1187624" y="151397"/>
            <a:ext cx="2088232" cy="1837443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Isosceles Triangle 7"/>
          <p:cNvSpPr/>
          <p:nvPr/>
        </p:nvSpPr>
        <p:spPr>
          <a:xfrm>
            <a:off x="1475656" y="151397"/>
            <a:ext cx="1512168" cy="1333387"/>
          </a:xfrm>
          <a:prstGeom prst="triangl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Isosceles Triangle 8"/>
          <p:cNvSpPr/>
          <p:nvPr/>
        </p:nvSpPr>
        <p:spPr>
          <a:xfrm>
            <a:off x="1763688" y="151396"/>
            <a:ext cx="936104" cy="829332"/>
          </a:xfrm>
          <a:prstGeom prst="triangl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27584" y="3068960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haroni" panose="02010803020104030203" pitchFamily="2" charset="-79"/>
                <a:cs typeface="Aharoni" panose="02010803020104030203" pitchFamily="2" charset="-79"/>
              </a:rPr>
              <a:t>Remembering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1600" y="256490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Understanding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59632" y="2060848"/>
            <a:ext cx="20162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haroni" panose="02010803020104030203" pitchFamily="2" charset="-79"/>
                <a:cs typeface="Aharoni" panose="02010803020104030203" pitchFamily="2" charset="-79"/>
              </a:rPr>
              <a:t>Applying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75656" y="1574173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Analysing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11660" y="1068670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Evaluating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82588" y="624113"/>
            <a:ext cx="16921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latin typeface="Aharoni" panose="02010803020104030203" pitchFamily="2" charset="-79"/>
                <a:cs typeface="Aharoni" panose="02010803020104030203" pitchFamily="2" charset="-79"/>
              </a:rPr>
              <a:t>Creating</a:t>
            </a:r>
          </a:p>
        </p:txBody>
      </p:sp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268302"/>
              </p:ext>
            </p:extLst>
          </p:nvPr>
        </p:nvGraphicFramePr>
        <p:xfrm>
          <a:off x="145676" y="3522615"/>
          <a:ext cx="8890820" cy="3261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5218412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47672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dirty="0">
                          <a:solidFill>
                            <a:srgbClr val="FF0000"/>
                          </a:solidFill>
                        </a:rPr>
                        <a:t>Remembering</a:t>
                      </a:r>
                      <a:r>
                        <a:rPr lang="en-GB" sz="110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sz="1100" dirty="0"/>
                        <a:t>– Can the pupil recall or remember the information?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define, duplicate, list, memorise, recall, repeat, reproduce, state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3296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dirty="0">
                          <a:solidFill>
                            <a:srgbClr val="FFC000"/>
                          </a:solidFill>
                        </a:rPr>
                        <a:t>Understanding</a:t>
                      </a:r>
                      <a:r>
                        <a:rPr lang="en-GB" sz="1100" dirty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en-GB" sz="1100" dirty="0"/>
                        <a:t>– Can the pupil explain ideas or concepts?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classify,</a:t>
                      </a:r>
                      <a:r>
                        <a:rPr lang="en-GB" sz="1100" baseline="0" dirty="0"/>
                        <a:t> describe, discuss, explain, identify, locate, recognise, report, select, translate, paraphrase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33498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dirty="0">
                          <a:solidFill>
                            <a:srgbClr val="FFFF00"/>
                          </a:solidFill>
                        </a:rPr>
                        <a:t>Applying</a:t>
                      </a:r>
                      <a:r>
                        <a:rPr lang="en-GB" sz="1100" dirty="0">
                          <a:solidFill>
                            <a:srgbClr val="FFFF00"/>
                          </a:solidFill>
                        </a:rPr>
                        <a:t> </a:t>
                      </a:r>
                      <a:r>
                        <a:rPr lang="en-GB" sz="1100" dirty="0"/>
                        <a:t>–  Can the pupil use the information in a new way?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choose, demonstrate,</a:t>
                      </a:r>
                      <a:r>
                        <a:rPr lang="en-GB" sz="1100" baseline="0" dirty="0"/>
                        <a:t> </a:t>
                      </a:r>
                      <a:r>
                        <a:rPr lang="en-GB" sz="1100" baseline="0" dirty="0" err="1"/>
                        <a:t>dramatise</a:t>
                      </a:r>
                      <a:r>
                        <a:rPr lang="en-GB" sz="1100" baseline="0" dirty="0"/>
                        <a:t>, employ, illustrate, interpret, operate, schedule, sketch, solve, use, write</a:t>
                      </a:r>
                      <a:r>
                        <a:rPr lang="en-GB" sz="11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5148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dirty="0">
                          <a:solidFill>
                            <a:srgbClr val="92D050"/>
                          </a:solidFill>
                        </a:rPr>
                        <a:t>Analysing</a:t>
                      </a:r>
                      <a:r>
                        <a:rPr lang="en-GB" sz="1100" dirty="0">
                          <a:solidFill>
                            <a:srgbClr val="92D050"/>
                          </a:solidFill>
                        </a:rPr>
                        <a:t> </a:t>
                      </a:r>
                      <a:r>
                        <a:rPr lang="en-GB" sz="1100" dirty="0"/>
                        <a:t>– Can the pupil distinguish between the different parts?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appraise, compare, contrast, criticise, differentiate, discriminate, distinguish, examine, experiment,</a:t>
                      </a:r>
                      <a:r>
                        <a:rPr lang="en-GB" sz="1100" baseline="0" dirty="0"/>
                        <a:t> question, test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3677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dirty="0">
                          <a:solidFill>
                            <a:srgbClr val="0070C0"/>
                          </a:solidFill>
                        </a:rPr>
                        <a:t>Evaluating</a:t>
                      </a:r>
                      <a:r>
                        <a:rPr lang="en-GB" sz="1100" dirty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en-GB" sz="1100" dirty="0"/>
                        <a:t>– Can the pupil justify a stand or decision?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appraise, argue, defend, judge, select, support,</a:t>
                      </a:r>
                      <a:r>
                        <a:rPr lang="en-GB" sz="1100" baseline="0" dirty="0"/>
                        <a:t> value, evaluate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3702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dirty="0">
                          <a:solidFill>
                            <a:srgbClr val="7030A0"/>
                          </a:solidFill>
                        </a:rPr>
                        <a:t>Creating</a:t>
                      </a:r>
                      <a:r>
                        <a:rPr lang="en-GB" sz="1100" dirty="0">
                          <a:solidFill>
                            <a:srgbClr val="7030A0"/>
                          </a:solidFill>
                        </a:rPr>
                        <a:t> </a:t>
                      </a:r>
                      <a:r>
                        <a:rPr lang="en-GB" sz="1100" dirty="0"/>
                        <a:t>– Can the pupil create new product or point off view?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assemble, construct, create, design,</a:t>
                      </a:r>
                      <a:r>
                        <a:rPr lang="en-GB" sz="1100" baseline="0" dirty="0"/>
                        <a:t> develop, formulate, write</a:t>
                      </a:r>
                      <a:r>
                        <a:rPr lang="en-GB" sz="1100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808483" y="331076"/>
            <a:ext cx="364183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Creu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 err="1" smtClean="0"/>
              <a:t>Gwerthuso</a:t>
            </a:r>
            <a:endParaRPr lang="en-GB" b="1" dirty="0" smtClean="0"/>
          </a:p>
          <a:p>
            <a:pPr algn="ctr"/>
            <a:endParaRPr lang="en-GB" b="1" dirty="0"/>
          </a:p>
          <a:p>
            <a:pPr algn="ctr"/>
            <a:r>
              <a:rPr lang="en-GB" b="1" dirty="0" err="1" smtClean="0"/>
              <a:t>Dadansoddi</a:t>
            </a:r>
            <a:endParaRPr lang="en-GB" b="1" dirty="0" smtClean="0"/>
          </a:p>
          <a:p>
            <a:pPr algn="ctr"/>
            <a:endParaRPr lang="en-GB" b="1" dirty="0"/>
          </a:p>
          <a:p>
            <a:pPr algn="ctr"/>
            <a:r>
              <a:rPr lang="en-GB" b="1" dirty="0" err="1" smtClean="0"/>
              <a:t>Cymhwyso</a:t>
            </a:r>
            <a:endParaRPr lang="en-GB" b="1" dirty="0" smtClean="0"/>
          </a:p>
          <a:p>
            <a:pPr algn="ctr"/>
            <a:endParaRPr lang="en-GB" b="1" dirty="0"/>
          </a:p>
          <a:p>
            <a:pPr algn="ctr"/>
            <a:r>
              <a:rPr lang="en-GB" b="1" dirty="0" err="1" smtClean="0"/>
              <a:t>Deall</a:t>
            </a:r>
            <a:endParaRPr lang="en-GB" b="1" dirty="0" smtClean="0"/>
          </a:p>
          <a:p>
            <a:pPr algn="ctr"/>
            <a:endParaRPr lang="en-GB" b="1" dirty="0"/>
          </a:p>
          <a:p>
            <a:pPr algn="ctr"/>
            <a:r>
              <a:rPr lang="en-GB" b="1" dirty="0" err="1" smtClean="0"/>
              <a:t>Cofio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93200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F116F47-E81D-468A-B4C9-B5B45DA65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gyfeirio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334F9D2-F53E-400A-BDEA-DF2552F03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639" y="2523966"/>
            <a:ext cx="8679305" cy="3381223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Biesta</a:t>
            </a:r>
            <a:r>
              <a:rPr lang="en-GB" dirty="0"/>
              <a:t>, G. (2015). What is Education For? On Good Education, Teacher Judgement, and Educational Professionalism. European Journal of Education, 50(1), pp.75-87.</a:t>
            </a:r>
          </a:p>
          <a:p>
            <a:r>
              <a:rPr lang="en-GB" dirty="0" err="1"/>
              <a:t>Didau</a:t>
            </a:r>
            <a:r>
              <a:rPr lang="en-GB" dirty="0"/>
              <a:t>, D. (2016). What if everything you knew about education was wrong?. Wales: Crown House Publishing.</a:t>
            </a:r>
          </a:p>
          <a:p>
            <a:r>
              <a:rPr lang="en-GB" dirty="0"/>
              <a:t>Fletcher-Wood, H. (2016). Ticked off. [Place of publication not identified]: Crown House Publishing.</a:t>
            </a:r>
          </a:p>
          <a:p>
            <a:r>
              <a:rPr lang="en-GB" dirty="0"/>
              <a:t>Hattie, J. (2010). Visible learning. London: Routledge.</a:t>
            </a:r>
          </a:p>
          <a:p>
            <a:r>
              <a:rPr lang="en-GB" dirty="0"/>
              <a:t>Improving Teaching. (2018). hazzer2001. [online] Available at: https://improvingteaching.co.uk/author/hazzer2001/ [Accessed 22 Jan. 2018].</a:t>
            </a:r>
          </a:p>
          <a:p>
            <a:r>
              <a:rPr lang="en-GB" dirty="0"/>
              <a:t>The Learning Spy, (2018). [online] Available at: http://The Learning Spy [Accessed 22 Jan. 2018].</a:t>
            </a:r>
          </a:p>
          <a:p>
            <a:r>
              <a:rPr lang="en-GB" dirty="0" smtClean="0"/>
              <a:t>Lemov </a:t>
            </a:r>
            <a:r>
              <a:rPr lang="en-GB" dirty="0"/>
              <a:t>(2010). Teach Like a Champion - 49 Techniques that Put Students on the Path to Coll. John Wiley &amp; Sons.</a:t>
            </a:r>
          </a:p>
          <a:p>
            <a:r>
              <a:rPr lang="en-GB" dirty="0" err="1"/>
              <a:t>Wiliam</a:t>
            </a:r>
            <a:r>
              <a:rPr lang="en-GB" dirty="0"/>
              <a:t>, D. (2011). Embedded formative assessment. Bloomington: Solution Tree Press</a:t>
            </a:r>
          </a:p>
        </p:txBody>
      </p:sp>
    </p:spTree>
    <p:extLst>
      <p:ext uri="{BB962C8B-B14F-4D97-AF65-F5344CB8AC3E}">
        <p14:creationId xmlns:p14="http://schemas.microsoft.com/office/powerpoint/2010/main" val="196111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wner xmlns="19514574-b5d9-49eb-9678-28308461b4ba">
      <UserInfo>
        <DisplayName/>
        <AccountId xsi:nil="true"/>
        <AccountType/>
      </UserInfo>
    </Owner>
    <CultureName xmlns="19514574-b5d9-49eb-9678-28308461b4ba" xsi:nil="true"/>
    <Students xmlns="19514574-b5d9-49eb-9678-28308461b4ba">
      <UserInfo>
        <DisplayName/>
        <AccountId xsi:nil="true"/>
        <AccountType/>
      </UserInfo>
    </Students>
    <Student_Groups xmlns="19514574-b5d9-49eb-9678-28308461b4ba">
      <UserInfo>
        <DisplayName/>
        <AccountId xsi:nil="true"/>
        <AccountType/>
      </UserInfo>
    </Student_Groups>
    <Invited_Students xmlns="19514574-b5d9-49eb-9678-28308461b4ba" xsi:nil="true"/>
    <DefaultSectionNames xmlns="19514574-b5d9-49eb-9678-28308461b4ba" xsi:nil="true"/>
    <Has_Teacher_Only_SectionGroup xmlns="19514574-b5d9-49eb-9678-28308461b4ba" xsi:nil="true"/>
    <Self_Registration_Enabled xmlns="19514574-b5d9-49eb-9678-28308461b4ba" xsi:nil="true"/>
    <FolderType xmlns="19514574-b5d9-49eb-9678-28308461b4ba" xsi:nil="true"/>
    <Teachers xmlns="19514574-b5d9-49eb-9678-28308461b4ba">
      <UserInfo>
        <DisplayName/>
        <AccountId xsi:nil="true"/>
        <AccountType/>
      </UserInfo>
    </Teachers>
    <AppVersion xmlns="19514574-b5d9-49eb-9678-28308461b4ba" xsi:nil="true"/>
    <NotebookType xmlns="19514574-b5d9-49eb-9678-28308461b4ba" xsi:nil="true"/>
    <Invited_Teachers xmlns="19514574-b5d9-49eb-9678-28308461b4b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21" ma:contentTypeDescription="Create a new document." ma:contentTypeScope="" ma:versionID="f7503c1f194ed13e5e35437cfe0ceff0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f3b1d70b72433e7b5b4ac69833389fe0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NotebookType" minOccurs="0"/>
                <xsd:element ref="ns4:FolderType" minOccurs="0"/>
                <xsd:element ref="ns4:Owner" minOccurs="0"/>
                <xsd:element ref="ns4:DefaultSectionNames" minOccurs="0"/>
                <xsd:element ref="ns4:CultureName" minOccurs="0"/>
                <xsd:element ref="ns4:AppVersion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NotebookType" ma:index="11" nillable="true" ma:displayName="Notebook Type" ma:internalName="NotebookType">
      <xsd:simpleType>
        <xsd:restriction base="dms:Text"/>
      </xsd:simpleType>
    </xsd:element>
    <xsd:element name="FolderType" ma:index="12" nillable="true" ma:displayName="Folder Type" ma:internalName="FolderType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CultureName" ma:index="15" nillable="true" ma:displayName="Culture Name" ma:internalName="CultureName">
      <xsd:simpleType>
        <xsd:restriction base="dms:Text"/>
      </xsd:simpleType>
    </xsd:element>
    <xsd:element name="AppVersion" ma:index="16" nillable="true" ma:displayName="App Version" ma:internalName="AppVersion">
      <xsd:simpleType>
        <xsd:restriction base="dms:Text"/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2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2" nillable="true" ma:displayName="Self_Registration_Enabled" ma:internalName="Self_Registration_Enabled">
      <xsd:simpleType>
        <xsd:restriction base="dms:Boolean"/>
      </xsd:simpleType>
    </xsd:element>
    <xsd:element name="Has_Teacher_Only_SectionGroup" ma:index="23" nillable="true" ma:displayName="Has Teacher Only SectionGroup" ma:internalName="Has_Teacher_Only_SectionGroup">
      <xsd:simpleType>
        <xsd:restriction base="dms:Boolean"/>
      </xsd:simpleType>
    </xsd:element>
    <xsd:element name="MediaServiceMetadata" ma:index="24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5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26" nillable="true" ma:displayName="MediaServiceAutoTags" ma:internalName="MediaServiceAutoTags" ma:readOnly="true">
      <xsd:simpleType>
        <xsd:restriction base="dms:Text"/>
      </xsd:simpleType>
    </xsd:element>
    <xsd:element name="MediaServiceOCR" ma:index="2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75A3812-31E9-4619-981E-BFCE2B0654EE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9514574-b5d9-49eb-9678-28308461b4ba"/>
    <ds:schemaRef ds:uri="4f627824-a7cf-4e54-9661-934e5f85792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4CB696C-292F-4C61-A84B-AAC830B56D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4072</TotalTime>
  <Words>2311</Words>
  <Application>Microsoft Office PowerPoint</Application>
  <PresentationFormat>On-screen Show (4:3)</PresentationFormat>
  <Paragraphs>189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Aharoni</vt:lpstr>
      <vt:lpstr>Arial</vt:lpstr>
      <vt:lpstr>Calibri</vt:lpstr>
      <vt:lpstr>Calibri Light</vt:lpstr>
      <vt:lpstr>Wingdings 2</vt:lpstr>
      <vt:lpstr>Office Theme</vt:lpstr>
      <vt:lpstr>PowerPoint Presentation</vt:lpstr>
      <vt:lpstr>Ffocws ac Amcanion Dysgu’r sesiwn Session focus and Learning Objectives</vt:lpstr>
      <vt:lpstr>Gofynion cynllunio PAP PTE planning requirements</vt:lpstr>
      <vt:lpstr>Beth yw cynllunio? What is planning?</vt:lpstr>
      <vt:lpstr>‘Planning Lessons – lessons I’ve learned from lessons I’ve taught’ (Didau, 2013)</vt:lpstr>
      <vt:lpstr>‘Begin with the end’ (Lemov, 2010) </vt:lpstr>
      <vt:lpstr>Mewn geiriau eraill… In other words…</vt:lpstr>
      <vt:lpstr>Amcanion dysgu Learning objectives</vt:lpstr>
      <vt:lpstr>Amcanion dysgu clir Clear learning objectives</vt:lpstr>
      <vt:lpstr>PowerPoint Presentation</vt:lpstr>
      <vt:lpstr>Ydw i’n cwrdd ag anghenion fy nisgyblion i gyd? Am I meeting all my pupils’ needs? Addasiad o/Adapted from Ticked Off, Harry Fletcher-Wood, 2016</vt:lpstr>
      <vt:lpstr>PowerPoint Presentation</vt:lpstr>
      <vt:lpstr>Ystyried asesu o’r cychwyn Considering assessment from the start</vt:lpstr>
      <vt:lpstr>PowerPoint Presentation</vt:lpstr>
      <vt:lpstr>Cynnig cyfleoedd ar gyfer ‘cyd-addysgu’  Providing ‘reciprocal teaching’ opportunities</vt:lpstr>
      <vt:lpstr>‘Pitstops’ &amp; ‘mini-plenaries’ (ymddiheuriadau/apologies, David Didau)</vt:lpstr>
      <vt:lpstr>Y cyswllt rhwng amcanion dysgu a meini prawf llwyddiant… The link between learning objectives and success criteria… </vt:lpstr>
      <vt:lpstr>PowerPoint Presentation</vt:lpstr>
      <vt:lpstr>Gweithgaredd Activity</vt:lpstr>
      <vt:lpstr>Er enghraifft… For example…</vt:lpstr>
      <vt:lpstr>PowerPoint Presentation</vt:lpstr>
      <vt:lpstr>Rhestr gyfeirio 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Gruff Bendall</cp:lastModifiedBy>
  <cp:revision>49</cp:revision>
  <dcterms:created xsi:type="dcterms:W3CDTF">2017-02-08T11:33:06Z</dcterms:created>
  <dcterms:modified xsi:type="dcterms:W3CDTF">2019-10-13T23:13:41Z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