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7" r:id="rId2"/>
    <p:sldId id="260" r:id="rId3"/>
    <p:sldId id="258" r:id="rId4"/>
    <p:sldId id="313" r:id="rId5"/>
    <p:sldId id="263" r:id="rId6"/>
    <p:sldId id="265" r:id="rId7"/>
    <p:sldId id="266" r:id="rId8"/>
    <p:sldId id="267" r:id="rId9"/>
    <p:sldId id="268" r:id="rId10"/>
    <p:sldId id="269" r:id="rId11"/>
    <p:sldId id="270" r:id="rId12"/>
    <p:sldId id="271" r:id="rId13"/>
    <p:sldId id="272" r:id="rId14"/>
    <p:sldId id="274" r:id="rId15"/>
    <p:sldId id="276" r:id="rId16"/>
    <p:sldId id="277" r:id="rId17"/>
    <p:sldId id="280" r:id="rId18"/>
    <p:sldId id="285" r:id="rId19"/>
    <p:sldId id="288" r:id="rId20"/>
    <p:sldId id="289" r:id="rId21"/>
    <p:sldId id="319" r:id="rId22"/>
    <p:sldId id="315" r:id="rId23"/>
    <p:sldId id="316" r:id="rId24"/>
    <p:sldId id="317" r:id="rId25"/>
    <p:sldId id="318" r:id="rId26"/>
    <p:sldId id="320" r:id="rId27"/>
    <p:sldId id="292" r:id="rId28"/>
    <p:sldId id="314" r:id="rId29"/>
    <p:sldId id="293" r:id="rId30"/>
    <p:sldId id="298" r:id="rId31"/>
    <p:sldId id="300" r:id="rId32"/>
    <p:sldId id="305" r:id="rId33"/>
    <p:sldId id="312" r:id="rId34"/>
    <p:sldId id="306" r:id="rId35"/>
    <p:sldId id="309" r:id="rId36"/>
    <p:sldId id="310" r:id="rId37"/>
    <p:sldId id="31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57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20375-8FCF-44A6-9090-A6D8CA508E8C}"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2EEE9D-C807-4CF7-9594-EB8A034043DB}" type="slidenum">
              <a:rPr lang="en-GB" smtClean="0"/>
              <a:t>‹#›</a:t>
            </a:fld>
            <a:endParaRPr lang="en-GB"/>
          </a:p>
        </p:txBody>
      </p:sp>
    </p:spTree>
    <p:extLst>
      <p:ext uri="{BB962C8B-B14F-4D97-AF65-F5344CB8AC3E}">
        <p14:creationId xmlns:p14="http://schemas.microsoft.com/office/powerpoint/2010/main" val="4238551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31">
            <a:extLst>
              <a:ext uri="{FF2B5EF4-FFF2-40B4-BE49-F238E27FC236}">
                <a16:creationId xmlns:a16="http://schemas.microsoft.com/office/drawing/2014/main" id="{74C17FDF-9891-4CD8-BB92-4B75202B499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278C9FF6-64F1-4E7A-B5BD-2BEDF97941ED}" type="slidenum">
              <a:rPr lang="en-US" altLang="en-US" smtClean="0">
                <a:latin typeface="Arial" panose="020B0604020202020204" pitchFamily="34" charset="0"/>
              </a:rPr>
              <a:pPr/>
              <a:t>1</a:t>
            </a:fld>
            <a:endParaRPr lang="en-US" altLang="en-US">
              <a:latin typeface="Arial" panose="020B0604020202020204" pitchFamily="34" charset="0"/>
            </a:endParaRPr>
          </a:p>
        </p:txBody>
      </p:sp>
      <p:sp>
        <p:nvSpPr>
          <p:cNvPr id="5123" name="Rectangle 1026">
            <a:extLst>
              <a:ext uri="{FF2B5EF4-FFF2-40B4-BE49-F238E27FC236}">
                <a16:creationId xmlns:a16="http://schemas.microsoft.com/office/drawing/2014/main" id="{8B615ABF-AE24-4B5E-8972-A2DDD09D26DF}"/>
              </a:ext>
            </a:extLst>
          </p:cNvPr>
          <p:cNvSpPr>
            <a:spLocks noGrp="1" noRot="1" noChangeAspect="1" noChangeArrowheads="1" noTextEdit="1"/>
          </p:cNvSpPr>
          <p:nvPr>
            <p:ph type="sldImg"/>
          </p:nvPr>
        </p:nvSpPr>
        <p:spPr>
          <a:ln/>
        </p:spPr>
      </p:sp>
      <p:sp>
        <p:nvSpPr>
          <p:cNvPr id="5124" name="Rectangle 1027">
            <a:extLst>
              <a:ext uri="{FF2B5EF4-FFF2-40B4-BE49-F238E27FC236}">
                <a16:creationId xmlns:a16="http://schemas.microsoft.com/office/drawing/2014/main" id="{8BC3C763-F777-48A4-ACD9-EE5B2AFD295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031">
            <a:extLst>
              <a:ext uri="{FF2B5EF4-FFF2-40B4-BE49-F238E27FC236}">
                <a16:creationId xmlns:a16="http://schemas.microsoft.com/office/drawing/2014/main" id="{9F9B3914-C653-4BEB-8A41-2288FC2DCAD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D5A4CAC-8D0D-417C-B7AF-FEE150C95E42}" type="slidenum">
              <a:rPr lang="en-US" altLang="en-US" smtClean="0">
                <a:latin typeface="Arial" panose="020B0604020202020204" pitchFamily="34" charset="0"/>
              </a:rPr>
              <a:pPr/>
              <a:t>2</a:t>
            </a:fld>
            <a:endParaRPr lang="en-US" altLang="en-US">
              <a:latin typeface="Arial" panose="020B0604020202020204" pitchFamily="34" charset="0"/>
            </a:endParaRPr>
          </a:p>
        </p:txBody>
      </p:sp>
      <p:sp>
        <p:nvSpPr>
          <p:cNvPr id="7171" name="Rectangle 2">
            <a:extLst>
              <a:ext uri="{FF2B5EF4-FFF2-40B4-BE49-F238E27FC236}">
                <a16:creationId xmlns:a16="http://schemas.microsoft.com/office/drawing/2014/main" id="{72E3134C-4CC6-4819-AD22-9BCF03E2300C}"/>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DE72372B-8D95-492C-8E5A-957870D2264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43636516-A5FB-4603-9EFA-97EBBDFF78E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599EB90-7AE0-4BF7-B103-23F8C20DA893}" type="slidenum">
              <a:rPr lang="en-US" altLang="en-US" smtClean="0">
                <a:latin typeface="Arial" panose="020B0604020202020204" pitchFamily="34" charset="0"/>
              </a:rPr>
              <a:pPr/>
              <a:t>3</a:t>
            </a:fld>
            <a:endParaRPr lang="en-US" altLang="en-US">
              <a:latin typeface="Arial" panose="020B0604020202020204" pitchFamily="34" charset="0"/>
            </a:endParaRPr>
          </a:p>
        </p:txBody>
      </p:sp>
      <p:sp>
        <p:nvSpPr>
          <p:cNvPr id="9219" name="Rectangle 2">
            <a:extLst>
              <a:ext uri="{FF2B5EF4-FFF2-40B4-BE49-F238E27FC236}">
                <a16:creationId xmlns:a16="http://schemas.microsoft.com/office/drawing/2014/main" id="{C57DA91B-FF5F-49C9-8E38-AB1920A4A1F9}"/>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262D9297-8FF4-4098-BB3C-A51EB36E078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0AE45112-E110-4BB5-9AF9-B88252CBA11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6FC8EBD-6255-44C5-821C-D5812A5E75B3}" type="slidenum">
              <a:rPr lang="en-US" altLang="en-US" smtClean="0">
                <a:latin typeface="Arial" panose="020B0604020202020204" pitchFamily="34" charset="0"/>
              </a:rPr>
              <a:pPr/>
              <a:t>5</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B04E9480-B87B-43AD-8B54-B312547D52C6}"/>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3F7098B3-63B7-4E5A-9CE8-063659B209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a:extLst>
              <a:ext uri="{FF2B5EF4-FFF2-40B4-BE49-F238E27FC236}">
                <a16:creationId xmlns:a16="http://schemas.microsoft.com/office/drawing/2014/main" id="{B5ACA8B8-450E-4EFE-A621-D33011A78A1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2FEBEFC-BFC5-436D-AF2B-A9043EBB50A5}" type="slidenum">
              <a:rPr lang="en-US" altLang="en-US" smtClean="0">
                <a:latin typeface="Arial" panose="020B0604020202020204" pitchFamily="34" charset="0"/>
              </a:rPr>
              <a:pPr/>
              <a:t>6</a:t>
            </a:fld>
            <a:endParaRPr lang="en-US" altLang="en-US">
              <a:latin typeface="Arial" panose="020B0604020202020204" pitchFamily="34" charset="0"/>
            </a:endParaRPr>
          </a:p>
        </p:txBody>
      </p:sp>
      <p:sp>
        <p:nvSpPr>
          <p:cNvPr id="13315" name="Rectangle 2">
            <a:extLst>
              <a:ext uri="{FF2B5EF4-FFF2-40B4-BE49-F238E27FC236}">
                <a16:creationId xmlns:a16="http://schemas.microsoft.com/office/drawing/2014/main" id="{41C91AA0-2265-4FD5-AA61-1EDF83573B3A}"/>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37EF0C6B-22C8-41A6-9158-983867960B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31">
            <a:extLst>
              <a:ext uri="{FF2B5EF4-FFF2-40B4-BE49-F238E27FC236}">
                <a16:creationId xmlns:a16="http://schemas.microsoft.com/office/drawing/2014/main" id="{DB4E290E-E9A3-410F-B3E4-8D31175B6B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862A8AA-5956-449E-9254-F6421F75C1E4}" type="slidenum">
              <a:rPr lang="en-US" altLang="en-US" smtClean="0">
                <a:latin typeface="Arial" panose="020B0604020202020204" pitchFamily="34" charset="0"/>
              </a:rPr>
              <a:pPr/>
              <a:t>7</a:t>
            </a:fld>
            <a:endParaRPr lang="en-US" altLang="en-US">
              <a:latin typeface="Arial" panose="020B0604020202020204" pitchFamily="34" charset="0"/>
            </a:endParaRPr>
          </a:p>
        </p:txBody>
      </p:sp>
      <p:sp>
        <p:nvSpPr>
          <p:cNvPr id="15363" name="Rectangle 2">
            <a:extLst>
              <a:ext uri="{FF2B5EF4-FFF2-40B4-BE49-F238E27FC236}">
                <a16:creationId xmlns:a16="http://schemas.microsoft.com/office/drawing/2014/main" id="{7FD1DF5F-273A-43FD-84B5-82E919067F33}"/>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D45E4F6F-09D2-4966-86C3-303BAA4217B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31">
            <a:extLst>
              <a:ext uri="{FF2B5EF4-FFF2-40B4-BE49-F238E27FC236}">
                <a16:creationId xmlns:a16="http://schemas.microsoft.com/office/drawing/2014/main" id="{FCEFC58C-1934-4445-858E-D6BD6DC8911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2E55D591-6902-44E9-B64A-2D5CD1DA6068}" type="slidenum">
              <a:rPr lang="en-US" altLang="en-US" smtClean="0">
                <a:latin typeface="Arial" panose="020B0604020202020204" pitchFamily="34" charset="0"/>
              </a:rPr>
              <a:pPr/>
              <a:t>8</a:t>
            </a:fld>
            <a:endParaRPr lang="en-US" altLang="en-US">
              <a:latin typeface="Arial" panose="020B0604020202020204" pitchFamily="34" charset="0"/>
            </a:endParaRPr>
          </a:p>
        </p:txBody>
      </p:sp>
      <p:sp>
        <p:nvSpPr>
          <p:cNvPr id="17411" name="Rectangle 2">
            <a:extLst>
              <a:ext uri="{FF2B5EF4-FFF2-40B4-BE49-F238E27FC236}">
                <a16:creationId xmlns:a16="http://schemas.microsoft.com/office/drawing/2014/main" id="{AF5ADBAD-89F4-49D5-8995-CB1EFA26B0EA}"/>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5F748DD8-865E-469D-BD71-8E996C02198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31">
            <a:extLst>
              <a:ext uri="{FF2B5EF4-FFF2-40B4-BE49-F238E27FC236}">
                <a16:creationId xmlns:a16="http://schemas.microsoft.com/office/drawing/2014/main" id="{540596BB-B094-4692-A570-9667E7BD011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D086298-3233-4B88-B683-7CD97AFA8BD8}" type="slidenum">
              <a:rPr lang="en-US" altLang="en-US" smtClean="0">
                <a:latin typeface="Arial" panose="020B0604020202020204" pitchFamily="34" charset="0"/>
              </a:rPr>
              <a:pPr/>
              <a:t>9</a:t>
            </a:fld>
            <a:endParaRPr lang="en-US" altLang="en-US">
              <a:latin typeface="Arial" panose="020B0604020202020204" pitchFamily="34" charset="0"/>
            </a:endParaRPr>
          </a:p>
        </p:txBody>
      </p:sp>
      <p:sp>
        <p:nvSpPr>
          <p:cNvPr id="19459" name="Rectangle 2">
            <a:extLst>
              <a:ext uri="{FF2B5EF4-FFF2-40B4-BE49-F238E27FC236}">
                <a16:creationId xmlns:a16="http://schemas.microsoft.com/office/drawing/2014/main" id="{1ACCC93E-C4EC-4E6F-AEE4-1107F90576FD}"/>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8D86123D-8A83-4B79-A398-F28707760D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31">
            <a:extLst>
              <a:ext uri="{FF2B5EF4-FFF2-40B4-BE49-F238E27FC236}">
                <a16:creationId xmlns:a16="http://schemas.microsoft.com/office/drawing/2014/main" id="{2EE68353-ECC3-4D7A-AD26-C1A7EEB8312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44B63AA-5FAA-4C4F-8C5B-8D534081CF5D}" type="slidenum">
              <a:rPr lang="en-US" altLang="en-US" smtClean="0">
                <a:latin typeface="Arial" panose="020B0604020202020204" pitchFamily="34" charset="0"/>
              </a:rPr>
              <a:pPr/>
              <a:t>10</a:t>
            </a:fld>
            <a:endParaRPr lang="en-US" altLang="en-US">
              <a:latin typeface="Arial" panose="020B0604020202020204" pitchFamily="34" charset="0"/>
            </a:endParaRPr>
          </a:p>
        </p:txBody>
      </p:sp>
      <p:sp>
        <p:nvSpPr>
          <p:cNvPr id="21507" name="Rectangle 2">
            <a:extLst>
              <a:ext uri="{FF2B5EF4-FFF2-40B4-BE49-F238E27FC236}">
                <a16:creationId xmlns:a16="http://schemas.microsoft.com/office/drawing/2014/main" id="{BEC98659-5A1A-41D5-B685-93EE88447A11}"/>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2F7652C4-3C42-4085-8B40-681BACD0CB1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31">
            <a:extLst>
              <a:ext uri="{FF2B5EF4-FFF2-40B4-BE49-F238E27FC236}">
                <a16:creationId xmlns:a16="http://schemas.microsoft.com/office/drawing/2014/main" id="{96FBD793-E02A-42C5-8C4B-6A54960C68C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135B778-FFDA-4C05-94A3-B61621B387BA}"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23555" name="Rectangle 2">
            <a:extLst>
              <a:ext uri="{FF2B5EF4-FFF2-40B4-BE49-F238E27FC236}">
                <a16:creationId xmlns:a16="http://schemas.microsoft.com/office/drawing/2014/main" id="{9BFEB976-4509-41E7-BD99-D54881BAA48F}"/>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EAF9C9CD-C2CB-44BE-AD83-AB72B20F27E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31">
            <a:extLst>
              <a:ext uri="{FF2B5EF4-FFF2-40B4-BE49-F238E27FC236}">
                <a16:creationId xmlns:a16="http://schemas.microsoft.com/office/drawing/2014/main" id="{CDA31B50-E66B-4449-B9C8-B6FB52F82F6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7A1D5A8-EA99-473F-AC4B-00B6E36531CB}"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25603" name="Rectangle 2">
            <a:extLst>
              <a:ext uri="{FF2B5EF4-FFF2-40B4-BE49-F238E27FC236}">
                <a16:creationId xmlns:a16="http://schemas.microsoft.com/office/drawing/2014/main" id="{E3CAE076-1DF2-4095-8841-BC85F2BBC8F4}"/>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EA525A2C-1DF9-4FE6-A530-C460D35A7F3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31">
            <a:extLst>
              <a:ext uri="{FF2B5EF4-FFF2-40B4-BE49-F238E27FC236}">
                <a16:creationId xmlns:a16="http://schemas.microsoft.com/office/drawing/2014/main" id="{4999930E-BD71-480D-9058-8B2C5F78F6D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01F6E1A-0D10-48BF-900C-5EC1A1AFA7AF}" type="slidenum">
              <a:rPr lang="en-US" altLang="en-US" smtClean="0">
                <a:latin typeface="Arial" panose="020B0604020202020204" pitchFamily="34" charset="0"/>
              </a:rPr>
              <a:pPr/>
              <a:t>13</a:t>
            </a:fld>
            <a:endParaRPr lang="en-US" altLang="en-US">
              <a:latin typeface="Arial" panose="020B0604020202020204" pitchFamily="34" charset="0"/>
            </a:endParaRPr>
          </a:p>
        </p:txBody>
      </p:sp>
      <p:sp>
        <p:nvSpPr>
          <p:cNvPr id="27651" name="Rectangle 2">
            <a:extLst>
              <a:ext uri="{FF2B5EF4-FFF2-40B4-BE49-F238E27FC236}">
                <a16:creationId xmlns:a16="http://schemas.microsoft.com/office/drawing/2014/main" id="{3A41447D-55C8-4C14-8BCE-AA48158729BA}"/>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4CFEBB05-27ED-44FC-B9F6-C3855FFF2D2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a:extLst>
              <a:ext uri="{FF2B5EF4-FFF2-40B4-BE49-F238E27FC236}">
                <a16:creationId xmlns:a16="http://schemas.microsoft.com/office/drawing/2014/main" id="{6F488208-90F8-4D67-9700-8F9BB5D5485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0C33022-81B1-4316-974A-5AD4A789A257}" type="slidenum">
              <a:rPr lang="en-US" altLang="en-US" smtClean="0">
                <a:latin typeface="Arial" panose="020B0604020202020204" pitchFamily="34" charset="0"/>
              </a:rPr>
              <a:pPr/>
              <a:t>14</a:t>
            </a:fld>
            <a:endParaRPr lang="en-US" altLang="en-US">
              <a:latin typeface="Arial" panose="020B0604020202020204" pitchFamily="34" charset="0"/>
            </a:endParaRPr>
          </a:p>
        </p:txBody>
      </p:sp>
      <p:sp>
        <p:nvSpPr>
          <p:cNvPr id="29699" name="Rectangle 2">
            <a:extLst>
              <a:ext uri="{FF2B5EF4-FFF2-40B4-BE49-F238E27FC236}">
                <a16:creationId xmlns:a16="http://schemas.microsoft.com/office/drawing/2014/main" id="{9C284229-22E8-4233-9A9B-9B4D1416F30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1E37EDFA-F0E4-44C5-828E-9543D9E86D5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31">
            <a:extLst>
              <a:ext uri="{FF2B5EF4-FFF2-40B4-BE49-F238E27FC236}">
                <a16:creationId xmlns:a16="http://schemas.microsoft.com/office/drawing/2014/main" id="{4AA8F5BB-750F-400B-AE77-2AEF6C28ABD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6E7F078-9103-49C6-AF4B-DD9D2BED2154}" type="slidenum">
              <a:rPr lang="en-US" altLang="en-US" smtClean="0">
                <a:latin typeface="Arial" panose="020B0604020202020204" pitchFamily="34" charset="0"/>
              </a:rPr>
              <a:pPr/>
              <a:t>15</a:t>
            </a:fld>
            <a:endParaRPr lang="en-US" altLang="en-US">
              <a:latin typeface="Arial" panose="020B0604020202020204" pitchFamily="34" charset="0"/>
            </a:endParaRPr>
          </a:p>
        </p:txBody>
      </p:sp>
      <p:sp>
        <p:nvSpPr>
          <p:cNvPr id="33795" name="Rectangle 2">
            <a:extLst>
              <a:ext uri="{FF2B5EF4-FFF2-40B4-BE49-F238E27FC236}">
                <a16:creationId xmlns:a16="http://schemas.microsoft.com/office/drawing/2014/main" id="{932B3A36-31A7-4EC0-BC04-195B424B6071}"/>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8BF929A8-D480-4320-9F11-982EB035F26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05D9CCE6-C4A0-44CC-8F8A-38C96C84257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EA52CC05-F503-447D-A0A1-5CECBAE87CE3}" type="slidenum">
              <a:rPr lang="en-US" altLang="en-US" smtClean="0">
                <a:latin typeface="Arial" panose="020B0604020202020204" pitchFamily="34" charset="0"/>
              </a:rPr>
              <a:pPr/>
              <a:t>16</a:t>
            </a:fld>
            <a:endParaRPr lang="en-US" altLang="en-US">
              <a:latin typeface="Arial" panose="020B0604020202020204" pitchFamily="34" charset="0"/>
            </a:endParaRPr>
          </a:p>
        </p:txBody>
      </p:sp>
      <p:sp>
        <p:nvSpPr>
          <p:cNvPr id="35843" name="Rectangle 2">
            <a:extLst>
              <a:ext uri="{FF2B5EF4-FFF2-40B4-BE49-F238E27FC236}">
                <a16:creationId xmlns:a16="http://schemas.microsoft.com/office/drawing/2014/main" id="{5E682CE4-3D16-4FE9-89CC-CD1D61280FD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FC296F32-B04E-42AB-93EB-4CED109E9A0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31">
            <a:extLst>
              <a:ext uri="{FF2B5EF4-FFF2-40B4-BE49-F238E27FC236}">
                <a16:creationId xmlns:a16="http://schemas.microsoft.com/office/drawing/2014/main" id="{DC5B4453-0B89-439B-80B4-6BE7FB648DF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F3C5127-C204-4749-837F-65C8F5E1C223}" type="slidenum">
              <a:rPr lang="en-US" altLang="en-US" smtClean="0">
                <a:latin typeface="Arial" panose="020B0604020202020204" pitchFamily="34" charset="0"/>
              </a:rPr>
              <a:pPr/>
              <a:t>17</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EC00E6C4-341D-4213-8A97-572639DBA3EC}"/>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D21DF011-FE60-4074-B881-98AD00B106A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031">
            <a:extLst>
              <a:ext uri="{FF2B5EF4-FFF2-40B4-BE49-F238E27FC236}">
                <a16:creationId xmlns:a16="http://schemas.microsoft.com/office/drawing/2014/main" id="{40A55E32-EBA6-46EB-AE5C-A59B43F5FF8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A16C7C8A-923D-423A-858A-D23B83B34683}" type="slidenum">
              <a:rPr lang="en-US" altLang="en-US" smtClean="0">
                <a:latin typeface="Arial" panose="020B0604020202020204" pitchFamily="34" charset="0"/>
              </a:rPr>
              <a:pPr/>
              <a:t>18</a:t>
            </a:fld>
            <a:endParaRPr lang="en-US" altLang="en-US">
              <a:latin typeface="Arial" panose="020B0604020202020204" pitchFamily="34" charset="0"/>
            </a:endParaRPr>
          </a:p>
        </p:txBody>
      </p:sp>
      <p:sp>
        <p:nvSpPr>
          <p:cNvPr id="39939" name="Rectangle 2">
            <a:extLst>
              <a:ext uri="{FF2B5EF4-FFF2-40B4-BE49-F238E27FC236}">
                <a16:creationId xmlns:a16="http://schemas.microsoft.com/office/drawing/2014/main" id="{C829E9F6-3322-48B3-A5BB-11CC7538CA31}"/>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929545E6-5DC6-4959-AB5C-A7BD0517119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32E51-AD8B-43CF-A368-E655333E9E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5BBA1F-536A-46DE-922C-B261A5824A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878D2-A3B0-40A3-8FDF-FA2B11725919}"/>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C2B4236D-889C-4ACD-8BE1-23825A9E6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374E39-769E-4EB1-962C-7B908E1C445F}"/>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399164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16AF1-47AD-4432-B180-5DA801A226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872D5B-D41D-4BA7-8654-4A591EB351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D9282B-D542-4B62-9D6C-B592E308DA8A}"/>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494D597B-4334-4FBE-8C82-F9F6A7D5F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90017-1726-4673-A81E-B620DEBEE274}"/>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2991619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9CBC-1DA5-47BD-86EF-5BE2151E9D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B0A807-799E-4A00-B23D-F63B49E286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B9F5A5-74E1-4D1F-A577-B75C3ABB9044}"/>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4BE3ABAD-CED7-41C7-9A78-C3CE06365F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EE9767-6EEE-40A7-A9DE-645ECB0B8F16}"/>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1023590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255D8-6323-4902-94C8-1EDFD2DB3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7B26F5-4426-4CE9-9AB9-75E3481389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0AC8A7-7804-4AA4-B087-BE8AA76F9E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3AE40A-697E-4619-88AA-0D16E71253D9}"/>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6" name="Footer Placeholder 5">
            <a:extLst>
              <a:ext uri="{FF2B5EF4-FFF2-40B4-BE49-F238E27FC236}">
                <a16:creationId xmlns:a16="http://schemas.microsoft.com/office/drawing/2014/main" id="{7E0E7B1E-97ED-4674-A382-84551A510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F167E-52E9-4C1C-B973-620A3E31139A}"/>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2759089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9CBB-7490-4366-8820-2FD09BF956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435FCA-2622-4803-9CDF-19BF0710C8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867D33-C16F-4B9F-AAC1-BE7AD11383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33ADEF-7BCF-40B1-BB64-6162A7C93C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DE18BC-84F2-45C0-A36F-22C530BDF5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C1569E-BEE6-4460-B94D-9CD17F87750B}"/>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8" name="Footer Placeholder 7">
            <a:extLst>
              <a:ext uri="{FF2B5EF4-FFF2-40B4-BE49-F238E27FC236}">
                <a16:creationId xmlns:a16="http://schemas.microsoft.com/office/drawing/2014/main" id="{47126097-5E16-4183-875A-5076B376C7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D39E95-B28C-4C69-B132-558CA46006A2}"/>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2438964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16446-5D0B-4D42-A73D-EFDAB6D2D5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0D57FE-7CCF-4253-8D90-E36B075F6465}"/>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4" name="Footer Placeholder 3">
            <a:extLst>
              <a:ext uri="{FF2B5EF4-FFF2-40B4-BE49-F238E27FC236}">
                <a16:creationId xmlns:a16="http://schemas.microsoft.com/office/drawing/2014/main" id="{EDA3CA32-7ADE-4319-8EDB-77A388307F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844D10-BDE5-41C7-B839-04461849B155}"/>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2012003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90CA81-38A4-4089-936F-D83CBC10C2FC}"/>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3" name="Footer Placeholder 2">
            <a:extLst>
              <a:ext uri="{FF2B5EF4-FFF2-40B4-BE49-F238E27FC236}">
                <a16:creationId xmlns:a16="http://schemas.microsoft.com/office/drawing/2014/main" id="{10878270-28AE-42A3-A54D-C6996C0E06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D1A0AD-81FA-41F6-B963-55D3E74F4E26}"/>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156465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5FA1-B1F7-45A3-83AD-DE6098BB6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347D1C-FC1F-4E20-AD25-A9B4D888CA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26972C-DC6A-4F0C-9953-BDEAF69331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8C7691-086D-4E7F-A25C-7135950670EE}"/>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6" name="Footer Placeholder 5">
            <a:extLst>
              <a:ext uri="{FF2B5EF4-FFF2-40B4-BE49-F238E27FC236}">
                <a16:creationId xmlns:a16="http://schemas.microsoft.com/office/drawing/2014/main" id="{0C792DAE-02ED-49EF-B956-2B5026D0F2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9E73C4-1AF8-4290-9640-69CA9A68B533}"/>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313166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9045-5BC2-4206-983A-EA1178CE2D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546E89-67A2-4C9F-8543-1268A225B4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22E6A6-84A9-4E75-A372-EEE5B06B62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6F257B-E2D2-49DA-A47C-4FA8C44D4CEB}"/>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6" name="Footer Placeholder 5">
            <a:extLst>
              <a:ext uri="{FF2B5EF4-FFF2-40B4-BE49-F238E27FC236}">
                <a16:creationId xmlns:a16="http://schemas.microsoft.com/office/drawing/2014/main" id="{6FDA77E4-539F-483D-A59A-AD0B00E31B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41C239-3519-4375-AF3E-37B96776811E}"/>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969348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ADF5C-AC51-46E1-BB0E-F4FC42AE37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0F3DE5-F91B-4A38-B0AE-DAF3B9B03B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D85AF2-64FD-4C62-8101-42D3EF60B0BD}"/>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E2F03CAC-67A8-47B6-AB66-E7588D9D57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75291-1159-400E-8793-7E8A2C47A152}"/>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82223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E1C76A-2164-47EC-93E4-584FD7EC83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E9C2BB-7706-49AF-B9CB-899B58F874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E35E4-4FCE-4F50-8DB5-2A500CC23439}"/>
              </a:ext>
            </a:extLst>
          </p:cNvPr>
          <p:cNvSpPr>
            <a:spLocks noGrp="1"/>
          </p:cNvSpPr>
          <p:nvPr>
            <p:ph type="dt" sz="half" idx="10"/>
          </p:nvPr>
        </p:nvSpPr>
        <p:spPr/>
        <p:txBody>
          <a:body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CED18E64-2200-4AE0-BB86-D43160DCE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428F88-1CDB-4B68-BE7D-760CDD51A802}"/>
              </a:ext>
            </a:extLst>
          </p:cNvPr>
          <p:cNvSpPr>
            <a:spLocks noGrp="1"/>
          </p:cNvSpPr>
          <p:nvPr>
            <p:ph type="sldNum" sz="quarter" idx="12"/>
          </p:nvPr>
        </p:nvSpPr>
        <p:spPr/>
        <p:txBody>
          <a:bodyPr/>
          <a:lstStyle/>
          <a:p>
            <a:fld id="{51CEB681-0BB2-4951-9425-1A4984E95FD5}" type="slidenum">
              <a:rPr lang="en-GB" smtClean="0"/>
              <a:t>‹#›</a:t>
            </a:fld>
            <a:endParaRPr lang="en-GB"/>
          </a:p>
        </p:txBody>
      </p:sp>
    </p:spTree>
    <p:extLst>
      <p:ext uri="{BB962C8B-B14F-4D97-AF65-F5344CB8AC3E}">
        <p14:creationId xmlns:p14="http://schemas.microsoft.com/office/powerpoint/2010/main" val="2510030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04800" y="1295400"/>
            <a:ext cx="5842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6350000" y="1295400"/>
            <a:ext cx="5842000" cy="5257800"/>
          </a:xfrm>
        </p:spPr>
        <p:txBody>
          <a:bodyPr rtlCol="0">
            <a:normAutofit/>
          </a:bodyPr>
          <a:lstStyle/>
          <a:p>
            <a:pPr lvl="0"/>
            <a:endParaRPr lang="en-GB" noProof="0" dirty="0"/>
          </a:p>
        </p:txBody>
      </p:sp>
      <p:sp>
        <p:nvSpPr>
          <p:cNvPr id="5" name="Date Placeholder 3">
            <a:extLst>
              <a:ext uri="{FF2B5EF4-FFF2-40B4-BE49-F238E27FC236}">
                <a16:creationId xmlns:a16="http://schemas.microsoft.com/office/drawing/2014/main" id="{3B6E1D64-A772-4994-BA70-35E438E62128}"/>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0B4FC71A-660F-4E7D-914F-8CDE246E63C4}"/>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F09D64B6-B555-4A23-A82B-902B15553636}"/>
              </a:ext>
            </a:extLst>
          </p:cNvPr>
          <p:cNvSpPr>
            <a:spLocks noGrp="1"/>
          </p:cNvSpPr>
          <p:nvPr>
            <p:ph type="sldNum" sz="quarter" idx="12"/>
          </p:nvPr>
        </p:nvSpPr>
        <p:spPr/>
        <p:txBody>
          <a:bodyPr/>
          <a:lstStyle>
            <a:lvl1pPr>
              <a:defRPr/>
            </a:lvl1pPr>
          </a:lstStyle>
          <a:p>
            <a:pPr>
              <a:defRPr/>
            </a:pPr>
            <a:fld id="{40860BDA-6778-4A79-B293-80FA16B34A43}" type="slidenum">
              <a:rPr lang="en-US" altLang="en-US"/>
              <a:pPr>
                <a:defRPr/>
              </a:pPr>
              <a:t>‹#›</a:t>
            </a:fld>
            <a:endParaRPr lang="en-US" altLang="en-US"/>
          </a:p>
        </p:txBody>
      </p:sp>
    </p:spTree>
    <p:extLst>
      <p:ext uri="{BB962C8B-B14F-4D97-AF65-F5344CB8AC3E}">
        <p14:creationId xmlns:p14="http://schemas.microsoft.com/office/powerpoint/2010/main" val="983245922"/>
      </p:ext>
    </p:extLst>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04800" y="1295400"/>
            <a:ext cx="5842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350000" y="1295400"/>
            <a:ext cx="5842000" cy="5257800"/>
          </a:xfrm>
        </p:spPr>
        <p:txBody>
          <a:bodyPr rtlCol="0">
            <a:normAutofit/>
          </a:bodyPr>
          <a:lstStyle/>
          <a:p>
            <a:pPr lvl="0"/>
            <a:endParaRPr lang="en-GB" noProof="0" dirty="0"/>
          </a:p>
        </p:txBody>
      </p:sp>
      <p:sp>
        <p:nvSpPr>
          <p:cNvPr id="5" name="Date Placeholder 3">
            <a:extLst>
              <a:ext uri="{FF2B5EF4-FFF2-40B4-BE49-F238E27FC236}">
                <a16:creationId xmlns:a16="http://schemas.microsoft.com/office/drawing/2014/main" id="{EA35441B-39E0-4A09-98EB-2B60F7F93816}"/>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2968C23E-800E-43F5-8AC9-D92241001F27}"/>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9C942309-14AB-4705-B6CC-26E3E5A4FFA9}"/>
              </a:ext>
            </a:extLst>
          </p:cNvPr>
          <p:cNvSpPr>
            <a:spLocks noGrp="1"/>
          </p:cNvSpPr>
          <p:nvPr>
            <p:ph type="sldNum" sz="quarter" idx="12"/>
          </p:nvPr>
        </p:nvSpPr>
        <p:spPr/>
        <p:txBody>
          <a:bodyPr/>
          <a:lstStyle>
            <a:lvl1pPr>
              <a:defRPr/>
            </a:lvl1pPr>
          </a:lstStyle>
          <a:p>
            <a:pPr>
              <a:defRPr/>
            </a:pPr>
            <a:fld id="{6E47449F-F8AD-43AA-B649-A3F6B44BC7C2}" type="slidenum">
              <a:rPr lang="en-US" altLang="en-US"/>
              <a:pPr>
                <a:defRPr/>
              </a:pPr>
              <a:t>‹#›</a:t>
            </a:fld>
            <a:endParaRPr lang="en-US" altLang="en-US"/>
          </a:p>
        </p:txBody>
      </p:sp>
    </p:spTree>
    <p:extLst>
      <p:ext uri="{BB962C8B-B14F-4D97-AF65-F5344CB8AC3E}">
        <p14:creationId xmlns:p14="http://schemas.microsoft.com/office/powerpoint/2010/main" val="2454258044"/>
      </p:ext>
    </p:extLst>
  </p:cSld>
  <p:clrMapOvr>
    <a:masterClrMapping/>
  </p:clrMapOvr>
  <p:transition spd="med">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0" y="0"/>
            <a:ext cx="12192000" cy="655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3">
            <a:extLst>
              <a:ext uri="{FF2B5EF4-FFF2-40B4-BE49-F238E27FC236}">
                <a16:creationId xmlns:a16="http://schemas.microsoft.com/office/drawing/2014/main" id="{333B1458-AFC9-42D8-B309-F6B317EE2F5F}"/>
              </a:ext>
            </a:extLst>
          </p:cNvPr>
          <p:cNvSpPr>
            <a:spLocks noGrp="1"/>
          </p:cNvSpPr>
          <p:nvPr>
            <p:ph type="dt" sz="half" idx="10"/>
          </p:nvPr>
        </p:nvSpPr>
        <p:spPr/>
        <p:txBody>
          <a:bodyPr/>
          <a:lstStyle>
            <a:lvl1pPr>
              <a:defRPr/>
            </a:lvl1pPr>
          </a:lstStyle>
          <a:p>
            <a:pPr>
              <a:defRPr/>
            </a:pPr>
            <a:endParaRPr lang="en-US" altLang="en-US"/>
          </a:p>
        </p:txBody>
      </p:sp>
      <p:sp>
        <p:nvSpPr>
          <p:cNvPr id="4" name="Footer Placeholder 4">
            <a:extLst>
              <a:ext uri="{FF2B5EF4-FFF2-40B4-BE49-F238E27FC236}">
                <a16:creationId xmlns:a16="http://schemas.microsoft.com/office/drawing/2014/main" id="{6CB360F5-A596-4A62-BBB6-F2C206F7FA7C}"/>
              </a:ext>
            </a:extLst>
          </p:cNvPr>
          <p:cNvSpPr>
            <a:spLocks noGrp="1"/>
          </p:cNvSpPr>
          <p:nvPr>
            <p:ph type="ftr" sz="quarter" idx="11"/>
          </p:nvPr>
        </p:nvSpPr>
        <p:spPr/>
        <p:txBody>
          <a:bodyPr/>
          <a:lstStyle>
            <a:lvl1pPr>
              <a:defRPr/>
            </a:lvl1pPr>
          </a:lstStyle>
          <a:p>
            <a:pPr>
              <a:defRPr/>
            </a:pPr>
            <a:endParaRPr lang="en-US" altLang="en-US"/>
          </a:p>
        </p:txBody>
      </p:sp>
      <p:sp>
        <p:nvSpPr>
          <p:cNvPr id="5" name="Slide Number Placeholder 5">
            <a:extLst>
              <a:ext uri="{FF2B5EF4-FFF2-40B4-BE49-F238E27FC236}">
                <a16:creationId xmlns:a16="http://schemas.microsoft.com/office/drawing/2014/main" id="{4DCF4585-D10C-4127-8286-1B027D7A70D1}"/>
              </a:ext>
            </a:extLst>
          </p:cNvPr>
          <p:cNvSpPr>
            <a:spLocks noGrp="1"/>
          </p:cNvSpPr>
          <p:nvPr>
            <p:ph type="sldNum" sz="quarter" idx="12"/>
          </p:nvPr>
        </p:nvSpPr>
        <p:spPr/>
        <p:txBody>
          <a:bodyPr/>
          <a:lstStyle>
            <a:lvl1pPr>
              <a:defRPr/>
            </a:lvl1pPr>
          </a:lstStyle>
          <a:p>
            <a:pPr>
              <a:defRPr/>
            </a:pPr>
            <a:fld id="{FE3417C3-0535-4543-9ED4-66DEBC94F5DF}" type="slidenum">
              <a:rPr lang="en-US" altLang="en-US"/>
              <a:pPr>
                <a:defRPr/>
              </a:pPr>
              <a:t>‹#›</a:t>
            </a:fld>
            <a:endParaRPr lang="en-US" altLang="en-US"/>
          </a:p>
        </p:txBody>
      </p:sp>
    </p:spTree>
    <p:extLst>
      <p:ext uri="{BB962C8B-B14F-4D97-AF65-F5344CB8AC3E}">
        <p14:creationId xmlns:p14="http://schemas.microsoft.com/office/powerpoint/2010/main" val="501089831"/>
      </p:ext>
    </p:extLst>
  </p:cSld>
  <p:clrMapOvr>
    <a:masterClrMapping/>
  </p:clrMapOvr>
  <p:transition spd="med">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762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304800" y="1295400"/>
            <a:ext cx="5842000" cy="5257800"/>
          </a:xfrm>
        </p:spPr>
        <p:txBody>
          <a:bodyPr rtlCol="0">
            <a:normAutofit/>
          </a:bodyPr>
          <a:lstStyle/>
          <a:p>
            <a:pPr lvl="0"/>
            <a:endParaRPr lang="en-GB" noProof="0" dirty="0"/>
          </a:p>
        </p:txBody>
      </p:sp>
      <p:sp>
        <p:nvSpPr>
          <p:cNvPr id="4" name="Text Placeholder 3"/>
          <p:cNvSpPr>
            <a:spLocks noGrp="1"/>
          </p:cNvSpPr>
          <p:nvPr>
            <p:ph type="body" sz="half" idx="2"/>
          </p:nvPr>
        </p:nvSpPr>
        <p:spPr>
          <a:xfrm>
            <a:off x="6350000" y="1295400"/>
            <a:ext cx="5842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DB08D65-A723-4BC5-A2EF-61D7FAF4BD40}"/>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A3A48BDB-5DFF-44FE-8BF0-5035E287716F}"/>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AB5EE6F8-8F15-40E7-B5CC-7805E5FE5BF6}"/>
              </a:ext>
            </a:extLst>
          </p:cNvPr>
          <p:cNvSpPr>
            <a:spLocks noGrp="1"/>
          </p:cNvSpPr>
          <p:nvPr>
            <p:ph type="sldNum" sz="quarter" idx="12"/>
          </p:nvPr>
        </p:nvSpPr>
        <p:spPr/>
        <p:txBody>
          <a:bodyPr/>
          <a:lstStyle>
            <a:lvl1pPr>
              <a:defRPr/>
            </a:lvl1pPr>
          </a:lstStyle>
          <a:p>
            <a:pPr>
              <a:defRPr/>
            </a:pPr>
            <a:fld id="{94B90ACE-7B53-4683-B469-CD4C3C358777}" type="slidenum">
              <a:rPr lang="en-US" altLang="en-US"/>
              <a:pPr>
                <a:defRPr/>
              </a:pPr>
              <a:t>‹#›</a:t>
            </a:fld>
            <a:endParaRPr lang="en-US" altLang="en-US"/>
          </a:p>
        </p:txBody>
      </p:sp>
    </p:spTree>
    <p:extLst>
      <p:ext uri="{BB962C8B-B14F-4D97-AF65-F5344CB8AC3E}">
        <p14:creationId xmlns:p14="http://schemas.microsoft.com/office/powerpoint/2010/main" val="3916941480"/>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86A9C6-B8C4-4CED-BAD6-043BD700C9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F6B4E-A1AA-4DA4-A340-C38BDE2E2A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AF60E-1A4C-4CD3-ABAB-93946BB6E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6F2D9-A621-48AF-BFAA-8F2DC23ABFAD}" type="datetimeFigureOut">
              <a:rPr lang="en-GB" smtClean="0"/>
              <a:t>16/10/2022</a:t>
            </a:fld>
            <a:endParaRPr lang="en-GB"/>
          </a:p>
        </p:txBody>
      </p:sp>
      <p:sp>
        <p:nvSpPr>
          <p:cNvPr id="5" name="Footer Placeholder 4">
            <a:extLst>
              <a:ext uri="{FF2B5EF4-FFF2-40B4-BE49-F238E27FC236}">
                <a16:creationId xmlns:a16="http://schemas.microsoft.com/office/drawing/2014/main" id="{23681F58-8D88-459E-9555-F0FEA6597E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B65860-033D-48B5-9964-72E2FC45F2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EB681-0BB2-4951-9425-1A4984E95FD5}" type="slidenum">
              <a:rPr lang="en-GB" smtClean="0"/>
              <a:t>‹#›</a:t>
            </a:fld>
            <a:endParaRPr lang="en-GB"/>
          </a:p>
        </p:txBody>
      </p:sp>
    </p:spTree>
    <p:extLst>
      <p:ext uri="{BB962C8B-B14F-4D97-AF65-F5344CB8AC3E}">
        <p14:creationId xmlns:p14="http://schemas.microsoft.com/office/powerpoint/2010/main" val="2958601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7XaftdE_h60?feature=oembed"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jdaross.mcmail.com/images/erythrocytes.jpg"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hyperlink" Target="http://www.meddean.luc.edu/lumen/MedEd/Histo/HistoImages/hl2B-64.jpg" TargetMode="Externa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32vOiSDfvAE?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NR8GvLBfABw?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F2uzWHppVrk?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76" name="Group 75">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77" name="Freeform: Shape 76">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4098" name="Rectangle 2">
            <a:extLst>
              <a:ext uri="{FF2B5EF4-FFF2-40B4-BE49-F238E27FC236}">
                <a16:creationId xmlns:a16="http://schemas.microsoft.com/office/drawing/2014/main" id="{F63E0B22-9F1A-4FB7-BBA6-5E691055B86E}"/>
              </a:ext>
            </a:extLst>
          </p:cNvPr>
          <p:cNvSpPr>
            <a:spLocks noGrp="1"/>
          </p:cNvSpPr>
          <p:nvPr>
            <p:ph type="ctrTitle"/>
          </p:nvPr>
        </p:nvSpPr>
        <p:spPr>
          <a:xfrm>
            <a:off x="3045368" y="2043663"/>
            <a:ext cx="6105194" cy="2031055"/>
          </a:xfrm>
        </p:spPr>
        <p:txBody>
          <a:bodyPr>
            <a:normAutofit/>
          </a:bodyPr>
          <a:lstStyle/>
          <a:p>
            <a:pPr eaLnBrk="1" hangingPunct="1"/>
            <a:r>
              <a:rPr lang="en-US" altLang="en-US" sz="4800">
                <a:solidFill>
                  <a:schemeClr val="tx2"/>
                </a:solidFill>
              </a:rPr>
              <a:t>The Circulatory System</a:t>
            </a:r>
            <a:br>
              <a:rPr lang="en-US" altLang="en-US" sz="4800">
                <a:solidFill>
                  <a:schemeClr val="tx2"/>
                </a:solidFill>
              </a:rPr>
            </a:br>
            <a:endParaRPr lang="en-US" altLang="en-US" sz="4800">
              <a:solidFill>
                <a:schemeClr val="tx2"/>
              </a:solidFill>
            </a:endParaRPr>
          </a:p>
        </p:txBody>
      </p:sp>
      <p:sp>
        <p:nvSpPr>
          <p:cNvPr id="4099" name="Rectangle 3">
            <a:extLst>
              <a:ext uri="{FF2B5EF4-FFF2-40B4-BE49-F238E27FC236}">
                <a16:creationId xmlns:a16="http://schemas.microsoft.com/office/drawing/2014/main" id="{A247C286-2F27-4BCF-8A5A-A0D8AD11AC70}"/>
              </a:ext>
            </a:extLst>
          </p:cNvPr>
          <p:cNvSpPr>
            <a:spLocks noGrp="1"/>
          </p:cNvSpPr>
          <p:nvPr>
            <p:ph type="subTitle" idx="1"/>
          </p:nvPr>
        </p:nvSpPr>
        <p:spPr>
          <a:xfrm>
            <a:off x="3045368" y="4160126"/>
            <a:ext cx="6105194" cy="682079"/>
          </a:xfrm>
        </p:spPr>
        <p:txBody>
          <a:bodyPr>
            <a:normAutofit/>
          </a:bodyPr>
          <a:lstStyle/>
          <a:p>
            <a:pPr eaLnBrk="1" hangingPunct="1"/>
            <a:r>
              <a:rPr lang="en-US" altLang="en-US" i="1">
                <a:solidFill>
                  <a:schemeClr val="tx2"/>
                </a:solidFill>
                <a:latin typeface="Arial" panose="020B0604020202020204" pitchFamily="34" charset="0"/>
              </a:rPr>
              <a:t>The Heart, Blood Vessels, Blood Types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146" name="Rectangle 2">
            <a:extLst>
              <a:ext uri="{FF2B5EF4-FFF2-40B4-BE49-F238E27FC236}">
                <a16:creationId xmlns:a16="http://schemas.microsoft.com/office/drawing/2014/main" id="{99914808-331F-46F0-855F-969210C591B1}"/>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ltLang="en-US" kern="1200">
                <a:solidFill>
                  <a:srgbClr val="000000"/>
                </a:solidFill>
                <a:latin typeface="+mj-lt"/>
                <a:ea typeface="+mj-ea"/>
                <a:cs typeface="+mj-cs"/>
              </a:rPr>
              <a:t>The Closed Circulatory System</a:t>
            </a: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Heart Organ">
            <a:extLst>
              <a:ext uri="{FF2B5EF4-FFF2-40B4-BE49-F238E27FC236}">
                <a16:creationId xmlns:a16="http://schemas.microsoft.com/office/drawing/2014/main" id="{489DBE29-1038-4051-AE20-1385F18B4FA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6147" name="Rectangle 6">
            <a:extLst>
              <a:ext uri="{FF2B5EF4-FFF2-40B4-BE49-F238E27FC236}">
                <a16:creationId xmlns:a16="http://schemas.microsoft.com/office/drawing/2014/main" id="{A54CF985-4431-40E8-963D-5EE0049C4FDA}"/>
              </a:ext>
            </a:extLst>
          </p:cNvPr>
          <p:cNvSpPr>
            <a:spLocks noGrp="1"/>
          </p:cNvSpPr>
          <p:nvPr>
            <p:ph type="body" sz="half" idx="1"/>
          </p:nvPr>
        </p:nvSpPr>
        <p:spPr>
          <a:xfrm>
            <a:off x="6090574" y="2421682"/>
            <a:ext cx="4977578" cy="3639289"/>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p>
            <a:pPr marL="0">
              <a:buClr>
                <a:srgbClr val="339933"/>
              </a:buClr>
              <a:tabLst>
                <a:tab pos="2743200" algn="l"/>
              </a:tabLst>
            </a:pPr>
            <a:r>
              <a:rPr lang="en-US" altLang="en-US" sz="1900">
                <a:solidFill>
                  <a:srgbClr val="000000"/>
                </a:solidFill>
              </a:rPr>
              <a:t>Humans have a closed circulatory system, typical of all vertebrates, in which blood is confined to vessels and is distinct from the interstitial fluid.</a:t>
            </a:r>
          </a:p>
          <a:p>
            <a:pPr marL="0">
              <a:buClr>
                <a:srgbClr val="339933"/>
              </a:buClr>
              <a:tabLst>
                <a:tab pos="2743200" algn="l"/>
              </a:tabLst>
            </a:pPr>
            <a:endParaRPr lang="en-US" altLang="en-US" sz="1900">
              <a:solidFill>
                <a:srgbClr val="000000"/>
              </a:solidFill>
            </a:endParaRPr>
          </a:p>
          <a:p>
            <a:pPr marL="457200" lvl="1">
              <a:buClr>
                <a:srgbClr val="339933"/>
              </a:buClr>
              <a:tabLst>
                <a:tab pos="2743200" algn="l"/>
              </a:tabLst>
            </a:pPr>
            <a:r>
              <a:rPr lang="en-US" altLang="en-US" sz="1900">
                <a:solidFill>
                  <a:srgbClr val="000000"/>
                </a:solidFill>
              </a:rPr>
              <a:t>The heart pumps blood into large vessels </a:t>
            </a:r>
            <a:br>
              <a:rPr lang="en-US" altLang="en-US" sz="1900">
                <a:solidFill>
                  <a:srgbClr val="000000"/>
                </a:solidFill>
              </a:rPr>
            </a:br>
            <a:r>
              <a:rPr lang="en-US" altLang="en-US" sz="1900">
                <a:solidFill>
                  <a:srgbClr val="000000"/>
                </a:solidFill>
              </a:rPr>
              <a:t>that branch into smaller ones leading into the organs.</a:t>
            </a:r>
          </a:p>
          <a:p>
            <a:pPr marL="457200" lvl="1">
              <a:buClr>
                <a:srgbClr val="339933"/>
              </a:buClr>
              <a:tabLst>
                <a:tab pos="2743200" algn="l"/>
              </a:tabLst>
            </a:pPr>
            <a:endParaRPr lang="en-US" altLang="en-US" sz="1900">
              <a:solidFill>
                <a:srgbClr val="000000"/>
              </a:solidFill>
            </a:endParaRPr>
          </a:p>
          <a:p>
            <a:pPr marL="457200" lvl="1">
              <a:buClr>
                <a:srgbClr val="339933"/>
              </a:buClr>
              <a:tabLst>
                <a:tab pos="2743200" algn="l"/>
              </a:tabLst>
            </a:pPr>
            <a:r>
              <a:rPr lang="en-US" altLang="en-US" sz="1900">
                <a:solidFill>
                  <a:srgbClr val="000000"/>
                </a:solidFill>
              </a:rPr>
              <a:t>Materials are exchanged by diffusion between the blood and the interstitial fluid bathing the cells.</a:t>
            </a:r>
          </a:p>
        </p:txBody>
      </p:sp>
    </p:spTree>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A2D7E87-EF5F-4FF9-B0E0-741295C35B15}"/>
              </a:ext>
            </a:extLst>
          </p:cNvPr>
          <p:cNvSpPr>
            <a:spLocks noGrp="1"/>
          </p:cNvSpPr>
          <p:nvPr>
            <p:ph type="title"/>
          </p:nvPr>
        </p:nvSpPr>
        <p:spPr/>
        <p:txBody>
          <a:bodyPr/>
          <a:lstStyle/>
          <a:p>
            <a:pPr eaLnBrk="1" hangingPunct="1"/>
            <a:r>
              <a:rPr lang="en-US" altLang="en-US"/>
              <a:t>The Cardiovascular System</a:t>
            </a:r>
          </a:p>
        </p:txBody>
      </p:sp>
      <p:sp>
        <p:nvSpPr>
          <p:cNvPr id="8195" name="Rectangle 3">
            <a:extLst>
              <a:ext uri="{FF2B5EF4-FFF2-40B4-BE49-F238E27FC236}">
                <a16:creationId xmlns:a16="http://schemas.microsoft.com/office/drawing/2014/main" id="{6C6CE952-57B8-4561-A056-4C0386C3DAB4}"/>
              </a:ext>
            </a:extLst>
          </p:cNvPr>
          <p:cNvSpPr>
            <a:spLocks noGrp="1"/>
          </p:cNvSpPr>
          <p:nvPr>
            <p:ph type="body" sz="half" idx="1"/>
          </p:nvPr>
        </p:nvSpPr>
        <p:spPr>
          <a:xfrm>
            <a:off x="1752600" y="1295400"/>
            <a:ext cx="4724400" cy="5257800"/>
          </a:xfrm>
        </p:spPr>
        <p:txBody>
          <a:bodyPr/>
          <a:lstStyle/>
          <a:p>
            <a:pPr marL="0" indent="0"/>
            <a:r>
              <a:rPr lang="en-US" altLang="en-US"/>
              <a:t>Three Major Elements – Heart, Blood Vessels, &amp; Blood</a:t>
            </a:r>
          </a:p>
          <a:p>
            <a:pPr marL="457200" lvl="1" indent="0"/>
            <a:r>
              <a:rPr lang="en-US" altLang="en-US"/>
              <a:t>1.  </a:t>
            </a:r>
            <a:r>
              <a:rPr lang="en-US" altLang="en-US">
                <a:solidFill>
                  <a:schemeClr val="folHlink"/>
                </a:solidFill>
              </a:rPr>
              <a:t>The Heart</a:t>
            </a:r>
            <a:r>
              <a:rPr lang="en-US" altLang="en-US"/>
              <a:t>- cardiac muscle tissue</a:t>
            </a:r>
          </a:p>
          <a:p>
            <a:pPr marL="457200" lvl="1" indent="0"/>
            <a:r>
              <a:rPr lang="en-US" altLang="en-US"/>
              <a:t>highly interconnected cells</a:t>
            </a:r>
          </a:p>
          <a:p>
            <a:pPr marL="457200" lvl="1" indent="0"/>
            <a:r>
              <a:rPr lang="en-US" altLang="en-US"/>
              <a:t>four chambers</a:t>
            </a:r>
          </a:p>
          <a:p>
            <a:pPr marL="914400" lvl="2" indent="0"/>
            <a:r>
              <a:rPr lang="en-US" altLang="en-US"/>
              <a:t>Right atrium</a:t>
            </a:r>
          </a:p>
          <a:p>
            <a:pPr marL="914400" lvl="2" indent="0"/>
            <a:r>
              <a:rPr lang="en-US" altLang="en-US"/>
              <a:t>Right ventricle</a:t>
            </a:r>
          </a:p>
          <a:p>
            <a:pPr marL="914400" lvl="2" indent="0"/>
            <a:r>
              <a:rPr lang="en-US" altLang="en-US"/>
              <a:t>Left atrium</a:t>
            </a:r>
          </a:p>
          <a:p>
            <a:pPr marL="914400" lvl="2" indent="0"/>
            <a:r>
              <a:rPr lang="en-US" altLang="en-US"/>
              <a:t>Left ventricle</a:t>
            </a:r>
          </a:p>
        </p:txBody>
      </p:sp>
      <p:pic>
        <p:nvPicPr>
          <p:cNvPr id="8196" name="Picture 9" descr="1">
            <a:extLst>
              <a:ext uri="{FF2B5EF4-FFF2-40B4-BE49-F238E27FC236}">
                <a16:creationId xmlns:a16="http://schemas.microsoft.com/office/drawing/2014/main" id="{3AEBF748-C8CA-4E79-9BB0-4D70243076AC}"/>
              </a:ext>
            </a:extLst>
          </p:cNvPr>
          <p:cNvPicPr>
            <a:picLocks noGrp="1" noChangeAspect="1" noChangeArrowheads="1"/>
          </p:cNvPicPr>
          <p:nvPr>
            <p:ph type="chart" sz="half" idx="2"/>
          </p:nvPr>
        </p:nvPicPr>
        <p:blipFill>
          <a:blip r:embed="rId3">
            <a:extLst>
              <a:ext uri="{28A0092B-C50C-407E-A947-70E740481C1C}">
                <a14:useLocalDpi xmlns:a14="http://schemas.microsoft.com/office/drawing/2010/main" val="0"/>
              </a:ext>
            </a:extLst>
          </a:blip>
          <a:srcRect/>
          <a:stretch>
            <a:fillRect/>
          </a:stretch>
        </p:blipFill>
        <p:spPr>
          <a:xfrm>
            <a:off x="6286500" y="2051050"/>
            <a:ext cx="4381500" cy="37465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CAFB3E-E6E2-4587-A5FC-061F9AED9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5975841F-9161-4650-BCE5-20FFE7E29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933" t="3964" b="3964"/>
          <a:stretch/>
        </p:blipFill>
        <p:spPr>
          <a:xfrm>
            <a:off x="575867"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416A9AD3-D883-4C68-AB2F-5E33F1FF4453}"/>
              </a:ext>
            </a:extLst>
          </p:cNvPr>
          <p:cNvSpPr>
            <a:spLocks noGrp="1"/>
          </p:cNvSpPr>
          <p:nvPr>
            <p:ph type="title"/>
          </p:nvPr>
        </p:nvSpPr>
        <p:spPr>
          <a:xfrm>
            <a:off x="726057" y="3121701"/>
            <a:ext cx="3658053" cy="1786515"/>
          </a:xfrm>
        </p:spPr>
        <p:txBody>
          <a:bodyPr vert="horz" lIns="91440" tIns="45720" rIns="91440" bIns="45720" rtlCol="0" anchor="t">
            <a:normAutofit/>
          </a:bodyPr>
          <a:lstStyle/>
          <a:p>
            <a:r>
              <a:rPr lang="en-US" kern="1200">
                <a:solidFill>
                  <a:srgbClr val="FFFFFF"/>
                </a:solidFill>
                <a:latin typeface="+mj-lt"/>
                <a:ea typeface="+mj-ea"/>
                <a:cs typeface="+mj-cs"/>
              </a:rPr>
              <a:t>The heart at work </a:t>
            </a:r>
          </a:p>
        </p:txBody>
      </p:sp>
      <p:sp>
        <p:nvSpPr>
          <p:cNvPr id="13" name="Rectangle 12">
            <a:extLst>
              <a:ext uri="{FF2B5EF4-FFF2-40B4-BE49-F238E27FC236}">
                <a16:creationId xmlns:a16="http://schemas.microsoft.com/office/drawing/2014/main" id="{640086A0-762B-44EE-AA70-A7268A72A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262"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Flow through the heart | Circulatory system physiology | NCLEX-RN | Khan Academy">
            <a:hlinkClick r:id="" action="ppaction://media"/>
            <a:extLst>
              <a:ext uri="{FF2B5EF4-FFF2-40B4-BE49-F238E27FC236}">
                <a16:creationId xmlns:a16="http://schemas.microsoft.com/office/drawing/2014/main" id="{EE9F333F-819F-4D48-AD3F-99BAA23D525C}"/>
              </a:ext>
            </a:extLst>
          </p:cNvPr>
          <p:cNvPicPr>
            <a:picLocks noGrp="1" noRot="1" noChangeAspect="1"/>
          </p:cNvPicPr>
          <p:nvPr>
            <p:ph idx="1"/>
            <a:videoFile r:link="rId1"/>
          </p:nvPr>
        </p:nvPicPr>
        <p:blipFill>
          <a:blip r:embed="rId4"/>
          <a:stretch>
            <a:fillRect/>
          </a:stretch>
        </p:blipFill>
        <p:spPr>
          <a:xfrm>
            <a:off x="5900739" y="1878492"/>
            <a:ext cx="5507803" cy="3098139"/>
          </a:xfrm>
          <a:custGeom>
            <a:avLst/>
            <a:gdLst/>
            <a:ahLst/>
            <a:cxnLst/>
            <a:rect l="l" t="t" r="r" b="b"/>
            <a:pathLst>
              <a:path w="5017317" h="5380277">
                <a:moveTo>
                  <a:pt x="0" y="0"/>
                </a:moveTo>
                <a:lnTo>
                  <a:pt x="5017317" y="0"/>
                </a:lnTo>
                <a:lnTo>
                  <a:pt x="5017317" y="5380277"/>
                </a:lnTo>
                <a:lnTo>
                  <a:pt x="0" y="5380277"/>
                </a:lnTo>
                <a:close/>
              </a:path>
            </a:pathLst>
          </a:custGeom>
        </p:spPr>
      </p:pic>
    </p:spTree>
    <p:extLst>
      <p:ext uri="{BB962C8B-B14F-4D97-AF65-F5344CB8AC3E}">
        <p14:creationId xmlns:p14="http://schemas.microsoft.com/office/powerpoint/2010/main" val="45620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3">
            <a:extLst>
              <a:ext uri="{FF2B5EF4-FFF2-40B4-BE49-F238E27FC236}">
                <a16:creationId xmlns:a16="http://schemas.microsoft.com/office/drawing/2014/main" id="{47B7501E-CA7D-4B8A-9E4D-A4A9FD30D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000"/>
          <a:stretch>
            <a:fillRect/>
          </a:stretch>
        </p:blipFill>
        <p:spPr bwMode="auto">
          <a:xfrm>
            <a:off x="1981200" y="228600"/>
            <a:ext cx="8305800" cy="622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5">
            <a:extLst>
              <a:ext uri="{FF2B5EF4-FFF2-40B4-BE49-F238E27FC236}">
                <a16:creationId xmlns:a16="http://schemas.microsoft.com/office/drawing/2014/main" id="{AF4B4458-03AE-4C5F-9F36-93CDBDBC853D}"/>
              </a:ext>
            </a:extLst>
          </p:cNvPr>
          <p:cNvSpPr>
            <a:spLocks noGrp="1"/>
          </p:cNvSpPr>
          <p:nvPr>
            <p:ph idx="1"/>
          </p:nvPr>
        </p:nvSpPr>
        <p:spPr/>
        <p:txBody>
          <a:bodyPr/>
          <a:lstStyle/>
          <a:p>
            <a:pPr lvl="1" eaLnBrk="1" hangingPunct="1"/>
            <a:endParaRPr lang="en-US" altLang="en-US"/>
          </a:p>
          <a:p>
            <a:pPr lvl="1" eaLnBrk="1" hangingPunct="1"/>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7"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8"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0" name="Rectangle 2">
            <a:extLst>
              <a:ext uri="{FF2B5EF4-FFF2-40B4-BE49-F238E27FC236}">
                <a16:creationId xmlns:a16="http://schemas.microsoft.com/office/drawing/2014/main" id="{1CE99B93-5747-4D7A-8CBF-4F81DF2B14BC}"/>
              </a:ext>
            </a:extLst>
          </p:cNvPr>
          <p:cNvSpPr>
            <a:spLocks noGrp="1"/>
          </p:cNvSpPr>
          <p:nvPr>
            <p:ph type="title"/>
          </p:nvPr>
        </p:nvSpPr>
        <p:spPr>
          <a:xfrm>
            <a:off x="640079" y="2053641"/>
            <a:ext cx="3669161" cy="2760098"/>
          </a:xfrm>
        </p:spPr>
        <p:txBody>
          <a:bodyPr>
            <a:normAutofit/>
          </a:bodyPr>
          <a:lstStyle/>
          <a:p>
            <a:pPr eaLnBrk="1" hangingPunct="1"/>
            <a:r>
              <a:rPr lang="en-US" altLang="en-US">
                <a:solidFill>
                  <a:srgbClr val="FFFFFF"/>
                </a:solidFill>
              </a:rPr>
              <a:t>Pathway of the blood</a:t>
            </a:r>
          </a:p>
        </p:txBody>
      </p:sp>
      <p:sp>
        <p:nvSpPr>
          <p:cNvPr id="13315" name="Rectangle 3">
            <a:extLst>
              <a:ext uri="{FF2B5EF4-FFF2-40B4-BE49-F238E27FC236}">
                <a16:creationId xmlns:a16="http://schemas.microsoft.com/office/drawing/2014/main" id="{E3585567-B9E5-4008-8388-6433C3C6C150}"/>
              </a:ext>
            </a:extLst>
          </p:cNvPr>
          <p:cNvSpPr>
            <a:spLocks noGrp="1" noChangeArrowheads="1"/>
          </p:cNvSpPr>
          <p:nvPr>
            <p:ph idx="1"/>
          </p:nvPr>
        </p:nvSpPr>
        <p:spPr>
          <a:xfrm>
            <a:off x="6090574" y="801866"/>
            <a:ext cx="5306084" cy="5230634"/>
          </a:xfrm>
        </p:spPr>
        <p:txBody>
          <a:bodyPr rtlCol="0" anchor="ctr">
            <a:normAutofit/>
          </a:bodyPr>
          <a:lstStyle/>
          <a:p>
            <a:pPr marL="0" indent="0">
              <a:defRPr/>
            </a:pPr>
            <a:endParaRPr lang="en-US" altLang="en-US" sz="2000">
              <a:solidFill>
                <a:srgbClr val="000000"/>
              </a:solidFill>
            </a:endParaRPr>
          </a:p>
          <a:p>
            <a:pPr marL="0" indent="0">
              <a:defRPr/>
            </a:pPr>
            <a:r>
              <a:rPr lang="en-US" altLang="en-US" sz="2000">
                <a:solidFill>
                  <a:srgbClr val="000000"/>
                </a:solidFill>
              </a:rPr>
              <a:t>Superior Vena Cava</a:t>
            </a:r>
          </a:p>
          <a:p>
            <a:pPr marL="0" indent="0">
              <a:defRPr/>
            </a:pPr>
            <a:r>
              <a:rPr lang="en-US" altLang="en-US" sz="2000">
                <a:solidFill>
                  <a:srgbClr val="000000"/>
                </a:solidFill>
              </a:rPr>
              <a:t>Right Atrium</a:t>
            </a:r>
          </a:p>
          <a:p>
            <a:pPr marL="0" indent="0">
              <a:defRPr/>
            </a:pPr>
            <a:r>
              <a:rPr lang="en-US" altLang="en-US" sz="2000">
                <a:solidFill>
                  <a:srgbClr val="000000"/>
                </a:solidFill>
              </a:rPr>
              <a:t>Tricuspid Valve</a:t>
            </a:r>
          </a:p>
          <a:p>
            <a:pPr marL="0" indent="0">
              <a:defRPr/>
            </a:pPr>
            <a:r>
              <a:rPr lang="en-US" altLang="en-US" sz="2000">
                <a:solidFill>
                  <a:srgbClr val="000000"/>
                </a:solidFill>
              </a:rPr>
              <a:t>Right Ventricle</a:t>
            </a:r>
          </a:p>
          <a:p>
            <a:pPr marL="0" indent="0">
              <a:defRPr/>
            </a:pPr>
            <a:r>
              <a:rPr lang="en-US" altLang="en-US" sz="2000">
                <a:solidFill>
                  <a:srgbClr val="000000"/>
                </a:solidFill>
              </a:rPr>
              <a:t>Pulmonary Semilunar Valve</a:t>
            </a:r>
          </a:p>
          <a:p>
            <a:pPr marL="0" indent="0">
              <a:defRPr/>
            </a:pPr>
            <a:r>
              <a:rPr lang="en-US" altLang="en-US" sz="2000">
                <a:solidFill>
                  <a:srgbClr val="000000"/>
                </a:solidFill>
              </a:rPr>
              <a:t>Lungs</a:t>
            </a:r>
          </a:p>
          <a:p>
            <a:pPr marL="0" indent="0">
              <a:defRPr/>
            </a:pPr>
            <a:r>
              <a:rPr lang="en-US" altLang="en-US" sz="2000">
                <a:solidFill>
                  <a:srgbClr val="000000"/>
                </a:solidFill>
              </a:rPr>
              <a:t>Pulmonary Vein</a:t>
            </a:r>
          </a:p>
          <a:p>
            <a:pPr marL="0" indent="0">
              <a:defRPr/>
            </a:pPr>
            <a:r>
              <a:rPr lang="en-US" altLang="en-US" sz="2000">
                <a:solidFill>
                  <a:srgbClr val="000000"/>
                </a:solidFill>
              </a:rPr>
              <a:t>Bicuspid Valve</a:t>
            </a:r>
          </a:p>
          <a:p>
            <a:pPr marL="0" indent="0">
              <a:defRPr/>
            </a:pPr>
            <a:r>
              <a:rPr lang="en-US" altLang="en-US" sz="2000">
                <a:solidFill>
                  <a:srgbClr val="000000"/>
                </a:solidFill>
              </a:rPr>
              <a:t>Left Ventricle</a:t>
            </a:r>
          </a:p>
          <a:p>
            <a:pPr marL="0" indent="0">
              <a:defRPr/>
            </a:pPr>
            <a:r>
              <a:rPr lang="en-US" altLang="en-US" sz="2000">
                <a:solidFill>
                  <a:srgbClr val="000000"/>
                </a:solidFill>
              </a:rPr>
              <a:t>Aortic Semilunar Valve</a:t>
            </a:r>
          </a:p>
          <a:p>
            <a:pPr marL="0" indent="0">
              <a:defRPr/>
            </a:pPr>
            <a:r>
              <a:rPr lang="en-US" altLang="en-US" sz="2000">
                <a:solidFill>
                  <a:srgbClr val="000000"/>
                </a:solidFill>
              </a:rPr>
              <a:t>Aorta</a:t>
            </a:r>
          </a:p>
          <a:p>
            <a:pPr marL="0" indent="0">
              <a:defRPr/>
            </a:pPr>
            <a:r>
              <a:rPr lang="en-US" altLang="en-US" sz="2000" i="1">
                <a:solidFill>
                  <a:srgbClr val="000000"/>
                </a:solidFill>
              </a:rPr>
              <a:t>To the bodies organs &amp; cells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1CA216A-3A1E-4D07-9402-C5DA35E4DE2F}"/>
              </a:ext>
            </a:extLst>
          </p:cNvPr>
          <p:cNvSpPr>
            <a:spLocks noGrp="1"/>
          </p:cNvSpPr>
          <p:nvPr>
            <p:ph type="title"/>
          </p:nvPr>
        </p:nvSpPr>
        <p:spPr/>
        <p:txBody>
          <a:bodyPr/>
          <a:lstStyle/>
          <a:p>
            <a:pPr eaLnBrk="1" hangingPunct="1"/>
            <a:r>
              <a:rPr lang="en-US" altLang="en-US"/>
              <a:t>Circuits</a:t>
            </a:r>
          </a:p>
        </p:txBody>
      </p:sp>
      <p:sp>
        <p:nvSpPr>
          <p:cNvPr id="14339" name="Rectangle 3">
            <a:extLst>
              <a:ext uri="{FF2B5EF4-FFF2-40B4-BE49-F238E27FC236}">
                <a16:creationId xmlns:a16="http://schemas.microsoft.com/office/drawing/2014/main" id="{0A1EC171-A489-4438-81D4-03A3153FC4B6}"/>
              </a:ext>
            </a:extLst>
          </p:cNvPr>
          <p:cNvSpPr>
            <a:spLocks noGrp="1"/>
          </p:cNvSpPr>
          <p:nvPr>
            <p:ph type="body" sz="half" idx="1"/>
          </p:nvPr>
        </p:nvSpPr>
        <p:spPr/>
        <p:txBody>
          <a:bodyPr/>
          <a:lstStyle/>
          <a:p>
            <a:pPr marL="0" indent="0"/>
            <a:r>
              <a:rPr lang="en-US" altLang="en-US">
                <a:solidFill>
                  <a:schemeClr val="folHlink"/>
                </a:solidFill>
              </a:rPr>
              <a:t>Pulmonary circuit</a:t>
            </a:r>
          </a:p>
          <a:p>
            <a:pPr marL="457200" lvl="1" indent="0"/>
            <a:r>
              <a:rPr lang="en-US" altLang="en-US"/>
              <a:t>The blood pathway between the right side of the heart, to the lungs, and back to the left side of the heart.</a:t>
            </a:r>
          </a:p>
          <a:p>
            <a:pPr marL="457200" lvl="1" indent="0"/>
            <a:endParaRPr lang="en-US" altLang="en-US"/>
          </a:p>
          <a:p>
            <a:pPr marL="0" indent="0"/>
            <a:r>
              <a:rPr lang="en-US" altLang="en-US">
                <a:solidFill>
                  <a:schemeClr val="folHlink"/>
                </a:solidFill>
              </a:rPr>
              <a:t>Systemic circuit</a:t>
            </a:r>
          </a:p>
          <a:p>
            <a:pPr marL="457200" lvl="1" indent="0"/>
            <a:r>
              <a:rPr lang="en-US" altLang="en-US"/>
              <a:t>The pathway between the left and right sides of the heart.</a:t>
            </a:r>
          </a:p>
          <a:p>
            <a:pPr marL="457200" lvl="1" indent="0"/>
            <a:endParaRPr lang="en-US" altLang="en-US"/>
          </a:p>
          <a:p>
            <a:pPr marL="457200" lvl="1" indent="0"/>
            <a:endParaRPr lang="en-US" altLang="en-US"/>
          </a:p>
        </p:txBody>
      </p:sp>
      <p:pic>
        <p:nvPicPr>
          <p:cNvPr id="14340" name="Picture 8">
            <a:extLst>
              <a:ext uri="{FF2B5EF4-FFF2-40B4-BE49-F238E27FC236}">
                <a16:creationId xmlns:a16="http://schemas.microsoft.com/office/drawing/2014/main" id="{090C8C43-1989-4E32-A3D2-5FD1EE435E04}"/>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l="67006" b="5981"/>
          <a:stretch>
            <a:fillRect/>
          </a:stretch>
        </p:blipFill>
        <p:spPr>
          <a:xfrm>
            <a:off x="6172201" y="1143000"/>
            <a:ext cx="4022725" cy="5257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386" name="Rectangle 2">
            <a:extLst>
              <a:ext uri="{FF2B5EF4-FFF2-40B4-BE49-F238E27FC236}">
                <a16:creationId xmlns:a16="http://schemas.microsoft.com/office/drawing/2014/main" id="{AC69C105-FF62-4DF4-AFDF-5A54FC41FF8E}"/>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altLang="en-US" kern="1200">
                <a:solidFill>
                  <a:srgbClr val="FFFFFF"/>
                </a:solidFill>
                <a:latin typeface="+mj-lt"/>
                <a:ea typeface="+mj-ea"/>
                <a:cs typeface="+mj-cs"/>
              </a:rPr>
              <a:t>The Cardiovascular System</a:t>
            </a:r>
          </a:p>
        </p:txBody>
      </p:sp>
      <p:sp>
        <p:nvSpPr>
          <p:cNvPr id="16387" name="Rectangle 3">
            <a:extLst>
              <a:ext uri="{FF2B5EF4-FFF2-40B4-BE49-F238E27FC236}">
                <a16:creationId xmlns:a16="http://schemas.microsoft.com/office/drawing/2014/main" id="{1B247E32-A0F3-4858-9B12-DF3BC6608132}"/>
              </a:ext>
            </a:extLst>
          </p:cNvPr>
          <p:cNvSpPr>
            <a:spLocks noGrp="1"/>
          </p:cNvSpPr>
          <p:nvPr>
            <p:ph type="body" sz="half" idx="1"/>
          </p:nvPr>
        </p:nvSpPr>
        <p:spPr>
          <a:xfrm>
            <a:off x="6090574" y="801866"/>
            <a:ext cx="5306084" cy="5230634"/>
          </a:xfrm>
        </p:spPr>
        <p:txBody>
          <a:bodyPr vert="horz" lIns="91440" tIns="45720" rIns="91440" bIns="45720" rtlCol="0" anchor="ctr">
            <a:normAutofit/>
          </a:bodyPr>
          <a:lstStyle/>
          <a:p>
            <a:pPr marL="0"/>
            <a:r>
              <a:rPr lang="en-US" altLang="en-US" sz="1900">
                <a:solidFill>
                  <a:srgbClr val="000000"/>
                </a:solidFill>
              </a:rPr>
              <a:t>2.  Blood Vessels -A network of tubes</a:t>
            </a:r>
          </a:p>
          <a:p>
            <a:pPr marL="457200" lvl="1"/>
            <a:endParaRPr lang="en-US" altLang="en-US" sz="1900">
              <a:solidFill>
                <a:srgbClr val="000000"/>
              </a:solidFill>
            </a:endParaRPr>
          </a:p>
          <a:p>
            <a:pPr marL="457200" lvl="1"/>
            <a:r>
              <a:rPr lang="en-US" altLang="en-US" sz="1900">
                <a:solidFill>
                  <a:srgbClr val="000000"/>
                </a:solidFill>
              </a:rPr>
              <a:t>Arteries</a:t>
            </a:r>
            <a:r>
              <a:rPr lang="en-US" altLang="en-US" sz="1900">
                <a:solidFill>
                  <a:srgbClr val="000000"/>
                </a:solidFill>
                <a:sym typeface="Wingdings" panose="05000000000000000000" pitchFamily="2" charset="2"/>
              </a:rPr>
              <a:t>arterioles</a:t>
            </a:r>
            <a:r>
              <a:rPr lang="en-US" altLang="en-US" sz="1900">
                <a:solidFill>
                  <a:srgbClr val="000000"/>
                </a:solidFill>
              </a:rPr>
              <a:t> move away from the heart</a:t>
            </a:r>
          </a:p>
          <a:p>
            <a:pPr marL="914400" lvl="2"/>
            <a:r>
              <a:rPr lang="en-US" altLang="en-US" sz="1900">
                <a:solidFill>
                  <a:srgbClr val="000000"/>
                </a:solidFill>
              </a:rPr>
              <a:t>Elastic Fibers</a:t>
            </a:r>
          </a:p>
          <a:p>
            <a:pPr marL="914400" lvl="2"/>
            <a:r>
              <a:rPr lang="en-US" altLang="en-US" sz="1900">
                <a:solidFill>
                  <a:srgbClr val="000000"/>
                </a:solidFill>
              </a:rPr>
              <a:t>Circular Smooth Muscle</a:t>
            </a:r>
          </a:p>
          <a:p>
            <a:pPr marL="457200" lvl="1"/>
            <a:endParaRPr lang="en-US" altLang="en-US" sz="1900">
              <a:solidFill>
                <a:srgbClr val="000000"/>
              </a:solidFill>
            </a:endParaRPr>
          </a:p>
          <a:p>
            <a:pPr marL="457200" lvl="1"/>
            <a:r>
              <a:rPr lang="en-US" altLang="en-US" sz="1900">
                <a:solidFill>
                  <a:srgbClr val="000000"/>
                </a:solidFill>
              </a:rPr>
              <a:t>Capillaries – where gas exchange takes place.</a:t>
            </a:r>
          </a:p>
          <a:p>
            <a:pPr marL="914400" lvl="2"/>
            <a:r>
              <a:rPr lang="en-US" altLang="en-US" sz="1900">
                <a:solidFill>
                  <a:srgbClr val="000000"/>
                </a:solidFill>
              </a:rPr>
              <a:t>One cell thick</a:t>
            </a:r>
          </a:p>
          <a:p>
            <a:pPr marL="914400" lvl="2"/>
            <a:r>
              <a:rPr lang="en-US" altLang="en-US" sz="1900">
                <a:solidFill>
                  <a:srgbClr val="000000"/>
                </a:solidFill>
              </a:rPr>
              <a:t>Serves the Respiratory System</a:t>
            </a:r>
          </a:p>
          <a:p>
            <a:pPr marL="457200" lvl="1"/>
            <a:endParaRPr lang="en-US" altLang="en-US" sz="1900">
              <a:solidFill>
                <a:srgbClr val="000000"/>
              </a:solidFill>
            </a:endParaRPr>
          </a:p>
          <a:p>
            <a:pPr marL="457200" lvl="1"/>
            <a:r>
              <a:rPr lang="en-US" altLang="en-US" sz="1900">
                <a:solidFill>
                  <a:srgbClr val="000000"/>
                </a:solidFill>
              </a:rPr>
              <a:t>Veins</a:t>
            </a:r>
            <a:r>
              <a:rPr lang="en-US" altLang="en-US" sz="1900">
                <a:solidFill>
                  <a:srgbClr val="000000"/>
                </a:solidFill>
                <a:sym typeface="Wingdings" panose="05000000000000000000" pitchFamily="2" charset="2"/>
              </a:rPr>
              <a:t>Venules</a:t>
            </a:r>
            <a:r>
              <a:rPr lang="en-US" altLang="en-US" sz="1900">
                <a:solidFill>
                  <a:srgbClr val="000000"/>
                </a:solidFill>
              </a:rPr>
              <a:t> moves towards the heart</a:t>
            </a:r>
          </a:p>
          <a:p>
            <a:pPr marL="914400" lvl="2"/>
            <a:r>
              <a:rPr lang="en-US" altLang="en-US" sz="1900">
                <a:solidFill>
                  <a:srgbClr val="000000"/>
                </a:solidFill>
              </a:rPr>
              <a:t>Skeletal Muscles contract to force blood back from legs</a:t>
            </a:r>
          </a:p>
          <a:p>
            <a:pPr marL="914400" lvl="2"/>
            <a:r>
              <a:rPr lang="en-US" altLang="en-US" sz="1900">
                <a:solidFill>
                  <a:srgbClr val="000000"/>
                </a:solidFill>
              </a:rPr>
              <a:t>One way values</a:t>
            </a:r>
          </a:p>
          <a:p>
            <a:pPr marL="914400" lvl="2"/>
            <a:r>
              <a:rPr lang="en-US" altLang="en-US" sz="1900">
                <a:solidFill>
                  <a:srgbClr val="000000"/>
                </a:solidFill>
              </a:rPr>
              <a:t>When they break - varicose veins form</a:t>
            </a:r>
          </a:p>
          <a:p>
            <a:pPr marL="457200" lvl="1"/>
            <a:endParaRPr lang="en-US" altLang="en-US" sz="1900">
              <a:solidFill>
                <a:srgbClr val="000000"/>
              </a:solidFill>
            </a:endParaRPr>
          </a:p>
          <a:p>
            <a:pPr marL="457200" lvl="1"/>
            <a:endParaRPr lang="en-US" altLang="en-US" sz="1900">
              <a:solidFill>
                <a:srgbClr val="000000"/>
              </a:solidFill>
            </a:endParaRPr>
          </a:p>
        </p:txBody>
      </p:sp>
    </p:spTree>
  </p:cSld>
  <p:clrMapOvr>
    <a:masterClrMapping/>
  </p:clrMapOvr>
  <p:transition spd="med">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a:extLst>
              <a:ext uri="{FF2B5EF4-FFF2-40B4-BE49-F238E27FC236}">
                <a16:creationId xmlns:a16="http://schemas.microsoft.com/office/drawing/2014/main" id="{5DD51218-8D04-418C-A107-EB7BABA9C0FE}"/>
              </a:ext>
            </a:extLst>
          </p:cNvPr>
          <p:cNvPicPr>
            <a:picLocks noGrp="1" noChangeAspect="1" noChangeArrowheads="1"/>
          </p:cNvPicPr>
          <p:nvPr>
            <p:ph/>
          </p:nvPr>
        </p:nvPicPr>
        <p:blipFill>
          <a:blip r:embed="rId3">
            <a:extLst>
              <a:ext uri="{28A0092B-C50C-407E-A947-70E740481C1C}">
                <a14:useLocalDpi xmlns:a14="http://schemas.microsoft.com/office/drawing/2010/main" val="0"/>
              </a:ext>
            </a:extLst>
          </a:blip>
          <a:srcRect/>
          <a:stretch>
            <a:fillRect/>
          </a:stretch>
        </p:blipFill>
        <p:spPr>
          <a:xfrm>
            <a:off x="2286000" y="557214"/>
            <a:ext cx="7620000" cy="5438775"/>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FFA8C19-CF06-47B7-BFD6-33020F533BE1}"/>
              </a:ext>
            </a:extLst>
          </p:cNvPr>
          <p:cNvSpPr>
            <a:spLocks noGrp="1"/>
          </p:cNvSpPr>
          <p:nvPr>
            <p:ph type="title"/>
          </p:nvPr>
        </p:nvSpPr>
        <p:spPr/>
        <p:txBody>
          <a:bodyPr/>
          <a:lstStyle/>
          <a:p>
            <a:pPr eaLnBrk="1" hangingPunct="1"/>
            <a:r>
              <a:rPr lang="en-US" altLang="en-US"/>
              <a:t>The Cardiovascular System</a:t>
            </a:r>
          </a:p>
        </p:txBody>
      </p:sp>
      <p:sp>
        <p:nvSpPr>
          <p:cNvPr id="20483" name="Rectangle 3">
            <a:extLst>
              <a:ext uri="{FF2B5EF4-FFF2-40B4-BE49-F238E27FC236}">
                <a16:creationId xmlns:a16="http://schemas.microsoft.com/office/drawing/2014/main" id="{793C134E-99C4-42C3-B089-57CC26742BB6}"/>
              </a:ext>
            </a:extLst>
          </p:cNvPr>
          <p:cNvSpPr>
            <a:spLocks noGrp="1"/>
          </p:cNvSpPr>
          <p:nvPr>
            <p:ph type="body" sz="half" idx="1"/>
          </p:nvPr>
        </p:nvSpPr>
        <p:spPr>
          <a:xfrm>
            <a:off x="1752600" y="1295400"/>
            <a:ext cx="4953000" cy="5257800"/>
          </a:xfrm>
        </p:spPr>
        <p:txBody>
          <a:bodyPr/>
          <a:lstStyle/>
          <a:p>
            <a:pPr marL="533400" indent="-533400">
              <a:buNone/>
            </a:pPr>
            <a:r>
              <a:rPr lang="en-US" altLang="en-US"/>
              <a:t>3. The Blood</a:t>
            </a:r>
          </a:p>
          <a:p>
            <a:pPr marL="533400" indent="-533400">
              <a:buNone/>
            </a:pPr>
            <a:endParaRPr lang="en-US" altLang="en-US"/>
          </a:p>
          <a:p>
            <a:pPr marL="533400" indent="-533400">
              <a:buFontTx/>
              <a:buAutoNum type="alphaUcPeriod"/>
            </a:pPr>
            <a:r>
              <a:rPr lang="en-US" altLang="en-US"/>
              <a:t>Plasma	</a:t>
            </a:r>
          </a:p>
          <a:p>
            <a:pPr marL="533400" indent="-533400">
              <a:buNone/>
            </a:pPr>
            <a:endParaRPr lang="en-US" altLang="en-US"/>
          </a:p>
          <a:p>
            <a:pPr marL="533400" indent="-533400">
              <a:buNone/>
            </a:pPr>
            <a:r>
              <a:rPr lang="en-US" altLang="en-US"/>
              <a:t>	</a:t>
            </a:r>
            <a:r>
              <a:rPr lang="en-US" altLang="en-US" sz="2400"/>
              <a:t>Liquid portion of the blood. Contains clotting factors, hormones, antibodies, dissolved gases, nutrients and waste</a:t>
            </a:r>
          </a:p>
          <a:p>
            <a:pPr marL="533400" indent="-533400">
              <a:buNone/>
            </a:pPr>
            <a:r>
              <a:rPr lang="en-US" altLang="en-US"/>
              <a:t>	</a:t>
            </a:r>
          </a:p>
        </p:txBody>
      </p:sp>
      <p:pic>
        <p:nvPicPr>
          <p:cNvPr id="20484" name="Picture 7" descr="e22c">
            <a:extLst>
              <a:ext uri="{FF2B5EF4-FFF2-40B4-BE49-F238E27FC236}">
                <a16:creationId xmlns:a16="http://schemas.microsoft.com/office/drawing/2014/main" id="{90B1A71B-E52E-47AD-8066-5604208FA745}"/>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286500" y="688975"/>
            <a:ext cx="4381500" cy="289083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8091586-6F23-4308-88A9-CDC39EA4BCB3}"/>
              </a:ext>
            </a:extLst>
          </p:cNvPr>
          <p:cNvSpPr>
            <a:spLocks noGrp="1"/>
          </p:cNvSpPr>
          <p:nvPr>
            <p:ph type="title"/>
          </p:nvPr>
        </p:nvSpPr>
        <p:spPr/>
        <p:txBody>
          <a:bodyPr/>
          <a:lstStyle/>
          <a:p>
            <a:pPr eaLnBrk="1" hangingPunct="1"/>
            <a:r>
              <a:rPr lang="en-US" altLang="en-US"/>
              <a:t>The Cardiovascular System</a:t>
            </a:r>
          </a:p>
        </p:txBody>
      </p:sp>
      <p:sp>
        <p:nvSpPr>
          <p:cNvPr id="22531" name="Rectangle 3">
            <a:extLst>
              <a:ext uri="{FF2B5EF4-FFF2-40B4-BE49-F238E27FC236}">
                <a16:creationId xmlns:a16="http://schemas.microsoft.com/office/drawing/2014/main" id="{0BF85A7A-43C2-43C6-9F59-BABE7B167C59}"/>
              </a:ext>
            </a:extLst>
          </p:cNvPr>
          <p:cNvSpPr>
            <a:spLocks noGrp="1"/>
          </p:cNvSpPr>
          <p:nvPr>
            <p:ph type="body" sz="half" idx="1"/>
          </p:nvPr>
        </p:nvSpPr>
        <p:spPr/>
        <p:txBody>
          <a:bodyPr/>
          <a:lstStyle/>
          <a:p>
            <a:pPr marL="0" indent="0"/>
            <a:r>
              <a:rPr lang="en-US" altLang="en-US"/>
              <a:t>The Blood</a:t>
            </a:r>
          </a:p>
          <a:p>
            <a:pPr marL="0" indent="0"/>
            <a:endParaRPr lang="en-US" altLang="en-US"/>
          </a:p>
          <a:p>
            <a:pPr marL="0" indent="0">
              <a:buNone/>
            </a:pPr>
            <a:r>
              <a:rPr lang="en-US" altLang="en-US"/>
              <a:t>B. Erythrocytes - Red Blood Cells</a:t>
            </a:r>
          </a:p>
          <a:p>
            <a:pPr marL="457200" lvl="1" indent="0">
              <a:buNone/>
            </a:pPr>
            <a:endParaRPr lang="en-US" altLang="en-US"/>
          </a:p>
          <a:p>
            <a:pPr marL="457200" lvl="1" indent="0"/>
            <a:r>
              <a:rPr lang="en-US" altLang="en-US"/>
              <a:t>Carry hemoglobin and oxygen.  Do not have a nucleus and live only about 120 days.</a:t>
            </a:r>
          </a:p>
          <a:p>
            <a:pPr marL="457200" lvl="1" indent="0"/>
            <a:endParaRPr lang="en-US" altLang="en-US"/>
          </a:p>
          <a:p>
            <a:pPr marL="457200" lvl="1" indent="0"/>
            <a:r>
              <a:rPr lang="en-US" altLang="en-US"/>
              <a:t>Can not repair themselves.</a:t>
            </a:r>
          </a:p>
        </p:txBody>
      </p:sp>
      <p:pic>
        <p:nvPicPr>
          <p:cNvPr id="22532" name="Picture 11" descr="erythrocytes">
            <a:hlinkClick r:id="rId3"/>
            <a:extLst>
              <a:ext uri="{FF2B5EF4-FFF2-40B4-BE49-F238E27FC236}">
                <a16:creationId xmlns:a16="http://schemas.microsoft.com/office/drawing/2014/main" id="{22297002-4F9E-42A5-9E19-9AF3A3A02A6A}"/>
              </a:ext>
            </a:extLst>
          </p:cNvPr>
          <p:cNvPicPr>
            <a:picLocks noGrp="1" noChangeAspect="1" noChangeArrowheads="1"/>
          </p:cNvPicPr>
          <p:nvPr>
            <p:ph type="clipArt" sz="half" idx="2"/>
          </p:nvPr>
        </p:nvPicPr>
        <p:blipFill>
          <a:blip r:embed="rId4">
            <a:extLst>
              <a:ext uri="{28A0092B-C50C-407E-A947-70E740481C1C}">
                <a14:useLocalDpi xmlns:a14="http://schemas.microsoft.com/office/drawing/2010/main" val="0"/>
              </a:ext>
            </a:extLst>
          </a:blip>
          <a:srcRect/>
          <a:stretch>
            <a:fillRect/>
          </a:stretch>
        </p:blipFill>
        <p:spPr>
          <a:xfrm>
            <a:off x="6019800" y="838201"/>
            <a:ext cx="4381500" cy="3394075"/>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3" name="Picture 13" descr="hl2B-64">
            <a:hlinkClick r:id="rId5"/>
            <a:extLst>
              <a:ext uri="{FF2B5EF4-FFF2-40B4-BE49-F238E27FC236}">
                <a16:creationId xmlns:a16="http://schemas.microsoft.com/office/drawing/2014/main" id="{015937D7-BE5D-4B5F-A842-BFF630A9B5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7000" y="4267200"/>
            <a:ext cx="3429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EBA139F-F1D4-4E58-9A81-1A2AF49ED468}"/>
              </a:ext>
            </a:extLst>
          </p:cNvPr>
          <p:cNvSpPr>
            <a:spLocks noGrp="1"/>
          </p:cNvSpPr>
          <p:nvPr>
            <p:ph type="title"/>
          </p:nvPr>
        </p:nvSpPr>
        <p:spPr/>
        <p:txBody>
          <a:bodyPr/>
          <a:lstStyle/>
          <a:p>
            <a:pPr eaLnBrk="1" hangingPunct="1"/>
            <a:r>
              <a:rPr lang="en-US" altLang="en-US"/>
              <a:t>The Cardiovascular System</a:t>
            </a:r>
          </a:p>
        </p:txBody>
      </p:sp>
      <p:sp>
        <p:nvSpPr>
          <p:cNvPr id="24579" name="Rectangle 3">
            <a:extLst>
              <a:ext uri="{FF2B5EF4-FFF2-40B4-BE49-F238E27FC236}">
                <a16:creationId xmlns:a16="http://schemas.microsoft.com/office/drawing/2014/main" id="{2AD8E438-0757-4910-BC80-EC45DBACB6FC}"/>
              </a:ext>
            </a:extLst>
          </p:cNvPr>
          <p:cNvSpPr>
            <a:spLocks noGrp="1"/>
          </p:cNvSpPr>
          <p:nvPr>
            <p:ph type="body" sz="half" idx="1"/>
          </p:nvPr>
        </p:nvSpPr>
        <p:spPr>
          <a:xfrm>
            <a:off x="1752600" y="838200"/>
            <a:ext cx="4953000" cy="5715000"/>
          </a:xfrm>
        </p:spPr>
        <p:txBody>
          <a:bodyPr/>
          <a:lstStyle/>
          <a:p>
            <a:pPr marL="0" indent="0"/>
            <a:r>
              <a:rPr lang="en-US" altLang="en-US"/>
              <a:t>The Blood</a:t>
            </a:r>
          </a:p>
          <a:p>
            <a:pPr marL="0" indent="0"/>
            <a:endParaRPr lang="en-US" altLang="en-US"/>
          </a:p>
          <a:p>
            <a:pPr marL="0" indent="0">
              <a:buNone/>
            </a:pPr>
            <a:r>
              <a:rPr lang="en-US" altLang="en-US"/>
              <a:t>C. Leukocytes – White Blood cells</a:t>
            </a:r>
          </a:p>
          <a:p>
            <a:pPr marL="457200" lvl="1" indent="0"/>
            <a:endParaRPr lang="en-US" altLang="en-US"/>
          </a:p>
          <a:p>
            <a:pPr marL="457200" lvl="1" indent="0"/>
            <a:r>
              <a:rPr lang="en-US" altLang="en-US"/>
              <a:t>Fight infection and are formed in the bone marrow</a:t>
            </a:r>
          </a:p>
          <a:p>
            <a:pPr marL="457200" lvl="1" indent="0"/>
            <a:endParaRPr lang="en-US" altLang="en-US"/>
          </a:p>
          <a:p>
            <a:pPr marL="457200" lvl="1" indent="0"/>
            <a:r>
              <a:rPr lang="en-US" altLang="en-US"/>
              <a:t>Five types – neutrophils, lymphocytes, eosinophils, basophils, and monocytes.</a:t>
            </a:r>
          </a:p>
        </p:txBody>
      </p:sp>
      <p:pic>
        <p:nvPicPr>
          <p:cNvPr id="24580" name="Picture 5">
            <a:extLst>
              <a:ext uri="{FF2B5EF4-FFF2-40B4-BE49-F238E27FC236}">
                <a16:creationId xmlns:a16="http://schemas.microsoft.com/office/drawing/2014/main" id="{5B41B570-3B9A-4CE0-BBF5-20FFD09419A9}"/>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808663" y="3290888"/>
            <a:ext cx="4381500" cy="3567112"/>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12B94C5C-EAAA-472F-9D6B-3B5B54519FFD}"/>
              </a:ext>
            </a:extLst>
          </p:cNvPr>
          <p:cNvSpPr>
            <a:spLocks noGrp="1"/>
          </p:cNvSpPr>
          <p:nvPr>
            <p:ph type="title"/>
          </p:nvPr>
        </p:nvSpPr>
        <p:spPr/>
        <p:txBody>
          <a:bodyPr/>
          <a:lstStyle/>
          <a:p>
            <a:pPr eaLnBrk="1" hangingPunct="1"/>
            <a:r>
              <a:rPr lang="en-US" altLang="en-US"/>
              <a:t>The Cardiovascular System</a:t>
            </a:r>
          </a:p>
        </p:txBody>
      </p:sp>
      <p:sp>
        <p:nvSpPr>
          <p:cNvPr id="26627" name="Rectangle 3">
            <a:extLst>
              <a:ext uri="{FF2B5EF4-FFF2-40B4-BE49-F238E27FC236}">
                <a16:creationId xmlns:a16="http://schemas.microsoft.com/office/drawing/2014/main" id="{14F2708D-F226-4614-AE78-465EC262BFCD}"/>
              </a:ext>
            </a:extLst>
          </p:cNvPr>
          <p:cNvSpPr>
            <a:spLocks noGrp="1"/>
          </p:cNvSpPr>
          <p:nvPr>
            <p:ph type="body" sz="half" idx="1"/>
          </p:nvPr>
        </p:nvSpPr>
        <p:spPr>
          <a:xfrm>
            <a:off x="1752600" y="685800"/>
            <a:ext cx="4800600" cy="5867400"/>
          </a:xfrm>
        </p:spPr>
        <p:txBody>
          <a:bodyPr/>
          <a:lstStyle/>
          <a:p>
            <a:pPr marL="0" indent="0">
              <a:buNone/>
            </a:pPr>
            <a:r>
              <a:rPr lang="en-US" altLang="en-US"/>
              <a:t>The Blood</a:t>
            </a:r>
          </a:p>
          <a:p>
            <a:pPr marL="0" indent="0">
              <a:buNone/>
            </a:pPr>
            <a:endParaRPr lang="en-US" altLang="en-US"/>
          </a:p>
          <a:p>
            <a:pPr marL="0" indent="0"/>
            <a:r>
              <a:rPr lang="en-US" altLang="en-US"/>
              <a:t>D. Thrombocytes – Platelets.</a:t>
            </a:r>
          </a:p>
          <a:p>
            <a:pPr marL="0" indent="0"/>
            <a:endParaRPr lang="en-US" altLang="en-US"/>
          </a:p>
          <a:p>
            <a:pPr marL="457200" lvl="1" indent="0"/>
            <a:r>
              <a:rPr lang="en-US" altLang="en-US"/>
              <a:t>These are cell fragment that are formed in the bone marrow from magakaryocytes.</a:t>
            </a:r>
          </a:p>
          <a:p>
            <a:pPr marL="457200" lvl="1" indent="0"/>
            <a:endParaRPr lang="en-US" altLang="en-US"/>
          </a:p>
          <a:p>
            <a:pPr marL="457200" lvl="1" indent="0"/>
            <a:r>
              <a:rPr lang="en-US" altLang="en-US"/>
              <a:t>Clot Blood by sticking together – via protein fibers called </a:t>
            </a:r>
            <a:r>
              <a:rPr lang="en-US" altLang="en-US">
                <a:solidFill>
                  <a:schemeClr val="folHlink"/>
                </a:solidFill>
              </a:rPr>
              <a:t>fibrin.</a:t>
            </a:r>
          </a:p>
        </p:txBody>
      </p:sp>
      <p:pic>
        <p:nvPicPr>
          <p:cNvPr id="26628" name="Picture 7" descr="thromb2">
            <a:extLst>
              <a:ext uri="{FF2B5EF4-FFF2-40B4-BE49-F238E27FC236}">
                <a16:creationId xmlns:a16="http://schemas.microsoft.com/office/drawing/2014/main" id="{6950F283-7AA2-44F1-BA59-DC48A41C62C4}"/>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7167564" y="2971800"/>
            <a:ext cx="2619375" cy="19050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674" name="Rectangle 2">
            <a:extLst>
              <a:ext uri="{FF2B5EF4-FFF2-40B4-BE49-F238E27FC236}">
                <a16:creationId xmlns:a16="http://schemas.microsoft.com/office/drawing/2014/main" id="{3DD8AAB7-8A5B-4968-B5F5-4CFF23383C34}"/>
              </a:ext>
            </a:extLst>
          </p:cNvPr>
          <p:cNvSpPr>
            <a:spLocks noGrp="1"/>
          </p:cNvSpPr>
          <p:nvPr>
            <p:ph type="title"/>
          </p:nvPr>
        </p:nvSpPr>
        <p:spPr>
          <a:xfrm>
            <a:off x="640079" y="2053641"/>
            <a:ext cx="3669161" cy="2760098"/>
          </a:xfrm>
        </p:spPr>
        <p:txBody>
          <a:bodyPr>
            <a:normAutofit/>
          </a:bodyPr>
          <a:lstStyle/>
          <a:p>
            <a:pPr eaLnBrk="1" hangingPunct="1"/>
            <a:r>
              <a:rPr lang="en-US" altLang="en-US">
                <a:solidFill>
                  <a:srgbClr val="FFFFFF"/>
                </a:solidFill>
              </a:rPr>
              <a:t>Disorders of the Circulatory System</a:t>
            </a:r>
          </a:p>
        </p:txBody>
      </p:sp>
      <p:sp>
        <p:nvSpPr>
          <p:cNvPr id="29699" name="Rectangle 3">
            <a:extLst>
              <a:ext uri="{FF2B5EF4-FFF2-40B4-BE49-F238E27FC236}">
                <a16:creationId xmlns:a16="http://schemas.microsoft.com/office/drawing/2014/main" id="{9ABDB302-31CD-43D4-9199-17DBD3DD220F}"/>
              </a:ext>
            </a:extLst>
          </p:cNvPr>
          <p:cNvSpPr>
            <a:spLocks noGrp="1" noChangeArrowheads="1"/>
          </p:cNvSpPr>
          <p:nvPr>
            <p:ph idx="1"/>
          </p:nvPr>
        </p:nvSpPr>
        <p:spPr>
          <a:xfrm>
            <a:off x="6090574" y="801866"/>
            <a:ext cx="5306084" cy="5230634"/>
          </a:xfrm>
        </p:spPr>
        <p:txBody>
          <a:bodyPr rtlCol="0" anchor="ctr">
            <a:normAutofit/>
          </a:bodyPr>
          <a:lstStyle/>
          <a:p>
            <a:pPr>
              <a:defRPr/>
            </a:pPr>
            <a:r>
              <a:rPr lang="en-US" altLang="en-US" sz="2000">
                <a:solidFill>
                  <a:srgbClr val="000000"/>
                </a:solidFill>
                <a:cs typeface="Times New Roman" panose="02020603050405020304" pitchFamily="18" charset="0"/>
              </a:rPr>
              <a:t>Anemia -  lack of iron in the blood, low RBC count</a:t>
            </a:r>
          </a:p>
          <a:p>
            <a:pPr>
              <a:defRPr/>
            </a:pPr>
            <a:endParaRPr lang="en-US" altLang="en-US" sz="2000">
              <a:solidFill>
                <a:srgbClr val="000000"/>
              </a:solidFill>
              <a:cs typeface="Times New Roman" panose="02020603050405020304" pitchFamily="18" charset="0"/>
            </a:endParaRPr>
          </a:p>
          <a:p>
            <a:pPr>
              <a:defRPr/>
            </a:pPr>
            <a:r>
              <a:rPr lang="en-US" altLang="en-US" sz="2000">
                <a:solidFill>
                  <a:srgbClr val="000000"/>
                </a:solidFill>
                <a:cs typeface="Times New Roman" panose="02020603050405020304" pitchFamily="18" charset="0"/>
              </a:rPr>
              <a:t>Leukemia -  white blood cells proliferate wildly, causing anemia</a:t>
            </a:r>
          </a:p>
          <a:p>
            <a:pPr>
              <a:defRPr/>
            </a:pPr>
            <a:endParaRPr lang="en-US" altLang="en-US" sz="2000">
              <a:solidFill>
                <a:srgbClr val="000000"/>
              </a:solidFill>
              <a:cs typeface="Times New Roman" panose="02020603050405020304" pitchFamily="18" charset="0"/>
            </a:endParaRPr>
          </a:p>
          <a:p>
            <a:pPr>
              <a:defRPr/>
            </a:pPr>
            <a:r>
              <a:rPr lang="en-US" altLang="en-US" sz="2000">
                <a:solidFill>
                  <a:srgbClr val="000000"/>
                </a:solidFill>
                <a:cs typeface="Times New Roman" panose="02020603050405020304" pitchFamily="18" charset="0"/>
              </a:rPr>
              <a:t>Hemophilia -  bleeder’s disease, due to lack of fibrinogen in thrombocytes</a:t>
            </a:r>
          </a:p>
          <a:p>
            <a:pPr>
              <a:defRPr/>
            </a:pPr>
            <a:endParaRPr lang="en-US" altLang="en-US" sz="2000">
              <a:solidFill>
                <a:srgbClr val="000000"/>
              </a:solidFill>
              <a:cs typeface="Times New Roman" panose="02020603050405020304" pitchFamily="18" charset="0"/>
            </a:endParaRPr>
          </a:p>
          <a:p>
            <a:pPr>
              <a:defRPr/>
            </a:pPr>
            <a:r>
              <a:rPr lang="en-US" altLang="en-US" sz="2000">
                <a:solidFill>
                  <a:srgbClr val="000000"/>
                </a:solidFill>
                <a:cs typeface="Times New Roman" panose="02020603050405020304" pitchFamily="18" charset="0"/>
              </a:rPr>
              <a:t>Heart Murmur -  abnormal heart beat, caused by valve problems</a:t>
            </a:r>
          </a:p>
          <a:p>
            <a:pPr>
              <a:defRPr/>
            </a:pPr>
            <a:endParaRPr lang="en-US" altLang="en-US" sz="2000">
              <a:solidFill>
                <a:srgbClr val="000000"/>
              </a:solidFill>
              <a:cs typeface="Times New Roman" panose="02020603050405020304" pitchFamily="18" charset="0"/>
            </a:endParaRPr>
          </a:p>
          <a:p>
            <a:pPr>
              <a:defRPr/>
            </a:pPr>
            <a:r>
              <a:rPr lang="en-US" altLang="en-US" sz="2000">
                <a:solidFill>
                  <a:srgbClr val="000000"/>
                </a:solidFill>
                <a:cs typeface="Times New Roman" panose="02020603050405020304" pitchFamily="18" charset="0"/>
              </a:rPr>
              <a:t>Heart attack -  blood vessels around the heart become blocked with plaque, also called </a:t>
            </a:r>
            <a:r>
              <a:rPr lang="en-US" altLang="en-US" sz="2000" i="1">
                <a:solidFill>
                  <a:srgbClr val="000000"/>
                </a:solidFill>
                <a:cs typeface="Times New Roman" panose="02020603050405020304" pitchFamily="18" charset="0"/>
              </a:rPr>
              <a:t>myocardial infarction</a:t>
            </a:r>
          </a:p>
          <a:p>
            <a:pPr>
              <a:defRPr/>
            </a:pPr>
            <a:endParaRPr lang="en-US" altLang="en-US" sz="2000">
              <a:solidFill>
                <a:srgbClr val="00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2770" name="Rectangle 2">
            <a:extLst>
              <a:ext uri="{FF2B5EF4-FFF2-40B4-BE49-F238E27FC236}">
                <a16:creationId xmlns:a16="http://schemas.microsoft.com/office/drawing/2014/main" id="{55700D1E-315E-4CA7-ABE4-FC0DB37DFEFD}"/>
              </a:ext>
            </a:extLst>
          </p:cNvPr>
          <p:cNvSpPr>
            <a:spLocks noGrp="1"/>
          </p:cNvSpPr>
          <p:nvPr>
            <p:ph type="title"/>
          </p:nvPr>
        </p:nvSpPr>
        <p:spPr>
          <a:xfrm>
            <a:off x="801340" y="802955"/>
            <a:ext cx="4977976" cy="1454051"/>
          </a:xfrm>
        </p:spPr>
        <p:txBody>
          <a:bodyPr>
            <a:normAutofit/>
          </a:bodyPr>
          <a:lstStyle/>
          <a:p>
            <a:pPr eaLnBrk="1" hangingPunct="1"/>
            <a:r>
              <a:rPr lang="en-US" altLang="en-US">
                <a:solidFill>
                  <a:srgbClr val="000000"/>
                </a:solidFill>
              </a:rPr>
              <a:t>Functions of the Heart</a:t>
            </a:r>
          </a:p>
        </p:txBody>
      </p:sp>
      <p:sp>
        <p:nvSpPr>
          <p:cNvPr id="133123" name="Rectangle 3">
            <a:extLst>
              <a:ext uri="{FF2B5EF4-FFF2-40B4-BE49-F238E27FC236}">
                <a16:creationId xmlns:a16="http://schemas.microsoft.com/office/drawing/2014/main" id="{1FCD3CD7-AF0A-421A-B963-BD7AEAAE2F7F}"/>
              </a:ext>
            </a:extLst>
          </p:cNvPr>
          <p:cNvSpPr>
            <a:spLocks noGrp="1"/>
          </p:cNvSpPr>
          <p:nvPr>
            <p:ph idx="1"/>
          </p:nvPr>
        </p:nvSpPr>
        <p:spPr>
          <a:xfrm>
            <a:off x="797809" y="2421682"/>
            <a:ext cx="4977578" cy="3639289"/>
          </a:xfrm>
        </p:spPr>
        <p:txBody>
          <a:bodyPr anchor="ctr">
            <a:normAutofit/>
          </a:bodyPr>
          <a:lstStyle/>
          <a:p>
            <a:pPr eaLnBrk="1" hangingPunct="1"/>
            <a:r>
              <a:rPr lang="en-US" altLang="en-US" sz="2000">
                <a:solidFill>
                  <a:srgbClr val="000000"/>
                </a:solidFill>
              </a:rPr>
              <a:t>Generating blood pressure</a:t>
            </a:r>
          </a:p>
          <a:p>
            <a:pPr eaLnBrk="1" hangingPunct="1"/>
            <a:r>
              <a:rPr lang="en-US" altLang="en-US" sz="2000">
                <a:solidFill>
                  <a:srgbClr val="000000"/>
                </a:solidFill>
              </a:rPr>
              <a:t>Routing blood</a:t>
            </a:r>
          </a:p>
          <a:p>
            <a:pPr lvl="1" eaLnBrk="1" hangingPunct="1">
              <a:buClr>
                <a:srgbClr val="FF0000"/>
              </a:buClr>
            </a:pPr>
            <a:r>
              <a:rPr lang="en-US" altLang="en-US" sz="2000">
                <a:solidFill>
                  <a:srgbClr val="000000"/>
                </a:solidFill>
              </a:rPr>
              <a:t>Heart separates pulmonary and systemic circulations</a:t>
            </a:r>
          </a:p>
          <a:p>
            <a:pPr eaLnBrk="1" hangingPunct="1"/>
            <a:r>
              <a:rPr lang="en-US" altLang="en-US" sz="2000">
                <a:solidFill>
                  <a:srgbClr val="000000"/>
                </a:solidFill>
              </a:rPr>
              <a:t>Ensuring one-way blood flow</a:t>
            </a:r>
          </a:p>
          <a:p>
            <a:pPr lvl="1" eaLnBrk="1" hangingPunct="1">
              <a:buClr>
                <a:srgbClr val="FF0000"/>
              </a:buClr>
            </a:pPr>
            <a:r>
              <a:rPr lang="en-US" altLang="en-US" sz="2000">
                <a:solidFill>
                  <a:srgbClr val="000000"/>
                </a:solidFill>
              </a:rPr>
              <a:t>Heart valves ensure one-way flow</a:t>
            </a:r>
          </a:p>
          <a:p>
            <a:pPr eaLnBrk="1" hangingPunct="1"/>
            <a:r>
              <a:rPr lang="en-US" altLang="en-US" sz="2000">
                <a:solidFill>
                  <a:srgbClr val="000000"/>
                </a:solidFill>
              </a:rPr>
              <a:t>Regulating blood supply</a:t>
            </a:r>
          </a:p>
          <a:p>
            <a:pPr lvl="1" eaLnBrk="1" hangingPunct="1">
              <a:buClr>
                <a:srgbClr val="FF0000"/>
              </a:buClr>
            </a:pPr>
            <a:r>
              <a:rPr lang="en-US" altLang="en-US" sz="2000">
                <a:solidFill>
                  <a:srgbClr val="000000"/>
                </a:solidFill>
              </a:rPr>
              <a:t>Changes in contraction rate and force match blood delivery to changing metabolic needs</a:t>
            </a:r>
          </a:p>
          <a:p>
            <a:pPr eaLnBrk="1" hangingPunct="1"/>
            <a:endParaRPr lang="en-US" altLang="en-US" sz="2000">
              <a:solidFill>
                <a:srgbClr val="000000"/>
              </a:solidFill>
            </a:endParaRPr>
          </a:p>
        </p:txBody>
      </p:sp>
      <p:sp>
        <p:nvSpPr>
          <p:cNvPr id="142"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5" name="Graphic 134" descr="Heart">
            <a:extLst>
              <a:ext uri="{FF2B5EF4-FFF2-40B4-BE49-F238E27FC236}">
                <a16:creationId xmlns:a16="http://schemas.microsoft.com/office/drawing/2014/main" id="{F824E9F2-39AC-48BE-A78C-AB747C99DA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anim calcmode="lin" valueType="num">
                                      <p:cBhvr additive="base">
                                        <p:cTn id="7" dur="500" fill="hold"/>
                                        <p:tgtEl>
                                          <p:spTgt spid="13312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23">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0" end="0"/>
                                            </p:txEl>
                                          </p:spTgt>
                                        </p:tgtEl>
                                        <p:attrNameLst>
                                          <p:attrName>ppt_c</p:attrName>
                                        </p:attrNameLst>
                                      </p:cBhvr>
                                      <p:to>
                                        <a:schemeClr val="bg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23">
                                            <p:txEl>
                                              <p:pRg st="1" end="1"/>
                                            </p:txEl>
                                          </p:spTgt>
                                        </p:tgtEl>
                                        <p:attrNameLst>
                                          <p:attrName>style.visibility</p:attrName>
                                        </p:attrNameLst>
                                      </p:cBhvr>
                                      <p:to>
                                        <p:strVal val="visible"/>
                                      </p:to>
                                    </p:set>
                                    <p:anim calcmode="lin" valueType="num">
                                      <p:cBhvr additive="base">
                                        <p:cTn id="13" dur="500" fill="hold"/>
                                        <p:tgtEl>
                                          <p:spTgt spid="13312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23">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1" end="1"/>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23">
                                            <p:txEl>
                                              <p:pRg st="2" end="2"/>
                                            </p:txEl>
                                          </p:spTgt>
                                        </p:tgtEl>
                                        <p:attrNameLst>
                                          <p:attrName>style.visibility</p:attrName>
                                        </p:attrNameLst>
                                      </p:cBhvr>
                                      <p:to>
                                        <p:strVal val="visible"/>
                                      </p:to>
                                    </p:set>
                                    <p:anim calcmode="lin" valueType="num">
                                      <p:cBhvr additive="base">
                                        <p:cTn id="19" dur="500" fill="hold"/>
                                        <p:tgtEl>
                                          <p:spTgt spid="1331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23">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23">
                                            <p:txEl>
                                              <p:pRg st="3" end="3"/>
                                            </p:txEl>
                                          </p:spTgt>
                                        </p:tgtEl>
                                        <p:attrNameLst>
                                          <p:attrName>style.visibility</p:attrName>
                                        </p:attrNameLst>
                                      </p:cBhvr>
                                      <p:to>
                                        <p:strVal val="visible"/>
                                      </p:to>
                                    </p:set>
                                    <p:anim calcmode="lin" valueType="num">
                                      <p:cBhvr additive="base">
                                        <p:cTn id="25" dur="500" fill="hold"/>
                                        <p:tgtEl>
                                          <p:spTgt spid="13312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23">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23">
                                            <p:txEl>
                                              <p:pRg st="4" end="4"/>
                                            </p:txEl>
                                          </p:spTgt>
                                        </p:tgtEl>
                                        <p:attrNameLst>
                                          <p:attrName>style.visibility</p:attrName>
                                        </p:attrNameLst>
                                      </p:cBhvr>
                                      <p:to>
                                        <p:strVal val="visible"/>
                                      </p:to>
                                    </p:set>
                                    <p:anim calcmode="lin" valueType="num">
                                      <p:cBhvr additive="base">
                                        <p:cTn id="31" dur="500" fill="hold"/>
                                        <p:tgtEl>
                                          <p:spTgt spid="13312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23">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4" end="4"/>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23">
                                            <p:txEl>
                                              <p:pRg st="5" end="5"/>
                                            </p:txEl>
                                          </p:spTgt>
                                        </p:tgtEl>
                                        <p:attrNameLst>
                                          <p:attrName>style.visibility</p:attrName>
                                        </p:attrNameLst>
                                      </p:cBhvr>
                                      <p:to>
                                        <p:strVal val="visible"/>
                                      </p:to>
                                    </p:set>
                                    <p:anim calcmode="lin" valueType="num">
                                      <p:cBhvr additive="base">
                                        <p:cTn id="37" dur="500" fill="hold"/>
                                        <p:tgtEl>
                                          <p:spTgt spid="13312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33123">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5" end="5"/>
                                            </p:txEl>
                                          </p:spTgt>
                                        </p:tgtEl>
                                        <p:attrNameLst>
                                          <p:attrName>ppt_c</p:attrName>
                                        </p:attrNameLst>
                                      </p:cBhvr>
                                      <p:to>
                                        <a:schemeClr val="bg2"/>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33123">
                                            <p:txEl>
                                              <p:pRg st="6" end="6"/>
                                            </p:txEl>
                                          </p:spTgt>
                                        </p:tgtEl>
                                        <p:attrNameLst>
                                          <p:attrName>style.visibility</p:attrName>
                                        </p:attrNameLst>
                                      </p:cBhvr>
                                      <p:to>
                                        <p:strVal val="visible"/>
                                      </p:to>
                                    </p:set>
                                    <p:anim calcmode="lin" valueType="num">
                                      <p:cBhvr additive="base">
                                        <p:cTn id="43" dur="500" fill="hold"/>
                                        <p:tgtEl>
                                          <p:spTgt spid="13312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33123">
                                            <p:txEl>
                                              <p:pRg st="6" end="6"/>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3">
                                            <p:txEl>
                                              <p:pRg st="6" end="6"/>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build="p" bldLvl="3"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6D988F-1980-4E75-A791-A3E3268B5300}"/>
              </a:ext>
            </a:extLst>
          </p:cNvPr>
          <p:cNvSpPr>
            <a:spLocks noGrp="1"/>
          </p:cNvSpPr>
          <p:nvPr>
            <p:ph type="title"/>
          </p:nvPr>
        </p:nvSpPr>
        <p:spPr>
          <a:xfrm>
            <a:off x="2209800" y="228600"/>
            <a:ext cx="7772400" cy="1143000"/>
          </a:xfrm>
        </p:spPr>
        <p:txBody>
          <a:bodyPr>
            <a:normAutofit fontScale="90000"/>
          </a:bodyPr>
          <a:lstStyle/>
          <a:p>
            <a:pPr eaLnBrk="1" hangingPunct="1"/>
            <a:r>
              <a:rPr lang="en-US" altLang="en-US"/>
              <a:t>Size, Shape, Location </a:t>
            </a:r>
            <a:br>
              <a:rPr lang="en-US" altLang="en-US"/>
            </a:br>
            <a:r>
              <a:rPr lang="en-US" altLang="en-US"/>
              <a:t>of the Heart</a:t>
            </a:r>
          </a:p>
        </p:txBody>
      </p:sp>
      <p:sp>
        <p:nvSpPr>
          <p:cNvPr id="134147" name="Rectangle 3">
            <a:extLst>
              <a:ext uri="{FF2B5EF4-FFF2-40B4-BE49-F238E27FC236}">
                <a16:creationId xmlns:a16="http://schemas.microsoft.com/office/drawing/2014/main" id="{3610317B-B565-4749-A3B0-B4BDA431CAE9}"/>
              </a:ext>
            </a:extLst>
          </p:cNvPr>
          <p:cNvSpPr>
            <a:spLocks noGrp="1"/>
          </p:cNvSpPr>
          <p:nvPr>
            <p:ph type="body" sz="half" idx="2"/>
          </p:nvPr>
        </p:nvSpPr>
        <p:spPr>
          <a:xfrm>
            <a:off x="6705600" y="1905000"/>
            <a:ext cx="3962400" cy="4114800"/>
          </a:xfrm>
        </p:spPr>
        <p:txBody>
          <a:bodyPr/>
          <a:lstStyle/>
          <a:p>
            <a:pPr marL="0" indent="0"/>
            <a:r>
              <a:rPr lang="en-US" altLang="en-US"/>
              <a:t>Size of a closed fist</a:t>
            </a:r>
          </a:p>
          <a:p>
            <a:pPr marL="0" indent="0"/>
            <a:r>
              <a:rPr lang="en-US" altLang="en-US"/>
              <a:t>Shape</a:t>
            </a:r>
          </a:p>
          <a:p>
            <a:pPr marL="457200" lvl="1" indent="0">
              <a:buClr>
                <a:srgbClr val="FF0000"/>
              </a:buClr>
            </a:pPr>
            <a:r>
              <a:rPr lang="en-US" altLang="en-US">
                <a:solidFill>
                  <a:srgbClr val="000099"/>
                </a:solidFill>
              </a:rPr>
              <a:t>Apex</a:t>
            </a:r>
            <a:r>
              <a:rPr lang="en-US" altLang="en-US"/>
              <a:t>: Blunt rounded point of cone</a:t>
            </a:r>
          </a:p>
          <a:p>
            <a:pPr marL="457200" lvl="1" indent="0">
              <a:buClr>
                <a:srgbClr val="FF0000"/>
              </a:buClr>
            </a:pPr>
            <a:r>
              <a:rPr lang="en-US" altLang="en-US">
                <a:solidFill>
                  <a:srgbClr val="000099"/>
                </a:solidFill>
              </a:rPr>
              <a:t>Base</a:t>
            </a:r>
            <a:r>
              <a:rPr lang="en-US" altLang="en-US"/>
              <a:t>: Flat part at opposite of end of cone</a:t>
            </a:r>
          </a:p>
          <a:p>
            <a:pPr marL="0" indent="0"/>
            <a:r>
              <a:rPr lang="en-US" altLang="en-US"/>
              <a:t>Located in thoracic cavity in mediastinum</a:t>
            </a:r>
          </a:p>
        </p:txBody>
      </p:sp>
      <p:pic>
        <p:nvPicPr>
          <p:cNvPr id="34820" name="Picture 4" descr="20_02a">
            <a:extLst>
              <a:ext uri="{FF2B5EF4-FFF2-40B4-BE49-F238E27FC236}">
                <a16:creationId xmlns:a16="http://schemas.microsoft.com/office/drawing/2014/main" id="{0F9C1361-F92B-47CE-990B-6BF4CAB65A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2133600"/>
            <a:ext cx="48006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animEffect transition="in" filter="dissolve">
                                      <p:cBhvr>
                                        <p:cTn id="7" dur="500"/>
                                        <p:tgtEl>
                                          <p:spTgt spid="134147">
                                            <p:txEl>
                                              <p:pRg st="0" end="0"/>
                                            </p:txEl>
                                          </p:spTgt>
                                        </p:tgtEl>
                                      </p:cBhvr>
                                    </p:animEffect>
                                  </p:childTnLst>
                                  <p:subTnLst>
                                    <p:animClr clrSpc="rgb" dir="cw">
                                      <p:cBhvr override="childStyle">
                                        <p:cTn dur="1" fill="hold" display="0" masterRel="nextClick" afterEffect="1"/>
                                        <p:tgtEl>
                                          <p:spTgt spid="134147">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4147">
                                            <p:txEl>
                                              <p:pRg st="1" end="1"/>
                                            </p:txEl>
                                          </p:spTgt>
                                        </p:tgtEl>
                                        <p:attrNameLst>
                                          <p:attrName>style.visibility</p:attrName>
                                        </p:attrNameLst>
                                      </p:cBhvr>
                                      <p:to>
                                        <p:strVal val="visible"/>
                                      </p:to>
                                    </p:set>
                                    <p:animEffect transition="in" filter="dissolve">
                                      <p:cBhvr>
                                        <p:cTn id="12" dur="500"/>
                                        <p:tgtEl>
                                          <p:spTgt spid="134147">
                                            <p:txEl>
                                              <p:pRg st="1" end="1"/>
                                            </p:txEl>
                                          </p:spTgt>
                                        </p:tgtEl>
                                      </p:cBhvr>
                                    </p:animEffect>
                                  </p:childTnLst>
                                  <p:subTnLst>
                                    <p:animClr clrSpc="rgb" dir="cw">
                                      <p:cBhvr override="childStyle">
                                        <p:cTn dur="1" fill="hold" display="0" masterRel="nextClick" afterEffect="1"/>
                                        <p:tgtEl>
                                          <p:spTgt spid="134147">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4147">
                                            <p:txEl>
                                              <p:pRg st="2" end="2"/>
                                            </p:txEl>
                                          </p:spTgt>
                                        </p:tgtEl>
                                        <p:attrNameLst>
                                          <p:attrName>style.visibility</p:attrName>
                                        </p:attrNameLst>
                                      </p:cBhvr>
                                      <p:to>
                                        <p:strVal val="visible"/>
                                      </p:to>
                                    </p:set>
                                    <p:animEffect transition="in" filter="dissolve">
                                      <p:cBhvr>
                                        <p:cTn id="17" dur="500"/>
                                        <p:tgtEl>
                                          <p:spTgt spid="134147">
                                            <p:txEl>
                                              <p:pRg st="2" end="2"/>
                                            </p:txEl>
                                          </p:spTgt>
                                        </p:tgtEl>
                                      </p:cBhvr>
                                    </p:animEffect>
                                  </p:childTnLst>
                                  <p:subTnLst>
                                    <p:animClr clrSpc="rgb" dir="cw">
                                      <p:cBhvr override="childStyle">
                                        <p:cTn dur="1" fill="hold" display="0" masterRel="nextClick" afterEffect="1"/>
                                        <p:tgtEl>
                                          <p:spTgt spid="134147">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4147">
                                            <p:txEl>
                                              <p:pRg st="3" end="3"/>
                                            </p:txEl>
                                          </p:spTgt>
                                        </p:tgtEl>
                                        <p:attrNameLst>
                                          <p:attrName>style.visibility</p:attrName>
                                        </p:attrNameLst>
                                      </p:cBhvr>
                                      <p:to>
                                        <p:strVal val="visible"/>
                                      </p:to>
                                    </p:set>
                                    <p:animEffect transition="in" filter="dissolve">
                                      <p:cBhvr>
                                        <p:cTn id="22" dur="500"/>
                                        <p:tgtEl>
                                          <p:spTgt spid="134147">
                                            <p:txEl>
                                              <p:pRg st="3" end="3"/>
                                            </p:txEl>
                                          </p:spTgt>
                                        </p:tgtEl>
                                      </p:cBhvr>
                                    </p:animEffect>
                                  </p:childTnLst>
                                  <p:subTnLst>
                                    <p:animClr clrSpc="rgb" dir="cw">
                                      <p:cBhvr override="childStyle">
                                        <p:cTn dur="1" fill="hold" display="0" masterRel="nextClick" afterEffect="1"/>
                                        <p:tgtEl>
                                          <p:spTgt spid="134147">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34147">
                                            <p:txEl>
                                              <p:pRg st="4" end="4"/>
                                            </p:txEl>
                                          </p:spTgt>
                                        </p:tgtEl>
                                        <p:attrNameLst>
                                          <p:attrName>style.visibility</p:attrName>
                                        </p:attrNameLst>
                                      </p:cBhvr>
                                      <p:to>
                                        <p:strVal val="visible"/>
                                      </p:to>
                                    </p:set>
                                    <p:animEffect transition="in" filter="dissolve">
                                      <p:cBhvr>
                                        <p:cTn id="27" dur="500"/>
                                        <p:tgtEl>
                                          <p:spTgt spid="134147">
                                            <p:txEl>
                                              <p:pRg st="4" end="4"/>
                                            </p:txEl>
                                          </p:spTgt>
                                        </p:tgtEl>
                                      </p:cBhvr>
                                    </p:animEffect>
                                  </p:childTnLst>
                                  <p:subTnLst>
                                    <p:animClr clrSpc="rgb" dir="cw">
                                      <p:cBhvr override="childStyle">
                                        <p:cTn dur="1" fill="hold" display="0" masterRel="nextClick" afterEffect="1"/>
                                        <p:tgtEl>
                                          <p:spTgt spid="134147">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bldLvl="3"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8A848A5-E475-4D31-9F02-492E416BFED3}"/>
              </a:ext>
            </a:extLst>
          </p:cNvPr>
          <p:cNvSpPr>
            <a:spLocks noGrp="1"/>
          </p:cNvSpPr>
          <p:nvPr>
            <p:ph type="title"/>
          </p:nvPr>
        </p:nvSpPr>
        <p:spPr>
          <a:xfrm>
            <a:off x="2209800" y="76200"/>
            <a:ext cx="7772400" cy="1143000"/>
          </a:xfrm>
        </p:spPr>
        <p:txBody>
          <a:bodyPr/>
          <a:lstStyle/>
          <a:p>
            <a:pPr eaLnBrk="1" hangingPunct="1"/>
            <a:r>
              <a:rPr lang="en-US" altLang="en-US"/>
              <a:t>Heart Wall</a:t>
            </a:r>
          </a:p>
        </p:txBody>
      </p:sp>
      <p:sp>
        <p:nvSpPr>
          <p:cNvPr id="137219" name="Rectangle 3">
            <a:extLst>
              <a:ext uri="{FF2B5EF4-FFF2-40B4-BE49-F238E27FC236}">
                <a16:creationId xmlns:a16="http://schemas.microsoft.com/office/drawing/2014/main" id="{9BEFC1B8-5D89-4A15-A889-1492C1712683}"/>
              </a:ext>
            </a:extLst>
          </p:cNvPr>
          <p:cNvSpPr>
            <a:spLocks noGrp="1"/>
          </p:cNvSpPr>
          <p:nvPr>
            <p:ph idx="1"/>
          </p:nvPr>
        </p:nvSpPr>
        <p:spPr>
          <a:xfrm>
            <a:off x="2209800" y="1676400"/>
            <a:ext cx="7772400" cy="4419600"/>
          </a:xfrm>
        </p:spPr>
        <p:txBody>
          <a:bodyPr/>
          <a:lstStyle/>
          <a:p>
            <a:pPr eaLnBrk="1" hangingPunct="1"/>
            <a:r>
              <a:rPr lang="en-US" altLang="en-US" dirty="0"/>
              <a:t>Three layers of tissue</a:t>
            </a:r>
          </a:p>
          <a:p>
            <a:pPr lvl="1" eaLnBrk="1" hangingPunct="1">
              <a:buClr>
                <a:srgbClr val="FF0000"/>
              </a:buClr>
            </a:pPr>
            <a:r>
              <a:rPr lang="en-US" altLang="en-US" sz="2000" dirty="0">
                <a:solidFill>
                  <a:srgbClr val="000099"/>
                </a:solidFill>
              </a:rPr>
              <a:t>Epicardium</a:t>
            </a:r>
            <a:r>
              <a:rPr lang="en-US" altLang="en-US" sz="2000" dirty="0"/>
              <a:t>: This serous membrane of smooth outer surface of heart</a:t>
            </a:r>
          </a:p>
          <a:p>
            <a:pPr lvl="1" eaLnBrk="1" hangingPunct="1">
              <a:buClr>
                <a:srgbClr val="FF0000"/>
              </a:buClr>
            </a:pPr>
            <a:r>
              <a:rPr lang="en-US" altLang="en-US" sz="2000" dirty="0">
                <a:solidFill>
                  <a:srgbClr val="000099"/>
                </a:solidFill>
              </a:rPr>
              <a:t>Myocardium</a:t>
            </a:r>
            <a:r>
              <a:rPr lang="en-US" altLang="en-US" sz="2000" dirty="0"/>
              <a:t>: Middle layer composed of cardiac muscle cell and responsibility for heart contracting</a:t>
            </a:r>
          </a:p>
          <a:p>
            <a:pPr lvl="1" eaLnBrk="1" hangingPunct="1">
              <a:buClr>
                <a:srgbClr val="FF0000"/>
              </a:buClr>
            </a:pPr>
            <a:r>
              <a:rPr lang="en-US" altLang="en-US" sz="2000" dirty="0">
                <a:solidFill>
                  <a:srgbClr val="000099"/>
                </a:solidFill>
              </a:rPr>
              <a:t>Endocardium</a:t>
            </a:r>
            <a:r>
              <a:rPr lang="en-US" altLang="en-US" sz="2000" dirty="0"/>
              <a:t>: Smooth inner surface of heart chambers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37219">
                                            <p:txEl>
                                              <p:pRg st="0" end="0"/>
                                            </p:txEl>
                                          </p:spTgt>
                                        </p:tgtEl>
                                        <p:attrNameLst>
                                          <p:attrName>style.visibility</p:attrName>
                                        </p:attrNameLst>
                                      </p:cBhvr>
                                      <p:to>
                                        <p:strVal val="visible"/>
                                      </p:to>
                                    </p:set>
                                    <p:animEffect transition="in" filter="box(in)">
                                      <p:cBhvr>
                                        <p:cTn id="7" dur="500"/>
                                        <p:tgtEl>
                                          <p:spTgt spid="137219">
                                            <p:txEl>
                                              <p:pRg st="0" end="0"/>
                                            </p:txEl>
                                          </p:spTgt>
                                        </p:tgtEl>
                                      </p:cBhvr>
                                    </p:animEffect>
                                  </p:childTnLst>
                                  <p:subTnLst>
                                    <p:animClr clrSpc="rgb" dir="cw">
                                      <p:cBhvr override="childStyle">
                                        <p:cTn dur="1" fill="hold" display="0" masterRel="nextClick" afterEffect="1"/>
                                        <p:tgtEl>
                                          <p:spTgt spid="137219">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37219">
                                            <p:txEl>
                                              <p:pRg st="1" end="1"/>
                                            </p:txEl>
                                          </p:spTgt>
                                        </p:tgtEl>
                                        <p:attrNameLst>
                                          <p:attrName>style.visibility</p:attrName>
                                        </p:attrNameLst>
                                      </p:cBhvr>
                                      <p:to>
                                        <p:strVal val="visible"/>
                                      </p:to>
                                    </p:set>
                                    <p:animEffect transition="in" filter="box(in)">
                                      <p:cBhvr>
                                        <p:cTn id="12" dur="500"/>
                                        <p:tgtEl>
                                          <p:spTgt spid="137219">
                                            <p:txEl>
                                              <p:pRg st="1" end="1"/>
                                            </p:txEl>
                                          </p:spTgt>
                                        </p:tgtEl>
                                      </p:cBhvr>
                                    </p:animEffect>
                                  </p:childTnLst>
                                  <p:subTnLst>
                                    <p:animClr clrSpc="rgb" dir="cw">
                                      <p:cBhvr override="childStyle">
                                        <p:cTn dur="1" fill="hold" display="0" masterRel="nextClick" afterEffect="1"/>
                                        <p:tgtEl>
                                          <p:spTgt spid="137219">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37219">
                                            <p:txEl>
                                              <p:pRg st="2" end="2"/>
                                            </p:txEl>
                                          </p:spTgt>
                                        </p:tgtEl>
                                        <p:attrNameLst>
                                          <p:attrName>style.visibility</p:attrName>
                                        </p:attrNameLst>
                                      </p:cBhvr>
                                      <p:to>
                                        <p:strVal val="visible"/>
                                      </p:to>
                                    </p:set>
                                    <p:animEffect transition="in" filter="box(in)">
                                      <p:cBhvr>
                                        <p:cTn id="17" dur="500"/>
                                        <p:tgtEl>
                                          <p:spTgt spid="137219">
                                            <p:txEl>
                                              <p:pRg st="2" end="2"/>
                                            </p:txEl>
                                          </p:spTgt>
                                        </p:tgtEl>
                                      </p:cBhvr>
                                    </p:animEffect>
                                  </p:childTnLst>
                                  <p:subTnLst>
                                    <p:animClr clrSpc="rgb" dir="cw">
                                      <p:cBhvr override="childStyle">
                                        <p:cTn dur="1" fill="hold" display="0" masterRel="nextClick" afterEffect="1"/>
                                        <p:tgtEl>
                                          <p:spTgt spid="137219">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37219">
                                            <p:txEl>
                                              <p:pRg st="3" end="3"/>
                                            </p:txEl>
                                          </p:spTgt>
                                        </p:tgtEl>
                                        <p:attrNameLst>
                                          <p:attrName>style.visibility</p:attrName>
                                        </p:attrNameLst>
                                      </p:cBhvr>
                                      <p:to>
                                        <p:strVal val="visible"/>
                                      </p:to>
                                    </p:set>
                                    <p:animEffect transition="in" filter="box(in)">
                                      <p:cBhvr>
                                        <p:cTn id="22" dur="500"/>
                                        <p:tgtEl>
                                          <p:spTgt spid="137219">
                                            <p:txEl>
                                              <p:pRg st="3" end="3"/>
                                            </p:txEl>
                                          </p:spTgt>
                                        </p:tgtEl>
                                      </p:cBhvr>
                                    </p:animEffect>
                                  </p:childTnLst>
                                  <p:subTnLst>
                                    <p:animClr clrSpc="rgb" dir="cw">
                                      <p:cBhvr override="childStyle">
                                        <p:cTn dur="1" fill="hold" display="0" masterRel="nextClick" afterEffect="1"/>
                                        <p:tgtEl>
                                          <p:spTgt spid="137219">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C7935B1D-FB9E-414D-A261-C307F3BAEC3D}"/>
              </a:ext>
            </a:extLst>
          </p:cNvPr>
          <p:cNvSpPr>
            <a:spLocks noGrp="1"/>
          </p:cNvSpPr>
          <p:nvPr>
            <p:ph type="title"/>
          </p:nvPr>
        </p:nvSpPr>
        <p:spPr>
          <a:xfrm>
            <a:off x="2209800" y="76200"/>
            <a:ext cx="7772400" cy="1143000"/>
          </a:xfrm>
        </p:spPr>
        <p:txBody>
          <a:bodyPr/>
          <a:lstStyle/>
          <a:p>
            <a:pPr eaLnBrk="1" hangingPunct="1"/>
            <a:r>
              <a:rPr lang="en-US" altLang="en-US"/>
              <a:t>Heart Valves</a:t>
            </a:r>
          </a:p>
        </p:txBody>
      </p:sp>
      <p:sp>
        <p:nvSpPr>
          <p:cNvPr id="142339" name="Rectangle 3">
            <a:extLst>
              <a:ext uri="{FF2B5EF4-FFF2-40B4-BE49-F238E27FC236}">
                <a16:creationId xmlns:a16="http://schemas.microsoft.com/office/drawing/2014/main" id="{F47EFCA6-648D-42B9-B202-4245AA773A70}"/>
              </a:ext>
            </a:extLst>
          </p:cNvPr>
          <p:cNvSpPr>
            <a:spLocks noGrp="1"/>
          </p:cNvSpPr>
          <p:nvPr>
            <p:ph type="body" sz="half" idx="2"/>
          </p:nvPr>
        </p:nvSpPr>
        <p:spPr>
          <a:xfrm>
            <a:off x="6781800" y="1752600"/>
            <a:ext cx="3810000" cy="4114800"/>
          </a:xfrm>
        </p:spPr>
        <p:txBody>
          <a:bodyPr/>
          <a:lstStyle/>
          <a:p>
            <a:pPr marL="0" indent="0"/>
            <a:r>
              <a:rPr lang="en-US" altLang="en-US"/>
              <a:t>Atrioventricular</a:t>
            </a:r>
          </a:p>
          <a:p>
            <a:pPr marL="457200" lvl="1" indent="0">
              <a:buClr>
                <a:srgbClr val="FF0000"/>
              </a:buClr>
            </a:pPr>
            <a:r>
              <a:rPr lang="en-US" altLang="en-US"/>
              <a:t>Tricuspid</a:t>
            </a:r>
          </a:p>
          <a:p>
            <a:pPr marL="457200" lvl="1" indent="0">
              <a:buClr>
                <a:srgbClr val="FF0000"/>
              </a:buClr>
            </a:pPr>
            <a:r>
              <a:rPr lang="en-US" altLang="en-US"/>
              <a:t>Bicuspid or mitral</a:t>
            </a:r>
          </a:p>
          <a:p>
            <a:pPr marL="0" indent="0"/>
            <a:r>
              <a:rPr lang="en-US" altLang="en-US"/>
              <a:t>Semilunar</a:t>
            </a:r>
          </a:p>
          <a:p>
            <a:pPr marL="457200" lvl="1" indent="0">
              <a:buClr>
                <a:srgbClr val="FF0000"/>
              </a:buClr>
            </a:pPr>
            <a:r>
              <a:rPr lang="en-US" altLang="en-US"/>
              <a:t>Aortic</a:t>
            </a:r>
          </a:p>
          <a:p>
            <a:pPr marL="457200" lvl="1" indent="0">
              <a:buClr>
                <a:srgbClr val="FF0000"/>
              </a:buClr>
            </a:pPr>
            <a:r>
              <a:rPr lang="en-US" altLang="en-US"/>
              <a:t>Pulmonary</a:t>
            </a:r>
          </a:p>
          <a:p>
            <a:pPr marL="0" indent="0"/>
            <a:r>
              <a:rPr lang="en-US" altLang="en-US"/>
              <a:t>Prevent blood from flowing back</a:t>
            </a:r>
          </a:p>
        </p:txBody>
      </p:sp>
      <p:pic>
        <p:nvPicPr>
          <p:cNvPr id="38916" name="Picture 4" descr="20_07">
            <a:extLst>
              <a:ext uri="{FF2B5EF4-FFF2-40B4-BE49-F238E27FC236}">
                <a16:creationId xmlns:a16="http://schemas.microsoft.com/office/drawing/2014/main" id="{5D932DCD-9C6F-41CB-AF93-9A768EC1A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905000"/>
            <a:ext cx="4953000"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42339">
                                            <p:txEl>
                                              <p:pRg st="0" end="0"/>
                                            </p:txEl>
                                          </p:spTgt>
                                        </p:tgtEl>
                                        <p:attrNameLst>
                                          <p:attrName>style.visibility</p:attrName>
                                        </p:attrNameLst>
                                      </p:cBhvr>
                                      <p:to>
                                        <p:strVal val="visible"/>
                                      </p:to>
                                    </p:set>
                                    <p:animEffect transition="in" filter="randombar(horizontal)">
                                      <p:cBhvr>
                                        <p:cTn id="7" dur="500"/>
                                        <p:tgtEl>
                                          <p:spTgt spid="142339">
                                            <p:txEl>
                                              <p:pRg st="0" end="0"/>
                                            </p:txEl>
                                          </p:spTgt>
                                        </p:tgtEl>
                                      </p:cBhvr>
                                    </p:animEffect>
                                  </p:childTnLst>
                                  <p:subTnLst>
                                    <p:animClr clrSpc="rgb" dir="cw">
                                      <p:cBhvr override="childStyle">
                                        <p:cTn dur="1" fill="hold" display="0" masterRel="nextClick" afterEffect="1"/>
                                        <p:tgtEl>
                                          <p:spTgt spid="142339">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2339">
                                            <p:txEl>
                                              <p:pRg st="1" end="1"/>
                                            </p:txEl>
                                          </p:spTgt>
                                        </p:tgtEl>
                                        <p:attrNameLst>
                                          <p:attrName>style.visibility</p:attrName>
                                        </p:attrNameLst>
                                      </p:cBhvr>
                                      <p:to>
                                        <p:strVal val="visible"/>
                                      </p:to>
                                    </p:set>
                                    <p:animEffect transition="in" filter="randombar(horizontal)">
                                      <p:cBhvr>
                                        <p:cTn id="12" dur="500"/>
                                        <p:tgtEl>
                                          <p:spTgt spid="142339">
                                            <p:txEl>
                                              <p:pRg st="1" end="1"/>
                                            </p:txEl>
                                          </p:spTgt>
                                        </p:tgtEl>
                                      </p:cBhvr>
                                    </p:animEffect>
                                  </p:childTnLst>
                                  <p:subTnLst>
                                    <p:animClr clrSpc="rgb" dir="cw">
                                      <p:cBhvr override="childStyle">
                                        <p:cTn dur="1" fill="hold" display="0" masterRel="nextClick" afterEffect="1"/>
                                        <p:tgtEl>
                                          <p:spTgt spid="142339">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42339">
                                            <p:txEl>
                                              <p:pRg st="2" end="2"/>
                                            </p:txEl>
                                          </p:spTgt>
                                        </p:tgtEl>
                                        <p:attrNameLst>
                                          <p:attrName>style.visibility</p:attrName>
                                        </p:attrNameLst>
                                      </p:cBhvr>
                                      <p:to>
                                        <p:strVal val="visible"/>
                                      </p:to>
                                    </p:set>
                                    <p:animEffect transition="in" filter="randombar(horizontal)">
                                      <p:cBhvr>
                                        <p:cTn id="17" dur="500"/>
                                        <p:tgtEl>
                                          <p:spTgt spid="142339">
                                            <p:txEl>
                                              <p:pRg st="2" end="2"/>
                                            </p:txEl>
                                          </p:spTgt>
                                        </p:tgtEl>
                                      </p:cBhvr>
                                    </p:animEffect>
                                  </p:childTnLst>
                                  <p:subTnLst>
                                    <p:animClr clrSpc="rgb" dir="cw">
                                      <p:cBhvr override="childStyle">
                                        <p:cTn dur="1" fill="hold" display="0" masterRel="nextClick" afterEffect="1"/>
                                        <p:tgtEl>
                                          <p:spTgt spid="142339">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42339">
                                            <p:txEl>
                                              <p:pRg st="3" end="3"/>
                                            </p:txEl>
                                          </p:spTgt>
                                        </p:tgtEl>
                                        <p:attrNameLst>
                                          <p:attrName>style.visibility</p:attrName>
                                        </p:attrNameLst>
                                      </p:cBhvr>
                                      <p:to>
                                        <p:strVal val="visible"/>
                                      </p:to>
                                    </p:set>
                                    <p:animEffect transition="in" filter="randombar(horizontal)">
                                      <p:cBhvr>
                                        <p:cTn id="22" dur="500"/>
                                        <p:tgtEl>
                                          <p:spTgt spid="142339">
                                            <p:txEl>
                                              <p:pRg st="3" end="3"/>
                                            </p:txEl>
                                          </p:spTgt>
                                        </p:tgtEl>
                                      </p:cBhvr>
                                    </p:animEffect>
                                  </p:childTnLst>
                                  <p:subTnLst>
                                    <p:animClr clrSpc="rgb" dir="cw">
                                      <p:cBhvr override="childStyle">
                                        <p:cTn dur="1" fill="hold" display="0" masterRel="nextClick" afterEffect="1"/>
                                        <p:tgtEl>
                                          <p:spTgt spid="142339">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42339">
                                            <p:txEl>
                                              <p:pRg st="4" end="4"/>
                                            </p:txEl>
                                          </p:spTgt>
                                        </p:tgtEl>
                                        <p:attrNameLst>
                                          <p:attrName>style.visibility</p:attrName>
                                        </p:attrNameLst>
                                      </p:cBhvr>
                                      <p:to>
                                        <p:strVal val="visible"/>
                                      </p:to>
                                    </p:set>
                                    <p:animEffect transition="in" filter="randombar(horizontal)">
                                      <p:cBhvr>
                                        <p:cTn id="27" dur="500"/>
                                        <p:tgtEl>
                                          <p:spTgt spid="142339">
                                            <p:txEl>
                                              <p:pRg st="4" end="4"/>
                                            </p:txEl>
                                          </p:spTgt>
                                        </p:tgtEl>
                                      </p:cBhvr>
                                    </p:animEffect>
                                  </p:childTnLst>
                                  <p:subTnLst>
                                    <p:animClr clrSpc="rgb" dir="cw">
                                      <p:cBhvr override="childStyle">
                                        <p:cTn dur="1" fill="hold" display="0" masterRel="nextClick" afterEffect="1"/>
                                        <p:tgtEl>
                                          <p:spTgt spid="142339">
                                            <p:txEl>
                                              <p:pRg st="4" end="4"/>
                                            </p:txEl>
                                          </p:spTgt>
                                        </p:tgtEl>
                                        <p:attrNameLst>
                                          <p:attrName>ppt_c</p:attrName>
                                        </p:attrNameLst>
                                      </p:cBhvr>
                                      <p:to>
                                        <a:schemeClr val="bg2"/>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42339">
                                            <p:txEl>
                                              <p:pRg st="5" end="5"/>
                                            </p:txEl>
                                          </p:spTgt>
                                        </p:tgtEl>
                                        <p:attrNameLst>
                                          <p:attrName>style.visibility</p:attrName>
                                        </p:attrNameLst>
                                      </p:cBhvr>
                                      <p:to>
                                        <p:strVal val="visible"/>
                                      </p:to>
                                    </p:set>
                                    <p:animEffect transition="in" filter="randombar(horizontal)">
                                      <p:cBhvr>
                                        <p:cTn id="32" dur="500"/>
                                        <p:tgtEl>
                                          <p:spTgt spid="142339">
                                            <p:txEl>
                                              <p:pRg st="5" end="5"/>
                                            </p:txEl>
                                          </p:spTgt>
                                        </p:tgtEl>
                                      </p:cBhvr>
                                    </p:animEffect>
                                  </p:childTnLst>
                                  <p:subTnLst>
                                    <p:animClr clrSpc="rgb" dir="cw">
                                      <p:cBhvr override="childStyle">
                                        <p:cTn dur="1" fill="hold" display="0" masterRel="nextClick" afterEffect="1"/>
                                        <p:tgtEl>
                                          <p:spTgt spid="142339">
                                            <p:txEl>
                                              <p:pRg st="5" end="5"/>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42339">
                                            <p:txEl>
                                              <p:pRg st="6" end="6"/>
                                            </p:txEl>
                                          </p:spTgt>
                                        </p:tgtEl>
                                        <p:attrNameLst>
                                          <p:attrName>style.visibility</p:attrName>
                                        </p:attrNameLst>
                                      </p:cBhvr>
                                      <p:to>
                                        <p:strVal val="visible"/>
                                      </p:to>
                                    </p:set>
                                    <p:animEffect transition="in" filter="randombar(horizontal)">
                                      <p:cBhvr>
                                        <p:cTn id="37" dur="500"/>
                                        <p:tgtEl>
                                          <p:spTgt spid="142339">
                                            <p:txEl>
                                              <p:pRg st="6" end="6"/>
                                            </p:txEl>
                                          </p:spTgt>
                                        </p:tgtEl>
                                      </p:cBhvr>
                                    </p:animEffect>
                                  </p:childTnLst>
                                  <p:subTnLst>
                                    <p:animClr clrSpc="rgb" dir="cw">
                                      <p:cBhvr override="childStyle">
                                        <p:cTn dur="1" fill="hold" display="0" masterRel="nextClick" afterEffect="1"/>
                                        <p:tgtEl>
                                          <p:spTgt spid="142339">
                                            <p:txEl>
                                              <p:pRg st="6" end="6"/>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9" grpId="0" build="p" bldLvl="3"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FC4CD7BF-FF19-4EA3-AF6F-7D467E35BC62}"/>
              </a:ext>
            </a:extLst>
          </p:cNvPr>
          <p:cNvSpPr>
            <a:spLocks noGrp="1"/>
          </p:cNvSpPr>
          <p:nvPr>
            <p:ph type="title"/>
          </p:nvPr>
        </p:nvSpPr>
        <p:spPr>
          <a:xfrm>
            <a:off x="2209800" y="76200"/>
            <a:ext cx="7772400" cy="1143000"/>
          </a:xfrm>
        </p:spPr>
        <p:txBody>
          <a:bodyPr/>
          <a:lstStyle/>
          <a:p>
            <a:pPr eaLnBrk="1" hangingPunct="1"/>
            <a:r>
              <a:rPr lang="en-US" altLang="en-US"/>
              <a:t>Blood Flow Through Heart</a:t>
            </a:r>
          </a:p>
        </p:txBody>
      </p:sp>
      <p:pic>
        <p:nvPicPr>
          <p:cNvPr id="40963" name="Picture 3" descr="20_10a">
            <a:extLst>
              <a:ext uri="{FF2B5EF4-FFF2-40B4-BE49-F238E27FC236}">
                <a16:creationId xmlns:a16="http://schemas.microsoft.com/office/drawing/2014/main" id="{424C65CD-97AC-46D2-B18B-FDDA6E222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4" name="Picture 4" descr="20_10b">
            <a:extLst>
              <a:ext uri="{FF2B5EF4-FFF2-40B4-BE49-F238E27FC236}">
                <a16:creationId xmlns:a16="http://schemas.microsoft.com/office/drawing/2014/main" id="{7F675EFE-5C7C-45D7-8245-F1E40DBF65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E8D3A9C-3EE0-4095-93A2-E3F67915609D}"/>
              </a:ext>
            </a:extLst>
          </p:cNvPr>
          <p:cNvSpPr>
            <a:spLocks noGrp="1"/>
          </p:cNvSpPr>
          <p:nvPr>
            <p:ph type="title"/>
          </p:nvPr>
        </p:nvSpPr>
        <p:spPr>
          <a:xfrm>
            <a:off x="2209800" y="228600"/>
            <a:ext cx="7772400" cy="1143000"/>
          </a:xfrm>
        </p:spPr>
        <p:txBody>
          <a:bodyPr>
            <a:normAutofit fontScale="90000"/>
          </a:bodyPr>
          <a:lstStyle/>
          <a:p>
            <a:pPr eaLnBrk="1" hangingPunct="1"/>
            <a:r>
              <a:rPr lang="en-US" altLang="en-US"/>
              <a:t>Systemic and Pulmonary</a:t>
            </a:r>
            <a:br>
              <a:rPr lang="en-US" altLang="en-US"/>
            </a:br>
            <a:r>
              <a:rPr lang="en-US" altLang="en-US"/>
              <a:t>Circulation</a:t>
            </a:r>
          </a:p>
        </p:txBody>
      </p:sp>
      <p:pic>
        <p:nvPicPr>
          <p:cNvPr id="41987" name="Picture 3" descr="20_01">
            <a:extLst>
              <a:ext uri="{FF2B5EF4-FFF2-40B4-BE49-F238E27FC236}">
                <a16:creationId xmlns:a16="http://schemas.microsoft.com/office/drawing/2014/main" id="{B0FE5EEA-6384-40E1-AF96-FA4AB83F1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1676400"/>
            <a:ext cx="63500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9CB85D-8886-B9FA-E1A3-DC6552CA7BD2}"/>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Cardiac muscle definition.</a:t>
            </a:r>
          </a:p>
        </p:txBody>
      </p:sp>
      <p:sp>
        <p:nvSpPr>
          <p:cNvPr id="3" name="Content Placeholder 2">
            <a:extLst>
              <a:ext uri="{FF2B5EF4-FFF2-40B4-BE49-F238E27FC236}">
                <a16:creationId xmlns:a16="http://schemas.microsoft.com/office/drawing/2014/main" id="{5044892D-1A53-ACEB-F720-3E46E99B5BF4}"/>
              </a:ext>
            </a:extLst>
          </p:cNvPr>
          <p:cNvSpPr>
            <a:spLocks noGrp="1"/>
          </p:cNvSpPr>
          <p:nvPr>
            <p:ph idx="1"/>
          </p:nvPr>
        </p:nvSpPr>
        <p:spPr>
          <a:xfrm>
            <a:off x="1367624" y="2490436"/>
            <a:ext cx="9708995" cy="3567173"/>
          </a:xfrm>
        </p:spPr>
        <p:txBody>
          <a:bodyPr anchor="ctr">
            <a:normAutofit/>
          </a:bodyPr>
          <a:lstStyle/>
          <a:p>
            <a:r>
              <a:rPr lang="en-US" sz="2400" b="0" i="0">
                <a:effectLst/>
                <a:latin typeface="Tahoma" panose="020B0604030504040204" pitchFamily="34" charset="0"/>
              </a:rPr>
              <a:t>Cardiac muscle, also known as heart muscle, is the layer of muscle tissue which lies between the </a:t>
            </a:r>
            <a:r>
              <a:rPr lang="en-US" sz="2400" b="0" i="1">
                <a:effectLst/>
                <a:latin typeface="Tahoma" panose="020B0604030504040204" pitchFamily="34" charset="0"/>
              </a:rPr>
              <a:t>endocardium</a:t>
            </a:r>
            <a:r>
              <a:rPr lang="en-US" sz="2400" b="0" i="0">
                <a:effectLst/>
                <a:latin typeface="Tahoma" panose="020B0604030504040204" pitchFamily="34" charset="0"/>
              </a:rPr>
              <a:t> and </a:t>
            </a:r>
            <a:r>
              <a:rPr lang="en-US" sz="2400" b="0" i="1">
                <a:effectLst/>
                <a:latin typeface="Tahoma" panose="020B0604030504040204" pitchFamily="34" charset="0"/>
              </a:rPr>
              <a:t>epicardium</a:t>
            </a:r>
            <a:r>
              <a:rPr lang="en-US" sz="2400" b="0" i="0">
                <a:effectLst/>
                <a:latin typeface="Tahoma" panose="020B0604030504040204" pitchFamily="34" charset="0"/>
              </a:rPr>
              <a:t>. These inner and outer layers of the heart, respectively, surround the cardiac muscle tissue and separate it from the blood and other organs. Cardiac muscle is made from sheets of cardiac muscle cells. These cells, unlike skeletal muscle cells, are typically unicellular and connect to one another through special </a:t>
            </a:r>
            <a:r>
              <a:rPr lang="en-US" sz="2400" b="0" i="1">
                <a:effectLst/>
                <a:latin typeface="Tahoma" panose="020B0604030504040204" pitchFamily="34" charset="0"/>
              </a:rPr>
              <a:t>intercalated discs</a:t>
            </a:r>
            <a:r>
              <a:rPr lang="en-US" sz="2400" b="0" i="0">
                <a:effectLst/>
                <a:latin typeface="Tahoma" panose="020B0604030504040204" pitchFamily="34" charset="0"/>
              </a:rPr>
              <a:t>. These specialized cell junction and the arrangement of muscle cells enables cardiac muscle to contract quickly and repeatedly, forcing blood throughout the body.</a:t>
            </a:r>
            <a:endParaRPr lang="en-GB" sz="2400"/>
          </a:p>
        </p:txBody>
      </p:sp>
    </p:spTree>
    <p:extLst>
      <p:ext uri="{BB962C8B-B14F-4D97-AF65-F5344CB8AC3E}">
        <p14:creationId xmlns:p14="http://schemas.microsoft.com/office/powerpoint/2010/main" val="2262383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DCF5CB5-1C47-B6A7-8162-08E1CEC55AE0}"/>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Cardiac Muscle</a:t>
            </a:r>
          </a:p>
        </p:txBody>
      </p:sp>
      <p:sp>
        <p:nvSpPr>
          <p:cNvPr id="3" name="Content Placeholder 2">
            <a:extLst>
              <a:ext uri="{FF2B5EF4-FFF2-40B4-BE49-F238E27FC236}">
                <a16:creationId xmlns:a16="http://schemas.microsoft.com/office/drawing/2014/main" id="{6D02053A-42E4-1293-60C3-1EB8327BC915}"/>
              </a:ext>
            </a:extLst>
          </p:cNvPr>
          <p:cNvSpPr>
            <a:spLocks noGrp="1"/>
          </p:cNvSpPr>
          <p:nvPr>
            <p:ph idx="1"/>
          </p:nvPr>
        </p:nvSpPr>
        <p:spPr>
          <a:xfrm>
            <a:off x="1367624" y="2490436"/>
            <a:ext cx="9708995" cy="3567173"/>
          </a:xfrm>
        </p:spPr>
        <p:txBody>
          <a:bodyPr anchor="ctr">
            <a:normAutofit/>
          </a:bodyPr>
          <a:lstStyle/>
          <a:p>
            <a:r>
              <a:rPr lang="en-US" sz="2400" b="0" i="0">
                <a:effectLst/>
                <a:latin typeface="Tahoma" panose="020B0604030504040204" pitchFamily="34" charset="0"/>
              </a:rPr>
              <a:t>When we look a bit closer at cardiac muscle, we can see that it is arranged in sheets of cells, which are connected to each other in a lattice-work fashion. Where two cells meet a specialized junction called an </a:t>
            </a:r>
            <a:r>
              <a:rPr lang="en-US" sz="2400" b="0" i="1">
                <a:effectLst/>
                <a:latin typeface="Tahoma" panose="020B0604030504040204" pitchFamily="34" charset="0"/>
              </a:rPr>
              <a:t>intercalated disc</a:t>
            </a:r>
            <a:r>
              <a:rPr lang="en-US" sz="2400" b="0" i="0">
                <a:effectLst/>
                <a:latin typeface="Tahoma" panose="020B0604030504040204" pitchFamily="34" charset="0"/>
              </a:rPr>
              <a:t> locks the two cells into place.</a:t>
            </a:r>
          </a:p>
          <a:p>
            <a:r>
              <a:rPr lang="en-US" sz="2400" b="0" i="0">
                <a:effectLst/>
                <a:latin typeface="Tahoma" panose="020B0604030504040204" pitchFamily="34" charset="0"/>
              </a:rPr>
              <a:t>While this region looks like a dark disc under the microscope, it is actually the interlocking of hundreds of finger-like projections from each cell. These projections have small holes in them, </a:t>
            </a:r>
            <a:r>
              <a:rPr lang="en-US" sz="2400" b="0" i="1">
                <a:effectLst/>
                <a:latin typeface="Tahoma" panose="020B0604030504040204" pitchFamily="34" charset="0"/>
              </a:rPr>
              <a:t>gap junctions</a:t>
            </a:r>
            <a:r>
              <a:rPr lang="en-US" sz="2400" b="0" i="0">
                <a:effectLst/>
                <a:latin typeface="Tahoma" panose="020B0604030504040204" pitchFamily="34" charset="0"/>
              </a:rPr>
              <a:t>, which can pass the impulse to contract to connected cells. Interlaced between and around these cells are nerves and blood vessels, which carry signals and oxygen to the cardiac muscle.</a:t>
            </a:r>
            <a:endParaRPr lang="en-GB" sz="2400"/>
          </a:p>
        </p:txBody>
      </p:sp>
    </p:spTree>
    <p:extLst>
      <p:ext uri="{BB962C8B-B14F-4D97-AF65-F5344CB8AC3E}">
        <p14:creationId xmlns:p14="http://schemas.microsoft.com/office/powerpoint/2010/main" val="2199236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8E66911-19EC-80A9-341C-C55FA1609A84}"/>
              </a:ext>
            </a:extLst>
          </p:cNvPr>
          <p:cNvSpPr>
            <a:spLocks noGrp="1"/>
          </p:cNvSpPr>
          <p:nvPr>
            <p:ph type="title"/>
          </p:nvPr>
        </p:nvSpPr>
        <p:spPr>
          <a:xfrm>
            <a:off x="1098468" y="885651"/>
            <a:ext cx="3229803" cy="4624603"/>
          </a:xfrm>
        </p:spPr>
        <p:txBody>
          <a:bodyPr>
            <a:normAutofit/>
          </a:bodyPr>
          <a:lstStyle/>
          <a:p>
            <a:r>
              <a:rPr lang="en-GB">
                <a:solidFill>
                  <a:srgbClr val="FFFFFF"/>
                </a:solidFill>
              </a:rPr>
              <a:t>Cardiac Muscle</a:t>
            </a:r>
          </a:p>
        </p:txBody>
      </p:sp>
      <p:sp>
        <p:nvSpPr>
          <p:cNvPr id="3" name="Content Placeholder 2">
            <a:extLst>
              <a:ext uri="{FF2B5EF4-FFF2-40B4-BE49-F238E27FC236}">
                <a16:creationId xmlns:a16="http://schemas.microsoft.com/office/drawing/2014/main" id="{B3C3B992-3297-DF38-3131-056E18FC0E70}"/>
              </a:ext>
            </a:extLst>
          </p:cNvPr>
          <p:cNvSpPr>
            <a:spLocks noGrp="1"/>
          </p:cNvSpPr>
          <p:nvPr>
            <p:ph idx="1"/>
          </p:nvPr>
        </p:nvSpPr>
        <p:spPr>
          <a:xfrm>
            <a:off x="4978708" y="885651"/>
            <a:ext cx="6525220" cy="4616849"/>
          </a:xfrm>
        </p:spPr>
        <p:txBody>
          <a:bodyPr anchor="ctr">
            <a:normAutofit/>
          </a:bodyPr>
          <a:lstStyle/>
          <a:p>
            <a:r>
              <a:rPr lang="en-US" sz="2000" b="0" i="0">
                <a:effectLst/>
                <a:latin typeface="Tahoma" panose="020B0604030504040204" pitchFamily="34" charset="0"/>
              </a:rPr>
              <a:t>At the microscopic level, cardiac muscle is organized much like skeletal muscle. Both muscle tissues are </a:t>
            </a:r>
            <a:r>
              <a:rPr lang="en-US" sz="2000" b="0" i="1">
                <a:effectLst/>
                <a:latin typeface="Tahoma" panose="020B0604030504040204" pitchFamily="34" charset="0"/>
              </a:rPr>
              <a:t>striated</a:t>
            </a:r>
            <a:r>
              <a:rPr lang="en-US" sz="2000" b="0" i="0">
                <a:effectLst/>
                <a:latin typeface="Tahoma" panose="020B0604030504040204" pitchFamily="34" charset="0"/>
              </a:rPr>
              <a:t>, meaning they show dark and light bands when viewed under a microscope. These band are created by the highly organized </a:t>
            </a:r>
            <a:r>
              <a:rPr lang="en-US" sz="2000" b="0" i="1">
                <a:effectLst/>
                <a:latin typeface="Tahoma" panose="020B0604030504040204" pitchFamily="34" charset="0"/>
              </a:rPr>
              <a:t>sarcomeres</a:t>
            </a:r>
            <a:r>
              <a:rPr lang="en-US" sz="2000" b="0" i="0">
                <a:effectLst/>
                <a:latin typeface="Tahoma" panose="020B0604030504040204" pitchFamily="34" charset="0"/>
              </a:rPr>
              <a:t>. </a:t>
            </a:r>
          </a:p>
          <a:p>
            <a:r>
              <a:rPr lang="en-US" sz="2000" b="0" i="0">
                <a:effectLst/>
                <a:latin typeface="Tahoma" panose="020B0604030504040204" pitchFamily="34" charset="0"/>
              </a:rPr>
              <a:t>A sarcomere is a bundle of protein fibers which respond to a signal and contract. In both skeletal and cardiac muscle, these sarcomeres are made of </a:t>
            </a:r>
            <a:r>
              <a:rPr lang="en-US" sz="2000" b="0" i="1">
                <a:effectLst/>
                <a:latin typeface="Tahoma" panose="020B0604030504040204" pitchFamily="34" charset="0"/>
              </a:rPr>
              <a:t>actin</a:t>
            </a:r>
            <a:r>
              <a:rPr lang="en-US" sz="2000" b="0" i="0">
                <a:effectLst/>
                <a:latin typeface="Tahoma" panose="020B0604030504040204" pitchFamily="34" charset="0"/>
              </a:rPr>
              <a:t> and </a:t>
            </a:r>
            <a:r>
              <a:rPr lang="en-US" sz="2000" b="0" i="1">
                <a:effectLst/>
                <a:latin typeface="Tahoma" panose="020B0604030504040204" pitchFamily="34" charset="0"/>
              </a:rPr>
              <a:t>myosin</a:t>
            </a:r>
            <a:r>
              <a:rPr lang="en-US" sz="2000" b="0" i="0">
                <a:effectLst/>
                <a:latin typeface="Tahoma" panose="020B0604030504040204" pitchFamily="34" charset="0"/>
              </a:rPr>
              <a:t> and are supported by the same proteins. </a:t>
            </a:r>
            <a:r>
              <a:rPr lang="en-US" sz="2000" b="0" i="1">
                <a:effectLst/>
                <a:latin typeface="Tahoma" panose="020B0604030504040204" pitchFamily="34" charset="0"/>
              </a:rPr>
              <a:t>Tropomyosin</a:t>
            </a:r>
            <a:r>
              <a:rPr lang="en-US" sz="2000" b="0" i="0">
                <a:effectLst/>
                <a:latin typeface="Tahoma" panose="020B0604030504040204" pitchFamily="34" charset="0"/>
              </a:rPr>
              <a:t> is a protein which wraps actin and stops myosin from binding to it. </a:t>
            </a:r>
            <a:r>
              <a:rPr lang="en-US" sz="2000" b="0" i="1">
                <a:effectLst/>
                <a:latin typeface="Tahoma" panose="020B0604030504040204" pitchFamily="34" charset="0"/>
              </a:rPr>
              <a:t>Troponin</a:t>
            </a:r>
            <a:r>
              <a:rPr lang="en-US" sz="2000" b="0" i="0">
                <a:effectLst/>
                <a:latin typeface="Tahoma" panose="020B0604030504040204" pitchFamily="34" charset="0"/>
              </a:rPr>
              <a:t> is a protein which holds tropomyosin in place until a signal to contract has been received. These proteins are the same in both skeletal and cardiac muscle.</a:t>
            </a:r>
            <a:endParaRPr lang="en-GB" sz="2000"/>
          </a:p>
        </p:txBody>
      </p:sp>
    </p:spTree>
    <p:extLst>
      <p:ext uri="{BB962C8B-B14F-4D97-AF65-F5344CB8AC3E}">
        <p14:creationId xmlns:p14="http://schemas.microsoft.com/office/powerpoint/2010/main" val="1482152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709CD3-5319-8A7C-6331-F4274AAB4153}"/>
              </a:ext>
            </a:extLst>
          </p:cNvPr>
          <p:cNvSpPr>
            <a:spLocks noGrp="1"/>
          </p:cNvSpPr>
          <p:nvPr>
            <p:ph type="title"/>
          </p:nvPr>
        </p:nvSpPr>
        <p:spPr>
          <a:xfrm>
            <a:off x="1098468" y="885651"/>
            <a:ext cx="3229803" cy="4624603"/>
          </a:xfrm>
        </p:spPr>
        <p:txBody>
          <a:bodyPr>
            <a:normAutofit/>
          </a:bodyPr>
          <a:lstStyle/>
          <a:p>
            <a:r>
              <a:rPr lang="en-GB" b="0" i="0">
                <a:solidFill>
                  <a:srgbClr val="FFFFFF"/>
                </a:solidFill>
                <a:effectLst/>
                <a:latin typeface="Tahoma" panose="020B0604030504040204" pitchFamily="34" charset="0"/>
              </a:rPr>
              <a:t>What is an action potential? </a:t>
            </a:r>
            <a:br>
              <a:rPr lang="en-GB" b="0" i="0">
                <a:solidFill>
                  <a:srgbClr val="FFFFFF"/>
                </a:solidFill>
                <a:effectLst/>
                <a:latin typeface="Tahoma" panose="020B0604030504040204" pitchFamily="34" charset="0"/>
              </a:rPr>
            </a:br>
            <a:endParaRPr lang="en-GB">
              <a:solidFill>
                <a:srgbClr val="FFFFFF"/>
              </a:solidFill>
            </a:endParaRPr>
          </a:p>
        </p:txBody>
      </p:sp>
      <p:sp>
        <p:nvSpPr>
          <p:cNvPr id="3" name="Content Placeholder 2">
            <a:extLst>
              <a:ext uri="{FF2B5EF4-FFF2-40B4-BE49-F238E27FC236}">
                <a16:creationId xmlns:a16="http://schemas.microsoft.com/office/drawing/2014/main" id="{026B59F1-686E-E1BC-25AE-ADFC2BF3206B}"/>
              </a:ext>
            </a:extLst>
          </p:cNvPr>
          <p:cNvSpPr>
            <a:spLocks noGrp="1"/>
          </p:cNvSpPr>
          <p:nvPr>
            <p:ph idx="1"/>
          </p:nvPr>
        </p:nvSpPr>
        <p:spPr>
          <a:xfrm>
            <a:off x="4978708" y="885651"/>
            <a:ext cx="6525220" cy="4616849"/>
          </a:xfrm>
        </p:spPr>
        <p:txBody>
          <a:bodyPr anchor="ctr">
            <a:normAutofit/>
          </a:bodyPr>
          <a:lstStyle/>
          <a:p>
            <a:r>
              <a:rPr lang="en-US" sz="2000" b="0" i="0">
                <a:effectLst/>
                <a:latin typeface="Tahoma" panose="020B0604030504040204" pitchFamily="34" charset="0"/>
              </a:rPr>
              <a:t>The </a:t>
            </a:r>
            <a:r>
              <a:rPr lang="en-US" sz="2000" b="0" i="1">
                <a:effectLst/>
                <a:latin typeface="Tahoma" panose="020B0604030504040204" pitchFamily="34" charset="0"/>
              </a:rPr>
              <a:t>action potential</a:t>
            </a:r>
            <a:r>
              <a:rPr lang="en-US" sz="2000" b="0" i="0">
                <a:effectLst/>
                <a:latin typeface="Tahoma" panose="020B0604030504040204" pitchFamily="34" charset="0"/>
              </a:rPr>
              <a:t>, or nerve impulse, on the surface of the cell stimulates a specialized organelle to release calcium ions (Ca</a:t>
            </a:r>
            <a:r>
              <a:rPr lang="en-US" sz="2000" b="0" i="0" baseline="30000">
                <a:effectLst/>
                <a:latin typeface="Tahoma" panose="020B0604030504040204" pitchFamily="34" charset="0"/>
              </a:rPr>
              <a:t>2+</a:t>
            </a:r>
            <a:r>
              <a:rPr lang="en-US" sz="2000" b="0" i="0">
                <a:effectLst/>
                <a:latin typeface="Tahoma" panose="020B0604030504040204" pitchFamily="34" charset="0"/>
              </a:rPr>
              <a:t>). This organelle is called the </a:t>
            </a:r>
            <a:r>
              <a:rPr lang="en-US" sz="2000" b="0" i="1">
                <a:effectLst/>
                <a:latin typeface="Tahoma" panose="020B0604030504040204" pitchFamily="34" charset="0"/>
              </a:rPr>
              <a:t>sarcoplasmic reticulum</a:t>
            </a:r>
            <a:r>
              <a:rPr lang="en-US" sz="2000" b="0" i="0">
                <a:effectLst/>
                <a:latin typeface="Tahoma" panose="020B0604030504040204" pitchFamily="34" charset="0"/>
              </a:rPr>
              <a:t>, and is derived from the endoplasmic reticulum found in a general cell.</a:t>
            </a:r>
          </a:p>
          <a:p>
            <a:r>
              <a:rPr lang="en-US" sz="2000" b="0" i="0">
                <a:effectLst/>
                <a:latin typeface="Tahoma" panose="020B0604030504040204" pitchFamily="34" charset="0"/>
              </a:rPr>
              <a:t>The Ca</a:t>
            </a:r>
            <a:r>
              <a:rPr lang="en-US" sz="2000" b="0" i="0" baseline="30000">
                <a:effectLst/>
                <a:latin typeface="Tahoma" panose="020B0604030504040204" pitchFamily="34" charset="0"/>
              </a:rPr>
              <a:t>2+</a:t>
            </a:r>
            <a:r>
              <a:rPr lang="en-US" sz="2000" b="0" i="0">
                <a:effectLst/>
                <a:latin typeface="Tahoma" panose="020B0604030504040204" pitchFamily="34" charset="0"/>
              </a:rPr>
              <a:t> ions released into the cytoplasm affect the protein troponin, causing it to release tropomyosin. Tropomyosin shifts position and myosin is allowed to attach to actin. Myosin then used the energy stored in ATP molecules to walk along the actin filaments and shorten the length of each sarcomere. When the impulse is gone, the Ca</a:t>
            </a:r>
            <a:r>
              <a:rPr lang="en-US" sz="2000" b="0" i="0" baseline="30000">
                <a:effectLst/>
                <a:latin typeface="Tahoma" panose="020B0604030504040204" pitchFamily="34" charset="0"/>
              </a:rPr>
              <a:t>2+</a:t>
            </a:r>
            <a:r>
              <a:rPr lang="en-US" sz="2000" b="0" i="0">
                <a:effectLst/>
                <a:latin typeface="Tahoma" panose="020B0604030504040204" pitchFamily="34" charset="0"/>
              </a:rPr>
              <a:t> is reabsorbed quickly into the sarcoplasmic reticulum. Troponin reattaches to tropomyosin, and the cardiac muscle cells release. This general process happens every time your heart beats.</a:t>
            </a:r>
            <a:endParaRPr lang="en-GB" sz="2000"/>
          </a:p>
        </p:txBody>
      </p:sp>
    </p:spTree>
    <p:extLst>
      <p:ext uri="{BB962C8B-B14F-4D97-AF65-F5344CB8AC3E}">
        <p14:creationId xmlns:p14="http://schemas.microsoft.com/office/powerpoint/2010/main" val="3264827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546D7B1-9FC7-CBDC-FDDF-F94E0C0F31A9}"/>
              </a:ext>
            </a:extLst>
          </p:cNvPr>
          <p:cNvSpPr>
            <a:spLocks noGrp="1"/>
          </p:cNvSpPr>
          <p:nvPr>
            <p:ph type="title"/>
          </p:nvPr>
        </p:nvSpPr>
        <p:spPr>
          <a:xfrm>
            <a:off x="1098468" y="885651"/>
            <a:ext cx="3229803" cy="4624603"/>
          </a:xfrm>
        </p:spPr>
        <p:txBody>
          <a:bodyPr>
            <a:normAutofit/>
          </a:bodyPr>
          <a:lstStyle/>
          <a:p>
            <a:r>
              <a:rPr lang="en-GB">
                <a:solidFill>
                  <a:srgbClr val="FFFFFF"/>
                </a:solidFill>
              </a:rPr>
              <a:t>How the heart pumps</a:t>
            </a:r>
          </a:p>
        </p:txBody>
      </p:sp>
      <p:sp>
        <p:nvSpPr>
          <p:cNvPr id="3" name="Content Placeholder 2">
            <a:extLst>
              <a:ext uri="{FF2B5EF4-FFF2-40B4-BE49-F238E27FC236}">
                <a16:creationId xmlns:a16="http://schemas.microsoft.com/office/drawing/2014/main" id="{451ACF96-EC7F-A7F9-3049-9BDAB7DFBA11}"/>
              </a:ext>
            </a:extLst>
          </p:cNvPr>
          <p:cNvSpPr>
            <a:spLocks noGrp="1"/>
          </p:cNvSpPr>
          <p:nvPr>
            <p:ph idx="1"/>
          </p:nvPr>
        </p:nvSpPr>
        <p:spPr>
          <a:xfrm>
            <a:off x="4978708" y="885651"/>
            <a:ext cx="6525220" cy="4616849"/>
          </a:xfrm>
        </p:spPr>
        <p:txBody>
          <a:bodyPr anchor="ctr">
            <a:normAutofit/>
          </a:bodyPr>
          <a:lstStyle/>
          <a:p>
            <a:r>
              <a:rPr lang="en-US" sz="2400" b="0" i="0">
                <a:effectLst/>
                <a:latin typeface="Tahoma" panose="020B0604030504040204" pitchFamily="34" charset="0"/>
              </a:rPr>
              <a:t>As all the muscle cells work in unison, a force can be exerted in the chambers of the heart. The sheets of cardiac muscle are laid so they run perpendicularly to one another. This creates the effect that when the heart contracts, it does so in multiple directions. The ventricles and atria of the heart shrink from top to bottom and from side to side as these multiple layers muscle fibers contract. This produces a strong pumping and twisting force in the ventricles, forcing blood throughout the body.</a:t>
            </a:r>
            <a:endParaRPr lang="en-GB" sz="2400"/>
          </a:p>
        </p:txBody>
      </p:sp>
    </p:spTree>
    <p:extLst>
      <p:ext uri="{BB962C8B-B14F-4D97-AF65-F5344CB8AC3E}">
        <p14:creationId xmlns:p14="http://schemas.microsoft.com/office/powerpoint/2010/main" val="1714246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2B8AF-4872-0E38-A4B8-8D4DA5093D83}"/>
              </a:ext>
            </a:extLst>
          </p:cNvPr>
          <p:cNvSpPr>
            <a:spLocks noGrp="1"/>
          </p:cNvSpPr>
          <p:nvPr>
            <p:ph type="title"/>
          </p:nvPr>
        </p:nvSpPr>
        <p:spPr/>
        <p:txBody>
          <a:bodyPr/>
          <a:lstStyle/>
          <a:p>
            <a:r>
              <a:rPr lang="en-GB" dirty="0"/>
              <a:t>Pop corn time</a:t>
            </a:r>
          </a:p>
        </p:txBody>
      </p:sp>
      <p:pic>
        <p:nvPicPr>
          <p:cNvPr id="4" name="Online Media 3" title="Heart Muscle (myocardium) Action Potential | Cardiology">
            <a:hlinkClick r:id="" action="ppaction://media"/>
            <a:extLst>
              <a:ext uri="{FF2B5EF4-FFF2-40B4-BE49-F238E27FC236}">
                <a16:creationId xmlns:a16="http://schemas.microsoft.com/office/drawing/2014/main" id="{799C0A7B-1C38-A16A-0F02-776CBBB53ED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9165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FC65337-5426-4E71-BDEE-C67554091D3B}"/>
              </a:ext>
            </a:extLst>
          </p:cNvPr>
          <p:cNvSpPr>
            <a:spLocks noGrp="1"/>
          </p:cNvSpPr>
          <p:nvPr>
            <p:ph type="title"/>
          </p:nvPr>
        </p:nvSpPr>
        <p:spPr>
          <a:xfrm>
            <a:off x="2209800" y="76200"/>
            <a:ext cx="7772400" cy="1143000"/>
          </a:xfrm>
        </p:spPr>
        <p:txBody>
          <a:bodyPr/>
          <a:lstStyle/>
          <a:p>
            <a:pPr eaLnBrk="1" hangingPunct="1"/>
            <a:r>
              <a:rPr lang="en-US" altLang="en-US"/>
              <a:t>Conducting System of Heart</a:t>
            </a:r>
          </a:p>
        </p:txBody>
      </p:sp>
      <p:pic>
        <p:nvPicPr>
          <p:cNvPr id="43011" name="Picture 3" descr="20_13">
            <a:extLst>
              <a:ext uri="{FF2B5EF4-FFF2-40B4-BE49-F238E27FC236}">
                <a16:creationId xmlns:a16="http://schemas.microsoft.com/office/drawing/2014/main" id="{C0B0E447-BAE5-4613-9E49-E028E6E0EA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129540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B86C-0A16-4B90-B769-1F82CDCAD4B3}"/>
              </a:ext>
            </a:extLst>
          </p:cNvPr>
          <p:cNvSpPr>
            <a:spLocks noGrp="1"/>
          </p:cNvSpPr>
          <p:nvPr>
            <p:ph type="title"/>
          </p:nvPr>
        </p:nvSpPr>
        <p:spPr/>
        <p:txBody>
          <a:bodyPr/>
          <a:lstStyle/>
          <a:p>
            <a:r>
              <a:rPr lang="en-US" dirty="0"/>
              <a:t>Conduction system of the heart </a:t>
            </a:r>
            <a:endParaRPr lang="en-GB" dirty="0"/>
          </a:p>
        </p:txBody>
      </p:sp>
      <p:pic>
        <p:nvPicPr>
          <p:cNvPr id="4" name="Online Media 3" title="Cardiac Conduction System | Cardiology">
            <a:hlinkClick r:id="" action="ppaction://media"/>
            <a:extLst>
              <a:ext uri="{FF2B5EF4-FFF2-40B4-BE49-F238E27FC236}">
                <a16:creationId xmlns:a16="http://schemas.microsoft.com/office/drawing/2014/main" id="{52F07E36-687F-464E-956F-F64DD0235CC1}"/>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82813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4034" name="Rectangle 2">
            <a:extLst>
              <a:ext uri="{FF2B5EF4-FFF2-40B4-BE49-F238E27FC236}">
                <a16:creationId xmlns:a16="http://schemas.microsoft.com/office/drawing/2014/main" id="{C5906232-F66E-4CF8-A579-B294966CAFAB}"/>
              </a:ext>
            </a:extLst>
          </p:cNvPr>
          <p:cNvSpPr>
            <a:spLocks noGrp="1"/>
          </p:cNvSpPr>
          <p:nvPr>
            <p:ph type="title"/>
          </p:nvPr>
        </p:nvSpPr>
        <p:spPr>
          <a:xfrm>
            <a:off x="1179226" y="826680"/>
            <a:ext cx="9833548" cy="1325563"/>
          </a:xfrm>
        </p:spPr>
        <p:txBody>
          <a:bodyPr>
            <a:normAutofit/>
          </a:bodyPr>
          <a:lstStyle/>
          <a:p>
            <a:pPr algn="ctr" eaLnBrk="1" hangingPunct="1"/>
            <a:r>
              <a:rPr lang="en-US" altLang="en-US" sz="4000">
                <a:solidFill>
                  <a:srgbClr val="FFFFFF"/>
                </a:solidFill>
              </a:rPr>
              <a:t>Electrical Properties</a:t>
            </a:r>
          </a:p>
        </p:txBody>
      </p:sp>
      <p:sp>
        <p:nvSpPr>
          <p:cNvPr id="150531" name="Rectangle 3">
            <a:extLst>
              <a:ext uri="{FF2B5EF4-FFF2-40B4-BE49-F238E27FC236}">
                <a16:creationId xmlns:a16="http://schemas.microsoft.com/office/drawing/2014/main" id="{37AEA884-4317-41B6-81A4-A684122389FC}"/>
              </a:ext>
            </a:extLst>
          </p:cNvPr>
          <p:cNvSpPr>
            <a:spLocks noGrp="1"/>
          </p:cNvSpPr>
          <p:nvPr>
            <p:ph idx="1"/>
          </p:nvPr>
        </p:nvSpPr>
        <p:spPr>
          <a:xfrm>
            <a:off x="1179226" y="3092970"/>
            <a:ext cx="9833548" cy="2693976"/>
          </a:xfrm>
        </p:spPr>
        <p:txBody>
          <a:bodyPr>
            <a:normAutofit/>
          </a:bodyPr>
          <a:lstStyle/>
          <a:p>
            <a:pPr eaLnBrk="1" hangingPunct="1"/>
            <a:r>
              <a:rPr lang="en-US" altLang="en-US" sz="2000">
                <a:solidFill>
                  <a:srgbClr val="000000"/>
                </a:solidFill>
              </a:rPr>
              <a:t>Resting membrane potential (RMP) present</a:t>
            </a:r>
          </a:p>
          <a:p>
            <a:pPr eaLnBrk="1" hangingPunct="1"/>
            <a:r>
              <a:rPr lang="en-US" altLang="en-US" sz="2000">
                <a:solidFill>
                  <a:srgbClr val="000000"/>
                </a:solidFill>
              </a:rPr>
              <a:t>Action potentials</a:t>
            </a:r>
          </a:p>
          <a:p>
            <a:pPr lvl="1" eaLnBrk="1" hangingPunct="1">
              <a:buClr>
                <a:srgbClr val="FF0000"/>
              </a:buClr>
            </a:pPr>
            <a:r>
              <a:rPr lang="en-US" altLang="en-US" sz="2000">
                <a:solidFill>
                  <a:srgbClr val="000000"/>
                </a:solidFill>
              </a:rPr>
              <a:t>Rapid depolarization followed by rapid, partial early repolarization.  Prolonged period of slow repolarization which is plateau phase and a rapid final repolarization phase</a:t>
            </a:r>
          </a:p>
          <a:p>
            <a:pPr lvl="1" eaLnBrk="1" hangingPunct="1">
              <a:buClr>
                <a:srgbClr val="FF0000"/>
              </a:buClr>
            </a:pPr>
            <a:r>
              <a:rPr lang="en-US" altLang="en-US" sz="2000">
                <a:solidFill>
                  <a:srgbClr val="000000"/>
                </a:solidFill>
              </a:rPr>
              <a:t>Voltage-gated channels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05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50531">
                                            <p:txEl>
                                              <p:pRg st="0" end="0"/>
                                            </p:txEl>
                                          </p:spTgt>
                                        </p:tgtEl>
                                        <p:attrNameLst>
                                          <p:attrName>ppt_c</p:attrName>
                                        </p:attrNameLst>
                                      </p:cBhvr>
                                      <p:to>
                                        <a:schemeClr val="bg2"/>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5053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50531">
                                            <p:txEl>
                                              <p:pRg st="1" end="1"/>
                                            </p:txEl>
                                          </p:spTgt>
                                        </p:tgtEl>
                                        <p:attrNameLst>
                                          <p:attrName>ppt_c</p:attrName>
                                        </p:attrNameLst>
                                      </p:cBhvr>
                                      <p:to>
                                        <a:schemeClr val="bg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5053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50531">
                                            <p:txEl>
                                              <p:pRg st="2" end="2"/>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5053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50531">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1" grpId="0" build="p" bldLvl="3"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31268E1F-9E77-47B1-A883-1C06C47B4620}"/>
              </a:ext>
            </a:extLst>
          </p:cNvPr>
          <p:cNvSpPr>
            <a:spLocks noGrp="1"/>
          </p:cNvSpPr>
          <p:nvPr>
            <p:ph type="title"/>
          </p:nvPr>
        </p:nvSpPr>
        <p:spPr>
          <a:xfrm>
            <a:off x="2209800" y="76200"/>
            <a:ext cx="7772400" cy="1143000"/>
          </a:xfrm>
        </p:spPr>
        <p:txBody>
          <a:bodyPr/>
          <a:lstStyle/>
          <a:p>
            <a:pPr eaLnBrk="1" hangingPunct="1"/>
            <a:r>
              <a:rPr lang="en-US" altLang="en-US"/>
              <a:t>Cardiac Arrhythmias</a:t>
            </a:r>
          </a:p>
        </p:txBody>
      </p:sp>
      <p:sp>
        <p:nvSpPr>
          <p:cNvPr id="155651" name="Rectangle 3">
            <a:extLst>
              <a:ext uri="{FF2B5EF4-FFF2-40B4-BE49-F238E27FC236}">
                <a16:creationId xmlns:a16="http://schemas.microsoft.com/office/drawing/2014/main" id="{60D0C281-7A7A-43D6-B60F-DEAC90356866}"/>
              </a:ext>
            </a:extLst>
          </p:cNvPr>
          <p:cNvSpPr>
            <a:spLocks noGrp="1"/>
          </p:cNvSpPr>
          <p:nvPr>
            <p:ph idx="1"/>
          </p:nvPr>
        </p:nvSpPr>
        <p:spPr>
          <a:xfrm>
            <a:off x="2209800" y="1600200"/>
            <a:ext cx="7924800" cy="4724400"/>
          </a:xfrm>
        </p:spPr>
        <p:txBody>
          <a:bodyPr/>
          <a:lstStyle/>
          <a:p>
            <a:pPr eaLnBrk="1" hangingPunct="1">
              <a:buClr>
                <a:schemeClr val="tx1"/>
              </a:buClr>
            </a:pPr>
            <a:r>
              <a:rPr lang="en-US" altLang="en-US">
                <a:solidFill>
                  <a:srgbClr val="000099"/>
                </a:solidFill>
              </a:rPr>
              <a:t>Tachycardia</a:t>
            </a:r>
            <a:r>
              <a:rPr lang="en-US" altLang="en-US"/>
              <a:t>: Heart rate in excess of 100bpm</a:t>
            </a:r>
          </a:p>
          <a:p>
            <a:pPr eaLnBrk="1" hangingPunct="1">
              <a:buClr>
                <a:schemeClr val="tx1"/>
              </a:buClr>
            </a:pPr>
            <a:r>
              <a:rPr lang="en-US" altLang="en-US">
                <a:solidFill>
                  <a:srgbClr val="000099"/>
                </a:solidFill>
              </a:rPr>
              <a:t>Bradycardia</a:t>
            </a:r>
            <a:r>
              <a:rPr lang="en-US" altLang="en-US"/>
              <a:t>: Heart rate less than 60 bpm</a:t>
            </a:r>
          </a:p>
          <a:p>
            <a:pPr eaLnBrk="1" hangingPunct="1">
              <a:buClr>
                <a:schemeClr val="tx1"/>
              </a:buClr>
            </a:pPr>
            <a:r>
              <a:rPr lang="en-US" altLang="en-US">
                <a:solidFill>
                  <a:srgbClr val="000099"/>
                </a:solidFill>
              </a:rPr>
              <a:t>Sinus arrhythmia</a:t>
            </a:r>
            <a:r>
              <a:rPr lang="en-US" altLang="en-US"/>
              <a:t>: Heart rate varies 5% during respiratory cycle and up to 30% during deep respiration</a:t>
            </a:r>
          </a:p>
          <a:p>
            <a:pPr eaLnBrk="1" hangingPunct="1">
              <a:buClr>
                <a:schemeClr val="tx1"/>
              </a:buClr>
            </a:pPr>
            <a:r>
              <a:rPr lang="en-US" altLang="en-US">
                <a:solidFill>
                  <a:srgbClr val="000099"/>
                </a:solidFill>
              </a:rPr>
              <a:t>Premature atrial contractions</a:t>
            </a:r>
            <a:r>
              <a:rPr lang="en-US" altLang="en-US"/>
              <a:t>: Occasional shortened intervals between one contraction and succeeding, frequently occurs in healthy people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5651">
                                            <p:txEl>
                                              <p:pRg st="0" end="0"/>
                                            </p:txEl>
                                          </p:spTgt>
                                        </p:tgtEl>
                                        <p:attrNameLst>
                                          <p:attrName>style.visibility</p:attrName>
                                        </p:attrNameLst>
                                      </p:cBhvr>
                                      <p:to>
                                        <p:strVal val="visible"/>
                                      </p:to>
                                    </p:set>
                                    <p:animEffect transition="in" filter="dissolve">
                                      <p:cBhvr>
                                        <p:cTn id="7" dur="500"/>
                                        <p:tgtEl>
                                          <p:spTgt spid="155651">
                                            <p:txEl>
                                              <p:pRg st="0" end="0"/>
                                            </p:txEl>
                                          </p:spTgt>
                                        </p:tgtEl>
                                      </p:cBhvr>
                                    </p:animEffect>
                                  </p:childTnLst>
                                  <p:subTnLst>
                                    <p:animClr clrSpc="rgb" dir="cw">
                                      <p:cBhvr override="childStyle">
                                        <p:cTn dur="1" fill="hold" display="0" masterRel="nextClick" afterEffect="1"/>
                                        <p:tgtEl>
                                          <p:spTgt spid="155651">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5651">
                                            <p:txEl>
                                              <p:pRg st="1" end="1"/>
                                            </p:txEl>
                                          </p:spTgt>
                                        </p:tgtEl>
                                        <p:attrNameLst>
                                          <p:attrName>style.visibility</p:attrName>
                                        </p:attrNameLst>
                                      </p:cBhvr>
                                      <p:to>
                                        <p:strVal val="visible"/>
                                      </p:to>
                                    </p:set>
                                    <p:animEffect transition="in" filter="dissolve">
                                      <p:cBhvr>
                                        <p:cTn id="12" dur="500"/>
                                        <p:tgtEl>
                                          <p:spTgt spid="155651">
                                            <p:txEl>
                                              <p:pRg st="1" end="1"/>
                                            </p:txEl>
                                          </p:spTgt>
                                        </p:tgtEl>
                                      </p:cBhvr>
                                    </p:animEffect>
                                  </p:childTnLst>
                                  <p:subTnLst>
                                    <p:animClr clrSpc="rgb" dir="cw">
                                      <p:cBhvr override="childStyle">
                                        <p:cTn dur="1" fill="hold" display="0" masterRel="nextClick" afterEffect="1"/>
                                        <p:tgtEl>
                                          <p:spTgt spid="155651">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5651">
                                            <p:txEl>
                                              <p:pRg st="2" end="2"/>
                                            </p:txEl>
                                          </p:spTgt>
                                        </p:tgtEl>
                                        <p:attrNameLst>
                                          <p:attrName>style.visibility</p:attrName>
                                        </p:attrNameLst>
                                      </p:cBhvr>
                                      <p:to>
                                        <p:strVal val="visible"/>
                                      </p:to>
                                    </p:set>
                                    <p:animEffect transition="in" filter="dissolve">
                                      <p:cBhvr>
                                        <p:cTn id="17" dur="500"/>
                                        <p:tgtEl>
                                          <p:spTgt spid="155651">
                                            <p:txEl>
                                              <p:pRg st="2" end="2"/>
                                            </p:txEl>
                                          </p:spTgt>
                                        </p:tgtEl>
                                      </p:cBhvr>
                                    </p:animEffect>
                                  </p:childTnLst>
                                  <p:subTnLst>
                                    <p:animClr clrSpc="rgb" dir="cw">
                                      <p:cBhvr override="childStyle">
                                        <p:cTn dur="1" fill="hold" display="0" masterRel="nextClick" afterEffect="1"/>
                                        <p:tgtEl>
                                          <p:spTgt spid="155651">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5651">
                                            <p:txEl>
                                              <p:pRg st="3" end="3"/>
                                            </p:txEl>
                                          </p:spTgt>
                                        </p:tgtEl>
                                        <p:attrNameLst>
                                          <p:attrName>style.visibility</p:attrName>
                                        </p:attrNameLst>
                                      </p:cBhvr>
                                      <p:to>
                                        <p:strVal val="visible"/>
                                      </p:to>
                                    </p:set>
                                    <p:animEffect transition="in" filter="dissolve">
                                      <p:cBhvr>
                                        <p:cTn id="22" dur="500"/>
                                        <p:tgtEl>
                                          <p:spTgt spid="155651">
                                            <p:txEl>
                                              <p:pRg st="3" end="3"/>
                                            </p:txEl>
                                          </p:spTgt>
                                        </p:tgtEl>
                                      </p:cBhvr>
                                    </p:animEffect>
                                  </p:childTnLst>
                                  <p:subTnLst>
                                    <p:animClr clrSpc="rgb" dir="cw">
                                      <p:cBhvr override="childStyle">
                                        <p:cTn dur="1" fill="hold" display="0" masterRel="nextClick" afterEffect="1"/>
                                        <p:tgtEl>
                                          <p:spTgt spid="155651">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bldLvl="3"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46082" name="Rectangle 2">
            <a:extLst>
              <a:ext uri="{FF2B5EF4-FFF2-40B4-BE49-F238E27FC236}">
                <a16:creationId xmlns:a16="http://schemas.microsoft.com/office/drawing/2014/main" id="{F1EB1B10-A5B6-4D1D-9D16-D768348D9420}"/>
              </a:ext>
            </a:extLst>
          </p:cNvPr>
          <p:cNvSpPr>
            <a:spLocks noGrp="1"/>
          </p:cNvSpPr>
          <p:nvPr>
            <p:ph type="title"/>
          </p:nvPr>
        </p:nvSpPr>
        <p:spPr>
          <a:xfrm>
            <a:off x="2618437" y="991262"/>
            <a:ext cx="6955124" cy="1066802"/>
          </a:xfrm>
        </p:spPr>
        <p:txBody>
          <a:bodyPr>
            <a:normAutofit/>
          </a:bodyPr>
          <a:lstStyle/>
          <a:p>
            <a:pPr algn="ctr" eaLnBrk="1" hangingPunct="1"/>
            <a:r>
              <a:rPr lang="en-US" altLang="en-US" sz="4000">
                <a:solidFill>
                  <a:srgbClr val="FFFFFF"/>
                </a:solidFill>
              </a:rPr>
              <a:t>Cardiac Cycle</a:t>
            </a:r>
          </a:p>
        </p:txBody>
      </p:sp>
      <p:sp>
        <p:nvSpPr>
          <p:cNvPr id="157699" name="Rectangle 3">
            <a:extLst>
              <a:ext uri="{FF2B5EF4-FFF2-40B4-BE49-F238E27FC236}">
                <a16:creationId xmlns:a16="http://schemas.microsoft.com/office/drawing/2014/main" id="{268137DD-6BDC-4B65-8302-8AFB8F594C0A}"/>
              </a:ext>
            </a:extLst>
          </p:cNvPr>
          <p:cNvSpPr>
            <a:spLocks noGrp="1"/>
          </p:cNvSpPr>
          <p:nvPr>
            <p:ph idx="1"/>
          </p:nvPr>
        </p:nvSpPr>
        <p:spPr>
          <a:xfrm>
            <a:off x="2618437" y="2371725"/>
            <a:ext cx="6955124" cy="3038475"/>
          </a:xfrm>
        </p:spPr>
        <p:txBody>
          <a:bodyPr anchor="t">
            <a:normAutofit/>
          </a:bodyPr>
          <a:lstStyle/>
          <a:p>
            <a:pPr eaLnBrk="1" hangingPunct="1"/>
            <a:r>
              <a:rPr lang="en-US" altLang="en-US" sz="2400">
                <a:solidFill>
                  <a:srgbClr val="FFFFFF"/>
                </a:solidFill>
              </a:rPr>
              <a:t>Heart is two pumps that work together, right and left half</a:t>
            </a:r>
          </a:p>
          <a:p>
            <a:pPr eaLnBrk="1" hangingPunct="1"/>
            <a:r>
              <a:rPr lang="en-US" altLang="en-US" sz="2400">
                <a:solidFill>
                  <a:srgbClr val="FFFFFF"/>
                </a:solidFill>
              </a:rPr>
              <a:t>Repetitive contraction (systole) and relaxation (diastole) of heart chambers</a:t>
            </a:r>
          </a:p>
          <a:p>
            <a:pPr eaLnBrk="1" hangingPunct="1"/>
            <a:r>
              <a:rPr lang="en-US" altLang="en-US" sz="2400">
                <a:solidFill>
                  <a:srgbClr val="FFFFFF"/>
                </a:solidFill>
              </a:rPr>
              <a:t>Blood moves through circulatory system from areas of higher to lower pressure.</a:t>
            </a:r>
          </a:p>
          <a:p>
            <a:pPr lvl="1" eaLnBrk="1" hangingPunct="1">
              <a:buClr>
                <a:srgbClr val="FF0000"/>
              </a:buClr>
            </a:pPr>
            <a:r>
              <a:rPr lang="en-US" altLang="en-US">
                <a:solidFill>
                  <a:srgbClr val="FFFFFF"/>
                </a:solidFill>
              </a:rPr>
              <a:t>Contraction of heart produces the pressure</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36" fill="hold" grpId="0" nodeType="clickEffect">
                                  <p:stCondLst>
                                    <p:cond delay="0"/>
                                  </p:stCondLst>
                                  <p:childTnLst>
                                    <p:set>
                                      <p:cBhvr>
                                        <p:cTn id="6" dur="1" fill="hold">
                                          <p:stCondLst>
                                            <p:cond delay="0"/>
                                          </p:stCondLst>
                                        </p:cTn>
                                        <p:tgtEl>
                                          <p:spTgt spid="157699">
                                            <p:txEl>
                                              <p:pRg st="0" end="0"/>
                                            </p:txEl>
                                          </p:spTgt>
                                        </p:tgtEl>
                                        <p:attrNameLst>
                                          <p:attrName>style.visibility</p:attrName>
                                        </p:attrNameLst>
                                      </p:cBhvr>
                                      <p:to>
                                        <p:strVal val="visible"/>
                                      </p:to>
                                    </p:set>
                                    <p:anim calcmode="lin" valueType="num">
                                      <p:cBhvr>
                                        <p:cTn id="7" dur="500" fill="hold"/>
                                        <p:tgtEl>
                                          <p:spTgt spid="157699">
                                            <p:txEl>
                                              <p:pRg st="0" end="0"/>
                                            </p:txEl>
                                          </p:spTgt>
                                        </p:tgtEl>
                                        <p:attrNameLst>
                                          <p:attrName>ppt_w</p:attrName>
                                        </p:attrNameLst>
                                      </p:cBhvr>
                                      <p:tavLst>
                                        <p:tav tm="0">
                                          <p:val>
                                            <p:strVal val="(6*min(max(#ppt_w*#ppt_h,.3),1)-7.4)/-.7*#ppt_w"/>
                                          </p:val>
                                        </p:tav>
                                        <p:tav tm="100000">
                                          <p:val>
                                            <p:strVal val="#ppt_w"/>
                                          </p:val>
                                        </p:tav>
                                      </p:tavLst>
                                    </p:anim>
                                    <p:anim calcmode="lin" valueType="num">
                                      <p:cBhvr>
                                        <p:cTn id="8" dur="500" fill="hold"/>
                                        <p:tgtEl>
                                          <p:spTgt spid="157699">
                                            <p:txEl>
                                              <p:pRg st="0" end="0"/>
                                            </p:txEl>
                                          </p:spTgt>
                                        </p:tgtEl>
                                        <p:attrNameLst>
                                          <p:attrName>ppt_h</p:attrName>
                                        </p:attrNameLst>
                                      </p:cBhvr>
                                      <p:tavLst>
                                        <p:tav tm="0">
                                          <p:val>
                                            <p:strVal val="(6*min(max(#ppt_w*#ppt_h,.3),1)-7.4)/-.7*#ppt_h"/>
                                          </p:val>
                                        </p:tav>
                                        <p:tav tm="100000">
                                          <p:val>
                                            <p:strVal val="#ppt_h"/>
                                          </p:val>
                                        </p:tav>
                                      </p:tavLst>
                                    </p:anim>
                                    <p:anim calcmode="lin" valueType="num">
                                      <p:cBhvr>
                                        <p:cTn id="9" dur="500" fill="hold"/>
                                        <p:tgtEl>
                                          <p:spTgt spid="157699">
                                            <p:txEl>
                                              <p:pRg st="0" end="0"/>
                                            </p:txEl>
                                          </p:spTgt>
                                        </p:tgtEl>
                                        <p:attrNameLst>
                                          <p:attrName>ppt_x</p:attrName>
                                        </p:attrNameLst>
                                      </p:cBhvr>
                                      <p:tavLst>
                                        <p:tav tm="0">
                                          <p:val>
                                            <p:fltVal val="0.5"/>
                                          </p:val>
                                        </p:tav>
                                        <p:tav tm="100000">
                                          <p:val>
                                            <p:strVal val="#ppt_x"/>
                                          </p:val>
                                        </p:tav>
                                      </p:tavLst>
                                    </p:anim>
                                    <p:anim calcmode="lin" valueType="num">
                                      <p:cBhvr>
                                        <p:cTn id="10" dur="500" fill="hold"/>
                                        <p:tgtEl>
                                          <p:spTgt spid="157699">
                                            <p:txEl>
                                              <p:pRg st="0" end="0"/>
                                            </p:txEl>
                                          </p:spTgt>
                                        </p:tgtEl>
                                        <p:attrNameLst>
                                          <p:attrName>ppt_y</p:attrName>
                                        </p:attrNameLst>
                                      </p:cBhvr>
                                      <p:tavLst>
                                        <p:tav tm="0">
                                          <p:val>
                                            <p:strVal val="1+(6*min(max(#ppt_w*#ppt_h,.3),1)-7.4)/-.7*#ppt_h/2"/>
                                          </p:val>
                                        </p:tav>
                                        <p:tav tm="100000">
                                          <p:val>
                                            <p:strVal val="#ppt_y"/>
                                          </p:val>
                                        </p:tav>
                                      </p:tavLst>
                                    </p:anim>
                                  </p:childTnLst>
                                  <p:subTnLst>
                                    <p:animClr clrSpc="rgb" dir="cw">
                                      <p:cBhvr override="childStyle">
                                        <p:cTn dur="1" fill="hold" display="0" masterRel="nextClick" afterEffect="1"/>
                                        <p:tgtEl>
                                          <p:spTgt spid="157699">
                                            <p:txEl>
                                              <p:pRg st="0" end="0"/>
                                            </p:txEl>
                                          </p:spTgt>
                                        </p:tgtEl>
                                        <p:attrNameLst>
                                          <p:attrName>ppt_c</p:attrName>
                                        </p:attrNameLst>
                                      </p:cBhvr>
                                      <p:to>
                                        <a:schemeClr val="bg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23" presetClass="entr" presetSubtype="36" fill="hold" grpId="0" nodeType="clickEffect">
                                  <p:stCondLst>
                                    <p:cond delay="0"/>
                                  </p:stCondLst>
                                  <p:childTnLst>
                                    <p:set>
                                      <p:cBhvr>
                                        <p:cTn id="14" dur="1" fill="hold">
                                          <p:stCondLst>
                                            <p:cond delay="0"/>
                                          </p:stCondLst>
                                        </p:cTn>
                                        <p:tgtEl>
                                          <p:spTgt spid="157699">
                                            <p:txEl>
                                              <p:pRg st="1" end="1"/>
                                            </p:txEl>
                                          </p:spTgt>
                                        </p:tgtEl>
                                        <p:attrNameLst>
                                          <p:attrName>style.visibility</p:attrName>
                                        </p:attrNameLst>
                                      </p:cBhvr>
                                      <p:to>
                                        <p:strVal val="visible"/>
                                      </p:to>
                                    </p:set>
                                    <p:anim calcmode="lin" valueType="num">
                                      <p:cBhvr>
                                        <p:cTn id="15" dur="500" fill="hold"/>
                                        <p:tgtEl>
                                          <p:spTgt spid="157699">
                                            <p:txEl>
                                              <p:pRg st="1" end="1"/>
                                            </p:txEl>
                                          </p:spTgt>
                                        </p:tgtEl>
                                        <p:attrNameLst>
                                          <p:attrName>ppt_w</p:attrName>
                                        </p:attrNameLst>
                                      </p:cBhvr>
                                      <p:tavLst>
                                        <p:tav tm="0">
                                          <p:val>
                                            <p:strVal val="(6*min(max(#ppt_w*#ppt_h,.3),1)-7.4)/-.7*#ppt_w"/>
                                          </p:val>
                                        </p:tav>
                                        <p:tav tm="100000">
                                          <p:val>
                                            <p:strVal val="#ppt_w"/>
                                          </p:val>
                                        </p:tav>
                                      </p:tavLst>
                                    </p:anim>
                                    <p:anim calcmode="lin" valueType="num">
                                      <p:cBhvr>
                                        <p:cTn id="16" dur="500" fill="hold"/>
                                        <p:tgtEl>
                                          <p:spTgt spid="157699">
                                            <p:txEl>
                                              <p:pRg st="1" end="1"/>
                                            </p:txEl>
                                          </p:spTgt>
                                        </p:tgtEl>
                                        <p:attrNameLst>
                                          <p:attrName>ppt_h</p:attrName>
                                        </p:attrNameLst>
                                      </p:cBhvr>
                                      <p:tavLst>
                                        <p:tav tm="0">
                                          <p:val>
                                            <p:strVal val="(6*min(max(#ppt_w*#ppt_h,.3),1)-7.4)/-.7*#ppt_h"/>
                                          </p:val>
                                        </p:tav>
                                        <p:tav tm="100000">
                                          <p:val>
                                            <p:strVal val="#ppt_h"/>
                                          </p:val>
                                        </p:tav>
                                      </p:tavLst>
                                    </p:anim>
                                    <p:anim calcmode="lin" valueType="num">
                                      <p:cBhvr>
                                        <p:cTn id="17" dur="500" fill="hold"/>
                                        <p:tgtEl>
                                          <p:spTgt spid="157699">
                                            <p:txEl>
                                              <p:pRg st="1" end="1"/>
                                            </p:txEl>
                                          </p:spTgt>
                                        </p:tgtEl>
                                        <p:attrNameLst>
                                          <p:attrName>ppt_x</p:attrName>
                                        </p:attrNameLst>
                                      </p:cBhvr>
                                      <p:tavLst>
                                        <p:tav tm="0">
                                          <p:val>
                                            <p:fltVal val="0.5"/>
                                          </p:val>
                                        </p:tav>
                                        <p:tav tm="100000">
                                          <p:val>
                                            <p:strVal val="#ppt_x"/>
                                          </p:val>
                                        </p:tav>
                                      </p:tavLst>
                                    </p:anim>
                                    <p:anim calcmode="lin" valueType="num">
                                      <p:cBhvr>
                                        <p:cTn id="18" dur="500" fill="hold"/>
                                        <p:tgtEl>
                                          <p:spTgt spid="157699">
                                            <p:txEl>
                                              <p:pRg st="1" end="1"/>
                                            </p:txEl>
                                          </p:spTgt>
                                        </p:tgtEl>
                                        <p:attrNameLst>
                                          <p:attrName>ppt_y</p:attrName>
                                        </p:attrNameLst>
                                      </p:cBhvr>
                                      <p:tavLst>
                                        <p:tav tm="0">
                                          <p:val>
                                            <p:strVal val="1+(6*min(max(#ppt_w*#ppt_h,.3),1)-7.4)/-.7*#ppt_h/2"/>
                                          </p:val>
                                        </p:tav>
                                        <p:tav tm="100000">
                                          <p:val>
                                            <p:strVal val="#ppt_y"/>
                                          </p:val>
                                        </p:tav>
                                      </p:tavLst>
                                    </p:anim>
                                  </p:childTnLst>
                                  <p:subTnLst>
                                    <p:animClr clrSpc="rgb" dir="cw">
                                      <p:cBhvr override="childStyle">
                                        <p:cTn dur="1" fill="hold" display="0" masterRel="nextClick" afterEffect="1"/>
                                        <p:tgtEl>
                                          <p:spTgt spid="157699">
                                            <p:txEl>
                                              <p:pRg st="1" end="1"/>
                                            </p:txEl>
                                          </p:spTgt>
                                        </p:tgtEl>
                                        <p:attrNameLst>
                                          <p:attrName>ppt_c</p:attrName>
                                        </p:attrNameLst>
                                      </p:cBhvr>
                                      <p:to>
                                        <a:schemeClr val="bg2"/>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23" presetClass="entr" presetSubtype="36" fill="hold" grpId="0" nodeType="clickEffect">
                                  <p:stCondLst>
                                    <p:cond delay="0"/>
                                  </p:stCondLst>
                                  <p:childTnLst>
                                    <p:set>
                                      <p:cBhvr>
                                        <p:cTn id="22" dur="1" fill="hold">
                                          <p:stCondLst>
                                            <p:cond delay="0"/>
                                          </p:stCondLst>
                                        </p:cTn>
                                        <p:tgtEl>
                                          <p:spTgt spid="157699">
                                            <p:txEl>
                                              <p:pRg st="2" end="2"/>
                                            </p:txEl>
                                          </p:spTgt>
                                        </p:tgtEl>
                                        <p:attrNameLst>
                                          <p:attrName>style.visibility</p:attrName>
                                        </p:attrNameLst>
                                      </p:cBhvr>
                                      <p:to>
                                        <p:strVal val="visible"/>
                                      </p:to>
                                    </p:set>
                                    <p:anim calcmode="lin" valueType="num">
                                      <p:cBhvr>
                                        <p:cTn id="23" dur="500" fill="hold"/>
                                        <p:tgtEl>
                                          <p:spTgt spid="157699">
                                            <p:txEl>
                                              <p:pRg st="2" end="2"/>
                                            </p:txEl>
                                          </p:spTgt>
                                        </p:tgtEl>
                                        <p:attrNameLst>
                                          <p:attrName>ppt_w</p:attrName>
                                        </p:attrNameLst>
                                      </p:cBhvr>
                                      <p:tavLst>
                                        <p:tav tm="0">
                                          <p:val>
                                            <p:strVal val="(6*min(max(#ppt_w*#ppt_h,.3),1)-7.4)/-.7*#ppt_w"/>
                                          </p:val>
                                        </p:tav>
                                        <p:tav tm="100000">
                                          <p:val>
                                            <p:strVal val="#ppt_w"/>
                                          </p:val>
                                        </p:tav>
                                      </p:tavLst>
                                    </p:anim>
                                    <p:anim calcmode="lin" valueType="num">
                                      <p:cBhvr>
                                        <p:cTn id="24" dur="500" fill="hold"/>
                                        <p:tgtEl>
                                          <p:spTgt spid="157699">
                                            <p:txEl>
                                              <p:pRg st="2" end="2"/>
                                            </p:txEl>
                                          </p:spTgt>
                                        </p:tgtEl>
                                        <p:attrNameLst>
                                          <p:attrName>ppt_h</p:attrName>
                                        </p:attrNameLst>
                                      </p:cBhvr>
                                      <p:tavLst>
                                        <p:tav tm="0">
                                          <p:val>
                                            <p:strVal val="(6*min(max(#ppt_w*#ppt_h,.3),1)-7.4)/-.7*#ppt_h"/>
                                          </p:val>
                                        </p:tav>
                                        <p:tav tm="100000">
                                          <p:val>
                                            <p:strVal val="#ppt_h"/>
                                          </p:val>
                                        </p:tav>
                                      </p:tavLst>
                                    </p:anim>
                                    <p:anim calcmode="lin" valueType="num">
                                      <p:cBhvr>
                                        <p:cTn id="25" dur="500" fill="hold"/>
                                        <p:tgtEl>
                                          <p:spTgt spid="157699">
                                            <p:txEl>
                                              <p:pRg st="2" end="2"/>
                                            </p:txEl>
                                          </p:spTgt>
                                        </p:tgtEl>
                                        <p:attrNameLst>
                                          <p:attrName>ppt_x</p:attrName>
                                        </p:attrNameLst>
                                      </p:cBhvr>
                                      <p:tavLst>
                                        <p:tav tm="0">
                                          <p:val>
                                            <p:fltVal val="0.5"/>
                                          </p:val>
                                        </p:tav>
                                        <p:tav tm="100000">
                                          <p:val>
                                            <p:strVal val="#ppt_x"/>
                                          </p:val>
                                        </p:tav>
                                      </p:tavLst>
                                    </p:anim>
                                    <p:anim calcmode="lin" valueType="num">
                                      <p:cBhvr>
                                        <p:cTn id="26" dur="500" fill="hold"/>
                                        <p:tgtEl>
                                          <p:spTgt spid="157699">
                                            <p:txEl>
                                              <p:pRg st="2" end="2"/>
                                            </p:txEl>
                                          </p:spTgt>
                                        </p:tgtEl>
                                        <p:attrNameLst>
                                          <p:attrName>ppt_y</p:attrName>
                                        </p:attrNameLst>
                                      </p:cBhvr>
                                      <p:tavLst>
                                        <p:tav tm="0">
                                          <p:val>
                                            <p:strVal val="1+(6*min(max(#ppt_w*#ppt_h,.3),1)-7.4)/-.7*#ppt_h/2"/>
                                          </p:val>
                                        </p:tav>
                                        <p:tav tm="100000">
                                          <p:val>
                                            <p:strVal val="#ppt_y"/>
                                          </p:val>
                                        </p:tav>
                                      </p:tavLst>
                                    </p:anim>
                                  </p:childTnLst>
                                  <p:subTnLst>
                                    <p:animClr clrSpc="rgb" dir="cw">
                                      <p:cBhvr override="childStyle">
                                        <p:cTn dur="1" fill="hold" display="0" masterRel="nextClick" afterEffect="1"/>
                                        <p:tgtEl>
                                          <p:spTgt spid="157699">
                                            <p:txEl>
                                              <p:pRg st="2" end="2"/>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36" fill="hold" grpId="0" nodeType="clickEffect">
                                  <p:stCondLst>
                                    <p:cond delay="0"/>
                                  </p:stCondLst>
                                  <p:childTnLst>
                                    <p:set>
                                      <p:cBhvr>
                                        <p:cTn id="30" dur="1" fill="hold">
                                          <p:stCondLst>
                                            <p:cond delay="0"/>
                                          </p:stCondLst>
                                        </p:cTn>
                                        <p:tgtEl>
                                          <p:spTgt spid="157699">
                                            <p:txEl>
                                              <p:pRg st="3" end="3"/>
                                            </p:txEl>
                                          </p:spTgt>
                                        </p:tgtEl>
                                        <p:attrNameLst>
                                          <p:attrName>style.visibility</p:attrName>
                                        </p:attrNameLst>
                                      </p:cBhvr>
                                      <p:to>
                                        <p:strVal val="visible"/>
                                      </p:to>
                                    </p:set>
                                    <p:anim calcmode="lin" valueType="num">
                                      <p:cBhvr>
                                        <p:cTn id="31" dur="500" fill="hold"/>
                                        <p:tgtEl>
                                          <p:spTgt spid="157699">
                                            <p:txEl>
                                              <p:pRg st="3" end="3"/>
                                            </p:txEl>
                                          </p:spTgt>
                                        </p:tgtEl>
                                        <p:attrNameLst>
                                          <p:attrName>ppt_w</p:attrName>
                                        </p:attrNameLst>
                                      </p:cBhvr>
                                      <p:tavLst>
                                        <p:tav tm="0">
                                          <p:val>
                                            <p:strVal val="(6*min(max(#ppt_w*#ppt_h,.3),1)-7.4)/-.7*#ppt_w"/>
                                          </p:val>
                                        </p:tav>
                                        <p:tav tm="100000">
                                          <p:val>
                                            <p:strVal val="#ppt_w"/>
                                          </p:val>
                                        </p:tav>
                                      </p:tavLst>
                                    </p:anim>
                                    <p:anim calcmode="lin" valueType="num">
                                      <p:cBhvr>
                                        <p:cTn id="32" dur="500" fill="hold"/>
                                        <p:tgtEl>
                                          <p:spTgt spid="157699">
                                            <p:txEl>
                                              <p:pRg st="3" end="3"/>
                                            </p:txEl>
                                          </p:spTgt>
                                        </p:tgtEl>
                                        <p:attrNameLst>
                                          <p:attrName>ppt_h</p:attrName>
                                        </p:attrNameLst>
                                      </p:cBhvr>
                                      <p:tavLst>
                                        <p:tav tm="0">
                                          <p:val>
                                            <p:strVal val="(6*min(max(#ppt_w*#ppt_h,.3),1)-7.4)/-.7*#ppt_h"/>
                                          </p:val>
                                        </p:tav>
                                        <p:tav tm="100000">
                                          <p:val>
                                            <p:strVal val="#ppt_h"/>
                                          </p:val>
                                        </p:tav>
                                      </p:tavLst>
                                    </p:anim>
                                    <p:anim calcmode="lin" valueType="num">
                                      <p:cBhvr>
                                        <p:cTn id="33" dur="500" fill="hold"/>
                                        <p:tgtEl>
                                          <p:spTgt spid="157699">
                                            <p:txEl>
                                              <p:pRg st="3" end="3"/>
                                            </p:txEl>
                                          </p:spTgt>
                                        </p:tgtEl>
                                        <p:attrNameLst>
                                          <p:attrName>ppt_x</p:attrName>
                                        </p:attrNameLst>
                                      </p:cBhvr>
                                      <p:tavLst>
                                        <p:tav tm="0">
                                          <p:val>
                                            <p:fltVal val="0.5"/>
                                          </p:val>
                                        </p:tav>
                                        <p:tav tm="100000">
                                          <p:val>
                                            <p:strVal val="#ppt_x"/>
                                          </p:val>
                                        </p:tav>
                                      </p:tavLst>
                                    </p:anim>
                                    <p:anim calcmode="lin" valueType="num">
                                      <p:cBhvr>
                                        <p:cTn id="34" dur="500" fill="hold"/>
                                        <p:tgtEl>
                                          <p:spTgt spid="157699">
                                            <p:txEl>
                                              <p:pRg st="3" end="3"/>
                                            </p:txEl>
                                          </p:spTgt>
                                        </p:tgtEl>
                                        <p:attrNameLst>
                                          <p:attrName>ppt_y</p:attrName>
                                        </p:attrNameLst>
                                      </p:cBhvr>
                                      <p:tavLst>
                                        <p:tav tm="0">
                                          <p:val>
                                            <p:strVal val="1+(6*min(max(#ppt_w*#ppt_h,.3),1)-7.4)/-.7*#ppt_h/2"/>
                                          </p:val>
                                        </p:tav>
                                        <p:tav tm="100000">
                                          <p:val>
                                            <p:strVal val="#ppt_y"/>
                                          </p:val>
                                        </p:tav>
                                      </p:tavLst>
                                    </p:anim>
                                  </p:childTnLst>
                                  <p:subTnLst>
                                    <p:animClr clrSpc="rgb" dir="cw">
                                      <p:cBhvr override="childStyle">
                                        <p:cTn dur="1" fill="hold" display="0" masterRel="nextClick" afterEffect="1"/>
                                        <p:tgtEl>
                                          <p:spTgt spid="157699">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699" grpId="0" build="p" bldLvl="3"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5CB66C-2F35-4847-BCBE-D475F4C6905D}"/>
              </a:ext>
            </a:extLst>
          </p:cNvPr>
          <p:cNvSpPr>
            <a:spLocks noGrp="1"/>
          </p:cNvSpPr>
          <p:nvPr>
            <p:ph type="title"/>
          </p:nvPr>
        </p:nvSpPr>
        <p:spPr>
          <a:xfrm>
            <a:off x="2209800" y="76200"/>
            <a:ext cx="7772400" cy="1143000"/>
          </a:xfrm>
        </p:spPr>
        <p:txBody>
          <a:bodyPr/>
          <a:lstStyle/>
          <a:p>
            <a:pPr eaLnBrk="1" hangingPunct="1"/>
            <a:r>
              <a:rPr lang="en-US" altLang="en-US"/>
              <a:t>Mean Arterial Pressure (MAP)</a:t>
            </a:r>
          </a:p>
        </p:txBody>
      </p:sp>
      <p:sp>
        <p:nvSpPr>
          <p:cNvPr id="162819" name="Rectangle 3">
            <a:extLst>
              <a:ext uri="{FF2B5EF4-FFF2-40B4-BE49-F238E27FC236}">
                <a16:creationId xmlns:a16="http://schemas.microsoft.com/office/drawing/2014/main" id="{69AF3421-CDB0-4534-A257-1193EEAFDD21}"/>
              </a:ext>
            </a:extLst>
          </p:cNvPr>
          <p:cNvSpPr>
            <a:spLocks noGrp="1" noChangeArrowheads="1"/>
          </p:cNvSpPr>
          <p:nvPr>
            <p:ph idx="1"/>
          </p:nvPr>
        </p:nvSpPr>
        <p:spPr>
          <a:xfrm>
            <a:off x="1981200" y="1219200"/>
            <a:ext cx="8229600" cy="5410200"/>
          </a:xfrm>
        </p:spPr>
        <p:txBody>
          <a:bodyPr rtlCol="0">
            <a:normAutofit lnSpcReduction="10000"/>
          </a:bodyPr>
          <a:lstStyle/>
          <a:p>
            <a:pPr>
              <a:defRPr/>
            </a:pPr>
            <a:r>
              <a:rPr lang="en-US" altLang="en-US" dirty="0"/>
              <a:t>Average blood pressure in aorta</a:t>
            </a:r>
          </a:p>
          <a:p>
            <a:pPr>
              <a:defRPr/>
            </a:pPr>
            <a:r>
              <a:rPr lang="en-US" altLang="en-US" dirty="0"/>
              <a:t>MAP=CO x PR</a:t>
            </a:r>
          </a:p>
          <a:p>
            <a:pPr lvl="1">
              <a:buClr>
                <a:srgbClr val="FF0000"/>
              </a:buClr>
              <a:defRPr/>
            </a:pPr>
            <a:r>
              <a:rPr lang="en-US" altLang="en-US" sz="2800" dirty="0"/>
              <a:t>CO is amount of blood pumped by heart per minute</a:t>
            </a:r>
          </a:p>
          <a:p>
            <a:pPr lvl="2">
              <a:defRPr/>
            </a:pPr>
            <a:r>
              <a:rPr lang="en-US" altLang="en-US" sz="2800" dirty="0"/>
              <a:t>CO=SV x HR</a:t>
            </a:r>
          </a:p>
          <a:p>
            <a:pPr lvl="3">
              <a:buClr>
                <a:srgbClr val="FF0000"/>
              </a:buClr>
              <a:defRPr/>
            </a:pPr>
            <a:r>
              <a:rPr lang="en-US" altLang="en-US" sz="2800" dirty="0">
                <a:solidFill>
                  <a:srgbClr val="000099"/>
                </a:solidFill>
              </a:rPr>
              <a:t>SV</a:t>
            </a:r>
            <a:r>
              <a:rPr lang="en-US" altLang="en-US" sz="2800" dirty="0"/>
              <a:t>: Stroke volume of blood pumped during each heart beat</a:t>
            </a:r>
          </a:p>
          <a:p>
            <a:pPr lvl="3">
              <a:buClr>
                <a:srgbClr val="FF0000"/>
              </a:buClr>
              <a:defRPr/>
            </a:pPr>
            <a:r>
              <a:rPr lang="en-US" altLang="en-US" sz="2800" dirty="0">
                <a:solidFill>
                  <a:srgbClr val="000099"/>
                </a:solidFill>
              </a:rPr>
              <a:t>HR</a:t>
            </a:r>
            <a:r>
              <a:rPr lang="en-US" altLang="en-US" sz="2800" dirty="0"/>
              <a:t>: Heart rate or number of times heart beats per minute</a:t>
            </a:r>
          </a:p>
          <a:p>
            <a:pPr lvl="2">
              <a:defRPr/>
            </a:pPr>
            <a:r>
              <a:rPr lang="en-US" altLang="en-US" sz="2800" dirty="0"/>
              <a:t>Cardiac reserve: Difference between CO at rest and maximum CO</a:t>
            </a:r>
          </a:p>
          <a:p>
            <a:pPr lvl="1">
              <a:buClr>
                <a:srgbClr val="FF0000"/>
              </a:buClr>
              <a:defRPr/>
            </a:pPr>
            <a:r>
              <a:rPr lang="en-US" altLang="en-US" sz="2800" dirty="0"/>
              <a:t>PR is total resistance against which blood must be pumped</a:t>
            </a:r>
          </a:p>
          <a:p>
            <a:pPr lvl="1">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62819">
                                            <p:txEl>
                                              <p:pRg st="0" end="0"/>
                                            </p:txEl>
                                          </p:spTgt>
                                        </p:tgtEl>
                                        <p:attrNameLst>
                                          <p:attrName>style.visibility</p:attrName>
                                        </p:attrNameLst>
                                      </p:cBhvr>
                                      <p:to>
                                        <p:strVal val="visible"/>
                                      </p:to>
                                    </p:set>
                                    <p:animEffect transition="in" filter="box(in)">
                                      <p:cBhvr>
                                        <p:cTn id="7" dur="500"/>
                                        <p:tgtEl>
                                          <p:spTgt spid="162819">
                                            <p:txEl>
                                              <p:pRg st="0" end="0"/>
                                            </p:txEl>
                                          </p:spTgt>
                                        </p:tgtEl>
                                      </p:cBhvr>
                                    </p:animEffect>
                                  </p:childTnLst>
                                  <p:subTnLst>
                                    <p:animClr clrSpc="rgb" dir="cw">
                                      <p:cBhvr override="childStyle">
                                        <p:cTn dur="1" fill="hold" display="0" masterRel="nextClick" afterEffect="1"/>
                                        <p:tgtEl>
                                          <p:spTgt spid="162819">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62819">
                                            <p:txEl>
                                              <p:pRg st="1" end="1"/>
                                            </p:txEl>
                                          </p:spTgt>
                                        </p:tgtEl>
                                        <p:attrNameLst>
                                          <p:attrName>style.visibility</p:attrName>
                                        </p:attrNameLst>
                                      </p:cBhvr>
                                      <p:to>
                                        <p:strVal val="visible"/>
                                      </p:to>
                                    </p:set>
                                    <p:animEffect transition="in" filter="box(in)">
                                      <p:cBhvr>
                                        <p:cTn id="12" dur="500"/>
                                        <p:tgtEl>
                                          <p:spTgt spid="162819">
                                            <p:txEl>
                                              <p:pRg st="1" end="1"/>
                                            </p:txEl>
                                          </p:spTgt>
                                        </p:tgtEl>
                                      </p:cBhvr>
                                    </p:animEffect>
                                  </p:childTnLst>
                                  <p:subTnLst>
                                    <p:animClr clrSpc="rgb" dir="cw">
                                      <p:cBhvr override="childStyle">
                                        <p:cTn dur="1" fill="hold" display="0" masterRel="nextClick" afterEffect="1"/>
                                        <p:tgtEl>
                                          <p:spTgt spid="162819">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62819">
                                            <p:txEl>
                                              <p:pRg st="2" end="2"/>
                                            </p:txEl>
                                          </p:spTgt>
                                        </p:tgtEl>
                                        <p:attrNameLst>
                                          <p:attrName>style.visibility</p:attrName>
                                        </p:attrNameLst>
                                      </p:cBhvr>
                                      <p:to>
                                        <p:strVal val="visible"/>
                                      </p:to>
                                    </p:set>
                                    <p:animEffect transition="in" filter="box(in)">
                                      <p:cBhvr>
                                        <p:cTn id="17" dur="500"/>
                                        <p:tgtEl>
                                          <p:spTgt spid="162819">
                                            <p:txEl>
                                              <p:pRg st="2" end="2"/>
                                            </p:txEl>
                                          </p:spTgt>
                                        </p:tgtEl>
                                      </p:cBhvr>
                                    </p:animEffect>
                                  </p:childTnLst>
                                  <p:subTnLst>
                                    <p:animClr clrSpc="rgb" dir="cw">
                                      <p:cBhvr override="childStyle">
                                        <p:cTn dur="1" fill="hold" display="0" masterRel="nextClick" afterEffect="1"/>
                                        <p:tgtEl>
                                          <p:spTgt spid="162819">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62819">
                                            <p:txEl>
                                              <p:pRg st="3" end="3"/>
                                            </p:txEl>
                                          </p:spTgt>
                                        </p:tgtEl>
                                        <p:attrNameLst>
                                          <p:attrName>style.visibility</p:attrName>
                                        </p:attrNameLst>
                                      </p:cBhvr>
                                      <p:to>
                                        <p:strVal val="visible"/>
                                      </p:to>
                                    </p:set>
                                    <p:animEffect transition="in" filter="box(in)">
                                      <p:cBhvr>
                                        <p:cTn id="22" dur="500"/>
                                        <p:tgtEl>
                                          <p:spTgt spid="162819">
                                            <p:txEl>
                                              <p:pRg st="3" end="3"/>
                                            </p:txEl>
                                          </p:spTgt>
                                        </p:tgtEl>
                                      </p:cBhvr>
                                    </p:animEffect>
                                  </p:childTnLst>
                                  <p:subTnLst>
                                    <p:animClr clrSpc="rgb" dir="cw">
                                      <p:cBhvr override="childStyle">
                                        <p:cTn dur="1" fill="hold" display="0" masterRel="nextClick" afterEffect="1"/>
                                        <p:tgtEl>
                                          <p:spTgt spid="162819">
                                            <p:txEl>
                                              <p:pRg st="3" end="3"/>
                                            </p:txEl>
                                          </p:spTgt>
                                        </p:tgtEl>
                                        <p:attrNameLst>
                                          <p:attrName>ppt_c</p:attrName>
                                        </p:attrNameLst>
                                      </p:cBhvr>
                                      <p:to>
                                        <a:schemeClr val="bg2"/>
                                      </p:to>
                                    </p:animClr>
                                  </p:subTnLst>
                                </p:cTn>
                              </p:par>
                              <p:par>
                                <p:cTn id="23" presetID="4" presetClass="entr" presetSubtype="16" fill="hold" grpId="0" nodeType="withEffect">
                                  <p:stCondLst>
                                    <p:cond delay="0"/>
                                  </p:stCondLst>
                                  <p:childTnLst>
                                    <p:set>
                                      <p:cBhvr>
                                        <p:cTn id="24" dur="1" fill="hold">
                                          <p:stCondLst>
                                            <p:cond delay="0"/>
                                          </p:stCondLst>
                                        </p:cTn>
                                        <p:tgtEl>
                                          <p:spTgt spid="162819">
                                            <p:txEl>
                                              <p:pRg st="4" end="4"/>
                                            </p:txEl>
                                          </p:spTgt>
                                        </p:tgtEl>
                                        <p:attrNameLst>
                                          <p:attrName>style.visibility</p:attrName>
                                        </p:attrNameLst>
                                      </p:cBhvr>
                                      <p:to>
                                        <p:strVal val="visible"/>
                                      </p:to>
                                    </p:set>
                                    <p:animEffect transition="in" filter="box(in)">
                                      <p:cBhvr>
                                        <p:cTn id="25" dur="500"/>
                                        <p:tgtEl>
                                          <p:spTgt spid="162819">
                                            <p:txEl>
                                              <p:pRg st="4" end="4"/>
                                            </p:txEl>
                                          </p:spTgt>
                                        </p:tgtEl>
                                      </p:cBhvr>
                                    </p:animEffect>
                                  </p:childTnLst>
                                  <p:subTnLst>
                                    <p:animClr clrSpc="rgb" dir="cw">
                                      <p:cBhvr override="childStyle">
                                        <p:cTn dur="1" fill="hold" display="0" masterRel="nextClick" afterEffect="1"/>
                                        <p:tgtEl>
                                          <p:spTgt spid="162819">
                                            <p:txEl>
                                              <p:pRg st="4" end="4"/>
                                            </p:txEl>
                                          </p:spTgt>
                                        </p:tgtEl>
                                        <p:attrNameLst>
                                          <p:attrName>ppt_c</p:attrName>
                                        </p:attrNameLst>
                                      </p:cBhvr>
                                      <p:to>
                                        <a:schemeClr val="bg2"/>
                                      </p:to>
                                    </p:animClr>
                                  </p:subTnLst>
                                </p:cTn>
                              </p:par>
                              <p:par>
                                <p:cTn id="26" presetID="4" presetClass="entr" presetSubtype="16" fill="hold" grpId="0" nodeType="withEffect">
                                  <p:stCondLst>
                                    <p:cond delay="0"/>
                                  </p:stCondLst>
                                  <p:childTnLst>
                                    <p:set>
                                      <p:cBhvr>
                                        <p:cTn id="27" dur="1" fill="hold">
                                          <p:stCondLst>
                                            <p:cond delay="0"/>
                                          </p:stCondLst>
                                        </p:cTn>
                                        <p:tgtEl>
                                          <p:spTgt spid="162819">
                                            <p:txEl>
                                              <p:pRg st="5" end="5"/>
                                            </p:txEl>
                                          </p:spTgt>
                                        </p:tgtEl>
                                        <p:attrNameLst>
                                          <p:attrName>style.visibility</p:attrName>
                                        </p:attrNameLst>
                                      </p:cBhvr>
                                      <p:to>
                                        <p:strVal val="visible"/>
                                      </p:to>
                                    </p:set>
                                    <p:animEffect transition="in" filter="box(in)">
                                      <p:cBhvr>
                                        <p:cTn id="28" dur="500"/>
                                        <p:tgtEl>
                                          <p:spTgt spid="162819">
                                            <p:txEl>
                                              <p:pRg st="5" end="5"/>
                                            </p:txEl>
                                          </p:spTgt>
                                        </p:tgtEl>
                                      </p:cBhvr>
                                    </p:animEffect>
                                  </p:childTnLst>
                                  <p:subTnLst>
                                    <p:animClr clrSpc="rgb" dir="cw">
                                      <p:cBhvr override="childStyle">
                                        <p:cTn dur="1" fill="hold" display="0" masterRel="nextClick" afterEffect="1"/>
                                        <p:tgtEl>
                                          <p:spTgt spid="162819">
                                            <p:txEl>
                                              <p:pRg st="5" end="5"/>
                                            </p:txEl>
                                          </p:spTgt>
                                        </p:tgtEl>
                                        <p:attrNameLst>
                                          <p:attrName>ppt_c</p:attrName>
                                        </p:attrNameLst>
                                      </p:cBhvr>
                                      <p:to>
                                        <a:schemeClr val="bg2"/>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62819">
                                            <p:txEl>
                                              <p:pRg st="6" end="6"/>
                                            </p:txEl>
                                          </p:spTgt>
                                        </p:tgtEl>
                                        <p:attrNameLst>
                                          <p:attrName>style.visibility</p:attrName>
                                        </p:attrNameLst>
                                      </p:cBhvr>
                                      <p:to>
                                        <p:strVal val="visible"/>
                                      </p:to>
                                    </p:set>
                                    <p:animEffect transition="in" filter="box(in)">
                                      <p:cBhvr>
                                        <p:cTn id="33" dur="500"/>
                                        <p:tgtEl>
                                          <p:spTgt spid="162819">
                                            <p:txEl>
                                              <p:pRg st="6" end="6"/>
                                            </p:txEl>
                                          </p:spTgt>
                                        </p:tgtEl>
                                      </p:cBhvr>
                                    </p:animEffect>
                                  </p:childTnLst>
                                  <p:subTnLst>
                                    <p:animClr clrSpc="rgb" dir="cw">
                                      <p:cBhvr override="childStyle">
                                        <p:cTn dur="1" fill="hold" display="0" masterRel="nextClick" afterEffect="1"/>
                                        <p:tgtEl>
                                          <p:spTgt spid="162819">
                                            <p:txEl>
                                              <p:pRg st="6" end="6"/>
                                            </p:txEl>
                                          </p:spTgt>
                                        </p:tgtEl>
                                        <p:attrNameLst>
                                          <p:attrName>ppt_c</p:attrName>
                                        </p:attrNameLst>
                                      </p:cBhvr>
                                      <p:to>
                                        <a:schemeClr val="bg2"/>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4" presetClass="entr" presetSubtype="16" fill="hold" grpId="0" nodeType="clickEffect">
                                  <p:stCondLst>
                                    <p:cond delay="0"/>
                                  </p:stCondLst>
                                  <p:childTnLst>
                                    <p:set>
                                      <p:cBhvr>
                                        <p:cTn id="37" dur="1" fill="hold">
                                          <p:stCondLst>
                                            <p:cond delay="0"/>
                                          </p:stCondLst>
                                        </p:cTn>
                                        <p:tgtEl>
                                          <p:spTgt spid="162819">
                                            <p:txEl>
                                              <p:pRg st="7" end="7"/>
                                            </p:txEl>
                                          </p:spTgt>
                                        </p:tgtEl>
                                        <p:attrNameLst>
                                          <p:attrName>style.visibility</p:attrName>
                                        </p:attrNameLst>
                                      </p:cBhvr>
                                      <p:to>
                                        <p:strVal val="visible"/>
                                      </p:to>
                                    </p:set>
                                    <p:animEffect transition="in" filter="box(in)">
                                      <p:cBhvr>
                                        <p:cTn id="38" dur="500"/>
                                        <p:tgtEl>
                                          <p:spTgt spid="162819">
                                            <p:txEl>
                                              <p:pRg st="7" end="7"/>
                                            </p:txEl>
                                          </p:spTgt>
                                        </p:tgtEl>
                                      </p:cBhvr>
                                    </p:animEffect>
                                  </p:childTnLst>
                                  <p:subTnLst>
                                    <p:animClr clrSpc="rgb" dir="cw">
                                      <p:cBhvr override="childStyle">
                                        <p:cTn dur="1" fill="hold" display="0" masterRel="nextClick" afterEffect="1"/>
                                        <p:tgtEl>
                                          <p:spTgt spid="162819">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19" grpId="0" build="p" bldLvl="3"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D8C6-8806-445F-98CD-2833EF7C32C5}"/>
              </a:ext>
            </a:extLst>
          </p:cNvPr>
          <p:cNvSpPr>
            <a:spLocks noGrp="1"/>
          </p:cNvSpPr>
          <p:nvPr>
            <p:ph type="title"/>
          </p:nvPr>
        </p:nvSpPr>
        <p:spPr/>
        <p:txBody>
          <a:bodyPr/>
          <a:lstStyle/>
          <a:p>
            <a:r>
              <a:rPr lang="en-US" dirty="0"/>
              <a:t>Total Peripheral resistance </a:t>
            </a:r>
            <a:endParaRPr lang="en-GB" dirty="0"/>
          </a:p>
        </p:txBody>
      </p:sp>
      <p:pic>
        <p:nvPicPr>
          <p:cNvPr id="7" name="Online Media 6" title="Putting it all together: Pressure, flow, and resistance | NCLEX-RN | Khan Academy">
            <a:hlinkClick r:id="" action="ppaction://media"/>
            <a:extLst>
              <a:ext uri="{FF2B5EF4-FFF2-40B4-BE49-F238E27FC236}">
                <a16:creationId xmlns:a16="http://schemas.microsoft.com/office/drawing/2014/main" id="{87C4D4D4-BEF5-4105-9ED2-5914C7905F4A}"/>
              </a:ext>
            </a:extLst>
          </p:cNvPr>
          <p:cNvPicPr>
            <a:picLocks noGrp="1" noRot="1" noChangeAspect="1"/>
          </p:cNvPicPr>
          <p:nvPr>
            <p:ph idx="1"/>
            <a:videoFile r:link="rId1"/>
          </p:nvPr>
        </p:nvPicPr>
        <p:blipFill>
          <a:blip r:embed="rId3"/>
          <a:stretch>
            <a:fillRect/>
          </a:stretch>
        </p:blipFill>
        <p:spPr>
          <a:xfrm>
            <a:off x="2495600" y="1211581"/>
            <a:ext cx="6624736" cy="4965383"/>
          </a:xfrm>
          <a:prstGeom prst="rect">
            <a:avLst/>
          </a:prstGeom>
        </p:spPr>
      </p:pic>
    </p:spTree>
    <p:extLst>
      <p:ext uri="{BB962C8B-B14F-4D97-AF65-F5344CB8AC3E}">
        <p14:creationId xmlns:p14="http://schemas.microsoft.com/office/powerpoint/2010/main" val="3801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DC7A12F-1215-41EA-9F96-318F854062BF}"/>
              </a:ext>
            </a:extLst>
          </p:cNvPr>
          <p:cNvSpPr>
            <a:spLocks noGrp="1"/>
          </p:cNvSpPr>
          <p:nvPr>
            <p:ph type="title"/>
          </p:nvPr>
        </p:nvSpPr>
        <p:spPr>
          <a:xfrm>
            <a:off x="2209800" y="76200"/>
            <a:ext cx="7772400" cy="1143000"/>
          </a:xfrm>
        </p:spPr>
        <p:txBody>
          <a:bodyPr/>
          <a:lstStyle/>
          <a:p>
            <a:pPr eaLnBrk="1" hangingPunct="1"/>
            <a:r>
              <a:rPr lang="en-US" altLang="en-US"/>
              <a:t>Factors Affecting MAP</a:t>
            </a:r>
          </a:p>
        </p:txBody>
      </p:sp>
      <p:pic>
        <p:nvPicPr>
          <p:cNvPr id="48131" name="Picture 3" descr="20_21">
            <a:extLst>
              <a:ext uri="{FF2B5EF4-FFF2-40B4-BE49-F238E27FC236}">
                <a16:creationId xmlns:a16="http://schemas.microsoft.com/office/drawing/2014/main" id="{3776DF3A-B23A-4D8F-9EAD-163D0949BB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1600" y="1219200"/>
            <a:ext cx="6883400"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049196F5-B3A5-4203-A586-EFE2B777D4C5}"/>
              </a:ext>
            </a:extLst>
          </p:cNvPr>
          <p:cNvSpPr>
            <a:spLocks noGrp="1"/>
          </p:cNvSpPr>
          <p:nvPr>
            <p:ph type="title"/>
          </p:nvPr>
        </p:nvSpPr>
        <p:spPr>
          <a:xfrm>
            <a:off x="2209800" y="228600"/>
            <a:ext cx="7772400" cy="1143000"/>
          </a:xfrm>
        </p:spPr>
        <p:txBody>
          <a:bodyPr>
            <a:normAutofit fontScale="90000"/>
          </a:bodyPr>
          <a:lstStyle/>
          <a:p>
            <a:pPr eaLnBrk="1" hangingPunct="1"/>
            <a:r>
              <a:rPr lang="en-US" altLang="en-US"/>
              <a:t>Baroreceptor and Chemoreceptor</a:t>
            </a:r>
            <a:br>
              <a:rPr lang="en-US" altLang="en-US"/>
            </a:br>
            <a:r>
              <a:rPr lang="en-US" altLang="en-US"/>
              <a:t>Reflexes</a:t>
            </a:r>
          </a:p>
        </p:txBody>
      </p:sp>
      <p:pic>
        <p:nvPicPr>
          <p:cNvPr id="49155" name="Picture 3" descr="20_22">
            <a:extLst>
              <a:ext uri="{FF2B5EF4-FFF2-40B4-BE49-F238E27FC236}">
                <a16:creationId xmlns:a16="http://schemas.microsoft.com/office/drawing/2014/main" id="{9004734C-DE37-4310-854E-A2163F9C47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1600200"/>
            <a:ext cx="680720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C376E763-79A8-4FDE-9591-3927237F89E7}"/>
              </a:ext>
            </a:extLst>
          </p:cNvPr>
          <p:cNvSpPr>
            <a:spLocks noGrp="1"/>
          </p:cNvSpPr>
          <p:nvPr>
            <p:ph type="title"/>
          </p:nvPr>
        </p:nvSpPr>
        <p:spPr>
          <a:xfrm>
            <a:off x="2209800" y="76200"/>
            <a:ext cx="7772400" cy="1143000"/>
          </a:xfrm>
        </p:spPr>
        <p:txBody>
          <a:bodyPr/>
          <a:lstStyle/>
          <a:p>
            <a:pPr eaLnBrk="1" hangingPunct="1"/>
            <a:r>
              <a:rPr lang="en-US" altLang="en-US"/>
              <a:t>Baroreceptor Reflex</a:t>
            </a:r>
          </a:p>
        </p:txBody>
      </p:sp>
      <p:pic>
        <p:nvPicPr>
          <p:cNvPr id="50179" name="Picture 3" descr="20_23">
            <a:extLst>
              <a:ext uri="{FF2B5EF4-FFF2-40B4-BE49-F238E27FC236}">
                <a16:creationId xmlns:a16="http://schemas.microsoft.com/office/drawing/2014/main" id="{0D1A13DF-8D54-4BDF-BBCF-0F07DC155A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4600" y="1295400"/>
            <a:ext cx="7035800" cy="527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6B488893-935D-4CE6-9980-14AFA50915AA}"/>
              </a:ext>
            </a:extLst>
          </p:cNvPr>
          <p:cNvSpPr>
            <a:spLocks noGrp="1"/>
          </p:cNvSpPr>
          <p:nvPr>
            <p:ph type="title"/>
          </p:nvPr>
        </p:nvSpPr>
        <p:spPr>
          <a:xfrm>
            <a:off x="2209800" y="76200"/>
            <a:ext cx="7772400" cy="1143000"/>
          </a:xfrm>
        </p:spPr>
        <p:txBody>
          <a:bodyPr/>
          <a:lstStyle/>
          <a:p>
            <a:pPr eaLnBrk="1" hangingPunct="1"/>
            <a:r>
              <a:rPr lang="en-US" altLang="en-US"/>
              <a:t>Chemoreceptor Reflex-pH</a:t>
            </a:r>
          </a:p>
        </p:txBody>
      </p:sp>
      <p:pic>
        <p:nvPicPr>
          <p:cNvPr id="51203" name="Picture 3" descr="20_24">
            <a:extLst>
              <a:ext uri="{FF2B5EF4-FFF2-40B4-BE49-F238E27FC236}">
                <a16:creationId xmlns:a16="http://schemas.microsoft.com/office/drawing/2014/main" id="{2316A144-32AE-4F3D-AC54-B537A030E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1600" y="1295400"/>
            <a:ext cx="6959600" cy="521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1467</Words>
  <Application>Microsoft Office PowerPoint</Application>
  <PresentationFormat>Widescreen</PresentationFormat>
  <Paragraphs>185</Paragraphs>
  <Slides>37</Slides>
  <Notes>17</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Tahoma</vt:lpstr>
      <vt:lpstr>Office Theme</vt:lpstr>
      <vt:lpstr>The Circulatory System </vt:lpstr>
      <vt:lpstr>The Closed Circulatory System</vt:lpstr>
      <vt:lpstr>The Cardiovascular System</vt:lpstr>
      <vt:lpstr>The heart at work </vt:lpstr>
      <vt:lpstr>PowerPoint Presentation</vt:lpstr>
      <vt:lpstr>Pathway of the blood</vt:lpstr>
      <vt:lpstr>Circuits</vt:lpstr>
      <vt:lpstr>The Cardiovascular System</vt:lpstr>
      <vt:lpstr>PowerPoint Presentation</vt:lpstr>
      <vt:lpstr>The Cardiovascular System</vt:lpstr>
      <vt:lpstr>The Cardiovascular System</vt:lpstr>
      <vt:lpstr>The Cardiovascular System</vt:lpstr>
      <vt:lpstr>The Cardiovascular System</vt:lpstr>
      <vt:lpstr>Disorders of the Circulatory System</vt:lpstr>
      <vt:lpstr>Functions of the Heart</vt:lpstr>
      <vt:lpstr>Size, Shape, Location  of the Heart</vt:lpstr>
      <vt:lpstr>Heart Wall</vt:lpstr>
      <vt:lpstr>Heart Valves</vt:lpstr>
      <vt:lpstr>Blood Flow Through Heart</vt:lpstr>
      <vt:lpstr>Systemic and Pulmonary Circulation</vt:lpstr>
      <vt:lpstr>Cardiac muscle definition.</vt:lpstr>
      <vt:lpstr>Cardiac Muscle</vt:lpstr>
      <vt:lpstr>Cardiac Muscle</vt:lpstr>
      <vt:lpstr>What is an action potential?  </vt:lpstr>
      <vt:lpstr>How the heart pumps</vt:lpstr>
      <vt:lpstr>Pop corn time</vt:lpstr>
      <vt:lpstr>Conducting System of Heart</vt:lpstr>
      <vt:lpstr>Conduction system of the heart </vt:lpstr>
      <vt:lpstr>Electrical Properties</vt:lpstr>
      <vt:lpstr>Cardiac Arrhythmias</vt:lpstr>
      <vt:lpstr>Cardiac Cycle</vt:lpstr>
      <vt:lpstr>Mean Arterial Pressure (MAP)</vt:lpstr>
      <vt:lpstr>Total Peripheral resistance </vt:lpstr>
      <vt:lpstr>Factors Affecting MAP</vt:lpstr>
      <vt:lpstr>Baroreceptor and Chemoreceptor Reflexes</vt:lpstr>
      <vt:lpstr>Baroreceptor Reflex</vt:lpstr>
      <vt:lpstr>Chemoreceptor Reflex-pH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Circulatory System</dc:title>
  <dc:creator>Felicity Page</dc:creator>
  <cp:lastModifiedBy>Felicity Peacock</cp:lastModifiedBy>
  <cp:revision>3</cp:revision>
  <dcterms:created xsi:type="dcterms:W3CDTF">2020-10-21T12:35:04Z</dcterms:created>
  <dcterms:modified xsi:type="dcterms:W3CDTF">2022-10-16T12:00:21Z</dcterms:modified>
</cp:coreProperties>
</file>