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0" r:id="rId4"/>
    <p:sldId id="258" r:id="rId5"/>
    <p:sldId id="261" r:id="rId6"/>
    <p:sldId id="262" r:id="rId7"/>
    <p:sldId id="263" r:id="rId8"/>
    <p:sldId id="264" r:id="rId9"/>
    <p:sldId id="265" r:id="rId10"/>
    <p:sldId id="259" r:id="rId11"/>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3B08D"/>
    <a:srgbClr val="FCD4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6A882-69EE-32D5-C1AF-5B58E7428753}" v="356" dt="2023-11-21T10:08:39.401"/>
    <p1510:client id="{1A5E639C-2F50-3AF5-69CA-28B755A09497}" v="273" dt="2023-12-03T22:17:04.623"/>
    <p1510:client id="{2D82E97B-6C21-4048-B913-8FDE1121B016}" v="182" dt="2023-11-20T16:17:59.466"/>
    <p1510:client id="{32ADEB8E-7810-5082-F19E-1C3D01C87EC4}" v="4401" dt="2023-12-01T12:01:51.2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Vernon (2302839)" userId="S::2302839@student.uwtsd.ac.uk::4f402680-6dc5-4086-92e6-94d00eabdf7b" providerId="AD" clId="Web-{1A5E639C-2F50-3AF5-69CA-28B755A09497}"/>
    <pc:docChg chg="modSld">
      <pc:chgData name="Ellie Vernon (2302839)" userId="S::2302839@student.uwtsd.ac.uk::4f402680-6dc5-4086-92e6-94d00eabdf7b" providerId="AD" clId="Web-{1A5E639C-2F50-3AF5-69CA-28B755A09497}" dt="2023-12-03T22:17:04.623" v="145" actId="20577"/>
      <pc:docMkLst>
        <pc:docMk/>
      </pc:docMkLst>
      <pc:sldChg chg="addSp modSp">
        <pc:chgData name="Ellie Vernon (2302839)" userId="S::2302839@student.uwtsd.ac.uk::4f402680-6dc5-4086-92e6-94d00eabdf7b" providerId="AD" clId="Web-{1A5E639C-2F50-3AF5-69CA-28B755A09497}" dt="2023-12-03T22:17:04.623" v="145" actId="20577"/>
        <pc:sldMkLst>
          <pc:docMk/>
          <pc:sldMk cId="109857222" sldId="256"/>
        </pc:sldMkLst>
        <pc:spChg chg="add mod">
          <ac:chgData name="Ellie Vernon (2302839)" userId="S::2302839@student.uwtsd.ac.uk::4f402680-6dc5-4086-92e6-94d00eabdf7b" providerId="AD" clId="Web-{1A5E639C-2F50-3AF5-69CA-28B755A09497}" dt="2023-12-03T22:17:04.623" v="145" actId="20577"/>
          <ac:spMkLst>
            <pc:docMk/>
            <pc:sldMk cId="109857222" sldId="256"/>
            <ac:spMk id="3" creationId="{36548862-ED69-9C6F-903C-B69F56576E8B}"/>
          </ac:spMkLst>
        </pc:spChg>
      </pc:sldChg>
      <pc:sldChg chg="modSp">
        <pc:chgData name="Ellie Vernon (2302839)" userId="S::2302839@student.uwtsd.ac.uk::4f402680-6dc5-4086-92e6-94d00eabdf7b" providerId="AD" clId="Web-{1A5E639C-2F50-3AF5-69CA-28B755A09497}" dt="2023-12-01T15:58:56.093" v="0" actId="1076"/>
        <pc:sldMkLst>
          <pc:docMk/>
          <pc:sldMk cId="2606248091" sldId="258"/>
        </pc:sldMkLst>
        <pc:spChg chg="mod">
          <ac:chgData name="Ellie Vernon (2302839)" userId="S::2302839@student.uwtsd.ac.uk::4f402680-6dc5-4086-92e6-94d00eabdf7b" providerId="AD" clId="Web-{1A5E639C-2F50-3AF5-69CA-28B755A09497}" dt="2023-12-01T15:58:56.093" v="0" actId="1076"/>
          <ac:spMkLst>
            <pc:docMk/>
            <pc:sldMk cId="2606248091" sldId="258"/>
            <ac:spMk id="5" creationId="{C01D5F6D-A228-71A6-458C-F65CBD8FCABE}"/>
          </ac:spMkLst>
        </pc:spChg>
      </pc:sldChg>
      <pc:sldChg chg="modSp">
        <pc:chgData name="Ellie Vernon (2302839)" userId="S::2302839@student.uwtsd.ac.uk::4f402680-6dc5-4086-92e6-94d00eabdf7b" providerId="AD" clId="Web-{1A5E639C-2F50-3AF5-69CA-28B755A09497}" dt="2023-12-01T15:59:41.313" v="1" actId="1076"/>
        <pc:sldMkLst>
          <pc:docMk/>
          <pc:sldMk cId="115582406" sldId="261"/>
        </pc:sldMkLst>
        <pc:spChg chg="mod">
          <ac:chgData name="Ellie Vernon (2302839)" userId="S::2302839@student.uwtsd.ac.uk::4f402680-6dc5-4086-92e6-94d00eabdf7b" providerId="AD" clId="Web-{1A5E639C-2F50-3AF5-69CA-28B755A09497}" dt="2023-12-01T15:59:41.313" v="1" actId="1076"/>
          <ac:spMkLst>
            <pc:docMk/>
            <pc:sldMk cId="115582406" sldId="261"/>
            <ac:spMk id="3" creationId="{A3EA1E6D-225D-C2EF-C9B8-C2A5CFA7733B}"/>
          </ac:spMkLst>
        </pc:spChg>
      </pc:sldChg>
      <pc:sldChg chg="modSp">
        <pc:chgData name="Ellie Vernon (2302839)" userId="S::2302839@student.uwtsd.ac.uk::4f402680-6dc5-4086-92e6-94d00eabdf7b" providerId="AD" clId="Web-{1A5E639C-2F50-3AF5-69CA-28B755A09497}" dt="2023-12-01T16:00:00.485" v="2" actId="1076"/>
        <pc:sldMkLst>
          <pc:docMk/>
          <pc:sldMk cId="928814371" sldId="262"/>
        </pc:sldMkLst>
        <pc:spChg chg="mod">
          <ac:chgData name="Ellie Vernon (2302839)" userId="S::2302839@student.uwtsd.ac.uk::4f402680-6dc5-4086-92e6-94d00eabdf7b" providerId="AD" clId="Web-{1A5E639C-2F50-3AF5-69CA-28B755A09497}" dt="2023-12-01T16:00:00.485" v="2" actId="1076"/>
          <ac:spMkLst>
            <pc:docMk/>
            <pc:sldMk cId="928814371" sldId="262"/>
            <ac:spMk id="4" creationId="{213BF987-6EB9-572F-847E-68CB7B2B5DEF}"/>
          </ac:spMkLst>
        </pc:spChg>
      </pc:sldChg>
      <pc:sldChg chg="modSp">
        <pc:chgData name="Ellie Vernon (2302839)" userId="S::2302839@student.uwtsd.ac.uk::4f402680-6dc5-4086-92e6-94d00eabdf7b" providerId="AD" clId="Web-{1A5E639C-2F50-3AF5-69CA-28B755A09497}" dt="2023-12-01T16:02:53.380" v="10" actId="20577"/>
        <pc:sldMkLst>
          <pc:docMk/>
          <pc:sldMk cId="3203738898" sldId="263"/>
        </pc:sldMkLst>
        <pc:spChg chg="mod">
          <ac:chgData name="Ellie Vernon (2302839)" userId="S::2302839@student.uwtsd.ac.uk::4f402680-6dc5-4086-92e6-94d00eabdf7b" providerId="AD" clId="Web-{1A5E639C-2F50-3AF5-69CA-28B755A09497}" dt="2023-12-01T16:01:17.378" v="5" actId="1076"/>
          <ac:spMkLst>
            <pc:docMk/>
            <pc:sldMk cId="3203738898" sldId="263"/>
            <ac:spMk id="2" creationId="{6F3828CF-423F-5892-1BD2-BDCB62B51F00}"/>
          </ac:spMkLst>
        </pc:spChg>
        <pc:spChg chg="mod">
          <ac:chgData name="Ellie Vernon (2302839)" userId="S::2302839@student.uwtsd.ac.uk::4f402680-6dc5-4086-92e6-94d00eabdf7b" providerId="AD" clId="Web-{1A5E639C-2F50-3AF5-69CA-28B755A09497}" dt="2023-12-01T16:02:31.255" v="6" actId="1076"/>
          <ac:spMkLst>
            <pc:docMk/>
            <pc:sldMk cId="3203738898" sldId="263"/>
            <ac:spMk id="5" creationId="{D4E20F73-8EC0-9CC9-29B9-1A6C01D8E6C6}"/>
          </ac:spMkLst>
        </pc:spChg>
        <pc:spChg chg="mod">
          <ac:chgData name="Ellie Vernon (2302839)" userId="S::2302839@student.uwtsd.ac.uk::4f402680-6dc5-4086-92e6-94d00eabdf7b" providerId="AD" clId="Web-{1A5E639C-2F50-3AF5-69CA-28B755A09497}" dt="2023-12-01T16:02:53.380" v="10" actId="20577"/>
          <ac:spMkLst>
            <pc:docMk/>
            <pc:sldMk cId="3203738898" sldId="263"/>
            <ac:spMk id="6" creationId="{9EB130D6-0638-015F-5299-F3486A15EB11}"/>
          </ac:spMkLst>
        </pc:spChg>
      </pc:sldChg>
      <pc:sldChg chg="modSp">
        <pc:chgData name="Ellie Vernon (2302839)" userId="S::2302839@student.uwtsd.ac.uk::4f402680-6dc5-4086-92e6-94d00eabdf7b" providerId="AD" clId="Web-{1A5E639C-2F50-3AF5-69CA-28B755A09497}" dt="2023-12-01T16:05:42.181" v="12" actId="1076"/>
        <pc:sldMkLst>
          <pc:docMk/>
          <pc:sldMk cId="2737029045" sldId="265"/>
        </pc:sldMkLst>
        <pc:spChg chg="mod">
          <ac:chgData name="Ellie Vernon (2302839)" userId="S::2302839@student.uwtsd.ac.uk::4f402680-6dc5-4086-92e6-94d00eabdf7b" providerId="AD" clId="Web-{1A5E639C-2F50-3AF5-69CA-28B755A09497}" dt="2023-12-01T16:05:42.181" v="12" actId="1076"/>
          <ac:spMkLst>
            <pc:docMk/>
            <pc:sldMk cId="2737029045" sldId="265"/>
            <ac:spMk id="6" creationId="{DB024534-7D97-2504-2FDD-0200293E3CE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496484"/>
            <a:ext cx="5829300" cy="3183467"/>
          </a:xfrm>
        </p:spPr>
        <p:txBody>
          <a:bodyPr anchor="b"/>
          <a:lstStyle>
            <a:lvl1pPr algn="ctr">
              <a:defRPr sz="4500"/>
            </a:lvl1pPr>
          </a:lstStyle>
          <a:p>
            <a:r>
              <a:rPr lang="en-US" dirty="0"/>
              <a:t>Click to edit Master title style</a:t>
            </a:r>
          </a:p>
        </p:txBody>
      </p:sp>
      <p:sp>
        <p:nvSpPr>
          <p:cNvPr id="3" name="Subtitle 2"/>
          <p:cNvSpPr>
            <a:spLocks noGrp="1"/>
          </p:cNvSpPr>
          <p:nvPr>
            <p:ph type="subTitle" idx="1"/>
          </p:nvPr>
        </p:nvSpPr>
        <p:spPr>
          <a:xfrm>
            <a:off x="857250" y="4802717"/>
            <a:ext cx="5143500" cy="2207683"/>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41862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32183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279653"/>
            <a:ext cx="5915025" cy="3803649"/>
          </a:xfrm>
        </p:spPr>
        <p:txBody>
          <a:bodyPr anchor="b"/>
          <a:lstStyle>
            <a:lvl1pPr>
              <a:defRPr sz="4500"/>
            </a:lvl1pPr>
          </a:lstStyle>
          <a:p>
            <a:r>
              <a:rPr lang="en-US" dirty="0"/>
              <a:t>Click to edit Master title style</a:t>
            </a:r>
          </a:p>
        </p:txBody>
      </p:sp>
      <p:sp>
        <p:nvSpPr>
          <p:cNvPr id="3" name="Text Placeholder 2"/>
          <p:cNvSpPr>
            <a:spLocks noGrp="1"/>
          </p:cNvSpPr>
          <p:nvPr>
            <p:ph type="body" idx="1"/>
          </p:nvPr>
        </p:nvSpPr>
        <p:spPr>
          <a:xfrm>
            <a:off x="467916" y="6119286"/>
            <a:ext cx="5915025" cy="200024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78978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471488" y="2434167"/>
            <a:ext cx="2914650" cy="58017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3471863" y="2434167"/>
            <a:ext cx="2914650" cy="58017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6914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486836"/>
            <a:ext cx="5915025" cy="1767417"/>
          </a:xfrm>
        </p:spPr>
        <p:txBody>
          <a:bodyPr/>
          <a:lstStyle/>
          <a:p>
            <a:r>
              <a:rPr lang="en-US" dirty="0"/>
              <a:t>Click to edit Master title style</a:t>
            </a:r>
          </a:p>
        </p:txBody>
      </p:sp>
      <p:sp>
        <p:nvSpPr>
          <p:cNvPr id="3" name="Text Placeholder 2"/>
          <p:cNvSpPr>
            <a:spLocks noGrp="1"/>
          </p:cNvSpPr>
          <p:nvPr>
            <p:ph type="body" idx="1"/>
          </p:nvPr>
        </p:nvSpPr>
        <p:spPr>
          <a:xfrm>
            <a:off x="472381" y="2241551"/>
            <a:ext cx="2901255"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472381" y="3340100"/>
            <a:ext cx="2901255" cy="49127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3471863" y="2241551"/>
            <a:ext cx="2915543"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6" name="Content Placeholder 5"/>
          <p:cNvSpPr>
            <a:spLocks noGrp="1"/>
          </p:cNvSpPr>
          <p:nvPr>
            <p:ph sz="quarter" idx="4"/>
          </p:nvPr>
        </p:nvSpPr>
        <p:spPr>
          <a:xfrm>
            <a:off x="3471863" y="3340100"/>
            <a:ext cx="2915543" cy="49127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71360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7161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8156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dirty="0"/>
              <a:t>Click to edit Master title style</a:t>
            </a:r>
          </a:p>
        </p:txBody>
      </p:sp>
      <p:sp>
        <p:nvSpPr>
          <p:cNvPr id="3" name="Content Placeholder 2"/>
          <p:cNvSpPr>
            <a:spLocks noGrp="1"/>
          </p:cNvSpPr>
          <p:nvPr>
            <p:ph idx="1"/>
          </p:nvPr>
        </p:nvSpPr>
        <p:spPr>
          <a:xfrm>
            <a:off x="2915543" y="1316569"/>
            <a:ext cx="3471863" cy="6498167"/>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41608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dirty="0"/>
              <a:t>Click to edit Master title style</a:t>
            </a:r>
          </a:p>
        </p:txBody>
      </p:sp>
      <p:sp>
        <p:nvSpPr>
          <p:cNvPr id="3" name="Picture Placeholder 2"/>
          <p:cNvSpPr>
            <a:spLocks noGrp="1" noChangeAspect="1"/>
          </p:cNvSpPr>
          <p:nvPr>
            <p:ph type="pic" idx="1"/>
          </p:nvPr>
        </p:nvSpPr>
        <p:spPr>
          <a:xfrm>
            <a:off x="2915543" y="1316569"/>
            <a:ext cx="3471863" cy="6498167"/>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77697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7895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486834"/>
            <a:ext cx="1478756" cy="7749117"/>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471488" y="486834"/>
            <a:ext cx="4350544" cy="77491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12565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12/3/2023</a:t>
            </a:fld>
            <a:endParaRPr lang="en-US" dirty="0"/>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0086921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earlyyearsmatters.co.uk/eyfs/positive-relationships/transitions/" TargetMode="External"/><Relationship Id="rId2" Type="http://schemas.openxmlformats.org/officeDocument/2006/relationships/hyperlink" Target="https://earlyyears.buckscc.gov.uk/learning-environment/#:~:text=Children%20require%20space%2C%20indoors%20and,children%20to%20facilitate%20independent%20choices." TargetMode="External"/><Relationship Id="rId1" Type="http://schemas.openxmlformats.org/officeDocument/2006/relationships/slideLayout" Target="../slideLayouts/slideLayout7.xml"/><Relationship Id="rId6" Type="http://schemas.openxmlformats.org/officeDocument/2006/relationships/hyperlink" Target="https://jan.ucc.nau.edu/lsn/educator/edtech/learningtheorieswebsite/vygotsky.htm" TargetMode="External"/><Relationship Id="rId5" Type="http://schemas.openxmlformats.org/officeDocument/2006/relationships/hyperlink" Target="https://nurserystory.co.uk/resource-centre/supporting-children-and-parents-with-transitions/#:~:text=Smooth%20transitions%20happen%20when%20teachers,reduce%20any%20stress%20and%20anxiety." TargetMode="External"/><Relationship Id="rId4" Type="http://schemas.openxmlformats.org/officeDocument/2006/relationships/hyperlink" Target="https://ndna.org.uk/hub/join-us/#:~:text=NDNA%20is%20a%20leading%20national,and%20face%2Dto%2Df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15186E-6650-0A69-73E1-98FB62AF72EF}"/>
              </a:ext>
            </a:extLst>
          </p:cNvPr>
          <p:cNvPicPr>
            <a:picLocks noChangeAspect="1"/>
          </p:cNvPicPr>
          <p:nvPr/>
        </p:nvPicPr>
        <p:blipFill>
          <a:blip r:embed="rId2"/>
          <a:stretch>
            <a:fillRect/>
          </a:stretch>
        </p:blipFill>
        <p:spPr>
          <a:xfrm>
            <a:off x="188432" y="181426"/>
            <a:ext cx="6488141" cy="8781148"/>
          </a:xfrm>
          <a:prstGeom prst="rect">
            <a:avLst/>
          </a:prstGeom>
        </p:spPr>
      </p:pic>
      <p:sp>
        <p:nvSpPr>
          <p:cNvPr id="2" name="Title 1"/>
          <p:cNvSpPr>
            <a:spLocks noGrp="1"/>
          </p:cNvSpPr>
          <p:nvPr>
            <p:ph type="ctrTitle"/>
          </p:nvPr>
        </p:nvSpPr>
        <p:spPr>
          <a:xfrm>
            <a:off x="512776" y="256913"/>
            <a:ext cx="5829300" cy="2251593"/>
          </a:xfrm>
        </p:spPr>
        <p:txBody>
          <a:bodyPr>
            <a:noAutofit/>
          </a:bodyPr>
          <a:lstStyle/>
          <a:p>
            <a:r>
              <a:rPr lang="cy-GB" sz="3200" b="1" dirty="0">
                <a:solidFill>
                  <a:srgbClr val="93B08D"/>
                </a:solidFill>
                <a:cs typeface="Calibri Light"/>
              </a:rPr>
              <a:t>Llawlyfr ar sut I gefnogi plentyn sy'n symud trwy'r cyfnod pontio o feithrinfa I'r ysgol gynradd </a:t>
            </a:r>
          </a:p>
        </p:txBody>
      </p:sp>
      <p:pic>
        <p:nvPicPr>
          <p:cNvPr id="5" name="Picture 4" descr="A group of children playing instruments&#10;&#10;Description automatically generated">
            <a:extLst>
              <a:ext uri="{FF2B5EF4-FFF2-40B4-BE49-F238E27FC236}">
                <a16:creationId xmlns:a16="http://schemas.microsoft.com/office/drawing/2014/main" id="{9934BA4C-3083-6D32-63C9-EA7EAE6806A3}"/>
              </a:ext>
            </a:extLst>
          </p:cNvPr>
          <p:cNvPicPr>
            <a:picLocks noChangeAspect="1"/>
          </p:cNvPicPr>
          <p:nvPr/>
        </p:nvPicPr>
        <p:blipFill>
          <a:blip r:embed="rId3"/>
          <a:stretch>
            <a:fillRect/>
          </a:stretch>
        </p:blipFill>
        <p:spPr>
          <a:xfrm>
            <a:off x="986475" y="3849134"/>
            <a:ext cx="4899610" cy="3003706"/>
          </a:xfrm>
          <a:prstGeom prst="rect">
            <a:avLst/>
          </a:prstGeom>
        </p:spPr>
      </p:pic>
      <p:sp>
        <p:nvSpPr>
          <p:cNvPr id="6" name="TextBox 5">
            <a:extLst>
              <a:ext uri="{FF2B5EF4-FFF2-40B4-BE49-F238E27FC236}">
                <a16:creationId xmlns:a16="http://schemas.microsoft.com/office/drawing/2014/main" id="{0B8B7D2E-4D8B-6D54-70FC-B09BEBB7C00F}"/>
              </a:ext>
            </a:extLst>
          </p:cNvPr>
          <p:cNvSpPr txBox="1"/>
          <p:nvPr/>
        </p:nvSpPr>
        <p:spPr>
          <a:xfrm>
            <a:off x="1062916" y="6916241"/>
            <a:ext cx="238792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100" dirty="0" err="1">
                <a:cs typeface="Calibri"/>
              </a:rPr>
              <a:t>Fynhonnell</a:t>
            </a:r>
            <a:r>
              <a:rPr lang="cy-GB" sz="1100" dirty="0">
                <a:cs typeface="Calibri"/>
              </a:rPr>
              <a:t>: 2020</a:t>
            </a:r>
            <a:endParaRPr lang="cy-GB" dirty="0"/>
          </a:p>
        </p:txBody>
      </p:sp>
      <p:sp>
        <p:nvSpPr>
          <p:cNvPr id="3" name="TextBox 2">
            <a:extLst>
              <a:ext uri="{FF2B5EF4-FFF2-40B4-BE49-F238E27FC236}">
                <a16:creationId xmlns:a16="http://schemas.microsoft.com/office/drawing/2014/main" id="{36548862-ED69-9C6F-903C-B69F56576E8B}"/>
              </a:ext>
            </a:extLst>
          </p:cNvPr>
          <p:cNvSpPr txBox="1"/>
          <p:nvPr/>
        </p:nvSpPr>
        <p:spPr>
          <a:xfrm>
            <a:off x="241623" y="8693140"/>
            <a:ext cx="642462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Calibri Light"/>
                <a:cs typeface="Calibri Light"/>
              </a:rPr>
              <a:t>2302839                                                                         ECEY4001                                                                               3,400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EE0C33-2049-DDC7-6ACE-44AB2F86C7DB}"/>
              </a:ext>
            </a:extLst>
          </p:cNvPr>
          <p:cNvSpPr txBox="1"/>
          <p:nvPr/>
        </p:nvSpPr>
        <p:spPr>
          <a:xfrm>
            <a:off x="975554" y="451375"/>
            <a:ext cx="476128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3" algn="l"/>
            <a:r>
              <a:rPr lang="cy-GB" sz="4400" u="sng" dirty="0">
                <a:solidFill>
                  <a:srgbClr val="93B08D"/>
                </a:solidFill>
                <a:latin typeface="Calibri Light"/>
                <a:cs typeface="Calibri"/>
              </a:rPr>
              <a:t>Cynnwys</a:t>
            </a:r>
            <a:endParaRPr lang="cy-GB" sz="4400" dirty="0">
              <a:solidFill>
                <a:srgbClr val="93B08D"/>
              </a:solidFill>
              <a:latin typeface="Calibri Light"/>
              <a:cs typeface="Calibri"/>
            </a:endParaRPr>
          </a:p>
        </p:txBody>
      </p:sp>
      <p:sp>
        <p:nvSpPr>
          <p:cNvPr id="4" name="TextBox 3">
            <a:extLst>
              <a:ext uri="{FF2B5EF4-FFF2-40B4-BE49-F238E27FC236}">
                <a16:creationId xmlns:a16="http://schemas.microsoft.com/office/drawing/2014/main" id="{1C422A90-FAE8-3981-1434-FCC6224DA58F}"/>
              </a:ext>
            </a:extLst>
          </p:cNvPr>
          <p:cNvSpPr txBox="1"/>
          <p:nvPr/>
        </p:nvSpPr>
        <p:spPr>
          <a:xfrm>
            <a:off x="489856" y="2114550"/>
            <a:ext cx="5143499"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dirty="0">
                <a:solidFill>
                  <a:srgbClr val="93B08D"/>
                </a:solidFill>
                <a:latin typeface="Calibri Light"/>
                <a:ea typeface="+mn-lt"/>
                <a:cs typeface="+mn-lt"/>
              </a:rPr>
              <a:t>1 – Cyflwyniad I'r llawlyfr</a:t>
            </a:r>
            <a:endParaRPr lang="en-US" dirty="0">
              <a:latin typeface="Calibri Light"/>
            </a:endParaRPr>
          </a:p>
          <a:p>
            <a:endParaRPr lang="cy-GB" sz="2400" dirty="0">
              <a:solidFill>
                <a:srgbClr val="93B08D"/>
              </a:solidFill>
              <a:latin typeface="Calibri Light"/>
              <a:cs typeface="Calibri"/>
            </a:endParaRPr>
          </a:p>
          <a:p>
            <a:r>
              <a:rPr lang="cy-GB" sz="2400" dirty="0">
                <a:solidFill>
                  <a:srgbClr val="93B08D"/>
                </a:solidFill>
                <a:latin typeface="Calibri Light"/>
                <a:cs typeface="Calibri"/>
              </a:rPr>
              <a:t>2 – Cyflwyniad I pontio</a:t>
            </a:r>
            <a:endParaRPr lang="cy-GB" dirty="0">
              <a:cs typeface="Calibri"/>
            </a:endParaRPr>
          </a:p>
          <a:p>
            <a:endParaRPr lang="cy-GB" sz="2400" dirty="0">
              <a:solidFill>
                <a:srgbClr val="93B08D"/>
              </a:solidFill>
              <a:latin typeface="Calibri Light"/>
              <a:cs typeface="Calibri"/>
            </a:endParaRPr>
          </a:p>
          <a:p>
            <a:r>
              <a:rPr lang="cy-GB" sz="2400" dirty="0">
                <a:solidFill>
                  <a:srgbClr val="93B08D"/>
                </a:solidFill>
                <a:latin typeface="Calibri Light"/>
                <a:cs typeface="Calibri"/>
              </a:rPr>
              <a:t>3-4 Anghenion y plentyn</a:t>
            </a:r>
          </a:p>
          <a:p>
            <a:endParaRPr lang="cy-GB" sz="2400" dirty="0">
              <a:solidFill>
                <a:srgbClr val="93B08D"/>
              </a:solidFill>
              <a:latin typeface="Calibri Light"/>
              <a:cs typeface="Calibri"/>
            </a:endParaRPr>
          </a:p>
          <a:p>
            <a:r>
              <a:rPr lang="cy-GB" sz="2400" dirty="0">
                <a:solidFill>
                  <a:srgbClr val="93B08D"/>
                </a:solidFill>
                <a:latin typeface="Calibri Light"/>
                <a:cs typeface="Calibri"/>
              </a:rPr>
              <a:t>4-5 Rôl yr oedolyn </a:t>
            </a:r>
          </a:p>
          <a:p>
            <a:endParaRPr lang="cy-GB" sz="2400" dirty="0">
              <a:solidFill>
                <a:srgbClr val="93B08D"/>
              </a:solidFill>
              <a:latin typeface="Calibri Light"/>
              <a:cs typeface="Calibri"/>
            </a:endParaRPr>
          </a:p>
          <a:p>
            <a:r>
              <a:rPr lang="cy-GB" sz="2400" dirty="0">
                <a:solidFill>
                  <a:srgbClr val="93B08D"/>
                </a:solidFill>
                <a:latin typeface="Calibri Light"/>
                <a:cs typeface="Calibri"/>
              </a:rPr>
              <a:t>6 – partneriaethau</a:t>
            </a:r>
          </a:p>
          <a:p>
            <a:endParaRPr lang="cy-GB" sz="2400" dirty="0">
              <a:solidFill>
                <a:srgbClr val="93B08D"/>
              </a:solidFill>
              <a:latin typeface="Calibri Light"/>
              <a:cs typeface="Calibri"/>
            </a:endParaRPr>
          </a:p>
          <a:p>
            <a:r>
              <a:rPr lang="cy-GB" sz="2400" dirty="0">
                <a:solidFill>
                  <a:srgbClr val="93B08D"/>
                </a:solidFill>
                <a:latin typeface="Calibri Light"/>
                <a:cs typeface="Calibri"/>
              </a:rPr>
              <a:t>7- Ymyrraeth &amp; Canlyniadau arfaethedig</a:t>
            </a:r>
          </a:p>
          <a:p>
            <a:endParaRPr lang="cy-GB" dirty="0">
              <a:solidFill>
                <a:srgbClr val="93B08D"/>
              </a:solidFill>
              <a:latin typeface="Calibri Light"/>
              <a:cs typeface="Calibri"/>
            </a:endParaRPr>
          </a:p>
          <a:p>
            <a:endParaRPr lang="cy-GB" dirty="0">
              <a:solidFill>
                <a:srgbClr val="93B08D"/>
              </a:solidFill>
              <a:latin typeface="Calibri Light"/>
              <a:cs typeface="Calibri"/>
            </a:endParaRPr>
          </a:p>
        </p:txBody>
      </p:sp>
    </p:spTree>
    <p:extLst>
      <p:ext uri="{BB962C8B-B14F-4D97-AF65-F5344CB8AC3E}">
        <p14:creationId xmlns:p14="http://schemas.microsoft.com/office/powerpoint/2010/main" val="1467621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730A55-9B3F-AFB1-0AE8-F028A208C7B7}"/>
              </a:ext>
            </a:extLst>
          </p:cNvPr>
          <p:cNvSpPr txBox="1"/>
          <p:nvPr/>
        </p:nvSpPr>
        <p:spPr>
          <a:xfrm>
            <a:off x="524178" y="378572"/>
            <a:ext cx="5736840" cy="646331"/>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3600" b="1" u="sng" dirty="0">
                <a:solidFill>
                  <a:srgbClr val="93B08D"/>
                </a:solidFill>
                <a:latin typeface="Calibri Light"/>
                <a:cs typeface="Calibri Light"/>
              </a:rPr>
              <a:t>Cyflwyniad I'r llawlyfr</a:t>
            </a:r>
            <a:endParaRPr lang="cy-GB" sz="3600" b="1" u="sng" dirty="0">
              <a:solidFill>
                <a:srgbClr val="93B08D"/>
              </a:solidFill>
              <a:cs typeface="Calibri" panose="020F0502020204030204"/>
            </a:endParaRPr>
          </a:p>
        </p:txBody>
      </p:sp>
      <p:sp>
        <p:nvSpPr>
          <p:cNvPr id="3" name="TextBox 2">
            <a:extLst>
              <a:ext uri="{FF2B5EF4-FFF2-40B4-BE49-F238E27FC236}">
                <a16:creationId xmlns:a16="http://schemas.microsoft.com/office/drawing/2014/main" id="{8C977B61-6D2A-9541-A988-817DCEAE1041}"/>
              </a:ext>
            </a:extLst>
          </p:cNvPr>
          <p:cNvSpPr txBox="1"/>
          <p:nvPr/>
        </p:nvSpPr>
        <p:spPr>
          <a:xfrm>
            <a:off x="254333" y="1133552"/>
            <a:ext cx="6348380" cy="5847755"/>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b="1" dirty="0">
                <a:solidFill>
                  <a:srgbClr val="93B08D"/>
                </a:solidFill>
                <a:cs typeface="Calibri"/>
              </a:rPr>
              <a:t>Bwrpas y llawlyfr</a:t>
            </a:r>
            <a:endParaRPr lang="cy-GB" sz="1200" b="1" dirty="0">
              <a:solidFill>
                <a:srgbClr val="93B08D"/>
              </a:solidFill>
              <a:cs typeface="Calibri"/>
            </a:endParaRPr>
          </a:p>
          <a:p>
            <a:r>
              <a:rPr lang="cy-GB" sz="1200" dirty="0">
                <a:latin typeface="Calibri Light"/>
                <a:ea typeface="+mn-lt"/>
                <a:cs typeface="+mn-lt"/>
              </a:rPr>
              <a:t>Bwrpas y llawlyfr yma yw i weithwyr y blynyddoedd cynnar gael mwy o ddealltwriaeth ynghylch pam mae trawsnewid yn chwarae rhan mor bwysig yn natblygiad plant ifanc.</a:t>
            </a:r>
            <a:endParaRPr lang="cy-GB">
              <a:latin typeface="Calibri Light"/>
              <a:cs typeface="Calibri Light"/>
            </a:endParaRPr>
          </a:p>
          <a:p>
            <a:endParaRPr lang="cy-GB" sz="1200" dirty="0">
              <a:latin typeface="Calibri Light"/>
              <a:ea typeface="+mn-lt"/>
              <a:cs typeface="+mn-lt"/>
            </a:endParaRPr>
          </a:p>
          <a:p>
            <a:r>
              <a:rPr lang="cy-GB" sz="1200" dirty="0">
                <a:latin typeface="Calibri Light"/>
                <a:ea typeface="+mn-lt"/>
                <a:cs typeface="+mn-lt"/>
              </a:rPr>
              <a:t>Mae'n bwysig bod gweithwyr y blynyddoedd cynnar yn deall yn dda pam mae'r mathau hyn o drawsnewidiadau mor bwysig i blant ifanc gan eu bod yn gyfnod mor arwyddocaol ym mywydau'r plant ond hefyd i'w rhieni/gofalwyr hefyd. Maen nhw’n amseroedd sy’n effeithio ar y plant am flynyddoedd i ddod felly mae gwybod sut i helpu a chefnogi’r plant a’r rhieni/gofalwyr yn bwysig iawn oherwydd eich bod chi fel gweithwyr blynyddoedd cynnar yn rhan allweddol o wneud yn siŵr bod y trawsnewidiadau mor llyfn â phosibl gan wneud yn siŵr mae plant yn teimlo eu bod yn cael gofal, yn cael eu caru a'u clywed ar adegau mor fawr yn eu bywydau.</a:t>
            </a:r>
            <a:endParaRPr lang="cy-GB">
              <a:latin typeface="Calibri Light"/>
              <a:cs typeface="Calibri"/>
            </a:endParaRPr>
          </a:p>
          <a:p>
            <a:r>
              <a:rPr lang="cy-GB" sz="1200" dirty="0">
                <a:latin typeface="Calibri Light"/>
                <a:cs typeface="Calibri"/>
              </a:rPr>
              <a:t>  </a:t>
            </a:r>
            <a:endParaRPr lang="cy-GB" sz="1200" dirty="0">
              <a:latin typeface="Calibri Light"/>
              <a:ea typeface="+mn-lt"/>
              <a:cs typeface="+mn-lt"/>
            </a:endParaRPr>
          </a:p>
          <a:p>
            <a:r>
              <a:rPr lang="cy-GB" sz="1200" dirty="0">
                <a:latin typeface="Calibri Light"/>
                <a:ea typeface="+mn-lt"/>
                <a:cs typeface="+mn-lt"/>
              </a:rPr>
              <a:t>Mae'r llawlyfr hwn nid yn unig i'ch addysgu ar ba mor bwysig yw trawsnewidiadau, rôl yr oedolion ac ymyriadau ond hefyd i'ch helpu yn eich ymarfer eich hun. Yn y llawlyfr hwn bydd ffyrdd i chi fel gweithwyr blynyddoedd cynnar ar sut i helpu a chefnogi plant ifanc a'u teuluoedd wrth fynd trwy'r trawsnewidiadau hyn, yna yn neud ymarfer eich hun yn gryfach. </a:t>
            </a:r>
            <a:endParaRPr lang="cy-GB" sz="1200" dirty="0">
              <a:latin typeface="Calibri Light"/>
              <a:cs typeface="Calibri"/>
            </a:endParaRPr>
          </a:p>
          <a:p>
            <a:r>
              <a:rPr lang="cy-GB" sz="1200" dirty="0">
                <a:latin typeface="Calibri Light"/>
                <a:cs typeface="Calibri"/>
              </a:rPr>
              <a:t>  </a:t>
            </a:r>
            <a:endParaRPr lang="cy-GB" sz="1200" dirty="0">
              <a:latin typeface="Calibri Light"/>
              <a:ea typeface="+mn-lt"/>
              <a:cs typeface="+mn-lt"/>
            </a:endParaRPr>
          </a:p>
          <a:p>
            <a:r>
              <a:rPr lang="cy-GB" sz="1200" dirty="0">
                <a:latin typeface="Calibri Light"/>
                <a:ea typeface="+mn-lt"/>
                <a:cs typeface="+mn-lt"/>
              </a:rPr>
              <a:t>Gyda chyfnodau pontio mor fawr, daw llawer o hwyliau i blant ifanc, ond gall cael y ddealltwriaeth, y paratoad a’r cymorth priodol ar gyfer y trawsnewidiadau hyn arwain at ganlyniadau cadarnhaol. gall y plentyn ymgartrefu yn yr amgylchedd newydd yn fwy rhwydd gyda llai o bryder a theimlo'n ddiogel trwy gydol y trawsnewidiadau</a:t>
            </a:r>
          </a:p>
          <a:p>
            <a:endParaRPr lang="en-US" sz="1200" dirty="0">
              <a:latin typeface="Calibri Light"/>
              <a:cs typeface="Calibri"/>
            </a:endParaRPr>
          </a:p>
          <a:p>
            <a:r>
              <a:rPr lang="cy-GB" sz="1200" dirty="0">
                <a:latin typeface="Calibri Light"/>
                <a:ea typeface="+mn-lt"/>
                <a:cs typeface="+mn-lt"/>
              </a:rPr>
              <a:t>Mae cael gwell dealltwriaeth o drawsnewidiadau a sut i gefnogi pawb yn ystod yr amser yn gwella ansawdd eich ymarfer eich hun, felly mae'n gwneud y gofal a'r cymorth a roddwch yn llawer mwy effeithiol.</a:t>
            </a:r>
            <a:endParaRPr lang="cy-GB" sz="1200" dirty="0">
              <a:latin typeface="Calibri Light"/>
              <a:cs typeface="Calibri"/>
            </a:endParaRPr>
          </a:p>
          <a:p>
            <a:endParaRPr lang="en-US" sz="1200" dirty="0">
              <a:cs typeface="Calibri"/>
            </a:endParaRPr>
          </a:p>
          <a:p>
            <a:endParaRPr lang="en-US" sz="1200" dirty="0">
              <a:cs typeface="Calibri"/>
            </a:endParaRPr>
          </a:p>
          <a:p>
            <a:endParaRPr lang="en-US" sz="1200" dirty="0">
              <a:cs typeface="Calibri"/>
            </a:endParaRPr>
          </a:p>
          <a:p>
            <a:endParaRPr lang="en-US" sz="1200" dirty="0">
              <a:cs typeface="Calibri"/>
            </a:endParaRPr>
          </a:p>
          <a:p>
            <a:endParaRPr lang="en-US" sz="1200" dirty="0">
              <a:cs typeface="Calibri"/>
            </a:endParaRPr>
          </a:p>
          <a:p>
            <a:endParaRPr lang="en-US" sz="1200" dirty="0">
              <a:cs typeface="Calibri"/>
            </a:endParaRPr>
          </a:p>
        </p:txBody>
      </p:sp>
      <p:sp>
        <p:nvSpPr>
          <p:cNvPr id="4" name="TextBox 3">
            <a:extLst>
              <a:ext uri="{FF2B5EF4-FFF2-40B4-BE49-F238E27FC236}">
                <a16:creationId xmlns:a16="http://schemas.microsoft.com/office/drawing/2014/main" id="{60E92320-2723-5A33-F51C-FB92A9867413}"/>
              </a:ext>
            </a:extLst>
          </p:cNvPr>
          <p:cNvSpPr txBox="1"/>
          <p:nvPr/>
        </p:nvSpPr>
        <p:spPr>
          <a:xfrm>
            <a:off x="3269788" y="8761960"/>
            <a:ext cx="40890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latin typeface="Calibri Light"/>
                <a:cs typeface="Calibri"/>
              </a:rPr>
              <a:t>1</a:t>
            </a:r>
          </a:p>
        </p:txBody>
      </p:sp>
      <p:pic>
        <p:nvPicPr>
          <p:cNvPr id="5" name="Picture 4" descr="A group of kids riding bikes on a path&#10;&#10;Description automatically generated">
            <a:extLst>
              <a:ext uri="{FF2B5EF4-FFF2-40B4-BE49-F238E27FC236}">
                <a16:creationId xmlns:a16="http://schemas.microsoft.com/office/drawing/2014/main" id="{3E8DA17C-F3C9-4A48-2BAE-BE7E3322F49B}"/>
              </a:ext>
            </a:extLst>
          </p:cNvPr>
          <p:cNvPicPr>
            <a:picLocks noChangeAspect="1"/>
          </p:cNvPicPr>
          <p:nvPr/>
        </p:nvPicPr>
        <p:blipFill>
          <a:blip r:embed="rId2"/>
          <a:stretch>
            <a:fillRect/>
          </a:stretch>
        </p:blipFill>
        <p:spPr>
          <a:xfrm>
            <a:off x="1326697" y="6041857"/>
            <a:ext cx="4190999" cy="2339857"/>
          </a:xfrm>
          <a:prstGeom prst="rect">
            <a:avLst/>
          </a:prstGeom>
        </p:spPr>
      </p:pic>
    </p:spTree>
    <p:extLst>
      <p:ext uri="{BB962C8B-B14F-4D97-AF65-F5344CB8AC3E}">
        <p14:creationId xmlns:p14="http://schemas.microsoft.com/office/powerpoint/2010/main" val="4279870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726313-F803-DBEA-F247-4ED4BCC4CD65}"/>
              </a:ext>
            </a:extLst>
          </p:cNvPr>
          <p:cNvSpPr txBox="1"/>
          <p:nvPr/>
        </p:nvSpPr>
        <p:spPr>
          <a:xfrm>
            <a:off x="196567" y="203847"/>
            <a:ext cx="6464865" cy="646331"/>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3600" b="1" u="sng" dirty="0">
                <a:solidFill>
                  <a:srgbClr val="93B08D"/>
                </a:solidFill>
                <a:latin typeface="Calibri Light"/>
                <a:cs typeface="Calibri"/>
              </a:rPr>
              <a:t>Cyflwyniad I pontio</a:t>
            </a:r>
          </a:p>
        </p:txBody>
      </p:sp>
      <p:sp>
        <p:nvSpPr>
          <p:cNvPr id="4" name="TextBox 3">
            <a:extLst>
              <a:ext uri="{FF2B5EF4-FFF2-40B4-BE49-F238E27FC236}">
                <a16:creationId xmlns:a16="http://schemas.microsoft.com/office/drawing/2014/main" id="{7F938A43-2165-EBE4-0C0D-99448A02BBEE}"/>
              </a:ext>
            </a:extLst>
          </p:cNvPr>
          <p:cNvSpPr txBox="1"/>
          <p:nvPr/>
        </p:nvSpPr>
        <p:spPr>
          <a:xfrm rot="-10800000" flipV="1">
            <a:off x="3261552" y="8752871"/>
            <a:ext cx="33489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latin typeface="Calibri Light"/>
                <a:cs typeface="Calibri"/>
              </a:rPr>
              <a:t>2</a:t>
            </a:r>
            <a:endParaRPr lang="en-US" sz="1400" dirty="0">
              <a:latin typeface="Calibri Light"/>
            </a:endParaRPr>
          </a:p>
        </p:txBody>
      </p:sp>
      <p:sp>
        <p:nvSpPr>
          <p:cNvPr id="5" name="TextBox 4">
            <a:extLst>
              <a:ext uri="{FF2B5EF4-FFF2-40B4-BE49-F238E27FC236}">
                <a16:creationId xmlns:a16="http://schemas.microsoft.com/office/drawing/2014/main" id="{C01D5F6D-A228-71A6-458C-F65CBD8FCABE}"/>
              </a:ext>
            </a:extLst>
          </p:cNvPr>
          <p:cNvSpPr txBox="1"/>
          <p:nvPr/>
        </p:nvSpPr>
        <p:spPr>
          <a:xfrm>
            <a:off x="233242" y="848033"/>
            <a:ext cx="6464865" cy="7571303"/>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b="1" dirty="0">
                <a:solidFill>
                  <a:srgbClr val="93B08D"/>
                </a:solidFill>
                <a:latin typeface="Calibri Light"/>
                <a:cs typeface="Calibri"/>
              </a:rPr>
              <a:t>Beth yw pontio?</a:t>
            </a:r>
          </a:p>
          <a:p>
            <a:r>
              <a:rPr lang="cy-GB" sz="1200" dirty="0">
                <a:solidFill>
                  <a:srgbClr val="000000"/>
                </a:solidFill>
                <a:latin typeface="Calibri Light"/>
                <a:ea typeface="+mn-lt"/>
                <a:cs typeface="+mn-lt"/>
              </a:rPr>
              <a:t>Pontio yw amser pwysig yn fywyd plant ifanc a'i rhieni/gofalwyr. Mae'n gam mawr yn ddatblygiad plentyn. Gall pontio fod mor fawr a symud o feithrinfa i ysgol gynradd i rhywbeth mwy syml fel symud o un gweithgaredd i'r llall yn ystod y dydd.  </a:t>
            </a:r>
          </a:p>
          <a:p>
            <a:endParaRPr lang="cy-GB" sz="1200" dirty="0">
              <a:solidFill>
                <a:srgbClr val="000000"/>
              </a:solidFill>
              <a:latin typeface="Calibri Light"/>
              <a:ea typeface="+mn-lt"/>
              <a:cs typeface="+mn-lt"/>
            </a:endParaRPr>
          </a:p>
          <a:p>
            <a:r>
              <a:rPr lang="cy-GB" sz="1200" dirty="0">
                <a:solidFill>
                  <a:srgbClr val="000000"/>
                </a:solidFill>
                <a:latin typeface="Calibri Light"/>
                <a:ea typeface="+mn-lt"/>
                <a:cs typeface="+mn-lt"/>
              </a:rPr>
              <a:t>Mae rhain yn cael i adnabod fel trawsnewidiadau llorweddol a thrawsnewidiadau fertigol. Llorweddol yw'r trawsnewidiadau sydd yn digwydd pob dydd fel mynd o un dasg i'r llall neu fynd o amser chwarae i amser bwyd, falle bydda ni fel oedolion ddim yn meddwl amdano fel rhyw fath o drawsnewid. Mae trawsnewidiadau fertigol yw'r newidiadau mwy mawr sydd yn digwydd i blentyn fel symud o feithrinfa i ysgol gynradd. Yn ôl </a:t>
            </a:r>
            <a:r>
              <a:rPr lang="en-GB" sz="1200" dirty="0">
                <a:solidFill>
                  <a:srgbClr val="000000"/>
                </a:solidFill>
                <a:latin typeface="Calibri Light"/>
                <a:ea typeface="+mn-lt"/>
                <a:cs typeface="+mn-lt"/>
              </a:rPr>
              <a:t>Early Years Matters </a:t>
            </a:r>
            <a:r>
              <a:rPr lang="cy-GB" sz="1200" dirty="0">
                <a:solidFill>
                  <a:srgbClr val="000000"/>
                </a:solidFill>
                <a:latin typeface="Calibri Light"/>
                <a:ea typeface="+mn-lt"/>
                <a:cs typeface="+mn-lt"/>
              </a:rPr>
              <a:t>(2023) Maen nhw’n amseroedd o newid cyffrous yn sicr ac yn amseroedd o gyfleoedd a thwf newydd i bob plentyn. Gall hefyd fod yn gyfnodau o ansicrwydd lle nad yw'r amgylchoedd yr un fath, disgwyliadau a gweithdrefnau'n wahanol ac yn wynebu hyd yn hyn anghyfarwydd. Mae cael y cyfnod pontio yn iawn yn hanfodol i bob plentyn. </a:t>
            </a:r>
            <a:endParaRPr lang="cy-GB" sz="1200" dirty="0">
              <a:latin typeface="Calibri Light"/>
              <a:cs typeface="Calibri"/>
            </a:endParaRPr>
          </a:p>
          <a:p>
            <a:endParaRPr lang="cy-GB" sz="1200" dirty="0">
              <a:solidFill>
                <a:srgbClr val="000000"/>
              </a:solidFill>
              <a:latin typeface="Calibri Light"/>
              <a:cs typeface="Calibri"/>
            </a:endParaRPr>
          </a:p>
          <a:p>
            <a:r>
              <a:rPr lang="cy-GB" sz="1200" dirty="0">
                <a:solidFill>
                  <a:srgbClr val="000000"/>
                </a:solidFill>
                <a:latin typeface="Calibri Light"/>
                <a:ea typeface="+mn-lt"/>
                <a:cs typeface="+mn-lt"/>
              </a:rPr>
              <a:t>Mae pob math o drawsnewid yn bwysig ym mywyd plentyn, boed yn fawr neu'n fach, mae'n dal i gael effaith ar ddatblygiad y plentyn, dyna pam mae gwneud i'r plentyn deimlo ei fod yn derbyn gofal, yn bwysig ac yn cael ei glywed mor bwysig. Mae pontio yn y blynyddoedd cynnar hefyd yn bwysig oherwydd dyma sy’n adeiladu’r sylfaen i’w dyfodol. Os ydynt wedi’u hamgylchynu gan bobl gadarnhaol ac mewn amgylchedd cadarnhaol mae’n fwy tebygol y bydd trawsnewidiadau’r plentyn drwy gydol eu hoes yn llyfnach ac yn fwy cadarnhaol.</a:t>
            </a:r>
            <a:endParaRPr lang="cy-GB" dirty="0">
              <a:latin typeface="Calibri Light"/>
              <a:cs typeface="Calibri Light"/>
            </a:endParaRPr>
          </a:p>
          <a:p>
            <a:endParaRPr lang="cy-GB" sz="1200" dirty="0">
              <a:latin typeface="Calibri Light"/>
              <a:ea typeface="+mn-lt"/>
              <a:cs typeface="+mn-lt"/>
            </a:endParaRPr>
          </a:p>
          <a:p>
            <a:r>
              <a:rPr lang="cy-GB" sz="1200" dirty="0">
                <a:latin typeface="Calibri Light"/>
                <a:ea typeface="+mn-lt"/>
                <a:cs typeface="+mn-lt"/>
              </a:rPr>
              <a:t>mae sicrhau bod y cyfnod pontio yn mynd heb drafferth yn bwysig iawn i'r plant a'u teuluoedd. Gellir helpu hyn trwy sicrhau eu bod yn cael eu cynllunio'n ofalus a'u newid i anghenion y plentyn. Mae </a:t>
            </a:r>
            <a:r>
              <a:rPr lang="en-GB" sz="1200" dirty="0">
                <a:latin typeface="Calibri Light"/>
                <a:ea typeface="+mn-lt"/>
                <a:cs typeface="+mn-lt"/>
              </a:rPr>
              <a:t>Nursery story</a:t>
            </a:r>
            <a:r>
              <a:rPr lang="cy-GB" sz="1200" dirty="0">
                <a:latin typeface="Calibri Light"/>
                <a:ea typeface="+mn-lt"/>
                <a:cs typeface="+mn-lt"/>
              </a:rPr>
              <a:t> (2021) yn nodi Er bod newid yn aml yn anochel, gall rheoli trosglwyddiadau'n sensitif </a:t>
            </a:r>
            <a:r>
              <a:rPr lang="cy-GB" sz="1200">
                <a:latin typeface="Calibri Light"/>
                <a:ea typeface="+mn-lt"/>
                <a:cs typeface="+mn-lt"/>
              </a:rPr>
              <a:t>helpu i leihau unrhyw straen a phryder. Felly manteision gwneud yn siŵr bod trawsnewidiadau'r </a:t>
            </a:r>
            <a:r>
              <a:rPr lang="cy-GB" sz="1200" dirty="0">
                <a:latin typeface="Calibri Light"/>
                <a:ea typeface="+mn-lt"/>
                <a:cs typeface="+mn-lt"/>
              </a:rPr>
              <a:t>plentyn yn mynd yn dda iddyn nhw a'u teuluoedd yw bod y plentyn yn cael dechrau cadarnhaol yn ei ddatblygiad. Mae cael eu hamgylchynu gan amgylchedd cadarnhaol a phobl, yn adeiladu sylfaen dda ar ddechrau eu dysgu. Mae gwneud i’r plentyn deimlo’n bwysig, yn cael ei glywed ac yn cael gofal ar adegau newydd yn helpu’r plentyn i deimlo’n llai nerfus am yr hyn sydd o’i flaen. Mae helpu teulu'r plentyn yn ystod y cyfnod hwn hefyd yn bwysig iawn, gan wneud yn siŵr bod y teuluoedd yn teimlo eu bod yn cael eu clywed am unrhyw bryderon neu ofidiau yn eu helpu i deimlo'n fwy cyfforddus. Mae gwneud yn siŵr bod teuluoedd yn teimlo eu bod yn cael eu cynnwys hefyd yn bwysig gan fod hwn yn gam mor fawr yn natblygiad y plentyn ac yn ei fywyd fel teulu.</a:t>
            </a:r>
            <a:endParaRPr lang="cy-GB" sz="1200" dirty="0">
              <a:latin typeface="Calibri Light"/>
              <a:cs typeface="Calibri"/>
            </a:endParaRPr>
          </a:p>
          <a:p>
            <a:endParaRPr lang="cy-GB" sz="1200" dirty="0">
              <a:latin typeface="Calibri Light"/>
              <a:cs typeface="Calibri"/>
            </a:endParaRPr>
          </a:p>
          <a:p>
            <a:r>
              <a:rPr lang="cy-GB" sz="1200" dirty="0">
                <a:latin typeface="Calibri Light"/>
                <a:ea typeface="+mn-lt"/>
                <a:cs typeface="+mn-lt"/>
              </a:rPr>
              <a:t>Bydd y llawlyfr hwn yn canolbwyntio'n bennaf ar bontio o'r meithrin i'r ysgol gynradd. Mae hwn yn gam mor fawr ym mywyd plentyn felly mae sicrhau bod gennych y ffyrdd cywir o gefnogi a gwybodaeth mor bwysig. felly rwy'n gobeithio y gall y llawlyfr hwn roi'r wybodaeth sydd ei hangen arnoch i roi'r gefnogaeth gywir ac y gallwch ei defnyddio yn eich practis eich hun</a:t>
            </a:r>
            <a:endParaRPr lang="cy-GB" sz="1200" dirty="0">
              <a:latin typeface="Calibri Light"/>
            </a:endParaRPr>
          </a:p>
          <a:p>
            <a:endParaRPr lang="cy-GB" sz="1400" dirty="0">
              <a:solidFill>
                <a:srgbClr val="93B08D"/>
              </a:solidFill>
              <a:cs typeface="Calibri"/>
            </a:endParaRPr>
          </a:p>
          <a:p>
            <a:endParaRPr lang="cy-GB" sz="1400" dirty="0">
              <a:solidFill>
                <a:srgbClr val="93B08D"/>
              </a:solidFill>
              <a:cs typeface="Calibri"/>
            </a:endParaRPr>
          </a:p>
        </p:txBody>
      </p:sp>
    </p:spTree>
    <p:extLst>
      <p:ext uri="{BB962C8B-B14F-4D97-AF65-F5344CB8AC3E}">
        <p14:creationId xmlns:p14="http://schemas.microsoft.com/office/powerpoint/2010/main" val="2606248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8A818E-A4B4-BF1E-5BCB-8EFC7F80CB39}"/>
              </a:ext>
            </a:extLst>
          </p:cNvPr>
          <p:cNvSpPr txBox="1"/>
          <p:nvPr/>
        </p:nvSpPr>
        <p:spPr>
          <a:xfrm>
            <a:off x="1166090" y="311727"/>
            <a:ext cx="44911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3600" u="sng" dirty="0">
                <a:solidFill>
                  <a:srgbClr val="93B08D"/>
                </a:solidFill>
                <a:latin typeface="Calibri Light"/>
                <a:cs typeface="Calibri"/>
              </a:rPr>
              <a:t>Anghenion y plentyn </a:t>
            </a:r>
          </a:p>
        </p:txBody>
      </p:sp>
      <p:sp>
        <p:nvSpPr>
          <p:cNvPr id="3" name="TextBox 2">
            <a:extLst>
              <a:ext uri="{FF2B5EF4-FFF2-40B4-BE49-F238E27FC236}">
                <a16:creationId xmlns:a16="http://schemas.microsoft.com/office/drawing/2014/main" id="{A3EA1E6D-225D-C2EF-C9B8-C2A5CFA7733B}"/>
              </a:ext>
            </a:extLst>
          </p:cNvPr>
          <p:cNvSpPr txBox="1"/>
          <p:nvPr/>
        </p:nvSpPr>
        <p:spPr>
          <a:xfrm>
            <a:off x="215115" y="960451"/>
            <a:ext cx="6130636" cy="4154984"/>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Calibri Light"/>
                <a:ea typeface="+mn-lt"/>
                <a:cs typeface="+mn-lt"/>
              </a:rPr>
              <a:t>Mae anghenion y plentyn yn bwysig iawn yn ystod y cyfnod pontio. Mae’n bwysig ein bod ni fel oedolion yn darparu ar gyfer anghenion y plentyn gan na fydd pob plentyn yn ymdopi â’r newidiadau hyn yn yr un modd. Dechrau da i sicrhau eich bod yn gallu diwallu anghenion y plentyn yw cyfathrebu’n dda â’r rhieni/gofalwyr, mae hyn yn eich helpu i ddarganfod beth mae’r plentyn yn ei hoffi/ddim yn ei hoffi, pwy yw ei deulu agos ac unrhyw faterion sy’n ymwneud â’r teulu a pha fath o fagwraeth mae y plentyn wedi cael hyd yn hyn. Mae hyn hefyd yn ffordd dda o gynnwys y rhieni/gofalwyr i wneud iddynt deimlo'n fwy cyfforddus ynghylch pwy sy'n gofalu am eu plant a bod anghenion unigol y plant yn cael eu diwallu. </a:t>
            </a:r>
          </a:p>
          <a:p>
            <a:endParaRPr lang="cy-GB" sz="1200" dirty="0">
              <a:latin typeface="Calibri Light"/>
              <a:ea typeface="+mn-lt"/>
              <a:cs typeface="+mn-lt"/>
            </a:endParaRPr>
          </a:p>
          <a:p>
            <a:r>
              <a:rPr lang="cy-GB" sz="1200" dirty="0">
                <a:latin typeface="Calibri Light"/>
                <a:ea typeface="+mn-lt"/>
                <a:cs typeface="+mn-lt"/>
              </a:rPr>
              <a:t>Gan symud ymlaen o wneud perthnasoedd da, pwy yw'r bobl allweddol yn y broses o drawsnewid? Y bobl allweddol yn y cyfnod hwn yn bennaf yw'r ymarferwyr blynyddoedd cynnar a rhieni/gofalwyr y plentyn</a:t>
            </a:r>
            <a:endParaRPr lang="cy-GB">
              <a:latin typeface="Calibri Light"/>
              <a:cs typeface="Calibri Light"/>
            </a:endParaRPr>
          </a:p>
          <a:p>
            <a:endParaRPr lang="cy-GB" sz="1200" dirty="0">
              <a:latin typeface="Calibri Light"/>
              <a:cs typeface="Calibri"/>
            </a:endParaRPr>
          </a:p>
          <a:p>
            <a:r>
              <a:rPr lang="cy-GB" sz="1200" dirty="0">
                <a:latin typeface="Calibri Light"/>
                <a:ea typeface="+mn-lt"/>
                <a:cs typeface="+mn-lt"/>
              </a:rPr>
              <a:t>Mewn llawer o feithrinfeydd defnyddir y system o weithwyr allweddol. Mae gweithiwr allweddol yn aelod o staff sy'n gyfrifol am grŵp bach o blant yn eu hadran. Mae’r gweithiwr allweddol yn gyfrifol am unrhyw arsylwadau a wneir ar y plentyn, unrhyw achos sy’n peri pryder ac os mae angen cymorth ychwanegol. Hefyd yn gyfrifol am greu perthynas gref gyda’r plentyn a’i deulu fel y byddent yn fwy hapus os oes gan y teulu unrhyw bryderon am unrhyw beth. Mae rhieni hefyd yn chwarae rhan fawr yn natblygiad eu plentyn, yn bennaf yn y ffordd y maent yn cyfathrebu. Mae cyfathrebu da yn golygu bod pob oedolyn yn gweithio'n well i wneud penderfyniadau gwell i'r plentyn.</a:t>
            </a:r>
            <a:endParaRPr lang="cy-GB" dirty="0">
              <a:latin typeface="Calibri Light"/>
              <a:cs typeface="Calibri Light"/>
            </a:endParaRPr>
          </a:p>
          <a:p>
            <a:endParaRPr lang="cy-GB" sz="1200" dirty="0">
              <a:latin typeface="Calibri Light"/>
              <a:cs typeface="Calibri"/>
            </a:endParaRPr>
          </a:p>
        </p:txBody>
      </p:sp>
      <p:sp>
        <p:nvSpPr>
          <p:cNvPr id="6" name="TextBox 5">
            <a:extLst>
              <a:ext uri="{FF2B5EF4-FFF2-40B4-BE49-F238E27FC236}">
                <a16:creationId xmlns:a16="http://schemas.microsoft.com/office/drawing/2014/main" id="{871C3448-47F1-9B69-7A3B-3EBEC1AE3112}"/>
              </a:ext>
            </a:extLst>
          </p:cNvPr>
          <p:cNvSpPr txBox="1"/>
          <p:nvPr/>
        </p:nvSpPr>
        <p:spPr>
          <a:xfrm>
            <a:off x="363683" y="5188206"/>
            <a:ext cx="6026725" cy="861774"/>
          </a:xfrm>
          <a:prstGeom prst="rect">
            <a:avLst/>
          </a:prstGeom>
          <a:noFill/>
          <a:ln>
            <a:solidFill>
              <a:srgbClr val="93B08D"/>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solidFill>
                  <a:srgbClr val="93B08D"/>
                </a:solidFill>
                <a:latin typeface="Calibri Light"/>
                <a:cs typeface="Calibri"/>
              </a:rPr>
              <a:t>Maslow's hierarchy of needs</a:t>
            </a:r>
          </a:p>
          <a:p>
            <a:r>
              <a:rPr lang="cy-GB" sz="1200" dirty="0">
                <a:solidFill>
                  <a:srgbClr val="93B08D"/>
                </a:solidFill>
                <a:ea typeface="+mn-lt"/>
                <a:cs typeface="+mn-lt"/>
              </a:rPr>
              <a:t>Mae hierarchaeth anghenion </a:t>
            </a:r>
            <a:r>
              <a:rPr lang="en-GB" sz="1200" dirty="0">
                <a:solidFill>
                  <a:srgbClr val="93B08D"/>
                </a:solidFill>
                <a:ea typeface="+mn-lt"/>
                <a:cs typeface="+mn-lt"/>
              </a:rPr>
              <a:t>Maslow</a:t>
            </a:r>
            <a:r>
              <a:rPr lang="cy-GB" sz="1200" dirty="0">
                <a:solidFill>
                  <a:srgbClr val="93B08D"/>
                </a:solidFill>
                <a:ea typeface="+mn-lt"/>
                <a:cs typeface="+mn-lt"/>
              </a:rPr>
              <a:t> yn ddamcaniaeth sy'n awgrymu bod angen bodloni'r anghenion yn is i lawr yn gyntaf cyn y gallwch chi gyrraedd eich botensial llawn a bodloni anghenion uwch.</a:t>
            </a:r>
            <a:endParaRPr lang="cy-GB" dirty="0">
              <a:solidFill>
                <a:srgbClr val="93B08D"/>
              </a:solidFill>
            </a:endParaRPr>
          </a:p>
        </p:txBody>
      </p:sp>
      <p:pic>
        <p:nvPicPr>
          <p:cNvPr id="7" name="Picture 6">
            <a:extLst>
              <a:ext uri="{FF2B5EF4-FFF2-40B4-BE49-F238E27FC236}">
                <a16:creationId xmlns:a16="http://schemas.microsoft.com/office/drawing/2014/main" id="{5FBE5C26-320A-14AA-0737-E59A8A683CAE}"/>
              </a:ext>
            </a:extLst>
          </p:cNvPr>
          <p:cNvPicPr>
            <a:picLocks noChangeAspect="1"/>
          </p:cNvPicPr>
          <p:nvPr/>
        </p:nvPicPr>
        <p:blipFill>
          <a:blip r:embed="rId2"/>
          <a:stretch>
            <a:fillRect/>
          </a:stretch>
        </p:blipFill>
        <p:spPr>
          <a:xfrm>
            <a:off x="1466273" y="6280282"/>
            <a:ext cx="3729181" cy="2390689"/>
          </a:xfrm>
          <a:prstGeom prst="rect">
            <a:avLst/>
          </a:prstGeom>
          <a:ln>
            <a:solidFill>
              <a:srgbClr val="93B08D"/>
            </a:solidFill>
          </a:ln>
        </p:spPr>
      </p:pic>
      <p:sp>
        <p:nvSpPr>
          <p:cNvPr id="8" name="TextBox 7">
            <a:extLst>
              <a:ext uri="{FF2B5EF4-FFF2-40B4-BE49-F238E27FC236}">
                <a16:creationId xmlns:a16="http://schemas.microsoft.com/office/drawing/2014/main" id="{3F43BD21-38F2-3423-389A-7670AA8F8D31}"/>
              </a:ext>
            </a:extLst>
          </p:cNvPr>
          <p:cNvSpPr txBox="1"/>
          <p:nvPr/>
        </p:nvSpPr>
        <p:spPr>
          <a:xfrm>
            <a:off x="3174999" y="8838045"/>
            <a:ext cx="31172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latin typeface="Calibri Light"/>
                <a:cs typeface="Calibri"/>
              </a:rPr>
              <a:t>3</a:t>
            </a:r>
            <a:endParaRPr lang="en-US" sz="1400" dirty="0">
              <a:latin typeface="Calibri Light"/>
            </a:endParaRPr>
          </a:p>
        </p:txBody>
      </p:sp>
    </p:spTree>
    <p:extLst>
      <p:ext uri="{BB962C8B-B14F-4D97-AF65-F5344CB8AC3E}">
        <p14:creationId xmlns:p14="http://schemas.microsoft.com/office/powerpoint/2010/main" val="115582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10A6FB-58FF-23EC-C864-C7750D8420D8}"/>
              </a:ext>
            </a:extLst>
          </p:cNvPr>
          <p:cNvSpPr txBox="1"/>
          <p:nvPr/>
        </p:nvSpPr>
        <p:spPr>
          <a:xfrm>
            <a:off x="-1471117" y="-2206675"/>
            <a:ext cx="6043116" cy="6201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213BF987-6EB9-572F-847E-68CB7B2B5DEF}"/>
              </a:ext>
            </a:extLst>
          </p:cNvPr>
          <p:cNvSpPr txBox="1"/>
          <p:nvPr/>
        </p:nvSpPr>
        <p:spPr>
          <a:xfrm>
            <a:off x="394205" y="273714"/>
            <a:ext cx="6086384" cy="1600438"/>
          </a:xfrm>
          <a:prstGeom prst="rect">
            <a:avLst/>
          </a:prstGeom>
          <a:noFill/>
          <a:ln>
            <a:solidFill>
              <a:srgbClr val="93B08D"/>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b="1" u="sng" dirty="0">
                <a:solidFill>
                  <a:srgbClr val="93B08D"/>
                </a:solidFill>
                <a:ea typeface="+mn-lt"/>
                <a:cs typeface="+mn-lt"/>
              </a:rPr>
              <a:t>Sut mae hierarchaeth anghenion </a:t>
            </a:r>
            <a:r>
              <a:rPr lang="en-GB" sz="1400" b="1" u="sng" dirty="0">
                <a:solidFill>
                  <a:srgbClr val="93B08D"/>
                </a:solidFill>
                <a:ea typeface="+mn-lt"/>
                <a:cs typeface="+mn-lt"/>
              </a:rPr>
              <a:t>Maslow</a:t>
            </a:r>
            <a:r>
              <a:rPr lang="cy-GB" sz="1400" b="1" u="sng" dirty="0">
                <a:solidFill>
                  <a:srgbClr val="93B08D"/>
                </a:solidFill>
                <a:ea typeface="+mn-lt"/>
                <a:cs typeface="+mn-lt"/>
              </a:rPr>
              <a:t> yn dod i mewn i drawsnewidiadau</a:t>
            </a:r>
          </a:p>
          <a:p>
            <a:r>
              <a:rPr lang="cy-GB" sz="1200" dirty="0">
                <a:solidFill>
                  <a:srgbClr val="93B08D"/>
                </a:solidFill>
                <a:latin typeface="Calibri Light"/>
                <a:ea typeface="+mn-lt"/>
                <a:cs typeface="+mn-lt"/>
              </a:rPr>
              <a:t>Sut mae hierarchaeth anghenion </a:t>
            </a:r>
            <a:r>
              <a:rPr lang="en-GB" sz="1200" dirty="0">
                <a:solidFill>
                  <a:srgbClr val="93B08D"/>
                </a:solidFill>
                <a:latin typeface="Calibri Light"/>
                <a:ea typeface="+mn-lt"/>
                <a:cs typeface="+mn-lt"/>
              </a:rPr>
              <a:t>Maslow</a:t>
            </a:r>
            <a:r>
              <a:rPr lang="cy-GB" sz="1200" dirty="0">
                <a:solidFill>
                  <a:srgbClr val="93B08D"/>
                </a:solidFill>
                <a:latin typeface="Calibri Light"/>
                <a:ea typeface="+mn-lt"/>
                <a:cs typeface="+mn-lt"/>
              </a:rPr>
              <a:t> yn dod i mewn i drawsnewid fel gwladwriaeth Addysgwr Blynyddoedd Cynnar (2016) 'Unwaith y bydd yr anghenion corfforol hyn wedi'u diwallu yna mae'n rhaid i blentyn deimlo ei fod yn ddiogel yn ei amgylchedd. Ar ôl y lefel hon rydym yn cyrraedd 'anghenion perthyn a chariad'. Sy'n helpu gyda thrawsnewidiadau oherwydd yn aml gall plant deimlo ar goll ychydig yn yr amseroedd hyn felly mae dod o hyd i ymdeimlad o berthyn yn yr amseroedd hyn yn bwysig iawn i'r plentyn. felly mae sicrhau bod yr anghenion sylfaenol yn cael eu diwallu yn gyntaf yn helpu'r plentyn i gyrraedd ei lawn botensial.</a:t>
            </a:r>
            <a:endParaRPr lang="cy-GB" sz="1200" dirty="0">
              <a:latin typeface="Calibri Light"/>
              <a:cs typeface="Calibri Light"/>
            </a:endParaRPr>
          </a:p>
        </p:txBody>
      </p:sp>
      <p:sp>
        <p:nvSpPr>
          <p:cNvPr id="5" name="TextBox 4">
            <a:extLst>
              <a:ext uri="{FF2B5EF4-FFF2-40B4-BE49-F238E27FC236}">
                <a16:creationId xmlns:a16="http://schemas.microsoft.com/office/drawing/2014/main" id="{8E5F9FF4-1DD1-CAF0-87E8-5F82CCD450A1}"/>
              </a:ext>
            </a:extLst>
          </p:cNvPr>
          <p:cNvSpPr txBox="1"/>
          <p:nvPr/>
        </p:nvSpPr>
        <p:spPr>
          <a:xfrm>
            <a:off x="389412" y="2076871"/>
            <a:ext cx="60935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u="sng" dirty="0">
                <a:solidFill>
                  <a:srgbClr val="93B08D"/>
                </a:solidFill>
                <a:latin typeface="Calibri Light"/>
                <a:cs typeface="Calibri"/>
              </a:rPr>
              <a:t>Rol</a:t>
            </a:r>
            <a:r>
              <a:rPr lang="cy-GB" sz="3600" b="1" u="sng" dirty="0">
                <a:solidFill>
                  <a:srgbClr val="93B08D"/>
                </a:solidFill>
                <a:latin typeface="Calibri Light"/>
                <a:cs typeface="Calibri"/>
              </a:rPr>
              <a:t> yr oedolyn </a:t>
            </a:r>
          </a:p>
        </p:txBody>
      </p:sp>
      <p:sp>
        <p:nvSpPr>
          <p:cNvPr id="3" name="TextBox 2">
            <a:extLst>
              <a:ext uri="{FF2B5EF4-FFF2-40B4-BE49-F238E27FC236}">
                <a16:creationId xmlns:a16="http://schemas.microsoft.com/office/drawing/2014/main" id="{EE0DBB77-2429-9A5A-DF9A-91EC3B932C6A}"/>
              </a:ext>
            </a:extLst>
          </p:cNvPr>
          <p:cNvSpPr txBox="1"/>
          <p:nvPr/>
        </p:nvSpPr>
        <p:spPr>
          <a:xfrm>
            <a:off x="282357" y="2849866"/>
            <a:ext cx="6288302" cy="69095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Calibri Light"/>
                <a:ea typeface="+mn-lt"/>
                <a:cs typeface="+mn-lt"/>
              </a:rPr>
              <a:t>Y math o oedolyn sy’n cefnogi plentyn yn ystod cyfnodau pontio yw ei rieni/gofalwyr, gweithwyr allweddol ac weithiau gweithwyr proffesiynol allanol. </a:t>
            </a:r>
            <a:endParaRPr lang="en-US">
              <a:latin typeface="Calibri Light"/>
              <a:ea typeface="+mn-lt"/>
              <a:cs typeface="+mn-lt"/>
            </a:endParaRPr>
          </a:p>
          <a:p>
            <a:endParaRPr lang="cy-GB" sz="1200" dirty="0">
              <a:latin typeface="Calibri Light"/>
              <a:ea typeface="+mn-lt"/>
              <a:cs typeface="+mn-lt"/>
            </a:endParaRPr>
          </a:p>
          <a:p>
            <a:r>
              <a:rPr lang="cy-GB" sz="1200" dirty="0">
                <a:latin typeface="Calibri Light"/>
                <a:ea typeface="+mn-lt"/>
                <a:cs typeface="+mn-lt"/>
              </a:rPr>
              <a:t>Fel gweithwyr blynyddoedd cynnar, mae gennych chi gyfrifoldeb mawr iawn dros y plant wrth iddyn nhw fynd drwy’r cyfnod pontio o feithrinfa i’r ysgol. Mae'n bwysig ein bod yn cael effaith gadarnhaol ar y plant wrth iddynt fynd ymlaen. </a:t>
            </a:r>
            <a:endParaRPr lang="cy-GB" sz="1200" dirty="0">
              <a:latin typeface="Calibri Light"/>
              <a:cs typeface="Calibri"/>
            </a:endParaRPr>
          </a:p>
          <a:p>
            <a:endParaRPr lang="cy-GB" sz="1200" dirty="0">
              <a:latin typeface="Calibri Light"/>
              <a:cs typeface="Calibri"/>
            </a:endParaRPr>
          </a:p>
          <a:p>
            <a:r>
              <a:rPr lang="cy-GB" sz="1200" dirty="0">
                <a:latin typeface="Calibri Light"/>
                <a:ea typeface="+mn-lt"/>
                <a:cs typeface="+mn-lt"/>
              </a:rPr>
              <a:t>Mae gan rhieni rôl fawr yn y ffordd y mae'r plentyn yn mynd trwy'r trawsnewidiadau hyn. mae’n bwysig i’r rhieni/gofalwyr gadw’n gadarnhaol a chryf yn ystod y cyfnod hwn, gan wneud yn siŵr eu bod yn codi unrhyw achos o bryder am y plentyn neu unrhyw beth sy’n ymwneud â’r cyfnod pontio. mae hyn yn gwneud y cyfathrebu'n llawer cryfach rhwng pob agwedd.</a:t>
            </a:r>
          </a:p>
          <a:p>
            <a:endParaRPr lang="cy-GB" sz="1200" dirty="0">
              <a:latin typeface="Calibri Light"/>
              <a:cs typeface="Calibri"/>
            </a:endParaRPr>
          </a:p>
          <a:p>
            <a:r>
              <a:rPr lang="cy-GB" sz="1200" dirty="0">
                <a:latin typeface="Calibri Light"/>
                <a:ea typeface="+mn-lt"/>
                <a:cs typeface="+mn-lt"/>
              </a:rPr>
              <a:t>Mae cyfathrebu’n bwysig iawn rhwng gweithwyr allweddol, rheolwr y feithrinfa, rhieni, yr ysgol y mae’r plentyn yn mynd i’w mynychu a gweithwyr proffesiynol allanol.  </a:t>
            </a:r>
            <a:endParaRPr lang="cy-GB" dirty="0">
              <a:latin typeface="Calibri Light"/>
            </a:endParaRPr>
          </a:p>
          <a:p>
            <a:endParaRPr lang="cy-GB" sz="1200" dirty="0">
              <a:latin typeface="Calibri Light"/>
              <a:ea typeface="+mn-lt"/>
              <a:cs typeface="+mn-lt"/>
            </a:endParaRPr>
          </a:p>
          <a:p>
            <a:r>
              <a:rPr lang="cy-GB" sz="1200" dirty="0">
                <a:latin typeface="Calibri Light"/>
                <a:ea typeface="+mn-lt"/>
                <a:cs typeface="+mn-lt"/>
              </a:rPr>
              <a:t>Mewn meithrinfa mae llawer o ffyrdd o gadw cyfathrebu cryf trwy gydol cyfnod y plentyn yno. mae cyfathrebu effeithiol yn dechrau cyn i'r plentyn gael ei ddiwrnod cyntaf, sef rhwng y rhieni/gofalwyr a'r rheolwr. Mae llawer o feithrinfeydd yn cynnig taith o gwmpas y feithrinfa fel bod y teuluoedd yn gwybod beth all y feithrinfa ei gynnig i ddatblygiad eu plentyn, pa fath o amgylchedd y mae'r lle yn ei ddarparu ac a yw'n addas ar eu cyfer fel teulu. Ym Meithrinfa Cwtsh y Clos, maent wedi'u lleoli ar fferm fach yn Llanarthne ac felly mae llawer o deuluoedd yn ei ystyried yn lle cadarnhaol iawn i'w plant dyfu a dysgu. Ar ôl taith o gwmpas byddwch yn cael cynnig pecyn croeso sy'n cynnwys gwybodaeth am y feithrinfa a sut i gefnogi datblygiad eich plentyn gartref. oddi yno bydd y teulu yn rhoi unrhyw wybodaeth am iechyd a lles y plentyn cyn diwrnod cyntaf y feithrinfa. mae llawer o feithrinfeydd hefyd yn cynnal diwrnodau agored i deuluoedd newydd weld y lle ond hefyd i deuluoedd sydd eisoes yn y feithrinfa ond sydd efallai eisiau dangos yr amgylchedd i neiniau a theidiau neu hyd yn oed i gael golwg ar unrhyw newidiadau y mae'r feithrinfa wedi'u gwneud. Mae diwrnodau agored yn ffordd dda iawn i ymarferwyr meithrin a’r teuluoedd gael amser i greu perthnasoedd cryfach, a hefyd yn ffordd dda i deuluoedd ddod i adnabod ei gilydd. Mae meithrin perthynas rhieni/gofalwyr â’i gilydd yn ffordd wych iddynt deimlo’n fwy cyfforddus pan ddaw’n amser i’w plant ddechrau’r cyfnod pontio ysgol, gall gwybod bod eu plentyn yn gwybod am rywbryd cyn dechrau’r ysgol dawelu meddwl y rhieni/gofalwyr pan ddaw’n amser am ddiwrnod cyntaf y plentyn.</a:t>
            </a:r>
          </a:p>
          <a:p>
            <a:pPr algn="ctr"/>
            <a:r>
              <a:rPr lang="cy-GB" sz="1200" dirty="0">
                <a:cs typeface="Calibri"/>
              </a:rPr>
              <a:t>4</a:t>
            </a:r>
          </a:p>
          <a:p>
            <a:endParaRPr lang="cy-GB" sz="1200" dirty="0">
              <a:latin typeface="Calibri" panose="020F0502020204030204"/>
              <a:ea typeface="+mn-lt"/>
              <a:cs typeface="+mn-lt"/>
            </a:endParaRPr>
          </a:p>
          <a:p>
            <a:endParaRPr lang="cy-GB" sz="1100" dirty="0">
              <a:latin typeface="Calibri Light"/>
              <a:ea typeface="+mn-lt"/>
              <a:cs typeface="+mn-lt"/>
            </a:endParaRPr>
          </a:p>
          <a:p>
            <a:endParaRPr lang="cy-GB" sz="1200" dirty="0">
              <a:latin typeface="Calibri Light"/>
              <a:cs typeface="Calibri"/>
            </a:endParaRPr>
          </a:p>
        </p:txBody>
      </p:sp>
    </p:spTree>
    <p:extLst>
      <p:ext uri="{BB962C8B-B14F-4D97-AF65-F5344CB8AC3E}">
        <p14:creationId xmlns:p14="http://schemas.microsoft.com/office/powerpoint/2010/main" val="928814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3828CF-423F-5892-1BD2-BDCB62B51F00}"/>
              </a:ext>
            </a:extLst>
          </p:cNvPr>
          <p:cNvSpPr txBox="1"/>
          <p:nvPr/>
        </p:nvSpPr>
        <p:spPr>
          <a:xfrm>
            <a:off x="250018" y="149378"/>
            <a:ext cx="1782306" cy="3822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u="sng" dirty="0">
                <a:solidFill>
                  <a:srgbClr val="93B08D"/>
                </a:solidFill>
                <a:latin typeface="Calibri Light"/>
                <a:cs typeface="Calibri"/>
              </a:rPr>
              <a:t>Rôl yr oedolyn</a:t>
            </a:r>
            <a:endParaRPr lang="en-US" dirty="0">
              <a:solidFill>
                <a:srgbClr val="000000"/>
              </a:solidFill>
              <a:latin typeface="Calibri Light"/>
              <a:cs typeface="Calibri Light"/>
            </a:endParaRPr>
          </a:p>
        </p:txBody>
      </p:sp>
      <p:sp>
        <p:nvSpPr>
          <p:cNvPr id="3" name="TextBox 2">
            <a:extLst>
              <a:ext uri="{FF2B5EF4-FFF2-40B4-BE49-F238E27FC236}">
                <a16:creationId xmlns:a16="http://schemas.microsoft.com/office/drawing/2014/main" id="{98850F14-D156-6D54-0DD6-ED3FDCBD2A49}"/>
              </a:ext>
            </a:extLst>
          </p:cNvPr>
          <p:cNvSpPr txBox="1"/>
          <p:nvPr/>
        </p:nvSpPr>
        <p:spPr>
          <a:xfrm>
            <a:off x="182368" y="533361"/>
            <a:ext cx="6431796"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Calibri Light"/>
                <a:ea typeface="+mn-lt"/>
                <a:cs typeface="+mn-lt"/>
              </a:rPr>
              <a:t>Pan fydd plentyn yn mynd trwy'r cyfnod pontio o feithrinfa i'r ysgol mae'n bwysig bod cyfathrebu effeithiol rhwng y feithrinfa a'r ysgol. Gwneir hyn drwy sicrhau bod yr ysgol yn gwybod am unrhyw broblemau y mae’r plentyn wedi cael rhywfaint o gymorth ag unrhyw anghenion dysgu ychwanegol megis profion lleferydd ac iaith neu glyw. Mae rhai meithrinfeydd yn anfon copi o arsylwadau'r plant drosodd o'r adeg y gwnaethant ddechrau yn y feithrinfa i'r arsylwad diwethaf a wnaed cyn iddynt adael yr ysgol. Mae hyn yn sicrhau bod yr ysgol wedyn yn rhoi’r gefnogaeth gywir a buddiol i bob plentyn unigol er mwyn helpu’r plentyn i adeiladu amser cadarnhaol, hapus a hwyliog yn eu hamgylchedd newydd.</a:t>
            </a:r>
            <a:endParaRPr lang="en-US">
              <a:cs typeface="Calibri" panose="020F0502020204030204"/>
            </a:endParaRPr>
          </a:p>
          <a:p>
            <a:endParaRPr lang="cy-GB" sz="1200" dirty="0">
              <a:latin typeface="Calibri Light"/>
              <a:cs typeface="Calibri"/>
            </a:endParaRPr>
          </a:p>
          <a:p>
            <a:r>
              <a:rPr lang="cy-GB" sz="1200" dirty="0">
                <a:latin typeface="Calibri Light"/>
                <a:ea typeface="+mn-lt"/>
                <a:cs typeface="+mn-lt"/>
              </a:rPr>
              <a:t>Mae hefyd yn bwysig i staff gael cyfathrebu da yn y gweithle. Mae hyn yn helpu pawb i weithio'n well fel tîm ac yn creu agwedd fwy cadarnhaol nid yn unig i'r staff ond i'r plant hefyd. Mae yna lawer o ffyrdd o gynnal cyfathrebu da yn y gweithle megis cael cyfarfodydd staff i drafod unrhyw faterion parhaus mewn agwedd o’r gwaith boed hynny’n ymwneud â’r plant, unrhyw faterion staffio neu unrhyw newid yn y feithrinfa.</a:t>
            </a:r>
            <a:endParaRPr lang="cy-GB" sz="1200" dirty="0">
              <a:latin typeface="Calibri Light"/>
              <a:cs typeface="Calibri Light"/>
            </a:endParaRPr>
          </a:p>
        </p:txBody>
      </p:sp>
      <p:sp>
        <p:nvSpPr>
          <p:cNvPr id="4" name="TextBox 3">
            <a:extLst>
              <a:ext uri="{FF2B5EF4-FFF2-40B4-BE49-F238E27FC236}">
                <a16:creationId xmlns:a16="http://schemas.microsoft.com/office/drawing/2014/main" id="{D14D4133-2212-DD5E-F24A-9A046A27C17E}"/>
              </a:ext>
            </a:extLst>
          </p:cNvPr>
          <p:cNvSpPr txBox="1"/>
          <p:nvPr/>
        </p:nvSpPr>
        <p:spPr>
          <a:xfrm>
            <a:off x="184106" y="7541070"/>
            <a:ext cx="6489785" cy="1046440"/>
          </a:xfrm>
          <a:prstGeom prst="rect">
            <a:avLst/>
          </a:prstGeom>
          <a:noFill/>
          <a:ln>
            <a:solidFill>
              <a:schemeClr val="accent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solidFill>
                  <a:srgbClr val="93B08D"/>
                </a:solidFill>
                <a:latin typeface="Calibri Light"/>
                <a:cs typeface="Calibri"/>
              </a:rPr>
              <a:t>Theory </a:t>
            </a:r>
            <a:r>
              <a:rPr lang="en-GB" sz="1400" b="1" u="sng" err="1">
                <a:solidFill>
                  <a:srgbClr val="93B08D"/>
                </a:solidFill>
                <a:latin typeface="Calibri Light"/>
                <a:cs typeface="Calibri"/>
              </a:rPr>
              <a:t>vygotsky</a:t>
            </a:r>
            <a:endParaRPr lang="en-GB" sz="1400" b="1" u="sng">
              <a:solidFill>
                <a:srgbClr val="93B08D"/>
              </a:solidFill>
              <a:latin typeface="Calibri Light"/>
              <a:cs typeface="Calibri"/>
            </a:endParaRPr>
          </a:p>
          <a:p>
            <a:r>
              <a:rPr lang="cy-GB" sz="1200" dirty="0">
                <a:solidFill>
                  <a:srgbClr val="93B08D"/>
                </a:solidFill>
                <a:latin typeface="Calibri Light"/>
                <a:ea typeface="+mn-lt"/>
                <a:cs typeface="+mn-lt"/>
              </a:rPr>
              <a:t>Yn ôl </a:t>
            </a:r>
            <a:r>
              <a:rPr lang="en-GB" sz="1200" dirty="0">
                <a:solidFill>
                  <a:srgbClr val="93B08D"/>
                </a:solidFill>
                <a:latin typeface="Calibri Light"/>
                <a:ea typeface="+mn-lt"/>
                <a:cs typeface="+mn-lt"/>
              </a:rPr>
              <a:t>Northen Arizona university</a:t>
            </a:r>
            <a:r>
              <a:rPr lang="cy-GB" sz="1200" dirty="0">
                <a:solidFill>
                  <a:srgbClr val="93B08D"/>
                </a:solidFill>
                <a:latin typeface="Calibri Light"/>
                <a:ea typeface="+mn-lt"/>
                <a:cs typeface="+mn-lt"/>
              </a:rPr>
              <a:t>, awgrymodd fod dysgu'n digwydd trwy'r rhyngweithio y mae myfyrwyr yn ei gael gyda'u cyfoedion, eu hathrawon ac arbenigwyr eraill o ganlyniad, gall athrawon greu amgylchedd dysgu sy'n gwneud y mwyaf o allu'r dysgwr i ryngweithio â'i gilydd trwy drafod, cydweithio ac adborth. </a:t>
            </a:r>
            <a:endParaRPr lang="cy-GB" dirty="0">
              <a:latin typeface="Calibri Light"/>
            </a:endParaRPr>
          </a:p>
        </p:txBody>
      </p:sp>
      <p:sp>
        <p:nvSpPr>
          <p:cNvPr id="5" name="TextBox 4">
            <a:extLst>
              <a:ext uri="{FF2B5EF4-FFF2-40B4-BE49-F238E27FC236}">
                <a16:creationId xmlns:a16="http://schemas.microsoft.com/office/drawing/2014/main" id="{D4E20F73-8EC0-9CC9-29B9-1A6C01D8E6C6}"/>
              </a:ext>
            </a:extLst>
          </p:cNvPr>
          <p:cNvSpPr txBox="1"/>
          <p:nvPr/>
        </p:nvSpPr>
        <p:spPr>
          <a:xfrm>
            <a:off x="375805" y="4868585"/>
            <a:ext cx="15265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cy-GB" b="1" u="sng">
                <a:solidFill>
                  <a:srgbClr val="93B08D"/>
                </a:solidFill>
                <a:latin typeface="Calibri Light"/>
                <a:cs typeface="Calibri"/>
              </a:rPr>
              <a:t>Amgylchedd</a:t>
            </a:r>
            <a:endParaRPr lang="cy-GB" b="1" u="sng">
              <a:solidFill>
                <a:srgbClr val="93B08D"/>
              </a:solidFill>
              <a:latin typeface="Calibri Light"/>
            </a:endParaRPr>
          </a:p>
        </p:txBody>
      </p:sp>
      <p:sp>
        <p:nvSpPr>
          <p:cNvPr id="6" name="TextBox 5">
            <a:extLst>
              <a:ext uri="{FF2B5EF4-FFF2-40B4-BE49-F238E27FC236}">
                <a16:creationId xmlns:a16="http://schemas.microsoft.com/office/drawing/2014/main" id="{9EB130D6-0638-015F-5299-F3486A15EB11}"/>
              </a:ext>
            </a:extLst>
          </p:cNvPr>
          <p:cNvSpPr txBox="1"/>
          <p:nvPr/>
        </p:nvSpPr>
        <p:spPr>
          <a:xfrm>
            <a:off x="270372" y="5256966"/>
            <a:ext cx="6251979"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solidFill>
                  <a:srgbClr val="000000"/>
                </a:solidFill>
                <a:latin typeface="Calibri Light"/>
                <a:ea typeface="+mn-lt"/>
                <a:cs typeface="+mn-lt"/>
              </a:rPr>
              <a:t>Mae amgylchedd yn chwarae rhan fawr yn natblygiad plentyn ifanc ac yn ei drawsnewidiadau. Rydych chi fel gweithwyr blynyddoedd cynnar yn aml yn cael y cyfle i addurno a chreu'r amgylchedd i'r plant. Mae amgylchedd cadarnhaol rywle yn llawn golau, lliw, hwyl a gweadau newydd a diddorol. Mae amgylchedd cadarnhaol nid yn unig oherwydd edrychiad yr amgylchedd ond mae hefyd oherwydd y bobl a'r awyrgylch. Gallwch chi fel gweithwyr blynyddoedd cynnar helpu hyn trwy gyfathrebu da i wneud yn siŵr bod pob un ar yr un dudalen. Hefyd mae gwneud amgylchedd diogel a chyfforddus yn helpu'r plant i ymgartrefu'n well yn ystod cyfnodau pontio. Yn ôl cyngor Swydd </a:t>
            </a:r>
            <a:r>
              <a:rPr lang="en-GB" sz="1200" dirty="0">
                <a:solidFill>
                  <a:srgbClr val="000000"/>
                </a:solidFill>
                <a:latin typeface="Calibri Light"/>
                <a:ea typeface="+mn-lt"/>
                <a:cs typeface="+mn-lt"/>
              </a:rPr>
              <a:t>Buckingham</a:t>
            </a:r>
            <a:r>
              <a:rPr lang="cy-GB" sz="1200" dirty="0">
                <a:solidFill>
                  <a:srgbClr val="000000"/>
                </a:solidFill>
                <a:latin typeface="Calibri Light"/>
                <a:ea typeface="+mn-lt"/>
                <a:cs typeface="+mn-lt"/>
              </a:rPr>
              <a:t> (2023) mae ar blant angen lle, dan do ac yn yr awyr agored, lle gall fod yn actif neu'n dawel a chymryd rhan mewn archwiliad synhwyraidd gydag adnoddau naturiol a gweithgynhyrchu. Dylai adnoddau fod ar gael yn rhwydd, yn drefnus, wedi'u hadnewyddu'n rheolaidd ac yn hygyrch i blant er mwyn hwyluso dewisiadau annibynnol.</a:t>
            </a:r>
            <a:endParaRPr lang="en-US">
              <a:solidFill>
                <a:srgbClr val="000000"/>
              </a:solidFill>
              <a:latin typeface="Calibri Light"/>
              <a:ea typeface="+mn-lt"/>
              <a:cs typeface="Calibri Light"/>
            </a:endParaRPr>
          </a:p>
        </p:txBody>
      </p:sp>
      <p:sp>
        <p:nvSpPr>
          <p:cNvPr id="7" name="TextBox 6">
            <a:extLst>
              <a:ext uri="{FF2B5EF4-FFF2-40B4-BE49-F238E27FC236}">
                <a16:creationId xmlns:a16="http://schemas.microsoft.com/office/drawing/2014/main" id="{BBF6BF59-E87A-4C3D-2AE9-8225BCDDE6AF}"/>
              </a:ext>
            </a:extLst>
          </p:cNvPr>
          <p:cNvSpPr txBox="1"/>
          <p:nvPr/>
        </p:nvSpPr>
        <p:spPr>
          <a:xfrm>
            <a:off x="3206537" y="8775785"/>
            <a:ext cx="44492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Calibri Light"/>
                <a:cs typeface="Calibri"/>
              </a:rPr>
              <a:t> 5</a:t>
            </a:r>
            <a:endParaRPr lang="en-US" sz="1400" dirty="0">
              <a:latin typeface="Calibri Light"/>
            </a:endParaRPr>
          </a:p>
        </p:txBody>
      </p:sp>
      <p:sp>
        <p:nvSpPr>
          <p:cNvPr id="8" name="TextBox 7">
            <a:extLst>
              <a:ext uri="{FF2B5EF4-FFF2-40B4-BE49-F238E27FC236}">
                <a16:creationId xmlns:a16="http://schemas.microsoft.com/office/drawing/2014/main" id="{6609B4F0-3BCC-82BD-3AF6-8E775D23DF2D}"/>
              </a:ext>
            </a:extLst>
          </p:cNvPr>
          <p:cNvSpPr txBox="1"/>
          <p:nvPr/>
        </p:nvSpPr>
        <p:spPr>
          <a:xfrm>
            <a:off x="248108" y="3304213"/>
            <a:ext cx="6232978"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b="1" u="sng" dirty="0">
                <a:solidFill>
                  <a:srgbClr val="93B08D"/>
                </a:solidFill>
                <a:latin typeface="Calibri Light"/>
                <a:cs typeface="Calibri"/>
              </a:rPr>
              <a:t>Gweithwyr allweddol</a:t>
            </a:r>
          </a:p>
          <a:p>
            <a:r>
              <a:rPr lang="cy-GB" sz="1200" dirty="0">
                <a:latin typeface="Calibri Light"/>
                <a:ea typeface="+mn-lt"/>
                <a:cs typeface="+mn-lt"/>
              </a:rPr>
              <a:t>gweithwyr allweddol yn chwarae rhan bwysig iawn o ddatblygiad a phrofiad plentyn yn y feithrinfa. Maent hefyd yn chwarae rhan fawr yn y broses o drosglwyddo plentyn o’r feithrinfa i’r ysgol, gan wneud yn siŵr bod y plentyn yn cael y cymorth cywir a bod y teulu’n teimlo’n rhan o’r pontio. Mae gweithiwr allweddol yno i wneud i'r plentyn deimlo ei fod yn cael ei glywed, yn cael ei garu ac yn cael gofal. Maent hefyd yn helpu gydag unrhyw bryderon a godir gan deulu neu bryder y maent wedi sylwi arno fel gweithiwr allweddol</a:t>
            </a:r>
            <a:endParaRPr lang="cy-GB" sz="1200" dirty="0">
              <a:latin typeface="Calibri Light"/>
              <a:cs typeface="Calibri" panose="020F0502020204030204"/>
            </a:endParaRPr>
          </a:p>
        </p:txBody>
      </p:sp>
    </p:spTree>
    <p:extLst>
      <p:ext uri="{BB962C8B-B14F-4D97-AF65-F5344CB8AC3E}">
        <p14:creationId xmlns:p14="http://schemas.microsoft.com/office/powerpoint/2010/main" val="3203738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845B92-9F1A-C491-0FDB-ACF37F14EB89}"/>
              </a:ext>
            </a:extLst>
          </p:cNvPr>
          <p:cNvSpPr txBox="1"/>
          <p:nvPr/>
        </p:nvSpPr>
        <p:spPr>
          <a:xfrm>
            <a:off x="586001" y="2313"/>
            <a:ext cx="55179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3600" u="sng" dirty="0">
                <a:solidFill>
                  <a:srgbClr val="93B08D"/>
                </a:solidFill>
                <a:cs typeface="Calibri"/>
              </a:rPr>
              <a:t>Partneriaethau</a:t>
            </a:r>
          </a:p>
        </p:txBody>
      </p:sp>
      <p:sp>
        <p:nvSpPr>
          <p:cNvPr id="3" name="TextBox 2">
            <a:extLst>
              <a:ext uri="{FF2B5EF4-FFF2-40B4-BE49-F238E27FC236}">
                <a16:creationId xmlns:a16="http://schemas.microsoft.com/office/drawing/2014/main" id="{C471F564-448E-270F-F93F-D864263796FB}"/>
              </a:ext>
            </a:extLst>
          </p:cNvPr>
          <p:cNvSpPr txBox="1"/>
          <p:nvPr/>
        </p:nvSpPr>
        <p:spPr>
          <a:xfrm>
            <a:off x="363070" y="689452"/>
            <a:ext cx="613103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Calibri Light"/>
                <a:ea typeface="+mn-lt"/>
                <a:cs typeface="+mn-lt"/>
              </a:rPr>
              <a:t>Mae partneriaethau yn beth pwysig iawn i'w gael gyda gweithwyr proffesiynol eraill. Mae hyn yn golygu y gallwch ddod o hyd i'r gefnogaeth gywir ar gyfer sefyllfaoedd amrywiol.</a:t>
            </a:r>
          </a:p>
          <a:p>
            <a:endParaRPr lang="cy-GB" sz="1200" dirty="0">
              <a:latin typeface="Calibri Light"/>
              <a:cs typeface="Calibri"/>
            </a:endParaRPr>
          </a:p>
          <a:p>
            <a:r>
              <a:rPr lang="cy-GB" sz="1200" dirty="0">
                <a:latin typeface="Calibri Light"/>
                <a:ea typeface="+mn-lt"/>
                <a:cs typeface="+mn-lt"/>
              </a:rPr>
              <a:t>Mae yna lawer o resymau pam mae cael partneriaethau yn ddefnyddiol ac yn bwysig fel helpu i gefnogi plentyn a allai fod ag anghenion dysgu ychwanegol fel awtistiaeth, lleferydd ac iaith ac unrhyw broblemau clyw. Gyda'r partneriaethau hyn, gall y rhain helpu'r teuluoedd i wneud atgyfeiriad gan y gallwch wneud yr atgyfeiriad fel y gall y gweithwyr proffesiynol allanol ddod i mewn i'r lleoliad i asesu'r sefyllfa ac i weld a oes angen cymorth pellach. gall hyn hefyd fod o fudd i chi fel gweithwyr oherwydd gallwch ddysgu mwy am sut i nodi unrhyw anghenion dysgu ychwanegol mewn plant a hefyd dysgu sut i gefnogi plentyn ag unrhyw anghenion ychwanegol yn y lleoliad.</a:t>
            </a:r>
            <a:endParaRPr lang="cy-GB" dirty="0">
              <a:latin typeface="Calibri Light"/>
            </a:endParaRPr>
          </a:p>
        </p:txBody>
      </p:sp>
      <p:sp>
        <p:nvSpPr>
          <p:cNvPr id="4" name="TextBox 3">
            <a:extLst>
              <a:ext uri="{FF2B5EF4-FFF2-40B4-BE49-F238E27FC236}">
                <a16:creationId xmlns:a16="http://schemas.microsoft.com/office/drawing/2014/main" id="{5E0849B2-EF2E-E7A0-CDC7-C1F41748EC2E}"/>
              </a:ext>
            </a:extLst>
          </p:cNvPr>
          <p:cNvSpPr txBox="1"/>
          <p:nvPr/>
        </p:nvSpPr>
        <p:spPr>
          <a:xfrm>
            <a:off x="334497" y="2778647"/>
            <a:ext cx="592501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Calibri Light"/>
                <a:ea typeface="+mn-lt"/>
                <a:cs typeface="+mn-lt"/>
              </a:rPr>
              <a:t>Gall cael a chreu partneriaethau hefyd roi cyfleoedd i'r plant brofi pethau newydd a chyffrous. Er enghraifft ym Meithrinfa Cwtsh y Clos yn Llanarthne, Maent yn cynnig llawer o brofiadau gwahanol i’r plant fod yn rhan ohonynt megis, yn yr haf roedd ganddynt Actif-i-ti yn dod allan bob wythnos i'r plant chwarae gemau hwyliog tra'n actif yn yr awyr agored, maent hefyd yn parhau i ddod allan unwaith y mis i wneud gweithgareddau tymhorol gyda'r plant. Mae hon yn ffordd hwyliog o gael y plant i fyny ac yn actif wrth fod yn hwyl hefyd. Enghraifft arall o hyn yw bod gan y feithrinfa hefyd y '</a:t>
            </a:r>
            <a:r>
              <a:rPr lang="en-GB" sz="1200" dirty="0" err="1">
                <a:latin typeface="Calibri Light"/>
                <a:ea typeface="+mn-lt"/>
                <a:cs typeface="+mn-lt"/>
              </a:rPr>
              <a:t>pembrokeshirehogspital</a:t>
            </a:r>
            <a:r>
              <a:rPr lang="en-GB" sz="1200" dirty="0">
                <a:latin typeface="Calibri Light"/>
                <a:ea typeface="+mn-lt"/>
                <a:cs typeface="+mn-lt"/>
              </a:rPr>
              <a:t>'</a:t>
            </a:r>
            <a:r>
              <a:rPr lang="cy-GB" sz="1200" dirty="0">
                <a:latin typeface="Calibri Light"/>
                <a:ea typeface="+mn-lt"/>
                <a:cs typeface="+mn-lt"/>
              </a:rPr>
              <a:t>, sef sefydliad sy'n gofalu am ddraenogiaid. Roedd y feithrinfa wedi cael y sefydliad dod mas gan fod y plant yn dysgu am anifeiliaid yr hydref. Felly cafodd y plant y profiad o gyffwrdd ac edrych ar y draenogiaid.</a:t>
            </a:r>
            <a:endParaRPr lang="cy-GB" sz="1200" dirty="0">
              <a:latin typeface="Calibri Light"/>
              <a:cs typeface="Calibri"/>
            </a:endParaRPr>
          </a:p>
        </p:txBody>
      </p:sp>
      <p:sp>
        <p:nvSpPr>
          <p:cNvPr id="5" name="TextBox 4">
            <a:extLst>
              <a:ext uri="{FF2B5EF4-FFF2-40B4-BE49-F238E27FC236}">
                <a16:creationId xmlns:a16="http://schemas.microsoft.com/office/drawing/2014/main" id="{1E148968-0B55-CBD5-2E54-66B0B8CEBA5F}"/>
              </a:ext>
            </a:extLst>
          </p:cNvPr>
          <p:cNvSpPr txBox="1"/>
          <p:nvPr/>
        </p:nvSpPr>
        <p:spPr>
          <a:xfrm>
            <a:off x="332872" y="4570375"/>
            <a:ext cx="592655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Calibri Light"/>
                <a:ea typeface="+mn-lt"/>
                <a:cs typeface="+mn-lt"/>
              </a:rPr>
              <a:t>Mae cael partneriaethau gyda gwahanol bobl mor bwysig nid yn unig i’r plant ond i chi hefyd fel gweithwyr blynyddoedd cynnar. gall cael y partneriaethau cywir arwain at ddod o hyd i gyrsiau sy'n fuddiol i'r plant ac i chi a'ch practis eich hun. Mae NDNA a PACEY yn bartneriaethau da i’w cael gan eu bod yn cynnig llawer o  gyrsiau i gadewch ymarfer yn gyfredol fel y dywed Cymdeithas Genedlaethol Meithrinfeydd Dydd (2021) Mae NDNA yn ddarparwr cenedlaethol blaenllaw o hyfforddiant, cyhoeddiadau a gwasanaethau arbenigol. Manteisio ar hyfforddiant rhad ac am ddim unigryw, ymarfer gofal plant, ynghyd â thros 40 o bynciau cwrs a gyflwynir ar-lein ac wyneb yn wyneb. Mae'r mathau hyn o bartneriaethau yn bwysig i'w cael oherwydd bod cael y wybodaeth ddiweddaraf am hyfforddiant yn allweddol i ofal plant.</a:t>
            </a:r>
            <a:endParaRPr lang="cy-GB" dirty="0">
              <a:latin typeface="Calibri Light"/>
            </a:endParaRPr>
          </a:p>
        </p:txBody>
      </p:sp>
      <p:pic>
        <p:nvPicPr>
          <p:cNvPr id="6" name="Picture 5" descr="A group of people walking in a hallway&#10;&#10;Description automatically generated">
            <a:extLst>
              <a:ext uri="{FF2B5EF4-FFF2-40B4-BE49-F238E27FC236}">
                <a16:creationId xmlns:a16="http://schemas.microsoft.com/office/drawing/2014/main" id="{69DFC401-EF66-61C4-B96F-FDC1648DBA5F}"/>
              </a:ext>
            </a:extLst>
          </p:cNvPr>
          <p:cNvPicPr>
            <a:picLocks noChangeAspect="1"/>
          </p:cNvPicPr>
          <p:nvPr/>
        </p:nvPicPr>
        <p:blipFill>
          <a:blip r:embed="rId2"/>
          <a:stretch>
            <a:fillRect/>
          </a:stretch>
        </p:blipFill>
        <p:spPr>
          <a:xfrm>
            <a:off x="3236431" y="6619413"/>
            <a:ext cx="3251978" cy="1882056"/>
          </a:xfrm>
          <a:prstGeom prst="rect">
            <a:avLst/>
          </a:prstGeom>
        </p:spPr>
      </p:pic>
      <p:sp>
        <p:nvSpPr>
          <p:cNvPr id="7" name="TextBox 6">
            <a:extLst>
              <a:ext uri="{FF2B5EF4-FFF2-40B4-BE49-F238E27FC236}">
                <a16:creationId xmlns:a16="http://schemas.microsoft.com/office/drawing/2014/main" id="{655CA163-F1B8-4663-D790-037803E06E32}"/>
              </a:ext>
            </a:extLst>
          </p:cNvPr>
          <p:cNvSpPr txBox="1"/>
          <p:nvPr/>
        </p:nvSpPr>
        <p:spPr>
          <a:xfrm>
            <a:off x="3211105" y="8835821"/>
            <a:ext cx="26788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latin typeface="Calibri Light"/>
                <a:cs typeface="Calibri"/>
              </a:rPr>
              <a:t>6</a:t>
            </a:r>
            <a:endParaRPr lang="en-US">
              <a:latin typeface="Calibri Light"/>
              <a:cs typeface="Calibri Light"/>
            </a:endParaRPr>
          </a:p>
        </p:txBody>
      </p:sp>
      <p:sp>
        <p:nvSpPr>
          <p:cNvPr id="8" name="TextBox 7">
            <a:extLst>
              <a:ext uri="{FF2B5EF4-FFF2-40B4-BE49-F238E27FC236}">
                <a16:creationId xmlns:a16="http://schemas.microsoft.com/office/drawing/2014/main" id="{E18903D9-673C-9375-D69F-3B8F8BC45427}"/>
              </a:ext>
            </a:extLst>
          </p:cNvPr>
          <p:cNvSpPr txBox="1"/>
          <p:nvPr/>
        </p:nvSpPr>
        <p:spPr>
          <a:xfrm>
            <a:off x="359474" y="6554122"/>
            <a:ext cx="2772474" cy="2123658"/>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Calibri Light"/>
                <a:ea typeface="+mn-lt"/>
                <a:cs typeface="+mn-lt"/>
              </a:rPr>
              <a:t>Mae partneriaethau gyda'r ysgol y bydd plentyn yn ei mynychu hefyd yn bwysig iawn. Mae hyn yn helpu’r ysgol i wybod popeth am y plentyn gan roi gwell dealltwriaeth iddynt o’r math o gymorth y bydd ei angen ar y plentyn. Mae hyn hefyd yn helpu pan fydd plentyn yn teimlo'n ofidus yn y lleoliad newydd oherwydd bydd gan yr aelod o staff ryw syniad o'r hyn y mae'r plentyn yn hoffi ei wneud i deimlo'n well a'i dawelu.</a:t>
            </a:r>
          </a:p>
        </p:txBody>
      </p:sp>
      <p:sp>
        <p:nvSpPr>
          <p:cNvPr id="9" name="TextBox 8">
            <a:extLst>
              <a:ext uri="{FF2B5EF4-FFF2-40B4-BE49-F238E27FC236}">
                <a16:creationId xmlns:a16="http://schemas.microsoft.com/office/drawing/2014/main" id="{2D85058C-5E01-FAC5-0643-5C37D5B019B3}"/>
              </a:ext>
            </a:extLst>
          </p:cNvPr>
          <p:cNvSpPr txBox="1"/>
          <p:nvPr/>
        </p:nvSpPr>
        <p:spPr>
          <a:xfrm>
            <a:off x="3135085" y="8433707"/>
            <a:ext cx="168184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Calibri Light"/>
                <a:cs typeface="Calibri Light"/>
              </a:rPr>
              <a:t>Look education:2019</a:t>
            </a:r>
          </a:p>
        </p:txBody>
      </p:sp>
    </p:spTree>
    <p:extLst>
      <p:ext uri="{BB962C8B-B14F-4D97-AF65-F5344CB8AC3E}">
        <p14:creationId xmlns:p14="http://schemas.microsoft.com/office/powerpoint/2010/main" val="3755524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9CD39C-85B6-B9B2-6F4D-E0DCABEE066D}"/>
              </a:ext>
            </a:extLst>
          </p:cNvPr>
          <p:cNvSpPr txBox="1"/>
          <p:nvPr/>
        </p:nvSpPr>
        <p:spPr>
          <a:xfrm>
            <a:off x="1596293" y="110957"/>
            <a:ext cx="37454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3600" b="1" u="sng" dirty="0">
                <a:solidFill>
                  <a:srgbClr val="93B08D"/>
                </a:solidFill>
                <a:latin typeface="Calibri Light"/>
                <a:cs typeface="Calibri"/>
              </a:rPr>
              <a:t>Ymyrraeth</a:t>
            </a:r>
            <a:r>
              <a:rPr lang="en-US" sz="3600" u="sng" dirty="0">
                <a:solidFill>
                  <a:srgbClr val="93B08D"/>
                </a:solidFill>
                <a:latin typeface="Calibri Light"/>
                <a:cs typeface="Calibri"/>
              </a:rPr>
              <a:t> </a:t>
            </a:r>
            <a:endParaRPr lang="en-US" u="sng" dirty="0">
              <a:solidFill>
                <a:srgbClr val="93B08D"/>
              </a:solidFill>
              <a:latin typeface="Calibri Light"/>
              <a:cs typeface="Calibri" panose="020F0502020204030204"/>
            </a:endParaRPr>
          </a:p>
        </p:txBody>
      </p:sp>
      <p:sp>
        <p:nvSpPr>
          <p:cNvPr id="3" name="TextBox 2">
            <a:extLst>
              <a:ext uri="{FF2B5EF4-FFF2-40B4-BE49-F238E27FC236}">
                <a16:creationId xmlns:a16="http://schemas.microsoft.com/office/drawing/2014/main" id="{43EE0E7F-C091-51C2-BDAF-565D92851976}"/>
              </a:ext>
            </a:extLst>
          </p:cNvPr>
          <p:cNvSpPr txBox="1"/>
          <p:nvPr/>
        </p:nvSpPr>
        <p:spPr>
          <a:xfrm>
            <a:off x="233368" y="834780"/>
            <a:ext cx="6387689"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Calibri Light"/>
                <a:ea typeface="+mn-lt"/>
                <a:cs typeface="+mn-lt"/>
              </a:rPr>
              <a:t>Mae ymyrraeth yn gam a gymerir i gefnogi sefyllfa. mae ymyriadau yn y broses o drawsnewid yn aml yn cael eu defnyddio mewn sawl ffordd. Rhai enghreifftiau o ymyrraeth a ddefnyddir yn aml yn ystod y cyfnod hwn yw...</a:t>
            </a:r>
            <a:endParaRPr lang="cy-GB" dirty="0">
              <a:latin typeface="Calibri Light"/>
              <a:ea typeface="+mn-lt"/>
              <a:cs typeface="Calibri Light"/>
            </a:endParaRPr>
          </a:p>
          <a:p>
            <a:endParaRPr lang="cy-GB" sz="1200" dirty="0">
              <a:latin typeface="Calibri Light"/>
              <a:ea typeface="+mn-lt"/>
              <a:cs typeface="+mn-lt"/>
            </a:endParaRPr>
          </a:p>
          <a:p>
            <a:r>
              <a:rPr lang="cy-GB" sz="1400" b="1" u="sng" dirty="0">
                <a:solidFill>
                  <a:srgbClr val="93B08D"/>
                </a:solidFill>
                <a:latin typeface="Calibri Light"/>
                <a:ea typeface="+mn-lt"/>
                <a:cs typeface="+mn-lt"/>
              </a:rPr>
              <a:t>Ffurflen 'amdanaf I'</a:t>
            </a:r>
            <a:endParaRPr lang="cy-GB" sz="1200" dirty="0">
              <a:latin typeface="Calibri Light"/>
              <a:ea typeface="+mn-lt"/>
              <a:cs typeface="+mn-lt"/>
            </a:endParaRPr>
          </a:p>
          <a:p>
            <a:r>
              <a:rPr lang="cy-GB" sz="1200" dirty="0">
                <a:latin typeface="Calibri Light"/>
                <a:ea typeface="+mn-lt"/>
                <a:cs typeface="+mn-lt"/>
              </a:rPr>
              <a:t>Ym Meithrinfa Cwtsh y Clos pan ofynnir i rieni'r plant lenwi ffurflen 'amdanaf i'. mae yna ychydig o gwestiynau am y plentyn fel 'sut i fy nghefnogi' a 'pethau y mae pobl yn eu hoffi amdanaf i'. Gofynnir i’r rhieni lenwi’r cwestiynau hyn er mwyn i’r staff ddod i adnabod y plentyn ychydig yn well wrth iddynt ddechrau yn y feithrinfa. mae’r rhain wedyn yn cael eu copïo a’u diweddaru ychydig a’u hanfon i’r ysgol y mae’n ei chychwyn, fel y gall yr ysgol ddod i adnabod y plentyn yn well cyn iddo ddechrau</a:t>
            </a:r>
            <a:endParaRPr lang="cy-GB">
              <a:latin typeface="Calibri Light"/>
              <a:ea typeface="+mn-lt"/>
              <a:cs typeface="+mn-lt"/>
            </a:endParaRPr>
          </a:p>
          <a:p>
            <a:endParaRPr lang="cy-GB" sz="1200" dirty="0">
              <a:latin typeface="Calibri Light"/>
              <a:cs typeface="Calibri"/>
            </a:endParaRPr>
          </a:p>
          <a:p>
            <a:r>
              <a:rPr lang="en-GB" sz="1400" b="1" u="sng" dirty="0">
                <a:solidFill>
                  <a:srgbClr val="93B08D"/>
                </a:solidFill>
                <a:latin typeface="Calibri Light"/>
                <a:cs typeface="Calibri"/>
              </a:rPr>
              <a:t>'Show arounds</a:t>
            </a:r>
            <a:r>
              <a:rPr lang="cy-GB" sz="1400" b="1" u="sng" dirty="0">
                <a:solidFill>
                  <a:srgbClr val="93B08D"/>
                </a:solidFill>
                <a:latin typeface="Calibri Light"/>
                <a:cs typeface="Calibri"/>
              </a:rPr>
              <a:t>' a diwrnodau agored</a:t>
            </a:r>
          </a:p>
          <a:p>
            <a:r>
              <a:rPr lang="cy-GB" sz="1200" dirty="0">
                <a:latin typeface="Calibri Light"/>
                <a:ea typeface="+mn-lt"/>
                <a:cs typeface="+mn-lt"/>
              </a:rPr>
              <a:t>Ymyrraeth arall a ddefnyddir wrth ddechrau yn y feithrinfa ac mewn ysgol yw dangos o gwmpas. Mae hwn yn ymyriad effeithiol oherwydd mae'n helpu'r plentyn i weld yr amgylchedd y mae'n trosglwyddo iddo gan ei wneud yn fwy cyfarwydd â'r lleoliad ac yna wneud yn fwy cyfforddus i drosglwyddo iddo. Mae hyn hefyd yn ddefnyddiol i'r rhieni weld lle bydd eu plentyn yn tyfu ac yn datblygu am yr ychydig flynyddoedd nesaf. Mae diwrnodau agored hefyd yn ffordd debyg o ddod i adnabod y lleoliad a mwy am y feithrinfa ei hun a'r hyn sydd ganddi i'w gynnig. Mae'r ymyriadau hyn hefyd yn ffordd wych o ddod i adnabod y staff a dod yn gyfarwydd â'r bobl a fydd yn gofalu ac yn addysgu eich plant.</a:t>
            </a:r>
            <a:endParaRPr lang="cy-GB" sz="1200" dirty="0">
              <a:latin typeface="Calibri Light"/>
            </a:endParaRPr>
          </a:p>
          <a:p>
            <a:endParaRPr lang="cy-GB" sz="1200" dirty="0">
              <a:latin typeface="Calibri Light"/>
              <a:cs typeface="Calibri"/>
            </a:endParaRPr>
          </a:p>
          <a:p>
            <a:endParaRPr lang="cy-GB" sz="1200" dirty="0">
              <a:latin typeface="Calibri Light"/>
              <a:cs typeface="Calibri"/>
            </a:endParaRPr>
          </a:p>
          <a:p>
            <a:endParaRPr lang="cy-GB" sz="1200" dirty="0">
              <a:latin typeface="Calibri Light"/>
              <a:cs typeface="Calibri"/>
            </a:endParaRPr>
          </a:p>
          <a:p>
            <a:endParaRPr lang="cy-GB" sz="1200" dirty="0">
              <a:latin typeface="Calibri Light"/>
              <a:cs typeface="Calibri"/>
            </a:endParaRPr>
          </a:p>
          <a:p>
            <a:endParaRPr lang="cy-GB" sz="1200" dirty="0">
              <a:latin typeface="Calibri Light"/>
              <a:cs typeface="Calibri"/>
            </a:endParaRPr>
          </a:p>
          <a:p>
            <a:endParaRPr lang="cy-GB" sz="1200" dirty="0">
              <a:latin typeface="Calibri Light"/>
              <a:cs typeface="Calibri"/>
            </a:endParaRPr>
          </a:p>
        </p:txBody>
      </p:sp>
      <p:sp>
        <p:nvSpPr>
          <p:cNvPr id="5" name="TextBox 4">
            <a:extLst>
              <a:ext uri="{FF2B5EF4-FFF2-40B4-BE49-F238E27FC236}">
                <a16:creationId xmlns:a16="http://schemas.microsoft.com/office/drawing/2014/main" id="{7E43864F-3831-20C3-0DD1-30563B749D0C}"/>
              </a:ext>
            </a:extLst>
          </p:cNvPr>
          <p:cNvSpPr txBox="1"/>
          <p:nvPr/>
        </p:nvSpPr>
        <p:spPr>
          <a:xfrm>
            <a:off x="904470" y="4522108"/>
            <a:ext cx="49354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3600" u="sng">
                <a:solidFill>
                  <a:srgbClr val="93B08D"/>
                </a:solidFill>
                <a:latin typeface="Calibri Light"/>
                <a:cs typeface="Calibri" panose="020F0502020204030204"/>
              </a:rPr>
              <a:t>Canlyniadau arfaethedig</a:t>
            </a:r>
          </a:p>
        </p:txBody>
      </p:sp>
      <p:sp>
        <p:nvSpPr>
          <p:cNvPr id="6" name="TextBox 5">
            <a:extLst>
              <a:ext uri="{FF2B5EF4-FFF2-40B4-BE49-F238E27FC236}">
                <a16:creationId xmlns:a16="http://schemas.microsoft.com/office/drawing/2014/main" id="{DB024534-7D97-2504-2FDD-0200293E3CE6}"/>
              </a:ext>
            </a:extLst>
          </p:cNvPr>
          <p:cNvSpPr txBox="1"/>
          <p:nvPr/>
        </p:nvSpPr>
        <p:spPr>
          <a:xfrm>
            <a:off x="318576" y="5295478"/>
            <a:ext cx="621889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Calibri Light"/>
                <a:ea typeface="+mn-lt"/>
                <a:cs typeface="+mn-lt"/>
              </a:rPr>
              <a:t>Gydag ymyriadau, cefnogaeth, gofal ac amgylchedd da daw canlyniadau da.</a:t>
            </a:r>
            <a:endParaRPr lang="en-US" dirty="0">
              <a:latin typeface="Calibri Light"/>
            </a:endParaRPr>
          </a:p>
          <a:p>
            <a:endParaRPr lang="cy-GB" sz="1200" dirty="0">
              <a:latin typeface="Calibri Light"/>
              <a:cs typeface="Calibri"/>
            </a:endParaRPr>
          </a:p>
          <a:p>
            <a:r>
              <a:rPr lang="cy-GB" sz="1200" dirty="0">
                <a:latin typeface="Calibri Light"/>
                <a:ea typeface="+mn-lt"/>
                <a:cs typeface="+mn-lt"/>
              </a:rPr>
              <a:t>Rydyn ni'n gwybod pan fydd plant yn gwneud yn dda yn ystod eu cyfnod pontio pan rydyn ni'n gweld y plentyn yn magu hyder, yn siarad am yr hyn maen nhw'n ei brofi ac yn cyffroi wrth fynd i'r ysgol. Mae'r rhain i gyd yn arwyddion cadarnhaol iawn bod plentyn yn gwneud yn dda yn ystod eu cyfnod pontio. Mae hyn yn debygol o gael cyfnod pontio llwyddiannus iawn nawr ac yn y blynyddoedd i ddod. </a:t>
            </a:r>
            <a:endParaRPr lang="cy-GB" dirty="0">
              <a:latin typeface="Calibri Light"/>
              <a:cs typeface="Calibri Light"/>
            </a:endParaRPr>
          </a:p>
          <a:p>
            <a:endParaRPr lang="cy-GB" sz="1200" dirty="0">
              <a:latin typeface="Calibri Light"/>
              <a:ea typeface="+mn-lt"/>
              <a:cs typeface="+mn-lt"/>
            </a:endParaRPr>
          </a:p>
          <a:p>
            <a:r>
              <a:rPr lang="cy-GB" sz="1200" dirty="0">
                <a:latin typeface="Calibri Light"/>
                <a:ea typeface="+mn-lt"/>
                <a:cs typeface="+mn-lt"/>
              </a:rPr>
              <a:t>Mae trawsnewidiadau positif yn garreg filltir fawr ym mywyd y plentyn a bywydau eu teuluoedd hefyd. Dyma’r amser y mae’r plentyn yn gwneud y datblygiad mwyaf yn ei fywyd, felly mae mor bwysig ei fod yn cael ei gefnogi a’i ofalu amdano yn y ffordd gywir ar gyfer ei anghenion.</a:t>
            </a:r>
            <a:endParaRPr lang="cy-GB">
              <a:latin typeface="Calibri Light"/>
              <a:cs typeface="Calibri Light"/>
            </a:endParaRPr>
          </a:p>
          <a:p>
            <a:endParaRPr lang="cy-GB" sz="1200" dirty="0">
              <a:latin typeface="Calibri Light"/>
              <a:cs typeface="Calibri"/>
            </a:endParaRPr>
          </a:p>
          <a:p>
            <a:r>
              <a:rPr lang="cy-GB" sz="1200" dirty="0">
                <a:latin typeface="Calibri Light"/>
                <a:ea typeface="+mn-lt"/>
                <a:cs typeface="+mn-lt"/>
              </a:rPr>
              <a:t>Dylai sicrhau bod y plentyn yn hapus fod yn bryder i bob gweithiwr allweddol yn ogystal â’u cadw’n ddiogel, gan sicrhau eu bod yn derbyn gofal yn dda a bod eu holl anghenion sylfaenol wedi’u bodloni, mae hyn yn golygu y dylai mynd drwy’r cyfnod pontio wrth fynd i’r ysgol ddod yn haws. iddynt gan hynny roddi sylfaen dda iddynt ddechrau eu dysg. Bydd datblygiad y plentyn hefyd yn blodeuo yn ystod yr amser hwn gan roi ymdeimlad o berthyn iddynt yn eu hamgylchedd newydd gan wneud y trawsnewidiad cyfan yn hapus a chadarnhaol i bawb.</a:t>
            </a:r>
            <a:endParaRPr lang="cy-GB" dirty="0">
              <a:latin typeface="Calibri Light"/>
            </a:endParaRPr>
          </a:p>
          <a:p>
            <a:endParaRPr lang="cy-GB" sz="1200" dirty="0">
              <a:latin typeface="Calibri Light"/>
              <a:cs typeface="Calibri"/>
            </a:endParaRPr>
          </a:p>
          <a:p>
            <a:pPr algn="ctr"/>
            <a:r>
              <a:rPr lang="cy-GB" sz="1200" dirty="0">
                <a:latin typeface="Calibri Light"/>
                <a:cs typeface="Calibri"/>
              </a:rPr>
              <a:t>7</a:t>
            </a:r>
          </a:p>
        </p:txBody>
      </p:sp>
    </p:spTree>
    <p:extLst>
      <p:ext uri="{BB962C8B-B14F-4D97-AF65-F5344CB8AC3E}">
        <p14:creationId xmlns:p14="http://schemas.microsoft.com/office/powerpoint/2010/main" val="2737029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84CF0F-70DA-4AA4-861C-7B953DFE100E}"/>
              </a:ext>
            </a:extLst>
          </p:cNvPr>
          <p:cNvSpPr txBox="1"/>
          <p:nvPr/>
        </p:nvSpPr>
        <p:spPr>
          <a:xfrm>
            <a:off x="3239713" y="8779987"/>
            <a:ext cx="37857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cs typeface="Calibri"/>
              </a:rPr>
              <a:t>8</a:t>
            </a:r>
            <a:endParaRPr lang="en-US" sz="1400" dirty="0"/>
          </a:p>
        </p:txBody>
      </p:sp>
      <p:sp>
        <p:nvSpPr>
          <p:cNvPr id="3" name="TextBox 2">
            <a:extLst>
              <a:ext uri="{FF2B5EF4-FFF2-40B4-BE49-F238E27FC236}">
                <a16:creationId xmlns:a16="http://schemas.microsoft.com/office/drawing/2014/main" id="{09BC62F9-96AC-EE8B-3B25-BCEE8E8D85F4}"/>
              </a:ext>
            </a:extLst>
          </p:cNvPr>
          <p:cNvSpPr txBox="1"/>
          <p:nvPr/>
        </p:nvSpPr>
        <p:spPr>
          <a:xfrm>
            <a:off x="222531" y="849663"/>
            <a:ext cx="6493858" cy="7571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Buckinghamshire council (2023) </a:t>
            </a:r>
            <a:r>
              <a:rPr lang="en-US" i="1" dirty="0">
                <a:ea typeface="+mn-lt"/>
                <a:cs typeface="+mn-lt"/>
              </a:rPr>
              <a:t>Learning environment | Early years </a:t>
            </a:r>
            <a:r>
              <a:rPr lang="cy-GB" dirty="0">
                <a:ea typeface="+mn-lt"/>
                <a:cs typeface="+mn-lt"/>
              </a:rPr>
              <a:t>Ar gael:</a:t>
            </a:r>
            <a:endParaRPr lang="en-US" dirty="0">
              <a:ea typeface="+mn-lt"/>
              <a:cs typeface="+mn-lt"/>
            </a:endParaRPr>
          </a:p>
          <a:p>
            <a:r>
              <a:rPr lang="en-US" dirty="0">
                <a:ea typeface="+mn-lt"/>
                <a:cs typeface="+mn-lt"/>
                <a:hlinkClick r:id="rId2"/>
              </a:rPr>
              <a:t>https://earlyyears.buckscc.gov.uk/learning-environment/#:~:text=Children%20require%20space%2C%20indoors%20and,children%20to%20facilitate%20independent%20choices.</a:t>
            </a:r>
            <a:r>
              <a:rPr lang="en-US" dirty="0">
                <a:ea typeface="+mn-lt"/>
                <a:cs typeface="+mn-lt"/>
              </a:rPr>
              <a:t>  (</a:t>
            </a:r>
            <a:r>
              <a:rPr lang="cy-GB" dirty="0">
                <a:ea typeface="+mn-lt"/>
                <a:cs typeface="+mn-lt"/>
              </a:rPr>
              <a:t>Cyrchwyd 23ain o Tachwedd </a:t>
            </a:r>
            <a:r>
              <a:rPr lang="en-US" dirty="0">
                <a:ea typeface="+mn-lt"/>
                <a:cs typeface="+mn-lt"/>
              </a:rPr>
              <a:t>2023)</a:t>
            </a:r>
            <a:endParaRPr lang="en-US" dirty="0">
              <a:cs typeface="Calibri"/>
            </a:endParaRPr>
          </a:p>
          <a:p>
            <a:endParaRPr lang="en-US" dirty="0">
              <a:ea typeface="+mn-lt"/>
              <a:cs typeface="+mn-lt"/>
            </a:endParaRPr>
          </a:p>
          <a:p>
            <a:r>
              <a:rPr lang="en-US" dirty="0">
                <a:ea typeface="+mn-lt"/>
                <a:cs typeface="+mn-lt"/>
              </a:rPr>
              <a:t>Early years matters (2023) </a:t>
            </a:r>
            <a:r>
              <a:rPr lang="en-US" i="1" dirty="0">
                <a:ea typeface="+mn-lt"/>
                <a:cs typeface="+mn-lt"/>
              </a:rPr>
              <a:t>Transitions </a:t>
            </a:r>
            <a:r>
              <a:rPr lang="cy-GB" dirty="0">
                <a:ea typeface="+mn-lt"/>
                <a:cs typeface="+mn-lt"/>
              </a:rPr>
              <a:t>Ar gael:</a:t>
            </a:r>
          </a:p>
          <a:p>
            <a:r>
              <a:rPr lang="en-US" dirty="0">
                <a:ea typeface="+mn-lt"/>
                <a:cs typeface="+mn-lt"/>
                <a:hlinkClick r:id="rId3"/>
              </a:rPr>
              <a:t>https://www.earlyyearsmatters.co.uk/eyfs/positiv</a:t>
            </a:r>
            <a:r>
              <a:rPr lang="en-US" dirty="0">
                <a:ea typeface="+mn-lt"/>
                <a:cs typeface="+mn-lt"/>
              </a:rPr>
              <a:t>e-</a:t>
            </a:r>
            <a:r>
              <a:rPr lang="en-US" dirty="0">
                <a:ea typeface="+mn-lt"/>
                <a:cs typeface="+mn-lt"/>
                <a:hlinkClick r:id="rId3"/>
              </a:rPr>
              <a:t>relationships/transitions/</a:t>
            </a:r>
            <a:r>
              <a:rPr lang="en-US" dirty="0">
                <a:ea typeface="+mn-lt"/>
                <a:cs typeface="+mn-lt"/>
              </a:rPr>
              <a:t>  (</a:t>
            </a:r>
            <a:r>
              <a:rPr lang="cy-GB" dirty="0">
                <a:ea typeface="+mn-lt"/>
                <a:cs typeface="+mn-lt"/>
              </a:rPr>
              <a:t>Cyrchwyd 23ain o Tachwedd 2023)</a:t>
            </a:r>
            <a:endParaRPr lang="cy-GB">
              <a:cs typeface="Calibri" panose="020F0502020204030204"/>
            </a:endParaRPr>
          </a:p>
          <a:p>
            <a:endParaRPr lang="en-US" dirty="0">
              <a:cs typeface="Calibri" panose="020F0502020204030204"/>
            </a:endParaRPr>
          </a:p>
          <a:p>
            <a:r>
              <a:rPr lang="en-US" dirty="0">
                <a:ea typeface="+mn-lt"/>
                <a:cs typeface="+mn-lt"/>
              </a:rPr>
              <a:t>National day nursery association (2021) </a:t>
            </a:r>
            <a:r>
              <a:rPr lang="en-US" i="1" dirty="0">
                <a:ea typeface="+mn-lt"/>
                <a:cs typeface="+mn-lt"/>
              </a:rPr>
              <a:t>NDNA Benefits </a:t>
            </a:r>
            <a:r>
              <a:rPr lang="cy-GB" dirty="0">
                <a:ea typeface="+mn-lt"/>
                <a:cs typeface="+mn-lt"/>
              </a:rPr>
              <a:t>Ar</a:t>
            </a:r>
            <a:r>
              <a:rPr lang="en-US" dirty="0">
                <a:ea typeface="+mn-lt"/>
                <a:cs typeface="+mn-lt"/>
              </a:rPr>
              <a:t> </a:t>
            </a:r>
            <a:r>
              <a:rPr lang="cy-GB" dirty="0">
                <a:ea typeface="+mn-lt"/>
                <a:cs typeface="+mn-lt"/>
              </a:rPr>
              <a:t>gael:</a:t>
            </a:r>
          </a:p>
          <a:p>
            <a:r>
              <a:rPr lang="en-US" dirty="0">
                <a:ea typeface="+mn-lt"/>
                <a:cs typeface="+mn-lt"/>
                <a:hlinkClick r:id="rId4"/>
              </a:rPr>
              <a:t>https://ndna.org.uk/hub/join</a:t>
            </a:r>
            <a:r>
              <a:rPr lang="en-US" dirty="0">
                <a:ea typeface="+mn-lt"/>
                <a:cs typeface="+mn-lt"/>
              </a:rPr>
              <a:t>-</a:t>
            </a:r>
            <a:r>
              <a:rPr lang="en-US" dirty="0">
                <a:ea typeface="+mn-lt"/>
                <a:cs typeface="+mn-lt"/>
                <a:hlinkClick r:id="rId4"/>
              </a:rPr>
              <a:t>us/#:~:text=NDNA%20is%20a%20leading%20national,and%20face%2Dto%2Dface.</a:t>
            </a:r>
            <a:r>
              <a:rPr lang="en-US" dirty="0">
                <a:ea typeface="+mn-lt"/>
                <a:cs typeface="+mn-lt"/>
              </a:rPr>
              <a:t> (</a:t>
            </a:r>
            <a:r>
              <a:rPr lang="cy-GB" dirty="0">
                <a:ea typeface="+mn-lt"/>
                <a:cs typeface="+mn-lt"/>
              </a:rPr>
              <a:t>Cyrchwyd 24ain o Tachwedd 2023)</a:t>
            </a:r>
          </a:p>
          <a:p>
            <a:endParaRPr lang="en-US" dirty="0">
              <a:ea typeface="+mn-lt"/>
              <a:cs typeface="+mn-lt"/>
            </a:endParaRPr>
          </a:p>
          <a:p>
            <a:r>
              <a:rPr lang="en-US" dirty="0">
                <a:ea typeface="+mn-lt"/>
                <a:cs typeface="+mn-lt"/>
              </a:rPr>
              <a:t>Nursery Story (2023) </a:t>
            </a:r>
            <a:r>
              <a:rPr lang="en-US" i="1" dirty="0">
                <a:ea typeface="+mn-lt"/>
                <a:cs typeface="+mn-lt"/>
              </a:rPr>
              <a:t>Transitions in the early years</a:t>
            </a:r>
            <a:r>
              <a:rPr lang="cy-GB" i="1" dirty="0">
                <a:ea typeface="+mn-lt"/>
                <a:cs typeface="+mn-lt"/>
              </a:rPr>
              <a:t> </a:t>
            </a:r>
            <a:r>
              <a:rPr lang="cy-GB" dirty="0">
                <a:ea typeface="+mn-lt"/>
                <a:cs typeface="+mn-lt"/>
              </a:rPr>
              <a:t>Ar gael:</a:t>
            </a:r>
            <a:endParaRPr lang="en-US" dirty="0">
              <a:ea typeface="+mn-lt"/>
              <a:cs typeface="+mn-lt"/>
            </a:endParaRPr>
          </a:p>
          <a:p>
            <a:r>
              <a:rPr lang="en-US" dirty="0">
                <a:ea typeface="+mn-lt"/>
                <a:cs typeface="+mn-lt"/>
                <a:hlinkClick r:id="rId5"/>
              </a:rPr>
              <a:t>https://nurserystory.co.uk/resource-centre/supporting-children-and-parents-with-transitions/#:~:text=Smooth%20transitions%20happen%20when%20teachers,reduce%20any%20stress%20and%20anxiety.</a:t>
            </a:r>
            <a:r>
              <a:rPr lang="en-US" dirty="0">
                <a:ea typeface="+mn-lt"/>
                <a:cs typeface="+mn-lt"/>
              </a:rPr>
              <a:t> </a:t>
            </a:r>
            <a:r>
              <a:rPr lang="cy-GB" dirty="0">
                <a:ea typeface="+mn-lt"/>
                <a:cs typeface="+mn-lt"/>
              </a:rPr>
              <a:t>(Cyrchwyd 27ain o Tachwedd 2023)</a:t>
            </a:r>
            <a:endParaRPr lang="cy-GB" dirty="0">
              <a:cs typeface="Calibri"/>
            </a:endParaRPr>
          </a:p>
          <a:p>
            <a:endParaRPr lang="en-US" dirty="0">
              <a:ea typeface="+mn-lt"/>
              <a:cs typeface="+mn-lt"/>
            </a:endParaRPr>
          </a:p>
          <a:p>
            <a:r>
              <a:rPr lang="en-US" dirty="0">
                <a:ea typeface="+mn-lt"/>
                <a:cs typeface="+mn-lt"/>
              </a:rPr>
              <a:t>Northen Arizona University (</a:t>
            </a:r>
            <a:r>
              <a:rPr lang="cy-GB" dirty="0">
                <a:ea typeface="+mn-lt"/>
                <a:cs typeface="+mn-lt"/>
              </a:rPr>
              <a:t>Dim dyddiad)</a:t>
            </a:r>
            <a:r>
              <a:rPr lang="en-US" dirty="0">
                <a:ea typeface="+mn-lt"/>
                <a:cs typeface="+mn-lt"/>
              </a:rPr>
              <a:t> </a:t>
            </a:r>
            <a:r>
              <a:rPr lang="en-US" i="1" dirty="0">
                <a:ea typeface="+mn-lt"/>
                <a:cs typeface="+mn-lt"/>
              </a:rPr>
              <a:t>Lev Vygotsky and social learning theories </a:t>
            </a:r>
            <a:r>
              <a:rPr lang="cy-GB" dirty="0">
                <a:ea typeface="+mn-lt"/>
                <a:cs typeface="+mn-lt"/>
              </a:rPr>
              <a:t>Ar gael: </a:t>
            </a:r>
            <a:endParaRPr lang="en-US" dirty="0">
              <a:ea typeface="+mn-lt"/>
              <a:cs typeface="+mn-lt"/>
            </a:endParaRPr>
          </a:p>
          <a:p>
            <a:r>
              <a:rPr lang="en-US" dirty="0">
                <a:solidFill>
                  <a:srgbClr val="0563C1"/>
                </a:solidFill>
                <a:ea typeface="+mn-lt"/>
                <a:cs typeface="+mn-lt"/>
                <a:hlinkClick r:id="rId6">
                  <a:extLst>
                    <a:ext uri="{A12FA001-AC4F-418D-AE19-62706E023703}">
                      <ahyp:hlinkClr xmlns:ahyp="http://schemas.microsoft.com/office/drawing/2018/hyperlinkcolor" val="tx"/>
                    </a:ext>
                  </a:extLst>
                </a:hlinkClick>
              </a:rPr>
              <a:t>https://jan.ucc.nau.edu/lsn/educator/edtech/</a:t>
            </a:r>
            <a:r>
              <a:rPr lang="en-US" dirty="0">
                <a:solidFill>
                  <a:schemeClr val="accent1"/>
                </a:solidFill>
                <a:ea typeface="+mn-lt"/>
                <a:cs typeface="+mn-lt"/>
                <a:hlinkClick r:id="rId6">
                  <a:extLst>
                    <a:ext uri="{A12FA001-AC4F-418D-AE19-62706E023703}">
                      <ahyp:hlinkClr xmlns:ahyp="http://schemas.microsoft.com/office/drawing/2018/hyperlinkcolor" val="tx"/>
                    </a:ext>
                  </a:extLst>
                </a:hlinkClick>
              </a:rPr>
              <a:t>learningtheori</a:t>
            </a:r>
            <a:r>
              <a:rPr lang="en-US" dirty="0">
                <a:solidFill>
                  <a:schemeClr val="accent1"/>
                </a:solidFill>
                <a:ea typeface="+mn-lt"/>
                <a:cs typeface="+mn-lt"/>
              </a:rPr>
              <a:t>eswebs</a:t>
            </a:r>
            <a:r>
              <a:rPr lang="en-US" dirty="0">
                <a:solidFill>
                  <a:schemeClr val="accent1"/>
                </a:solidFill>
                <a:ea typeface="+mn-lt"/>
                <a:cs typeface="+mn-lt"/>
                <a:hlinkClick r:id="rId6">
                  <a:extLst>
                    <a:ext uri="{A12FA001-AC4F-418D-AE19-62706E023703}">
                      <ahyp:hlinkClr xmlns:ahyp="http://schemas.microsoft.com/office/drawing/2018/hyperlinkcolor" val="tx"/>
                    </a:ext>
                  </a:extLst>
                </a:hlinkClick>
              </a:rPr>
              <a:t>ite</a:t>
            </a:r>
            <a:r>
              <a:rPr lang="en-US" dirty="0">
                <a:solidFill>
                  <a:srgbClr val="0563C1"/>
                </a:solidFill>
                <a:ea typeface="+mn-lt"/>
                <a:cs typeface="+mn-lt"/>
                <a:hlinkClick r:id="rId6">
                  <a:extLst>
                    <a:ext uri="{A12FA001-AC4F-418D-AE19-62706E023703}">
                      <ahyp:hlinkClr xmlns:ahyp="http://schemas.microsoft.com/office/drawing/2018/hyperlinkcolor" val="tx"/>
                    </a:ext>
                  </a:extLst>
                </a:hlinkClick>
              </a:rPr>
              <a:t>/vygotsky.htm</a:t>
            </a:r>
            <a:r>
              <a:rPr lang="en-US" dirty="0">
                <a:solidFill>
                  <a:srgbClr val="0563C1"/>
                </a:solidFill>
                <a:ea typeface="+mn-lt"/>
                <a:cs typeface="+mn-lt"/>
              </a:rPr>
              <a:t> </a:t>
            </a:r>
            <a:r>
              <a:rPr lang="en-US" dirty="0">
                <a:ea typeface="+mn-lt"/>
                <a:cs typeface="+mn-lt"/>
              </a:rPr>
              <a:t>(</a:t>
            </a:r>
            <a:r>
              <a:rPr lang="cy-GB" dirty="0">
                <a:ea typeface="+mn-lt"/>
                <a:cs typeface="+mn-lt"/>
              </a:rPr>
              <a:t>Cyrchwyd 27ain o Tachwedd 2023)</a:t>
            </a:r>
            <a:endParaRPr lang="cy-GB" dirty="0">
              <a:solidFill>
                <a:srgbClr val="0563C1"/>
              </a:solidFill>
              <a:cs typeface="Calibri"/>
              <a:hlinkClick r:id="rId6">
                <a:extLst>
                  <a:ext uri="{A12FA001-AC4F-418D-AE19-62706E023703}">
                    <ahyp:hlinkClr xmlns:ahyp="http://schemas.microsoft.com/office/drawing/2018/hyperlinkcolor" val="tx"/>
                  </a:ext>
                </a:extLst>
              </a:hlinkClick>
            </a:endParaRPr>
          </a:p>
        </p:txBody>
      </p:sp>
      <p:sp>
        <p:nvSpPr>
          <p:cNvPr id="4" name="TextBox 3">
            <a:extLst>
              <a:ext uri="{FF2B5EF4-FFF2-40B4-BE49-F238E27FC236}">
                <a16:creationId xmlns:a16="http://schemas.microsoft.com/office/drawing/2014/main" id="{A4DD3313-C128-69EE-ED01-9EA407E1721A}"/>
              </a:ext>
            </a:extLst>
          </p:cNvPr>
          <p:cNvSpPr txBox="1"/>
          <p:nvPr/>
        </p:nvSpPr>
        <p:spPr>
          <a:xfrm>
            <a:off x="1891513" y="354026"/>
            <a:ext cx="26703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000" b="1" u="sng" dirty="0">
                <a:ea typeface="+mn-lt"/>
                <a:cs typeface="+mn-lt"/>
              </a:rPr>
              <a:t>RHESTR GYFEIRIO</a:t>
            </a:r>
            <a:endParaRPr lang="en-US" b="1" dirty="0">
              <a:cs typeface="Calibri" panose="020F0502020204030204"/>
            </a:endParaRPr>
          </a:p>
        </p:txBody>
      </p:sp>
    </p:spTree>
    <p:extLst>
      <p:ext uri="{BB962C8B-B14F-4D97-AF65-F5344CB8AC3E}">
        <p14:creationId xmlns:p14="http://schemas.microsoft.com/office/powerpoint/2010/main" val="34878653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On-screen Show (4:3)</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Llawlyfr ar sut I gefnogi plentyn sy'n symud trwy'r cyfnod pontio o feithrinfa I'r ysgol gynradd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1252</cp:revision>
  <dcterms:created xsi:type="dcterms:W3CDTF">2023-11-20T15:25:44Z</dcterms:created>
  <dcterms:modified xsi:type="dcterms:W3CDTF">2023-12-03T22:17:05Z</dcterms:modified>
</cp:coreProperties>
</file>