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9"/>
  </p:notesMasterIdLst>
  <p:handoutMasterIdLst>
    <p:handoutMasterId r:id="rId110"/>
  </p:handoutMasterIdLst>
  <p:sldIdLst>
    <p:sldId id="256" r:id="rId2"/>
    <p:sldId id="257" r:id="rId3"/>
    <p:sldId id="300" r:id="rId4"/>
    <p:sldId id="301" r:id="rId5"/>
    <p:sldId id="302" r:id="rId6"/>
    <p:sldId id="308" r:id="rId7"/>
    <p:sldId id="304" r:id="rId8"/>
    <p:sldId id="305" r:id="rId9"/>
    <p:sldId id="349" r:id="rId10"/>
    <p:sldId id="377" r:id="rId11"/>
    <p:sldId id="264" r:id="rId12"/>
    <p:sldId id="265" r:id="rId13"/>
    <p:sldId id="266" r:id="rId14"/>
    <p:sldId id="268" r:id="rId15"/>
    <p:sldId id="271" r:id="rId16"/>
    <p:sldId id="273" r:id="rId17"/>
    <p:sldId id="275" r:id="rId18"/>
    <p:sldId id="310" r:id="rId19"/>
    <p:sldId id="278" r:id="rId20"/>
    <p:sldId id="279" r:id="rId21"/>
    <p:sldId id="312" r:id="rId22"/>
    <p:sldId id="281" r:id="rId23"/>
    <p:sldId id="282" r:id="rId24"/>
    <p:sldId id="283" r:id="rId25"/>
    <p:sldId id="284" r:id="rId26"/>
    <p:sldId id="285" r:id="rId27"/>
    <p:sldId id="315" r:id="rId28"/>
    <p:sldId id="316" r:id="rId29"/>
    <p:sldId id="327" r:id="rId30"/>
    <p:sldId id="320" r:id="rId31"/>
    <p:sldId id="321" r:id="rId32"/>
    <p:sldId id="328" r:id="rId33"/>
    <p:sldId id="323" r:id="rId34"/>
    <p:sldId id="324" r:id="rId35"/>
    <p:sldId id="325" r:id="rId36"/>
    <p:sldId id="326" r:id="rId37"/>
    <p:sldId id="350" r:id="rId38"/>
    <p:sldId id="337" r:id="rId39"/>
    <p:sldId id="331" r:id="rId40"/>
    <p:sldId id="332" r:id="rId41"/>
    <p:sldId id="333" r:id="rId42"/>
    <p:sldId id="334" r:id="rId43"/>
    <p:sldId id="335" r:id="rId44"/>
    <p:sldId id="371" r:id="rId45"/>
    <p:sldId id="336" r:id="rId46"/>
    <p:sldId id="351" r:id="rId47"/>
    <p:sldId id="372" r:id="rId48"/>
    <p:sldId id="352" r:id="rId49"/>
    <p:sldId id="378" r:id="rId50"/>
    <p:sldId id="353" r:id="rId51"/>
    <p:sldId id="354" r:id="rId52"/>
    <p:sldId id="355" r:id="rId53"/>
    <p:sldId id="356" r:id="rId54"/>
    <p:sldId id="357" r:id="rId55"/>
    <p:sldId id="358" r:id="rId56"/>
    <p:sldId id="373" r:id="rId57"/>
    <p:sldId id="376" r:id="rId58"/>
    <p:sldId id="359" r:id="rId59"/>
    <p:sldId id="360" r:id="rId60"/>
    <p:sldId id="361" r:id="rId61"/>
    <p:sldId id="362" r:id="rId62"/>
    <p:sldId id="363" r:id="rId63"/>
    <p:sldId id="364" r:id="rId64"/>
    <p:sldId id="365" r:id="rId65"/>
    <p:sldId id="368" r:id="rId66"/>
    <p:sldId id="375" r:id="rId67"/>
    <p:sldId id="369" r:id="rId68"/>
    <p:sldId id="370" r:id="rId69"/>
    <p:sldId id="317" r:id="rId70"/>
    <p:sldId id="289" r:id="rId71"/>
    <p:sldId id="290" r:id="rId72"/>
    <p:sldId id="421" r:id="rId73"/>
    <p:sldId id="379" r:id="rId74"/>
    <p:sldId id="408" r:id="rId75"/>
    <p:sldId id="409" r:id="rId76"/>
    <p:sldId id="410" r:id="rId77"/>
    <p:sldId id="411" r:id="rId78"/>
    <p:sldId id="412" r:id="rId79"/>
    <p:sldId id="413" r:id="rId80"/>
    <p:sldId id="414" r:id="rId81"/>
    <p:sldId id="406" r:id="rId82"/>
    <p:sldId id="407" r:id="rId83"/>
    <p:sldId id="382" r:id="rId84"/>
    <p:sldId id="383" r:id="rId85"/>
    <p:sldId id="384" r:id="rId86"/>
    <p:sldId id="385" r:id="rId87"/>
    <p:sldId id="386" r:id="rId88"/>
    <p:sldId id="387" r:id="rId89"/>
    <p:sldId id="388" r:id="rId90"/>
    <p:sldId id="389" r:id="rId91"/>
    <p:sldId id="390" r:id="rId92"/>
    <p:sldId id="391" r:id="rId93"/>
    <p:sldId id="393" r:id="rId94"/>
    <p:sldId id="394" r:id="rId95"/>
    <p:sldId id="422" r:id="rId96"/>
    <p:sldId id="395" r:id="rId97"/>
    <p:sldId id="396" r:id="rId98"/>
    <p:sldId id="397" r:id="rId99"/>
    <p:sldId id="415" r:id="rId100"/>
    <p:sldId id="416" r:id="rId101"/>
    <p:sldId id="417" r:id="rId102"/>
    <p:sldId id="400" r:id="rId103"/>
    <p:sldId id="420" r:id="rId104"/>
    <p:sldId id="402" r:id="rId105"/>
    <p:sldId id="403" r:id="rId106"/>
    <p:sldId id="404" r:id="rId107"/>
    <p:sldId id="405" r:id="rId10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9" d="100"/>
          <a:sy n="109" d="100"/>
        </p:scale>
        <p:origin x="61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07" Type="http://schemas.openxmlformats.org/officeDocument/2006/relationships/slide" Target="slides/slide106.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slide" Target="slides/slide101.xml"/><Relationship Id="rId110" Type="http://schemas.openxmlformats.org/officeDocument/2006/relationships/handoutMaster" Target="handoutMasters/handoutMaster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notesMaster" Target="notesMasters/notesMaster1.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6866" y="0"/>
            <a:ext cx="2890665" cy="488226"/>
          </a:xfrm>
          <a:prstGeom prst="rect">
            <a:avLst/>
          </a:prstGeom>
        </p:spPr>
        <p:txBody>
          <a:bodyPr vert="horz" lIns="89785" tIns="44892" rIns="89785" bIns="44892" rtlCol="0"/>
          <a:lstStyle>
            <a:lvl1pPr algn="r">
              <a:defRPr sz="1200"/>
            </a:lvl1pPr>
          </a:lstStyle>
          <a:p>
            <a:fld id="{BC8C85C6-FFA3-409A-8BCA-7D9FA2FC34C1}" type="datetimeFigureOut">
              <a:rPr lang="en-GB" smtClean="0"/>
              <a:t>26/04/2019</a:t>
            </a:fld>
            <a:endParaRPr lang="en-GB"/>
          </a:p>
        </p:txBody>
      </p:sp>
      <p:sp>
        <p:nvSpPr>
          <p:cNvPr id="4" name="Footer Placeholder 3"/>
          <p:cNvSpPr>
            <a:spLocks noGrp="1"/>
          </p:cNvSpPr>
          <p:nvPr>
            <p:ph type="ftr" sz="quarter" idx="2"/>
          </p:nvPr>
        </p:nvSpPr>
        <p:spPr>
          <a:xfrm>
            <a:off x="0" y="9265374"/>
            <a:ext cx="2890665" cy="488226"/>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6866" y="9265374"/>
            <a:ext cx="2890665" cy="488226"/>
          </a:xfrm>
          <a:prstGeom prst="rect">
            <a:avLst/>
          </a:prstGeom>
        </p:spPr>
        <p:txBody>
          <a:bodyPr vert="horz" lIns="89785" tIns="44892" rIns="89785" bIns="44892" rtlCol="0" anchor="b"/>
          <a:lstStyle>
            <a:lvl1pPr algn="r">
              <a:defRPr sz="1200"/>
            </a:lvl1pPr>
          </a:lstStyle>
          <a:p>
            <a:fld id="{DD868F52-467D-4081-8ED2-85F92DFF3478}" type="slidenum">
              <a:rPr lang="en-GB" smtClean="0"/>
              <a:t>‹#›</a:t>
            </a:fld>
            <a:endParaRPr lang="en-GB"/>
          </a:p>
        </p:txBody>
      </p:sp>
    </p:spTree>
    <p:extLst>
      <p:ext uri="{BB962C8B-B14F-4D97-AF65-F5344CB8AC3E}">
        <p14:creationId xmlns:p14="http://schemas.microsoft.com/office/powerpoint/2010/main" val="99308866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6C4461E3-41F0-49F3-90DE-E7F8BC46DC82}" type="datetimeFigureOut">
              <a:rPr lang="en-GB" smtClean="0"/>
              <a:t>26/04/2019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965922B0-B0CE-406D-B1A9-E79141AED86B}" type="slidenum">
              <a:rPr lang="en-GB" smtClean="0"/>
              <a:t>‹#›</a:t>
            </a:fld>
            <a:endParaRPr lang="en-GB"/>
          </a:p>
        </p:txBody>
      </p:sp>
    </p:spTree>
    <p:extLst>
      <p:ext uri="{BB962C8B-B14F-4D97-AF65-F5344CB8AC3E}">
        <p14:creationId xmlns:p14="http://schemas.microsoft.com/office/powerpoint/2010/main" val="9403900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Rot="1" noChangeAspect="1" noChangeArrowheads="1" noTextEdit="1"/>
          </p:cNvSpPr>
          <p:nvPr>
            <p:ph type="sldImg"/>
          </p:nvPr>
        </p:nvSpPr>
        <p:spPr>
          <a:ln/>
        </p:spPr>
      </p:sp>
      <p:sp>
        <p:nvSpPr>
          <p:cNvPr id="12291" name="Rectangle 3"/>
          <p:cNvSpPr>
            <a:spLocks noGrp="1" noChangeArrowheads="1"/>
          </p:cNvSpPr>
          <p:nvPr>
            <p:ph type="body" idx="1"/>
          </p:nvPr>
        </p:nvSpPr>
        <p:spPr>
          <a:noFill/>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41315897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6D58CF-32EB-4CCB-BAFE-B135C8E4873F}" type="slidenum">
              <a:rPr lang="en-GB" smtClean="0"/>
              <a:t>56</a:t>
            </a:fld>
            <a:endParaRPr lang="en-GB"/>
          </a:p>
        </p:txBody>
      </p:sp>
    </p:spTree>
    <p:extLst>
      <p:ext uri="{BB962C8B-B14F-4D97-AF65-F5344CB8AC3E}">
        <p14:creationId xmlns:p14="http://schemas.microsoft.com/office/powerpoint/2010/main" val="7249865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C6D58CF-32EB-4CCB-BAFE-B135C8E4873F}" type="slidenum">
              <a:rPr lang="en-GB" smtClean="0"/>
              <a:t>66</a:t>
            </a:fld>
            <a:endParaRPr lang="en-GB"/>
          </a:p>
        </p:txBody>
      </p:sp>
    </p:spTree>
    <p:extLst>
      <p:ext uri="{BB962C8B-B14F-4D97-AF65-F5344CB8AC3E}">
        <p14:creationId xmlns:p14="http://schemas.microsoft.com/office/powerpoint/2010/main" val="24689640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105</a:t>
            </a:fld>
            <a:endParaRPr lang="en-GB"/>
          </a:p>
        </p:txBody>
      </p:sp>
    </p:spTree>
    <p:extLst>
      <p:ext uri="{BB962C8B-B14F-4D97-AF65-F5344CB8AC3E}">
        <p14:creationId xmlns:p14="http://schemas.microsoft.com/office/powerpoint/2010/main" val="6902334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C6D58CF-32EB-4CCB-BAFE-B135C8E4873F}" type="slidenum">
              <a:rPr lang="en-GB" smtClean="0"/>
              <a:t>106</a:t>
            </a:fld>
            <a:endParaRPr lang="en-GB"/>
          </a:p>
        </p:txBody>
      </p:sp>
    </p:spTree>
    <p:extLst>
      <p:ext uri="{BB962C8B-B14F-4D97-AF65-F5344CB8AC3E}">
        <p14:creationId xmlns:p14="http://schemas.microsoft.com/office/powerpoint/2010/main" val="16863817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25553A2-1BB5-42BD-9A38-A9BEAD58876C}"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5E76C-67F7-40CE-9B76-22A0C48A552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44467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25553A2-1BB5-42BD-9A38-A9BEAD58876C}"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3566816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25553A2-1BB5-42BD-9A38-A9BEAD58876C}"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5E76C-67F7-40CE-9B76-22A0C48A552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99766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25553A2-1BB5-42BD-9A38-A9BEAD58876C}" type="datetimeFigureOut">
              <a:rPr lang="en-GB" smtClean="0"/>
              <a:t>26/04/2019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34076017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25553A2-1BB5-42BD-9A38-A9BEAD58876C}" type="datetimeFigureOut">
              <a:rPr lang="en-GB" smtClean="0"/>
              <a:t>26/04/2019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2784851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25553A2-1BB5-42BD-9A38-A9BEAD58876C}" type="datetimeFigureOut">
              <a:rPr lang="en-GB" smtClean="0"/>
              <a:t>26/04/2019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533247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25553A2-1BB5-42BD-9A38-A9BEAD58876C}" type="datetimeFigureOut">
              <a:rPr lang="en-GB" smtClean="0"/>
              <a:t>26/04/2019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699026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725553A2-1BB5-42BD-9A38-A9BEAD58876C}" type="datetimeFigureOut">
              <a:rPr lang="en-GB" smtClean="0"/>
              <a:t>26/04/2019</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6F5E76C-67F7-40CE-9B76-22A0C48A5524}" type="slidenum">
              <a:rPr lang="en-GB" smtClean="0"/>
              <a:t>‹#›</a:t>
            </a:fld>
            <a:endParaRPr lang="en-GB"/>
          </a:p>
        </p:txBody>
      </p:sp>
    </p:spTree>
    <p:extLst>
      <p:ext uri="{BB962C8B-B14F-4D97-AF65-F5344CB8AC3E}">
        <p14:creationId xmlns:p14="http://schemas.microsoft.com/office/powerpoint/2010/main" val="10621240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25553A2-1BB5-42BD-9A38-A9BEAD58876C}" type="datetimeFigureOut">
              <a:rPr lang="en-GB" smtClean="0"/>
              <a:t>26/04/2019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15932074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25553A2-1BB5-42BD-9A38-A9BEAD58876C}"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2910088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25553A2-1BB5-42BD-9A38-A9BEAD58876C}"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5E76C-67F7-40CE-9B76-22A0C48A5524}" type="slidenum">
              <a:rPr lang="en-GB" smtClean="0"/>
              <a:t>‹#›</a:t>
            </a:fld>
            <a:endParaRPr lang="en-GB"/>
          </a:p>
        </p:txBody>
      </p:sp>
    </p:spTree>
    <p:extLst>
      <p:ext uri="{BB962C8B-B14F-4D97-AF65-F5344CB8AC3E}">
        <p14:creationId xmlns:p14="http://schemas.microsoft.com/office/powerpoint/2010/main" val="29846645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725553A2-1BB5-42BD-9A38-A9BEAD58876C}" type="datetimeFigureOut">
              <a:rPr lang="en-GB" smtClean="0"/>
              <a:t>26/04/2019</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86F5E76C-67F7-40CE-9B76-22A0C48A5524}"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19185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educationendowmentfoundation.org.uk/our-work/projects/thinking-doing-talking-science" TargetMode="External"/><Relationship Id="rId2" Type="http://schemas.openxmlformats.org/officeDocument/2006/relationships/hyperlink" Target="http://enews.pearson.com/rsps/m/mpTHYqT802Zy92SrPzlAxY3qNv741vaqoJbN1vmV1cQ"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stem.org.uk/resources/collection/3059/nuffield-primary-science" TargetMode="External"/><Relationship Id="rId2" Type="http://schemas.openxmlformats.org/officeDocument/2006/relationships/hyperlink" Target="http://www.nuffieldfoundation.org/primary-science-and-space"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pstt.org.uk/" TargetMode="External"/><Relationship Id="rId2" Type="http://schemas.openxmlformats.org/officeDocument/2006/relationships/hyperlink" Target="https://pstt.org.uk/resources/curriculum-materials" TargetMode="External"/><Relationship Id="rId1" Type="http://schemas.openxmlformats.org/officeDocument/2006/relationships/slideLayout" Target="../slideLayouts/slideLayout2.xml"/><Relationship Id="rId4" Type="http://schemas.openxmlformats.org/officeDocument/2006/relationships/hyperlink" Target="https://explorify.wellcome.ac.uk/"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www.youtube.com/watch?v=IQ-yJPnRxOM" TargetMode="External"/><Relationship Id="rId2" Type="http://schemas.openxmlformats.org/officeDocument/2006/relationships/hyperlink" Target="http://enews.pearson.com/rsps/m/mpTHYqT802Zy92SrPzlAxY3qNv741vaqoJbN1vmV1cQ"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pstt.org.uk/" TargetMode="External"/><Relationship Id="rId2" Type="http://schemas.openxmlformats.org/officeDocument/2006/relationships/hyperlink" Target="https://pstt.org.uk/resources/curriculum-materials"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hyperlink" Target="https://pstt.org.uk/resources/cpd-units/bright-ideas-in-primary-science"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hyperlink" Target="https://www.pstt-cpd.org.uk/ext/cpd/bright-ideas/introduction-to-the-bright-ideas-time.html"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hyperlink" Target="https://educationendowmentfoundation.org.uk/our-work/projects/thinking-doing-talking-science" TargetMode="Externa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s://www.futurelearn.com/courses/teaching-primary-science-getting-started/0/steps/40227"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hyperlink" Target="https://www.tes.com/teaching-resources/steam" TargetMode="External"/><Relationship Id="rId2" Type="http://schemas.openxmlformats.org/officeDocument/2006/relationships/hyperlink" Target="https://pstt.org.uk/resources/cpd-units/dramatic-science" TargetMode="Externa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hyperlink" Target="https://www.futurelearn.com/courses/teaching-primary-science-getting-started"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8" Type="http://schemas.openxmlformats.org/officeDocument/2006/relationships/hyperlink" Target="https://wellcome.ac.uk/what-we-do/our-work/transforming-primary-science" TargetMode="External"/><Relationship Id="rId3" Type="http://schemas.openxmlformats.org/officeDocument/2006/relationships/hyperlink" Target="https://www.stem.org.uk/primary-science" TargetMode="External"/><Relationship Id="rId7" Type="http://schemas.openxmlformats.org/officeDocument/2006/relationships/hyperlink" Target="https://pstt.org.uk/" TargetMode="External"/><Relationship Id="rId2" Type="http://schemas.openxmlformats.org/officeDocument/2006/relationships/hyperlink" Target="http://www.nuffieldfoundation.org/primary-science-and-space" TargetMode="External"/><Relationship Id="rId1" Type="http://schemas.openxmlformats.org/officeDocument/2006/relationships/slideLayout" Target="../slideLayouts/slideLayout2.xml"/><Relationship Id="rId6" Type="http://schemas.openxmlformats.org/officeDocument/2006/relationships/hyperlink" Target="https://pstt.org.uk/resources/curriculum-materials" TargetMode="External"/><Relationship Id="rId5" Type="http://schemas.openxmlformats.org/officeDocument/2006/relationships/hyperlink" Target="http://www.schoolscience.co.uk/primary/resources" TargetMode="External"/><Relationship Id="rId4" Type="http://schemas.openxmlformats.org/officeDocument/2006/relationships/hyperlink" Target="https://www.stem.org.uk/elibrary/resource/35440" TargetMode="External"/><Relationship Id="rId9" Type="http://schemas.openxmlformats.org/officeDocument/2006/relationships/hyperlink" Target="http://www.ase.org.uk/journals/primary-science/issue-contents/" TargetMode="Externa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hyperlink" Target="file:///\\lv16\Staff\c.j.lewis\A%20Yr2%202018-19%20ECAD5006\Lecture%204\ceri%20lewis.pdf" TargetMode="Externa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hyperlink" Target="https://pstt.org.uk/resources/cpd-units/dramatic-science" TargetMode="Externa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hyperlink" Target="https://www.pstt-cpd.org.uk/ext/cpd/dramatic-science/downloads/Dramatic_Science_Exploration_Theme_Support_Booklet_web.pdf" TargetMode="External"/><Relationship Id="rId2" Type="http://schemas.openxmlformats.org/officeDocument/2006/relationships/hyperlink" Target="https://www.pstt-cpd.org.uk/ext/cpd/dramatic-science/on-the-table.html" TargetMode="Externa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hyperlink" Target="https://www.pstt-cpd.org.uk/ext/cpd/dramatic-science/downloads/Dramatic_Science_Exploration_Theme_Support_Booklet_web.pdf" TargetMode="External"/><Relationship Id="rId2" Type="http://schemas.openxmlformats.org/officeDocument/2006/relationships/hyperlink" Target="https://www.pstt-cpd.org.uk/ext/cpd/dramatic-science/mind-movies.html" TargetMode="Externa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hyperlink" Target="https://www.pstt-cpd.org.uk/ext/cpd/dramatic-science/downloads/DS_Toys_booklet.pdf" TargetMode="External"/><Relationship Id="rId2" Type="http://schemas.openxmlformats.org/officeDocument/2006/relationships/hyperlink" Target="https://www.pstt-cpd.org.uk/ext/cpd/dramatic-science/miming-movement.html" TargetMode="Externa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hyperlink" Target="https://www.pstt-cpd.org.uk/ext/cpd/dramatic-science/downloads/Dramatic%20Science_Sports_booklet.pdf" TargetMode="External"/><Relationship Id="rId2" Type="http://schemas.openxmlformats.org/officeDocument/2006/relationships/hyperlink" Target="https://www.pstt-cpd.org.uk/ext/cpd/dramatic-science/spontaneous-role-play.html" TargetMode="Externa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hyperlink" Target="https://www.pstt-cpd.org.uk/ext/cpd/dramatic-science/downloads/Dramatic%20Science_Sports_booklet.pdf" TargetMode="External"/><Relationship Id="rId2" Type="http://schemas.openxmlformats.org/officeDocument/2006/relationships/hyperlink" Target="https://www.pstt-cpd.org.uk/ext/cpd/dramatic-science/historical-play-monologue.html" TargetMode="Externa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hyperlink" Target="https://www.pstt-cpd.org.uk/ext/cpd/dramatic-science/downloads/Dramatic%20Science_Sports_booklet.pdf" TargetMode="External"/><Relationship Id="rId2" Type="http://schemas.openxmlformats.org/officeDocument/2006/relationships/hyperlink" Target="https://www.pstt-cpd.org.uk/ext/cpd/dramatic-science/hot-seating.html" TargetMode="Externa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hyperlink" Target="https://www.pstt-cpd.org.uk/ext/cpd/dramatic-science/downloads/Dramatic%20Science_Sports_booklet.pdf" TargetMode="External"/><Relationship Id="rId2" Type="http://schemas.openxmlformats.org/officeDocument/2006/relationships/hyperlink" Target="https://www.pstt-cpd.org.uk/ext/cpd/dramatic-science/modelling.html" TargetMode="Externa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hyperlink" Target="https://pstt.org.uk/application/files/4815/2389/2804/TAPS_Pyramid_Final_for_Wales_in_Welsh.pdf" TargetMode="External"/><Relationship Id="rId2" Type="http://schemas.openxmlformats.org/officeDocument/2006/relationships/hyperlink" Target="https://www.youtube.com/watch?v=1GPKGalhS3U" TargetMode="External"/><Relationship Id="rId1" Type="http://schemas.openxmlformats.org/officeDocument/2006/relationships/slideLayout" Target="../slideLayouts/slideLayout2.xml"/><Relationship Id="rId5" Type="http://schemas.openxmlformats.org/officeDocument/2006/relationships/hyperlink" Target="https://www.youtube.com/watch?v=0k6QG-IsQTE&amp;index=5&amp;list=PLS_VOF2UN3BGy5QiuqKSe3ll5I-xR75SE" TargetMode="External"/><Relationship Id="rId4" Type="http://schemas.openxmlformats.org/officeDocument/2006/relationships/hyperlink" Target="https://pstt.org.uk/resources/curriculum-materials/assessment" TargetMode="External"/></Relationships>
</file>

<file path=ppt/slides/_rels/slide85.xml.rels><?xml version="1.0" encoding="UTF-8" standalone="yes"?>
<Relationships xmlns="http://schemas.openxmlformats.org/package/2006/relationships"><Relationship Id="rId3" Type="http://schemas.openxmlformats.org/officeDocument/2006/relationships/hyperlink" Target="http://www.creativitycultureeducation.org/wp-content/uploads/learning-creative-approaches-that-raise-standards-250.pdf" TargetMode="External"/><Relationship Id="rId2" Type="http://schemas.openxmlformats.org/officeDocument/2006/relationships/hyperlink" Target="https://www.ase.org.uk/journals/school-science-review/2009/3/332/1957/SSR332Mar2009p91.pdf" TargetMode="External"/><Relationship Id="rId1" Type="http://schemas.openxmlformats.org/officeDocument/2006/relationships/slideLayout" Target="../slideLayouts/slideLayout2.xml"/><Relationship Id="rId5" Type="http://schemas.openxmlformats.org/officeDocument/2006/relationships/hyperlink" Target="http://enquiringminds.org.uk/pdfs/Enquiring_Minds_guide.pdf" TargetMode="External"/><Relationship Id="rId4" Type="http://schemas.openxmlformats.org/officeDocument/2006/relationships/hyperlink" Target="http://www.educationscotland.gov.uk/resources/w/genericresource_tcm4872101.asp?strReferringChannel=learningandteaching&amp;strReferringPageID=tcm:4-612195-64&amp;class=l3+d137245" TargetMode="Externa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hyperlink" Target="https://www.wikihow.com/Make-a-Balloon-Car" TargetMode="External"/><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hyperlink" Target="https://www.youtube.com/watch?v=IVrfcTPSzyo" TargetMode="Externa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hyperlink" Target="https://www.wikihow.com/Make-a-Rubber-Band-Car" TargetMode="Externa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hyperlink" Target="http://www.rsc.org/learn-chemistry/resource/res00001703/water-absorption-a-global-experiment-with-hydrogels#!cmpid=CMP00006314" TargetMode="External"/><Relationship Id="rId2" Type="http://schemas.openxmlformats.org/officeDocument/2006/relationships/hyperlink" Target="http://www.rsc.org/learn-chemistry/collections/experimentation/collaborative-chemistry/global-experiment-2014" TargetMode="External"/><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hyperlink" Target="https://practicalaction.org/schools/search/science%20and%20technology/tags:ks1,ks2" TargetMode="Externa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2" Type="http://schemas.openxmlformats.org/officeDocument/2006/relationships/hyperlink" Target="https://www.woodlandtrust.org.uk/mediafile/100146207/Getting-outside-the-classroom-learning-pack.pdf" TargetMode="Externa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8" Type="http://schemas.openxmlformats.org/officeDocument/2006/relationships/hyperlink" Target="https://pstt.org.uk/" TargetMode="External"/><Relationship Id="rId3" Type="http://schemas.openxmlformats.org/officeDocument/2006/relationships/hyperlink" Target="http://www.nuffieldfoundation.org/primary-science-and-space" TargetMode="External"/><Relationship Id="rId7" Type="http://schemas.openxmlformats.org/officeDocument/2006/relationships/hyperlink" Target="https://pstt.org.uk/resources/curriculum-material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www.schoolscience.co.uk/primary/resources" TargetMode="External"/><Relationship Id="rId5" Type="http://schemas.openxmlformats.org/officeDocument/2006/relationships/hyperlink" Target="https://www.stem.org.uk/elibrary/resource/35440" TargetMode="External"/><Relationship Id="rId10" Type="http://schemas.openxmlformats.org/officeDocument/2006/relationships/hyperlink" Target="http://www.ase.org.uk/journals/primary-science/issue-contents/" TargetMode="External"/><Relationship Id="rId4" Type="http://schemas.openxmlformats.org/officeDocument/2006/relationships/hyperlink" Target="https://www.stem.org.uk/primary-science" TargetMode="External"/><Relationship Id="rId9" Type="http://schemas.openxmlformats.org/officeDocument/2006/relationships/hyperlink" Target="https://wellcome.ac.uk/what-we-do/our-work/transforming-primary-science" TargetMode="External"/></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hyperlink" Target="https://www.tes.com/member/Teachers%20TV" TargetMode="External"/><Relationship Id="rId7" Type="http://schemas.openxmlformats.org/officeDocument/2006/relationships/hyperlink" Target="http://www.bbc.co.uk/terrificscientific" TargetMode="External"/><Relationship Id="rId2" Type="http://schemas.openxmlformats.org/officeDocument/2006/relationships/hyperlink" Target="https://hwb.wales.gov.uk/search?query=Gwyddoniaeth" TargetMode="External"/><Relationship Id="rId1" Type="http://schemas.openxmlformats.org/officeDocument/2006/relationships/slideLayout" Target="../slideLayouts/slideLayout2.xml"/><Relationship Id="rId6" Type="http://schemas.openxmlformats.org/officeDocument/2006/relationships/hyperlink" Target="http://www.saps.org.uk/" TargetMode="External"/><Relationship Id="rId5" Type="http://schemas.openxmlformats.org/officeDocument/2006/relationships/hyperlink" Target="https://www.hamilton-trust.org.uk/" TargetMode="External"/><Relationship Id="rId4" Type="http://schemas.openxmlformats.org/officeDocument/2006/relationships/hyperlink" Target="https://www.tes.com/primary-teaching-resourc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ECAD5006C </a:t>
            </a:r>
            <a:endParaRPr lang="en-GB" dirty="0"/>
          </a:p>
        </p:txBody>
      </p:sp>
      <p:sp>
        <p:nvSpPr>
          <p:cNvPr id="5" name="Content Placeholder 4"/>
          <p:cNvSpPr>
            <a:spLocks noGrp="1"/>
          </p:cNvSpPr>
          <p:nvPr>
            <p:ph idx="1"/>
          </p:nvPr>
        </p:nvSpPr>
        <p:spPr/>
        <p:txBody>
          <a:bodyPr/>
          <a:lstStyle/>
          <a:p>
            <a:endParaRPr lang="en-GB" dirty="0" smtClean="0"/>
          </a:p>
          <a:p>
            <a:r>
              <a:rPr lang="en-GB" sz="4000" dirty="0" smtClean="0"/>
              <a:t>Gwyddoniaeth a </a:t>
            </a:r>
            <a:r>
              <a:rPr lang="en-GB" sz="4000" dirty="0" err="1" smtClean="0"/>
              <a:t>Dysgu</a:t>
            </a:r>
            <a:r>
              <a:rPr lang="en-GB" sz="4000" dirty="0" smtClean="0"/>
              <a:t> </a:t>
            </a:r>
            <a:r>
              <a:rPr lang="en-GB" sz="4000" dirty="0" err="1" smtClean="0"/>
              <a:t>Seiliedig</a:t>
            </a:r>
            <a:r>
              <a:rPr lang="en-GB" sz="4000" dirty="0" smtClean="0"/>
              <a:t> </a:t>
            </a:r>
            <a:r>
              <a:rPr lang="en-GB" sz="4000" dirty="0" err="1" smtClean="0"/>
              <a:t>ar</a:t>
            </a:r>
            <a:r>
              <a:rPr lang="en-GB" sz="4000" dirty="0" smtClean="0"/>
              <a:t> </a:t>
            </a:r>
            <a:r>
              <a:rPr lang="en-GB" sz="4000" dirty="0" err="1" smtClean="0"/>
              <a:t>Ymholi</a:t>
            </a:r>
            <a:endParaRPr lang="en-GB" sz="4000" dirty="0"/>
          </a:p>
        </p:txBody>
      </p:sp>
    </p:spTree>
    <p:extLst>
      <p:ext uri="{BB962C8B-B14F-4D97-AF65-F5344CB8AC3E}">
        <p14:creationId xmlns:p14="http://schemas.microsoft.com/office/powerpoint/2010/main" val="162924458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Amcanion</a:t>
            </a:r>
            <a:r>
              <a:rPr lang="en-GB" dirty="0" smtClean="0"/>
              <a:t> y </a:t>
            </a:r>
            <a:r>
              <a:rPr lang="en-GB" dirty="0" err="1" smtClean="0"/>
              <a:t>sesiynau</a:t>
            </a:r>
            <a:r>
              <a:rPr lang="en-GB" dirty="0" smtClean="0"/>
              <a:t> </a:t>
            </a:r>
            <a:r>
              <a:rPr lang="en-GB" dirty="0" err="1" smtClean="0"/>
              <a:t>gwyddoniaeth</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
            </a:pPr>
            <a:r>
              <a:rPr lang="en-GB" dirty="0"/>
              <a:t> </a:t>
            </a:r>
            <a:r>
              <a:rPr lang="en-GB" dirty="0" smtClean="0"/>
              <a:t> </a:t>
            </a:r>
            <a:r>
              <a:rPr lang="en-GB" dirty="0" err="1" smtClean="0"/>
              <a:t>Adfyfyrio</a:t>
            </a:r>
            <a:r>
              <a:rPr lang="en-GB" dirty="0" smtClean="0"/>
              <a:t> </a:t>
            </a:r>
            <a:r>
              <a:rPr lang="en-GB" dirty="0" err="1" smtClean="0"/>
              <a:t>ar</a:t>
            </a:r>
            <a:r>
              <a:rPr lang="en-GB" dirty="0" smtClean="0"/>
              <a:t> </a:t>
            </a:r>
            <a:r>
              <a:rPr lang="en-GB" dirty="0" err="1" smtClean="0"/>
              <a:t>natur</a:t>
            </a:r>
            <a:r>
              <a:rPr lang="en-GB" dirty="0" smtClean="0"/>
              <a:t> </a:t>
            </a:r>
            <a:r>
              <a:rPr lang="en-GB" dirty="0" err="1" smtClean="0"/>
              <a:t>gwyddoniaeth</a:t>
            </a:r>
            <a:r>
              <a:rPr lang="en-GB" dirty="0" smtClean="0"/>
              <a:t> </a:t>
            </a:r>
            <a:r>
              <a:rPr lang="en-GB" dirty="0" err="1" smtClean="0"/>
              <a:t>yn</a:t>
            </a:r>
            <a:r>
              <a:rPr lang="en-GB" dirty="0" smtClean="0"/>
              <a:t> </a:t>
            </a:r>
            <a:r>
              <a:rPr lang="en-GB" dirty="0" err="1" smtClean="0"/>
              <a:t>yr</a:t>
            </a:r>
            <a:r>
              <a:rPr lang="en-GB" dirty="0" smtClean="0"/>
              <a:t> </a:t>
            </a:r>
            <a:r>
              <a:rPr lang="en-GB" dirty="0" err="1" smtClean="0"/>
              <a:t>ysgol</a:t>
            </a:r>
            <a:r>
              <a:rPr lang="en-GB" dirty="0" smtClean="0"/>
              <a:t> </a:t>
            </a:r>
            <a:r>
              <a:rPr lang="en-GB" dirty="0" err="1" smtClean="0"/>
              <a:t>gynradd</a:t>
            </a:r>
            <a:endParaRPr lang="en-GB" dirty="0"/>
          </a:p>
          <a:p>
            <a:pPr>
              <a:buFont typeface="Wingdings" panose="05000000000000000000" pitchFamily="2" charset="2"/>
              <a:buChar char="§"/>
            </a:pPr>
            <a:r>
              <a:rPr lang="en-GB" dirty="0"/>
              <a:t>  </a:t>
            </a:r>
            <a:r>
              <a:rPr lang="en-GB" dirty="0" err="1" smtClean="0"/>
              <a:t>Egwyddorion</a:t>
            </a:r>
            <a:r>
              <a:rPr lang="en-GB" dirty="0" smtClean="0"/>
              <a:t> a “</a:t>
            </a:r>
            <a:r>
              <a:rPr lang="en-GB" dirty="0" err="1" smtClean="0"/>
              <a:t>Syniadau</a:t>
            </a:r>
            <a:r>
              <a:rPr lang="en-GB" dirty="0" smtClean="0"/>
              <a:t> </a:t>
            </a:r>
            <a:r>
              <a:rPr lang="en-GB" dirty="0" err="1" smtClean="0"/>
              <a:t>mawr</a:t>
            </a:r>
            <a:r>
              <a:rPr lang="en-GB" dirty="0" smtClean="0"/>
              <a:t>” </a:t>
            </a:r>
            <a:r>
              <a:rPr lang="en-GB" dirty="0" err="1" smtClean="0"/>
              <a:t>gwyddoniaeth</a:t>
            </a:r>
            <a:r>
              <a:rPr lang="en-GB" dirty="0" smtClean="0"/>
              <a:t> </a:t>
            </a:r>
            <a:r>
              <a:rPr lang="en-GB" dirty="0"/>
              <a:t>– </a:t>
            </a:r>
            <a:r>
              <a:rPr lang="en-GB" dirty="0" err="1" smtClean="0"/>
              <a:t>sgiliau</a:t>
            </a:r>
            <a:r>
              <a:rPr lang="en-GB" dirty="0" smtClean="0"/>
              <a:t> </a:t>
            </a:r>
            <a:r>
              <a:rPr lang="en-GB" dirty="0" err="1" smtClean="0"/>
              <a:t>ymholi</a:t>
            </a:r>
            <a:r>
              <a:rPr lang="en-GB" dirty="0" smtClean="0"/>
              <a:t> a </a:t>
            </a:r>
            <a:r>
              <a:rPr lang="en-GB" dirty="0" err="1" smtClean="0"/>
              <a:t>chysyniadau</a:t>
            </a:r>
            <a:endParaRPr lang="en-GB" dirty="0"/>
          </a:p>
          <a:p>
            <a:pPr>
              <a:buFont typeface="Wingdings" panose="05000000000000000000" pitchFamily="2" charset="2"/>
              <a:buChar char="§"/>
            </a:pPr>
            <a:r>
              <a:rPr lang="en-GB" dirty="0"/>
              <a:t>  </a:t>
            </a:r>
            <a:r>
              <a:rPr lang="en-GB" dirty="0" err="1" smtClean="0"/>
              <a:t>Ymholiad</a:t>
            </a:r>
            <a:r>
              <a:rPr lang="en-GB" dirty="0" smtClean="0"/>
              <a:t> </a:t>
            </a:r>
            <a:r>
              <a:rPr lang="en-GB" dirty="0" err="1" smtClean="0"/>
              <a:t>gwyddoniaeth</a:t>
            </a:r>
            <a:r>
              <a:rPr lang="en-GB" dirty="0" smtClean="0"/>
              <a:t> ac </a:t>
            </a:r>
            <a:r>
              <a:rPr lang="en-GB" dirty="0" err="1" smtClean="0"/>
              <a:t>esblygiad</a:t>
            </a:r>
            <a:r>
              <a:rPr lang="en-GB" dirty="0" smtClean="0"/>
              <a:t> y </a:t>
            </a:r>
            <a:r>
              <a:rPr lang="en-GB" dirty="0" err="1" smtClean="0"/>
              <a:t>cwricwlwm</a:t>
            </a:r>
            <a:r>
              <a:rPr lang="en-GB" dirty="0" smtClean="0"/>
              <a:t> </a:t>
            </a:r>
            <a:r>
              <a:rPr lang="en-GB" dirty="0" err="1" smtClean="0"/>
              <a:t>yng</a:t>
            </a:r>
            <a:r>
              <a:rPr lang="en-GB" dirty="0" smtClean="0"/>
              <a:t> </a:t>
            </a:r>
            <a:r>
              <a:rPr lang="en-GB" dirty="0" err="1" smtClean="0"/>
              <a:t>Nghymru</a:t>
            </a:r>
            <a:r>
              <a:rPr lang="en-GB" dirty="0" smtClean="0"/>
              <a:t> </a:t>
            </a:r>
            <a:r>
              <a:rPr lang="en-GB" dirty="0"/>
              <a:t>(</a:t>
            </a:r>
            <a:r>
              <a:rPr lang="en-GB" dirty="0" smtClean="0"/>
              <a:t>Donaldson, </a:t>
            </a:r>
            <a:r>
              <a:rPr lang="en-GB" dirty="0" err="1" smtClean="0"/>
              <a:t>sgiliau</a:t>
            </a:r>
            <a:r>
              <a:rPr lang="en-GB" dirty="0" smtClean="0"/>
              <a:t> </a:t>
            </a:r>
            <a:r>
              <a:rPr lang="en-GB" dirty="0" err="1" smtClean="0"/>
              <a:t>penodol</a:t>
            </a:r>
            <a:r>
              <a:rPr lang="en-GB" dirty="0" smtClean="0"/>
              <a:t>)</a:t>
            </a:r>
            <a:endParaRPr lang="en-GB" dirty="0"/>
          </a:p>
          <a:p>
            <a:pPr>
              <a:buFont typeface="Wingdings" panose="05000000000000000000" pitchFamily="2" charset="2"/>
              <a:buChar char="§"/>
            </a:pPr>
            <a:r>
              <a:rPr lang="en-GB" dirty="0"/>
              <a:t>  </a:t>
            </a:r>
            <a:r>
              <a:rPr lang="en-GB" dirty="0" err="1" smtClean="0"/>
              <a:t>Diffinio</a:t>
            </a:r>
            <a:r>
              <a:rPr lang="en-GB" dirty="0" smtClean="0"/>
              <a:t> model </a:t>
            </a:r>
            <a:r>
              <a:rPr lang="en-GB" dirty="0" err="1" smtClean="0"/>
              <a:t>cyffredinol</a:t>
            </a:r>
            <a:r>
              <a:rPr lang="en-GB" dirty="0" smtClean="0"/>
              <a:t> o </a:t>
            </a:r>
            <a:r>
              <a:rPr lang="en-GB" dirty="0" err="1" smtClean="0"/>
              <a:t>ymholi</a:t>
            </a:r>
            <a:r>
              <a:rPr lang="en-GB" dirty="0" smtClean="0"/>
              <a:t> </a:t>
            </a:r>
            <a:r>
              <a:rPr lang="en-GB" dirty="0" err="1" smtClean="0"/>
              <a:t>mewn</a:t>
            </a:r>
            <a:r>
              <a:rPr lang="en-GB" dirty="0" smtClean="0"/>
              <a:t> </a:t>
            </a:r>
            <a:r>
              <a:rPr lang="en-GB" dirty="0" err="1" smtClean="0"/>
              <a:t>gwyddoniaeth</a:t>
            </a:r>
            <a:endParaRPr lang="en-GB" dirty="0"/>
          </a:p>
          <a:p>
            <a:pPr>
              <a:buFont typeface="Wingdings" panose="05000000000000000000" pitchFamily="2" charset="2"/>
              <a:buChar char="§"/>
            </a:pPr>
            <a:r>
              <a:rPr lang="en-GB" dirty="0"/>
              <a:t>  </a:t>
            </a:r>
            <a:r>
              <a:rPr lang="en-GB" dirty="0" err="1" smtClean="0"/>
              <a:t>Ymholiad</a:t>
            </a:r>
            <a:r>
              <a:rPr lang="en-GB" dirty="0" smtClean="0"/>
              <a:t> </a:t>
            </a:r>
            <a:r>
              <a:rPr lang="en-GB" dirty="0" err="1" smtClean="0"/>
              <a:t>gwyddonol</a:t>
            </a:r>
            <a:r>
              <a:rPr lang="en-GB" dirty="0" smtClean="0"/>
              <a:t> a </a:t>
            </a:r>
            <a:r>
              <a:rPr lang="en-GB" dirty="0" err="1" smtClean="0"/>
              <a:t>Dysgu</a:t>
            </a:r>
            <a:r>
              <a:rPr lang="en-GB" dirty="0" smtClean="0"/>
              <a:t> </a:t>
            </a:r>
            <a:r>
              <a:rPr lang="en-GB" dirty="0" err="1" smtClean="0"/>
              <a:t>Seiliedig</a:t>
            </a:r>
            <a:r>
              <a:rPr lang="en-GB" dirty="0" smtClean="0"/>
              <a:t> </a:t>
            </a:r>
            <a:r>
              <a:rPr lang="en-GB" dirty="0" err="1" smtClean="0"/>
              <a:t>ar</a:t>
            </a:r>
            <a:r>
              <a:rPr lang="en-GB" dirty="0" smtClean="0"/>
              <a:t> </a:t>
            </a:r>
            <a:r>
              <a:rPr lang="en-GB" dirty="0" err="1" smtClean="0"/>
              <a:t>Ymholi</a:t>
            </a:r>
            <a:r>
              <a:rPr lang="en-GB" dirty="0" smtClean="0"/>
              <a:t> (DSY) – Theori </a:t>
            </a:r>
            <a:r>
              <a:rPr lang="en-GB" dirty="0" err="1" smtClean="0"/>
              <a:t>mewn</a:t>
            </a:r>
            <a:r>
              <a:rPr lang="en-GB" dirty="0" smtClean="0"/>
              <a:t> </a:t>
            </a:r>
            <a:r>
              <a:rPr lang="en-GB" dirty="0" err="1" smtClean="0"/>
              <a:t>i</a:t>
            </a:r>
            <a:r>
              <a:rPr lang="en-GB" dirty="0" smtClean="0"/>
              <a:t> </a:t>
            </a:r>
            <a:r>
              <a:rPr lang="en-GB" dirty="0" err="1" smtClean="0"/>
              <a:t>ymarfer</a:t>
            </a:r>
            <a:r>
              <a:rPr lang="en-GB" dirty="0" smtClean="0"/>
              <a:t> </a:t>
            </a:r>
            <a:r>
              <a:rPr lang="en-GB" dirty="0" err="1" smtClean="0"/>
              <a:t>yn</a:t>
            </a:r>
            <a:r>
              <a:rPr lang="en-GB" dirty="0" smtClean="0"/>
              <a:t> y </a:t>
            </a:r>
            <a:r>
              <a:rPr lang="en-GB" dirty="0" err="1" smtClean="0"/>
              <a:t>dosbarth</a:t>
            </a:r>
            <a:r>
              <a:rPr lang="en-GB" dirty="0" smtClean="0"/>
              <a:t>?</a:t>
            </a:r>
          </a:p>
          <a:p>
            <a:pPr marL="177800" indent="-177800">
              <a:buFont typeface="Wingdings" panose="05000000000000000000" pitchFamily="2" charset="2"/>
              <a:buChar char="§"/>
            </a:pPr>
            <a:r>
              <a:rPr lang="en-GB" dirty="0" smtClean="0"/>
              <a:t> </a:t>
            </a:r>
            <a:r>
              <a:rPr lang="en-GB" dirty="0" err="1" smtClean="0"/>
              <a:t>Hyrwyddo</a:t>
            </a:r>
            <a:r>
              <a:rPr lang="en-GB" dirty="0" smtClean="0"/>
              <a:t> </a:t>
            </a:r>
            <a:r>
              <a:rPr lang="en-GB" dirty="0" err="1" smtClean="0"/>
              <a:t>cydweithio</a:t>
            </a:r>
            <a:r>
              <a:rPr lang="en-GB" dirty="0" smtClean="0"/>
              <a:t> </a:t>
            </a:r>
            <a:r>
              <a:rPr lang="en-GB" dirty="0" err="1" smtClean="0"/>
              <a:t>mewn</a:t>
            </a:r>
            <a:r>
              <a:rPr lang="en-GB" dirty="0" smtClean="0"/>
              <a:t> </a:t>
            </a:r>
            <a:r>
              <a:rPr lang="en-GB" dirty="0" err="1" smtClean="0"/>
              <a:t>grwpiau</a:t>
            </a:r>
            <a:r>
              <a:rPr lang="en-GB" dirty="0" smtClean="0"/>
              <a:t> </a:t>
            </a:r>
            <a:r>
              <a:rPr lang="en-GB" dirty="0" err="1" smtClean="0"/>
              <a:t>i</a:t>
            </a:r>
            <a:r>
              <a:rPr lang="en-GB" dirty="0" smtClean="0"/>
              <a:t> </a:t>
            </a:r>
            <a:r>
              <a:rPr lang="en-GB" dirty="0" err="1" smtClean="0"/>
              <a:t>gynllunio</a:t>
            </a:r>
            <a:r>
              <a:rPr lang="en-GB" dirty="0" smtClean="0"/>
              <a:t>, </a:t>
            </a:r>
            <a:r>
              <a:rPr lang="en-GB" dirty="0" err="1" smtClean="0"/>
              <a:t>datblygu</a:t>
            </a:r>
            <a:r>
              <a:rPr lang="en-GB" dirty="0" smtClean="0"/>
              <a:t> ac </a:t>
            </a:r>
            <a:r>
              <a:rPr lang="en-GB" dirty="0" err="1" smtClean="0"/>
              <a:t>adfyfyrio</a:t>
            </a:r>
            <a:r>
              <a:rPr lang="en-GB" dirty="0" smtClean="0"/>
              <a:t> </a:t>
            </a:r>
            <a:r>
              <a:rPr lang="en-GB" dirty="0" err="1" smtClean="0"/>
              <a:t>ar</a:t>
            </a:r>
            <a:r>
              <a:rPr lang="en-GB" dirty="0" smtClean="0"/>
              <a:t> </a:t>
            </a:r>
            <a:r>
              <a:rPr lang="en-GB" dirty="0" err="1" smtClean="0"/>
              <a:t>gyd-destun</a:t>
            </a:r>
            <a:r>
              <a:rPr lang="en-GB" dirty="0" smtClean="0"/>
              <a:t> a   </a:t>
            </a:r>
            <a:r>
              <a:rPr lang="en-GB" dirty="0" err="1" smtClean="0"/>
              <a:t>ddewiswyd</a:t>
            </a:r>
            <a:endParaRPr lang="en-GB" dirty="0" smtClean="0"/>
          </a:p>
          <a:p>
            <a:pPr>
              <a:buFont typeface="Wingdings" panose="05000000000000000000" pitchFamily="2" charset="2"/>
              <a:buChar char="§"/>
            </a:pPr>
            <a:r>
              <a:rPr lang="en-GB" dirty="0" smtClean="0"/>
              <a:t> </a:t>
            </a:r>
            <a:r>
              <a:rPr lang="en-GB" dirty="0" err="1" smtClean="0"/>
              <a:t>Cysylltu</a:t>
            </a:r>
            <a:r>
              <a:rPr lang="en-GB" dirty="0" smtClean="0"/>
              <a:t> </a:t>
            </a:r>
            <a:r>
              <a:rPr lang="en-GB" dirty="0" err="1" smtClean="0"/>
              <a:t>gyda</a:t>
            </a:r>
            <a:r>
              <a:rPr lang="en-GB" dirty="0" smtClean="0"/>
              <a:t> </a:t>
            </a:r>
            <a:r>
              <a:rPr lang="en-GB" dirty="0" err="1" smtClean="0"/>
              <a:t>heriau’r</a:t>
            </a:r>
            <a:r>
              <a:rPr lang="en-GB" dirty="0" smtClean="0"/>
              <a:t> </a:t>
            </a:r>
            <a:r>
              <a:rPr lang="en-GB" dirty="0" err="1" smtClean="0"/>
              <a:t>aseiniad</a:t>
            </a:r>
            <a:r>
              <a:rPr lang="en-GB" dirty="0" smtClean="0"/>
              <a:t> – </a:t>
            </a:r>
            <a:r>
              <a:rPr lang="en-GB" dirty="0" err="1" smtClean="0"/>
              <a:t>cyfeiriadau</a:t>
            </a:r>
            <a:r>
              <a:rPr lang="en-GB" dirty="0" smtClean="0"/>
              <a:t> a </a:t>
            </a:r>
            <a:r>
              <a:rPr lang="en-GB" dirty="0" err="1" smtClean="0"/>
              <a:t>gwybodaeth</a:t>
            </a:r>
            <a:r>
              <a:rPr lang="en-GB" dirty="0" smtClean="0"/>
              <a:t> </a:t>
            </a:r>
            <a:r>
              <a:rPr lang="en-GB" dirty="0" err="1" smtClean="0"/>
              <a:t>perthnasol</a:t>
            </a:r>
            <a:endParaRPr lang="en-GB" dirty="0"/>
          </a:p>
          <a:p>
            <a:endParaRPr lang="en-GB" dirty="0"/>
          </a:p>
        </p:txBody>
      </p:sp>
    </p:spTree>
    <p:extLst>
      <p:ext uri="{BB962C8B-B14F-4D97-AF65-F5344CB8AC3E}">
        <p14:creationId xmlns:p14="http://schemas.microsoft.com/office/powerpoint/2010/main" val="204129132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Adfyfyrio</a:t>
            </a:r>
            <a:r>
              <a:rPr lang="en-GB" dirty="0" smtClean="0"/>
              <a:t>: </a:t>
            </a:r>
            <a:r>
              <a:rPr lang="en-GB" dirty="0" err="1" smtClean="0"/>
              <a:t>Amcanion</a:t>
            </a:r>
            <a:r>
              <a:rPr lang="en-GB" dirty="0" smtClean="0"/>
              <a:t> </a:t>
            </a:r>
            <a:endParaRPr lang="en-GB" dirty="0"/>
          </a:p>
        </p:txBody>
      </p:sp>
      <p:sp>
        <p:nvSpPr>
          <p:cNvPr id="3" name="Content Placeholder 2"/>
          <p:cNvSpPr>
            <a:spLocks noGrp="1"/>
          </p:cNvSpPr>
          <p:nvPr>
            <p:ph idx="1"/>
          </p:nvPr>
        </p:nvSpPr>
        <p:spPr/>
        <p:txBody>
          <a:bodyPr/>
          <a:lstStyle/>
          <a:p>
            <a:pPr lvl="0" fontAlgn="base" hangingPunct="0"/>
            <a:endParaRPr lang="cy-GB" dirty="0" smtClean="0"/>
          </a:p>
          <a:p>
            <a:pPr fontAlgn="base" hangingPunct="0"/>
            <a:r>
              <a:rPr lang="cy-GB" sz="2800" dirty="0" smtClean="0"/>
              <a:t>Datblygu </a:t>
            </a:r>
            <a:r>
              <a:rPr lang="cy-GB" sz="2800" dirty="0"/>
              <a:t>gwybodaeth, dealltwriaeth ac ymwybyddiaeth feirniadol myfyrwyr ynghylch modelau dysgu seiliedig ar ymholi. </a:t>
            </a:r>
            <a:endParaRPr lang="en-GB" sz="2800" dirty="0"/>
          </a:p>
          <a:p>
            <a:pPr fontAlgn="base" hangingPunct="0"/>
            <a:endParaRPr lang="cy-GB" sz="2800" dirty="0" smtClean="0"/>
          </a:p>
          <a:p>
            <a:pPr fontAlgn="base" hangingPunct="0"/>
            <a:r>
              <a:rPr lang="cy-GB" sz="2800" dirty="0" smtClean="0"/>
              <a:t>Archwilio </a:t>
            </a:r>
            <a:r>
              <a:rPr lang="cy-GB" sz="2800" dirty="0"/>
              <a:t>gwahanol sgiliau ymholi a’r modd y gellir hyrwyddo’r rhain yn yr ystod oedran 3-11.</a:t>
            </a:r>
            <a:endParaRPr lang="en-GB" sz="2800" dirty="0"/>
          </a:p>
          <a:p>
            <a:endParaRPr lang="en-GB" dirty="0"/>
          </a:p>
        </p:txBody>
      </p:sp>
    </p:spTree>
    <p:extLst>
      <p:ext uri="{BB962C8B-B14F-4D97-AF65-F5344CB8AC3E}">
        <p14:creationId xmlns:p14="http://schemas.microsoft.com/office/powerpoint/2010/main" val="346050803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Deilliannau</a:t>
            </a:r>
            <a:r>
              <a:rPr lang="en-GB" dirty="0" smtClean="0"/>
              <a:t> </a:t>
            </a:r>
            <a:r>
              <a:rPr lang="en-GB" dirty="0" err="1" smtClean="0"/>
              <a:t>Dysgu</a:t>
            </a:r>
            <a:r>
              <a:rPr lang="en-GB" dirty="0" smtClean="0"/>
              <a:t> </a:t>
            </a:r>
            <a:endParaRPr lang="en-GB" dirty="0"/>
          </a:p>
        </p:txBody>
      </p:sp>
      <p:sp>
        <p:nvSpPr>
          <p:cNvPr id="3" name="Content Placeholder 2"/>
          <p:cNvSpPr>
            <a:spLocks noGrp="1"/>
          </p:cNvSpPr>
          <p:nvPr>
            <p:ph idx="1"/>
          </p:nvPr>
        </p:nvSpPr>
        <p:spPr>
          <a:xfrm>
            <a:off x="1097279" y="1845734"/>
            <a:ext cx="10324253" cy="4023360"/>
          </a:xfrm>
        </p:spPr>
        <p:txBody>
          <a:bodyPr>
            <a:normAutofit/>
          </a:bodyPr>
          <a:lstStyle/>
          <a:p>
            <a:pPr marL="0" indent="0">
              <a:buNone/>
            </a:pPr>
            <a:endParaRPr lang="cy-GB" sz="2400" dirty="0" smtClean="0"/>
          </a:p>
          <a:p>
            <a:pPr marL="0" indent="0">
              <a:buNone/>
            </a:pPr>
            <a:r>
              <a:rPr lang="cy-GB" sz="2400" dirty="0" smtClean="0"/>
              <a:t>Ar </a:t>
            </a:r>
            <a:r>
              <a:rPr lang="cy-GB" sz="2400" dirty="0"/>
              <a:t>ôl cwblhau’r modwl hwn yn llwyddiannus, dylai’r myfyriwr </a:t>
            </a:r>
            <a:r>
              <a:rPr lang="cy-GB" sz="2400" dirty="0" smtClean="0"/>
              <a:t>allu dangos </a:t>
            </a:r>
            <a:r>
              <a:rPr lang="cy-GB" sz="2400" dirty="0"/>
              <a:t>y gallu i</a:t>
            </a:r>
            <a:r>
              <a:rPr lang="cy-GB" sz="2400" dirty="0" smtClean="0"/>
              <a:t>:</a:t>
            </a:r>
          </a:p>
          <a:p>
            <a:pPr marL="0" indent="0">
              <a:buNone/>
            </a:pPr>
            <a:endParaRPr lang="cy-GB" sz="2400" dirty="0"/>
          </a:p>
          <a:p>
            <a:pPr lvl="1" fontAlgn="base" hangingPunct="0"/>
            <a:r>
              <a:rPr lang="en-US" sz="2400" dirty="0" err="1" smtClean="0"/>
              <a:t>Dd</a:t>
            </a:r>
            <a:r>
              <a:rPr lang="cy-GB" sz="2400" dirty="0"/>
              <a:t>iffinio ac esbonio potensial dysgu seiliedig ar ymholi yn yr ysgol gynradd.</a:t>
            </a:r>
            <a:endParaRPr lang="en-GB" sz="2400" dirty="0"/>
          </a:p>
          <a:p>
            <a:pPr lvl="1" fontAlgn="base" hangingPunct="0"/>
            <a:r>
              <a:rPr lang="en-US" sz="2400" dirty="0" err="1" smtClean="0"/>
              <a:t>Nodi’n</a:t>
            </a:r>
            <a:r>
              <a:rPr lang="en-US" sz="2400" dirty="0" smtClean="0"/>
              <a:t> </a:t>
            </a:r>
            <a:r>
              <a:rPr lang="en-US" sz="2400" dirty="0" err="1" smtClean="0"/>
              <a:t>feirniadol</a:t>
            </a:r>
            <a:r>
              <a:rPr lang="en-US" sz="2400" dirty="0" smtClean="0"/>
              <a:t> </a:t>
            </a:r>
            <a:r>
              <a:rPr lang="cy-GB" sz="2400" dirty="0"/>
              <a:t>sgiliau ymholi penodol a’r modd y gellir datblygu’r rhain mewn ystod o gyd-destunau daearyddol, hanesyddol, gwyddonol a chrefyddol trwy’r ystod oedran </a:t>
            </a:r>
            <a:r>
              <a:rPr lang="en-US" sz="2400" dirty="0" smtClean="0"/>
              <a:t>3-11.</a:t>
            </a:r>
            <a:endParaRPr lang="en-GB" sz="2400" dirty="0" smtClean="0"/>
          </a:p>
          <a:p>
            <a:pPr lvl="1" fontAlgn="base" hangingPunct="0"/>
            <a:r>
              <a:rPr lang="en-US" sz="2400" dirty="0" err="1" smtClean="0"/>
              <a:t>Dadansoddi’r</a:t>
            </a:r>
            <a:r>
              <a:rPr lang="en-US" sz="2400" dirty="0" smtClean="0"/>
              <a:t> </a:t>
            </a:r>
            <a:r>
              <a:rPr lang="cy-GB" sz="2400" dirty="0" smtClean="0"/>
              <a:t>gwahanol fodelau a dulliau sy’n seiliedig ar ymholi.</a:t>
            </a:r>
            <a:endParaRPr lang="en-GB" sz="2400" dirty="0"/>
          </a:p>
        </p:txBody>
      </p:sp>
    </p:spTree>
    <p:extLst>
      <p:ext uri="{BB962C8B-B14F-4D97-AF65-F5344CB8AC3E}">
        <p14:creationId xmlns:p14="http://schemas.microsoft.com/office/powerpoint/2010/main" val="352551649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9933" y="286603"/>
            <a:ext cx="10988298" cy="1046251"/>
          </a:xfrm>
        </p:spPr>
        <p:txBody>
          <a:bodyPr>
            <a:normAutofit/>
          </a:bodyPr>
          <a:lstStyle/>
          <a:p>
            <a:r>
              <a:rPr lang="en-GB" sz="4400" dirty="0" err="1" smtClean="0"/>
              <a:t>Cyflwyniad</a:t>
            </a:r>
            <a:r>
              <a:rPr lang="en-GB" sz="4400" dirty="0" smtClean="0"/>
              <a:t> </a:t>
            </a:r>
            <a:r>
              <a:rPr lang="en-GB" sz="4400" dirty="0" err="1" smtClean="0"/>
              <a:t>i</a:t>
            </a:r>
            <a:r>
              <a:rPr lang="en-GB" sz="4400" dirty="0" smtClean="0"/>
              <a:t> “</a:t>
            </a:r>
            <a:r>
              <a:rPr lang="en-GB" sz="4400" dirty="0" err="1" smtClean="0"/>
              <a:t>Ddysgu</a:t>
            </a:r>
            <a:r>
              <a:rPr lang="en-GB" sz="4400" dirty="0" smtClean="0"/>
              <a:t> </a:t>
            </a:r>
            <a:r>
              <a:rPr lang="en-GB" sz="4400" dirty="0" err="1" smtClean="0"/>
              <a:t>yn</a:t>
            </a:r>
            <a:r>
              <a:rPr lang="en-GB" sz="4400" dirty="0" smtClean="0"/>
              <a:t> </a:t>
            </a:r>
            <a:r>
              <a:rPr lang="en-GB" sz="4400" dirty="0" err="1" smtClean="0"/>
              <a:t>Seiliedig</a:t>
            </a:r>
            <a:r>
              <a:rPr lang="en-GB" sz="4400" dirty="0" smtClean="0"/>
              <a:t> </a:t>
            </a:r>
            <a:r>
              <a:rPr lang="en-GB" sz="4400" dirty="0" err="1" smtClean="0"/>
              <a:t>ar</a:t>
            </a:r>
            <a:r>
              <a:rPr lang="en-GB" sz="4400" dirty="0" smtClean="0"/>
              <a:t> </a:t>
            </a:r>
            <a:r>
              <a:rPr lang="en-GB" sz="4400" dirty="0" err="1" smtClean="0"/>
              <a:t>Ymholi</a:t>
            </a:r>
            <a:r>
              <a:rPr lang="en-GB" sz="4400" dirty="0" smtClean="0"/>
              <a:t>” (DSY)</a:t>
            </a:r>
            <a:endParaRPr lang="en-GB" sz="4400" dirty="0"/>
          </a:p>
        </p:txBody>
      </p:sp>
      <p:sp>
        <p:nvSpPr>
          <p:cNvPr id="3" name="Content Placeholder 2"/>
          <p:cNvSpPr>
            <a:spLocks noGrp="1"/>
          </p:cNvSpPr>
          <p:nvPr>
            <p:ph idx="1"/>
          </p:nvPr>
        </p:nvSpPr>
        <p:spPr>
          <a:xfrm>
            <a:off x="1097280" y="2040467"/>
            <a:ext cx="10058400" cy="4023360"/>
          </a:xfrm>
        </p:spPr>
        <p:txBody>
          <a:bodyPr>
            <a:normAutofit/>
          </a:bodyPr>
          <a:lstStyle/>
          <a:p>
            <a:r>
              <a:rPr lang="cy-GB" sz="3200" dirty="0" smtClean="0"/>
              <a:t>Cyfeiria </a:t>
            </a:r>
            <a:r>
              <a:rPr lang="cy-GB" sz="3200" dirty="0"/>
              <a:t>DSY at ddull o addysgu a dysgu sy’n seiliedig ar ymholiad hunangyfeiriol gan y dysgwr. </a:t>
            </a:r>
            <a:endParaRPr lang="cy-GB" sz="3200" dirty="0" smtClean="0"/>
          </a:p>
          <a:p>
            <a:endParaRPr lang="cy-GB" dirty="0" smtClean="0"/>
          </a:p>
          <a:p>
            <a:r>
              <a:rPr lang="cy-GB" sz="3200" dirty="0" smtClean="0"/>
              <a:t>Yn </a:t>
            </a:r>
            <a:r>
              <a:rPr lang="cy-GB" sz="3200" dirty="0"/>
              <a:t>achos DSY, proses o ddarganfod ac ymholi sy’n ysgogi’r dysgu ac o’r herwydd, gellid ei ystyried yn derm ymbarél ar gyfer dysgu sy’n cynnwys, er enghraifft, ddysgu sy’n seiliedig ar broblemau, gwaith maes, prosiectau neu astudiaethau achos. </a:t>
            </a:r>
            <a:endParaRPr lang="en-US" sz="3200" dirty="0"/>
          </a:p>
          <a:p>
            <a:endParaRPr lang="en-GB" dirty="0"/>
          </a:p>
        </p:txBody>
      </p:sp>
    </p:spTree>
    <p:extLst>
      <p:ext uri="{BB962C8B-B14F-4D97-AF65-F5344CB8AC3E}">
        <p14:creationId xmlns:p14="http://schemas.microsoft.com/office/powerpoint/2010/main" val="424760528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cy-GB" sz="3200" dirty="0"/>
              <a:t>Gan ddechrau gyda ‘senario’ ac o dan gyfarwyddyd hwylusydd (athro), noda dysgwyr eu materion a'u cwestiynau eu hunain. </a:t>
            </a:r>
          </a:p>
          <a:p>
            <a:r>
              <a:rPr lang="cy-GB" sz="3200" dirty="0" smtClean="0"/>
              <a:t>Wedyn </a:t>
            </a:r>
            <a:r>
              <a:rPr lang="cy-GB" sz="3200" dirty="0"/>
              <a:t>astudiant yr adnoddau y mae arnynt eu hangen i ymchwilio i’r pwnc, a thrwy hynny sicrhau’r wybodaeth yr oedd ei hangen. </a:t>
            </a:r>
          </a:p>
          <a:p>
            <a:r>
              <a:rPr lang="cy-GB" sz="3200" dirty="0" smtClean="0"/>
              <a:t>Gellir </a:t>
            </a:r>
            <a:r>
              <a:rPr lang="cy-GB" sz="3200" dirty="0"/>
              <a:t>dadlau bod gwybodaeth a enillir yn y modd hwn yn haws ei chofio am iddi ddod o brofiad ac mewn perthynas â phroblem go iawn.</a:t>
            </a:r>
            <a:endParaRPr lang="en-GB" sz="3200" dirty="0"/>
          </a:p>
          <a:p>
            <a:endParaRPr lang="en-GB" dirty="0"/>
          </a:p>
        </p:txBody>
      </p:sp>
    </p:spTree>
    <p:extLst>
      <p:ext uri="{BB962C8B-B14F-4D97-AF65-F5344CB8AC3E}">
        <p14:creationId xmlns:p14="http://schemas.microsoft.com/office/powerpoint/2010/main" val="56648261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Nodweddion</a:t>
            </a:r>
            <a:r>
              <a:rPr lang="en-GB" dirty="0" smtClean="0"/>
              <a:t> DSY</a:t>
            </a:r>
            <a:endParaRPr lang="en-GB" dirty="0"/>
          </a:p>
        </p:txBody>
      </p:sp>
      <p:sp>
        <p:nvSpPr>
          <p:cNvPr id="3" name="Content Placeholder 2"/>
          <p:cNvSpPr>
            <a:spLocks noGrp="1"/>
          </p:cNvSpPr>
          <p:nvPr>
            <p:ph idx="1"/>
          </p:nvPr>
        </p:nvSpPr>
        <p:spPr/>
        <p:txBody>
          <a:bodyPr>
            <a:normAutofit fontScale="92500"/>
          </a:bodyPr>
          <a:lstStyle/>
          <a:p>
            <a:pPr lvl="0" fontAlgn="base" hangingPunct="0"/>
            <a:r>
              <a:rPr lang="cy-GB" sz="2600" dirty="0"/>
              <a:t>Mae’r dysgu’n canolbwyntio ar ddisgyblion yn y bôn gyda phwyslais ar waith annibynnol/grŵp a defnydd y llyfrgell, y we ac adnoddau gwybodaeth eraill.</a:t>
            </a:r>
            <a:endParaRPr lang="en-GB" sz="2600" dirty="0"/>
          </a:p>
          <a:p>
            <a:pPr lvl="0" fontAlgn="base" hangingPunct="0"/>
            <a:r>
              <a:rPr lang="cy-GB" sz="2600" dirty="0"/>
              <a:t>Daw athrawon yn hwyluswyr, gan gynnig anogaeth a chefnogaeth er mwyn i ddysgwyr fynd yn gyfrifol am yr hyn a ddysgant a sut. </a:t>
            </a:r>
            <a:endParaRPr lang="en-GB" sz="2600" dirty="0"/>
          </a:p>
          <a:p>
            <a:pPr lvl="0" fontAlgn="base" hangingPunct="0"/>
            <a:r>
              <a:rPr lang="cy-GB" sz="2600" dirty="0"/>
              <a:t>Cyrhaedda dysgwyr bwynt lle nad ydynt yn ymchwilio i gwestiynau a osodir gan eraill, ond gallant lunio eu pynciau ymchwil eu hun a throi’r ymchwil hwnnw’n wybodaeth ddiddorol.</a:t>
            </a:r>
            <a:endParaRPr lang="en-GB" sz="2600" dirty="0"/>
          </a:p>
          <a:p>
            <a:pPr lvl="0" fontAlgn="base" hangingPunct="0"/>
            <a:r>
              <a:rPr lang="cy-GB" sz="2600" dirty="0"/>
              <a:t>Caiff dysgwyr nid yn unig ddealltwriaeth ddyfnach o’r pwnc, ond hefyd y sgiliau datblygu gwybodaeth ac arwain sydd eu hangen ar gyfer mynd i'r afael â phroblemau cymhleth a geir yn y byd go iawn.</a:t>
            </a:r>
            <a:endParaRPr lang="en-GB" sz="2600" dirty="0"/>
          </a:p>
          <a:p>
            <a:endParaRPr lang="en-GB" dirty="0"/>
          </a:p>
        </p:txBody>
      </p:sp>
    </p:spTree>
    <p:extLst>
      <p:ext uri="{BB962C8B-B14F-4D97-AF65-F5344CB8AC3E}">
        <p14:creationId xmlns:p14="http://schemas.microsoft.com/office/powerpoint/2010/main" val="241843543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Manteision</a:t>
            </a:r>
            <a:r>
              <a:rPr lang="en-GB" dirty="0" smtClean="0"/>
              <a:t> DSY</a:t>
            </a:r>
            <a:endParaRPr lang="en-GB" dirty="0"/>
          </a:p>
        </p:txBody>
      </p:sp>
      <p:sp>
        <p:nvSpPr>
          <p:cNvPr id="3" name="Content Placeholder 2"/>
          <p:cNvSpPr>
            <a:spLocks noGrp="1"/>
          </p:cNvSpPr>
          <p:nvPr>
            <p:ph idx="1"/>
          </p:nvPr>
        </p:nvSpPr>
        <p:spPr/>
        <p:txBody>
          <a:bodyPr>
            <a:normAutofit lnSpcReduction="10000"/>
          </a:bodyPr>
          <a:lstStyle/>
          <a:p>
            <a:pPr lvl="0" fontAlgn="base" hangingPunct="0"/>
            <a:r>
              <a:rPr lang="cy-GB" sz="2200" dirty="0"/>
              <a:t>Yn sylfaenol, mae disgyblion yn ymwneud yn fwy â’r maes dysgu/pwnc. Ystyrir bod dysgu’n fwy perthnasol i anghenion dysgwyr, ac o’r herwydd maent yn frwd ac yn eiddgar i ddysgu.</a:t>
            </a:r>
            <a:endParaRPr lang="en-GB" sz="2200" dirty="0"/>
          </a:p>
          <a:p>
            <a:pPr lvl="0" fontAlgn="base" hangingPunct="0"/>
            <a:r>
              <a:rPr lang="cy-GB" sz="2200" dirty="0"/>
              <a:t>Gall dysgwyr ymhelaethu ar hyn y maent wedi’i ddysgu trwy ddilyn eu diddordebau ymchwil eu hunain.</a:t>
            </a:r>
            <a:endParaRPr lang="en-GB" sz="2200" dirty="0"/>
          </a:p>
          <a:p>
            <a:pPr lvl="0" fontAlgn="base" hangingPunct="0"/>
            <a:r>
              <a:rPr lang="cy-GB" sz="2200" dirty="0"/>
              <a:t>Caniatâ DSY i ddisgyblion ddatblygu dull mwy hyblyg o ddysgu, gan roi’r rhyddid a’r cyfrifoldeb iddynt drefnu eu patrwm gweithio oddi mewn i gyfyngiadau amser y dasg.</a:t>
            </a:r>
            <a:endParaRPr lang="en-GB" sz="2200" dirty="0"/>
          </a:p>
          <a:p>
            <a:pPr lvl="0" fontAlgn="base" hangingPunct="0"/>
            <a:r>
              <a:rPr lang="cy-GB" sz="2200" dirty="0"/>
              <a:t>Mae gweithio oddi mewn i grŵp a chyfathrebu ag eraill yn sgiliau byw hanfodol i ddisgyblion.</a:t>
            </a:r>
            <a:endParaRPr lang="en-GB" sz="2200" dirty="0"/>
          </a:p>
          <a:p>
            <a:pPr lvl="0" fontAlgn="base" hangingPunct="0"/>
            <a:r>
              <a:rPr lang="cy-GB" sz="2200" dirty="0"/>
              <a:t>I athrawon, mae defnyddio modelau a dulliau DSY yn helpu i ddeall y broses ddysgu ac anghenion newidiol dysgwyr/disgyblion.</a:t>
            </a:r>
            <a:endParaRPr lang="en-GB" sz="2200" dirty="0"/>
          </a:p>
          <a:p>
            <a:endParaRPr lang="en-GB" dirty="0"/>
          </a:p>
        </p:txBody>
      </p:sp>
    </p:spTree>
    <p:extLst>
      <p:ext uri="{BB962C8B-B14F-4D97-AF65-F5344CB8AC3E}">
        <p14:creationId xmlns:p14="http://schemas.microsoft.com/office/powerpoint/2010/main" val="299296439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Heriau</a:t>
            </a:r>
            <a:r>
              <a:rPr lang="en-GB" dirty="0" smtClean="0"/>
              <a:t> DSY?</a:t>
            </a:r>
            <a:endParaRPr lang="en-GB" dirty="0"/>
          </a:p>
        </p:txBody>
      </p:sp>
      <p:sp>
        <p:nvSpPr>
          <p:cNvPr id="3" name="Content Placeholder 2"/>
          <p:cNvSpPr>
            <a:spLocks noGrp="1"/>
          </p:cNvSpPr>
          <p:nvPr>
            <p:ph idx="1"/>
          </p:nvPr>
        </p:nvSpPr>
        <p:spPr/>
        <p:txBody>
          <a:bodyPr/>
          <a:lstStyle/>
          <a:p>
            <a:endParaRPr lang="en-GB" dirty="0" smtClean="0"/>
          </a:p>
          <a:p>
            <a:r>
              <a:rPr lang="en-GB" sz="4000" dirty="0" err="1" smtClean="0"/>
              <a:t>Gweithgaredd</a:t>
            </a:r>
            <a:r>
              <a:rPr lang="en-GB" sz="4000" dirty="0" smtClean="0"/>
              <a:t> </a:t>
            </a:r>
            <a:r>
              <a:rPr lang="en-GB" sz="4000" dirty="0" err="1" smtClean="0"/>
              <a:t>grŵp</a:t>
            </a:r>
            <a:r>
              <a:rPr lang="en-GB" sz="4000" dirty="0" smtClean="0"/>
              <a:t>:</a:t>
            </a:r>
          </a:p>
          <a:p>
            <a:r>
              <a:rPr lang="en-GB" sz="4000" dirty="0" err="1" smtClean="0"/>
              <a:t>Rhestrwch</a:t>
            </a:r>
            <a:r>
              <a:rPr lang="en-GB" sz="4000" dirty="0" smtClean="0"/>
              <a:t> </a:t>
            </a:r>
            <a:r>
              <a:rPr lang="en-GB" sz="4000" dirty="0" err="1" smtClean="0"/>
              <a:t>yr</a:t>
            </a:r>
            <a:r>
              <a:rPr lang="en-GB" sz="4000" dirty="0" smtClean="0"/>
              <a:t> </a:t>
            </a:r>
            <a:r>
              <a:rPr lang="en-GB" sz="4000" dirty="0" err="1" smtClean="0"/>
              <a:t>heriau</a:t>
            </a:r>
            <a:r>
              <a:rPr lang="en-GB" sz="4000" dirty="0" smtClean="0"/>
              <a:t> </a:t>
            </a:r>
            <a:r>
              <a:rPr lang="en-GB" sz="4000" dirty="0" err="1" smtClean="0"/>
              <a:t>i</a:t>
            </a:r>
            <a:r>
              <a:rPr lang="en-GB" sz="4000" dirty="0" smtClean="0"/>
              <a:t> </a:t>
            </a:r>
            <a:r>
              <a:rPr lang="en-GB" sz="4000" dirty="0" err="1" smtClean="0"/>
              <a:t>weithredu</a:t>
            </a:r>
            <a:r>
              <a:rPr lang="en-GB" sz="4000" dirty="0" smtClean="0"/>
              <a:t> DSY </a:t>
            </a:r>
            <a:r>
              <a:rPr lang="en-GB" sz="4000" dirty="0" err="1" smtClean="0"/>
              <a:t>yn</a:t>
            </a:r>
            <a:r>
              <a:rPr lang="en-GB" sz="4000" dirty="0" smtClean="0"/>
              <a:t> y </a:t>
            </a:r>
            <a:r>
              <a:rPr lang="en-GB" sz="4000" dirty="0" err="1" smtClean="0"/>
              <a:t>dosbarth</a:t>
            </a:r>
            <a:r>
              <a:rPr lang="en-GB" sz="4000" dirty="0" smtClean="0"/>
              <a:t>.</a:t>
            </a:r>
            <a:endParaRPr lang="en-GB" sz="4000" dirty="0"/>
          </a:p>
        </p:txBody>
      </p:sp>
    </p:spTree>
    <p:extLst>
      <p:ext uri="{BB962C8B-B14F-4D97-AF65-F5344CB8AC3E}">
        <p14:creationId xmlns:p14="http://schemas.microsoft.com/office/powerpoint/2010/main" val="39368402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solidFill>
                  <a:srgbClr val="FF0000"/>
                </a:solidFill>
              </a:rPr>
              <a:t>Adnabod</a:t>
            </a:r>
            <a:r>
              <a:rPr lang="en-GB" dirty="0" smtClean="0">
                <a:solidFill>
                  <a:srgbClr val="FF0000"/>
                </a:solidFill>
              </a:rPr>
              <a:t> </a:t>
            </a:r>
            <a:r>
              <a:rPr lang="en-GB" dirty="0" err="1" smtClean="0">
                <a:solidFill>
                  <a:srgbClr val="FF0000"/>
                </a:solidFill>
              </a:rPr>
              <a:t>gwybodaeth</a:t>
            </a:r>
            <a:r>
              <a:rPr lang="en-GB" dirty="0" smtClean="0">
                <a:solidFill>
                  <a:srgbClr val="FF0000"/>
                </a:solidFill>
              </a:rPr>
              <a:t> </a:t>
            </a:r>
            <a:r>
              <a:rPr lang="en-GB" dirty="0" err="1" smtClean="0">
                <a:solidFill>
                  <a:srgbClr val="FF0000"/>
                </a:solidFill>
              </a:rPr>
              <a:t>allweddol</a:t>
            </a:r>
            <a:r>
              <a:rPr lang="en-GB" dirty="0" smtClean="0">
                <a:solidFill>
                  <a:srgbClr val="FF0000"/>
                </a:solidFill>
              </a:rPr>
              <a:t> </a:t>
            </a:r>
            <a:r>
              <a:rPr lang="en-GB" dirty="0" err="1" smtClean="0">
                <a:solidFill>
                  <a:srgbClr val="FF0000"/>
                </a:solidFill>
              </a:rPr>
              <a:t>ar</a:t>
            </a:r>
            <a:r>
              <a:rPr lang="en-GB" dirty="0" smtClean="0">
                <a:solidFill>
                  <a:srgbClr val="FF0000"/>
                </a:solidFill>
              </a:rPr>
              <a:t> </a:t>
            </a:r>
            <a:r>
              <a:rPr lang="en-GB" dirty="0" err="1" smtClean="0">
                <a:solidFill>
                  <a:srgbClr val="FF0000"/>
                </a:solidFill>
              </a:rPr>
              <a:t>gyfer</a:t>
            </a:r>
            <a:r>
              <a:rPr lang="en-GB" dirty="0" smtClean="0">
                <a:solidFill>
                  <a:srgbClr val="FF0000"/>
                </a:solidFill>
              </a:rPr>
              <a:t> </a:t>
            </a:r>
            <a:r>
              <a:rPr lang="en-GB" dirty="0" err="1" smtClean="0">
                <a:solidFill>
                  <a:srgbClr val="FF0000"/>
                </a:solidFill>
              </a:rPr>
              <a:t>rhan</a:t>
            </a:r>
            <a:r>
              <a:rPr lang="en-GB" dirty="0" smtClean="0">
                <a:solidFill>
                  <a:srgbClr val="FF0000"/>
                </a:solidFill>
              </a:rPr>
              <a:t> 1 </a:t>
            </a:r>
            <a:r>
              <a:rPr lang="en-GB" dirty="0" err="1" smtClean="0">
                <a:solidFill>
                  <a:srgbClr val="FF0000"/>
                </a:solidFill>
              </a:rPr>
              <a:t>o’r</a:t>
            </a:r>
            <a:r>
              <a:rPr lang="en-GB" dirty="0" smtClean="0">
                <a:solidFill>
                  <a:srgbClr val="FF0000"/>
                </a:solidFill>
              </a:rPr>
              <a:t> </a:t>
            </a:r>
            <a:r>
              <a:rPr lang="en-GB" dirty="0" err="1" smtClean="0">
                <a:solidFill>
                  <a:srgbClr val="FF0000"/>
                </a:solidFill>
              </a:rPr>
              <a:t>aseiniad</a:t>
            </a:r>
            <a:r>
              <a:rPr lang="en-GB" dirty="0" smtClean="0">
                <a:solidFill>
                  <a:srgbClr val="FF0000"/>
                </a:solidFill>
              </a:rPr>
              <a:t> </a:t>
            </a:r>
            <a:endParaRPr lang="en-GB" dirty="0">
              <a:solidFill>
                <a:srgbClr val="FF0000"/>
              </a:solidFill>
            </a:endParaRPr>
          </a:p>
        </p:txBody>
      </p:sp>
      <p:sp>
        <p:nvSpPr>
          <p:cNvPr id="3" name="Content Placeholder 2"/>
          <p:cNvSpPr>
            <a:spLocks noGrp="1"/>
          </p:cNvSpPr>
          <p:nvPr>
            <p:ph idx="1"/>
          </p:nvPr>
        </p:nvSpPr>
        <p:spPr/>
        <p:txBody>
          <a:bodyPr/>
          <a:lstStyle/>
          <a:p>
            <a:endParaRPr lang="en-GB" dirty="0" smtClean="0"/>
          </a:p>
          <a:p>
            <a:r>
              <a:rPr lang="en-GB" sz="4000" dirty="0" smtClean="0"/>
              <a:t>Meddwl am </a:t>
            </a:r>
            <a:r>
              <a:rPr lang="en-GB" sz="4000" dirty="0" err="1" smtClean="0"/>
              <a:t>gyfeiriadau</a:t>
            </a:r>
            <a:r>
              <a:rPr lang="en-GB" sz="4000" dirty="0" smtClean="0"/>
              <a:t> </a:t>
            </a:r>
            <a:r>
              <a:rPr lang="en-GB" sz="4000" dirty="0" err="1" smtClean="0"/>
              <a:t>allweddol</a:t>
            </a:r>
            <a:r>
              <a:rPr lang="en-GB" sz="4000" dirty="0" smtClean="0"/>
              <a:t> a </a:t>
            </a:r>
            <a:r>
              <a:rPr lang="en-GB" sz="4000" dirty="0" err="1" smtClean="0"/>
              <a:t>naratif</a:t>
            </a:r>
            <a:r>
              <a:rPr lang="en-GB" sz="4000" dirty="0" smtClean="0"/>
              <a:t> y </a:t>
            </a:r>
            <a:r>
              <a:rPr lang="en-GB" sz="4000" dirty="0" err="1" smtClean="0"/>
              <a:t>sleidiau</a:t>
            </a:r>
            <a:r>
              <a:rPr lang="en-GB" sz="4000" dirty="0" smtClean="0"/>
              <a:t> </a:t>
            </a:r>
            <a:r>
              <a:rPr lang="en-GB" sz="4000" dirty="0" err="1" smtClean="0"/>
              <a:t>ar</a:t>
            </a:r>
            <a:r>
              <a:rPr lang="en-GB" sz="4000" dirty="0" smtClean="0"/>
              <a:t> </a:t>
            </a:r>
            <a:r>
              <a:rPr lang="en-GB" sz="4000" dirty="0" err="1" smtClean="0"/>
              <a:t>gyfer</a:t>
            </a:r>
            <a:r>
              <a:rPr lang="en-GB" sz="4000" dirty="0" smtClean="0"/>
              <a:t> </a:t>
            </a:r>
            <a:r>
              <a:rPr lang="en-GB" sz="4000" dirty="0" err="1" smtClean="0"/>
              <a:t>rhan</a:t>
            </a:r>
            <a:r>
              <a:rPr lang="en-GB" sz="4000" dirty="0" smtClean="0"/>
              <a:t> 1</a:t>
            </a:r>
            <a:endParaRPr lang="en-GB" sz="4000" dirty="0"/>
          </a:p>
        </p:txBody>
      </p:sp>
    </p:spTree>
    <p:extLst>
      <p:ext uri="{BB962C8B-B14F-4D97-AF65-F5344CB8AC3E}">
        <p14:creationId xmlns:p14="http://schemas.microsoft.com/office/powerpoint/2010/main" val="412466021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endParaRPr lang="en-GB" sz="2800" dirty="0">
              <a:latin typeface="Arial" pitchFamily="34" charset="0"/>
              <a:cs typeface="Arial" pitchFamily="34" charset="0"/>
            </a:endParaRPr>
          </a:p>
          <a:p>
            <a:r>
              <a:rPr lang="en-GB" sz="2800" dirty="0" err="1">
                <a:solidFill>
                  <a:srgbClr val="FF0000"/>
                </a:solidFill>
                <a:latin typeface="Arial" pitchFamily="34" charset="0"/>
                <a:cs typeface="Arial" pitchFamily="34" charset="0"/>
              </a:rPr>
              <a:t>Dyma</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ffordd</a:t>
            </a:r>
            <a:r>
              <a:rPr lang="en-GB" sz="2800" dirty="0">
                <a:solidFill>
                  <a:srgbClr val="FF0000"/>
                </a:solidFill>
                <a:latin typeface="Arial" pitchFamily="34" charset="0"/>
                <a:cs typeface="Arial" pitchFamily="34" charset="0"/>
              </a:rPr>
              <a:t> o </a:t>
            </a:r>
            <a:r>
              <a:rPr lang="en-GB" sz="2800" dirty="0" err="1">
                <a:solidFill>
                  <a:srgbClr val="FF0000"/>
                </a:solidFill>
                <a:latin typeface="Arial" pitchFamily="34" charset="0"/>
                <a:cs typeface="Arial" pitchFamily="34" charset="0"/>
              </a:rPr>
              <a:t>ddisgrifio</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dysgu</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ble</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mae’r</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sgiliau</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prosesu</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neu</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sgiliau</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ymholi</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yn</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cael</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eu</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defnyddio</a:t>
            </a:r>
            <a:r>
              <a:rPr lang="en-GB" sz="2800" dirty="0">
                <a:solidFill>
                  <a:srgbClr val="FF0000"/>
                </a:solidFill>
                <a:latin typeface="Arial" pitchFamily="34" charset="0"/>
                <a:cs typeface="Arial" pitchFamily="34" charset="0"/>
              </a:rPr>
              <a:t> </a:t>
            </a:r>
            <a:r>
              <a:rPr lang="en-US" sz="2800" dirty="0" err="1">
                <a:solidFill>
                  <a:srgbClr val="FF0000"/>
                </a:solidFill>
                <a:latin typeface="Arial" pitchFamily="34" charset="0"/>
                <a:cs typeface="Arial" pitchFamily="34" charset="0"/>
              </a:rPr>
              <a:t>i</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gasglu</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tystiolaeth</a:t>
            </a:r>
            <a:r>
              <a:rPr lang="en-GB" sz="2800" dirty="0">
                <a:solidFill>
                  <a:srgbClr val="FF0000"/>
                </a:solidFill>
                <a:latin typeface="Arial" pitchFamily="34" charset="0"/>
                <a:cs typeface="Arial" pitchFamily="34" charset="0"/>
              </a:rPr>
              <a:t> </a:t>
            </a:r>
            <a:r>
              <a:rPr lang="en-US" sz="2800" dirty="0" err="1">
                <a:solidFill>
                  <a:srgbClr val="FF0000"/>
                </a:solidFill>
                <a:latin typeface="Arial" pitchFamily="34" charset="0"/>
                <a:cs typeface="Arial" pitchFamily="34" charset="0"/>
              </a:rPr>
              <a:t>i</a:t>
            </a:r>
            <a:r>
              <a:rPr lang="en-GB" sz="2800" dirty="0">
                <a:solidFill>
                  <a:srgbClr val="FF0000"/>
                </a:solidFill>
                <a:latin typeface="Arial" pitchFamily="34" charset="0"/>
                <a:cs typeface="Arial" pitchFamily="34" charset="0"/>
              </a:rPr>
              <a:t> </a:t>
            </a:r>
            <a:r>
              <a:rPr lang="en-GB" sz="2800" dirty="0" err="1">
                <a:solidFill>
                  <a:srgbClr val="FF0000"/>
                </a:solidFill>
                <a:latin typeface="Arial" pitchFamily="34" charset="0"/>
                <a:cs typeface="Arial" pitchFamily="34" charset="0"/>
              </a:rPr>
              <a:t>brofi</a:t>
            </a:r>
            <a:r>
              <a:rPr lang="en-GB" sz="2800" dirty="0">
                <a:solidFill>
                  <a:srgbClr val="FF0000"/>
                </a:solidFill>
                <a:latin typeface="Arial" pitchFamily="34" charset="0"/>
                <a:cs typeface="Arial" pitchFamily="34" charset="0"/>
              </a:rPr>
              <a:t> </a:t>
            </a:r>
            <a:r>
              <a:rPr lang="en-US" sz="2800" dirty="0">
                <a:solidFill>
                  <a:srgbClr val="FF0000"/>
                </a:solidFill>
                <a:latin typeface="Arial" pitchFamily="34" charset="0"/>
                <a:cs typeface="Arial" pitchFamily="34" charset="0"/>
              </a:rPr>
              <a:t>a all </a:t>
            </a:r>
            <a:r>
              <a:rPr lang="en-US" sz="2800" dirty="0" err="1">
                <a:solidFill>
                  <a:srgbClr val="FF0000"/>
                </a:solidFill>
                <a:latin typeface="Arial" pitchFamily="34" charset="0"/>
                <a:cs typeface="Arial" pitchFamily="34" charset="0"/>
              </a:rPr>
              <a:t>rhai</a:t>
            </a:r>
            <a:r>
              <a:rPr lang="en-US" sz="2800" dirty="0">
                <a:solidFill>
                  <a:srgbClr val="FF0000"/>
                </a:solidFill>
                <a:latin typeface="Arial" pitchFamily="34" charset="0"/>
                <a:cs typeface="Arial" pitchFamily="34" charset="0"/>
              </a:rPr>
              <a:t> </a:t>
            </a:r>
            <a:r>
              <a:rPr lang="en-US" sz="2800" dirty="0" err="1">
                <a:solidFill>
                  <a:srgbClr val="FF0000"/>
                </a:solidFill>
                <a:latin typeface="Arial" pitchFamily="34" charset="0"/>
                <a:cs typeface="Arial" pitchFamily="34" charset="0"/>
              </a:rPr>
              <a:t>syniadau</a:t>
            </a:r>
            <a:r>
              <a:rPr lang="en-US" sz="2800" dirty="0">
                <a:solidFill>
                  <a:srgbClr val="FF0000"/>
                </a:solidFill>
                <a:latin typeface="Arial" pitchFamily="34" charset="0"/>
                <a:cs typeface="Arial" pitchFamily="34" charset="0"/>
              </a:rPr>
              <a:t> </a:t>
            </a:r>
            <a:r>
              <a:rPr lang="en-US" sz="2800" dirty="0" err="1">
                <a:solidFill>
                  <a:srgbClr val="FF0000"/>
                </a:solidFill>
                <a:latin typeface="Arial" pitchFamily="34" charset="0"/>
                <a:cs typeface="Arial" pitchFamily="34" charset="0"/>
              </a:rPr>
              <a:t>esbonio</a:t>
            </a:r>
            <a:r>
              <a:rPr lang="en-US" sz="2800" dirty="0">
                <a:solidFill>
                  <a:srgbClr val="FF0000"/>
                </a:solidFill>
                <a:latin typeface="Arial" pitchFamily="34" charset="0"/>
                <a:cs typeface="Arial" pitchFamily="34" charset="0"/>
              </a:rPr>
              <a:t> </a:t>
            </a:r>
            <a:r>
              <a:rPr lang="en-US" sz="2800" dirty="0" err="1">
                <a:solidFill>
                  <a:srgbClr val="FF0000"/>
                </a:solidFill>
                <a:latin typeface="Arial" pitchFamily="34" charset="0"/>
                <a:cs typeface="Arial" pitchFamily="34" charset="0"/>
              </a:rPr>
              <a:t>ffenomenau</a:t>
            </a:r>
            <a:r>
              <a:rPr lang="en-US" sz="2800" dirty="0">
                <a:solidFill>
                  <a:srgbClr val="FF0000"/>
                </a:solidFill>
                <a:latin typeface="Arial" pitchFamily="34" charset="0"/>
                <a:cs typeface="Arial" pitchFamily="34" charset="0"/>
              </a:rPr>
              <a:t> a </a:t>
            </a:r>
            <a:r>
              <a:rPr lang="en-US" sz="2800" dirty="0" err="1">
                <a:solidFill>
                  <a:srgbClr val="FF0000"/>
                </a:solidFill>
                <a:latin typeface="Arial" pitchFamily="34" charset="0"/>
                <a:cs typeface="Arial" pitchFamily="34" charset="0"/>
              </a:rPr>
              <a:t>digwyddiadau</a:t>
            </a:r>
            <a:r>
              <a:rPr lang="en-US" sz="2800" dirty="0">
                <a:solidFill>
                  <a:srgbClr val="FF0000"/>
                </a:solidFill>
                <a:latin typeface="Arial" pitchFamily="34" charset="0"/>
                <a:cs typeface="Arial" pitchFamily="34" charset="0"/>
              </a:rPr>
              <a:t> </a:t>
            </a:r>
            <a:r>
              <a:rPr lang="en-US" sz="2800" dirty="0" err="1">
                <a:solidFill>
                  <a:srgbClr val="FF0000"/>
                </a:solidFill>
                <a:latin typeface="Arial" pitchFamily="34" charset="0"/>
                <a:cs typeface="Arial" pitchFamily="34" charset="0"/>
              </a:rPr>
              <a:t>yn</a:t>
            </a:r>
            <a:r>
              <a:rPr lang="en-US" sz="2800" dirty="0">
                <a:solidFill>
                  <a:srgbClr val="FF0000"/>
                </a:solidFill>
                <a:latin typeface="Arial" pitchFamily="34" charset="0"/>
                <a:cs typeface="Arial" pitchFamily="34" charset="0"/>
              </a:rPr>
              <a:t> y </a:t>
            </a:r>
            <a:r>
              <a:rPr lang="en-US" sz="2800" dirty="0" err="1">
                <a:solidFill>
                  <a:srgbClr val="FF0000"/>
                </a:solidFill>
                <a:latin typeface="Arial" pitchFamily="34" charset="0"/>
                <a:cs typeface="Arial" pitchFamily="34" charset="0"/>
              </a:rPr>
              <a:t>byd</a:t>
            </a:r>
            <a:r>
              <a:rPr lang="en-US" sz="2800" dirty="0">
                <a:solidFill>
                  <a:srgbClr val="FF0000"/>
                </a:solidFill>
                <a:latin typeface="Arial" pitchFamily="34" charset="0"/>
                <a:cs typeface="Arial" pitchFamily="34" charset="0"/>
              </a:rPr>
              <a:t> </a:t>
            </a:r>
            <a:r>
              <a:rPr lang="en-US" sz="2800" dirty="0" err="1">
                <a:solidFill>
                  <a:srgbClr val="FF0000"/>
                </a:solidFill>
                <a:latin typeface="Arial" pitchFamily="34" charset="0"/>
                <a:cs typeface="Arial" pitchFamily="34" charset="0"/>
              </a:rPr>
              <a:t>o'n</a:t>
            </a:r>
            <a:r>
              <a:rPr lang="en-US" sz="2800" dirty="0">
                <a:solidFill>
                  <a:srgbClr val="FF0000"/>
                </a:solidFill>
                <a:latin typeface="Arial" pitchFamily="34" charset="0"/>
                <a:cs typeface="Arial" pitchFamily="34" charset="0"/>
              </a:rPr>
              <a:t> </a:t>
            </a:r>
            <a:r>
              <a:rPr lang="en-US" sz="2800" dirty="0" err="1">
                <a:solidFill>
                  <a:srgbClr val="FF0000"/>
                </a:solidFill>
                <a:latin typeface="Arial" pitchFamily="34" charset="0"/>
                <a:cs typeface="Arial" pitchFamily="34" charset="0"/>
              </a:rPr>
              <a:t>cwmpas</a:t>
            </a:r>
            <a:r>
              <a:rPr lang="en-GB" sz="2800" dirty="0">
                <a:solidFill>
                  <a:srgbClr val="FF0000"/>
                </a:solidFill>
                <a:latin typeface="Arial" pitchFamily="34" charset="0"/>
                <a:cs typeface="Arial" pitchFamily="34" charset="0"/>
              </a:rPr>
              <a:t>.</a:t>
            </a:r>
          </a:p>
          <a:p>
            <a:endParaRPr lang="en-GB" sz="2800" dirty="0">
              <a:solidFill>
                <a:srgbClr val="FF0000"/>
              </a:solidFill>
              <a:latin typeface="Arial" pitchFamily="34" charset="0"/>
              <a:cs typeface="Arial" pitchFamily="34" charset="0"/>
            </a:endParaRPr>
          </a:p>
          <a:p>
            <a:r>
              <a:rPr lang="en-GB" sz="2800" dirty="0">
                <a:solidFill>
                  <a:srgbClr val="FF0000"/>
                </a:solidFill>
                <a:latin typeface="Arial" pitchFamily="34" charset="0"/>
                <a:cs typeface="Arial" pitchFamily="34" charset="0"/>
              </a:rPr>
              <a:t>Gweler: </a:t>
            </a:r>
            <a:r>
              <a:rPr lang="en-GB" sz="2800" dirty="0" err="1">
                <a:solidFill>
                  <a:srgbClr val="FF0000"/>
                </a:solidFill>
                <a:latin typeface="Arial" pitchFamily="34" charset="0"/>
                <a:cs typeface="Arial" pitchFamily="34" charset="0"/>
              </a:rPr>
              <a:t>Harlen</a:t>
            </a:r>
            <a:r>
              <a:rPr lang="en-GB" sz="2800" dirty="0">
                <a:solidFill>
                  <a:srgbClr val="FF0000"/>
                </a:solidFill>
                <a:latin typeface="Arial" pitchFamily="34" charset="0"/>
                <a:cs typeface="Arial" pitchFamily="34" charset="0"/>
              </a:rPr>
              <a:t>, W. (2009) “Enquiry and good science teaching”, </a:t>
            </a:r>
            <a:r>
              <a:rPr lang="en-GB" sz="2800" i="1" dirty="0">
                <a:solidFill>
                  <a:srgbClr val="FF0000"/>
                </a:solidFill>
                <a:latin typeface="Arial" pitchFamily="34" charset="0"/>
                <a:cs typeface="Arial" pitchFamily="34" charset="0"/>
              </a:rPr>
              <a:t>Primary Science</a:t>
            </a:r>
            <a:r>
              <a:rPr lang="en-GB" sz="2800" dirty="0">
                <a:solidFill>
                  <a:srgbClr val="FF0000"/>
                </a:solidFill>
                <a:latin typeface="Arial" pitchFamily="34" charset="0"/>
                <a:cs typeface="Arial" pitchFamily="34" charset="0"/>
              </a:rPr>
              <a:t>, 106, January, p5-8.</a:t>
            </a:r>
          </a:p>
          <a:p>
            <a:r>
              <a:rPr lang="en-US" dirty="0" smtClean="0"/>
              <a:t>(</a:t>
            </a:r>
            <a:r>
              <a:rPr lang="en-US" dirty="0" err="1" smtClean="0"/>
              <a:t>Ar</a:t>
            </a:r>
            <a:r>
              <a:rPr lang="en-US" dirty="0" smtClean="0"/>
              <a:t> Moodle) </a:t>
            </a:r>
            <a:endParaRPr lang="en-US" dirty="0"/>
          </a:p>
        </p:txBody>
      </p:sp>
      <p:sp>
        <p:nvSpPr>
          <p:cNvPr id="3" name="Title 2"/>
          <p:cNvSpPr>
            <a:spLocks noGrp="1"/>
          </p:cNvSpPr>
          <p:nvPr>
            <p:ph type="title"/>
          </p:nvPr>
        </p:nvSpPr>
        <p:spPr/>
        <p:txBody>
          <a:bodyPr>
            <a:normAutofit/>
          </a:bodyPr>
          <a:lstStyle/>
          <a:p>
            <a:r>
              <a:rPr lang="en-GB" dirty="0" err="1">
                <a:latin typeface="Arial" pitchFamily="34" charset="0"/>
                <a:cs typeface="Arial" pitchFamily="34" charset="0"/>
              </a:rPr>
              <a:t>Dysgu</a:t>
            </a:r>
            <a:r>
              <a:rPr lang="en-GB" dirty="0">
                <a:latin typeface="Arial" pitchFamily="34" charset="0"/>
                <a:cs typeface="Arial" pitchFamily="34" charset="0"/>
              </a:rPr>
              <a:t> </a:t>
            </a:r>
            <a:r>
              <a:rPr lang="en-GB" dirty="0" err="1">
                <a:effectLst/>
                <a:latin typeface="Arial" pitchFamily="34" charset="0"/>
                <a:cs typeface="Arial" pitchFamily="34" charset="0"/>
              </a:rPr>
              <a:t>drwy</a:t>
            </a:r>
            <a:r>
              <a:rPr lang="en-GB" dirty="0">
                <a:latin typeface="Arial" pitchFamily="34" charset="0"/>
                <a:cs typeface="Arial" pitchFamily="34" charset="0"/>
              </a:rPr>
              <a:t> </a:t>
            </a:r>
            <a:r>
              <a:rPr lang="en-GB" dirty="0" err="1">
                <a:latin typeface="Arial" pitchFamily="34" charset="0"/>
                <a:cs typeface="Arial" pitchFamily="34" charset="0"/>
              </a:rPr>
              <a:t>ymholiad</a:t>
            </a:r>
            <a:r>
              <a:rPr lang="en-GB" dirty="0">
                <a:latin typeface="Arial" pitchFamily="34" charset="0"/>
                <a:cs typeface="Arial" pitchFamily="34" charset="0"/>
              </a:rPr>
              <a:t> </a:t>
            </a:r>
            <a:r>
              <a:rPr lang="en-GB" dirty="0" err="1">
                <a:latin typeface="Arial" pitchFamily="34" charset="0"/>
                <a:cs typeface="Arial" pitchFamily="34" charset="0"/>
              </a:rPr>
              <a:t>gwyddonol</a:t>
            </a:r>
            <a:endParaRPr lang="en-US" dirty="0"/>
          </a:p>
        </p:txBody>
      </p:sp>
    </p:spTree>
    <p:extLst>
      <p:ext uri="{BB962C8B-B14F-4D97-AF65-F5344CB8AC3E}">
        <p14:creationId xmlns:p14="http://schemas.microsoft.com/office/powerpoint/2010/main" val="320184728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err="1">
                <a:latin typeface="Arial" pitchFamily="34" charset="0"/>
                <a:cs typeface="Arial" pitchFamily="34" charset="0"/>
              </a:rPr>
              <a:t>Rydym</a:t>
            </a:r>
            <a:r>
              <a:rPr lang="en-GB" dirty="0">
                <a:latin typeface="Arial" pitchFamily="34" charset="0"/>
                <a:cs typeface="Arial" pitchFamily="34" charset="0"/>
              </a:rPr>
              <a:t> </a:t>
            </a:r>
            <a:r>
              <a:rPr lang="en-GB" dirty="0" err="1">
                <a:latin typeface="Arial" pitchFamily="34" charset="0"/>
                <a:cs typeface="Arial" pitchFamily="34" charset="0"/>
              </a:rPr>
              <a:t>eisiau</a:t>
            </a:r>
            <a:r>
              <a:rPr lang="en-GB" dirty="0">
                <a:latin typeface="Arial" pitchFamily="34" charset="0"/>
                <a:cs typeface="Arial" pitchFamily="34" charset="0"/>
              </a:rPr>
              <a:t> </a:t>
            </a:r>
            <a:r>
              <a:rPr lang="en-GB" dirty="0" err="1">
                <a:latin typeface="Arial" pitchFamily="34" charset="0"/>
                <a:cs typeface="Arial" pitchFamily="34" charset="0"/>
              </a:rPr>
              <a:t>datblygu</a:t>
            </a:r>
            <a:r>
              <a:rPr lang="en-GB" dirty="0">
                <a:latin typeface="Arial" pitchFamily="34" charset="0"/>
                <a:cs typeface="Arial" pitchFamily="34" charset="0"/>
              </a:rPr>
              <a:t> </a:t>
            </a:r>
            <a:r>
              <a:rPr lang="en-GB" i="1" dirty="0" err="1">
                <a:latin typeface="Arial" pitchFamily="34" charset="0"/>
                <a:cs typeface="Arial" pitchFamily="34" charset="0"/>
              </a:rPr>
              <a:t>dealltwriaeth</a:t>
            </a:r>
            <a:r>
              <a:rPr lang="en-GB" dirty="0">
                <a:latin typeface="Arial" pitchFamily="34" charset="0"/>
                <a:cs typeface="Arial" pitchFamily="34" charset="0"/>
              </a:rPr>
              <a:t>, ac </a:t>
            </a:r>
            <a:r>
              <a:rPr lang="en-GB" dirty="0" err="1">
                <a:latin typeface="Arial" pitchFamily="34" charset="0"/>
                <a:cs typeface="Arial" pitchFamily="34" charset="0"/>
              </a:rPr>
              <a:t>mae</a:t>
            </a:r>
            <a:r>
              <a:rPr lang="en-GB" dirty="0">
                <a:latin typeface="Arial" pitchFamily="34" charset="0"/>
                <a:cs typeface="Arial" pitchFamily="34" charset="0"/>
              </a:rPr>
              <a:t> </a:t>
            </a:r>
            <a:r>
              <a:rPr lang="en-GB" dirty="0" err="1">
                <a:latin typeface="Arial" pitchFamily="34" charset="0"/>
                <a:cs typeface="Arial" pitchFamily="34" charset="0"/>
              </a:rPr>
              <a:t>hyn</a:t>
            </a:r>
            <a:r>
              <a:rPr lang="en-GB" dirty="0">
                <a:latin typeface="Arial" pitchFamily="34" charset="0"/>
                <a:cs typeface="Arial" pitchFamily="34" charset="0"/>
              </a:rPr>
              <a: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dibynnu</a:t>
            </a:r>
            <a:r>
              <a:rPr lang="en-GB" dirty="0">
                <a:latin typeface="Arial" pitchFamily="34" charset="0"/>
                <a:cs typeface="Arial" pitchFamily="34" charset="0"/>
              </a:rPr>
              <a:t> </a:t>
            </a:r>
            <a:r>
              <a:rPr lang="en-GB" dirty="0" err="1">
                <a:latin typeface="Arial" pitchFamily="34" charset="0"/>
                <a:cs typeface="Arial" pitchFamily="34" charset="0"/>
              </a:rPr>
              <a:t>ar</a:t>
            </a:r>
            <a:r>
              <a:rPr lang="en-GB" dirty="0">
                <a:latin typeface="Arial" pitchFamily="34" charset="0"/>
                <a:cs typeface="Arial" pitchFamily="34" charset="0"/>
              </a:rPr>
              <a:t> </a:t>
            </a:r>
            <a:r>
              <a:rPr lang="en-GB" dirty="0" err="1">
                <a:latin typeface="Arial" pitchFamily="34" charset="0"/>
                <a:cs typeface="Arial" pitchFamily="34" charset="0"/>
              </a:rPr>
              <a:t>ddysgwyr</a:t>
            </a:r>
            <a:r>
              <a:rPr lang="en-GB" dirty="0">
                <a:latin typeface="Arial" pitchFamily="34" charset="0"/>
                <a:cs typeface="Arial" pitchFamily="34" charset="0"/>
              </a:rPr>
              <a: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gweithio</a:t>
            </a:r>
            <a:r>
              <a:rPr lang="en-GB" dirty="0">
                <a:latin typeface="Arial" pitchFamily="34" charset="0"/>
                <a:cs typeface="Arial" pitchFamily="34" charset="0"/>
              </a:rPr>
              <a:t> </a:t>
            </a:r>
            <a:r>
              <a:rPr lang="en-GB" dirty="0" err="1">
                <a:latin typeface="Arial" pitchFamily="34" charset="0"/>
                <a:cs typeface="Arial" pitchFamily="34" charset="0"/>
              </a:rPr>
              <a:t>pethau</a:t>
            </a:r>
            <a:r>
              <a:rPr lang="en-GB" dirty="0">
                <a:latin typeface="Arial" pitchFamily="34" charset="0"/>
                <a:cs typeface="Arial" pitchFamily="34" charset="0"/>
              </a:rPr>
              <a:t> </a:t>
            </a:r>
            <a:r>
              <a:rPr lang="en-GB" dirty="0" err="1">
                <a:latin typeface="Arial" pitchFamily="34" charset="0"/>
                <a:cs typeface="Arial" pitchFamily="34" charset="0"/>
              </a:rPr>
              <a:t>allan</a:t>
            </a:r>
            <a:r>
              <a:rPr lang="en-GB" dirty="0">
                <a:latin typeface="Arial" pitchFamily="34" charset="0"/>
                <a:cs typeface="Arial" pitchFamily="34" charset="0"/>
              </a:rPr>
              <a:t> </a:t>
            </a:r>
            <a:r>
              <a:rPr lang="en-GB" dirty="0" err="1">
                <a:latin typeface="Arial" pitchFamily="34" charset="0"/>
                <a:cs typeface="Arial" pitchFamily="34" charset="0"/>
              </a:rPr>
              <a:t>eu</a:t>
            </a:r>
            <a:r>
              <a:rPr lang="en-GB" dirty="0">
                <a:latin typeface="Arial" pitchFamily="34" charset="0"/>
                <a:cs typeface="Arial" pitchFamily="34" charset="0"/>
              </a:rPr>
              <a:t> </a:t>
            </a:r>
            <a:r>
              <a:rPr lang="en-GB" dirty="0" err="1">
                <a:latin typeface="Arial" pitchFamily="34" charset="0"/>
                <a:cs typeface="Arial" pitchFamily="34" charset="0"/>
              </a:rPr>
              <a:t>hunain</a:t>
            </a:r>
            <a:r>
              <a:rPr lang="en-GB" dirty="0">
                <a:latin typeface="Arial" pitchFamily="34" charset="0"/>
                <a:cs typeface="Arial" pitchFamily="34" charset="0"/>
              </a:rPr>
              <a:t>.</a:t>
            </a:r>
          </a:p>
          <a:p>
            <a:pPr marL="109728" indent="0">
              <a:buNone/>
            </a:pPr>
            <a:endParaRPr lang="en-GB" dirty="0">
              <a:latin typeface="Arial" pitchFamily="34" charset="0"/>
              <a:cs typeface="Arial" pitchFamily="34" charset="0"/>
            </a:endParaRPr>
          </a:p>
          <a:p>
            <a:r>
              <a:rPr lang="en-GB" dirty="0" err="1">
                <a:latin typeface="Arial" pitchFamily="34" charset="0"/>
                <a:cs typeface="Arial" pitchFamily="34" charset="0"/>
              </a:rPr>
              <a:t>Mae’n</a:t>
            </a:r>
            <a:r>
              <a:rPr lang="en-GB" dirty="0">
                <a:latin typeface="Arial" pitchFamily="34" charset="0"/>
                <a:cs typeface="Arial" pitchFamily="34" charset="0"/>
              </a:rPr>
              <a:t> </a:t>
            </a:r>
            <a:r>
              <a:rPr lang="en-GB" dirty="0" err="1">
                <a:latin typeface="Arial" pitchFamily="34" charset="0"/>
                <a:cs typeface="Arial" pitchFamily="34" charset="0"/>
              </a:rPr>
              <a:t>adlewyrchu</a:t>
            </a:r>
            <a:r>
              <a:rPr lang="en-GB" dirty="0">
                <a:latin typeface="Arial" pitchFamily="34" charset="0"/>
                <a:cs typeface="Arial" pitchFamily="34" charset="0"/>
              </a:rPr>
              <a:t> y </a:t>
            </a:r>
            <a:r>
              <a:rPr lang="en-GB" dirty="0" err="1">
                <a:latin typeface="Arial" pitchFamily="34" charset="0"/>
                <a:cs typeface="Arial" pitchFamily="34" charset="0"/>
              </a:rPr>
              <a:t>ffordd</a:t>
            </a:r>
            <a:r>
              <a:rPr lang="en-GB" dirty="0">
                <a:latin typeface="Arial" pitchFamily="34" charset="0"/>
                <a:cs typeface="Arial" pitchFamily="34" charset="0"/>
              </a:rPr>
              <a:t> </a:t>
            </a:r>
            <a:r>
              <a:rPr lang="en-GB" dirty="0" err="1">
                <a:latin typeface="Arial" pitchFamily="34" charset="0"/>
                <a:cs typeface="Arial" pitchFamily="34" charset="0"/>
              </a:rPr>
              <a:t>mae</a:t>
            </a:r>
            <a:r>
              <a:rPr lang="en-GB" dirty="0">
                <a:latin typeface="Arial" pitchFamily="34" charset="0"/>
                <a:cs typeface="Arial" pitchFamily="34" charset="0"/>
              </a:rPr>
              <a:t> </a:t>
            </a:r>
            <a:r>
              <a:rPr lang="en-GB" dirty="0" err="1">
                <a:latin typeface="Arial" pitchFamily="34" charset="0"/>
                <a:cs typeface="Arial" pitchFamily="34" charset="0"/>
              </a:rPr>
              <a:t>gwyddonwyr</a:t>
            </a:r>
            <a:r>
              <a:rPr lang="en-GB" dirty="0">
                <a:latin typeface="Arial" pitchFamily="34" charset="0"/>
                <a:cs typeface="Arial" pitchFamily="34" charset="0"/>
              </a:rPr>
              <a: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gweithio</a:t>
            </a:r>
            <a:r>
              <a:rPr lang="en-GB" dirty="0">
                <a:latin typeface="Arial" pitchFamily="34" charset="0"/>
                <a:cs typeface="Arial" pitchFamily="34" charset="0"/>
              </a:rPr>
              <a:t>. </a:t>
            </a:r>
            <a:r>
              <a:rPr lang="en-GB" dirty="0" err="1">
                <a:latin typeface="Arial" pitchFamily="34" charset="0"/>
                <a:cs typeface="Arial" pitchFamily="34" charset="0"/>
              </a:rPr>
              <a:t>Maent</a:t>
            </a:r>
            <a:r>
              <a:rPr lang="en-GB" dirty="0">
                <a:latin typeface="Arial" pitchFamily="34" charset="0"/>
                <a:cs typeface="Arial" pitchFamily="34" charset="0"/>
              </a:rPr>
              <a: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defnyddio</a:t>
            </a:r>
            <a:r>
              <a:rPr lang="en-GB" dirty="0">
                <a:latin typeface="Arial" pitchFamily="34" charset="0"/>
                <a:cs typeface="Arial" pitchFamily="34" charset="0"/>
              </a:rPr>
              <a:t> </a:t>
            </a:r>
            <a:r>
              <a:rPr lang="en-GB" dirty="0" err="1">
                <a:latin typeface="Arial" pitchFamily="34" charset="0"/>
                <a:cs typeface="Arial" pitchFamily="34" charset="0"/>
              </a:rPr>
              <a:t>syniadau</a:t>
            </a:r>
            <a:r>
              <a:rPr lang="en-GB" dirty="0">
                <a:latin typeface="Arial" pitchFamily="34" charset="0"/>
                <a:cs typeface="Arial" pitchFamily="34" charset="0"/>
              </a:rPr>
              <a:t> </a:t>
            </a:r>
            <a:r>
              <a:rPr lang="en-GB" dirty="0" err="1" smtClean="0">
                <a:latin typeface="Arial" pitchFamily="34" charset="0"/>
                <a:cs typeface="Arial" pitchFamily="34" charset="0"/>
              </a:rPr>
              <a:t>gyntaf</a:t>
            </a:r>
            <a:r>
              <a:rPr lang="en-GB" dirty="0">
                <a:latin typeface="Arial" pitchFamily="34" charset="0"/>
                <a:cs typeface="Arial" pitchFamily="34" charset="0"/>
              </a:rPr>
              <a: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gwneud</a:t>
            </a:r>
            <a:r>
              <a:rPr lang="en-GB" dirty="0">
                <a:latin typeface="Arial" pitchFamily="34" charset="0"/>
                <a:cs typeface="Arial" pitchFamily="34" charset="0"/>
              </a:rPr>
              <a:t> </a:t>
            </a:r>
            <a:r>
              <a:rPr lang="en-GB" dirty="0" err="1">
                <a:latin typeface="Arial" pitchFamily="34" charset="0"/>
                <a:cs typeface="Arial" pitchFamily="34" charset="0"/>
              </a:rPr>
              <a:t>rhagfynegiadau</a:t>
            </a:r>
            <a:r>
              <a:rPr lang="en-GB" dirty="0">
                <a:latin typeface="Arial" pitchFamily="34" charset="0"/>
                <a:cs typeface="Arial" pitchFamily="34" charset="0"/>
              </a:rPr>
              <a:t> ac </a:t>
            </a:r>
            <a:r>
              <a:rPr lang="en-GB" dirty="0" err="1">
                <a:latin typeface="Arial" pitchFamily="34" charset="0"/>
                <a:cs typeface="Arial" pitchFamily="34" charset="0"/>
              </a:rPr>
              <a:t>yna’n</a:t>
            </a:r>
            <a:r>
              <a:rPr lang="en-GB" dirty="0">
                <a:latin typeface="Arial" pitchFamily="34" charset="0"/>
                <a:cs typeface="Arial" pitchFamily="34" charset="0"/>
              </a:rPr>
              <a:t> </a:t>
            </a:r>
            <a:r>
              <a:rPr lang="en-GB" dirty="0" err="1">
                <a:latin typeface="Arial" pitchFamily="34" charset="0"/>
                <a:cs typeface="Arial" pitchFamily="34" charset="0"/>
              </a:rPr>
              <a:t>gwneud</a:t>
            </a:r>
            <a:r>
              <a:rPr lang="en-GB" dirty="0">
                <a:latin typeface="Arial" pitchFamily="34" charset="0"/>
                <a:cs typeface="Arial" pitchFamily="34" charset="0"/>
              </a:rPr>
              <a:t> </a:t>
            </a:r>
            <a:r>
              <a:rPr lang="en-GB" dirty="0" err="1">
                <a:latin typeface="Arial" pitchFamily="34" charset="0"/>
                <a:cs typeface="Arial" pitchFamily="34" charset="0"/>
              </a:rPr>
              <a:t>arsylwadau</a:t>
            </a:r>
            <a:r>
              <a:rPr lang="en-GB" dirty="0">
                <a:latin typeface="Arial" pitchFamily="34" charset="0"/>
                <a:cs typeface="Arial" pitchFamily="34" charset="0"/>
              </a:rPr>
              <a:t> </a:t>
            </a:r>
            <a:r>
              <a:rPr lang="en-US" dirty="0" err="1">
                <a:latin typeface="Arial" pitchFamily="34" charset="0"/>
                <a:cs typeface="Arial" pitchFamily="34" charset="0"/>
              </a:rPr>
              <a:t>i</a:t>
            </a:r>
            <a:r>
              <a:rPr lang="en-GB" dirty="0">
                <a:latin typeface="Arial" pitchFamily="34" charset="0"/>
                <a:cs typeface="Arial" pitchFamily="34" charset="0"/>
              </a:rPr>
              <a:t> weld </a:t>
            </a:r>
            <a:r>
              <a:rPr lang="en-GB" dirty="0" err="1">
                <a:latin typeface="Arial" pitchFamily="34" charset="0"/>
                <a:cs typeface="Arial" pitchFamily="34" charset="0"/>
              </a:rPr>
              <a:t>os</a:t>
            </a:r>
            <a:r>
              <a:rPr lang="en-GB" dirty="0">
                <a:latin typeface="Arial" pitchFamily="34" charset="0"/>
                <a:cs typeface="Arial" pitchFamily="34" charset="0"/>
              </a:rPr>
              <a:t> </a:t>
            </a:r>
            <a:r>
              <a:rPr lang="en-GB" dirty="0" err="1">
                <a:latin typeface="Arial" pitchFamily="34" charset="0"/>
                <a:cs typeface="Arial" pitchFamily="34" charset="0"/>
              </a:rPr>
              <a:t>oedd</a:t>
            </a:r>
            <a:r>
              <a:rPr lang="en-GB" dirty="0">
                <a:latin typeface="Arial" pitchFamily="34" charset="0"/>
                <a:cs typeface="Arial" pitchFamily="34" charset="0"/>
              </a:rPr>
              <a:t> y </a:t>
            </a:r>
            <a:r>
              <a:rPr lang="en-GB" dirty="0" err="1">
                <a:latin typeface="Arial" pitchFamily="34" charset="0"/>
                <a:cs typeface="Arial" pitchFamily="34" charset="0"/>
              </a:rPr>
              <a:t>rhagfynegiadau</a:t>
            </a:r>
            <a:r>
              <a:rPr lang="en-GB" dirty="0">
                <a:latin typeface="Arial" pitchFamily="34" charset="0"/>
                <a:cs typeface="Arial" pitchFamily="34" charset="0"/>
              </a:rPr>
              <a:t> </a:t>
            </a:r>
            <a:r>
              <a:rPr lang="en-GB" dirty="0" err="1">
                <a:latin typeface="Arial" pitchFamily="34" charset="0"/>
                <a:cs typeface="Arial" pitchFamily="34" charset="0"/>
              </a:rPr>
              <a:t>yn</a:t>
            </a:r>
            <a:r>
              <a:rPr lang="en-GB" dirty="0">
                <a:latin typeface="Arial" pitchFamily="34" charset="0"/>
                <a:cs typeface="Arial" pitchFamily="34" charset="0"/>
              </a:rPr>
              <a:t> </a:t>
            </a:r>
            <a:r>
              <a:rPr lang="en-GB" dirty="0" err="1">
                <a:latin typeface="Arial" pitchFamily="34" charset="0"/>
                <a:cs typeface="Arial" pitchFamily="34" charset="0"/>
              </a:rPr>
              <a:t>cefnogi’r</a:t>
            </a:r>
            <a:r>
              <a:rPr lang="en-GB" dirty="0">
                <a:latin typeface="Arial" pitchFamily="34" charset="0"/>
                <a:cs typeface="Arial" pitchFamily="34" charset="0"/>
              </a:rPr>
              <a:t> </a:t>
            </a:r>
            <a:r>
              <a:rPr lang="en-GB" dirty="0" err="1">
                <a:latin typeface="Arial" pitchFamily="34" charset="0"/>
                <a:cs typeface="Arial" pitchFamily="34" charset="0"/>
              </a:rPr>
              <a:t>ffeithiau</a:t>
            </a:r>
            <a:r>
              <a:rPr lang="en-GB" dirty="0">
                <a:latin typeface="Arial" pitchFamily="34" charset="0"/>
                <a:cs typeface="Arial" pitchFamily="34" charset="0"/>
              </a:rPr>
              <a:t>.</a:t>
            </a:r>
          </a:p>
          <a:p>
            <a:pPr>
              <a:buNone/>
            </a:pPr>
            <a:endParaRPr lang="en-GB" dirty="0">
              <a:latin typeface="Arial" pitchFamily="34" charset="0"/>
              <a:cs typeface="Arial" pitchFamily="34" charset="0"/>
            </a:endParaRPr>
          </a:p>
          <a:p>
            <a:r>
              <a:rPr lang="en-GB" dirty="0" err="1">
                <a:solidFill>
                  <a:srgbClr val="FF0000"/>
                </a:solidFill>
                <a:latin typeface="Arial" pitchFamily="34" charset="0"/>
                <a:cs typeface="Arial" pitchFamily="34" charset="0"/>
              </a:rPr>
              <a:t>Mae’n</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unol</a:t>
            </a:r>
            <a:r>
              <a:rPr lang="en-GB" dirty="0">
                <a:solidFill>
                  <a:srgbClr val="FF0000"/>
                </a:solidFill>
                <a:latin typeface="Arial" pitchFamily="34" charset="0"/>
                <a:cs typeface="Arial" pitchFamily="34" charset="0"/>
              </a:rPr>
              <a:t> â </a:t>
            </a:r>
            <a:r>
              <a:rPr lang="en-GB" dirty="0" err="1">
                <a:solidFill>
                  <a:srgbClr val="FF0000"/>
                </a:solidFill>
                <a:latin typeface="Arial" pitchFamily="34" charset="0"/>
                <a:cs typeface="Arial" pitchFamily="34" charset="0"/>
              </a:rPr>
              <a:t>sut</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mae</a:t>
            </a:r>
            <a:r>
              <a:rPr lang="en-GB" dirty="0">
                <a:solidFill>
                  <a:srgbClr val="FF0000"/>
                </a:solidFill>
                <a:latin typeface="Arial" pitchFamily="34" charset="0"/>
                <a:cs typeface="Arial" pitchFamily="34" charset="0"/>
              </a:rPr>
              <a:t> plant </a:t>
            </a:r>
            <a:r>
              <a:rPr lang="en-GB" dirty="0" err="1">
                <a:solidFill>
                  <a:srgbClr val="FF0000"/>
                </a:solidFill>
                <a:latin typeface="Arial" pitchFamily="34" charset="0"/>
                <a:cs typeface="Arial" pitchFamily="34" charset="0"/>
              </a:rPr>
              <a:t>yn</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dysgu</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Ar</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lefel</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cynradd</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mae</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meddwl</a:t>
            </a:r>
            <a:r>
              <a:rPr lang="en-GB" dirty="0">
                <a:solidFill>
                  <a:srgbClr val="FF0000"/>
                </a:solidFill>
                <a:latin typeface="Arial" pitchFamily="34" charset="0"/>
                <a:cs typeface="Arial" pitchFamily="34" charset="0"/>
              </a:rPr>
              <a:t> a </a:t>
            </a:r>
            <a:r>
              <a:rPr lang="en-GB" dirty="0" err="1">
                <a:solidFill>
                  <a:srgbClr val="FF0000"/>
                </a:solidFill>
                <a:latin typeface="Arial" pitchFamily="34" charset="0"/>
                <a:cs typeface="Arial" pitchFamily="34" charset="0"/>
              </a:rPr>
              <a:t>gwneud</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wedi</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eu</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cysylltu’n</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agos</a:t>
            </a:r>
            <a:r>
              <a:rPr lang="en-GB" dirty="0">
                <a:solidFill>
                  <a:srgbClr val="FF0000"/>
                </a:solidFill>
                <a:latin typeface="Arial" pitchFamily="34" charset="0"/>
                <a:cs typeface="Arial" pitchFamily="34" charset="0"/>
              </a:rPr>
              <a:t> ac </a:t>
            </a:r>
            <a:r>
              <a:rPr lang="en-GB" dirty="0" err="1">
                <a:solidFill>
                  <a:srgbClr val="FF0000"/>
                </a:solidFill>
                <a:latin typeface="Arial" pitchFamily="34" charset="0"/>
                <a:cs typeface="Arial" pitchFamily="34" charset="0"/>
              </a:rPr>
              <a:t>mae</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dealltwriaeth</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yn</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dibynnu</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ar</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sut</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mae</a:t>
            </a:r>
            <a:r>
              <a:rPr lang="en-GB" dirty="0">
                <a:solidFill>
                  <a:srgbClr val="FF0000"/>
                </a:solidFill>
                <a:latin typeface="Arial" pitchFamily="34" charset="0"/>
                <a:cs typeface="Arial" pitchFamily="34" charset="0"/>
              </a:rPr>
              <a:t> plant </a:t>
            </a:r>
            <a:r>
              <a:rPr lang="en-GB" dirty="0" err="1">
                <a:solidFill>
                  <a:srgbClr val="FF0000"/>
                </a:solidFill>
                <a:latin typeface="Arial" pitchFamily="34" charset="0"/>
                <a:cs typeface="Arial" pitchFamily="34" charset="0"/>
              </a:rPr>
              <a:t>yn</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gallu</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gweld</a:t>
            </a:r>
            <a:r>
              <a:rPr lang="en-GB" dirty="0">
                <a:solidFill>
                  <a:srgbClr val="FF0000"/>
                </a:solidFill>
                <a:latin typeface="Arial" pitchFamily="34" charset="0"/>
                <a:cs typeface="Arial" pitchFamily="34" charset="0"/>
              </a:rPr>
              <a:t> a </a:t>
            </a:r>
            <a:r>
              <a:rPr lang="en-GB" dirty="0" err="1">
                <a:solidFill>
                  <a:srgbClr val="FF0000"/>
                </a:solidFill>
                <a:latin typeface="Arial" pitchFamily="34" charset="0"/>
                <a:cs typeface="Arial" pitchFamily="34" charset="0"/>
              </a:rPr>
              <a:t>datrys</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pethau</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eu</a:t>
            </a:r>
            <a:r>
              <a:rPr lang="en-GB" dirty="0">
                <a:solidFill>
                  <a:srgbClr val="FF0000"/>
                </a:solidFill>
                <a:latin typeface="Arial" pitchFamily="34" charset="0"/>
                <a:cs typeface="Arial" pitchFamily="34" charset="0"/>
              </a:rPr>
              <a:t> </a:t>
            </a:r>
            <a:r>
              <a:rPr lang="en-GB" dirty="0" err="1">
                <a:solidFill>
                  <a:srgbClr val="FF0000"/>
                </a:solidFill>
                <a:latin typeface="Arial" pitchFamily="34" charset="0"/>
                <a:cs typeface="Arial" pitchFamily="34" charset="0"/>
              </a:rPr>
              <a:t>hunain</a:t>
            </a:r>
            <a:r>
              <a:rPr lang="en-GB" dirty="0">
                <a:solidFill>
                  <a:srgbClr val="FF0000"/>
                </a:solidFill>
                <a:latin typeface="Arial" pitchFamily="34" charset="0"/>
                <a:cs typeface="Arial" pitchFamily="34" charset="0"/>
              </a:rPr>
              <a:t>.</a:t>
            </a:r>
          </a:p>
          <a:p>
            <a:endParaRPr lang="en-US" dirty="0"/>
          </a:p>
        </p:txBody>
      </p:sp>
      <p:sp>
        <p:nvSpPr>
          <p:cNvPr id="3" name="Title 2"/>
          <p:cNvSpPr>
            <a:spLocks noGrp="1"/>
          </p:cNvSpPr>
          <p:nvPr>
            <p:ph type="title"/>
          </p:nvPr>
        </p:nvSpPr>
        <p:spPr>
          <a:xfrm>
            <a:off x="1097280" y="433953"/>
            <a:ext cx="10058400" cy="1016804"/>
          </a:xfrm>
        </p:spPr>
        <p:txBody>
          <a:bodyPr>
            <a:normAutofit/>
          </a:bodyPr>
          <a:lstStyle/>
          <a:p>
            <a:r>
              <a:rPr lang="en-GB" sz="4000" dirty="0">
                <a:effectLst/>
                <a:latin typeface="Arial" pitchFamily="34" charset="0"/>
                <a:cs typeface="Arial" pitchFamily="34" charset="0"/>
              </a:rPr>
              <a:t>Pam </a:t>
            </a:r>
            <a:r>
              <a:rPr lang="en-GB" sz="4000" dirty="0" smtClean="0">
                <a:effectLst/>
                <a:latin typeface="Arial" pitchFamily="34" charset="0"/>
                <a:cs typeface="Arial" pitchFamily="34" charset="0"/>
              </a:rPr>
              <a:t>bod </a:t>
            </a:r>
            <a:r>
              <a:rPr lang="en-GB" sz="4000" dirty="0">
                <a:effectLst/>
                <a:latin typeface="Arial" pitchFamily="34" charset="0"/>
                <a:cs typeface="Arial" pitchFamily="34" charset="0"/>
              </a:rPr>
              <a:t>y math </a:t>
            </a:r>
            <a:r>
              <a:rPr lang="en-GB" sz="4000" dirty="0" err="1" smtClean="0">
                <a:effectLst/>
                <a:latin typeface="Arial" pitchFamily="34" charset="0"/>
                <a:cs typeface="Arial" pitchFamily="34" charset="0"/>
              </a:rPr>
              <a:t>hwn</a:t>
            </a:r>
            <a:r>
              <a:rPr lang="en-GB" sz="4000" dirty="0" smtClean="0">
                <a:effectLst/>
                <a:latin typeface="Arial" pitchFamily="34" charset="0"/>
                <a:cs typeface="Arial" pitchFamily="34" charset="0"/>
              </a:rPr>
              <a:t> </a:t>
            </a:r>
            <a:r>
              <a:rPr lang="en-GB" sz="4000" dirty="0">
                <a:effectLst/>
                <a:latin typeface="Arial" pitchFamily="34" charset="0"/>
                <a:cs typeface="Arial" pitchFamily="34" charset="0"/>
              </a:rPr>
              <a:t>o </a:t>
            </a:r>
            <a:r>
              <a:rPr lang="en-GB" sz="4000" dirty="0" err="1">
                <a:effectLst/>
                <a:latin typeface="Arial" pitchFamily="34" charset="0"/>
                <a:cs typeface="Arial" pitchFamily="34" charset="0"/>
              </a:rPr>
              <a:t>ddysgu’n</a:t>
            </a:r>
            <a:r>
              <a:rPr lang="en-GB" sz="4000" dirty="0">
                <a:effectLst/>
                <a:latin typeface="Arial" pitchFamily="34" charset="0"/>
                <a:cs typeface="Arial" pitchFamily="34" charset="0"/>
              </a:rPr>
              <a:t> </a:t>
            </a:r>
            <a:r>
              <a:rPr lang="en-GB" sz="4000" dirty="0" err="1">
                <a:effectLst/>
                <a:latin typeface="Arial" pitchFamily="34" charset="0"/>
                <a:cs typeface="Arial" pitchFamily="34" charset="0"/>
              </a:rPr>
              <a:t>bwysig</a:t>
            </a:r>
            <a:r>
              <a:rPr lang="en-GB" sz="4000" dirty="0">
                <a:effectLst/>
                <a:latin typeface="Arial" pitchFamily="34" charset="0"/>
                <a:cs typeface="Arial" pitchFamily="34" charset="0"/>
              </a:rPr>
              <a:t>? </a:t>
            </a:r>
            <a:endParaRPr lang="en-US" sz="4000" dirty="0">
              <a:effectLst/>
            </a:endParaRPr>
          </a:p>
        </p:txBody>
      </p:sp>
    </p:spTree>
    <p:extLst>
      <p:ext uri="{BB962C8B-B14F-4D97-AF65-F5344CB8AC3E}">
        <p14:creationId xmlns:p14="http://schemas.microsoft.com/office/powerpoint/2010/main" val="194773394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Goblygiadau</a:t>
            </a:r>
            <a:r>
              <a:rPr lang="en-GB" dirty="0" smtClean="0"/>
              <a:t> Adroddiad </a:t>
            </a:r>
            <a:r>
              <a:rPr lang="en-GB" dirty="0" smtClean="0">
                <a:solidFill>
                  <a:srgbClr val="FF0000"/>
                </a:solidFill>
              </a:rPr>
              <a:t>Donaldson </a:t>
            </a:r>
            <a:r>
              <a:rPr lang="en-GB" dirty="0" smtClean="0"/>
              <a:t>(2015) </a:t>
            </a:r>
            <a:r>
              <a:rPr lang="en-GB" dirty="0" err="1"/>
              <a:t>i</a:t>
            </a:r>
            <a:r>
              <a:rPr lang="en-GB" dirty="0" err="1" smtClean="0"/>
              <a:t>’r</a:t>
            </a:r>
            <a:r>
              <a:rPr lang="en-GB" dirty="0" smtClean="0"/>
              <a:t> </a:t>
            </a:r>
            <a:r>
              <a:rPr lang="en-GB" dirty="0" err="1" smtClean="0"/>
              <a:t>dyfodol</a:t>
            </a:r>
            <a:endParaRPr lang="en-GB" dirty="0"/>
          </a:p>
        </p:txBody>
      </p:sp>
      <p:sp>
        <p:nvSpPr>
          <p:cNvPr id="3" name="Content Placeholder 2"/>
          <p:cNvSpPr>
            <a:spLocks noGrp="1"/>
          </p:cNvSpPr>
          <p:nvPr>
            <p:ph idx="1"/>
          </p:nvPr>
        </p:nvSpPr>
        <p:spPr/>
        <p:txBody>
          <a:bodyPr>
            <a:normAutofit/>
          </a:bodyPr>
          <a:lstStyle/>
          <a:p>
            <a:r>
              <a:rPr lang="en-GB" sz="2400" b="1" dirty="0"/>
              <a:t>Sail </a:t>
            </a:r>
            <a:r>
              <a:rPr lang="en-GB" sz="2400" b="1" dirty="0" err="1"/>
              <a:t>Resymegol</a:t>
            </a:r>
            <a:r>
              <a:rPr lang="en-GB" sz="2400" b="1" dirty="0"/>
              <a:t> </a:t>
            </a:r>
            <a:endParaRPr lang="en-GB" sz="2400" dirty="0"/>
          </a:p>
          <a:p>
            <a:r>
              <a:rPr lang="en-GB" sz="2400" dirty="0"/>
              <a:t>Mae </a:t>
            </a:r>
            <a:r>
              <a:rPr lang="en-GB" sz="2400" dirty="0" err="1"/>
              <a:t>cysylltiad</a:t>
            </a:r>
            <a:r>
              <a:rPr lang="en-GB" sz="2400" dirty="0"/>
              <a:t> </a:t>
            </a:r>
            <a:r>
              <a:rPr lang="en-GB" sz="2400" dirty="0" err="1"/>
              <a:t>agos</a:t>
            </a:r>
            <a:r>
              <a:rPr lang="en-GB" sz="2400" dirty="0"/>
              <a:t> </a:t>
            </a:r>
            <a:r>
              <a:rPr lang="en-GB" sz="2400" dirty="0" err="1"/>
              <a:t>rhwng</a:t>
            </a:r>
            <a:r>
              <a:rPr lang="en-GB" sz="2400" dirty="0"/>
              <a:t> </a:t>
            </a:r>
            <a:r>
              <a:rPr lang="en-GB" sz="2400" dirty="0" err="1"/>
              <a:t>gwyddoniaeth</a:t>
            </a:r>
            <a:r>
              <a:rPr lang="en-GB" sz="2400" dirty="0"/>
              <a:t> a </a:t>
            </a:r>
            <a:r>
              <a:rPr lang="en-GB" sz="2400" dirty="0" err="1"/>
              <a:t>thechnoleg</a:t>
            </a:r>
            <a:r>
              <a:rPr lang="en-GB" sz="2400" dirty="0"/>
              <a:t>, ac </a:t>
            </a:r>
            <a:r>
              <a:rPr lang="en-GB" sz="2400" dirty="0" err="1"/>
              <a:t>mae’r</a:t>
            </a:r>
            <a:r>
              <a:rPr lang="en-GB" sz="2400" dirty="0"/>
              <a:t> </a:t>
            </a:r>
            <a:r>
              <a:rPr lang="en-GB" sz="2400" dirty="0" err="1"/>
              <a:t>ddwy’n</a:t>
            </a:r>
            <a:r>
              <a:rPr lang="en-GB" sz="2400" dirty="0"/>
              <a:t> </a:t>
            </a:r>
            <a:r>
              <a:rPr lang="en-GB" sz="2400" dirty="0" err="1"/>
              <a:t>dibynnu</a:t>
            </a:r>
            <a:r>
              <a:rPr lang="en-GB" sz="2400" dirty="0"/>
              <a:t> </a:t>
            </a:r>
            <a:r>
              <a:rPr lang="en-GB" sz="2400" dirty="0" err="1"/>
              <a:t>ar</a:t>
            </a:r>
            <a:r>
              <a:rPr lang="en-GB" sz="2400" dirty="0"/>
              <a:t> </a:t>
            </a:r>
            <a:r>
              <a:rPr lang="en-GB" sz="2400" dirty="0" err="1"/>
              <a:t>ei</a:t>
            </a:r>
            <a:r>
              <a:rPr lang="en-GB" sz="2400" dirty="0"/>
              <a:t> </a:t>
            </a:r>
            <a:r>
              <a:rPr lang="en-GB" sz="2400" dirty="0" err="1"/>
              <a:t>gilydd</a:t>
            </a:r>
            <a:r>
              <a:rPr lang="en-GB" sz="2400" dirty="0"/>
              <a:t>. Mae </a:t>
            </a:r>
            <a:r>
              <a:rPr lang="en-GB" sz="2400" dirty="0" err="1"/>
              <a:t>gwyddoniaeth</a:t>
            </a:r>
            <a:r>
              <a:rPr lang="en-GB" sz="2400" dirty="0"/>
              <a:t> </a:t>
            </a:r>
            <a:r>
              <a:rPr lang="en-GB" sz="2400" dirty="0" err="1"/>
              <a:t>yn</a:t>
            </a:r>
            <a:r>
              <a:rPr lang="en-GB" sz="2400" dirty="0"/>
              <a:t> </a:t>
            </a:r>
            <a:r>
              <a:rPr lang="en-GB" sz="2400" dirty="0" err="1"/>
              <a:t>golygu</a:t>
            </a:r>
            <a:r>
              <a:rPr lang="en-GB" sz="2400" dirty="0"/>
              <a:t> </a:t>
            </a:r>
            <a:r>
              <a:rPr lang="en-GB" sz="2400" dirty="0" err="1"/>
              <a:t>cael</a:t>
            </a:r>
            <a:r>
              <a:rPr lang="en-GB" sz="2400" dirty="0"/>
              <a:t> </a:t>
            </a:r>
            <a:r>
              <a:rPr lang="en-GB" sz="2400" dirty="0" err="1"/>
              <a:t>gwybodaeth</a:t>
            </a:r>
            <a:r>
              <a:rPr lang="en-GB" sz="2400" dirty="0"/>
              <a:t> </a:t>
            </a:r>
            <a:r>
              <a:rPr lang="en-GB" sz="2400" dirty="0" err="1"/>
              <a:t>drwy</a:t>
            </a:r>
            <a:r>
              <a:rPr lang="en-GB" sz="2400" dirty="0"/>
              <a:t> </a:t>
            </a:r>
            <a:r>
              <a:rPr lang="en-GB" sz="2400" dirty="0" err="1"/>
              <a:t>arsylwi</a:t>
            </a:r>
            <a:r>
              <a:rPr lang="en-GB" sz="2400" dirty="0"/>
              <a:t> ac </a:t>
            </a:r>
            <a:r>
              <a:rPr lang="en-GB" sz="2400" dirty="0" err="1"/>
              <a:t>arbrofi</a:t>
            </a:r>
            <a:r>
              <a:rPr lang="en-GB" sz="2400" dirty="0"/>
              <a:t>, ac </a:t>
            </a:r>
            <a:r>
              <a:rPr lang="en-GB" sz="2400" dirty="0" err="1"/>
              <a:t>mae</a:t>
            </a:r>
            <a:r>
              <a:rPr lang="en-GB" sz="2400" dirty="0"/>
              <a:t> </a:t>
            </a:r>
            <a:r>
              <a:rPr lang="en-GB" sz="2400" dirty="0" err="1"/>
              <a:t>technoleg</a:t>
            </a:r>
            <a:r>
              <a:rPr lang="en-GB" sz="2400" dirty="0"/>
              <a:t> </a:t>
            </a:r>
            <a:r>
              <a:rPr lang="en-GB" sz="2400" dirty="0" err="1"/>
              <a:t>yn</a:t>
            </a:r>
            <a:r>
              <a:rPr lang="en-GB" sz="2400" dirty="0"/>
              <a:t> </a:t>
            </a:r>
            <a:r>
              <a:rPr lang="en-GB" sz="2400" dirty="0" err="1"/>
              <a:t>cymhwyso</a:t>
            </a:r>
            <a:r>
              <a:rPr lang="en-GB" sz="2400" dirty="0"/>
              <a:t> </a:t>
            </a:r>
            <a:r>
              <a:rPr lang="en-GB" sz="2400" dirty="0" err="1"/>
              <a:t>gwybodaeth</a:t>
            </a:r>
            <a:r>
              <a:rPr lang="en-GB" sz="2400" dirty="0"/>
              <a:t> </a:t>
            </a:r>
            <a:r>
              <a:rPr lang="en-GB" sz="2400" dirty="0" err="1"/>
              <a:t>wyddonol</a:t>
            </a:r>
            <a:r>
              <a:rPr lang="en-GB" sz="2400" dirty="0"/>
              <a:t> </a:t>
            </a:r>
            <a:r>
              <a:rPr lang="en-GB" sz="2400" dirty="0" err="1"/>
              <a:t>mewn</a:t>
            </a:r>
            <a:r>
              <a:rPr lang="en-GB" sz="2400" dirty="0"/>
              <a:t> </a:t>
            </a:r>
            <a:r>
              <a:rPr lang="en-GB" sz="2400" dirty="0" err="1"/>
              <a:t>ffyrdd</a:t>
            </a:r>
            <a:r>
              <a:rPr lang="en-GB" sz="2400" dirty="0"/>
              <a:t> </a:t>
            </a:r>
            <a:r>
              <a:rPr lang="en-GB" sz="2400" dirty="0" err="1"/>
              <a:t>ymarferol</a:t>
            </a:r>
            <a:r>
              <a:rPr lang="en-GB" sz="2400" dirty="0"/>
              <a:t>. </a:t>
            </a:r>
            <a:r>
              <a:rPr lang="en-GB" sz="2400" b="1" dirty="0" err="1">
                <a:solidFill>
                  <a:srgbClr val="FF0000"/>
                </a:solidFill>
              </a:rPr>
              <a:t>Mae’r</a:t>
            </a:r>
            <a:r>
              <a:rPr lang="en-GB" sz="2400" b="1" dirty="0">
                <a:solidFill>
                  <a:srgbClr val="FF0000"/>
                </a:solidFill>
              </a:rPr>
              <a:t> </a:t>
            </a:r>
            <a:r>
              <a:rPr lang="en-GB" sz="2400" b="1" dirty="0" err="1">
                <a:solidFill>
                  <a:srgbClr val="FF0000"/>
                </a:solidFill>
              </a:rPr>
              <a:t>Maes</a:t>
            </a:r>
            <a:r>
              <a:rPr lang="en-GB" sz="2400" b="1" dirty="0">
                <a:solidFill>
                  <a:srgbClr val="FF0000"/>
                </a:solidFill>
              </a:rPr>
              <a:t> </a:t>
            </a:r>
            <a:r>
              <a:rPr lang="en-GB" sz="2400" b="1" dirty="0" err="1">
                <a:solidFill>
                  <a:srgbClr val="FF0000"/>
                </a:solidFill>
              </a:rPr>
              <a:t>Dysgu</a:t>
            </a:r>
            <a:r>
              <a:rPr lang="en-GB" sz="2400" b="1" dirty="0">
                <a:solidFill>
                  <a:srgbClr val="FF0000"/>
                </a:solidFill>
              </a:rPr>
              <a:t> a </a:t>
            </a:r>
            <a:r>
              <a:rPr lang="en-GB" sz="2400" b="1" dirty="0" err="1">
                <a:solidFill>
                  <a:srgbClr val="FF0000"/>
                </a:solidFill>
              </a:rPr>
              <a:t>Phrofiad</a:t>
            </a:r>
            <a:r>
              <a:rPr lang="en-GB" sz="2400" b="1" dirty="0">
                <a:solidFill>
                  <a:srgbClr val="FF0000"/>
                </a:solidFill>
              </a:rPr>
              <a:t> </a:t>
            </a:r>
            <a:r>
              <a:rPr lang="en-GB" sz="2400" b="1" dirty="0" err="1">
                <a:solidFill>
                  <a:srgbClr val="FF0000"/>
                </a:solidFill>
              </a:rPr>
              <a:t>hwn</a:t>
            </a:r>
            <a:r>
              <a:rPr lang="en-GB" sz="2400" b="1" dirty="0">
                <a:solidFill>
                  <a:srgbClr val="FF0000"/>
                </a:solidFill>
              </a:rPr>
              <a:t> </a:t>
            </a:r>
            <a:r>
              <a:rPr lang="en-GB" sz="2400" b="1" dirty="0" err="1">
                <a:solidFill>
                  <a:srgbClr val="FF0000"/>
                </a:solidFill>
              </a:rPr>
              <a:t>yn</a:t>
            </a:r>
            <a:r>
              <a:rPr lang="en-GB" sz="2400" b="1" dirty="0">
                <a:solidFill>
                  <a:srgbClr val="FF0000"/>
                </a:solidFill>
              </a:rPr>
              <a:t> </a:t>
            </a:r>
            <a:r>
              <a:rPr lang="en-GB" sz="2400" b="1" dirty="0" err="1">
                <a:solidFill>
                  <a:srgbClr val="FF0000"/>
                </a:solidFill>
              </a:rPr>
              <a:t>elwa</a:t>
            </a:r>
            <a:r>
              <a:rPr lang="en-GB" sz="2400" b="1" dirty="0">
                <a:solidFill>
                  <a:srgbClr val="FF0000"/>
                </a:solidFill>
              </a:rPr>
              <a:t> </a:t>
            </a:r>
            <a:r>
              <a:rPr lang="en-GB" sz="2400" b="1" dirty="0" err="1">
                <a:solidFill>
                  <a:srgbClr val="FF0000"/>
                </a:solidFill>
              </a:rPr>
              <a:t>ar</a:t>
            </a:r>
            <a:r>
              <a:rPr lang="en-GB" sz="2400" b="1" dirty="0">
                <a:solidFill>
                  <a:srgbClr val="FF0000"/>
                </a:solidFill>
              </a:rPr>
              <a:t> </a:t>
            </a:r>
            <a:r>
              <a:rPr lang="en-GB" sz="2400" b="1" dirty="0" err="1">
                <a:solidFill>
                  <a:srgbClr val="FF0000"/>
                </a:solidFill>
              </a:rPr>
              <a:t>chwilfrydedd</a:t>
            </a:r>
            <a:r>
              <a:rPr lang="en-GB" sz="2400" b="1" dirty="0">
                <a:solidFill>
                  <a:srgbClr val="FF0000"/>
                </a:solidFill>
              </a:rPr>
              <a:t> plant a </a:t>
            </a:r>
            <a:r>
              <a:rPr lang="en-GB" sz="2400" b="1" dirty="0" err="1">
                <a:solidFill>
                  <a:srgbClr val="FF0000"/>
                </a:solidFill>
              </a:rPr>
              <a:t>phobl</a:t>
            </a:r>
            <a:r>
              <a:rPr lang="en-GB" sz="2400" b="1" dirty="0">
                <a:solidFill>
                  <a:srgbClr val="FF0000"/>
                </a:solidFill>
              </a:rPr>
              <a:t> </a:t>
            </a:r>
            <a:r>
              <a:rPr lang="en-GB" sz="2400" b="1" dirty="0" err="1">
                <a:solidFill>
                  <a:srgbClr val="FF0000"/>
                </a:solidFill>
              </a:rPr>
              <a:t>ifanc</a:t>
            </a:r>
            <a:r>
              <a:rPr lang="en-GB" sz="2400" b="1" dirty="0">
                <a:solidFill>
                  <a:srgbClr val="FF0000"/>
                </a:solidFill>
              </a:rPr>
              <a:t> </a:t>
            </a:r>
            <a:r>
              <a:rPr lang="en-GB" sz="2400" b="1" dirty="0" err="1">
                <a:solidFill>
                  <a:srgbClr val="FF0000"/>
                </a:solidFill>
              </a:rPr>
              <a:t>ynghylch</a:t>
            </a:r>
            <a:r>
              <a:rPr lang="en-GB" sz="2400" b="1" dirty="0">
                <a:solidFill>
                  <a:srgbClr val="FF0000"/>
                </a:solidFill>
              </a:rPr>
              <a:t> </a:t>
            </a:r>
            <a:r>
              <a:rPr lang="en-GB" sz="2400" b="1" dirty="0" err="1">
                <a:solidFill>
                  <a:srgbClr val="FF0000"/>
                </a:solidFill>
              </a:rPr>
              <a:t>ein</a:t>
            </a:r>
            <a:r>
              <a:rPr lang="en-GB" sz="2400" b="1" dirty="0">
                <a:solidFill>
                  <a:srgbClr val="FF0000"/>
                </a:solidFill>
              </a:rPr>
              <a:t> </a:t>
            </a:r>
            <a:r>
              <a:rPr lang="en-GB" sz="2400" b="1" dirty="0" err="1">
                <a:solidFill>
                  <a:srgbClr val="FF0000"/>
                </a:solidFill>
              </a:rPr>
              <a:t>byd</a:t>
            </a:r>
            <a:r>
              <a:rPr lang="en-GB" sz="2400" b="1" dirty="0">
                <a:solidFill>
                  <a:srgbClr val="FF0000"/>
                </a:solidFill>
              </a:rPr>
              <a:t> </a:t>
            </a:r>
            <a:r>
              <a:rPr lang="en-GB" sz="2400" b="1" dirty="0" err="1">
                <a:solidFill>
                  <a:srgbClr val="FF0000"/>
                </a:solidFill>
              </a:rPr>
              <a:t>a’n</a:t>
            </a:r>
            <a:r>
              <a:rPr lang="en-GB" sz="2400" b="1" dirty="0">
                <a:solidFill>
                  <a:srgbClr val="FF0000"/>
                </a:solidFill>
              </a:rPr>
              <a:t> </a:t>
            </a:r>
            <a:r>
              <a:rPr lang="en-GB" sz="2400" b="1" dirty="0" err="1">
                <a:solidFill>
                  <a:srgbClr val="FF0000"/>
                </a:solidFill>
              </a:rPr>
              <a:t>bydysawd</a:t>
            </a:r>
            <a:r>
              <a:rPr lang="en-GB" sz="2400" b="1" dirty="0">
                <a:solidFill>
                  <a:srgbClr val="FF0000"/>
                </a:solidFill>
              </a:rPr>
              <a:t> </a:t>
            </a:r>
            <a:r>
              <a:rPr lang="en-GB" sz="2400" b="1" dirty="0" err="1">
                <a:solidFill>
                  <a:srgbClr val="FF0000"/>
                </a:solidFill>
              </a:rPr>
              <a:t>ffisegol</a:t>
            </a:r>
            <a:r>
              <a:rPr lang="en-GB" sz="2400" b="1" dirty="0">
                <a:solidFill>
                  <a:srgbClr val="FF0000"/>
                </a:solidFill>
              </a:rPr>
              <a:t>, </a:t>
            </a:r>
            <a:r>
              <a:rPr lang="en-GB" sz="2400" b="1" dirty="0" err="1">
                <a:solidFill>
                  <a:srgbClr val="FF0000"/>
                </a:solidFill>
              </a:rPr>
              <a:t>naturiol</a:t>
            </a:r>
            <a:r>
              <a:rPr lang="en-GB" sz="2400" b="1" dirty="0">
                <a:solidFill>
                  <a:srgbClr val="FF0000"/>
                </a:solidFill>
              </a:rPr>
              <a:t> </a:t>
            </a:r>
            <a:r>
              <a:rPr lang="en-GB" sz="2400" b="1" dirty="0" err="1">
                <a:solidFill>
                  <a:srgbClr val="FF0000"/>
                </a:solidFill>
              </a:rPr>
              <a:t>drwy</a:t>
            </a:r>
            <a:r>
              <a:rPr lang="en-GB" sz="2400" b="1" dirty="0">
                <a:solidFill>
                  <a:srgbClr val="FF0000"/>
                </a:solidFill>
              </a:rPr>
              <a:t> </a:t>
            </a:r>
            <a:r>
              <a:rPr lang="en-GB" sz="2400" b="1" dirty="0" err="1">
                <a:solidFill>
                  <a:srgbClr val="FF0000"/>
                </a:solidFill>
              </a:rPr>
              <a:t>ymchwilio</a:t>
            </a:r>
            <a:r>
              <a:rPr lang="en-GB" sz="2400" b="1" dirty="0">
                <a:solidFill>
                  <a:srgbClr val="FF0000"/>
                </a:solidFill>
              </a:rPr>
              <a:t>, </a:t>
            </a:r>
            <a:r>
              <a:rPr lang="en-GB" sz="2400" b="1" dirty="0" err="1">
                <a:solidFill>
                  <a:srgbClr val="FF0000"/>
                </a:solidFill>
              </a:rPr>
              <a:t>deall</a:t>
            </a:r>
            <a:r>
              <a:rPr lang="en-GB" sz="2400" b="1" dirty="0">
                <a:solidFill>
                  <a:srgbClr val="FF0000"/>
                </a:solidFill>
              </a:rPr>
              <a:t> ac </a:t>
            </a:r>
            <a:r>
              <a:rPr lang="en-GB" sz="2400" b="1" dirty="0" err="1">
                <a:solidFill>
                  <a:srgbClr val="FF0000"/>
                </a:solidFill>
              </a:rPr>
              <a:t>egluro</a:t>
            </a:r>
            <a:r>
              <a:rPr lang="en-GB" sz="2400" b="1" dirty="0">
                <a:solidFill>
                  <a:srgbClr val="FF0000"/>
                </a:solidFill>
              </a:rPr>
              <a:t>. </a:t>
            </a:r>
            <a:r>
              <a:rPr lang="en-GB" sz="2400" b="1" dirty="0" err="1">
                <a:solidFill>
                  <a:srgbClr val="FF0000"/>
                </a:solidFill>
              </a:rPr>
              <a:t>Byddant</a:t>
            </a:r>
            <a:r>
              <a:rPr lang="en-GB" sz="2400" b="1" dirty="0">
                <a:solidFill>
                  <a:srgbClr val="FF0000"/>
                </a:solidFill>
              </a:rPr>
              <a:t> </a:t>
            </a:r>
            <a:r>
              <a:rPr lang="en-GB" sz="2400" b="1" dirty="0" err="1">
                <a:solidFill>
                  <a:srgbClr val="FF0000"/>
                </a:solidFill>
              </a:rPr>
              <a:t>yn</a:t>
            </a:r>
            <a:r>
              <a:rPr lang="en-GB" sz="2400" b="1" dirty="0">
                <a:solidFill>
                  <a:srgbClr val="FF0000"/>
                </a:solidFill>
              </a:rPr>
              <a:t> </a:t>
            </a:r>
            <a:r>
              <a:rPr lang="en-GB" sz="2400" b="1" dirty="0" err="1">
                <a:solidFill>
                  <a:srgbClr val="FF0000"/>
                </a:solidFill>
              </a:rPr>
              <a:t>dysgu</a:t>
            </a:r>
            <a:r>
              <a:rPr lang="en-GB" sz="2400" b="1" dirty="0">
                <a:solidFill>
                  <a:srgbClr val="FF0000"/>
                </a:solidFill>
              </a:rPr>
              <a:t> </a:t>
            </a:r>
            <a:r>
              <a:rPr lang="en-GB" sz="2400" b="1" dirty="0" err="1">
                <a:solidFill>
                  <a:srgbClr val="FF0000"/>
                </a:solidFill>
              </a:rPr>
              <a:t>i</a:t>
            </a:r>
            <a:r>
              <a:rPr lang="en-GB" sz="2400" b="1" dirty="0">
                <a:solidFill>
                  <a:srgbClr val="FF0000"/>
                </a:solidFill>
              </a:rPr>
              <a:t> </a:t>
            </a:r>
            <a:r>
              <a:rPr lang="en-GB" sz="2400" b="1" dirty="0" err="1">
                <a:solidFill>
                  <a:srgbClr val="FF0000"/>
                </a:solidFill>
              </a:rPr>
              <a:t>gynhyrchu</a:t>
            </a:r>
            <a:r>
              <a:rPr lang="en-GB" sz="2400" b="1" dirty="0">
                <a:solidFill>
                  <a:srgbClr val="FF0000"/>
                </a:solidFill>
              </a:rPr>
              <a:t> </a:t>
            </a:r>
            <a:r>
              <a:rPr lang="en-GB" sz="2400" b="1" dirty="0" err="1">
                <a:solidFill>
                  <a:srgbClr val="FF0000"/>
                </a:solidFill>
              </a:rPr>
              <a:t>syniadau</a:t>
            </a:r>
            <a:r>
              <a:rPr lang="en-GB" sz="2400" b="1" dirty="0">
                <a:solidFill>
                  <a:srgbClr val="FF0000"/>
                </a:solidFill>
              </a:rPr>
              <a:t> a </a:t>
            </a:r>
            <a:r>
              <a:rPr lang="en-GB" sz="2400" b="1" dirty="0" err="1">
                <a:solidFill>
                  <a:srgbClr val="FF0000"/>
                </a:solidFill>
              </a:rPr>
              <a:t>rhoi</a:t>
            </a:r>
            <a:r>
              <a:rPr lang="en-GB" sz="2400" b="1" dirty="0">
                <a:solidFill>
                  <a:srgbClr val="FF0000"/>
                </a:solidFill>
              </a:rPr>
              <a:t> </a:t>
            </a:r>
            <a:r>
              <a:rPr lang="en-GB" sz="2400" b="1" dirty="0" err="1">
                <a:solidFill>
                  <a:srgbClr val="FF0000"/>
                </a:solidFill>
              </a:rPr>
              <a:t>prawf</a:t>
            </a:r>
            <a:r>
              <a:rPr lang="en-GB" sz="2400" b="1" dirty="0">
                <a:solidFill>
                  <a:srgbClr val="FF0000"/>
                </a:solidFill>
              </a:rPr>
              <a:t> </a:t>
            </a:r>
            <a:r>
              <a:rPr lang="en-GB" sz="2400" b="1" dirty="0" err="1">
                <a:solidFill>
                  <a:srgbClr val="FF0000"/>
                </a:solidFill>
              </a:rPr>
              <a:t>arnynt</a:t>
            </a:r>
            <a:r>
              <a:rPr lang="en-GB" sz="2400" b="1" dirty="0">
                <a:solidFill>
                  <a:srgbClr val="FF0000"/>
                </a:solidFill>
              </a:rPr>
              <a:t>, </a:t>
            </a:r>
            <a:r>
              <a:rPr lang="en-GB" sz="2400" b="1" dirty="0" err="1">
                <a:solidFill>
                  <a:srgbClr val="FF0000"/>
                </a:solidFill>
              </a:rPr>
              <a:t>casglu</a:t>
            </a:r>
            <a:r>
              <a:rPr lang="en-GB" sz="2400" b="1" dirty="0">
                <a:solidFill>
                  <a:srgbClr val="FF0000"/>
                </a:solidFill>
              </a:rPr>
              <a:t> </a:t>
            </a:r>
            <a:r>
              <a:rPr lang="en-GB" sz="2400" b="1" dirty="0" err="1">
                <a:solidFill>
                  <a:srgbClr val="FF0000"/>
                </a:solidFill>
              </a:rPr>
              <a:t>tystiolaeth</a:t>
            </a:r>
            <a:r>
              <a:rPr lang="en-GB" sz="2400" b="1" dirty="0">
                <a:solidFill>
                  <a:srgbClr val="FF0000"/>
                </a:solidFill>
              </a:rPr>
              <a:t>, </a:t>
            </a:r>
            <a:r>
              <a:rPr lang="en-GB" sz="2400" b="1" dirty="0" err="1">
                <a:solidFill>
                  <a:srgbClr val="FF0000"/>
                </a:solidFill>
              </a:rPr>
              <a:t>arsylwi</a:t>
            </a:r>
            <a:r>
              <a:rPr lang="en-GB" sz="2400" b="1" dirty="0">
                <a:solidFill>
                  <a:srgbClr val="FF0000"/>
                </a:solidFill>
              </a:rPr>
              <a:t>, </a:t>
            </a:r>
            <a:r>
              <a:rPr lang="en-GB" sz="2400" b="1" dirty="0" err="1">
                <a:solidFill>
                  <a:srgbClr val="FF0000"/>
                </a:solidFill>
              </a:rPr>
              <a:t>ymchwilio’n</a:t>
            </a:r>
            <a:r>
              <a:rPr lang="en-GB" sz="2400" b="1" dirty="0">
                <a:solidFill>
                  <a:srgbClr val="FF0000"/>
                </a:solidFill>
              </a:rPr>
              <a:t> </a:t>
            </a:r>
            <a:r>
              <a:rPr lang="en-GB" sz="2400" b="1" dirty="0" err="1">
                <a:solidFill>
                  <a:srgbClr val="FF0000"/>
                </a:solidFill>
              </a:rPr>
              <a:t>ymarferol</a:t>
            </a:r>
            <a:r>
              <a:rPr lang="en-GB" sz="2400" b="1" dirty="0">
                <a:solidFill>
                  <a:srgbClr val="FF0000"/>
                </a:solidFill>
              </a:rPr>
              <a:t>, a </a:t>
            </a:r>
            <a:r>
              <a:rPr lang="en-GB" sz="2400" b="1" dirty="0" err="1">
                <a:solidFill>
                  <a:srgbClr val="FF0000"/>
                </a:solidFill>
              </a:rPr>
              <a:t>chyfathrebu</a:t>
            </a:r>
            <a:r>
              <a:rPr lang="en-GB" sz="2400" b="1" dirty="0">
                <a:solidFill>
                  <a:srgbClr val="FF0000"/>
                </a:solidFill>
              </a:rPr>
              <a:t> ag </a:t>
            </a:r>
            <a:r>
              <a:rPr lang="en-GB" sz="2400" b="1" dirty="0" err="1">
                <a:solidFill>
                  <a:srgbClr val="FF0000"/>
                </a:solidFill>
              </a:rPr>
              <a:t>eraill</a:t>
            </a:r>
            <a:r>
              <a:rPr lang="en-GB" sz="2400" b="1" dirty="0">
                <a:solidFill>
                  <a:srgbClr val="FF0000"/>
                </a:solidFill>
              </a:rPr>
              <a:t>. </a:t>
            </a:r>
            <a:r>
              <a:rPr lang="en-GB" sz="2400" dirty="0" err="1"/>
              <a:t>Byddant</a:t>
            </a:r>
            <a:r>
              <a:rPr lang="en-GB" sz="2400" dirty="0"/>
              <a:t> </a:t>
            </a:r>
            <a:r>
              <a:rPr lang="en-GB" sz="2400" dirty="0" err="1"/>
              <a:t>hefyd</a:t>
            </a:r>
            <a:r>
              <a:rPr lang="en-GB" sz="2400" dirty="0"/>
              <a:t> </a:t>
            </a:r>
            <a:r>
              <a:rPr lang="en-GB" sz="2400" dirty="0" err="1"/>
              <a:t>yn</a:t>
            </a:r>
            <a:r>
              <a:rPr lang="en-GB" sz="2400" dirty="0"/>
              <a:t> </a:t>
            </a:r>
            <a:r>
              <a:rPr lang="en-GB" sz="2400" dirty="0" err="1"/>
              <a:t>dysgu</a:t>
            </a:r>
            <a:r>
              <a:rPr lang="en-GB" sz="2400" dirty="0"/>
              <a:t> </a:t>
            </a:r>
            <a:r>
              <a:rPr lang="en-GB" sz="2400" dirty="0" err="1"/>
              <a:t>drwy</a:t>
            </a:r>
            <a:r>
              <a:rPr lang="en-GB" sz="2400" dirty="0"/>
              <a:t> </a:t>
            </a:r>
            <a:r>
              <a:rPr lang="en-GB" sz="2400" dirty="0" err="1"/>
              <a:t>gyfrifiadureg</a:t>
            </a:r>
            <a:r>
              <a:rPr lang="en-GB" sz="2400" dirty="0"/>
              <a:t> </a:t>
            </a:r>
            <a:r>
              <a:rPr lang="en-GB" sz="2400" dirty="0" err="1"/>
              <a:t>i</a:t>
            </a:r>
            <a:r>
              <a:rPr lang="en-GB" sz="2400" dirty="0"/>
              <a:t> </a:t>
            </a:r>
            <a:r>
              <a:rPr lang="en-GB" sz="2400" dirty="0" err="1"/>
              <a:t>ymestyn</a:t>
            </a:r>
            <a:r>
              <a:rPr lang="en-GB" sz="2400" dirty="0"/>
              <a:t> </a:t>
            </a:r>
            <a:r>
              <a:rPr lang="en-GB" sz="2400" dirty="0" err="1"/>
              <a:t>ein</a:t>
            </a:r>
            <a:r>
              <a:rPr lang="en-GB" sz="2400" dirty="0"/>
              <a:t> </a:t>
            </a:r>
            <a:r>
              <a:rPr lang="en-GB" sz="2400" dirty="0" err="1"/>
              <a:t>syniadau</a:t>
            </a:r>
            <a:r>
              <a:rPr lang="en-GB" sz="2400" dirty="0"/>
              <a:t> </a:t>
            </a:r>
            <a:r>
              <a:rPr lang="en-GB" sz="2400" dirty="0" err="1"/>
              <a:t>ynghylch</a:t>
            </a:r>
            <a:r>
              <a:rPr lang="en-GB" sz="2400" dirty="0"/>
              <a:t> </a:t>
            </a:r>
            <a:r>
              <a:rPr lang="en-GB" sz="2400" dirty="0" err="1"/>
              <a:t>yr</a:t>
            </a:r>
            <a:r>
              <a:rPr lang="en-GB" sz="2400" dirty="0"/>
              <a:t> </a:t>
            </a:r>
            <a:r>
              <a:rPr lang="en-GB" sz="2400" dirty="0" err="1"/>
              <a:t>hyn</a:t>
            </a:r>
            <a:r>
              <a:rPr lang="en-GB" sz="2400" dirty="0"/>
              <a:t> </a:t>
            </a:r>
            <a:r>
              <a:rPr lang="en-GB" sz="2400" dirty="0" err="1"/>
              <a:t>sy’n</a:t>
            </a:r>
            <a:r>
              <a:rPr lang="en-GB" sz="2400" dirty="0"/>
              <a:t> </a:t>
            </a:r>
            <a:r>
              <a:rPr lang="en-GB" sz="2400" dirty="0" err="1"/>
              <a:t>bosibl</a:t>
            </a:r>
            <a:r>
              <a:rPr lang="en-GB" sz="2400" dirty="0"/>
              <a:t>. </a:t>
            </a:r>
          </a:p>
        </p:txBody>
      </p:sp>
    </p:spTree>
    <p:extLst>
      <p:ext uri="{BB962C8B-B14F-4D97-AF65-F5344CB8AC3E}">
        <p14:creationId xmlns:p14="http://schemas.microsoft.com/office/powerpoint/2010/main" val="17337745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Model </a:t>
            </a:r>
            <a:r>
              <a:rPr lang="en-GB" dirty="0" err="1" smtClean="0"/>
              <a:t>ymholi</a:t>
            </a:r>
            <a:r>
              <a:rPr lang="en-GB" dirty="0" smtClean="0"/>
              <a:t> </a:t>
            </a:r>
            <a:r>
              <a:rPr lang="en-GB" dirty="0" err="1" smtClean="0"/>
              <a:t>generig</a:t>
            </a:r>
            <a:endParaRPr lang="en-GB" dirty="0"/>
          </a:p>
        </p:txBody>
      </p:sp>
      <p:sp>
        <p:nvSpPr>
          <p:cNvPr id="3" name="Content Placeholder 2"/>
          <p:cNvSpPr>
            <a:spLocks noGrp="1"/>
          </p:cNvSpPr>
          <p:nvPr>
            <p:ph idx="1"/>
          </p:nvPr>
        </p:nvSpPr>
        <p:spPr/>
        <p:txBody>
          <a:bodyPr>
            <a:normAutofit lnSpcReduction="10000"/>
          </a:bodyPr>
          <a:lstStyle/>
          <a:p>
            <a:endParaRPr lang="en-GB" b="1" dirty="0" smtClean="0"/>
          </a:p>
          <a:p>
            <a:r>
              <a:rPr lang="en-GB" sz="2200" b="1" dirty="0" smtClean="0">
                <a:solidFill>
                  <a:schemeClr val="tx1"/>
                </a:solidFill>
              </a:rPr>
              <a:t>Cam 1</a:t>
            </a:r>
            <a:r>
              <a:rPr lang="en-GB" sz="2200" b="1" dirty="0">
                <a:solidFill>
                  <a:schemeClr val="tx1"/>
                </a:solidFill>
              </a:rPr>
              <a:t>: </a:t>
            </a:r>
            <a:r>
              <a:rPr lang="en-GB" sz="2200" b="1" dirty="0" err="1" smtClean="0">
                <a:solidFill>
                  <a:schemeClr val="tx1"/>
                </a:solidFill>
              </a:rPr>
              <a:t>Ffurfio</a:t>
            </a:r>
            <a:r>
              <a:rPr lang="en-GB" sz="2200" b="1" dirty="0" smtClean="0">
                <a:solidFill>
                  <a:schemeClr val="tx1"/>
                </a:solidFill>
              </a:rPr>
              <a:t> </a:t>
            </a:r>
            <a:r>
              <a:rPr lang="en-GB" sz="2200" b="1" dirty="0" err="1" smtClean="0">
                <a:solidFill>
                  <a:schemeClr val="tx1"/>
                </a:solidFill>
              </a:rPr>
              <a:t>cwestiynau</a:t>
            </a:r>
            <a:r>
              <a:rPr lang="en-GB" sz="2200" b="1" dirty="0" smtClean="0">
                <a:solidFill>
                  <a:schemeClr val="tx1"/>
                </a:solidFill>
              </a:rPr>
              <a:t> – </a:t>
            </a:r>
            <a:r>
              <a:rPr lang="en-GB" sz="2200" b="1" dirty="0" err="1" smtClean="0">
                <a:solidFill>
                  <a:schemeClr val="tx1"/>
                </a:solidFill>
              </a:rPr>
              <a:t>mae’r</a:t>
            </a:r>
            <a:r>
              <a:rPr lang="en-GB" sz="2200" b="1" dirty="0" smtClean="0">
                <a:solidFill>
                  <a:schemeClr val="tx1"/>
                </a:solidFill>
              </a:rPr>
              <a:t> </a:t>
            </a:r>
            <a:r>
              <a:rPr lang="en-GB" sz="2200" b="1" dirty="0" err="1" smtClean="0">
                <a:solidFill>
                  <a:schemeClr val="tx1"/>
                </a:solidFill>
              </a:rPr>
              <a:t>athro</a:t>
            </a:r>
            <a:r>
              <a:rPr lang="en-GB" sz="2200" b="1" dirty="0" smtClean="0">
                <a:solidFill>
                  <a:schemeClr val="tx1"/>
                </a:solidFill>
              </a:rPr>
              <a:t> </a:t>
            </a:r>
            <a:r>
              <a:rPr lang="en-GB" sz="2200" b="1" dirty="0" err="1" smtClean="0">
                <a:solidFill>
                  <a:schemeClr val="tx1"/>
                </a:solidFill>
              </a:rPr>
              <a:t>yn</a:t>
            </a:r>
            <a:r>
              <a:rPr lang="en-GB" sz="2200" b="1" dirty="0" smtClean="0">
                <a:solidFill>
                  <a:schemeClr val="tx1"/>
                </a:solidFill>
              </a:rPr>
              <a:t> </a:t>
            </a:r>
            <a:r>
              <a:rPr lang="en-GB" sz="2200" b="1" dirty="0" err="1" smtClean="0">
                <a:solidFill>
                  <a:schemeClr val="tx1"/>
                </a:solidFill>
              </a:rPr>
              <a:t>helpu’r</a:t>
            </a:r>
            <a:r>
              <a:rPr lang="en-GB" sz="2200" b="1" dirty="0" smtClean="0">
                <a:solidFill>
                  <a:schemeClr val="tx1"/>
                </a:solidFill>
              </a:rPr>
              <a:t> </a:t>
            </a:r>
            <a:r>
              <a:rPr lang="en-GB" sz="2200" b="1" dirty="0" err="1" smtClean="0">
                <a:solidFill>
                  <a:schemeClr val="tx1"/>
                </a:solidFill>
              </a:rPr>
              <a:t>disgyblion</a:t>
            </a:r>
            <a:r>
              <a:rPr lang="en-GB" sz="2200" b="1" dirty="0" smtClean="0">
                <a:solidFill>
                  <a:schemeClr val="tx1"/>
                </a:solidFill>
              </a:rPr>
              <a:t> </a:t>
            </a:r>
            <a:r>
              <a:rPr lang="en-GB" sz="2200" b="1" dirty="0" err="1" smtClean="0">
                <a:solidFill>
                  <a:schemeClr val="tx1"/>
                </a:solidFill>
              </a:rPr>
              <a:t>i</a:t>
            </a:r>
            <a:r>
              <a:rPr lang="en-GB" sz="2200" b="1" dirty="0" smtClean="0">
                <a:solidFill>
                  <a:schemeClr val="tx1"/>
                </a:solidFill>
              </a:rPr>
              <a:t> </a:t>
            </a:r>
            <a:r>
              <a:rPr lang="en-GB" sz="2200" b="1" dirty="0" err="1" smtClean="0">
                <a:solidFill>
                  <a:schemeClr val="tx1"/>
                </a:solidFill>
              </a:rPr>
              <a:t>adnabod</a:t>
            </a:r>
            <a:r>
              <a:rPr lang="en-GB" sz="2200" b="1" dirty="0" smtClean="0">
                <a:solidFill>
                  <a:schemeClr val="tx1"/>
                </a:solidFill>
              </a:rPr>
              <a:t> </a:t>
            </a:r>
            <a:r>
              <a:rPr lang="en-GB" sz="2200" b="1" dirty="0" err="1" smtClean="0">
                <a:solidFill>
                  <a:schemeClr val="tx1"/>
                </a:solidFill>
              </a:rPr>
              <a:t>beth</a:t>
            </a:r>
            <a:r>
              <a:rPr lang="en-GB" sz="2200" b="1" dirty="0" smtClean="0">
                <a:solidFill>
                  <a:schemeClr val="tx1"/>
                </a:solidFill>
              </a:rPr>
              <a:t> y </a:t>
            </a:r>
            <a:r>
              <a:rPr lang="en-GB" sz="2200" b="1" dirty="0" err="1" smtClean="0">
                <a:solidFill>
                  <a:schemeClr val="tx1"/>
                </a:solidFill>
              </a:rPr>
              <a:t>maent</a:t>
            </a:r>
            <a:r>
              <a:rPr lang="en-GB" sz="2200" b="1" dirty="0" smtClean="0">
                <a:solidFill>
                  <a:schemeClr val="tx1"/>
                </a:solidFill>
              </a:rPr>
              <a:t> am </a:t>
            </a:r>
            <a:r>
              <a:rPr lang="en-GB" sz="2200" b="1" dirty="0" err="1" smtClean="0">
                <a:solidFill>
                  <a:schemeClr val="tx1"/>
                </a:solidFill>
              </a:rPr>
              <a:t>ei</a:t>
            </a:r>
            <a:r>
              <a:rPr lang="en-GB" sz="2200" b="1" dirty="0" smtClean="0">
                <a:solidFill>
                  <a:schemeClr val="tx1"/>
                </a:solidFill>
              </a:rPr>
              <a:t> </a:t>
            </a:r>
            <a:r>
              <a:rPr lang="en-GB" sz="2200" b="1" dirty="0" err="1" smtClean="0">
                <a:solidFill>
                  <a:schemeClr val="tx1"/>
                </a:solidFill>
              </a:rPr>
              <a:t>wybod</a:t>
            </a:r>
            <a:r>
              <a:rPr lang="en-GB" sz="2200" b="1" dirty="0" smtClean="0">
                <a:solidFill>
                  <a:schemeClr val="tx1"/>
                </a:solidFill>
              </a:rPr>
              <a:t> am </a:t>
            </a:r>
            <a:r>
              <a:rPr lang="en-GB" sz="2200" b="1" dirty="0" err="1" smtClean="0">
                <a:solidFill>
                  <a:schemeClr val="tx1"/>
                </a:solidFill>
              </a:rPr>
              <a:t>bwnc</a:t>
            </a:r>
            <a:r>
              <a:rPr lang="en-GB" sz="2200" b="1" dirty="0" smtClean="0">
                <a:solidFill>
                  <a:schemeClr val="tx1"/>
                </a:solidFill>
              </a:rPr>
              <a:t> </a:t>
            </a:r>
            <a:r>
              <a:rPr lang="en-GB" sz="2200" b="1" dirty="0" err="1" smtClean="0">
                <a:solidFill>
                  <a:schemeClr val="tx1"/>
                </a:solidFill>
              </a:rPr>
              <a:t>penodol</a:t>
            </a:r>
            <a:r>
              <a:rPr lang="en-GB" sz="2200" b="1" dirty="0" smtClean="0">
                <a:solidFill>
                  <a:schemeClr val="tx1"/>
                </a:solidFill>
              </a:rPr>
              <a:t> ac </a:t>
            </a:r>
            <a:r>
              <a:rPr lang="en-GB" sz="2200" b="1" dirty="0" err="1" smtClean="0">
                <a:solidFill>
                  <a:schemeClr val="tx1"/>
                </a:solidFill>
              </a:rPr>
              <a:t>yn</a:t>
            </a:r>
            <a:r>
              <a:rPr lang="en-GB" sz="2200" b="1" dirty="0" smtClean="0">
                <a:solidFill>
                  <a:schemeClr val="tx1"/>
                </a:solidFill>
              </a:rPr>
              <a:t> </a:t>
            </a:r>
            <a:r>
              <a:rPr lang="en-GB" sz="2200" b="1" dirty="0" err="1" smtClean="0">
                <a:solidFill>
                  <a:schemeClr val="tx1"/>
                </a:solidFill>
              </a:rPr>
              <a:t>cytuno</a:t>
            </a:r>
            <a:r>
              <a:rPr lang="en-GB" sz="2200" b="1" dirty="0" smtClean="0">
                <a:solidFill>
                  <a:schemeClr val="tx1"/>
                </a:solidFill>
              </a:rPr>
              <a:t> </a:t>
            </a:r>
            <a:r>
              <a:rPr lang="en-GB" sz="2200" b="1" dirty="0" err="1" smtClean="0">
                <a:solidFill>
                  <a:schemeClr val="tx1"/>
                </a:solidFill>
              </a:rPr>
              <a:t>ar</a:t>
            </a:r>
            <a:r>
              <a:rPr lang="en-GB" sz="2200" b="1" dirty="0" smtClean="0">
                <a:solidFill>
                  <a:schemeClr val="tx1"/>
                </a:solidFill>
              </a:rPr>
              <a:t> </a:t>
            </a:r>
            <a:r>
              <a:rPr lang="en-GB" sz="2200" b="1" dirty="0" err="1" smtClean="0">
                <a:solidFill>
                  <a:schemeClr val="tx1"/>
                </a:solidFill>
              </a:rPr>
              <a:t>yr</a:t>
            </a:r>
            <a:r>
              <a:rPr lang="en-GB" sz="2200" b="1" dirty="0" smtClean="0">
                <a:solidFill>
                  <a:schemeClr val="tx1"/>
                </a:solidFill>
              </a:rPr>
              <a:t> </a:t>
            </a:r>
            <a:r>
              <a:rPr lang="en-GB" sz="2200" b="1" dirty="0" err="1" smtClean="0">
                <a:solidFill>
                  <a:schemeClr val="tx1"/>
                </a:solidFill>
              </a:rPr>
              <a:t>ymholiad</a:t>
            </a:r>
            <a:r>
              <a:rPr lang="en-GB" sz="2200" b="1" dirty="0" smtClean="0">
                <a:solidFill>
                  <a:schemeClr val="tx1"/>
                </a:solidFill>
              </a:rPr>
              <a:t> / </a:t>
            </a:r>
            <a:r>
              <a:rPr lang="en-GB" sz="2200" b="1" dirty="0" err="1" smtClean="0">
                <a:solidFill>
                  <a:schemeClr val="tx1"/>
                </a:solidFill>
              </a:rPr>
              <a:t>ymholiadau</a:t>
            </a:r>
            <a:r>
              <a:rPr lang="en-GB" sz="2200" b="1" dirty="0" smtClean="0">
                <a:solidFill>
                  <a:schemeClr val="tx1"/>
                </a:solidFill>
              </a:rPr>
              <a:t> </a:t>
            </a:r>
            <a:r>
              <a:rPr lang="en-GB" sz="2200" b="1" dirty="0" err="1" smtClean="0">
                <a:solidFill>
                  <a:schemeClr val="tx1"/>
                </a:solidFill>
              </a:rPr>
              <a:t>i’w</a:t>
            </a:r>
            <a:r>
              <a:rPr lang="en-GB" sz="2200" b="1" dirty="0" smtClean="0">
                <a:solidFill>
                  <a:schemeClr val="tx1"/>
                </a:solidFill>
              </a:rPr>
              <a:t> </a:t>
            </a:r>
            <a:r>
              <a:rPr lang="en-GB" sz="2200" b="1" dirty="0" err="1" smtClean="0">
                <a:solidFill>
                  <a:schemeClr val="tx1"/>
                </a:solidFill>
              </a:rPr>
              <a:t>cynnal</a:t>
            </a:r>
            <a:r>
              <a:rPr lang="en-GB" sz="2200" b="1" dirty="0" smtClean="0">
                <a:solidFill>
                  <a:schemeClr val="tx1"/>
                </a:solidFill>
              </a:rPr>
              <a:t>. </a:t>
            </a:r>
            <a:endParaRPr lang="en-GB" sz="2200" dirty="0">
              <a:solidFill>
                <a:schemeClr val="tx1"/>
              </a:solidFill>
            </a:endParaRPr>
          </a:p>
          <a:p>
            <a:r>
              <a:rPr lang="en-GB" sz="2200" b="1" dirty="0" smtClean="0">
                <a:solidFill>
                  <a:schemeClr val="tx1"/>
                </a:solidFill>
              </a:rPr>
              <a:t>Cam 2</a:t>
            </a:r>
            <a:r>
              <a:rPr lang="en-GB" sz="2200" b="1" dirty="0">
                <a:solidFill>
                  <a:schemeClr val="tx1"/>
                </a:solidFill>
              </a:rPr>
              <a:t>: </a:t>
            </a:r>
            <a:r>
              <a:rPr lang="en-GB" sz="2200" b="1" dirty="0" err="1" smtClean="0">
                <a:solidFill>
                  <a:schemeClr val="tx1"/>
                </a:solidFill>
              </a:rPr>
              <a:t>Cynllunio’r</a:t>
            </a:r>
            <a:r>
              <a:rPr lang="en-GB" sz="2200" b="1" dirty="0" smtClean="0">
                <a:solidFill>
                  <a:schemeClr val="tx1"/>
                </a:solidFill>
              </a:rPr>
              <a:t> </a:t>
            </a:r>
            <a:r>
              <a:rPr lang="en-GB" sz="2200" b="1" dirty="0" err="1" smtClean="0">
                <a:solidFill>
                  <a:schemeClr val="tx1"/>
                </a:solidFill>
              </a:rPr>
              <a:t>ymholiad</a:t>
            </a:r>
            <a:endParaRPr lang="en-GB" sz="2200" b="1" dirty="0" smtClean="0">
              <a:solidFill>
                <a:schemeClr val="tx1"/>
              </a:solidFill>
            </a:endParaRPr>
          </a:p>
          <a:p>
            <a:r>
              <a:rPr lang="en-GB" sz="2200" b="1" dirty="0" smtClean="0">
                <a:solidFill>
                  <a:schemeClr val="tx1"/>
                </a:solidFill>
              </a:rPr>
              <a:t>Cam 3</a:t>
            </a:r>
            <a:r>
              <a:rPr lang="en-GB" sz="2200" b="1" dirty="0">
                <a:solidFill>
                  <a:schemeClr val="tx1"/>
                </a:solidFill>
              </a:rPr>
              <a:t>: </a:t>
            </a:r>
            <a:r>
              <a:rPr lang="en-GB" sz="2200" b="1" dirty="0" err="1" smtClean="0">
                <a:solidFill>
                  <a:schemeClr val="tx1"/>
                </a:solidFill>
              </a:rPr>
              <a:t>Cynnal</a:t>
            </a:r>
            <a:r>
              <a:rPr lang="en-GB" sz="2200" b="1" dirty="0" smtClean="0">
                <a:solidFill>
                  <a:schemeClr val="tx1"/>
                </a:solidFill>
              </a:rPr>
              <a:t> </a:t>
            </a:r>
            <a:r>
              <a:rPr lang="en-GB" sz="2200" b="1" dirty="0" err="1" smtClean="0">
                <a:solidFill>
                  <a:schemeClr val="tx1"/>
                </a:solidFill>
              </a:rPr>
              <a:t>yr</a:t>
            </a:r>
            <a:r>
              <a:rPr lang="en-GB" sz="2200" b="1" dirty="0" smtClean="0">
                <a:solidFill>
                  <a:schemeClr val="tx1"/>
                </a:solidFill>
              </a:rPr>
              <a:t> </a:t>
            </a:r>
            <a:r>
              <a:rPr lang="en-GB" sz="2200" b="1" dirty="0" err="1" smtClean="0">
                <a:solidFill>
                  <a:schemeClr val="tx1"/>
                </a:solidFill>
              </a:rPr>
              <a:t>ymholiad</a:t>
            </a:r>
            <a:r>
              <a:rPr lang="en-GB" sz="2200" b="1" dirty="0" smtClean="0">
                <a:solidFill>
                  <a:schemeClr val="tx1"/>
                </a:solidFill>
              </a:rPr>
              <a:t>; </a:t>
            </a:r>
            <a:r>
              <a:rPr lang="en-GB" sz="2200" b="1" dirty="0" err="1" smtClean="0">
                <a:solidFill>
                  <a:schemeClr val="tx1"/>
                </a:solidFill>
              </a:rPr>
              <a:t>casglu</a:t>
            </a:r>
            <a:r>
              <a:rPr lang="en-GB" sz="2200" b="1" dirty="0" smtClean="0">
                <a:solidFill>
                  <a:schemeClr val="tx1"/>
                </a:solidFill>
              </a:rPr>
              <a:t>, </a:t>
            </a:r>
            <a:r>
              <a:rPr lang="en-GB" sz="2200" b="1" dirty="0" err="1" smtClean="0">
                <a:solidFill>
                  <a:schemeClr val="tx1"/>
                </a:solidFill>
              </a:rPr>
              <a:t>cymharu</a:t>
            </a:r>
            <a:r>
              <a:rPr lang="en-GB" sz="2200" b="1" dirty="0" smtClean="0">
                <a:solidFill>
                  <a:schemeClr val="tx1"/>
                </a:solidFill>
              </a:rPr>
              <a:t> a </a:t>
            </a:r>
            <a:r>
              <a:rPr lang="en-GB" sz="2200" b="1" dirty="0" err="1" smtClean="0">
                <a:solidFill>
                  <a:schemeClr val="tx1"/>
                </a:solidFill>
              </a:rPr>
              <a:t>dadansoddi</a:t>
            </a:r>
            <a:r>
              <a:rPr lang="en-GB" sz="2200" b="1" dirty="0" smtClean="0">
                <a:solidFill>
                  <a:schemeClr val="tx1"/>
                </a:solidFill>
              </a:rPr>
              <a:t> </a:t>
            </a:r>
            <a:r>
              <a:rPr lang="en-GB" sz="2200" b="1" dirty="0" err="1" smtClean="0">
                <a:solidFill>
                  <a:schemeClr val="tx1"/>
                </a:solidFill>
              </a:rPr>
              <a:t>tystiolaeth</a:t>
            </a:r>
            <a:r>
              <a:rPr lang="en-GB" sz="2200" b="1" dirty="0" smtClean="0">
                <a:solidFill>
                  <a:schemeClr val="tx1"/>
                </a:solidFill>
              </a:rPr>
              <a:t> </a:t>
            </a:r>
          </a:p>
          <a:p>
            <a:r>
              <a:rPr lang="en-GB" sz="2200" b="1" dirty="0" smtClean="0">
                <a:solidFill>
                  <a:schemeClr val="tx1"/>
                </a:solidFill>
              </a:rPr>
              <a:t>Cam 4</a:t>
            </a:r>
            <a:r>
              <a:rPr lang="en-GB" sz="2200" b="1" dirty="0">
                <a:solidFill>
                  <a:schemeClr val="tx1"/>
                </a:solidFill>
              </a:rPr>
              <a:t>: </a:t>
            </a:r>
            <a:r>
              <a:rPr lang="en-GB" sz="2200" b="1" dirty="0" err="1" smtClean="0">
                <a:solidFill>
                  <a:schemeClr val="tx1"/>
                </a:solidFill>
              </a:rPr>
              <a:t>Cyflwyno</a:t>
            </a:r>
            <a:r>
              <a:rPr lang="en-GB" sz="2200" b="1" dirty="0" smtClean="0">
                <a:solidFill>
                  <a:schemeClr val="tx1"/>
                </a:solidFill>
              </a:rPr>
              <a:t> </a:t>
            </a:r>
            <a:r>
              <a:rPr lang="en-GB" sz="2200" b="1" dirty="0" err="1" smtClean="0">
                <a:solidFill>
                  <a:schemeClr val="tx1"/>
                </a:solidFill>
              </a:rPr>
              <a:t>canfyddiadau</a:t>
            </a:r>
            <a:r>
              <a:rPr lang="en-GB" sz="2200" b="1" dirty="0" smtClean="0">
                <a:solidFill>
                  <a:schemeClr val="tx1"/>
                </a:solidFill>
              </a:rPr>
              <a:t> </a:t>
            </a:r>
            <a:endParaRPr lang="en-GB" sz="2200" dirty="0">
              <a:solidFill>
                <a:schemeClr val="tx1"/>
              </a:solidFill>
            </a:endParaRPr>
          </a:p>
          <a:p>
            <a:r>
              <a:rPr lang="en-GB" sz="2200" b="1" dirty="0" smtClean="0">
                <a:solidFill>
                  <a:schemeClr val="tx1"/>
                </a:solidFill>
              </a:rPr>
              <a:t>Cam 5</a:t>
            </a:r>
            <a:r>
              <a:rPr lang="en-GB" sz="2200" b="1" dirty="0">
                <a:solidFill>
                  <a:schemeClr val="tx1"/>
                </a:solidFill>
              </a:rPr>
              <a:t>: </a:t>
            </a:r>
            <a:r>
              <a:rPr lang="en-GB" sz="2200" b="1" dirty="0" err="1" smtClean="0">
                <a:solidFill>
                  <a:schemeClr val="tx1"/>
                </a:solidFill>
              </a:rPr>
              <a:t>Adfyfyrio</a:t>
            </a:r>
            <a:r>
              <a:rPr lang="en-GB" sz="2200" b="1" dirty="0" smtClean="0">
                <a:solidFill>
                  <a:schemeClr val="tx1"/>
                </a:solidFill>
              </a:rPr>
              <a:t>, </a:t>
            </a:r>
            <a:r>
              <a:rPr lang="en-GB" sz="2200" b="1" dirty="0" err="1" smtClean="0">
                <a:solidFill>
                  <a:schemeClr val="tx1"/>
                </a:solidFill>
              </a:rPr>
              <a:t>gwerthuso</a:t>
            </a:r>
            <a:r>
              <a:rPr lang="en-GB" sz="2200" b="1" dirty="0" smtClean="0">
                <a:solidFill>
                  <a:schemeClr val="tx1"/>
                </a:solidFill>
              </a:rPr>
              <a:t> ac </a:t>
            </a:r>
            <a:r>
              <a:rPr lang="en-GB" sz="2200" b="1" dirty="0" err="1" smtClean="0">
                <a:solidFill>
                  <a:schemeClr val="tx1"/>
                </a:solidFill>
              </a:rPr>
              <a:t>ymateb</a:t>
            </a:r>
            <a:endParaRPr lang="en-GB" sz="2200" b="1" dirty="0" smtClean="0">
              <a:solidFill>
                <a:schemeClr val="tx1"/>
              </a:solidFill>
            </a:endParaRPr>
          </a:p>
          <a:p>
            <a:endParaRPr lang="en-GB" sz="2200" b="1" dirty="0">
              <a:solidFill>
                <a:schemeClr val="tx1"/>
              </a:solidFill>
            </a:endParaRPr>
          </a:p>
          <a:p>
            <a:r>
              <a:rPr lang="en-GB" sz="2200" b="1" dirty="0" smtClean="0">
                <a:solidFill>
                  <a:srgbClr val="FF0000"/>
                </a:solidFill>
              </a:rPr>
              <a:t>CYNLLUNIO – DATBLYGU – ADFYFYRIO – </a:t>
            </a:r>
            <a:r>
              <a:rPr lang="en-GB" sz="2200" b="1" dirty="0" err="1" smtClean="0">
                <a:solidFill>
                  <a:srgbClr val="FF0000"/>
                </a:solidFill>
              </a:rPr>
              <a:t>ymholiadau</a:t>
            </a:r>
            <a:r>
              <a:rPr lang="en-GB" sz="2200" b="1" dirty="0" smtClean="0">
                <a:solidFill>
                  <a:srgbClr val="FF0000"/>
                </a:solidFill>
              </a:rPr>
              <a:t> </a:t>
            </a:r>
            <a:r>
              <a:rPr lang="en-GB" sz="2200" b="1" dirty="0" err="1" smtClean="0">
                <a:solidFill>
                  <a:srgbClr val="FF0000"/>
                </a:solidFill>
              </a:rPr>
              <a:t>gwyddoniaeth</a:t>
            </a:r>
            <a:endParaRPr lang="en-GB" sz="2200" dirty="0">
              <a:solidFill>
                <a:srgbClr val="FF0000"/>
              </a:solidFill>
            </a:endParaRPr>
          </a:p>
        </p:txBody>
      </p:sp>
    </p:spTree>
    <p:extLst>
      <p:ext uri="{BB962C8B-B14F-4D97-AF65-F5344CB8AC3E}">
        <p14:creationId xmlns:p14="http://schemas.microsoft.com/office/powerpoint/2010/main" val="261010463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altLang="en-US" sz="2800" dirty="0" err="1" smtClean="0">
                <a:solidFill>
                  <a:srgbClr val="FF0000"/>
                </a:solidFill>
              </a:rPr>
              <a:t>Mathau</a:t>
            </a:r>
            <a:r>
              <a:rPr lang="en-GB" altLang="en-US" sz="2800" dirty="0" smtClean="0">
                <a:solidFill>
                  <a:srgbClr val="FF0000"/>
                </a:solidFill>
              </a:rPr>
              <a:t> o </a:t>
            </a:r>
            <a:r>
              <a:rPr lang="en-GB" altLang="en-US" sz="2800" dirty="0" err="1" smtClean="0">
                <a:solidFill>
                  <a:srgbClr val="FF0000"/>
                </a:solidFill>
              </a:rPr>
              <a:t>ymholi</a:t>
            </a:r>
            <a:r>
              <a:rPr lang="en-GB" altLang="en-US" sz="2800" dirty="0" smtClean="0">
                <a:solidFill>
                  <a:srgbClr val="FF0000"/>
                </a:solidFill>
              </a:rPr>
              <a:t> a </a:t>
            </a:r>
            <a:r>
              <a:rPr lang="en-GB" altLang="en-US" sz="2800" dirty="0" err="1" smtClean="0">
                <a:solidFill>
                  <a:srgbClr val="FF0000"/>
                </a:solidFill>
              </a:rPr>
              <a:t>nodir</a:t>
            </a:r>
            <a:r>
              <a:rPr lang="en-GB" altLang="en-US" sz="2800" dirty="0" smtClean="0">
                <a:solidFill>
                  <a:srgbClr val="FF0000"/>
                </a:solidFill>
              </a:rPr>
              <a:t> </a:t>
            </a:r>
            <a:r>
              <a:rPr lang="en-GB" altLang="en-US" sz="2800" dirty="0" err="1" smtClean="0"/>
              <a:t>yn</a:t>
            </a:r>
            <a:r>
              <a:rPr lang="en-GB" altLang="en-US" sz="2800" dirty="0" smtClean="0"/>
              <a:t> </a:t>
            </a:r>
            <a:r>
              <a:rPr lang="en-GB" altLang="en-US" sz="2800" dirty="0" err="1" smtClean="0"/>
              <a:t>ein</a:t>
            </a:r>
            <a:r>
              <a:rPr lang="en-GB" altLang="en-US" sz="2800" dirty="0" smtClean="0"/>
              <a:t> </a:t>
            </a:r>
            <a:r>
              <a:rPr lang="en-GB" altLang="en-US" sz="2800" dirty="0" err="1" smtClean="0"/>
              <a:t>cwricwlwm</a:t>
            </a:r>
            <a:r>
              <a:rPr lang="en-GB" altLang="en-US" sz="2800" dirty="0" smtClean="0"/>
              <a:t> (2008)</a:t>
            </a:r>
            <a:br>
              <a:rPr lang="en-GB" altLang="en-US" sz="2800" dirty="0" smtClean="0"/>
            </a:br>
            <a:endParaRPr lang="en-GB" altLang="en-US" sz="2800" dirty="0"/>
          </a:p>
        </p:txBody>
      </p:sp>
      <p:sp>
        <p:nvSpPr>
          <p:cNvPr id="3" name="Content Placeholder 2"/>
          <p:cNvSpPr>
            <a:spLocks noGrp="1"/>
          </p:cNvSpPr>
          <p:nvPr>
            <p:ph idx="1"/>
          </p:nvPr>
        </p:nvSpPr>
        <p:spPr/>
        <p:txBody>
          <a:bodyPr>
            <a:normAutofit fontScale="92500" lnSpcReduction="10000"/>
          </a:bodyPr>
          <a:lstStyle/>
          <a:p>
            <a:pPr marL="109728" indent="0">
              <a:spcAft>
                <a:spcPts val="0"/>
              </a:spcAft>
              <a:buNone/>
              <a:defRPr/>
            </a:pPr>
            <a:r>
              <a:rPr lang="en-GB" sz="2400" dirty="0" err="1" smtClean="0">
                <a:solidFill>
                  <a:schemeClr val="tx1"/>
                </a:solidFill>
              </a:rPr>
              <a:t>Chwilio</a:t>
            </a:r>
            <a:r>
              <a:rPr lang="en-GB" sz="2400" dirty="0" smtClean="0">
                <a:solidFill>
                  <a:schemeClr val="tx1"/>
                </a:solidFill>
              </a:rPr>
              <a:t> am </a:t>
            </a:r>
            <a:r>
              <a:rPr lang="en-GB" sz="2400" dirty="0" err="1" smtClean="0">
                <a:solidFill>
                  <a:schemeClr val="tx1"/>
                </a:solidFill>
              </a:rPr>
              <a:t>batrymau</a:t>
            </a:r>
            <a:r>
              <a:rPr lang="en-GB" sz="2400" dirty="0" smtClean="0">
                <a:solidFill>
                  <a:schemeClr val="tx1"/>
                </a:solidFill>
              </a:rPr>
              <a:t>; </a:t>
            </a:r>
            <a:r>
              <a:rPr lang="en-GB" sz="2400" dirty="0" err="1" smtClean="0">
                <a:solidFill>
                  <a:schemeClr val="tx1"/>
                </a:solidFill>
              </a:rPr>
              <a:t>Archwilio</a:t>
            </a:r>
            <a:r>
              <a:rPr lang="en-GB" sz="2400" dirty="0" smtClean="0">
                <a:solidFill>
                  <a:schemeClr val="tx1"/>
                </a:solidFill>
              </a:rPr>
              <a:t> (</a:t>
            </a:r>
            <a:r>
              <a:rPr lang="en-GB" sz="2400" dirty="0" err="1" smtClean="0">
                <a:solidFill>
                  <a:schemeClr val="tx1"/>
                </a:solidFill>
              </a:rPr>
              <a:t>e.e</a:t>
            </a:r>
            <a:r>
              <a:rPr lang="en-GB" sz="2400" dirty="0" smtClean="0">
                <a:solidFill>
                  <a:schemeClr val="tx1"/>
                </a:solidFill>
              </a:rPr>
              <a:t>. </a:t>
            </a:r>
            <a:r>
              <a:rPr lang="en-GB" sz="2400" dirty="0" err="1" smtClean="0">
                <a:solidFill>
                  <a:schemeClr val="tx1"/>
                </a:solidFill>
              </a:rPr>
              <a:t>dros</a:t>
            </a:r>
            <a:r>
              <a:rPr lang="en-GB" sz="2400" dirty="0" smtClean="0">
                <a:solidFill>
                  <a:schemeClr val="tx1"/>
                </a:solidFill>
              </a:rPr>
              <a:t> </a:t>
            </a:r>
            <a:r>
              <a:rPr lang="en-GB" sz="2400" dirty="0" err="1" smtClean="0">
                <a:solidFill>
                  <a:schemeClr val="tx1"/>
                </a:solidFill>
              </a:rPr>
              <a:t>gyfnod</a:t>
            </a:r>
            <a:r>
              <a:rPr lang="en-GB" sz="2400" dirty="0" smtClean="0">
                <a:solidFill>
                  <a:schemeClr val="tx1"/>
                </a:solidFill>
              </a:rPr>
              <a:t> o </a:t>
            </a:r>
            <a:r>
              <a:rPr lang="en-GB" sz="2400" dirty="0" err="1" smtClean="0">
                <a:solidFill>
                  <a:schemeClr val="tx1"/>
                </a:solidFill>
              </a:rPr>
              <a:t>amser</a:t>
            </a:r>
            <a:r>
              <a:rPr lang="en-GB" sz="2400" dirty="0" smtClean="0">
                <a:solidFill>
                  <a:schemeClr val="tx1"/>
                </a:solidFill>
              </a:rPr>
              <a:t>); </a:t>
            </a:r>
            <a:r>
              <a:rPr lang="en-GB" sz="2400" dirty="0" err="1" smtClean="0">
                <a:solidFill>
                  <a:schemeClr val="tx1"/>
                </a:solidFill>
              </a:rPr>
              <a:t>Dosbarthu</a:t>
            </a:r>
            <a:r>
              <a:rPr lang="en-GB" sz="2400" dirty="0" smtClean="0">
                <a:solidFill>
                  <a:schemeClr val="tx1"/>
                </a:solidFill>
              </a:rPr>
              <a:t> ac </a:t>
            </a:r>
            <a:r>
              <a:rPr lang="en-GB" sz="2400" dirty="0" err="1" smtClean="0">
                <a:solidFill>
                  <a:schemeClr val="tx1"/>
                </a:solidFill>
              </a:rPr>
              <a:t>adnabod</a:t>
            </a:r>
            <a:r>
              <a:rPr lang="en-GB" sz="2400" dirty="0" smtClean="0">
                <a:solidFill>
                  <a:schemeClr val="tx1"/>
                </a:solidFill>
              </a:rPr>
              <a:t>; </a:t>
            </a:r>
            <a:r>
              <a:rPr lang="en-GB" sz="2400" dirty="0" err="1" smtClean="0">
                <a:solidFill>
                  <a:schemeClr val="tx1"/>
                </a:solidFill>
              </a:rPr>
              <a:t>Gwneud</a:t>
            </a:r>
            <a:r>
              <a:rPr lang="en-GB" sz="2400" dirty="0" smtClean="0">
                <a:solidFill>
                  <a:schemeClr val="tx1"/>
                </a:solidFill>
              </a:rPr>
              <a:t> </a:t>
            </a:r>
            <a:r>
              <a:rPr lang="en-GB" sz="2400" dirty="0" err="1" smtClean="0">
                <a:solidFill>
                  <a:schemeClr val="tx1"/>
                </a:solidFill>
              </a:rPr>
              <a:t>pethau</a:t>
            </a:r>
            <a:r>
              <a:rPr lang="en-GB" sz="2400" dirty="0" smtClean="0">
                <a:solidFill>
                  <a:schemeClr val="tx1"/>
                </a:solidFill>
              </a:rPr>
              <a:t> (</a:t>
            </a:r>
            <a:r>
              <a:rPr lang="en-GB" sz="2400" dirty="0" err="1" smtClean="0">
                <a:solidFill>
                  <a:schemeClr val="tx1"/>
                </a:solidFill>
              </a:rPr>
              <a:t>neu</a:t>
            </a:r>
            <a:r>
              <a:rPr lang="en-GB" sz="2400" dirty="0" smtClean="0">
                <a:solidFill>
                  <a:schemeClr val="tx1"/>
                </a:solidFill>
              </a:rPr>
              <a:t> </a:t>
            </a:r>
            <a:r>
              <a:rPr lang="en-GB" sz="2400" dirty="0" err="1" smtClean="0">
                <a:solidFill>
                  <a:schemeClr val="tx1"/>
                </a:solidFill>
              </a:rPr>
              <a:t>ddatblygu</a:t>
            </a:r>
            <a:r>
              <a:rPr lang="en-GB" sz="2400" dirty="0" smtClean="0">
                <a:solidFill>
                  <a:schemeClr val="tx1"/>
                </a:solidFill>
              </a:rPr>
              <a:t> </a:t>
            </a:r>
            <a:r>
              <a:rPr lang="en-GB" sz="2400" dirty="0" err="1" smtClean="0">
                <a:solidFill>
                  <a:schemeClr val="tx1"/>
                </a:solidFill>
              </a:rPr>
              <a:t>systemau</a:t>
            </a:r>
            <a:r>
              <a:rPr lang="en-GB" sz="2400" dirty="0" smtClean="0">
                <a:solidFill>
                  <a:schemeClr val="tx1"/>
                </a:solidFill>
              </a:rPr>
              <a:t>); </a:t>
            </a:r>
            <a:r>
              <a:rPr lang="en-GB" sz="2400" dirty="0" err="1" smtClean="0">
                <a:solidFill>
                  <a:schemeClr val="tx1"/>
                </a:solidFill>
              </a:rPr>
              <a:t>Profi</a:t>
            </a:r>
            <a:r>
              <a:rPr lang="en-GB" sz="2400" dirty="0" smtClean="0">
                <a:solidFill>
                  <a:schemeClr val="tx1"/>
                </a:solidFill>
              </a:rPr>
              <a:t> </a:t>
            </a:r>
            <a:r>
              <a:rPr lang="en-GB" sz="2400" dirty="0" err="1" smtClean="0">
                <a:solidFill>
                  <a:schemeClr val="tx1"/>
                </a:solidFill>
              </a:rPr>
              <a:t>teg</a:t>
            </a:r>
            <a:r>
              <a:rPr lang="en-GB" sz="2400" dirty="0" smtClean="0">
                <a:solidFill>
                  <a:schemeClr val="tx1"/>
                </a:solidFill>
              </a:rPr>
              <a:t>; </a:t>
            </a:r>
            <a:r>
              <a:rPr lang="en-GB" sz="2400" dirty="0" err="1" smtClean="0">
                <a:solidFill>
                  <a:schemeClr val="tx1"/>
                </a:solidFill>
              </a:rPr>
              <a:t>Defnyddio</a:t>
            </a:r>
            <a:r>
              <a:rPr lang="en-GB" sz="2400" dirty="0" smtClean="0">
                <a:solidFill>
                  <a:schemeClr val="tx1"/>
                </a:solidFill>
              </a:rPr>
              <a:t> a </a:t>
            </a:r>
            <a:r>
              <a:rPr lang="en-GB" sz="2400" dirty="0" err="1" smtClean="0">
                <a:solidFill>
                  <a:schemeClr val="tx1"/>
                </a:solidFill>
              </a:rPr>
              <a:t>gweithredu</a:t>
            </a:r>
            <a:r>
              <a:rPr lang="en-GB" sz="2400" dirty="0" smtClean="0">
                <a:solidFill>
                  <a:schemeClr val="tx1"/>
                </a:solidFill>
              </a:rPr>
              <a:t> </a:t>
            </a:r>
            <a:r>
              <a:rPr lang="en-GB" sz="2400" dirty="0" err="1" smtClean="0">
                <a:solidFill>
                  <a:schemeClr val="tx1"/>
                </a:solidFill>
              </a:rPr>
              <a:t>modelau</a:t>
            </a:r>
            <a:r>
              <a:rPr lang="en-GB" sz="2400" dirty="0" smtClean="0">
                <a:solidFill>
                  <a:schemeClr val="tx1"/>
                </a:solidFill>
              </a:rPr>
              <a:t> </a:t>
            </a:r>
            <a:r>
              <a:rPr lang="en-GB" sz="2400" dirty="0" err="1" smtClean="0">
                <a:solidFill>
                  <a:schemeClr val="tx1"/>
                </a:solidFill>
              </a:rPr>
              <a:t>esboniadwy</a:t>
            </a:r>
            <a:r>
              <a:rPr lang="en-GB" sz="2400" dirty="0" smtClean="0">
                <a:solidFill>
                  <a:schemeClr val="tx1"/>
                </a:solidFill>
              </a:rPr>
              <a:t>;</a:t>
            </a:r>
            <a:endParaRPr lang="en-GB" sz="2400" b="1" i="1" dirty="0" smtClean="0"/>
          </a:p>
          <a:p>
            <a:pPr marL="109728" indent="0">
              <a:spcAft>
                <a:spcPts val="0"/>
              </a:spcAft>
              <a:buNone/>
              <a:defRPr/>
            </a:pPr>
            <a:endParaRPr lang="en-GB" sz="2400" b="1" i="1" dirty="0" smtClean="0"/>
          </a:p>
          <a:p>
            <a:pPr marL="109728" indent="0">
              <a:spcAft>
                <a:spcPts val="0"/>
              </a:spcAft>
              <a:buNone/>
              <a:defRPr/>
            </a:pPr>
            <a:r>
              <a:rPr lang="en-GB" sz="2400" b="1" i="1" dirty="0" smtClean="0"/>
              <a:t>DEFNYDDIWCH: Turner</a:t>
            </a:r>
            <a:r>
              <a:rPr lang="en-GB" sz="2400" b="1" i="1" dirty="0"/>
              <a:t>, J. et al. (2011) “It’s not fair or is it</a:t>
            </a:r>
            <a:r>
              <a:rPr lang="en-GB" sz="2400" b="1" i="1" dirty="0" smtClean="0"/>
              <a:t>?” </a:t>
            </a:r>
            <a:r>
              <a:rPr lang="en-GB" sz="2400" b="1" i="1" dirty="0" err="1" smtClean="0"/>
              <a:t>Sandbach</a:t>
            </a:r>
            <a:r>
              <a:rPr lang="en-GB" sz="2400" b="1" i="1" dirty="0" smtClean="0"/>
              <a:t>: </a:t>
            </a:r>
            <a:r>
              <a:rPr lang="en-GB" sz="2400" b="1" i="1" dirty="0"/>
              <a:t>MHE</a:t>
            </a:r>
            <a:r>
              <a:rPr lang="en-GB" sz="2400" b="1" i="1" dirty="0" smtClean="0"/>
              <a:t>.</a:t>
            </a:r>
            <a:endParaRPr lang="en-GB" sz="2400" b="1" dirty="0" smtClean="0">
              <a:solidFill>
                <a:schemeClr val="tx1"/>
              </a:solidFill>
            </a:endParaRPr>
          </a:p>
          <a:p>
            <a:pPr>
              <a:buFont typeface="Wingdings" panose="05000000000000000000" pitchFamily="2" charset="2"/>
              <a:buChar char="Ø"/>
            </a:pPr>
            <a:r>
              <a:rPr lang="en-GB" sz="2400" b="1" dirty="0" smtClean="0"/>
              <a:t> </a:t>
            </a:r>
            <a:r>
              <a:rPr lang="en-GB" sz="2400" b="1" dirty="0" smtClean="0">
                <a:solidFill>
                  <a:srgbClr val="FF0000"/>
                </a:solidFill>
              </a:rPr>
              <a:t>Prawf </a:t>
            </a:r>
            <a:r>
              <a:rPr lang="en-GB" sz="2400" b="1" dirty="0" err="1" smtClean="0">
                <a:solidFill>
                  <a:srgbClr val="FF0000"/>
                </a:solidFill>
              </a:rPr>
              <a:t>Teg</a:t>
            </a:r>
            <a:endParaRPr lang="en-GB" sz="2400" b="1" dirty="0">
              <a:solidFill>
                <a:srgbClr val="FF0000"/>
              </a:solidFill>
            </a:endParaRPr>
          </a:p>
          <a:p>
            <a:pPr>
              <a:buFont typeface="Wingdings" panose="05000000000000000000" pitchFamily="2" charset="2"/>
              <a:buChar char="Ø"/>
            </a:pPr>
            <a:r>
              <a:rPr lang="en-GB" sz="2400" b="1" dirty="0">
                <a:solidFill>
                  <a:srgbClr val="FF0000"/>
                </a:solidFill>
              </a:rPr>
              <a:t> </a:t>
            </a:r>
            <a:r>
              <a:rPr lang="en-GB" sz="2400" b="1" dirty="0" err="1">
                <a:solidFill>
                  <a:srgbClr val="FF0000"/>
                </a:solidFill>
              </a:rPr>
              <a:t>Chwilio</a:t>
            </a:r>
            <a:r>
              <a:rPr lang="en-GB" sz="2400" b="1" dirty="0">
                <a:solidFill>
                  <a:srgbClr val="FF0000"/>
                </a:solidFill>
              </a:rPr>
              <a:t> am </a:t>
            </a:r>
            <a:r>
              <a:rPr lang="en-GB" sz="2400" b="1" dirty="0" err="1">
                <a:solidFill>
                  <a:srgbClr val="FF0000"/>
                </a:solidFill>
              </a:rPr>
              <a:t>batrymau</a:t>
            </a:r>
            <a:r>
              <a:rPr lang="en-GB" sz="2400" b="1" dirty="0">
                <a:solidFill>
                  <a:srgbClr val="FF0000"/>
                </a:solidFill>
              </a:rPr>
              <a:t> / </a:t>
            </a:r>
            <a:r>
              <a:rPr lang="en-GB" sz="2400" b="1" dirty="0" err="1">
                <a:solidFill>
                  <a:srgbClr val="FF0000"/>
                </a:solidFill>
              </a:rPr>
              <a:t>Cynnal</a:t>
            </a:r>
            <a:r>
              <a:rPr lang="en-GB" sz="2400" b="1" dirty="0">
                <a:solidFill>
                  <a:srgbClr val="FF0000"/>
                </a:solidFill>
              </a:rPr>
              <a:t> </a:t>
            </a:r>
            <a:r>
              <a:rPr lang="en-GB" sz="2400" b="1" dirty="0" err="1" smtClean="0">
                <a:solidFill>
                  <a:srgbClr val="FF0000"/>
                </a:solidFill>
              </a:rPr>
              <a:t>Arolwg</a:t>
            </a:r>
            <a:endParaRPr lang="en-GB" sz="2400" b="1" dirty="0">
              <a:solidFill>
                <a:srgbClr val="FF0000"/>
              </a:solidFill>
            </a:endParaRPr>
          </a:p>
          <a:p>
            <a:pPr>
              <a:buFont typeface="Wingdings" panose="05000000000000000000" pitchFamily="2" charset="2"/>
              <a:buChar char="Ø"/>
            </a:pPr>
            <a:r>
              <a:rPr lang="en-GB" sz="2400" b="1" dirty="0">
                <a:solidFill>
                  <a:srgbClr val="FF0000"/>
                </a:solidFill>
              </a:rPr>
              <a:t> </a:t>
            </a:r>
            <a:r>
              <a:rPr lang="en-GB" sz="2400" b="1" dirty="0" err="1">
                <a:solidFill>
                  <a:srgbClr val="FF0000"/>
                </a:solidFill>
              </a:rPr>
              <a:t>Dosbarthu</a:t>
            </a:r>
            <a:r>
              <a:rPr lang="en-GB" sz="2400" b="1" dirty="0">
                <a:solidFill>
                  <a:srgbClr val="FF0000"/>
                </a:solidFill>
              </a:rPr>
              <a:t> ac </a:t>
            </a:r>
            <a:r>
              <a:rPr lang="en-GB" sz="2400" b="1" dirty="0" err="1" smtClean="0">
                <a:solidFill>
                  <a:srgbClr val="FF0000"/>
                </a:solidFill>
              </a:rPr>
              <a:t>adnabod</a:t>
            </a:r>
            <a:endParaRPr lang="en-GB" sz="2400" b="1" dirty="0">
              <a:solidFill>
                <a:srgbClr val="FF0000"/>
              </a:solidFill>
            </a:endParaRPr>
          </a:p>
          <a:p>
            <a:pPr>
              <a:buFont typeface="Wingdings" panose="05000000000000000000" pitchFamily="2" charset="2"/>
              <a:buChar char="Ø"/>
            </a:pPr>
            <a:r>
              <a:rPr lang="en-GB" sz="2400" b="1" dirty="0">
                <a:solidFill>
                  <a:srgbClr val="FF0000"/>
                </a:solidFill>
              </a:rPr>
              <a:t> </a:t>
            </a:r>
            <a:r>
              <a:rPr lang="en-GB" sz="2400" b="1" dirty="0" err="1">
                <a:solidFill>
                  <a:srgbClr val="FF0000"/>
                </a:solidFill>
              </a:rPr>
              <a:t>Archwilio</a:t>
            </a:r>
            <a:r>
              <a:rPr lang="en-GB" sz="2400" b="1" dirty="0">
                <a:solidFill>
                  <a:srgbClr val="FF0000"/>
                </a:solidFill>
              </a:rPr>
              <a:t> / </a:t>
            </a:r>
            <a:r>
              <a:rPr lang="en-GB" sz="2400" b="1" dirty="0" err="1">
                <a:solidFill>
                  <a:srgbClr val="FF0000"/>
                </a:solidFill>
              </a:rPr>
              <a:t>Arsylwi</a:t>
            </a:r>
            <a:r>
              <a:rPr lang="en-GB" sz="2400" b="1" dirty="0">
                <a:solidFill>
                  <a:srgbClr val="FF0000"/>
                </a:solidFill>
              </a:rPr>
              <a:t> </a:t>
            </a:r>
            <a:r>
              <a:rPr lang="en-GB" sz="2400" b="1" dirty="0" err="1">
                <a:solidFill>
                  <a:srgbClr val="FF0000"/>
                </a:solidFill>
              </a:rPr>
              <a:t>neu</a:t>
            </a:r>
            <a:r>
              <a:rPr lang="en-GB" sz="2400" b="1" dirty="0">
                <a:solidFill>
                  <a:srgbClr val="FF0000"/>
                </a:solidFill>
              </a:rPr>
              <a:t> </a:t>
            </a:r>
            <a:r>
              <a:rPr lang="en-GB" sz="2400" b="1" dirty="0" err="1">
                <a:solidFill>
                  <a:srgbClr val="FF0000"/>
                </a:solidFill>
              </a:rPr>
              <a:t>Fesur</a:t>
            </a:r>
            <a:r>
              <a:rPr lang="en-GB" sz="2400" b="1" dirty="0">
                <a:solidFill>
                  <a:srgbClr val="FF0000"/>
                </a:solidFill>
              </a:rPr>
              <a:t> </a:t>
            </a:r>
            <a:r>
              <a:rPr lang="en-GB" sz="2400" b="1" dirty="0" err="1">
                <a:solidFill>
                  <a:srgbClr val="FF0000"/>
                </a:solidFill>
              </a:rPr>
              <a:t>dros</a:t>
            </a:r>
            <a:r>
              <a:rPr lang="en-GB" sz="2400" b="1" dirty="0">
                <a:solidFill>
                  <a:srgbClr val="FF0000"/>
                </a:solidFill>
              </a:rPr>
              <a:t> </a:t>
            </a:r>
            <a:r>
              <a:rPr lang="en-GB" sz="2400" b="1" dirty="0" err="1">
                <a:solidFill>
                  <a:srgbClr val="FF0000"/>
                </a:solidFill>
              </a:rPr>
              <a:t>gyfnod</a:t>
            </a:r>
            <a:r>
              <a:rPr lang="en-GB" sz="2400" b="1" dirty="0">
                <a:solidFill>
                  <a:srgbClr val="FF0000"/>
                </a:solidFill>
              </a:rPr>
              <a:t> o </a:t>
            </a:r>
            <a:r>
              <a:rPr lang="en-GB" sz="2400" b="1" dirty="0" err="1" smtClean="0">
                <a:solidFill>
                  <a:srgbClr val="FF0000"/>
                </a:solidFill>
              </a:rPr>
              <a:t>amser</a:t>
            </a:r>
            <a:endParaRPr lang="en-GB" sz="2400" b="1" dirty="0">
              <a:solidFill>
                <a:srgbClr val="FF0000"/>
              </a:solidFill>
            </a:endParaRPr>
          </a:p>
          <a:p>
            <a:pPr>
              <a:buFont typeface="Wingdings" panose="05000000000000000000" pitchFamily="2" charset="2"/>
              <a:buChar char="Ø"/>
            </a:pPr>
            <a:r>
              <a:rPr lang="en-GB" sz="2400" b="1" dirty="0">
                <a:solidFill>
                  <a:srgbClr val="FF0000"/>
                </a:solidFill>
              </a:rPr>
              <a:t> </a:t>
            </a:r>
            <a:r>
              <a:rPr lang="en-GB" sz="2400" b="1" dirty="0" err="1">
                <a:solidFill>
                  <a:srgbClr val="FF0000"/>
                </a:solidFill>
              </a:rPr>
              <a:t>Cyfeiriad</a:t>
            </a:r>
            <a:r>
              <a:rPr lang="en-GB" sz="2400" b="1" dirty="0">
                <a:solidFill>
                  <a:srgbClr val="FF0000"/>
                </a:solidFill>
              </a:rPr>
              <a:t> (Reference/research)</a:t>
            </a:r>
          </a:p>
          <a:p>
            <a:pPr marL="365760" indent="-256032">
              <a:spcAft>
                <a:spcPts val="0"/>
              </a:spcAft>
              <a:buFont typeface="Wingdings 3"/>
              <a:buChar char=""/>
              <a:defRPr/>
            </a:pPr>
            <a:endParaRPr lang="en-GB" sz="2400" b="1" dirty="0">
              <a:solidFill>
                <a:schemeClr val="tx1"/>
              </a:solidFill>
            </a:endParaRPr>
          </a:p>
        </p:txBody>
      </p:sp>
    </p:spTree>
    <p:extLst>
      <p:ext uri="{BB962C8B-B14F-4D97-AF65-F5344CB8AC3E}">
        <p14:creationId xmlns:p14="http://schemas.microsoft.com/office/powerpoint/2010/main" val="274425489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“It’s Not Fair” Jane Turner et al.</a:t>
            </a:r>
          </a:p>
        </p:txBody>
      </p:sp>
      <p:sp>
        <p:nvSpPr>
          <p:cNvPr id="3" name="Content Placeholder 2"/>
          <p:cNvSpPr>
            <a:spLocks noGrp="1"/>
          </p:cNvSpPr>
          <p:nvPr>
            <p:ph idx="1"/>
          </p:nvPr>
        </p:nvSpPr>
        <p:spPr/>
        <p:txBody>
          <a:bodyPr>
            <a:normAutofit fontScale="92500" lnSpcReduction="10000"/>
          </a:bodyPr>
          <a:lstStyle/>
          <a:p>
            <a:r>
              <a:rPr lang="en-GB" i="1" dirty="0" err="1" smtClean="0"/>
              <a:t>Ar</a:t>
            </a:r>
            <a:r>
              <a:rPr lang="en-GB" i="1" dirty="0" smtClean="0"/>
              <a:t> </a:t>
            </a:r>
            <a:r>
              <a:rPr lang="en-GB" i="1" dirty="0" err="1" smtClean="0"/>
              <a:t>gyfer</a:t>
            </a:r>
            <a:r>
              <a:rPr lang="en-GB" i="1" dirty="0" smtClean="0"/>
              <a:t> </a:t>
            </a:r>
            <a:r>
              <a:rPr lang="en-GB" i="1" dirty="0" err="1" smtClean="0"/>
              <a:t>pob</a:t>
            </a:r>
            <a:r>
              <a:rPr lang="en-GB" i="1" dirty="0" smtClean="0"/>
              <a:t> math o </a:t>
            </a:r>
            <a:r>
              <a:rPr lang="en-GB" i="1" dirty="0" err="1" smtClean="0"/>
              <a:t>ymholiad</a:t>
            </a:r>
            <a:r>
              <a:rPr lang="en-GB" i="1" dirty="0" smtClean="0"/>
              <a:t> a </a:t>
            </a:r>
            <a:r>
              <a:rPr lang="en-GB" i="1" dirty="0" err="1" smtClean="0"/>
              <a:t>drafodwyd</a:t>
            </a:r>
            <a:r>
              <a:rPr lang="en-GB" i="1" dirty="0" smtClean="0"/>
              <a:t>:</a:t>
            </a:r>
          </a:p>
          <a:p>
            <a:pPr>
              <a:buFont typeface="Wingdings" panose="05000000000000000000" pitchFamily="2" charset="2"/>
              <a:buChar char="§"/>
            </a:pPr>
            <a:r>
              <a:rPr lang="en-GB" dirty="0"/>
              <a:t> </a:t>
            </a:r>
            <a:r>
              <a:rPr lang="en-GB" dirty="0" err="1" smtClean="0">
                <a:solidFill>
                  <a:srgbClr val="FF0000"/>
                </a:solidFill>
              </a:rPr>
              <a:t>Syniadau</a:t>
            </a:r>
            <a:r>
              <a:rPr lang="en-GB" dirty="0" smtClean="0">
                <a:solidFill>
                  <a:srgbClr val="FF0000"/>
                </a:solidFill>
              </a:rPr>
              <a:t> am </a:t>
            </a:r>
            <a:r>
              <a:rPr lang="en-GB" dirty="0" err="1" smtClean="0">
                <a:solidFill>
                  <a:srgbClr val="FF0000"/>
                </a:solidFill>
              </a:rPr>
              <a:t>weithgareddau</a:t>
            </a:r>
            <a:endParaRPr lang="en-GB" dirty="0" smtClean="0">
              <a:solidFill>
                <a:srgbClr val="FF0000"/>
              </a:solidFill>
            </a:endParaRPr>
          </a:p>
          <a:p>
            <a:pPr>
              <a:buFont typeface="Wingdings" panose="05000000000000000000" pitchFamily="2" charset="2"/>
              <a:buChar char="§"/>
            </a:pPr>
            <a:r>
              <a:rPr lang="en-GB" dirty="0"/>
              <a:t> </a:t>
            </a:r>
            <a:r>
              <a:rPr lang="en-GB" dirty="0" err="1" smtClean="0"/>
              <a:t>Datblygu</a:t>
            </a:r>
            <a:r>
              <a:rPr lang="en-GB" dirty="0" smtClean="0"/>
              <a:t> </a:t>
            </a:r>
            <a:r>
              <a:rPr lang="en-GB" dirty="0" err="1" smtClean="0"/>
              <a:t>sgiliau</a:t>
            </a:r>
            <a:r>
              <a:rPr lang="en-GB" dirty="0" smtClean="0"/>
              <a:t> a </a:t>
            </a:r>
            <a:r>
              <a:rPr lang="en-GB" dirty="0" err="1" smtClean="0"/>
              <a:t>dealltwriaeth</a:t>
            </a:r>
            <a:r>
              <a:rPr lang="en-GB" dirty="0" smtClean="0"/>
              <a:t> </a:t>
            </a:r>
            <a:r>
              <a:rPr lang="en-GB" dirty="0" err="1" smtClean="0"/>
              <a:t>gwyddonol</a:t>
            </a:r>
            <a:endParaRPr lang="en-GB" dirty="0" smtClean="0"/>
          </a:p>
          <a:p>
            <a:pPr>
              <a:buFont typeface="Wingdings" panose="05000000000000000000" pitchFamily="2" charset="2"/>
              <a:buChar char="§"/>
            </a:pPr>
            <a:r>
              <a:rPr lang="en-GB" dirty="0"/>
              <a:t> </a:t>
            </a:r>
            <a:r>
              <a:rPr lang="en-GB" dirty="0" err="1" smtClean="0">
                <a:solidFill>
                  <a:srgbClr val="FF0000"/>
                </a:solidFill>
              </a:rPr>
              <a:t>Hyrwyddo</a:t>
            </a:r>
            <a:r>
              <a:rPr lang="en-GB" dirty="0" smtClean="0">
                <a:solidFill>
                  <a:srgbClr val="FF0000"/>
                </a:solidFill>
              </a:rPr>
              <a:t> </a:t>
            </a:r>
            <a:r>
              <a:rPr lang="en-GB" dirty="0" err="1" smtClean="0">
                <a:solidFill>
                  <a:srgbClr val="FF0000"/>
                </a:solidFill>
              </a:rPr>
              <a:t>archwilio</a:t>
            </a:r>
            <a:r>
              <a:rPr lang="en-GB" dirty="0" smtClean="0">
                <a:solidFill>
                  <a:srgbClr val="FF0000"/>
                </a:solidFill>
              </a:rPr>
              <a:t> a </a:t>
            </a:r>
            <a:r>
              <a:rPr lang="en-GB" dirty="0" err="1" smtClean="0">
                <a:solidFill>
                  <a:srgbClr val="FF0000"/>
                </a:solidFill>
              </a:rPr>
              <a:t>chwestiynau’r</a:t>
            </a:r>
            <a:r>
              <a:rPr lang="en-GB" dirty="0" smtClean="0">
                <a:solidFill>
                  <a:srgbClr val="FF0000"/>
                </a:solidFill>
              </a:rPr>
              <a:t> plant</a:t>
            </a:r>
          </a:p>
          <a:p>
            <a:pPr>
              <a:buFont typeface="Wingdings" panose="05000000000000000000" pitchFamily="2" charset="2"/>
              <a:buChar char="§"/>
            </a:pPr>
            <a:r>
              <a:rPr lang="en-GB" dirty="0" smtClean="0"/>
              <a:t> </a:t>
            </a:r>
            <a:r>
              <a:rPr lang="en-GB" dirty="0" err="1" smtClean="0"/>
              <a:t>Deilliannau</a:t>
            </a:r>
            <a:r>
              <a:rPr lang="en-GB" dirty="0" smtClean="0"/>
              <a:t> </a:t>
            </a:r>
            <a:r>
              <a:rPr lang="en-GB" dirty="0" err="1" smtClean="0"/>
              <a:t>dysgu</a:t>
            </a:r>
            <a:r>
              <a:rPr lang="en-GB" dirty="0" smtClean="0"/>
              <a:t> a </a:t>
            </a:r>
            <a:r>
              <a:rPr lang="en-GB" dirty="0" err="1" smtClean="0"/>
              <a:t>meini</a:t>
            </a:r>
            <a:r>
              <a:rPr lang="en-GB" dirty="0" smtClean="0"/>
              <a:t> </a:t>
            </a:r>
            <a:r>
              <a:rPr lang="en-GB" dirty="0" err="1" smtClean="0"/>
              <a:t>prawf</a:t>
            </a:r>
            <a:r>
              <a:rPr lang="en-GB" dirty="0" smtClean="0"/>
              <a:t> </a:t>
            </a:r>
            <a:r>
              <a:rPr lang="en-GB" dirty="0" err="1" smtClean="0"/>
              <a:t>asesu</a:t>
            </a:r>
            <a:endParaRPr lang="en-GB" dirty="0" smtClean="0"/>
          </a:p>
          <a:p>
            <a:pPr>
              <a:buFont typeface="Wingdings" panose="05000000000000000000" pitchFamily="2" charset="2"/>
              <a:buChar char="§"/>
            </a:pPr>
            <a:r>
              <a:rPr lang="en-GB" dirty="0" smtClean="0"/>
              <a:t> </a:t>
            </a:r>
            <a:r>
              <a:rPr lang="en-GB" dirty="0" err="1" smtClean="0">
                <a:solidFill>
                  <a:srgbClr val="FF0000"/>
                </a:solidFill>
              </a:rPr>
              <a:t>Cwestiynau</a:t>
            </a:r>
            <a:r>
              <a:rPr lang="en-GB" dirty="0" smtClean="0">
                <a:solidFill>
                  <a:srgbClr val="FF0000"/>
                </a:solidFill>
              </a:rPr>
              <a:t> </a:t>
            </a:r>
            <a:r>
              <a:rPr lang="en-GB" dirty="0" err="1" smtClean="0">
                <a:solidFill>
                  <a:srgbClr val="FF0000"/>
                </a:solidFill>
              </a:rPr>
              <a:t>sy’n</a:t>
            </a:r>
            <a:r>
              <a:rPr lang="en-GB" dirty="0" smtClean="0">
                <a:solidFill>
                  <a:srgbClr val="FF0000"/>
                </a:solidFill>
              </a:rPr>
              <a:t> </a:t>
            </a:r>
            <a:r>
              <a:rPr lang="en-GB" dirty="0" err="1" smtClean="0">
                <a:solidFill>
                  <a:srgbClr val="FF0000"/>
                </a:solidFill>
              </a:rPr>
              <a:t>arwain</a:t>
            </a:r>
            <a:r>
              <a:rPr lang="en-GB" dirty="0" smtClean="0">
                <a:solidFill>
                  <a:srgbClr val="FF0000"/>
                </a:solidFill>
              </a:rPr>
              <a:t> at </a:t>
            </a:r>
            <a:r>
              <a:rPr lang="en-GB" dirty="0" err="1" smtClean="0">
                <a:solidFill>
                  <a:srgbClr val="FF0000"/>
                </a:solidFill>
              </a:rPr>
              <a:t>wahanol</a:t>
            </a:r>
            <a:r>
              <a:rPr lang="en-GB" dirty="0" smtClean="0">
                <a:solidFill>
                  <a:srgbClr val="FF0000"/>
                </a:solidFill>
              </a:rPr>
              <a:t> </a:t>
            </a:r>
            <a:r>
              <a:rPr lang="en-GB" dirty="0" err="1" smtClean="0">
                <a:solidFill>
                  <a:srgbClr val="FF0000"/>
                </a:solidFill>
              </a:rPr>
              <a:t>fathau</a:t>
            </a:r>
            <a:r>
              <a:rPr lang="en-GB" dirty="0" smtClean="0">
                <a:solidFill>
                  <a:srgbClr val="FF0000"/>
                </a:solidFill>
              </a:rPr>
              <a:t> o </a:t>
            </a:r>
            <a:r>
              <a:rPr lang="en-GB" dirty="0" err="1" smtClean="0">
                <a:solidFill>
                  <a:srgbClr val="FF0000"/>
                </a:solidFill>
              </a:rPr>
              <a:t>ymholiad</a:t>
            </a:r>
            <a:endParaRPr lang="en-GB" dirty="0" smtClean="0">
              <a:solidFill>
                <a:srgbClr val="FF0000"/>
              </a:solidFill>
            </a:endParaRPr>
          </a:p>
          <a:p>
            <a:pPr>
              <a:buFont typeface="Wingdings" panose="05000000000000000000" pitchFamily="2" charset="2"/>
              <a:buChar char="§"/>
            </a:pPr>
            <a:r>
              <a:rPr lang="en-GB" dirty="0"/>
              <a:t> </a:t>
            </a:r>
            <a:r>
              <a:rPr lang="en-GB" dirty="0" smtClean="0"/>
              <a:t>Sut </a:t>
            </a:r>
            <a:r>
              <a:rPr lang="en-GB" dirty="0" err="1" smtClean="0"/>
              <a:t>i</a:t>
            </a:r>
            <a:r>
              <a:rPr lang="en-GB" dirty="0" smtClean="0"/>
              <a:t> </a:t>
            </a:r>
            <a:r>
              <a:rPr lang="en-GB" dirty="0" err="1" smtClean="0"/>
              <a:t>ychwanegu</a:t>
            </a:r>
            <a:r>
              <a:rPr lang="en-GB" dirty="0" smtClean="0"/>
              <a:t> her/</a:t>
            </a:r>
            <a:r>
              <a:rPr lang="en-GB" dirty="0" err="1" smtClean="0"/>
              <a:t>sialens</a:t>
            </a:r>
            <a:endParaRPr lang="en-GB" dirty="0" smtClean="0"/>
          </a:p>
          <a:p>
            <a:pPr>
              <a:buFont typeface="Wingdings" panose="05000000000000000000" pitchFamily="2" charset="2"/>
              <a:buChar char="§"/>
            </a:pPr>
            <a:r>
              <a:rPr lang="en-GB" dirty="0" smtClean="0"/>
              <a:t> </a:t>
            </a:r>
            <a:r>
              <a:rPr lang="en-GB" dirty="0" smtClean="0">
                <a:solidFill>
                  <a:srgbClr val="FF0000"/>
                </a:solidFill>
              </a:rPr>
              <a:t>Grid dilyniant </a:t>
            </a:r>
            <a:r>
              <a:rPr lang="en-GB" dirty="0" err="1" smtClean="0">
                <a:solidFill>
                  <a:srgbClr val="FF0000"/>
                </a:solidFill>
              </a:rPr>
              <a:t>sgiliau</a:t>
            </a:r>
            <a:r>
              <a:rPr lang="en-GB" dirty="0" smtClean="0">
                <a:solidFill>
                  <a:srgbClr val="FF0000"/>
                </a:solidFill>
              </a:rPr>
              <a:t> </a:t>
            </a:r>
            <a:r>
              <a:rPr lang="en-GB" dirty="0" err="1" smtClean="0">
                <a:solidFill>
                  <a:srgbClr val="FF0000"/>
                </a:solidFill>
              </a:rPr>
              <a:t>ar</a:t>
            </a:r>
            <a:r>
              <a:rPr lang="en-GB" dirty="0" smtClean="0">
                <a:solidFill>
                  <a:srgbClr val="FF0000"/>
                </a:solidFill>
              </a:rPr>
              <a:t> </a:t>
            </a:r>
            <a:r>
              <a:rPr lang="en-GB" dirty="0" err="1" smtClean="0">
                <a:solidFill>
                  <a:srgbClr val="FF0000"/>
                </a:solidFill>
              </a:rPr>
              <a:t>gyfer</a:t>
            </a:r>
            <a:r>
              <a:rPr lang="en-GB" dirty="0" smtClean="0">
                <a:solidFill>
                  <a:srgbClr val="FF0000"/>
                </a:solidFill>
              </a:rPr>
              <a:t> “</a:t>
            </a:r>
            <a:r>
              <a:rPr lang="en-GB" dirty="0" err="1" smtClean="0">
                <a:solidFill>
                  <a:srgbClr val="FF0000"/>
                </a:solidFill>
              </a:rPr>
              <a:t>Cynllunio</a:t>
            </a:r>
            <a:r>
              <a:rPr lang="en-GB" dirty="0" smtClean="0">
                <a:solidFill>
                  <a:srgbClr val="FF0000"/>
                </a:solidFill>
              </a:rPr>
              <a:t>, </a:t>
            </a:r>
            <a:r>
              <a:rPr lang="en-GB" dirty="0" err="1" smtClean="0">
                <a:solidFill>
                  <a:srgbClr val="FF0000"/>
                </a:solidFill>
              </a:rPr>
              <a:t>datblygu</a:t>
            </a:r>
            <a:r>
              <a:rPr lang="en-GB" dirty="0" smtClean="0">
                <a:solidFill>
                  <a:srgbClr val="FF0000"/>
                </a:solidFill>
              </a:rPr>
              <a:t>, </a:t>
            </a:r>
            <a:r>
              <a:rPr lang="en-GB" dirty="0" err="1" smtClean="0">
                <a:solidFill>
                  <a:srgbClr val="FF0000"/>
                </a:solidFill>
              </a:rPr>
              <a:t>adfyfyrio</a:t>
            </a:r>
            <a:r>
              <a:rPr lang="en-GB" dirty="0" smtClean="0">
                <a:solidFill>
                  <a:srgbClr val="FF0000"/>
                </a:solidFill>
              </a:rPr>
              <a:t>” (Skills progression grid for “Plan, do, review”) </a:t>
            </a:r>
            <a:r>
              <a:rPr lang="en-GB" dirty="0" err="1" smtClean="0">
                <a:solidFill>
                  <a:srgbClr val="FF0000"/>
                </a:solidFill>
              </a:rPr>
              <a:t>ar</a:t>
            </a:r>
            <a:r>
              <a:rPr lang="en-GB" dirty="0" smtClean="0">
                <a:solidFill>
                  <a:srgbClr val="FF0000"/>
                </a:solidFill>
              </a:rPr>
              <a:t> draws y </a:t>
            </a:r>
            <a:r>
              <a:rPr lang="en-GB" dirty="0" err="1" smtClean="0">
                <a:solidFill>
                  <a:srgbClr val="FF0000"/>
                </a:solidFill>
              </a:rPr>
              <a:t>Cyfnodau</a:t>
            </a:r>
            <a:r>
              <a:rPr lang="en-GB" dirty="0" smtClean="0">
                <a:solidFill>
                  <a:srgbClr val="FF0000"/>
                </a:solidFill>
              </a:rPr>
              <a:t> (Sylfaen/CA2)</a:t>
            </a:r>
          </a:p>
          <a:p>
            <a:r>
              <a:rPr lang="en-GB" b="1" i="1" dirty="0" smtClean="0">
                <a:solidFill>
                  <a:srgbClr val="FF0000"/>
                </a:solidFill>
              </a:rPr>
              <a:t>Turner, J. et al. (2011) “It’s not fair or is it?” </a:t>
            </a:r>
            <a:r>
              <a:rPr lang="en-GB" b="1" i="1" dirty="0" err="1" smtClean="0">
                <a:solidFill>
                  <a:srgbClr val="FF0000"/>
                </a:solidFill>
              </a:rPr>
              <a:t>Sandbach</a:t>
            </a:r>
            <a:r>
              <a:rPr lang="en-GB" b="1" i="1" dirty="0" smtClean="0">
                <a:solidFill>
                  <a:srgbClr val="FF0000"/>
                </a:solidFill>
              </a:rPr>
              <a:t>: MHE.</a:t>
            </a:r>
            <a:endParaRPr lang="en-GB" b="1" i="1" dirty="0">
              <a:solidFill>
                <a:srgbClr val="FF0000"/>
              </a:solidFill>
            </a:endParaRPr>
          </a:p>
        </p:txBody>
      </p:sp>
    </p:spTree>
    <p:extLst>
      <p:ext uri="{BB962C8B-B14F-4D97-AF65-F5344CB8AC3E}">
        <p14:creationId xmlns:p14="http://schemas.microsoft.com/office/powerpoint/2010/main" val="402991089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4"/>
            <a:ext cx="10058400" cy="1108244"/>
          </a:xfrm>
        </p:spPr>
        <p:txBody>
          <a:bodyPr>
            <a:normAutofit fontScale="90000"/>
          </a:bodyPr>
          <a:lstStyle/>
          <a:p>
            <a:r>
              <a:rPr lang="en-GB" sz="4000" dirty="0" err="1" smtClean="0"/>
              <a:t>Deilliannau</a:t>
            </a:r>
            <a:r>
              <a:rPr lang="en-GB" sz="4000" dirty="0" smtClean="0"/>
              <a:t> </a:t>
            </a:r>
            <a:r>
              <a:rPr lang="en-GB" sz="4000" dirty="0" err="1"/>
              <a:t>Gwybodaeth</a:t>
            </a:r>
            <a:r>
              <a:rPr lang="en-GB" sz="4000" dirty="0"/>
              <a:t> a </a:t>
            </a:r>
            <a:r>
              <a:rPr lang="en-GB" sz="4000" dirty="0" err="1"/>
              <a:t>Dealltwriaeth</a:t>
            </a:r>
            <a:r>
              <a:rPr lang="en-GB" sz="4000" dirty="0"/>
              <a:t> </a:t>
            </a:r>
            <a:r>
              <a:rPr lang="en-GB" sz="4000" dirty="0" err="1"/>
              <a:t>o’r</a:t>
            </a:r>
            <a:r>
              <a:rPr lang="en-GB" sz="4000" dirty="0"/>
              <a:t> </a:t>
            </a:r>
            <a:r>
              <a:rPr lang="en-GB" sz="4000" dirty="0" err="1" smtClean="0"/>
              <a:t>Byd</a:t>
            </a:r>
            <a:r>
              <a:rPr lang="en-GB" sz="4000" dirty="0" smtClean="0"/>
              <a:t>: D4-6 = L1-3 y poster dilyniant </a:t>
            </a:r>
            <a:r>
              <a:rPr lang="en-GB" sz="4000" dirty="0" err="1" smtClean="0"/>
              <a:t>sgiliau</a:t>
            </a:r>
            <a:r>
              <a:rPr lang="en-GB" sz="4000" dirty="0" smtClean="0"/>
              <a:t>.</a:t>
            </a:r>
            <a:endParaRPr lang="en-GB" sz="4000" dirty="0"/>
          </a:p>
        </p:txBody>
      </p:sp>
      <p:sp>
        <p:nvSpPr>
          <p:cNvPr id="3" name="Content Placeholder 2"/>
          <p:cNvSpPr>
            <a:spLocks noGrp="1"/>
          </p:cNvSpPr>
          <p:nvPr>
            <p:ph idx="1"/>
          </p:nvPr>
        </p:nvSpPr>
        <p:spPr/>
        <p:txBody>
          <a:bodyPr>
            <a:normAutofit fontScale="25000" lnSpcReduction="20000"/>
          </a:bodyPr>
          <a:lstStyle/>
          <a:p>
            <a:r>
              <a:rPr lang="en-GB" sz="5600" b="1" dirty="0" smtClean="0"/>
              <a:t>4. </a:t>
            </a:r>
            <a:r>
              <a:rPr lang="en-GB" sz="5600" b="1" dirty="0" err="1" smtClean="0"/>
              <a:t>Bydd</a:t>
            </a:r>
            <a:r>
              <a:rPr lang="en-GB" sz="5600" b="1" dirty="0" smtClean="0"/>
              <a:t> </a:t>
            </a:r>
            <a:r>
              <a:rPr lang="en-GB" sz="5600" b="1" dirty="0"/>
              <a:t>y plant </a:t>
            </a:r>
            <a:r>
              <a:rPr lang="en-GB" sz="5600" b="1" dirty="0" err="1"/>
              <a:t>yn</a:t>
            </a:r>
            <a:r>
              <a:rPr lang="en-GB" sz="5600" b="1" dirty="0"/>
              <a:t> </a:t>
            </a:r>
            <a:r>
              <a:rPr lang="en-GB" sz="5600" b="1" dirty="0" err="1"/>
              <a:t>cyfleu</a:t>
            </a:r>
            <a:r>
              <a:rPr lang="en-GB" sz="5600" b="1" dirty="0"/>
              <a:t> </a:t>
            </a:r>
            <a:r>
              <a:rPr lang="en-GB" sz="5600" b="1" dirty="0" err="1"/>
              <a:t>eu</a:t>
            </a:r>
            <a:r>
              <a:rPr lang="en-GB" sz="5600" b="1" dirty="0"/>
              <a:t> </a:t>
            </a:r>
            <a:r>
              <a:rPr lang="en-GB" sz="5600" b="1" dirty="0" err="1"/>
              <a:t>gwybodaeth</a:t>
            </a:r>
            <a:r>
              <a:rPr lang="en-GB" sz="5600" b="1" dirty="0"/>
              <a:t> </a:t>
            </a:r>
            <a:r>
              <a:rPr lang="en-GB" sz="5600" b="1" dirty="0" err="1"/>
              <a:t>a’u</a:t>
            </a:r>
            <a:r>
              <a:rPr lang="en-GB" sz="5600" b="1" dirty="0"/>
              <a:t> </a:t>
            </a:r>
            <a:r>
              <a:rPr lang="en-GB" sz="5600" b="1" dirty="0" err="1"/>
              <a:t>dealltwriaeth</a:t>
            </a:r>
            <a:r>
              <a:rPr lang="en-GB" sz="5600" b="1" dirty="0"/>
              <a:t> </a:t>
            </a:r>
            <a:r>
              <a:rPr lang="en-GB" sz="5600" b="1" dirty="0" err="1"/>
              <a:t>ynghylch</a:t>
            </a:r>
            <a:r>
              <a:rPr lang="en-GB" sz="5600" b="1" dirty="0"/>
              <a:t> </a:t>
            </a:r>
            <a:r>
              <a:rPr lang="en-GB" sz="5600" b="1" dirty="0" err="1"/>
              <a:t>nodweddion</a:t>
            </a:r>
            <a:r>
              <a:rPr lang="en-GB" sz="5600" b="1" dirty="0"/>
              <a:t> </a:t>
            </a:r>
            <a:r>
              <a:rPr lang="en-GB" sz="5600" b="1" dirty="0" err="1"/>
              <a:t>sylfaenol</a:t>
            </a:r>
            <a:r>
              <a:rPr lang="en-GB" sz="5600" b="1" dirty="0"/>
              <a:t> </a:t>
            </a:r>
            <a:r>
              <a:rPr lang="en-GB" sz="5600" b="1" dirty="0" err="1"/>
              <a:t>eu</a:t>
            </a:r>
            <a:r>
              <a:rPr lang="en-GB" sz="5600" b="1" dirty="0"/>
              <a:t> </a:t>
            </a:r>
            <a:r>
              <a:rPr lang="en-GB" sz="5600" b="1" dirty="0" err="1"/>
              <a:t>hardal</a:t>
            </a:r>
            <a:r>
              <a:rPr lang="en-GB" sz="5600" b="1" dirty="0"/>
              <a:t> </a:t>
            </a:r>
            <a:r>
              <a:rPr lang="en-GB" sz="5600" b="1" dirty="0" err="1"/>
              <a:t>leol</a:t>
            </a:r>
            <a:r>
              <a:rPr lang="en-GB" sz="5600" b="1" dirty="0"/>
              <a:t>, </a:t>
            </a:r>
            <a:r>
              <a:rPr lang="en-GB" sz="5600" b="1" dirty="0" err="1"/>
              <a:t>gwrthrychau</a:t>
            </a:r>
            <a:r>
              <a:rPr lang="en-GB" sz="5600" b="1" dirty="0"/>
              <a:t>, </a:t>
            </a:r>
            <a:r>
              <a:rPr lang="en-GB" sz="5600" b="1" dirty="0" err="1"/>
              <a:t>defnyddiau</a:t>
            </a:r>
            <a:r>
              <a:rPr lang="en-GB" sz="5600" b="1" dirty="0"/>
              <a:t>, </a:t>
            </a:r>
            <a:r>
              <a:rPr lang="en-GB" sz="5600" b="1" dirty="0" err="1"/>
              <a:t>pethau</a:t>
            </a:r>
            <a:r>
              <a:rPr lang="en-GB" sz="5600" b="1" dirty="0"/>
              <a:t> </a:t>
            </a:r>
            <a:r>
              <a:rPr lang="en-GB" sz="5600" b="1" dirty="0" err="1" smtClean="0"/>
              <a:t>byw</a:t>
            </a:r>
            <a:r>
              <a:rPr lang="en-GB" sz="5600" b="1" dirty="0" smtClean="0"/>
              <a:t>…</a:t>
            </a:r>
            <a:r>
              <a:rPr lang="en-GB" sz="5600" b="1" dirty="0" err="1" smtClean="0"/>
              <a:t>Byddant</a:t>
            </a:r>
            <a:r>
              <a:rPr lang="en-GB" sz="5600" b="1" dirty="0" smtClean="0"/>
              <a:t> </a:t>
            </a:r>
            <a:r>
              <a:rPr lang="en-GB" sz="5600" b="1" dirty="0" err="1"/>
              <a:t>yn</a:t>
            </a:r>
            <a:r>
              <a:rPr lang="en-GB" sz="5600" b="1" dirty="0"/>
              <a:t> </a:t>
            </a:r>
            <a:r>
              <a:rPr lang="en-GB" sz="5600" b="1" dirty="0" err="1"/>
              <a:t>gwneud</a:t>
            </a:r>
            <a:r>
              <a:rPr lang="en-GB" sz="5600" b="1" dirty="0"/>
              <a:t> </a:t>
            </a:r>
            <a:r>
              <a:rPr lang="en-GB" sz="5600" b="1" dirty="0" err="1"/>
              <a:t>arsylwadau</a:t>
            </a:r>
            <a:r>
              <a:rPr lang="en-GB" sz="5600" b="1" dirty="0"/>
              <a:t>, </a:t>
            </a:r>
            <a:r>
              <a:rPr lang="en-GB" sz="5600" b="1" dirty="0" err="1"/>
              <a:t>yn</a:t>
            </a:r>
            <a:r>
              <a:rPr lang="en-GB" sz="5600" b="1" dirty="0"/>
              <a:t> </a:t>
            </a:r>
            <a:r>
              <a:rPr lang="en-GB" sz="5600" b="1" dirty="0" err="1"/>
              <a:t>gofyn</a:t>
            </a:r>
            <a:r>
              <a:rPr lang="en-GB" sz="5600" b="1" dirty="0"/>
              <a:t> ac </a:t>
            </a:r>
            <a:r>
              <a:rPr lang="en-GB" sz="5600" b="1" dirty="0" err="1"/>
              <a:t>yn</a:t>
            </a:r>
            <a:r>
              <a:rPr lang="en-GB" sz="5600" b="1" dirty="0"/>
              <a:t> </a:t>
            </a:r>
            <a:r>
              <a:rPr lang="en-GB" sz="5600" b="1" dirty="0" err="1"/>
              <a:t>ateb</a:t>
            </a:r>
            <a:r>
              <a:rPr lang="en-GB" sz="5600" b="1" dirty="0"/>
              <a:t> </a:t>
            </a:r>
            <a:r>
              <a:rPr lang="en-GB" sz="5600" b="1" dirty="0" err="1"/>
              <a:t>cwestiynau</a:t>
            </a:r>
            <a:r>
              <a:rPr lang="en-GB" sz="5600" b="1" dirty="0"/>
              <a:t>, ac </a:t>
            </a:r>
            <a:r>
              <a:rPr lang="en-GB" sz="5600" b="1" dirty="0" err="1"/>
              <a:t>yn</a:t>
            </a:r>
            <a:r>
              <a:rPr lang="en-GB" sz="5600" b="1" dirty="0"/>
              <a:t> </a:t>
            </a:r>
            <a:r>
              <a:rPr lang="en-GB" sz="5600" b="1" dirty="0" err="1"/>
              <a:t>dod</a:t>
            </a:r>
            <a:r>
              <a:rPr lang="en-GB" sz="5600" b="1" dirty="0"/>
              <a:t> o </a:t>
            </a:r>
            <a:r>
              <a:rPr lang="en-GB" sz="5600" b="1" dirty="0" err="1"/>
              <a:t>hyd</a:t>
            </a:r>
            <a:r>
              <a:rPr lang="en-GB" sz="5600" b="1" dirty="0"/>
              <a:t> </a:t>
            </a:r>
            <a:r>
              <a:rPr lang="en-GB" sz="5600" b="1" dirty="0" err="1"/>
              <a:t>i</a:t>
            </a:r>
            <a:r>
              <a:rPr lang="en-GB" sz="5600" b="1" dirty="0"/>
              <a:t> </a:t>
            </a:r>
            <a:r>
              <a:rPr lang="en-GB" sz="5600" b="1" dirty="0" err="1"/>
              <a:t>atebion</a:t>
            </a:r>
            <a:r>
              <a:rPr lang="en-GB" sz="5600" b="1" dirty="0"/>
              <a:t> </a:t>
            </a:r>
            <a:r>
              <a:rPr lang="en-GB" sz="5600" b="1" dirty="0" err="1"/>
              <a:t>gan</a:t>
            </a:r>
            <a:r>
              <a:rPr lang="en-GB" sz="5600" b="1" dirty="0"/>
              <a:t> </a:t>
            </a:r>
            <a:r>
              <a:rPr lang="en-GB" sz="5600" b="1" dirty="0" err="1"/>
              <a:t>ddefnyddio</a:t>
            </a:r>
            <a:r>
              <a:rPr lang="en-GB" sz="5600" b="1" dirty="0"/>
              <a:t> </a:t>
            </a:r>
            <a:r>
              <a:rPr lang="en-GB" sz="5600" b="1" dirty="0" err="1"/>
              <a:t>ffynonellau</a:t>
            </a:r>
            <a:r>
              <a:rPr lang="en-GB" sz="5600" b="1" dirty="0"/>
              <a:t> a </a:t>
            </a:r>
            <a:r>
              <a:rPr lang="en-GB" sz="5600" b="1" dirty="0" err="1"/>
              <a:t>deunyddiau</a:t>
            </a:r>
            <a:r>
              <a:rPr lang="en-GB" sz="5600" b="1" dirty="0"/>
              <a:t> </a:t>
            </a:r>
            <a:r>
              <a:rPr lang="en-GB" sz="5600" b="1" dirty="0" err="1"/>
              <a:t>dysgu</a:t>
            </a:r>
            <a:r>
              <a:rPr lang="en-GB" sz="5600" b="1" dirty="0"/>
              <a:t>. </a:t>
            </a:r>
            <a:r>
              <a:rPr lang="en-GB" sz="5600" b="1" dirty="0" err="1"/>
              <a:t>Byddant</a:t>
            </a:r>
            <a:r>
              <a:rPr lang="en-GB" sz="5600" b="1" dirty="0"/>
              <a:t> </a:t>
            </a:r>
            <a:r>
              <a:rPr lang="en-GB" sz="5600" b="1" dirty="0" err="1"/>
              <a:t>yn</a:t>
            </a:r>
            <a:r>
              <a:rPr lang="en-GB" sz="5600" b="1" dirty="0"/>
              <a:t> </a:t>
            </a:r>
            <a:r>
              <a:rPr lang="en-GB" sz="5600" b="1" dirty="0" err="1"/>
              <a:t>dechrau</a:t>
            </a:r>
            <a:r>
              <a:rPr lang="en-GB" sz="5600" b="1" dirty="0"/>
              <a:t> </a:t>
            </a:r>
            <a:r>
              <a:rPr lang="en-GB" sz="5600" b="1" dirty="0" err="1"/>
              <a:t>adnabod</a:t>
            </a:r>
            <a:r>
              <a:rPr lang="en-GB" sz="5600" b="1" dirty="0"/>
              <a:t> </a:t>
            </a:r>
            <a:r>
              <a:rPr lang="en-GB" sz="5600" b="1" dirty="0" err="1"/>
              <a:t>yr</a:t>
            </a:r>
            <a:r>
              <a:rPr lang="en-GB" sz="5600" b="1" dirty="0"/>
              <a:t> </a:t>
            </a:r>
            <a:r>
              <a:rPr lang="en-GB" sz="5600" b="1" dirty="0" err="1"/>
              <a:t>hyn</a:t>
            </a:r>
            <a:r>
              <a:rPr lang="en-GB" sz="5600" b="1" dirty="0"/>
              <a:t> a </a:t>
            </a:r>
            <a:r>
              <a:rPr lang="en-GB" sz="5600" b="1" dirty="0" err="1"/>
              <a:t>weithiodd</a:t>
            </a:r>
            <a:r>
              <a:rPr lang="en-GB" sz="5600" b="1" dirty="0"/>
              <a:t> </a:t>
            </a:r>
            <a:r>
              <a:rPr lang="en-GB" sz="5600" b="1" dirty="0" err="1"/>
              <a:t>a’r</a:t>
            </a:r>
            <a:r>
              <a:rPr lang="en-GB" sz="5600" b="1" dirty="0"/>
              <a:t> </a:t>
            </a:r>
            <a:r>
              <a:rPr lang="en-GB" sz="5600" b="1" dirty="0" err="1"/>
              <a:t>hyn</a:t>
            </a:r>
            <a:r>
              <a:rPr lang="en-GB" sz="5600" b="1" dirty="0"/>
              <a:t> </a:t>
            </a:r>
            <a:r>
              <a:rPr lang="en-GB" sz="5600" b="1" dirty="0" err="1"/>
              <a:t>na</a:t>
            </a:r>
            <a:r>
              <a:rPr lang="en-GB" sz="5600" b="1" dirty="0"/>
              <a:t> </a:t>
            </a:r>
            <a:r>
              <a:rPr lang="en-GB" sz="5600" b="1" dirty="0" err="1"/>
              <a:t>weithiodd</a:t>
            </a:r>
            <a:r>
              <a:rPr lang="en-GB" sz="5600" b="1" dirty="0"/>
              <a:t>. </a:t>
            </a:r>
            <a:r>
              <a:rPr lang="en-GB" sz="5600" b="1" dirty="0" err="1"/>
              <a:t>Byddant</a:t>
            </a:r>
            <a:r>
              <a:rPr lang="en-GB" sz="5600" b="1" dirty="0"/>
              <a:t> </a:t>
            </a:r>
            <a:r>
              <a:rPr lang="en-GB" sz="5600" b="1" dirty="0" err="1"/>
              <a:t>yn</a:t>
            </a:r>
            <a:r>
              <a:rPr lang="en-GB" sz="5600" b="1" dirty="0"/>
              <a:t> </a:t>
            </a:r>
            <a:r>
              <a:rPr lang="en-GB" sz="5600" b="1" dirty="0" err="1"/>
              <a:t>adnabod</a:t>
            </a:r>
            <a:r>
              <a:rPr lang="en-GB" sz="5600" b="1" dirty="0"/>
              <a:t> ac </a:t>
            </a:r>
            <a:r>
              <a:rPr lang="en-GB" sz="5600" b="1" dirty="0" err="1"/>
              <a:t>yn</a:t>
            </a:r>
            <a:r>
              <a:rPr lang="en-GB" sz="5600" b="1" dirty="0"/>
              <a:t> </a:t>
            </a:r>
            <a:r>
              <a:rPr lang="en-GB" sz="5600" b="1" dirty="0" err="1"/>
              <a:t>grwpio</a:t>
            </a:r>
            <a:r>
              <a:rPr lang="en-GB" sz="5600" b="1" dirty="0"/>
              <a:t> </a:t>
            </a:r>
            <a:r>
              <a:rPr lang="en-GB" sz="5600" b="1" dirty="0" err="1"/>
              <a:t>eitemau</a:t>
            </a:r>
            <a:r>
              <a:rPr lang="en-GB" sz="5600" b="1" dirty="0"/>
              <a:t> o </a:t>
            </a:r>
            <a:r>
              <a:rPr lang="en-GB" sz="5600" b="1" dirty="0" err="1" smtClean="0"/>
              <a:t>wybodaeth</a:t>
            </a:r>
            <a:r>
              <a:rPr lang="en-GB" sz="5600" b="1" dirty="0" smtClean="0"/>
              <a:t>… </a:t>
            </a:r>
            <a:r>
              <a:rPr lang="en-GB" sz="5600" b="1" dirty="0" err="1"/>
              <a:t>Byddant</a:t>
            </a:r>
            <a:r>
              <a:rPr lang="en-GB" sz="5600" b="1" dirty="0"/>
              <a:t> </a:t>
            </a:r>
            <a:r>
              <a:rPr lang="en-GB" sz="5600" b="1" dirty="0" err="1"/>
              <a:t>yn</a:t>
            </a:r>
            <a:r>
              <a:rPr lang="en-GB" sz="5600" b="1" dirty="0"/>
              <a:t> </a:t>
            </a:r>
            <a:r>
              <a:rPr lang="en-GB" sz="5600" b="1" dirty="0" err="1"/>
              <a:t>gwrando</a:t>
            </a:r>
            <a:r>
              <a:rPr lang="en-GB" sz="5600" b="1" dirty="0"/>
              <a:t> </a:t>
            </a:r>
            <a:r>
              <a:rPr lang="en-GB" sz="5600" b="1" dirty="0" err="1"/>
              <a:t>ar</a:t>
            </a:r>
            <a:r>
              <a:rPr lang="en-GB" sz="5600" b="1" dirty="0"/>
              <a:t> </a:t>
            </a:r>
            <a:r>
              <a:rPr lang="en-GB" sz="5600" b="1" dirty="0" err="1"/>
              <a:t>syniadau</a:t>
            </a:r>
            <a:r>
              <a:rPr lang="en-GB" sz="5600" b="1" dirty="0"/>
              <a:t> </a:t>
            </a:r>
            <a:r>
              <a:rPr lang="en-GB" sz="5600" b="1" dirty="0" err="1"/>
              <a:t>gwyddonol</a:t>
            </a:r>
            <a:r>
              <a:rPr lang="en-GB" sz="5600" b="1" dirty="0"/>
              <a:t> ac </a:t>
            </a:r>
            <a:r>
              <a:rPr lang="en-GB" sz="5600" b="1" dirty="0" err="1"/>
              <a:t>yn</a:t>
            </a:r>
            <a:r>
              <a:rPr lang="en-GB" sz="5600" b="1" dirty="0"/>
              <a:t> </a:t>
            </a:r>
            <a:r>
              <a:rPr lang="en-GB" sz="5600" b="1" dirty="0" err="1"/>
              <a:t>ymateb</a:t>
            </a:r>
            <a:r>
              <a:rPr lang="en-GB" sz="5600" b="1" dirty="0"/>
              <a:t> </a:t>
            </a:r>
            <a:r>
              <a:rPr lang="en-GB" sz="5600" b="1" dirty="0" err="1"/>
              <a:t>yn</a:t>
            </a:r>
            <a:r>
              <a:rPr lang="en-GB" sz="5600" b="1" dirty="0"/>
              <a:t> </a:t>
            </a:r>
            <a:r>
              <a:rPr lang="en-GB" sz="5600" b="1" dirty="0" err="1"/>
              <a:t>briodol</a:t>
            </a:r>
            <a:r>
              <a:rPr lang="en-GB" sz="5600" b="1" dirty="0"/>
              <a:t> </a:t>
            </a:r>
            <a:r>
              <a:rPr lang="en-GB" sz="5600" b="1" dirty="0" err="1"/>
              <a:t>iddynt</a:t>
            </a:r>
            <a:r>
              <a:rPr lang="en-GB" sz="5600" b="1" dirty="0"/>
              <a:t>. </a:t>
            </a:r>
            <a:r>
              <a:rPr lang="en-GB" sz="5600" b="1" dirty="0" err="1"/>
              <a:t>Byddant</a:t>
            </a:r>
            <a:r>
              <a:rPr lang="en-GB" sz="5600" b="1" dirty="0"/>
              <a:t> </a:t>
            </a:r>
            <a:r>
              <a:rPr lang="en-GB" sz="5600" b="1" dirty="0" err="1"/>
              <a:t>yn</a:t>
            </a:r>
            <a:r>
              <a:rPr lang="en-GB" sz="5600" b="1" dirty="0"/>
              <a:t> </a:t>
            </a:r>
            <a:r>
              <a:rPr lang="en-GB" sz="5600" b="1" dirty="0" err="1"/>
              <a:t>adnabod</a:t>
            </a:r>
            <a:r>
              <a:rPr lang="en-GB" sz="5600" b="1" dirty="0"/>
              <a:t> ac </a:t>
            </a:r>
            <a:r>
              <a:rPr lang="en-GB" sz="5600" b="1" dirty="0" err="1"/>
              <a:t>yn</a:t>
            </a:r>
            <a:r>
              <a:rPr lang="en-GB" sz="5600" b="1" dirty="0"/>
              <a:t> </a:t>
            </a:r>
            <a:r>
              <a:rPr lang="en-GB" sz="5600" b="1" dirty="0" err="1"/>
              <a:t>enwi</a:t>
            </a:r>
            <a:r>
              <a:rPr lang="en-GB" sz="5600" b="1" dirty="0"/>
              <a:t> </a:t>
            </a:r>
            <a:r>
              <a:rPr lang="en-GB" sz="5600" b="1" dirty="0" err="1"/>
              <a:t>ystod</a:t>
            </a:r>
            <a:r>
              <a:rPr lang="en-GB" sz="5600" b="1" dirty="0"/>
              <a:t> o </a:t>
            </a:r>
            <a:r>
              <a:rPr lang="en-GB" sz="5600" b="1" dirty="0" err="1"/>
              <a:t>anifeiliaid</a:t>
            </a:r>
            <a:r>
              <a:rPr lang="en-GB" sz="5600" b="1" dirty="0"/>
              <a:t>, </a:t>
            </a:r>
            <a:r>
              <a:rPr lang="en-GB" sz="5600" b="1" dirty="0" err="1"/>
              <a:t>gwrthrychau</a:t>
            </a:r>
            <a:r>
              <a:rPr lang="en-GB" sz="5600" b="1" dirty="0"/>
              <a:t>, </a:t>
            </a:r>
            <a:r>
              <a:rPr lang="en-GB" sz="5600" b="1" dirty="0" err="1"/>
              <a:t>defnyddiau</a:t>
            </a:r>
            <a:r>
              <a:rPr lang="en-GB" sz="5600" b="1" dirty="0"/>
              <a:t>, </a:t>
            </a:r>
            <a:r>
              <a:rPr lang="en-GB" sz="5600" b="1" dirty="0" err="1"/>
              <a:t>ffynonellau</a:t>
            </a:r>
            <a:r>
              <a:rPr lang="en-GB" sz="5600" b="1" dirty="0"/>
              <a:t> </a:t>
            </a:r>
            <a:r>
              <a:rPr lang="en-GB" sz="5600" b="1" dirty="0" err="1"/>
              <a:t>goleuni</a:t>
            </a:r>
            <a:r>
              <a:rPr lang="en-GB" sz="5600" b="1" dirty="0"/>
              <a:t> a </a:t>
            </a:r>
            <a:r>
              <a:rPr lang="en-GB" sz="5600" b="1" dirty="0" err="1"/>
              <a:t>ffynonellau</a:t>
            </a:r>
            <a:r>
              <a:rPr lang="en-GB" sz="5600" b="1" dirty="0"/>
              <a:t> </a:t>
            </a:r>
            <a:r>
              <a:rPr lang="en-GB" sz="5600" b="1" dirty="0" err="1" smtClean="0"/>
              <a:t>sŵn</a:t>
            </a:r>
            <a:r>
              <a:rPr lang="en-GB" sz="5600" b="1" dirty="0" smtClean="0"/>
              <a:t> </a:t>
            </a:r>
            <a:r>
              <a:rPr lang="en-GB" sz="5600" b="1" dirty="0" err="1"/>
              <a:t>cyffredin</a:t>
            </a:r>
            <a:r>
              <a:rPr lang="en-GB" sz="5600" b="1" dirty="0"/>
              <a:t>. </a:t>
            </a:r>
            <a:endParaRPr lang="en-GB" sz="5600" b="1" dirty="0" smtClean="0"/>
          </a:p>
          <a:p>
            <a:r>
              <a:rPr lang="en-GB" sz="5600" b="1" dirty="0" smtClean="0"/>
              <a:t>5. </a:t>
            </a:r>
            <a:r>
              <a:rPr lang="en-GB" sz="5600" b="1" dirty="0" err="1"/>
              <a:t>Byddant</a:t>
            </a:r>
            <a:r>
              <a:rPr lang="en-GB" sz="5600" b="1" dirty="0"/>
              <a:t> </a:t>
            </a:r>
            <a:r>
              <a:rPr lang="en-GB" sz="5600" b="1" dirty="0" err="1"/>
              <a:t>yn</a:t>
            </a:r>
            <a:r>
              <a:rPr lang="en-GB" sz="5600" b="1" dirty="0"/>
              <a:t> </a:t>
            </a:r>
            <a:r>
              <a:rPr lang="en-GB" sz="5600" b="1" dirty="0" err="1"/>
              <a:t>defnyddio</a:t>
            </a:r>
            <a:r>
              <a:rPr lang="en-GB" sz="5600" b="1" dirty="0"/>
              <a:t> offer </a:t>
            </a:r>
            <a:r>
              <a:rPr lang="en-GB" sz="5600" b="1" dirty="0" err="1"/>
              <a:t>syml</a:t>
            </a:r>
            <a:r>
              <a:rPr lang="en-GB" sz="5600" b="1" dirty="0"/>
              <a:t> </a:t>
            </a:r>
            <a:r>
              <a:rPr lang="en-GB" sz="5600" b="1" dirty="0" err="1"/>
              <a:t>i</a:t>
            </a:r>
            <a:r>
              <a:rPr lang="en-GB" sz="5600" b="1" dirty="0"/>
              <a:t> </a:t>
            </a:r>
            <a:r>
              <a:rPr lang="en-GB" sz="5600" b="1" dirty="0" err="1"/>
              <a:t>wneud</a:t>
            </a:r>
            <a:r>
              <a:rPr lang="en-GB" sz="5600" b="1" dirty="0"/>
              <a:t> </a:t>
            </a:r>
            <a:r>
              <a:rPr lang="en-GB" sz="5600" b="1" dirty="0" err="1"/>
              <a:t>digon</a:t>
            </a:r>
            <a:r>
              <a:rPr lang="en-GB" sz="5600" b="1" dirty="0"/>
              <a:t> o </a:t>
            </a:r>
            <a:r>
              <a:rPr lang="en-GB" sz="5600" b="1" dirty="0" err="1"/>
              <a:t>arsylwadau</a:t>
            </a:r>
            <a:r>
              <a:rPr lang="en-GB" sz="5600" b="1" dirty="0"/>
              <a:t> </a:t>
            </a:r>
            <a:r>
              <a:rPr lang="en-GB" sz="5600" b="1" dirty="0" err="1"/>
              <a:t>i’w</a:t>
            </a:r>
            <a:r>
              <a:rPr lang="en-GB" sz="5600" b="1" dirty="0"/>
              <a:t> </a:t>
            </a:r>
            <a:r>
              <a:rPr lang="en-GB" sz="5600" b="1" dirty="0" err="1"/>
              <a:t>galluogi</a:t>
            </a:r>
            <a:r>
              <a:rPr lang="en-GB" sz="5600" b="1" dirty="0"/>
              <a:t> </a:t>
            </a:r>
            <a:r>
              <a:rPr lang="en-GB" sz="5600" b="1" dirty="0" err="1"/>
              <a:t>i</a:t>
            </a:r>
            <a:r>
              <a:rPr lang="en-GB" sz="5600" b="1" dirty="0"/>
              <a:t> </a:t>
            </a:r>
            <a:r>
              <a:rPr lang="en-GB" sz="5600" b="1" dirty="0" err="1"/>
              <a:t>ddidoli</a:t>
            </a:r>
            <a:r>
              <a:rPr lang="en-GB" sz="5600" b="1" dirty="0"/>
              <a:t>, </a:t>
            </a:r>
            <a:r>
              <a:rPr lang="en-GB" sz="5600" b="1" dirty="0" err="1"/>
              <a:t>grwpio</a:t>
            </a:r>
            <a:r>
              <a:rPr lang="en-GB" sz="5600" b="1" dirty="0"/>
              <a:t> a </a:t>
            </a:r>
            <a:r>
              <a:rPr lang="en-GB" sz="5600" b="1" dirty="0" err="1"/>
              <a:t>chymharu</a:t>
            </a:r>
            <a:r>
              <a:rPr lang="en-GB" sz="5600" b="1" dirty="0"/>
              <a:t> </a:t>
            </a:r>
            <a:r>
              <a:rPr lang="en-GB" sz="5600" b="1" dirty="0" err="1"/>
              <a:t>gwrthrychau</a:t>
            </a:r>
            <a:r>
              <a:rPr lang="en-GB" sz="5600" b="1" dirty="0"/>
              <a:t>, </a:t>
            </a:r>
            <a:r>
              <a:rPr lang="en-GB" sz="5600" b="1" dirty="0" err="1"/>
              <a:t>defnyddiau</a:t>
            </a:r>
            <a:r>
              <a:rPr lang="en-GB" sz="5600" b="1" dirty="0"/>
              <a:t>, </a:t>
            </a:r>
            <a:r>
              <a:rPr lang="en-GB" sz="5600" b="1" dirty="0" err="1"/>
              <a:t>pethau</a:t>
            </a:r>
            <a:r>
              <a:rPr lang="en-GB" sz="5600" b="1" dirty="0"/>
              <a:t> </a:t>
            </a:r>
            <a:r>
              <a:rPr lang="en-GB" sz="5600" b="1" dirty="0" err="1"/>
              <a:t>byw</a:t>
            </a:r>
            <a:r>
              <a:rPr lang="en-GB" sz="5600" b="1" dirty="0"/>
              <a:t> a </a:t>
            </a:r>
            <a:r>
              <a:rPr lang="en-GB" sz="5600" b="1" dirty="0" err="1"/>
              <a:t>digwyddiadau</a:t>
            </a:r>
            <a:r>
              <a:rPr lang="en-GB" sz="5600" b="1" dirty="0"/>
              <a:t>. </a:t>
            </a:r>
            <a:r>
              <a:rPr lang="en-GB" sz="5600" b="1" dirty="0" err="1"/>
              <a:t>Byddant</a:t>
            </a:r>
            <a:r>
              <a:rPr lang="en-GB" sz="5600" b="1" dirty="0"/>
              <a:t> </a:t>
            </a:r>
            <a:r>
              <a:rPr lang="en-GB" sz="5600" b="1" dirty="0" err="1"/>
              <a:t>yn</a:t>
            </a:r>
            <a:r>
              <a:rPr lang="en-GB" sz="5600" b="1" dirty="0"/>
              <a:t> </a:t>
            </a:r>
            <a:r>
              <a:rPr lang="en-GB" sz="5600" b="1" dirty="0" err="1"/>
              <a:t>disgrifio’r</a:t>
            </a:r>
            <a:r>
              <a:rPr lang="en-GB" sz="5600" b="1" dirty="0"/>
              <a:t> sail </a:t>
            </a:r>
            <a:r>
              <a:rPr lang="en-GB" sz="5600" b="1" dirty="0" err="1"/>
              <a:t>ar</a:t>
            </a:r>
            <a:r>
              <a:rPr lang="en-GB" sz="5600" b="1" dirty="0"/>
              <a:t> </a:t>
            </a:r>
            <a:r>
              <a:rPr lang="en-GB" sz="5600" b="1" dirty="0" err="1"/>
              <a:t>gyfer</a:t>
            </a:r>
            <a:r>
              <a:rPr lang="en-GB" sz="5600" b="1" dirty="0"/>
              <a:t> y </a:t>
            </a:r>
            <a:r>
              <a:rPr lang="en-GB" sz="5600" b="1" dirty="0" err="1"/>
              <a:t>grwpio</a:t>
            </a:r>
            <a:r>
              <a:rPr lang="en-GB" sz="5600" b="1" dirty="0"/>
              <a:t> </a:t>
            </a:r>
            <a:r>
              <a:rPr lang="en-GB" sz="5600" b="1" dirty="0" err="1"/>
              <a:t>gan</a:t>
            </a:r>
            <a:r>
              <a:rPr lang="en-GB" sz="5600" b="1" dirty="0"/>
              <a:t> </a:t>
            </a:r>
            <a:r>
              <a:rPr lang="en-GB" sz="5600" b="1" dirty="0" err="1"/>
              <a:t>ddefnyddio</a:t>
            </a:r>
            <a:r>
              <a:rPr lang="en-GB" sz="5600" b="1" dirty="0"/>
              <a:t> </a:t>
            </a:r>
            <a:r>
              <a:rPr lang="en-GB" sz="5600" b="1" dirty="0" err="1"/>
              <a:t>gwahaniaethau</a:t>
            </a:r>
            <a:r>
              <a:rPr lang="en-GB" sz="5600" b="1" dirty="0"/>
              <a:t> </a:t>
            </a:r>
            <a:r>
              <a:rPr lang="en-GB" sz="5600" b="1" dirty="0" err="1"/>
              <a:t>syml</a:t>
            </a:r>
            <a:r>
              <a:rPr lang="en-GB" sz="5600" b="1" dirty="0"/>
              <a:t> </a:t>
            </a:r>
            <a:r>
              <a:rPr lang="en-GB" sz="5600" b="1" dirty="0" err="1"/>
              <a:t>rhwng</a:t>
            </a:r>
            <a:r>
              <a:rPr lang="en-GB" sz="5600" b="1" dirty="0"/>
              <a:t> </a:t>
            </a:r>
            <a:r>
              <a:rPr lang="en-GB" sz="5600" b="1" dirty="0" err="1"/>
              <a:t>pethau</a:t>
            </a:r>
            <a:r>
              <a:rPr lang="en-GB" sz="5600" b="1" dirty="0"/>
              <a:t> </a:t>
            </a:r>
            <a:r>
              <a:rPr lang="en-GB" sz="5600" b="1" dirty="0" err="1"/>
              <a:t>byw</a:t>
            </a:r>
            <a:r>
              <a:rPr lang="en-GB" sz="5600" b="1" dirty="0"/>
              <a:t>, </a:t>
            </a:r>
            <a:r>
              <a:rPr lang="en-GB" sz="5600" b="1" dirty="0" err="1"/>
              <a:t>gwrthrychau</a:t>
            </a:r>
            <a:r>
              <a:rPr lang="en-GB" sz="5600" b="1" dirty="0"/>
              <a:t>, </a:t>
            </a:r>
            <a:r>
              <a:rPr lang="en-GB" sz="5600" b="1" dirty="0" err="1"/>
              <a:t>defnyddiau</a:t>
            </a:r>
            <a:r>
              <a:rPr lang="en-GB" sz="5600" b="1" dirty="0"/>
              <a:t> a </a:t>
            </a:r>
            <a:r>
              <a:rPr lang="en-GB" sz="5600" b="1" dirty="0" err="1"/>
              <a:t>ffenomena</a:t>
            </a:r>
            <a:r>
              <a:rPr lang="en-GB" sz="5600" b="1" dirty="0"/>
              <a:t> </a:t>
            </a:r>
            <a:r>
              <a:rPr lang="en-GB" sz="5600" b="1" dirty="0" err="1"/>
              <a:t>ffisegol</a:t>
            </a:r>
            <a:r>
              <a:rPr lang="en-GB" sz="5600" b="1" dirty="0"/>
              <a:t>. </a:t>
            </a:r>
            <a:r>
              <a:rPr lang="en-GB" sz="5600" b="1" dirty="0" err="1"/>
              <a:t>Byddant</a:t>
            </a:r>
            <a:r>
              <a:rPr lang="en-GB" sz="5600" b="1" dirty="0"/>
              <a:t> </a:t>
            </a:r>
            <a:r>
              <a:rPr lang="en-GB" sz="5600" b="1" dirty="0" err="1"/>
              <a:t>yn</a:t>
            </a:r>
            <a:r>
              <a:rPr lang="en-GB" sz="5600" b="1" dirty="0"/>
              <a:t> </a:t>
            </a:r>
            <a:r>
              <a:rPr lang="en-GB" sz="5600" b="1" dirty="0" err="1"/>
              <a:t>gofyn</a:t>
            </a:r>
            <a:r>
              <a:rPr lang="en-GB" sz="5600" b="1" dirty="0"/>
              <a:t> ac </a:t>
            </a:r>
            <a:r>
              <a:rPr lang="en-GB" sz="5600" b="1" dirty="0" err="1"/>
              <a:t>yn</a:t>
            </a:r>
            <a:r>
              <a:rPr lang="en-GB" sz="5600" b="1" dirty="0"/>
              <a:t> </a:t>
            </a:r>
            <a:r>
              <a:rPr lang="en-GB" sz="5600" b="1" dirty="0" err="1"/>
              <a:t>ateb</a:t>
            </a:r>
            <a:r>
              <a:rPr lang="en-GB" sz="5600" b="1" dirty="0"/>
              <a:t> </a:t>
            </a:r>
            <a:r>
              <a:rPr lang="en-GB" sz="5600" b="1" dirty="0" err="1"/>
              <a:t>cwestiynau</a:t>
            </a:r>
            <a:r>
              <a:rPr lang="en-GB" sz="5600" b="1" dirty="0"/>
              <a:t>, </a:t>
            </a:r>
            <a:r>
              <a:rPr lang="en-GB" sz="5600" b="1" dirty="0" err="1"/>
              <a:t>yn</a:t>
            </a:r>
            <a:r>
              <a:rPr lang="en-GB" sz="5600" b="1" dirty="0"/>
              <a:t> </a:t>
            </a:r>
            <a:r>
              <a:rPr lang="en-GB" sz="5600" b="1" dirty="0" err="1"/>
              <a:t>gwneud</a:t>
            </a:r>
            <a:r>
              <a:rPr lang="en-GB" sz="5600" b="1" dirty="0"/>
              <a:t> </a:t>
            </a:r>
            <a:r>
              <a:rPr lang="en-GB" sz="5600" b="1" dirty="0" err="1"/>
              <a:t>arsylwadau</a:t>
            </a:r>
            <a:r>
              <a:rPr lang="en-GB" sz="5600" b="1" dirty="0"/>
              <a:t>, </a:t>
            </a:r>
            <a:r>
              <a:rPr lang="en-GB" sz="5600" b="1" dirty="0" err="1"/>
              <a:t>yn</a:t>
            </a:r>
            <a:r>
              <a:rPr lang="en-GB" sz="5600" b="1" dirty="0"/>
              <a:t> </a:t>
            </a:r>
            <a:r>
              <a:rPr lang="en-GB" sz="5600" b="1" dirty="0" err="1"/>
              <a:t>casglu</a:t>
            </a:r>
            <a:r>
              <a:rPr lang="en-GB" sz="5600" b="1" dirty="0"/>
              <a:t> </a:t>
            </a:r>
            <a:r>
              <a:rPr lang="en-GB" sz="5600" b="1" dirty="0" err="1"/>
              <a:t>gwybodaeth</a:t>
            </a:r>
            <a:r>
              <a:rPr lang="en-GB" sz="5600" b="1" dirty="0"/>
              <a:t> ac </a:t>
            </a:r>
            <a:r>
              <a:rPr lang="en-GB" sz="5600" b="1" dirty="0" err="1"/>
              <a:t>yn</a:t>
            </a:r>
            <a:r>
              <a:rPr lang="en-GB" sz="5600" b="1" dirty="0"/>
              <a:t> </a:t>
            </a:r>
            <a:r>
              <a:rPr lang="en-GB" sz="5600" b="1" dirty="0" err="1"/>
              <a:t>dod</a:t>
            </a:r>
            <a:r>
              <a:rPr lang="en-GB" sz="5600" b="1" dirty="0"/>
              <a:t> o </a:t>
            </a:r>
            <a:r>
              <a:rPr lang="en-GB" sz="5600" b="1" dirty="0" err="1"/>
              <a:t>hyd</a:t>
            </a:r>
            <a:r>
              <a:rPr lang="en-GB" sz="5600" b="1" dirty="0"/>
              <a:t> </a:t>
            </a:r>
            <a:r>
              <a:rPr lang="en-GB" sz="5600" b="1" dirty="0" err="1"/>
              <a:t>i</a:t>
            </a:r>
            <a:r>
              <a:rPr lang="en-GB" sz="5600" b="1" dirty="0"/>
              <a:t> </a:t>
            </a:r>
            <a:r>
              <a:rPr lang="en-GB" sz="5600" b="1" dirty="0" err="1"/>
              <a:t>atebion</a:t>
            </a:r>
            <a:r>
              <a:rPr lang="en-GB" sz="5600" b="1" dirty="0"/>
              <a:t> </a:t>
            </a:r>
            <a:r>
              <a:rPr lang="en-GB" sz="5600" b="1" dirty="0" err="1"/>
              <a:t>gan</a:t>
            </a:r>
            <a:r>
              <a:rPr lang="en-GB" sz="5600" b="1" dirty="0"/>
              <a:t> </a:t>
            </a:r>
            <a:r>
              <a:rPr lang="en-GB" sz="5600" b="1" dirty="0" err="1"/>
              <a:t>ddefnyddio’r</a:t>
            </a:r>
            <a:r>
              <a:rPr lang="en-GB" sz="5600" b="1" dirty="0"/>
              <a:t> </a:t>
            </a:r>
            <a:r>
              <a:rPr lang="en-GB" sz="5600" b="1" dirty="0" err="1"/>
              <a:t>ffynonellau</a:t>
            </a:r>
            <a:r>
              <a:rPr lang="en-GB" sz="5600" b="1" dirty="0"/>
              <a:t>/</a:t>
            </a:r>
            <a:r>
              <a:rPr lang="en-GB" sz="5600" b="1" dirty="0" err="1"/>
              <a:t>deunyddiau</a:t>
            </a:r>
            <a:r>
              <a:rPr lang="en-GB" sz="5600" b="1" dirty="0"/>
              <a:t> </a:t>
            </a:r>
            <a:r>
              <a:rPr lang="en-GB" sz="5600" b="1" dirty="0" err="1"/>
              <a:t>dysgu</a:t>
            </a:r>
            <a:r>
              <a:rPr lang="en-GB" sz="5600" b="1" dirty="0"/>
              <a:t> a </a:t>
            </a:r>
            <a:r>
              <a:rPr lang="en-GB" sz="5600" b="1" dirty="0" err="1"/>
              <a:t>ddarperir</a:t>
            </a:r>
            <a:r>
              <a:rPr lang="en-GB" sz="5600" b="1" dirty="0"/>
              <a:t>. </a:t>
            </a:r>
            <a:r>
              <a:rPr lang="en-GB" sz="5600" b="1" dirty="0" err="1"/>
              <a:t>Byddant</a:t>
            </a:r>
            <a:r>
              <a:rPr lang="en-GB" sz="5600" b="1" dirty="0"/>
              <a:t> </a:t>
            </a:r>
            <a:r>
              <a:rPr lang="en-GB" sz="5600" b="1" dirty="0" err="1"/>
              <a:t>yn</a:t>
            </a:r>
            <a:r>
              <a:rPr lang="en-GB" sz="5600" b="1" dirty="0"/>
              <a:t> </a:t>
            </a:r>
            <a:r>
              <a:rPr lang="en-GB" sz="5600" b="1" dirty="0" err="1"/>
              <a:t>cyfleu</a:t>
            </a:r>
            <a:r>
              <a:rPr lang="en-GB" sz="5600" b="1" dirty="0"/>
              <a:t> </a:t>
            </a:r>
            <a:r>
              <a:rPr lang="en-GB" sz="5600" b="1" dirty="0" err="1"/>
              <a:t>gwybodaeth</a:t>
            </a:r>
            <a:r>
              <a:rPr lang="en-GB" sz="5600" b="1" dirty="0"/>
              <a:t> am y </a:t>
            </a:r>
            <a:r>
              <a:rPr lang="en-GB" sz="5600" b="1" dirty="0" err="1"/>
              <a:t>camau</a:t>
            </a:r>
            <a:r>
              <a:rPr lang="en-GB" sz="5600" b="1" dirty="0"/>
              <a:t> y </a:t>
            </a:r>
            <a:r>
              <a:rPr lang="en-GB" sz="5600" b="1" dirty="0" err="1"/>
              <a:t>mae</a:t>
            </a:r>
            <a:r>
              <a:rPr lang="en-GB" sz="5600" b="1" dirty="0"/>
              <a:t> </a:t>
            </a:r>
            <a:r>
              <a:rPr lang="en-GB" sz="5600" b="1" dirty="0" err="1"/>
              <a:t>angen</a:t>
            </a:r>
            <a:r>
              <a:rPr lang="en-GB" sz="5600" b="1" dirty="0"/>
              <a:t> </a:t>
            </a:r>
            <a:r>
              <a:rPr lang="en-GB" sz="5600" b="1" dirty="0" err="1"/>
              <a:t>eu</a:t>
            </a:r>
            <a:r>
              <a:rPr lang="en-GB" sz="5600" b="1" dirty="0"/>
              <a:t> </a:t>
            </a:r>
            <a:r>
              <a:rPr lang="en-GB" sz="5600" b="1" dirty="0" err="1"/>
              <a:t>cymryd</a:t>
            </a:r>
            <a:r>
              <a:rPr lang="en-GB" sz="5600" b="1" dirty="0"/>
              <a:t> </a:t>
            </a:r>
            <a:r>
              <a:rPr lang="en-GB" sz="5600" b="1" dirty="0" err="1"/>
              <a:t>i</a:t>
            </a:r>
            <a:r>
              <a:rPr lang="en-GB" sz="5600" b="1" dirty="0"/>
              <a:t> </a:t>
            </a:r>
            <a:r>
              <a:rPr lang="en-GB" sz="5600" b="1" dirty="0" err="1"/>
              <a:t>gynnal</a:t>
            </a:r>
            <a:r>
              <a:rPr lang="en-GB" sz="5600" b="1" dirty="0"/>
              <a:t> </a:t>
            </a:r>
            <a:r>
              <a:rPr lang="en-GB" sz="5600" b="1" dirty="0" err="1"/>
              <a:t>eu</a:t>
            </a:r>
            <a:r>
              <a:rPr lang="en-GB" sz="5600" b="1" dirty="0"/>
              <a:t> </a:t>
            </a:r>
            <a:r>
              <a:rPr lang="en-GB" sz="5600" b="1" dirty="0" err="1"/>
              <a:t>hymchwiliadau</a:t>
            </a:r>
            <a:r>
              <a:rPr lang="en-GB" sz="5600" b="1" dirty="0"/>
              <a:t>. </a:t>
            </a:r>
            <a:r>
              <a:rPr lang="en-GB" sz="5600" b="1" dirty="0" err="1"/>
              <a:t>Byddant</a:t>
            </a:r>
            <a:r>
              <a:rPr lang="en-GB" sz="5600" b="1" dirty="0"/>
              <a:t> </a:t>
            </a:r>
            <a:r>
              <a:rPr lang="en-GB" sz="5600" b="1" dirty="0" err="1"/>
              <a:t>yn</a:t>
            </a:r>
            <a:r>
              <a:rPr lang="en-GB" sz="5600" b="1" dirty="0"/>
              <a:t> </a:t>
            </a:r>
            <a:r>
              <a:rPr lang="en-GB" sz="5600" b="1" dirty="0" err="1"/>
              <a:t>defnyddio</a:t>
            </a:r>
            <a:r>
              <a:rPr lang="en-GB" sz="5600" b="1" dirty="0"/>
              <a:t> </a:t>
            </a:r>
            <a:r>
              <a:rPr lang="en-GB" sz="5600" b="1" dirty="0" err="1"/>
              <a:t>eu</a:t>
            </a:r>
            <a:r>
              <a:rPr lang="en-GB" sz="5600" b="1" dirty="0"/>
              <a:t> </a:t>
            </a:r>
            <a:r>
              <a:rPr lang="en-GB" sz="5600" b="1" dirty="0" err="1"/>
              <a:t>profiadau</a:t>
            </a:r>
            <a:r>
              <a:rPr lang="en-GB" sz="5600" b="1" dirty="0"/>
              <a:t> </a:t>
            </a:r>
            <a:r>
              <a:rPr lang="en-GB" sz="5600" b="1" dirty="0" err="1"/>
              <a:t>i</a:t>
            </a:r>
            <a:r>
              <a:rPr lang="en-GB" sz="5600" b="1" dirty="0"/>
              <a:t> </a:t>
            </a:r>
            <a:r>
              <a:rPr lang="en-GB" sz="5600" b="1" dirty="0" err="1"/>
              <a:t>ddatblygu</a:t>
            </a:r>
            <a:r>
              <a:rPr lang="en-GB" sz="5600" b="1" dirty="0"/>
              <a:t> </a:t>
            </a:r>
            <a:r>
              <a:rPr lang="en-GB" sz="5600" b="1" dirty="0" err="1"/>
              <a:t>eu</a:t>
            </a:r>
            <a:r>
              <a:rPr lang="en-GB" sz="5600" b="1" dirty="0"/>
              <a:t> </a:t>
            </a:r>
            <a:r>
              <a:rPr lang="en-GB" sz="5600" b="1" dirty="0" err="1"/>
              <a:t>syniadau</a:t>
            </a:r>
            <a:r>
              <a:rPr lang="en-GB" sz="5600" b="1" dirty="0"/>
              <a:t> </a:t>
            </a:r>
            <a:r>
              <a:rPr lang="en-GB" sz="5600" b="1" dirty="0" err="1"/>
              <a:t>eu</a:t>
            </a:r>
            <a:r>
              <a:rPr lang="en-GB" sz="5600" b="1" dirty="0"/>
              <a:t> </a:t>
            </a:r>
            <a:r>
              <a:rPr lang="en-GB" sz="5600" b="1" dirty="0" err="1"/>
              <a:t>hunain</a:t>
            </a:r>
            <a:r>
              <a:rPr lang="en-GB" sz="5600" b="1" dirty="0"/>
              <a:t>. </a:t>
            </a:r>
            <a:r>
              <a:rPr lang="en-GB" sz="5600" b="1" dirty="0" err="1"/>
              <a:t>Byddant</a:t>
            </a:r>
            <a:r>
              <a:rPr lang="en-GB" sz="5600" b="1" dirty="0"/>
              <a:t> </a:t>
            </a:r>
            <a:r>
              <a:rPr lang="en-GB" sz="5600" b="1" dirty="0" err="1"/>
              <a:t>yn</a:t>
            </a:r>
            <a:r>
              <a:rPr lang="en-GB" sz="5600" b="1" dirty="0"/>
              <a:t> </a:t>
            </a:r>
            <a:r>
              <a:rPr lang="en-GB" sz="5600" b="1" dirty="0" err="1"/>
              <a:t>myfyrio</a:t>
            </a:r>
            <a:r>
              <a:rPr lang="en-GB" sz="5600" b="1" dirty="0"/>
              <a:t> ac </a:t>
            </a:r>
            <a:r>
              <a:rPr lang="en-GB" sz="5600" b="1" dirty="0" err="1"/>
              <a:t>yn</a:t>
            </a:r>
            <a:r>
              <a:rPr lang="en-GB" sz="5600" b="1" dirty="0"/>
              <a:t> </a:t>
            </a:r>
            <a:r>
              <a:rPr lang="en-GB" sz="5600" b="1" dirty="0" err="1"/>
              <a:t>gwerthuso</a:t>
            </a:r>
            <a:r>
              <a:rPr lang="en-GB" sz="5600" b="1" dirty="0"/>
              <a:t> </a:t>
            </a:r>
            <a:r>
              <a:rPr lang="en-GB" sz="5600" b="1" dirty="0" err="1"/>
              <a:t>drwy</a:t>
            </a:r>
            <a:r>
              <a:rPr lang="en-GB" sz="5600" b="1" dirty="0"/>
              <a:t> </a:t>
            </a:r>
            <a:r>
              <a:rPr lang="en-GB" sz="5600" b="1" dirty="0" err="1"/>
              <a:t>ddisgrifio</a:t>
            </a:r>
            <a:r>
              <a:rPr lang="en-GB" sz="5600" b="1" dirty="0"/>
              <a:t> </a:t>
            </a:r>
            <a:r>
              <a:rPr lang="en-GB" sz="5600" b="1" dirty="0" err="1"/>
              <a:t>eu</a:t>
            </a:r>
            <a:r>
              <a:rPr lang="en-GB" sz="5600" b="1" dirty="0"/>
              <a:t> </a:t>
            </a:r>
            <a:r>
              <a:rPr lang="en-GB" sz="5600" b="1" dirty="0" err="1"/>
              <a:t>gwaith</a:t>
            </a:r>
            <a:r>
              <a:rPr lang="en-GB" sz="5600" b="1" dirty="0"/>
              <a:t> </a:t>
            </a:r>
            <a:r>
              <a:rPr lang="en-GB" sz="5600" b="1" dirty="0" err="1"/>
              <a:t>yn</a:t>
            </a:r>
            <a:r>
              <a:rPr lang="en-GB" sz="5600" b="1" dirty="0"/>
              <a:t> </a:t>
            </a:r>
            <a:r>
              <a:rPr lang="en-GB" sz="5600" b="1" dirty="0" err="1"/>
              <a:t>fanwl</a:t>
            </a:r>
            <a:r>
              <a:rPr lang="en-GB" sz="5600" b="1" dirty="0"/>
              <a:t> </a:t>
            </a:r>
            <a:r>
              <a:rPr lang="en-GB" sz="5600" b="1" dirty="0" err="1"/>
              <a:t>gan</a:t>
            </a:r>
            <a:r>
              <a:rPr lang="en-GB" sz="5600" b="1" dirty="0"/>
              <a:t> </a:t>
            </a:r>
            <a:r>
              <a:rPr lang="en-GB" sz="5600" b="1" dirty="0" err="1"/>
              <a:t>ddefnyddio</a:t>
            </a:r>
            <a:r>
              <a:rPr lang="en-GB" sz="5600" b="1" dirty="0"/>
              <a:t> </a:t>
            </a:r>
            <a:r>
              <a:rPr lang="en-GB" sz="5600" b="1" dirty="0" err="1"/>
              <a:t>geirfa</a:t>
            </a:r>
            <a:r>
              <a:rPr lang="en-GB" sz="5600" b="1" dirty="0"/>
              <a:t> </a:t>
            </a:r>
            <a:r>
              <a:rPr lang="en-GB" sz="5600" b="1" dirty="0" err="1"/>
              <a:t>sy’n</a:t>
            </a:r>
            <a:r>
              <a:rPr lang="en-GB" sz="5600" b="1" dirty="0"/>
              <a:t> </a:t>
            </a:r>
            <a:r>
              <a:rPr lang="en-GB" sz="5600" b="1" dirty="0" err="1"/>
              <a:t>gynyddol</a:t>
            </a:r>
            <a:r>
              <a:rPr lang="en-GB" sz="5600" b="1" dirty="0"/>
              <a:t> </a:t>
            </a:r>
            <a:r>
              <a:rPr lang="en-GB" sz="5600" b="1" dirty="0" err="1"/>
              <a:t>briodol</a:t>
            </a:r>
            <a:r>
              <a:rPr lang="en-GB" sz="5600" b="1" dirty="0"/>
              <a:t>. </a:t>
            </a:r>
            <a:r>
              <a:rPr lang="en-GB" sz="5600" b="1" dirty="0" err="1"/>
              <a:t>Byddant</a:t>
            </a:r>
            <a:r>
              <a:rPr lang="en-GB" sz="5600" b="1" dirty="0"/>
              <a:t> </a:t>
            </a:r>
            <a:r>
              <a:rPr lang="en-GB" sz="5600" b="1" dirty="0" err="1"/>
              <a:t>yn</a:t>
            </a:r>
            <a:r>
              <a:rPr lang="en-GB" sz="5600" b="1" dirty="0"/>
              <a:t> </a:t>
            </a:r>
            <a:r>
              <a:rPr lang="en-GB" sz="5600" b="1" dirty="0" err="1"/>
              <a:t>cynnig</a:t>
            </a:r>
            <a:r>
              <a:rPr lang="en-GB" sz="5600" b="1" dirty="0"/>
              <a:t> </a:t>
            </a:r>
            <a:r>
              <a:rPr lang="en-GB" sz="5600" b="1" dirty="0" err="1"/>
              <a:t>esboniadau</a:t>
            </a:r>
            <a:r>
              <a:rPr lang="en-GB" sz="5600" b="1" dirty="0"/>
              <a:t> </a:t>
            </a:r>
            <a:r>
              <a:rPr lang="en-GB" sz="5600" b="1" dirty="0" err="1"/>
              <a:t>ynghylch</a:t>
            </a:r>
            <a:r>
              <a:rPr lang="en-GB" sz="5600" b="1" dirty="0"/>
              <a:t> pam y </a:t>
            </a:r>
            <a:r>
              <a:rPr lang="en-GB" sz="5600" b="1" dirty="0" err="1"/>
              <a:t>gweithiodd</a:t>
            </a:r>
            <a:r>
              <a:rPr lang="en-GB" sz="5600" b="1" dirty="0"/>
              <a:t> </a:t>
            </a:r>
            <a:r>
              <a:rPr lang="en-GB" sz="5600" b="1" dirty="0" err="1"/>
              <a:t>neu</a:t>
            </a:r>
            <a:r>
              <a:rPr lang="en-GB" sz="5600" b="1" dirty="0"/>
              <a:t> </a:t>
            </a:r>
            <a:r>
              <a:rPr lang="en-GB" sz="5600" b="1" dirty="0" err="1"/>
              <a:t>na</a:t>
            </a:r>
            <a:r>
              <a:rPr lang="en-GB" sz="5600" b="1" dirty="0"/>
              <a:t> </a:t>
            </a:r>
            <a:r>
              <a:rPr lang="en-GB" sz="5600" b="1" dirty="0" err="1"/>
              <a:t>weithiodd</a:t>
            </a:r>
            <a:r>
              <a:rPr lang="en-GB" sz="5600" b="1" dirty="0"/>
              <a:t> </a:t>
            </a:r>
            <a:r>
              <a:rPr lang="en-GB" sz="5600" b="1" dirty="0" err="1"/>
              <a:t>rhywbeth</a:t>
            </a:r>
            <a:r>
              <a:rPr lang="en-GB" sz="5600" b="1" dirty="0"/>
              <a:t>. </a:t>
            </a:r>
            <a:endParaRPr lang="en-GB" sz="5600" b="1" dirty="0" smtClean="0"/>
          </a:p>
          <a:p>
            <a:r>
              <a:rPr lang="en-GB" sz="5600" b="1" dirty="0"/>
              <a:t>6. </a:t>
            </a:r>
            <a:r>
              <a:rPr lang="en-GB" sz="5600" b="1" dirty="0" err="1"/>
              <a:t>Byddant</a:t>
            </a:r>
            <a:r>
              <a:rPr lang="en-GB" sz="5600" b="1" dirty="0"/>
              <a:t> </a:t>
            </a:r>
            <a:r>
              <a:rPr lang="en-GB" sz="5600" b="1" dirty="0" err="1"/>
              <a:t>yn</a:t>
            </a:r>
            <a:r>
              <a:rPr lang="en-GB" sz="5600" b="1" dirty="0"/>
              <a:t> </a:t>
            </a:r>
            <a:r>
              <a:rPr lang="en-GB" sz="5600" b="1" dirty="0" err="1"/>
              <a:t>defnyddio</a:t>
            </a:r>
            <a:r>
              <a:rPr lang="en-GB" sz="5600" b="1" dirty="0"/>
              <a:t> </a:t>
            </a:r>
            <a:r>
              <a:rPr lang="en-GB" sz="5600" b="1" dirty="0" err="1"/>
              <a:t>eu</a:t>
            </a:r>
            <a:r>
              <a:rPr lang="en-GB" sz="5600" b="1" dirty="0"/>
              <a:t> </a:t>
            </a:r>
            <a:r>
              <a:rPr lang="en-GB" sz="5600" b="1" dirty="0" err="1"/>
              <a:t>profiadau</a:t>
            </a:r>
            <a:r>
              <a:rPr lang="en-GB" sz="5600" b="1" dirty="0"/>
              <a:t> </a:t>
            </a:r>
            <a:r>
              <a:rPr lang="en-GB" sz="5600" b="1" dirty="0" err="1"/>
              <a:t>pob</a:t>
            </a:r>
            <a:r>
              <a:rPr lang="en-GB" sz="5600" b="1" dirty="0"/>
              <a:t> </a:t>
            </a:r>
            <a:r>
              <a:rPr lang="en-GB" sz="5600" b="1" dirty="0" err="1"/>
              <a:t>dydd</a:t>
            </a:r>
            <a:r>
              <a:rPr lang="en-GB" sz="5600" b="1" dirty="0"/>
              <a:t> </a:t>
            </a:r>
            <a:r>
              <a:rPr lang="en-GB" sz="5600" b="1" dirty="0" err="1"/>
              <a:t>i</a:t>
            </a:r>
            <a:r>
              <a:rPr lang="en-GB" sz="5600" b="1" dirty="0"/>
              <a:t> </a:t>
            </a:r>
            <a:r>
              <a:rPr lang="en-GB" sz="5600" b="1" dirty="0" err="1"/>
              <a:t>egluro’r</a:t>
            </a:r>
            <a:r>
              <a:rPr lang="en-GB" sz="5600" b="1" dirty="0"/>
              <a:t> </a:t>
            </a:r>
            <a:r>
              <a:rPr lang="en-GB" sz="5600" b="1" dirty="0" err="1"/>
              <a:t>gwahaniaethau</a:t>
            </a:r>
            <a:r>
              <a:rPr lang="en-GB" sz="5600" b="1" dirty="0"/>
              <a:t> </a:t>
            </a:r>
            <a:r>
              <a:rPr lang="en-GB" sz="5600" b="1" dirty="0" err="1"/>
              <a:t>rhwng</a:t>
            </a:r>
            <a:r>
              <a:rPr lang="en-GB" sz="5600" b="1" dirty="0"/>
              <a:t> </a:t>
            </a:r>
            <a:r>
              <a:rPr lang="en-GB" sz="5600" b="1" dirty="0" err="1"/>
              <a:t>pethau</a:t>
            </a:r>
            <a:r>
              <a:rPr lang="en-GB" sz="5600" b="1" dirty="0"/>
              <a:t> </a:t>
            </a:r>
            <a:r>
              <a:rPr lang="en-GB" sz="5600" b="1" dirty="0" err="1"/>
              <a:t>byw</a:t>
            </a:r>
            <a:r>
              <a:rPr lang="en-GB" sz="5600" b="1" dirty="0"/>
              <a:t>, </a:t>
            </a:r>
            <a:r>
              <a:rPr lang="en-GB" sz="5600" b="1" dirty="0" err="1"/>
              <a:t>defnyddiau</a:t>
            </a:r>
            <a:r>
              <a:rPr lang="en-GB" sz="5600" b="1" dirty="0"/>
              <a:t> a </a:t>
            </a:r>
            <a:r>
              <a:rPr lang="en-GB" sz="5600" b="1" dirty="0" err="1"/>
              <a:t>ffenomena</a:t>
            </a:r>
            <a:r>
              <a:rPr lang="en-GB" sz="5600" b="1" dirty="0"/>
              <a:t> </a:t>
            </a:r>
            <a:r>
              <a:rPr lang="en-GB" sz="5600" b="1" dirty="0" err="1"/>
              <a:t>ffisegol</a:t>
            </a:r>
            <a:r>
              <a:rPr lang="en-GB" sz="5600" b="1" dirty="0"/>
              <a:t>, </a:t>
            </a:r>
            <a:r>
              <a:rPr lang="en-GB" sz="5600" b="1" dirty="0" err="1"/>
              <a:t>a’r</a:t>
            </a:r>
            <a:r>
              <a:rPr lang="en-GB" sz="5600" b="1" dirty="0"/>
              <a:t> </a:t>
            </a:r>
            <a:r>
              <a:rPr lang="en-GB" sz="5600" b="1" dirty="0" err="1"/>
              <a:t>newidiadau</a:t>
            </a:r>
            <a:r>
              <a:rPr lang="en-GB" sz="5600" b="1" dirty="0"/>
              <a:t> </a:t>
            </a:r>
            <a:r>
              <a:rPr lang="en-GB" sz="5600" b="1" dirty="0" err="1"/>
              <a:t>sy’n</a:t>
            </a:r>
            <a:r>
              <a:rPr lang="en-GB" sz="5600" b="1" dirty="0"/>
              <a:t> </a:t>
            </a:r>
            <a:r>
              <a:rPr lang="en-GB" sz="5600" b="1" dirty="0" err="1"/>
              <a:t>digwydd</a:t>
            </a:r>
            <a:r>
              <a:rPr lang="en-GB" sz="5600" b="1" dirty="0"/>
              <a:t> </a:t>
            </a:r>
            <a:r>
              <a:rPr lang="en-GB" sz="5600" b="1" dirty="0" err="1"/>
              <a:t>iddynt</a:t>
            </a:r>
            <a:r>
              <a:rPr lang="en-GB" sz="5600" b="1" dirty="0"/>
              <a:t>. </a:t>
            </a:r>
            <a:r>
              <a:rPr lang="en-GB" sz="5600" b="1" dirty="0" err="1"/>
              <a:t>Gyda</a:t>
            </a:r>
            <a:r>
              <a:rPr lang="en-GB" sz="5600" b="1" dirty="0"/>
              <a:t> </a:t>
            </a:r>
            <a:r>
              <a:rPr lang="en-GB" sz="5600" b="1" dirty="0" err="1"/>
              <a:t>chymorth</a:t>
            </a:r>
            <a:r>
              <a:rPr lang="en-GB" sz="5600" b="1" dirty="0"/>
              <a:t>, </a:t>
            </a:r>
            <a:r>
              <a:rPr lang="en-GB" sz="5600" b="1" dirty="0" err="1"/>
              <a:t>byddant</a:t>
            </a:r>
            <a:r>
              <a:rPr lang="en-GB" sz="5600" b="1" dirty="0"/>
              <a:t> </a:t>
            </a:r>
            <a:r>
              <a:rPr lang="en-GB" sz="5600" b="1" dirty="0" err="1"/>
              <a:t>yn</a:t>
            </a:r>
            <a:r>
              <a:rPr lang="en-GB" sz="5600" b="1" dirty="0"/>
              <a:t> </a:t>
            </a:r>
            <a:r>
              <a:rPr lang="en-GB" sz="5600" b="1" dirty="0" err="1"/>
              <a:t>cysylltu</a:t>
            </a:r>
            <a:r>
              <a:rPr lang="en-GB" sz="5600" b="1" dirty="0"/>
              <a:t> </a:t>
            </a:r>
            <a:r>
              <a:rPr lang="en-GB" sz="5600" b="1" dirty="0" err="1"/>
              <a:t>eu</a:t>
            </a:r>
            <a:r>
              <a:rPr lang="en-GB" sz="5600" b="1" dirty="0"/>
              <a:t> </a:t>
            </a:r>
            <a:r>
              <a:rPr lang="en-GB" sz="5600" b="1" dirty="0" err="1"/>
              <a:t>gwaith</a:t>
            </a:r>
            <a:r>
              <a:rPr lang="en-GB" sz="5600" b="1" dirty="0"/>
              <a:t> </a:t>
            </a:r>
            <a:r>
              <a:rPr lang="en-GB" sz="5600" b="1" dirty="0" err="1"/>
              <a:t>dysgu</a:t>
            </a:r>
            <a:r>
              <a:rPr lang="en-GB" sz="5600" b="1" dirty="0"/>
              <a:t> â </a:t>
            </a:r>
            <a:r>
              <a:rPr lang="en-GB" sz="5600" b="1" dirty="0" err="1"/>
              <a:t>sefyllfaoedd</a:t>
            </a:r>
            <a:r>
              <a:rPr lang="en-GB" sz="5600" b="1" dirty="0"/>
              <a:t> </a:t>
            </a:r>
            <a:r>
              <a:rPr lang="en-GB" sz="5600" b="1" dirty="0" err="1"/>
              <a:t>cyfarwydd</a:t>
            </a:r>
            <a:r>
              <a:rPr lang="en-GB" sz="5600" b="1" dirty="0"/>
              <a:t>. </a:t>
            </a:r>
            <a:r>
              <a:rPr lang="en-GB" sz="5600" b="1" dirty="0" err="1"/>
              <a:t>Byddant</a:t>
            </a:r>
            <a:r>
              <a:rPr lang="en-GB" sz="5600" b="1" dirty="0"/>
              <a:t> </a:t>
            </a:r>
            <a:r>
              <a:rPr lang="en-GB" sz="5600" b="1" dirty="0" err="1"/>
              <a:t>yn</a:t>
            </a:r>
            <a:r>
              <a:rPr lang="en-GB" sz="5600" b="1" dirty="0"/>
              <a:t> </a:t>
            </a:r>
            <a:r>
              <a:rPr lang="en-GB" sz="5600" b="1" dirty="0" err="1"/>
              <a:t>siarad</a:t>
            </a:r>
            <a:r>
              <a:rPr lang="en-GB" sz="5600" b="1" dirty="0"/>
              <a:t> am </a:t>
            </a:r>
            <a:r>
              <a:rPr lang="en-GB" sz="5600" b="1" dirty="0" err="1"/>
              <a:t>eu</a:t>
            </a:r>
            <a:r>
              <a:rPr lang="en-GB" sz="5600" b="1" dirty="0"/>
              <a:t> </a:t>
            </a:r>
            <a:r>
              <a:rPr lang="en-GB" sz="5600" b="1" dirty="0" err="1"/>
              <a:t>syniadau</a:t>
            </a:r>
            <a:r>
              <a:rPr lang="en-GB" sz="5600" b="1" dirty="0"/>
              <a:t> a </a:t>
            </a:r>
            <a:r>
              <a:rPr lang="en-GB" sz="5600" b="1" dirty="0" err="1"/>
              <a:t>byddant</a:t>
            </a:r>
            <a:r>
              <a:rPr lang="en-GB" sz="5600" b="1" dirty="0"/>
              <a:t> </a:t>
            </a:r>
            <a:r>
              <a:rPr lang="en-GB" sz="5600" b="1" dirty="0" err="1"/>
              <a:t>yn</a:t>
            </a:r>
            <a:r>
              <a:rPr lang="en-GB" sz="5600" b="1" dirty="0"/>
              <a:t> </a:t>
            </a:r>
            <a:r>
              <a:rPr lang="en-GB" sz="5600" b="1" dirty="0" err="1"/>
              <a:t>gwneud</a:t>
            </a:r>
            <a:r>
              <a:rPr lang="en-GB" sz="5600" b="1" dirty="0"/>
              <a:t> </a:t>
            </a:r>
            <a:r>
              <a:rPr lang="en-GB" sz="5600" b="1" dirty="0" err="1"/>
              <a:t>rhagfynegiadau</a:t>
            </a:r>
            <a:r>
              <a:rPr lang="en-GB" sz="5600" b="1" dirty="0"/>
              <a:t> </a:t>
            </a:r>
            <a:r>
              <a:rPr lang="en-GB" sz="5600" b="1" dirty="0" err="1"/>
              <a:t>syml</a:t>
            </a:r>
            <a:r>
              <a:rPr lang="en-GB" sz="5600" b="1" dirty="0"/>
              <a:t> </a:t>
            </a:r>
            <a:r>
              <a:rPr lang="en-GB" sz="5600" b="1" dirty="0" err="1"/>
              <a:t>gan</a:t>
            </a:r>
            <a:r>
              <a:rPr lang="en-GB" sz="5600" b="1" dirty="0"/>
              <a:t> </a:t>
            </a:r>
            <a:r>
              <a:rPr lang="en-GB" sz="5600" b="1" dirty="0" err="1"/>
              <a:t>ddefnyddio</a:t>
            </a:r>
            <a:r>
              <a:rPr lang="en-GB" sz="5600" b="1" dirty="0"/>
              <a:t> </a:t>
            </a:r>
            <a:r>
              <a:rPr lang="en-GB" sz="5600" b="1" dirty="0" err="1"/>
              <a:t>eu</a:t>
            </a:r>
            <a:r>
              <a:rPr lang="en-GB" sz="5600" b="1" dirty="0"/>
              <a:t> </a:t>
            </a:r>
            <a:r>
              <a:rPr lang="en-GB" sz="5600" b="1" dirty="0" err="1"/>
              <a:t>profiad</a:t>
            </a:r>
            <a:r>
              <a:rPr lang="en-GB" sz="5600" b="1" dirty="0"/>
              <a:t> </a:t>
            </a:r>
            <a:r>
              <a:rPr lang="en-GB" sz="5600" b="1" dirty="0" err="1"/>
              <a:t>pob</a:t>
            </a:r>
            <a:r>
              <a:rPr lang="en-GB" sz="5600" b="1" dirty="0"/>
              <a:t> </a:t>
            </a:r>
            <a:r>
              <a:rPr lang="en-GB" sz="5600" b="1" dirty="0" err="1"/>
              <a:t>dydd</a:t>
            </a:r>
            <a:r>
              <a:rPr lang="en-GB" sz="5600" b="1" dirty="0"/>
              <a:t>. </a:t>
            </a:r>
            <a:r>
              <a:rPr lang="en-GB" sz="5600" b="1" dirty="0" err="1"/>
              <a:t>Gyda</a:t>
            </a:r>
            <a:r>
              <a:rPr lang="en-GB" sz="5600" b="1" dirty="0"/>
              <a:t> </a:t>
            </a:r>
            <a:r>
              <a:rPr lang="en-GB" sz="5600" b="1" dirty="0" err="1"/>
              <a:t>chymorth</a:t>
            </a:r>
            <a:r>
              <a:rPr lang="en-GB" sz="5600" b="1" dirty="0"/>
              <a:t>, </a:t>
            </a:r>
            <a:r>
              <a:rPr lang="en-GB" sz="5600" b="1" dirty="0" err="1"/>
              <a:t>byddant</a:t>
            </a:r>
            <a:r>
              <a:rPr lang="en-GB" sz="5600" b="1" dirty="0"/>
              <a:t> </a:t>
            </a:r>
            <a:r>
              <a:rPr lang="en-GB" sz="5600" b="1" dirty="0" err="1"/>
              <a:t>yn</a:t>
            </a:r>
            <a:r>
              <a:rPr lang="en-GB" sz="5600" b="1" dirty="0"/>
              <a:t> </a:t>
            </a:r>
            <a:r>
              <a:rPr lang="en-GB" sz="5600" b="1" dirty="0" err="1"/>
              <a:t>cynllunio’r</a:t>
            </a:r>
            <a:r>
              <a:rPr lang="en-GB" sz="5600" b="1" dirty="0"/>
              <a:t> dull y </a:t>
            </a:r>
            <a:r>
              <a:rPr lang="en-GB" sz="5600" b="1" dirty="0" err="1"/>
              <a:t>bwriedir</a:t>
            </a:r>
            <a:r>
              <a:rPr lang="en-GB" sz="5600" b="1" dirty="0"/>
              <a:t> </a:t>
            </a:r>
            <a:r>
              <a:rPr lang="en-GB" sz="5600" b="1" dirty="0" err="1"/>
              <a:t>ei</a:t>
            </a:r>
            <a:r>
              <a:rPr lang="en-GB" sz="5600" b="1" dirty="0"/>
              <a:t> </a:t>
            </a:r>
            <a:r>
              <a:rPr lang="en-GB" sz="5600" b="1" dirty="0" err="1"/>
              <a:t>ddefnyddio</a:t>
            </a:r>
            <a:r>
              <a:rPr lang="en-GB" sz="5600" b="1" dirty="0"/>
              <a:t> </a:t>
            </a:r>
            <a:r>
              <a:rPr lang="en-GB" sz="5600" b="1" dirty="0" err="1"/>
              <a:t>i</a:t>
            </a:r>
            <a:r>
              <a:rPr lang="en-GB" sz="5600" b="1" dirty="0"/>
              <a:t> </a:t>
            </a:r>
            <a:r>
              <a:rPr lang="en-GB" sz="5600" b="1" dirty="0" err="1"/>
              <a:t>wneud</a:t>
            </a:r>
            <a:r>
              <a:rPr lang="en-GB" sz="5600" b="1" dirty="0"/>
              <a:t> </a:t>
            </a:r>
            <a:r>
              <a:rPr lang="en-GB" sz="5600" b="1" dirty="0" err="1"/>
              <a:t>eu</a:t>
            </a:r>
            <a:r>
              <a:rPr lang="en-GB" sz="5600" b="1" dirty="0"/>
              <a:t> </a:t>
            </a:r>
            <a:r>
              <a:rPr lang="en-GB" sz="5600" b="1" dirty="0" err="1"/>
              <a:t>hymholiadau</a:t>
            </a:r>
            <a:r>
              <a:rPr lang="en-GB" sz="5600" b="1" dirty="0"/>
              <a:t>. </a:t>
            </a:r>
            <a:r>
              <a:rPr lang="en-GB" sz="5600" b="1" dirty="0" err="1"/>
              <a:t>Lle</a:t>
            </a:r>
            <a:r>
              <a:rPr lang="en-GB" sz="5600" b="1" dirty="0"/>
              <a:t> </a:t>
            </a:r>
            <a:r>
              <a:rPr lang="en-GB" sz="5600" b="1" dirty="0" err="1"/>
              <a:t>bo</a:t>
            </a:r>
            <a:r>
              <a:rPr lang="en-GB" sz="5600" b="1" dirty="0"/>
              <a:t> </a:t>
            </a:r>
            <a:r>
              <a:rPr lang="en-GB" sz="5600" b="1" dirty="0" err="1"/>
              <a:t>hynny’n</a:t>
            </a:r>
            <a:r>
              <a:rPr lang="en-GB" sz="5600" b="1" dirty="0"/>
              <a:t> </a:t>
            </a:r>
            <a:r>
              <a:rPr lang="en-GB" sz="5600" b="1" dirty="0" err="1"/>
              <a:t>briodol</a:t>
            </a:r>
            <a:r>
              <a:rPr lang="en-GB" sz="5600" b="1" dirty="0"/>
              <a:t>, </a:t>
            </a:r>
            <a:r>
              <a:rPr lang="en-GB" sz="5600" b="1" dirty="0" err="1"/>
              <a:t>byddant</a:t>
            </a:r>
            <a:r>
              <a:rPr lang="en-GB" sz="5600" b="1" dirty="0"/>
              <a:t> </a:t>
            </a:r>
            <a:r>
              <a:rPr lang="en-GB" sz="5600" b="1" dirty="0" err="1"/>
              <a:t>yn</a:t>
            </a:r>
            <a:r>
              <a:rPr lang="en-GB" sz="5600" b="1" dirty="0"/>
              <a:t> </a:t>
            </a:r>
            <a:r>
              <a:rPr lang="en-GB" sz="5600" b="1" dirty="0" err="1"/>
              <a:t>cytuno</a:t>
            </a:r>
            <a:r>
              <a:rPr lang="en-GB" sz="5600" b="1" dirty="0"/>
              <a:t> </a:t>
            </a:r>
            <a:r>
              <a:rPr lang="en-GB" sz="5600" b="1" dirty="0" err="1"/>
              <a:t>ar</a:t>
            </a:r>
            <a:r>
              <a:rPr lang="en-GB" sz="5600" b="1" dirty="0"/>
              <a:t> rai </a:t>
            </a:r>
            <a:r>
              <a:rPr lang="en-GB" sz="5600" b="1" dirty="0" err="1"/>
              <a:t>meini</a:t>
            </a:r>
            <a:r>
              <a:rPr lang="en-GB" sz="5600" b="1" dirty="0"/>
              <a:t> </a:t>
            </a:r>
            <a:r>
              <a:rPr lang="en-GB" sz="5600" b="1" dirty="0" err="1"/>
              <a:t>prawf</a:t>
            </a:r>
            <a:r>
              <a:rPr lang="en-GB" sz="5600" b="1" dirty="0"/>
              <a:t> </a:t>
            </a:r>
            <a:r>
              <a:rPr lang="en-GB" sz="5600" b="1" dirty="0" err="1"/>
              <a:t>syml</a:t>
            </a:r>
            <a:r>
              <a:rPr lang="en-GB" sz="5600" b="1" dirty="0"/>
              <a:t> </a:t>
            </a:r>
            <a:r>
              <a:rPr lang="en-GB" sz="5600" b="1" dirty="0" err="1"/>
              <a:t>ar</a:t>
            </a:r>
            <a:r>
              <a:rPr lang="en-GB" sz="5600" b="1" dirty="0"/>
              <a:t> </a:t>
            </a:r>
            <a:r>
              <a:rPr lang="en-GB" sz="5600" b="1" dirty="0" err="1"/>
              <a:t>gyfer</a:t>
            </a:r>
            <a:r>
              <a:rPr lang="en-GB" sz="5600" b="1" dirty="0"/>
              <a:t> </a:t>
            </a:r>
            <a:r>
              <a:rPr lang="en-GB" sz="5600" b="1" dirty="0" err="1"/>
              <a:t>llwyddiant</a:t>
            </a:r>
            <a:r>
              <a:rPr lang="en-GB" sz="5600" b="1" dirty="0"/>
              <a:t>. </a:t>
            </a:r>
            <a:r>
              <a:rPr lang="en-GB" sz="5600" b="1" dirty="0" err="1"/>
              <a:t>Byddant</a:t>
            </a:r>
            <a:r>
              <a:rPr lang="en-GB" sz="5600" b="1" dirty="0"/>
              <a:t> </a:t>
            </a:r>
            <a:r>
              <a:rPr lang="en-GB" sz="5600" b="1" dirty="0" err="1"/>
              <a:t>yn</a:t>
            </a:r>
            <a:r>
              <a:rPr lang="en-GB" sz="5600" b="1" dirty="0"/>
              <a:t> </a:t>
            </a:r>
            <a:r>
              <a:rPr lang="en-GB" sz="5600" b="1" dirty="0" err="1"/>
              <a:t>gofyn</a:t>
            </a:r>
            <a:r>
              <a:rPr lang="en-GB" sz="5600" b="1" dirty="0"/>
              <a:t> ac </a:t>
            </a:r>
            <a:r>
              <a:rPr lang="en-GB" sz="5600" b="1" dirty="0" err="1"/>
              <a:t>yn</a:t>
            </a:r>
            <a:r>
              <a:rPr lang="en-GB" sz="5600" b="1" dirty="0"/>
              <a:t> </a:t>
            </a:r>
            <a:r>
              <a:rPr lang="en-GB" sz="5600" b="1" dirty="0" err="1"/>
              <a:t>ateb</a:t>
            </a:r>
            <a:r>
              <a:rPr lang="en-GB" sz="5600" b="1" dirty="0"/>
              <a:t> </a:t>
            </a:r>
            <a:r>
              <a:rPr lang="en-GB" sz="5600" b="1" dirty="0" err="1"/>
              <a:t>ystod</a:t>
            </a:r>
            <a:r>
              <a:rPr lang="en-GB" sz="5600" b="1" dirty="0"/>
              <a:t> o </a:t>
            </a:r>
            <a:r>
              <a:rPr lang="en-GB" sz="5600" b="1" dirty="0" err="1"/>
              <a:t>gwestiynau</a:t>
            </a:r>
            <a:r>
              <a:rPr lang="en-GB" sz="5600" b="1" dirty="0"/>
              <a:t>, </a:t>
            </a:r>
            <a:r>
              <a:rPr lang="en-GB" sz="5600" b="1" dirty="0" err="1"/>
              <a:t>yn</a:t>
            </a:r>
            <a:r>
              <a:rPr lang="en-GB" sz="5600" b="1" dirty="0"/>
              <a:t> </a:t>
            </a:r>
            <a:r>
              <a:rPr lang="en-GB" sz="5600" b="1" dirty="0" err="1"/>
              <a:t>arsylwi</a:t>
            </a:r>
            <a:r>
              <a:rPr lang="en-GB" sz="5600" b="1" dirty="0"/>
              <a:t>, </a:t>
            </a:r>
            <a:r>
              <a:rPr lang="en-GB" sz="5600" b="1" dirty="0" err="1"/>
              <a:t>yn</a:t>
            </a:r>
            <a:r>
              <a:rPr lang="en-GB" sz="5600" b="1" dirty="0"/>
              <a:t> </a:t>
            </a:r>
            <a:r>
              <a:rPr lang="en-GB" sz="5600" b="1" dirty="0" err="1"/>
              <a:t>casglu</a:t>
            </a:r>
            <a:r>
              <a:rPr lang="en-GB" sz="5600" b="1" dirty="0"/>
              <a:t> ac </a:t>
            </a:r>
            <a:r>
              <a:rPr lang="en-GB" sz="5600" b="1" dirty="0" err="1"/>
              <a:t>yn</a:t>
            </a:r>
            <a:r>
              <a:rPr lang="en-GB" sz="5600" b="1" dirty="0"/>
              <a:t> </a:t>
            </a:r>
            <a:r>
              <a:rPr lang="en-GB" sz="5600" b="1" dirty="0" err="1"/>
              <a:t>cofnodi</a:t>
            </a:r>
            <a:r>
              <a:rPr lang="en-GB" sz="5600" b="1" dirty="0"/>
              <a:t> </a:t>
            </a:r>
            <a:r>
              <a:rPr lang="en-GB" sz="5600" b="1" dirty="0" err="1"/>
              <a:t>gwybodaeth</a:t>
            </a:r>
            <a:r>
              <a:rPr lang="en-GB" sz="5600" b="1" dirty="0"/>
              <a:t> </a:t>
            </a:r>
            <a:r>
              <a:rPr lang="en-GB" sz="5600" b="1" dirty="0" err="1"/>
              <a:t>mewn</a:t>
            </a:r>
            <a:r>
              <a:rPr lang="en-GB" sz="5600" b="1" dirty="0"/>
              <a:t> </a:t>
            </a:r>
            <a:r>
              <a:rPr lang="en-GB" sz="5600" b="1" dirty="0" err="1"/>
              <a:t>amrywiaeth</a:t>
            </a:r>
            <a:r>
              <a:rPr lang="en-GB" sz="5600" b="1" dirty="0"/>
              <a:t> o </a:t>
            </a:r>
            <a:r>
              <a:rPr lang="en-GB" sz="5600" b="1" dirty="0" err="1"/>
              <a:t>ffyrdd</a:t>
            </a:r>
            <a:r>
              <a:rPr lang="en-GB" sz="5600" b="1" dirty="0"/>
              <a:t>, ac </a:t>
            </a:r>
            <a:r>
              <a:rPr lang="en-GB" sz="5600" b="1" dirty="0" err="1"/>
              <a:t>yn</a:t>
            </a:r>
            <a:r>
              <a:rPr lang="en-GB" sz="5600" b="1" dirty="0"/>
              <a:t> </a:t>
            </a:r>
            <a:r>
              <a:rPr lang="en-GB" sz="5600" b="1" dirty="0" err="1"/>
              <a:t>dod</a:t>
            </a:r>
            <a:r>
              <a:rPr lang="en-GB" sz="5600" b="1" dirty="0"/>
              <a:t> o </a:t>
            </a:r>
            <a:r>
              <a:rPr lang="en-GB" sz="5600" b="1" dirty="0" err="1"/>
              <a:t>hyd</a:t>
            </a:r>
            <a:r>
              <a:rPr lang="en-GB" sz="5600" b="1" dirty="0"/>
              <a:t> </a:t>
            </a:r>
            <a:r>
              <a:rPr lang="en-GB" sz="5600" b="1" dirty="0" err="1"/>
              <a:t>i</a:t>
            </a:r>
            <a:r>
              <a:rPr lang="en-GB" sz="5600" b="1" dirty="0"/>
              <a:t> </a:t>
            </a:r>
            <a:r>
              <a:rPr lang="en-GB" sz="5600" b="1" dirty="0" err="1"/>
              <a:t>atebion</a:t>
            </a:r>
            <a:r>
              <a:rPr lang="en-GB" sz="5600" b="1" dirty="0"/>
              <a:t> </a:t>
            </a:r>
            <a:r>
              <a:rPr lang="en-GB" sz="5600" b="1" dirty="0" err="1"/>
              <a:t>i’w</a:t>
            </a:r>
            <a:r>
              <a:rPr lang="en-GB" sz="5600" b="1" dirty="0"/>
              <a:t> </a:t>
            </a:r>
            <a:r>
              <a:rPr lang="en-GB" sz="5600" b="1" dirty="0" err="1"/>
              <a:t>hymchwiliadau</a:t>
            </a:r>
            <a:r>
              <a:rPr lang="en-GB" sz="5600" b="1" dirty="0"/>
              <a:t>. </a:t>
            </a:r>
            <a:r>
              <a:rPr lang="en-GB" sz="5600" b="1" dirty="0" err="1"/>
              <a:t>Byddant</a:t>
            </a:r>
            <a:r>
              <a:rPr lang="en-GB" sz="5600" b="1" dirty="0"/>
              <a:t> </a:t>
            </a:r>
            <a:r>
              <a:rPr lang="en-GB" sz="5600" b="1" dirty="0" err="1"/>
              <a:t>yn</a:t>
            </a:r>
            <a:r>
              <a:rPr lang="en-GB" sz="5600" b="1" dirty="0"/>
              <a:t> </a:t>
            </a:r>
            <a:r>
              <a:rPr lang="en-GB" sz="5600" b="1" dirty="0" err="1"/>
              <a:t>mynegi</a:t>
            </a:r>
            <a:r>
              <a:rPr lang="en-GB" sz="5600" b="1" dirty="0"/>
              <a:t> </a:t>
            </a:r>
            <a:r>
              <a:rPr lang="en-GB" sz="5600" b="1" dirty="0" err="1"/>
              <a:t>eu</a:t>
            </a:r>
            <a:r>
              <a:rPr lang="en-GB" sz="5600" b="1" dirty="0"/>
              <a:t> barn ac </a:t>
            </a:r>
            <a:r>
              <a:rPr lang="en-GB" sz="5600" b="1" dirty="0" err="1"/>
              <a:t>yn</a:t>
            </a:r>
            <a:r>
              <a:rPr lang="en-GB" sz="5600" b="1" dirty="0"/>
              <a:t> </a:t>
            </a:r>
            <a:r>
              <a:rPr lang="en-GB" sz="5600" b="1" dirty="0" err="1"/>
              <a:t>cynnig</a:t>
            </a:r>
            <a:r>
              <a:rPr lang="en-GB" sz="5600" b="1" dirty="0"/>
              <a:t> </a:t>
            </a:r>
            <a:r>
              <a:rPr lang="en-GB" sz="5600" b="1" dirty="0" err="1"/>
              <a:t>rhesymau</a:t>
            </a:r>
            <a:r>
              <a:rPr lang="en-GB" sz="5600" b="1" dirty="0"/>
              <a:t> </a:t>
            </a:r>
            <a:r>
              <a:rPr lang="en-GB" sz="5600" b="1" dirty="0" err="1"/>
              <a:t>i</a:t>
            </a:r>
            <a:r>
              <a:rPr lang="en-GB" sz="5600" b="1" dirty="0"/>
              <a:t> </a:t>
            </a:r>
            <a:r>
              <a:rPr lang="en-GB" sz="5600" b="1" dirty="0" err="1"/>
              <a:t>gefnogi’r</a:t>
            </a:r>
            <a:r>
              <a:rPr lang="en-GB" sz="5600" b="1" dirty="0"/>
              <a:t> </a:t>
            </a:r>
            <a:r>
              <a:rPr lang="en-GB" sz="5600" b="1" dirty="0" err="1"/>
              <a:t>farn</a:t>
            </a:r>
            <a:r>
              <a:rPr lang="en-GB" sz="5600" b="1" dirty="0"/>
              <a:t> </a:t>
            </a:r>
            <a:r>
              <a:rPr lang="en-GB" sz="5600" b="1" dirty="0" err="1"/>
              <a:t>honno</a:t>
            </a:r>
            <a:r>
              <a:rPr lang="en-GB" sz="5600" b="1" dirty="0"/>
              <a:t>, a </a:t>
            </a:r>
            <a:r>
              <a:rPr lang="en-GB" sz="5600" b="1" dirty="0" err="1"/>
              <a:t>byddant</a:t>
            </a:r>
            <a:r>
              <a:rPr lang="en-GB" sz="5600" b="1" dirty="0"/>
              <a:t> </a:t>
            </a:r>
            <a:r>
              <a:rPr lang="en-GB" sz="5600" b="1" dirty="0" err="1"/>
              <a:t>yn</a:t>
            </a:r>
            <a:r>
              <a:rPr lang="en-GB" sz="5600" b="1" dirty="0"/>
              <a:t> </a:t>
            </a:r>
            <a:r>
              <a:rPr lang="en-GB" sz="5600" b="1" dirty="0" err="1"/>
              <a:t>cydnabod</a:t>
            </a:r>
            <a:r>
              <a:rPr lang="en-GB" sz="5600" b="1" dirty="0"/>
              <a:t> bod </a:t>
            </a:r>
            <a:r>
              <a:rPr lang="en-GB" sz="5600" b="1" dirty="0" err="1"/>
              <a:t>gan</a:t>
            </a:r>
            <a:r>
              <a:rPr lang="en-GB" sz="5600" b="1" dirty="0"/>
              <a:t> </a:t>
            </a:r>
            <a:r>
              <a:rPr lang="en-GB" sz="5600" b="1" dirty="0" err="1"/>
              <a:t>bobl</a:t>
            </a:r>
            <a:r>
              <a:rPr lang="en-GB" sz="5600" b="1" dirty="0"/>
              <a:t> </a:t>
            </a:r>
            <a:r>
              <a:rPr lang="en-GB" sz="5600" b="1" dirty="0" err="1"/>
              <a:t>safbwyntiau</a:t>
            </a:r>
            <a:r>
              <a:rPr lang="en-GB" sz="5600" b="1" dirty="0"/>
              <a:t> </a:t>
            </a:r>
            <a:r>
              <a:rPr lang="en-GB" sz="5600" b="1" dirty="0" err="1"/>
              <a:t>gwahanol</a:t>
            </a:r>
            <a:r>
              <a:rPr lang="en-GB" sz="5600" b="1" dirty="0"/>
              <a:t>. </a:t>
            </a:r>
            <a:r>
              <a:rPr lang="en-GB" sz="5600" b="1" dirty="0" err="1"/>
              <a:t>Byddant</a:t>
            </a:r>
            <a:r>
              <a:rPr lang="en-GB" sz="5600" b="1" dirty="0"/>
              <a:t> </a:t>
            </a:r>
            <a:r>
              <a:rPr lang="en-GB" sz="5600" b="1" dirty="0" err="1"/>
              <a:t>yn</a:t>
            </a:r>
            <a:r>
              <a:rPr lang="en-GB" sz="5600" b="1" dirty="0"/>
              <a:t> </a:t>
            </a:r>
            <a:r>
              <a:rPr lang="en-GB" sz="5600" b="1" dirty="0" err="1"/>
              <a:t>cynnig</a:t>
            </a:r>
            <a:r>
              <a:rPr lang="en-GB" sz="5600" b="1" dirty="0"/>
              <a:t> </a:t>
            </a:r>
            <a:r>
              <a:rPr lang="en-GB" sz="5600" b="1" dirty="0" err="1"/>
              <a:t>esboniad</a:t>
            </a:r>
            <a:r>
              <a:rPr lang="en-GB" sz="5600" b="1" dirty="0"/>
              <a:t> </a:t>
            </a:r>
            <a:r>
              <a:rPr lang="en-GB" sz="5600" b="1" dirty="0" err="1"/>
              <a:t>syml</a:t>
            </a:r>
            <a:r>
              <a:rPr lang="en-GB" sz="5600" b="1" dirty="0"/>
              <a:t> </a:t>
            </a:r>
            <a:r>
              <a:rPr lang="en-GB" sz="5600" b="1" dirty="0" err="1"/>
              <a:t>ynghylch</a:t>
            </a:r>
            <a:r>
              <a:rPr lang="en-GB" sz="5600" b="1" dirty="0"/>
              <a:t> </a:t>
            </a:r>
            <a:r>
              <a:rPr lang="en-GB" sz="5600" b="1" dirty="0" err="1"/>
              <a:t>eu</a:t>
            </a:r>
            <a:r>
              <a:rPr lang="en-GB" sz="5600" b="1" dirty="0"/>
              <a:t> </a:t>
            </a:r>
            <a:r>
              <a:rPr lang="en-GB" sz="5600" b="1" dirty="0" err="1"/>
              <a:t>casgliadau</a:t>
            </a:r>
            <a:r>
              <a:rPr lang="en-GB" sz="5600" b="1" dirty="0"/>
              <a:t>, </a:t>
            </a:r>
            <a:r>
              <a:rPr lang="en-GB" sz="5600" b="1" dirty="0" err="1"/>
              <a:t>sydd</a:t>
            </a:r>
            <a:r>
              <a:rPr lang="en-GB" sz="5600" b="1" dirty="0"/>
              <a:t> </a:t>
            </a:r>
            <a:r>
              <a:rPr lang="en-GB" sz="5600" b="1" dirty="0" err="1"/>
              <a:t>wedi’i</a:t>
            </a:r>
            <a:r>
              <a:rPr lang="en-GB" sz="5600" b="1" dirty="0"/>
              <a:t> </a:t>
            </a:r>
            <a:r>
              <a:rPr lang="en-GB" sz="5600" b="1" dirty="0" err="1"/>
              <a:t>seilio</a:t>
            </a:r>
            <a:r>
              <a:rPr lang="en-GB" sz="5600" b="1" dirty="0"/>
              <a:t> </a:t>
            </a:r>
            <a:r>
              <a:rPr lang="en-GB" sz="5600" b="1" dirty="0" err="1"/>
              <a:t>ar</a:t>
            </a:r>
            <a:r>
              <a:rPr lang="en-GB" sz="5600" b="1" dirty="0"/>
              <a:t> </a:t>
            </a:r>
            <a:r>
              <a:rPr lang="en-GB" sz="5600" b="1" dirty="0" err="1"/>
              <a:t>eu</a:t>
            </a:r>
            <a:r>
              <a:rPr lang="en-GB" sz="5600" b="1" dirty="0"/>
              <a:t> </a:t>
            </a:r>
            <a:r>
              <a:rPr lang="en-GB" sz="5600" b="1" dirty="0" err="1"/>
              <a:t>profiadau</a:t>
            </a:r>
            <a:r>
              <a:rPr lang="en-GB" sz="5600" b="1" dirty="0"/>
              <a:t> </a:t>
            </a:r>
            <a:r>
              <a:rPr lang="en-GB" sz="5600" b="1" dirty="0" err="1"/>
              <a:t>pob</a:t>
            </a:r>
            <a:r>
              <a:rPr lang="en-GB" sz="5600" b="1" dirty="0"/>
              <a:t> </a:t>
            </a:r>
            <a:r>
              <a:rPr lang="en-GB" sz="5600" b="1" dirty="0" err="1"/>
              <a:t>dydd</a:t>
            </a:r>
            <a:r>
              <a:rPr lang="en-GB" sz="5600" b="1" dirty="0"/>
              <a:t>, a </a:t>
            </a:r>
            <a:r>
              <a:rPr lang="en-GB" sz="5600" b="1" dirty="0" err="1"/>
              <a:t>byddant</a:t>
            </a:r>
            <a:r>
              <a:rPr lang="en-GB" sz="5600" b="1" dirty="0"/>
              <a:t> </a:t>
            </a:r>
            <a:r>
              <a:rPr lang="en-GB" sz="5600" b="1" dirty="0" err="1"/>
              <a:t>yn</a:t>
            </a:r>
            <a:r>
              <a:rPr lang="en-GB" sz="5600" b="1" dirty="0"/>
              <a:t> </a:t>
            </a:r>
            <a:r>
              <a:rPr lang="en-GB" sz="5600" b="1" dirty="0" err="1"/>
              <a:t>awgrymu</a:t>
            </a:r>
            <a:r>
              <a:rPr lang="en-GB" sz="5600" b="1" dirty="0"/>
              <a:t> </a:t>
            </a:r>
            <a:r>
              <a:rPr lang="en-GB" sz="5600" b="1" dirty="0" err="1"/>
              <a:t>beth</a:t>
            </a:r>
            <a:r>
              <a:rPr lang="en-GB" sz="5600" b="1" dirty="0"/>
              <a:t> y </a:t>
            </a:r>
            <a:r>
              <a:rPr lang="en-GB" sz="5600" b="1" dirty="0" err="1"/>
              <a:t>gallent</a:t>
            </a:r>
            <a:r>
              <a:rPr lang="en-GB" sz="5600" b="1" dirty="0"/>
              <a:t> </a:t>
            </a:r>
            <a:r>
              <a:rPr lang="en-GB" sz="5600" b="1" dirty="0" err="1"/>
              <a:t>fod</a:t>
            </a:r>
            <a:r>
              <a:rPr lang="en-GB" sz="5600" b="1" dirty="0"/>
              <a:t> </a:t>
            </a:r>
            <a:r>
              <a:rPr lang="en-GB" sz="5600" b="1" dirty="0" err="1"/>
              <a:t>wedi’i</a:t>
            </a:r>
            <a:r>
              <a:rPr lang="en-GB" sz="5600" b="1" dirty="0"/>
              <a:t> </a:t>
            </a:r>
            <a:r>
              <a:rPr lang="en-GB" sz="5600" b="1" dirty="0" err="1"/>
              <a:t>wneud</a:t>
            </a:r>
            <a:r>
              <a:rPr lang="en-GB" sz="5600" b="1" dirty="0"/>
              <a:t> </a:t>
            </a:r>
            <a:r>
              <a:rPr lang="en-GB" sz="5600" b="1" dirty="0" err="1"/>
              <a:t>yn</a:t>
            </a:r>
            <a:r>
              <a:rPr lang="en-GB" sz="5600" b="1" dirty="0"/>
              <a:t> </a:t>
            </a:r>
            <a:r>
              <a:rPr lang="en-GB" sz="5600" b="1" dirty="0" err="1"/>
              <a:t>wahanol</a:t>
            </a:r>
            <a:r>
              <a:rPr lang="en-GB" sz="5600" b="1" dirty="0"/>
              <a:t> </a:t>
            </a:r>
            <a:r>
              <a:rPr lang="en-GB" sz="5600" b="1" dirty="0" err="1"/>
              <a:t>er</a:t>
            </a:r>
            <a:r>
              <a:rPr lang="en-GB" sz="5600" b="1" dirty="0"/>
              <a:t> </a:t>
            </a:r>
            <a:r>
              <a:rPr lang="en-GB" sz="5600" b="1" dirty="0" err="1"/>
              <a:t>mwyn</a:t>
            </a:r>
            <a:r>
              <a:rPr lang="en-GB" sz="5600" b="1" dirty="0"/>
              <a:t> </a:t>
            </a:r>
            <a:r>
              <a:rPr lang="en-GB" sz="5600" b="1" dirty="0" err="1"/>
              <a:t>gwella</a:t>
            </a:r>
            <a:r>
              <a:rPr lang="en-GB" sz="5600" b="1" dirty="0"/>
              <a:t> </a:t>
            </a:r>
            <a:r>
              <a:rPr lang="en-GB" sz="5600" b="1" dirty="0" err="1"/>
              <a:t>eu</a:t>
            </a:r>
            <a:r>
              <a:rPr lang="en-GB" sz="5600" b="1" dirty="0"/>
              <a:t> </a:t>
            </a:r>
            <a:r>
              <a:rPr lang="en-GB" sz="5600" b="1" dirty="0" err="1"/>
              <a:t>casgliadau</a:t>
            </a:r>
            <a:r>
              <a:rPr lang="en-GB" sz="5600" b="1" dirty="0"/>
              <a:t>. </a:t>
            </a:r>
            <a:r>
              <a:rPr lang="en-GB" sz="5600" b="1" dirty="0" err="1"/>
              <a:t>Byddant</a:t>
            </a:r>
            <a:r>
              <a:rPr lang="en-GB" sz="5600" b="1" dirty="0"/>
              <a:t> </a:t>
            </a:r>
            <a:r>
              <a:rPr lang="en-GB" sz="5600" b="1" dirty="0" err="1"/>
              <a:t>yn</a:t>
            </a:r>
            <a:r>
              <a:rPr lang="en-GB" sz="5600" b="1" dirty="0"/>
              <a:t> </a:t>
            </a:r>
            <a:r>
              <a:rPr lang="en-GB" sz="5600" b="1" dirty="0" err="1"/>
              <a:t>adnabod</a:t>
            </a:r>
            <a:r>
              <a:rPr lang="en-GB" sz="5600" b="1" dirty="0"/>
              <a:t> </a:t>
            </a:r>
            <a:r>
              <a:rPr lang="en-GB" sz="5600" b="1" dirty="0" err="1"/>
              <a:t>yr</a:t>
            </a:r>
            <a:r>
              <a:rPr lang="en-GB" sz="5600" b="1" dirty="0"/>
              <a:t> </a:t>
            </a:r>
            <a:r>
              <a:rPr lang="en-GB" sz="5600" b="1" dirty="0" err="1"/>
              <a:t>hyn</a:t>
            </a:r>
            <a:r>
              <a:rPr lang="en-GB" sz="5600" b="1" dirty="0"/>
              <a:t> a </a:t>
            </a:r>
            <a:r>
              <a:rPr lang="en-GB" sz="5600" b="1" dirty="0" err="1"/>
              <a:t>weithiodd</a:t>
            </a:r>
            <a:r>
              <a:rPr lang="en-GB" sz="5600" b="1" dirty="0"/>
              <a:t>, </a:t>
            </a:r>
            <a:r>
              <a:rPr lang="en-GB" sz="5600" b="1" dirty="0" err="1"/>
              <a:t>yr</a:t>
            </a:r>
            <a:r>
              <a:rPr lang="en-GB" sz="5600" b="1" dirty="0"/>
              <a:t> </a:t>
            </a:r>
            <a:r>
              <a:rPr lang="en-GB" sz="5600" b="1" dirty="0" err="1"/>
              <a:t>hyn</a:t>
            </a:r>
            <a:r>
              <a:rPr lang="en-GB" sz="5600" b="1" dirty="0"/>
              <a:t> a </a:t>
            </a:r>
            <a:r>
              <a:rPr lang="en-GB" sz="5600" b="1" dirty="0" err="1"/>
              <a:t>oedd</a:t>
            </a:r>
            <a:r>
              <a:rPr lang="en-GB" sz="5600" b="1" dirty="0"/>
              <a:t> </a:t>
            </a:r>
            <a:r>
              <a:rPr lang="en-GB" sz="5600" b="1" dirty="0" err="1"/>
              <a:t>yn</a:t>
            </a:r>
            <a:r>
              <a:rPr lang="en-GB" sz="5600" b="1" dirty="0"/>
              <a:t> </a:t>
            </a:r>
            <a:r>
              <a:rPr lang="en-GB" sz="5600" b="1" dirty="0" err="1"/>
              <a:t>gwneud</a:t>
            </a:r>
            <a:r>
              <a:rPr lang="en-GB" sz="5600" b="1" dirty="0"/>
              <a:t> </a:t>
            </a:r>
            <a:r>
              <a:rPr lang="en-GB" sz="5600" b="1" dirty="0" err="1"/>
              <a:t>synnwyr</a:t>
            </a:r>
            <a:r>
              <a:rPr lang="en-GB" sz="5600" b="1" dirty="0"/>
              <a:t>, </a:t>
            </a:r>
            <a:r>
              <a:rPr lang="en-GB" sz="5600" b="1" dirty="0" err="1"/>
              <a:t>yr</a:t>
            </a:r>
            <a:r>
              <a:rPr lang="en-GB" sz="5600" b="1" dirty="0"/>
              <a:t> </a:t>
            </a:r>
            <a:r>
              <a:rPr lang="en-GB" sz="5600" b="1" dirty="0" err="1"/>
              <a:t>hyn</a:t>
            </a:r>
            <a:r>
              <a:rPr lang="en-GB" sz="5600" b="1" dirty="0"/>
              <a:t> </a:t>
            </a:r>
            <a:r>
              <a:rPr lang="en-GB" sz="5600" b="1" dirty="0" err="1"/>
              <a:t>na</a:t>
            </a:r>
            <a:r>
              <a:rPr lang="en-GB" sz="5600" b="1" dirty="0"/>
              <a:t> </a:t>
            </a:r>
            <a:r>
              <a:rPr lang="en-GB" sz="5600" b="1" dirty="0" err="1"/>
              <a:t>weithiodd</a:t>
            </a:r>
            <a:r>
              <a:rPr lang="en-GB" sz="5600" b="1" dirty="0"/>
              <a:t> </a:t>
            </a:r>
            <a:r>
              <a:rPr lang="en-GB" sz="5600" b="1" dirty="0" err="1"/>
              <a:t>a’r</a:t>
            </a:r>
            <a:r>
              <a:rPr lang="en-GB" sz="5600" b="1" dirty="0"/>
              <a:t> </a:t>
            </a:r>
            <a:r>
              <a:rPr lang="en-GB" sz="5600" b="1" dirty="0" err="1"/>
              <a:t>hyn</a:t>
            </a:r>
            <a:r>
              <a:rPr lang="en-GB" sz="5600" b="1" dirty="0"/>
              <a:t> </a:t>
            </a:r>
            <a:r>
              <a:rPr lang="en-GB" sz="5600" b="1" dirty="0" err="1"/>
              <a:t>nad</a:t>
            </a:r>
            <a:r>
              <a:rPr lang="en-GB" sz="5600" b="1" dirty="0"/>
              <a:t> </a:t>
            </a:r>
            <a:r>
              <a:rPr lang="en-GB" sz="5600" b="1" dirty="0" err="1"/>
              <a:t>oedd</a:t>
            </a:r>
            <a:r>
              <a:rPr lang="en-GB" sz="5600" b="1" dirty="0"/>
              <a:t> </a:t>
            </a:r>
            <a:r>
              <a:rPr lang="en-GB" sz="5600" b="1" dirty="0" err="1"/>
              <a:t>yn</a:t>
            </a:r>
            <a:r>
              <a:rPr lang="en-GB" sz="5600" b="1" dirty="0"/>
              <a:t> </a:t>
            </a:r>
            <a:r>
              <a:rPr lang="en-GB" sz="5600" b="1" dirty="0" err="1"/>
              <a:t>gwneud</a:t>
            </a:r>
            <a:r>
              <a:rPr lang="en-GB" sz="5600" b="1" dirty="0"/>
              <a:t> </a:t>
            </a:r>
            <a:r>
              <a:rPr lang="en-GB" sz="5600" b="1" dirty="0" err="1"/>
              <a:t>synnwyr</a:t>
            </a:r>
            <a:r>
              <a:rPr lang="en-GB" sz="5600" b="1" dirty="0"/>
              <a:t>, </a:t>
            </a:r>
            <a:r>
              <a:rPr lang="en-GB" sz="5600" b="1" dirty="0" err="1"/>
              <a:t>a’r</a:t>
            </a:r>
            <a:r>
              <a:rPr lang="en-GB" sz="5600" b="1" dirty="0"/>
              <a:t> </a:t>
            </a:r>
            <a:r>
              <a:rPr lang="en-GB" sz="5600" b="1" dirty="0" err="1"/>
              <a:t>rhesymau</a:t>
            </a:r>
            <a:r>
              <a:rPr lang="en-GB" sz="5600" b="1" dirty="0"/>
              <a:t> </a:t>
            </a:r>
            <a:r>
              <a:rPr lang="en-GB" sz="5600" b="1" dirty="0" err="1"/>
              <a:t>dros</a:t>
            </a:r>
            <a:r>
              <a:rPr lang="en-GB" sz="5600" b="1" dirty="0"/>
              <a:t> </a:t>
            </a:r>
            <a:r>
              <a:rPr lang="en-GB" sz="5600" b="1" dirty="0" err="1"/>
              <a:t>hynny</a:t>
            </a:r>
            <a:r>
              <a:rPr lang="en-GB" sz="4800" b="1" dirty="0"/>
              <a:t>.	</a:t>
            </a:r>
          </a:p>
          <a:p>
            <a:r>
              <a:rPr lang="en-GB" sz="4800" dirty="0"/>
              <a:t>	</a:t>
            </a:r>
          </a:p>
          <a:p>
            <a:r>
              <a:rPr lang="en-GB" dirty="0"/>
              <a:t>	</a:t>
            </a:r>
          </a:p>
          <a:p>
            <a:r>
              <a:rPr lang="en-GB" dirty="0"/>
              <a:t>	</a:t>
            </a:r>
          </a:p>
          <a:p>
            <a:endParaRPr lang="en-GB" dirty="0"/>
          </a:p>
          <a:p>
            <a:endParaRPr lang="en-GB" dirty="0"/>
          </a:p>
        </p:txBody>
      </p:sp>
    </p:spTree>
    <p:extLst>
      <p:ext uri="{BB962C8B-B14F-4D97-AF65-F5344CB8AC3E}">
        <p14:creationId xmlns:p14="http://schemas.microsoft.com/office/powerpoint/2010/main" val="386349715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7424" y="286604"/>
            <a:ext cx="10458256" cy="1092746"/>
          </a:xfrm>
        </p:spPr>
        <p:txBody>
          <a:bodyPr>
            <a:normAutofit fontScale="90000"/>
          </a:bodyPr>
          <a:lstStyle/>
          <a:p>
            <a:r>
              <a:rPr lang="en-GB" sz="4000" dirty="0">
                <a:solidFill>
                  <a:srgbClr val="FF0000"/>
                </a:solidFill>
              </a:rPr>
              <a:t>Mae DSY </a:t>
            </a:r>
            <a:r>
              <a:rPr lang="en-GB" sz="4000" dirty="0" err="1">
                <a:solidFill>
                  <a:srgbClr val="FF0000"/>
                </a:solidFill>
              </a:rPr>
              <a:t>yn</a:t>
            </a:r>
            <a:r>
              <a:rPr lang="en-GB" sz="4000" dirty="0">
                <a:solidFill>
                  <a:srgbClr val="FF0000"/>
                </a:solidFill>
              </a:rPr>
              <a:t> </a:t>
            </a:r>
            <a:r>
              <a:rPr lang="en-GB" sz="4000" dirty="0" err="1">
                <a:solidFill>
                  <a:srgbClr val="FF0000"/>
                </a:solidFill>
              </a:rPr>
              <a:t>ymagwedd</a:t>
            </a:r>
            <a:r>
              <a:rPr lang="en-GB" sz="4000" dirty="0">
                <a:solidFill>
                  <a:srgbClr val="FF0000"/>
                </a:solidFill>
              </a:rPr>
              <a:t> </a:t>
            </a:r>
            <a:r>
              <a:rPr lang="en-GB" sz="4000" dirty="0" err="1" smtClean="0">
                <a:solidFill>
                  <a:srgbClr val="FF0000"/>
                </a:solidFill>
              </a:rPr>
              <a:t>adeileddol</a:t>
            </a:r>
            <a:r>
              <a:rPr lang="en-GB" sz="4000" dirty="0" smtClean="0">
                <a:solidFill>
                  <a:srgbClr val="FF0000"/>
                </a:solidFill>
              </a:rPr>
              <a:t> (constructivist) </a:t>
            </a:r>
            <a:r>
              <a:rPr lang="en-GB" sz="4000" dirty="0" err="1">
                <a:solidFill>
                  <a:srgbClr val="FF0000"/>
                </a:solidFill>
              </a:rPr>
              <a:t>dysgwr-ganolog</a:t>
            </a:r>
            <a:r>
              <a:rPr lang="en-GB" sz="4000" dirty="0">
                <a:solidFill>
                  <a:srgbClr val="FF0000"/>
                </a:solidFill>
              </a:rPr>
              <a:t> </a:t>
            </a:r>
          </a:p>
        </p:txBody>
      </p:sp>
      <p:sp>
        <p:nvSpPr>
          <p:cNvPr id="3" name="Content Placeholder 2"/>
          <p:cNvSpPr>
            <a:spLocks noGrp="1"/>
          </p:cNvSpPr>
          <p:nvPr>
            <p:ph idx="1"/>
          </p:nvPr>
        </p:nvSpPr>
        <p:spPr/>
        <p:txBody>
          <a:bodyPr/>
          <a:lstStyle/>
          <a:p>
            <a:pPr>
              <a:buFont typeface="Wingdings" panose="05000000000000000000" pitchFamily="2" charset="2"/>
              <a:buChar char="§"/>
            </a:pPr>
            <a:r>
              <a:rPr lang="en-US" sz="2400" dirty="0" smtClean="0">
                <a:solidFill>
                  <a:schemeClr val="tx1"/>
                </a:solidFill>
              </a:rPr>
              <a:t>Mae </a:t>
            </a:r>
            <a:r>
              <a:rPr lang="en-US" sz="2400" dirty="0" err="1" smtClean="0">
                <a:solidFill>
                  <a:schemeClr val="tx1"/>
                </a:solidFill>
              </a:rPr>
              <a:t>dysgu</a:t>
            </a:r>
            <a:r>
              <a:rPr lang="en-US" sz="2400" dirty="0" smtClean="0">
                <a:solidFill>
                  <a:schemeClr val="tx1"/>
                </a:solidFill>
              </a:rPr>
              <a:t> </a:t>
            </a:r>
            <a:r>
              <a:rPr lang="en-US" sz="2400" dirty="0" err="1" smtClean="0">
                <a:solidFill>
                  <a:schemeClr val="tx1"/>
                </a:solidFill>
              </a:rPr>
              <a:t>seiliedig</a:t>
            </a:r>
            <a:r>
              <a:rPr lang="en-US" sz="2400" dirty="0" smtClean="0">
                <a:solidFill>
                  <a:schemeClr val="tx1"/>
                </a:solidFill>
              </a:rPr>
              <a:t> </a:t>
            </a:r>
            <a:r>
              <a:rPr lang="en-US" sz="2400" dirty="0" err="1" smtClean="0">
                <a:solidFill>
                  <a:schemeClr val="tx1"/>
                </a:solidFill>
              </a:rPr>
              <a:t>ar</a:t>
            </a:r>
            <a:r>
              <a:rPr lang="en-US" sz="2400" dirty="0" smtClean="0">
                <a:solidFill>
                  <a:schemeClr val="tx1"/>
                </a:solidFill>
              </a:rPr>
              <a:t> </a:t>
            </a:r>
            <a:r>
              <a:rPr lang="en-US" sz="2400" dirty="0" err="1" smtClean="0">
                <a:solidFill>
                  <a:schemeClr val="tx1"/>
                </a:solidFill>
              </a:rPr>
              <a:t>ymholi</a:t>
            </a:r>
            <a:r>
              <a:rPr lang="en-US" sz="2400" dirty="0" smtClean="0">
                <a:solidFill>
                  <a:schemeClr val="tx1"/>
                </a:solidFill>
              </a:rPr>
              <a:t> </a:t>
            </a:r>
            <a:r>
              <a:rPr lang="en-US" sz="2400" dirty="0" err="1" smtClean="0">
                <a:solidFill>
                  <a:schemeClr val="tx1"/>
                </a:solidFill>
              </a:rPr>
              <a:t>yn</a:t>
            </a:r>
            <a:r>
              <a:rPr lang="en-US" sz="2400" dirty="0" smtClean="0">
                <a:solidFill>
                  <a:schemeClr val="tx1"/>
                </a:solidFill>
              </a:rPr>
              <a:t> </a:t>
            </a:r>
            <a:r>
              <a:rPr lang="en-US" sz="2400" dirty="0" err="1" smtClean="0">
                <a:solidFill>
                  <a:schemeClr val="tx1"/>
                </a:solidFill>
              </a:rPr>
              <a:t>ddull</a:t>
            </a:r>
            <a:r>
              <a:rPr lang="en-US" sz="2400" dirty="0" smtClean="0">
                <a:solidFill>
                  <a:schemeClr val="tx1"/>
                </a:solidFill>
              </a:rPr>
              <a:t> </a:t>
            </a:r>
            <a:r>
              <a:rPr lang="en-US" sz="2400" dirty="0" err="1" smtClean="0">
                <a:solidFill>
                  <a:schemeClr val="tx1"/>
                </a:solidFill>
              </a:rPr>
              <a:t>dysgwr-ganolog</a:t>
            </a:r>
            <a:r>
              <a:rPr lang="en-US" sz="2400" dirty="0" smtClean="0">
                <a:solidFill>
                  <a:schemeClr val="tx1"/>
                </a:solidFill>
              </a:rPr>
              <a:t> o </a:t>
            </a:r>
            <a:r>
              <a:rPr lang="en-US" sz="2400" dirty="0" err="1" smtClean="0">
                <a:solidFill>
                  <a:schemeClr val="tx1"/>
                </a:solidFill>
              </a:rPr>
              <a:t>addysgu</a:t>
            </a:r>
            <a:r>
              <a:rPr lang="en-US" sz="2400" dirty="0" smtClean="0">
                <a:solidFill>
                  <a:schemeClr val="tx1"/>
                </a:solidFill>
              </a:rPr>
              <a:t> </a:t>
            </a:r>
            <a:r>
              <a:rPr lang="en-US" sz="2400" dirty="0" err="1" smtClean="0">
                <a:solidFill>
                  <a:schemeClr val="tx1"/>
                </a:solidFill>
              </a:rPr>
              <a:t>sy’n</a:t>
            </a:r>
            <a:r>
              <a:rPr lang="en-US" sz="2400" dirty="0" smtClean="0">
                <a:solidFill>
                  <a:schemeClr val="tx1"/>
                </a:solidFill>
              </a:rPr>
              <a:t> </a:t>
            </a:r>
            <a:r>
              <a:rPr lang="en-US" sz="2400" dirty="0" err="1" smtClean="0">
                <a:solidFill>
                  <a:schemeClr val="tx1"/>
                </a:solidFill>
              </a:rPr>
              <a:t>cynnwys</a:t>
            </a:r>
            <a:r>
              <a:rPr lang="en-US" sz="2400" dirty="0" smtClean="0">
                <a:solidFill>
                  <a:schemeClr val="tx1"/>
                </a:solidFill>
              </a:rPr>
              <a:t> </a:t>
            </a:r>
            <a:r>
              <a:rPr lang="en-US" sz="2400" dirty="0" err="1" smtClean="0">
                <a:solidFill>
                  <a:schemeClr val="tx1"/>
                </a:solidFill>
              </a:rPr>
              <a:t>dysgu</a:t>
            </a:r>
            <a:r>
              <a:rPr lang="en-US" sz="2400" dirty="0" smtClean="0">
                <a:solidFill>
                  <a:schemeClr val="tx1"/>
                </a:solidFill>
              </a:rPr>
              <a:t> </a:t>
            </a:r>
            <a:r>
              <a:rPr lang="en-US" sz="2400" dirty="0" err="1" smtClean="0">
                <a:solidFill>
                  <a:schemeClr val="tx1"/>
                </a:solidFill>
              </a:rPr>
              <a:t>drwy</a:t>
            </a:r>
            <a:r>
              <a:rPr lang="en-US" sz="2400" dirty="0" smtClean="0">
                <a:solidFill>
                  <a:schemeClr val="tx1"/>
                </a:solidFill>
              </a:rPr>
              <a:t> </a:t>
            </a:r>
            <a:r>
              <a:rPr lang="en-US" sz="2400" dirty="0" err="1" smtClean="0">
                <a:solidFill>
                  <a:schemeClr val="tx1"/>
                </a:solidFill>
              </a:rPr>
              <a:t>ymgysylltu</a:t>
            </a:r>
            <a:r>
              <a:rPr lang="en-US" sz="2400" dirty="0" smtClean="0">
                <a:solidFill>
                  <a:schemeClr val="tx1"/>
                </a:solidFill>
              </a:rPr>
              <a:t> â </a:t>
            </a:r>
            <a:r>
              <a:rPr lang="en-US" sz="2400" dirty="0" err="1" smtClean="0">
                <a:solidFill>
                  <a:schemeClr val="tx1"/>
                </a:solidFill>
              </a:rPr>
              <a:t>senario</a:t>
            </a:r>
            <a:r>
              <a:rPr lang="en-US" sz="2400" dirty="0" smtClean="0">
                <a:solidFill>
                  <a:schemeClr val="tx1"/>
                </a:solidFill>
              </a:rPr>
              <a:t>, </a:t>
            </a:r>
            <a:r>
              <a:rPr lang="en-US" sz="2400" dirty="0" err="1" smtClean="0">
                <a:solidFill>
                  <a:schemeClr val="tx1"/>
                </a:solidFill>
              </a:rPr>
              <a:t>testun</a:t>
            </a:r>
            <a:r>
              <a:rPr lang="en-US" sz="2400" dirty="0" smtClean="0">
                <a:solidFill>
                  <a:schemeClr val="tx1"/>
                </a:solidFill>
              </a:rPr>
              <a:t>, </a:t>
            </a:r>
            <a:r>
              <a:rPr lang="en-US" sz="2400" dirty="0" err="1" smtClean="0">
                <a:solidFill>
                  <a:schemeClr val="tx1"/>
                </a:solidFill>
              </a:rPr>
              <a:t>sialens</a:t>
            </a:r>
            <a:r>
              <a:rPr lang="en-US" sz="2400" dirty="0" smtClean="0">
                <a:solidFill>
                  <a:schemeClr val="tx1"/>
                </a:solidFill>
              </a:rPr>
              <a:t>, </a:t>
            </a:r>
            <a:r>
              <a:rPr lang="en-US" sz="2400" dirty="0" err="1" smtClean="0">
                <a:solidFill>
                  <a:schemeClr val="tx1"/>
                </a:solidFill>
              </a:rPr>
              <a:t>yn</a:t>
            </a:r>
            <a:r>
              <a:rPr lang="en-US" sz="2400" dirty="0" smtClean="0">
                <a:solidFill>
                  <a:schemeClr val="tx1"/>
                </a:solidFill>
              </a:rPr>
              <a:t> </a:t>
            </a:r>
            <a:r>
              <a:rPr lang="en-US" sz="2400" dirty="0" err="1" smtClean="0">
                <a:solidFill>
                  <a:schemeClr val="tx1"/>
                </a:solidFill>
              </a:rPr>
              <a:t>ymwneud</a:t>
            </a:r>
            <a:r>
              <a:rPr lang="en-US" sz="2400" dirty="0" smtClean="0">
                <a:solidFill>
                  <a:schemeClr val="tx1"/>
                </a:solidFill>
              </a:rPr>
              <a:t> â </a:t>
            </a:r>
            <a:r>
              <a:rPr lang="en-US" sz="2400" dirty="0" err="1" smtClean="0">
                <a:solidFill>
                  <a:schemeClr val="tx1"/>
                </a:solidFill>
              </a:rPr>
              <a:t>thema</a:t>
            </a:r>
            <a:r>
              <a:rPr lang="en-US" sz="2400" dirty="0" smtClean="0">
                <a:solidFill>
                  <a:schemeClr val="tx1"/>
                </a:solidFill>
              </a:rPr>
              <a:t> </a:t>
            </a:r>
            <a:r>
              <a:rPr lang="en-US" sz="2400" dirty="0" err="1" smtClean="0">
                <a:solidFill>
                  <a:schemeClr val="tx1"/>
                </a:solidFill>
              </a:rPr>
              <a:t>neu</a:t>
            </a:r>
            <a:r>
              <a:rPr lang="en-US" sz="2400" dirty="0" smtClean="0">
                <a:solidFill>
                  <a:schemeClr val="tx1"/>
                </a:solidFill>
              </a:rPr>
              <a:t> </a:t>
            </a:r>
            <a:r>
              <a:rPr lang="en-US" sz="2400" dirty="0" err="1" smtClean="0">
                <a:solidFill>
                  <a:schemeClr val="tx1"/>
                </a:solidFill>
              </a:rPr>
              <a:t>ffocws</a:t>
            </a:r>
            <a:r>
              <a:rPr lang="en-US" sz="2400" dirty="0" smtClean="0">
                <a:solidFill>
                  <a:schemeClr val="tx1"/>
                </a:solidFill>
              </a:rPr>
              <a:t> </a:t>
            </a:r>
            <a:r>
              <a:rPr lang="en-US" sz="2400" dirty="0" err="1" smtClean="0">
                <a:solidFill>
                  <a:schemeClr val="tx1"/>
                </a:solidFill>
              </a:rPr>
              <a:t>astudio</a:t>
            </a:r>
            <a:r>
              <a:rPr lang="en-US" sz="2400" dirty="0" smtClean="0">
                <a:solidFill>
                  <a:schemeClr val="tx1"/>
                </a:solidFill>
              </a:rPr>
              <a:t> </a:t>
            </a:r>
            <a:r>
              <a:rPr lang="en-US" sz="2400" dirty="0" err="1" smtClean="0">
                <a:solidFill>
                  <a:schemeClr val="tx1"/>
                </a:solidFill>
              </a:rPr>
              <a:t>lle</a:t>
            </a:r>
            <a:r>
              <a:rPr lang="en-US" sz="2400" dirty="0" smtClean="0">
                <a:solidFill>
                  <a:schemeClr val="tx1"/>
                </a:solidFill>
              </a:rPr>
              <a:t> </a:t>
            </a:r>
            <a:r>
              <a:rPr lang="en-US" sz="2400" dirty="0" err="1" smtClean="0">
                <a:solidFill>
                  <a:schemeClr val="tx1"/>
                </a:solidFill>
              </a:rPr>
              <a:t>yr</a:t>
            </a:r>
            <a:r>
              <a:rPr lang="en-US" sz="2400" dirty="0" smtClean="0">
                <a:solidFill>
                  <a:schemeClr val="tx1"/>
                </a:solidFill>
              </a:rPr>
              <a:t> </a:t>
            </a:r>
            <a:r>
              <a:rPr lang="en-US" sz="2400" dirty="0" err="1" smtClean="0">
                <a:solidFill>
                  <a:schemeClr val="tx1"/>
                </a:solidFill>
              </a:rPr>
              <a:t>ymdrinnir</a:t>
            </a:r>
            <a:r>
              <a:rPr lang="en-US" sz="2400" dirty="0" smtClean="0">
                <a:solidFill>
                  <a:schemeClr val="tx1"/>
                </a:solidFill>
              </a:rPr>
              <a:t> â </a:t>
            </a:r>
            <a:r>
              <a:rPr lang="en-US" sz="2400" dirty="0" err="1" smtClean="0">
                <a:solidFill>
                  <a:schemeClr val="tx1"/>
                </a:solidFill>
              </a:rPr>
              <a:t>phroblemau</a:t>
            </a:r>
            <a:r>
              <a:rPr lang="en-US" sz="2400" dirty="0" smtClean="0">
                <a:solidFill>
                  <a:schemeClr val="tx1"/>
                </a:solidFill>
              </a:rPr>
              <a:t> </a:t>
            </a:r>
            <a:r>
              <a:rPr lang="en-US" sz="2400" dirty="0" err="1" smtClean="0">
                <a:solidFill>
                  <a:schemeClr val="tx1"/>
                </a:solidFill>
              </a:rPr>
              <a:t>aneglur</a:t>
            </a:r>
            <a:r>
              <a:rPr lang="en-US" sz="2400" dirty="0" smtClean="0">
                <a:solidFill>
                  <a:schemeClr val="tx1"/>
                </a:solidFill>
              </a:rPr>
              <a:t> </a:t>
            </a:r>
            <a:r>
              <a:rPr lang="en-US" sz="2400" dirty="0" err="1" smtClean="0">
                <a:solidFill>
                  <a:schemeClr val="tx1"/>
                </a:solidFill>
              </a:rPr>
              <a:t>ond</a:t>
            </a:r>
            <a:r>
              <a:rPr lang="en-US" sz="2400" dirty="0" smtClean="0">
                <a:solidFill>
                  <a:schemeClr val="tx1"/>
                </a:solidFill>
              </a:rPr>
              <a:t> </a:t>
            </a:r>
            <a:r>
              <a:rPr lang="en-US" sz="2400" dirty="0" err="1" smtClean="0">
                <a:solidFill>
                  <a:schemeClr val="tx1"/>
                </a:solidFill>
              </a:rPr>
              <a:t>gwir</a:t>
            </a:r>
            <a:r>
              <a:rPr lang="en-US" sz="2400" dirty="0" smtClean="0">
                <a:solidFill>
                  <a:schemeClr val="tx1"/>
                </a:solidFill>
              </a:rPr>
              <a:t> </a:t>
            </a:r>
            <a:r>
              <a:rPr lang="en-US" sz="2400" dirty="0" err="1" smtClean="0">
                <a:solidFill>
                  <a:schemeClr val="tx1"/>
                </a:solidFill>
              </a:rPr>
              <a:t>mewn</a:t>
            </a:r>
            <a:r>
              <a:rPr lang="en-US" sz="2400" dirty="0" smtClean="0">
                <a:solidFill>
                  <a:schemeClr val="tx1"/>
                </a:solidFill>
              </a:rPr>
              <a:t> </a:t>
            </a:r>
            <a:r>
              <a:rPr lang="en-US" sz="2400" dirty="0" err="1" smtClean="0">
                <a:solidFill>
                  <a:schemeClr val="tx1"/>
                </a:solidFill>
              </a:rPr>
              <a:t>ymholiad</a:t>
            </a:r>
            <a:r>
              <a:rPr lang="en-US" sz="2400" dirty="0" smtClean="0">
                <a:solidFill>
                  <a:schemeClr val="tx1"/>
                </a:solidFill>
              </a:rPr>
              <a:t> pen-</a:t>
            </a:r>
            <a:r>
              <a:rPr lang="en-US" sz="2400" dirty="0" err="1" smtClean="0">
                <a:solidFill>
                  <a:schemeClr val="tx1"/>
                </a:solidFill>
              </a:rPr>
              <a:t>agored</a:t>
            </a:r>
            <a:r>
              <a:rPr lang="en-US" sz="2400" dirty="0" smtClean="0">
                <a:solidFill>
                  <a:schemeClr val="tx1"/>
                </a:solidFill>
              </a:rPr>
              <a:t>. </a:t>
            </a:r>
            <a:endParaRPr lang="en-US" sz="2400" dirty="0">
              <a:solidFill>
                <a:schemeClr val="tx1"/>
              </a:solidFill>
            </a:endParaRPr>
          </a:p>
          <a:p>
            <a:pPr>
              <a:buFont typeface="Wingdings" panose="05000000000000000000" pitchFamily="2" charset="2"/>
              <a:buChar char="§"/>
            </a:pPr>
            <a:r>
              <a:rPr lang="en-US" sz="2400" dirty="0" err="1" smtClean="0">
                <a:solidFill>
                  <a:schemeClr val="tx1"/>
                </a:solidFill>
              </a:rPr>
              <a:t>Gellir</a:t>
            </a:r>
            <a:r>
              <a:rPr lang="en-US" sz="2400" dirty="0" smtClean="0">
                <a:solidFill>
                  <a:schemeClr val="tx1"/>
                </a:solidFill>
              </a:rPr>
              <a:t> </a:t>
            </a:r>
            <a:r>
              <a:rPr lang="en-US" sz="2400" dirty="0" err="1" smtClean="0">
                <a:solidFill>
                  <a:schemeClr val="tx1"/>
                </a:solidFill>
              </a:rPr>
              <a:t>wynebu</a:t>
            </a:r>
            <a:r>
              <a:rPr lang="en-US" sz="2400" dirty="0" smtClean="0">
                <a:solidFill>
                  <a:schemeClr val="tx1"/>
                </a:solidFill>
              </a:rPr>
              <a:t> </a:t>
            </a:r>
            <a:r>
              <a:rPr lang="en-US" sz="2400" dirty="0" err="1" smtClean="0">
                <a:solidFill>
                  <a:schemeClr val="tx1"/>
                </a:solidFill>
              </a:rPr>
              <a:t>disgyblion</a:t>
            </a:r>
            <a:r>
              <a:rPr lang="en-US" sz="2400" dirty="0" smtClean="0">
                <a:solidFill>
                  <a:schemeClr val="tx1"/>
                </a:solidFill>
              </a:rPr>
              <a:t> â </a:t>
            </a:r>
            <a:r>
              <a:rPr lang="en-US" sz="2400" dirty="0" err="1" smtClean="0">
                <a:solidFill>
                  <a:schemeClr val="tx1"/>
                </a:solidFill>
              </a:rPr>
              <a:t>senarios</a:t>
            </a:r>
            <a:r>
              <a:rPr lang="en-US" sz="2400" dirty="0" smtClean="0">
                <a:solidFill>
                  <a:schemeClr val="tx1"/>
                </a:solidFill>
              </a:rPr>
              <a:t> </a:t>
            </a:r>
            <a:r>
              <a:rPr lang="en-US" sz="2400" dirty="0" err="1" smtClean="0">
                <a:solidFill>
                  <a:schemeClr val="tx1"/>
                </a:solidFill>
              </a:rPr>
              <a:t>bywyd</a:t>
            </a:r>
            <a:r>
              <a:rPr lang="en-US" sz="2400" dirty="0" smtClean="0">
                <a:solidFill>
                  <a:schemeClr val="tx1"/>
                </a:solidFill>
              </a:rPr>
              <a:t> go </a:t>
            </a:r>
            <a:r>
              <a:rPr lang="en-US" sz="2400" dirty="0" err="1" smtClean="0">
                <a:solidFill>
                  <a:schemeClr val="tx1"/>
                </a:solidFill>
              </a:rPr>
              <a:t>iawn</a:t>
            </a:r>
            <a:r>
              <a:rPr lang="en-US" sz="2400" dirty="0" smtClean="0">
                <a:solidFill>
                  <a:schemeClr val="tx1"/>
                </a:solidFill>
              </a:rPr>
              <a:t> </a:t>
            </a:r>
            <a:r>
              <a:rPr lang="en-US" sz="2400" dirty="0" err="1" smtClean="0">
                <a:solidFill>
                  <a:schemeClr val="tx1"/>
                </a:solidFill>
              </a:rPr>
              <a:t>neu</a:t>
            </a:r>
            <a:r>
              <a:rPr lang="en-US" sz="2400" dirty="0" smtClean="0">
                <a:solidFill>
                  <a:schemeClr val="tx1"/>
                </a:solidFill>
              </a:rPr>
              <a:t> </a:t>
            </a:r>
            <a:r>
              <a:rPr lang="en-US" sz="2400" dirty="0" err="1" smtClean="0">
                <a:solidFill>
                  <a:schemeClr val="tx1"/>
                </a:solidFill>
              </a:rPr>
              <a:t>broblem</a:t>
            </a:r>
            <a:r>
              <a:rPr lang="en-US" sz="2400" dirty="0" smtClean="0">
                <a:solidFill>
                  <a:schemeClr val="tx1"/>
                </a:solidFill>
              </a:rPr>
              <a:t> </a:t>
            </a:r>
            <a:r>
              <a:rPr lang="en-US" sz="2400" dirty="0" err="1" smtClean="0">
                <a:solidFill>
                  <a:schemeClr val="tx1"/>
                </a:solidFill>
              </a:rPr>
              <a:t>sydd</a:t>
            </a:r>
            <a:r>
              <a:rPr lang="en-US" sz="2400" dirty="0" smtClean="0">
                <a:solidFill>
                  <a:schemeClr val="tx1"/>
                </a:solidFill>
              </a:rPr>
              <a:t> </a:t>
            </a:r>
            <a:r>
              <a:rPr lang="en-US" sz="2400" dirty="0" err="1" smtClean="0">
                <a:solidFill>
                  <a:schemeClr val="tx1"/>
                </a:solidFill>
              </a:rPr>
              <a:t>angen</a:t>
            </a:r>
            <a:r>
              <a:rPr lang="en-US" sz="2400" dirty="0" smtClean="0">
                <a:solidFill>
                  <a:schemeClr val="tx1"/>
                </a:solidFill>
              </a:rPr>
              <a:t> </a:t>
            </a:r>
            <a:r>
              <a:rPr lang="en-US" sz="2400" dirty="0" err="1" smtClean="0">
                <a:solidFill>
                  <a:schemeClr val="tx1"/>
                </a:solidFill>
              </a:rPr>
              <a:t>datrysiad</a:t>
            </a:r>
            <a:r>
              <a:rPr lang="en-US" sz="2400" dirty="0" smtClean="0">
                <a:solidFill>
                  <a:schemeClr val="tx1"/>
                </a:solidFill>
              </a:rPr>
              <a:t>. </a:t>
            </a:r>
          </a:p>
          <a:p>
            <a:pPr>
              <a:buFont typeface="Wingdings" panose="05000000000000000000" pitchFamily="2" charset="2"/>
              <a:buChar char="§"/>
            </a:pPr>
            <a:r>
              <a:rPr lang="en-US" sz="2400" u="sng" dirty="0" err="1" smtClean="0">
                <a:solidFill>
                  <a:schemeClr val="tx1"/>
                </a:solidFill>
              </a:rPr>
              <a:t>Gellir</a:t>
            </a:r>
            <a:r>
              <a:rPr lang="en-US" sz="2400" dirty="0" smtClean="0">
                <a:solidFill>
                  <a:schemeClr val="tx1"/>
                </a:solidFill>
              </a:rPr>
              <a:t> </a:t>
            </a:r>
            <a:r>
              <a:rPr lang="en-US" sz="2400" dirty="0" err="1" smtClean="0">
                <a:solidFill>
                  <a:schemeClr val="tx1"/>
                </a:solidFill>
              </a:rPr>
              <a:t>gosod</a:t>
            </a:r>
            <a:r>
              <a:rPr lang="en-US" sz="2400" dirty="0" smtClean="0">
                <a:solidFill>
                  <a:schemeClr val="tx1"/>
                </a:solidFill>
              </a:rPr>
              <a:t> y </a:t>
            </a:r>
            <a:r>
              <a:rPr lang="en-US" sz="2400" dirty="0" err="1" smtClean="0">
                <a:solidFill>
                  <a:schemeClr val="tx1"/>
                </a:solidFill>
              </a:rPr>
              <a:t>senario</a:t>
            </a:r>
            <a:r>
              <a:rPr lang="en-US" sz="2400" dirty="0" smtClean="0">
                <a:solidFill>
                  <a:schemeClr val="tx1"/>
                </a:solidFill>
              </a:rPr>
              <a:t>/</a:t>
            </a:r>
            <a:r>
              <a:rPr lang="en-US" sz="2400" dirty="0" err="1" smtClean="0">
                <a:solidFill>
                  <a:schemeClr val="tx1"/>
                </a:solidFill>
              </a:rPr>
              <a:t>sialens</a:t>
            </a:r>
            <a:r>
              <a:rPr lang="en-US" sz="2400" dirty="0" smtClean="0">
                <a:solidFill>
                  <a:schemeClr val="tx1"/>
                </a:solidFill>
              </a:rPr>
              <a:t>/problem </a:t>
            </a:r>
            <a:r>
              <a:rPr lang="en-US" sz="2400" dirty="0" err="1" smtClean="0">
                <a:solidFill>
                  <a:schemeClr val="tx1"/>
                </a:solidFill>
              </a:rPr>
              <a:t>mewn</a:t>
            </a:r>
            <a:r>
              <a:rPr lang="en-US" sz="2400" dirty="0" smtClean="0">
                <a:solidFill>
                  <a:schemeClr val="tx1"/>
                </a:solidFill>
              </a:rPr>
              <a:t> </a:t>
            </a:r>
            <a:r>
              <a:rPr lang="en-US" sz="2400" dirty="0" err="1" smtClean="0">
                <a:solidFill>
                  <a:schemeClr val="tx1"/>
                </a:solidFill>
              </a:rPr>
              <a:t>ffordd</a:t>
            </a:r>
            <a:r>
              <a:rPr lang="en-US" sz="2400" dirty="0" smtClean="0">
                <a:solidFill>
                  <a:schemeClr val="tx1"/>
                </a:solidFill>
              </a:rPr>
              <a:t> </a:t>
            </a:r>
            <a:r>
              <a:rPr lang="en-US" sz="2400" dirty="0" err="1" smtClean="0">
                <a:solidFill>
                  <a:schemeClr val="tx1"/>
                </a:solidFill>
              </a:rPr>
              <a:t>sy’n</a:t>
            </a:r>
            <a:r>
              <a:rPr lang="en-US" sz="2400" dirty="0" smtClean="0">
                <a:solidFill>
                  <a:schemeClr val="tx1"/>
                </a:solidFill>
              </a:rPr>
              <a:t> </a:t>
            </a:r>
            <a:r>
              <a:rPr lang="en-US" sz="2400" dirty="0" err="1" smtClean="0">
                <a:solidFill>
                  <a:schemeClr val="tx1"/>
                </a:solidFill>
              </a:rPr>
              <a:t>golygu</a:t>
            </a:r>
            <a:r>
              <a:rPr lang="en-US" sz="2400" dirty="0" smtClean="0">
                <a:solidFill>
                  <a:schemeClr val="tx1"/>
                </a:solidFill>
              </a:rPr>
              <a:t> </a:t>
            </a:r>
            <a:r>
              <a:rPr lang="en-US" sz="2400" dirty="0" err="1" smtClean="0">
                <a:solidFill>
                  <a:schemeClr val="tx1"/>
                </a:solidFill>
              </a:rPr>
              <a:t>nad</a:t>
            </a:r>
            <a:r>
              <a:rPr lang="en-US" sz="2400" dirty="0" smtClean="0">
                <a:solidFill>
                  <a:schemeClr val="tx1"/>
                </a:solidFill>
              </a:rPr>
              <a:t> </a:t>
            </a:r>
            <a:r>
              <a:rPr lang="en-US" sz="2400" dirty="0" err="1" smtClean="0">
                <a:solidFill>
                  <a:schemeClr val="tx1"/>
                </a:solidFill>
              </a:rPr>
              <a:t>oes</a:t>
            </a:r>
            <a:r>
              <a:rPr lang="en-US" sz="2400" dirty="0" smtClean="0">
                <a:solidFill>
                  <a:schemeClr val="tx1"/>
                </a:solidFill>
              </a:rPr>
              <a:t> </a:t>
            </a:r>
            <a:r>
              <a:rPr lang="en-US" sz="2400" dirty="0" err="1" smtClean="0">
                <a:solidFill>
                  <a:schemeClr val="tx1"/>
                </a:solidFill>
              </a:rPr>
              <a:t>llwybr</a:t>
            </a:r>
            <a:r>
              <a:rPr lang="en-US" sz="2400" dirty="0" smtClean="0">
                <a:solidFill>
                  <a:schemeClr val="tx1"/>
                </a:solidFill>
              </a:rPr>
              <a:t> </a:t>
            </a:r>
            <a:r>
              <a:rPr lang="en-US" sz="2400" dirty="0" err="1" smtClean="0">
                <a:solidFill>
                  <a:schemeClr val="tx1"/>
                </a:solidFill>
              </a:rPr>
              <a:t>clir</a:t>
            </a:r>
            <a:r>
              <a:rPr lang="en-US" sz="2400" dirty="0" smtClean="0">
                <a:solidFill>
                  <a:schemeClr val="tx1"/>
                </a:solidFill>
              </a:rPr>
              <a:t> </a:t>
            </a:r>
            <a:r>
              <a:rPr lang="en-US" sz="2400" dirty="0" err="1" smtClean="0">
                <a:solidFill>
                  <a:schemeClr val="tx1"/>
                </a:solidFill>
              </a:rPr>
              <a:t>i’w</a:t>
            </a:r>
            <a:r>
              <a:rPr lang="en-US" sz="2400" dirty="0" smtClean="0">
                <a:solidFill>
                  <a:schemeClr val="tx1"/>
                </a:solidFill>
              </a:rPr>
              <a:t> </a:t>
            </a:r>
            <a:r>
              <a:rPr lang="en-US" sz="2400" dirty="0" err="1">
                <a:solidFill>
                  <a:schemeClr val="tx1"/>
                </a:solidFill>
              </a:rPr>
              <a:t>g</a:t>
            </a:r>
            <a:r>
              <a:rPr lang="en-US" sz="2400" dirty="0" err="1" smtClean="0">
                <a:solidFill>
                  <a:schemeClr val="tx1"/>
                </a:solidFill>
              </a:rPr>
              <a:t>ymryd</a:t>
            </a:r>
            <a:r>
              <a:rPr lang="en-US" sz="2400" dirty="0" smtClean="0">
                <a:solidFill>
                  <a:schemeClr val="tx1"/>
                </a:solidFill>
              </a:rPr>
              <a:t>. </a:t>
            </a:r>
            <a:endParaRPr lang="en-US" sz="2400" dirty="0">
              <a:solidFill>
                <a:schemeClr val="tx1"/>
              </a:solidFill>
            </a:endParaRPr>
          </a:p>
          <a:p>
            <a:pPr>
              <a:buFont typeface="Wingdings" panose="05000000000000000000" pitchFamily="2" charset="2"/>
              <a:buChar char="§"/>
            </a:pPr>
            <a:r>
              <a:rPr lang="en-GB" sz="2400" dirty="0" smtClean="0">
                <a:solidFill>
                  <a:schemeClr val="tx1"/>
                </a:solidFill>
              </a:rPr>
              <a:t>Sut </a:t>
            </a:r>
            <a:r>
              <a:rPr lang="en-GB" sz="2400" dirty="0" err="1" smtClean="0">
                <a:solidFill>
                  <a:schemeClr val="tx1"/>
                </a:solidFill>
              </a:rPr>
              <a:t>allwn</a:t>
            </a:r>
            <a:r>
              <a:rPr lang="en-GB" sz="2400" dirty="0" smtClean="0">
                <a:solidFill>
                  <a:schemeClr val="tx1"/>
                </a:solidFill>
              </a:rPr>
              <a:t> </a:t>
            </a:r>
            <a:r>
              <a:rPr lang="en-GB" sz="2400" dirty="0" err="1" smtClean="0">
                <a:solidFill>
                  <a:schemeClr val="tx1"/>
                </a:solidFill>
              </a:rPr>
              <a:t>ni</a:t>
            </a:r>
            <a:r>
              <a:rPr lang="en-GB" sz="2400" dirty="0" smtClean="0">
                <a:solidFill>
                  <a:schemeClr val="tx1"/>
                </a:solidFill>
              </a:rPr>
              <a:t> </a:t>
            </a:r>
            <a:r>
              <a:rPr lang="en-GB" sz="2400" dirty="0" err="1" smtClean="0">
                <a:solidFill>
                  <a:schemeClr val="tx1"/>
                </a:solidFill>
              </a:rPr>
              <a:t>ddarganfod</a:t>
            </a:r>
            <a:r>
              <a:rPr lang="en-GB" sz="2400" dirty="0" smtClean="0">
                <a:solidFill>
                  <a:schemeClr val="tx1"/>
                </a:solidFill>
              </a:rPr>
              <a:t> </a:t>
            </a:r>
            <a:r>
              <a:rPr lang="en-GB" sz="2400" dirty="0" err="1" smtClean="0">
                <a:solidFill>
                  <a:schemeClr val="tx1"/>
                </a:solidFill>
              </a:rPr>
              <a:t>mwy</a:t>
            </a:r>
            <a:r>
              <a:rPr lang="en-GB" sz="2400" dirty="0" smtClean="0">
                <a:solidFill>
                  <a:schemeClr val="tx1"/>
                </a:solidFill>
              </a:rPr>
              <a:t> </a:t>
            </a:r>
            <a:r>
              <a:rPr lang="en-GB" sz="2400" dirty="0" err="1" smtClean="0">
                <a:solidFill>
                  <a:schemeClr val="tx1"/>
                </a:solidFill>
              </a:rPr>
              <a:t>i</a:t>
            </a:r>
            <a:r>
              <a:rPr lang="en-GB" sz="2400" dirty="0" smtClean="0">
                <a:solidFill>
                  <a:schemeClr val="tx1"/>
                </a:solidFill>
              </a:rPr>
              <a:t> </a:t>
            </a:r>
            <a:r>
              <a:rPr lang="en-GB" sz="2400" dirty="0" err="1" smtClean="0">
                <a:solidFill>
                  <a:schemeClr val="tx1"/>
                </a:solidFill>
              </a:rPr>
              <a:t>ateb</a:t>
            </a:r>
            <a:r>
              <a:rPr lang="en-GB" sz="2400" dirty="0" smtClean="0">
                <a:solidFill>
                  <a:schemeClr val="tx1"/>
                </a:solidFill>
              </a:rPr>
              <a:t> y </a:t>
            </a:r>
            <a:r>
              <a:rPr lang="en-GB" sz="2400" dirty="0" err="1" smtClean="0">
                <a:solidFill>
                  <a:schemeClr val="tx1"/>
                </a:solidFill>
              </a:rPr>
              <a:t>cwestiwn</a:t>
            </a:r>
            <a:r>
              <a:rPr lang="en-GB" sz="2400" dirty="0" smtClean="0">
                <a:solidFill>
                  <a:schemeClr val="tx1"/>
                </a:solidFill>
              </a:rPr>
              <a:t>, </a:t>
            </a:r>
            <a:r>
              <a:rPr lang="en-GB" sz="2400" dirty="0" err="1" smtClean="0">
                <a:solidFill>
                  <a:schemeClr val="tx1"/>
                </a:solidFill>
              </a:rPr>
              <a:t>datrys</a:t>
            </a:r>
            <a:r>
              <a:rPr lang="en-GB" sz="2400" dirty="0" smtClean="0">
                <a:solidFill>
                  <a:schemeClr val="tx1"/>
                </a:solidFill>
              </a:rPr>
              <a:t> y </a:t>
            </a:r>
            <a:r>
              <a:rPr lang="en-GB" sz="2400" dirty="0" err="1" smtClean="0">
                <a:solidFill>
                  <a:schemeClr val="tx1"/>
                </a:solidFill>
              </a:rPr>
              <a:t>broblem</a:t>
            </a:r>
            <a:r>
              <a:rPr lang="en-GB" sz="2400" dirty="0" smtClean="0">
                <a:solidFill>
                  <a:schemeClr val="tx1"/>
                </a:solidFill>
              </a:rPr>
              <a:t>? </a:t>
            </a:r>
            <a:endParaRPr lang="en-GB" dirty="0"/>
          </a:p>
        </p:txBody>
      </p:sp>
    </p:spTree>
    <p:extLst>
      <p:ext uri="{BB962C8B-B14F-4D97-AF65-F5344CB8AC3E}">
        <p14:creationId xmlns:p14="http://schemas.microsoft.com/office/powerpoint/2010/main" val="254988794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DSY?</a:t>
            </a:r>
            <a:endParaRPr lang="en-GB" dirty="0">
              <a:solidFill>
                <a:srgbClr val="FF0000"/>
              </a:solidFill>
            </a:endParaRPr>
          </a:p>
        </p:txBody>
      </p:sp>
      <p:sp>
        <p:nvSpPr>
          <p:cNvPr id="3" name="Content Placeholder 2"/>
          <p:cNvSpPr>
            <a:spLocks noGrp="1"/>
          </p:cNvSpPr>
          <p:nvPr>
            <p:ph idx="1"/>
          </p:nvPr>
        </p:nvSpPr>
        <p:spPr/>
        <p:txBody>
          <a:bodyPr/>
          <a:lstStyle/>
          <a:p>
            <a:r>
              <a:rPr lang="cy-GB" sz="2800" dirty="0"/>
              <a:t>Mae strategaethau a thechnegau dysgu yn seiliedig ar ymholi </a:t>
            </a:r>
            <a:r>
              <a:rPr lang="cy-GB" sz="2800" dirty="0" smtClean="0"/>
              <a:t>(DSY/EBL</a:t>
            </a:r>
            <a:r>
              <a:rPr lang="cy-GB" sz="2800" dirty="0"/>
              <a:t>) yn galluogi dysgwyr i gymryd cyfrifoldeb am eu dysgu eu hunain ac i ddatblygu sgiliau i’w helpu i ail-archwilio eu meddyliau. Maent yn nodi’r hyn maent yn ei wybod a pham maen nhw’n ei wybod, yn cwestiynu’r hyn y gwnaethant ei ragdybio a’r eglurhadau sydd eu hangen, gan gydnabod yr hyn mae’n rhaid iddynt ei wneud nesaf i wella’u dealltwriaeth ymhellach.</a:t>
            </a:r>
            <a:endParaRPr lang="en-GB" sz="2800" dirty="0"/>
          </a:p>
          <a:p>
            <a:endParaRPr lang="en-GB" dirty="0"/>
          </a:p>
        </p:txBody>
      </p:sp>
    </p:spTree>
    <p:extLst>
      <p:ext uri="{BB962C8B-B14F-4D97-AF65-F5344CB8AC3E}">
        <p14:creationId xmlns:p14="http://schemas.microsoft.com/office/powerpoint/2010/main" val="310978740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solidFill>
                  <a:srgbClr val="FF0000"/>
                </a:solidFill>
              </a:rPr>
              <a:t>Lakin</a:t>
            </a:r>
            <a:r>
              <a:rPr lang="en-GB" b="1" dirty="0">
                <a:solidFill>
                  <a:srgbClr val="FF0000"/>
                </a:solidFill>
              </a:rPr>
              <a:t>, L. (2013) </a:t>
            </a:r>
            <a:r>
              <a:rPr lang="en-GB" b="1" i="1" dirty="0">
                <a:solidFill>
                  <a:srgbClr val="FF0000"/>
                </a:solidFill>
              </a:rPr>
              <a:t>Developing Independent Learning in Science</a:t>
            </a:r>
            <a:r>
              <a:rPr lang="en-GB" b="1" dirty="0">
                <a:solidFill>
                  <a:srgbClr val="FF0000"/>
                </a:solidFill>
              </a:rPr>
              <a:t>. Maidenhead: OU Press.</a:t>
            </a:r>
            <a:endParaRPr lang="en-GB" dirty="0"/>
          </a:p>
        </p:txBody>
      </p:sp>
      <p:sp>
        <p:nvSpPr>
          <p:cNvPr id="3" name="Content Placeholder 2"/>
          <p:cNvSpPr>
            <a:spLocks noGrp="1"/>
          </p:cNvSpPr>
          <p:nvPr>
            <p:ph idx="1"/>
          </p:nvPr>
        </p:nvSpPr>
        <p:spPr/>
        <p:txBody>
          <a:bodyPr>
            <a:normAutofit lnSpcReduction="10000"/>
          </a:bodyPr>
          <a:lstStyle/>
          <a:p>
            <a:r>
              <a:rPr lang="cy-GB" sz="2400" dirty="0" smtClean="0">
                <a:solidFill>
                  <a:srgbClr val="FF0000"/>
                </a:solidFill>
              </a:rPr>
              <a:t>“Er </a:t>
            </a:r>
            <a:r>
              <a:rPr lang="cy-GB" sz="2400" dirty="0">
                <a:solidFill>
                  <a:srgbClr val="FF0000"/>
                </a:solidFill>
              </a:rPr>
              <a:t>mwyn i’r broses ddysgu fod yn gynhyrchiol rhaid i’r dysgwr yn gyntaf gymryd perchnogaeth o’r syniadau. Tan i hynny ddigwydd, mae ymgysylltiad y dysgwr yn parhau i fod yn arwynebol, ac mae “dysgu dwfn”, sef y math o ddysgu sy’n barhaus, y gellir ei gymhwyso i sefyllfaoedd newydd a’i ddatblygu ymhellach, yn parhau i fod y tu hwnt i’w </a:t>
            </a:r>
            <a:r>
              <a:rPr lang="cy-GB" sz="2400" dirty="0" smtClean="0">
                <a:solidFill>
                  <a:srgbClr val="FF0000"/>
                </a:solidFill>
              </a:rPr>
              <a:t>afael”. </a:t>
            </a:r>
            <a:r>
              <a:rPr lang="cy-GB" sz="2400" dirty="0">
                <a:solidFill>
                  <a:srgbClr val="FF0000"/>
                </a:solidFill>
              </a:rPr>
              <a:t>(Lakin, 2013)</a:t>
            </a:r>
            <a:endParaRPr lang="en-GB" sz="2400" dirty="0">
              <a:solidFill>
                <a:srgbClr val="FF0000"/>
              </a:solidFill>
            </a:endParaRPr>
          </a:p>
          <a:p>
            <a:r>
              <a:rPr lang="cy-GB" sz="2400" dirty="0">
                <a:solidFill>
                  <a:srgbClr val="FF0000"/>
                </a:solidFill>
              </a:rPr>
              <a:t>Daw’r ysgogiad mewnol a’r cymhelliad o du’r dysgwr – rhaid i’r wybodaeth fod yn berthnasol ac yn hygyrch – yn bwysicaf oll mae’n rhaid bod y dysgwr eisiau ei dysgu.</a:t>
            </a:r>
            <a:endParaRPr lang="en-GB" sz="2400" dirty="0">
              <a:solidFill>
                <a:srgbClr val="FF0000"/>
              </a:solidFill>
            </a:endParaRPr>
          </a:p>
          <a:p>
            <a:r>
              <a:rPr lang="cy-GB" sz="2400" dirty="0" smtClean="0">
                <a:solidFill>
                  <a:srgbClr val="FF0000"/>
                </a:solidFill>
              </a:rPr>
              <a:t>“Heb </a:t>
            </a:r>
            <a:r>
              <a:rPr lang="cy-GB" sz="2400" dirty="0">
                <a:solidFill>
                  <a:srgbClr val="FF0000"/>
                </a:solidFill>
              </a:rPr>
              <a:t>y cymhelliad, yr ysgogiad mewnol, daw dysgu yn weithred ddibwys, ddiystyr sy’n addas yn unig ar gyfer proses asesu sy’n cael ei gyrru gan </a:t>
            </a:r>
            <a:r>
              <a:rPr lang="cy-GB" sz="2400" dirty="0" smtClean="0">
                <a:solidFill>
                  <a:srgbClr val="FF0000"/>
                </a:solidFill>
              </a:rPr>
              <a:t>amcanion.” </a:t>
            </a:r>
            <a:r>
              <a:rPr lang="cy-GB" sz="2400" dirty="0">
                <a:solidFill>
                  <a:srgbClr val="FF0000"/>
                </a:solidFill>
              </a:rPr>
              <a:t>(Lakin, 2013)</a:t>
            </a:r>
            <a:endParaRPr lang="en-GB" sz="2400" dirty="0">
              <a:solidFill>
                <a:srgbClr val="FF0000"/>
              </a:solidFill>
            </a:endParaRPr>
          </a:p>
          <a:p>
            <a:endParaRPr lang="en-GB" dirty="0"/>
          </a:p>
        </p:txBody>
      </p:sp>
    </p:spTree>
    <p:extLst>
      <p:ext uri="{BB962C8B-B14F-4D97-AF65-F5344CB8AC3E}">
        <p14:creationId xmlns:p14="http://schemas.microsoft.com/office/powerpoint/2010/main" val="4089406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DSY ac </a:t>
            </a:r>
            <a:r>
              <a:rPr lang="en-GB" dirty="0" err="1" smtClean="0">
                <a:solidFill>
                  <a:srgbClr val="FF0000"/>
                </a:solidFill>
              </a:rPr>
              <a:t>Ymholi</a:t>
            </a:r>
            <a:r>
              <a:rPr lang="en-GB" dirty="0" smtClean="0">
                <a:solidFill>
                  <a:srgbClr val="FF0000"/>
                </a:solidFill>
              </a:rPr>
              <a:t> </a:t>
            </a:r>
            <a:r>
              <a:rPr lang="en-GB" dirty="0" err="1" smtClean="0">
                <a:solidFill>
                  <a:srgbClr val="FF0000"/>
                </a:solidFill>
              </a:rPr>
              <a:t>Gwyddonol</a:t>
            </a:r>
            <a:endParaRPr lang="en-GB" dirty="0">
              <a:solidFill>
                <a:srgbClr val="FF0000"/>
              </a:solidFill>
            </a:endParaRPr>
          </a:p>
        </p:txBody>
      </p:sp>
      <p:sp>
        <p:nvSpPr>
          <p:cNvPr id="3" name="Content Placeholder 2"/>
          <p:cNvSpPr>
            <a:spLocks noGrp="1"/>
          </p:cNvSpPr>
          <p:nvPr>
            <p:ph idx="1"/>
          </p:nvPr>
        </p:nvSpPr>
        <p:spPr/>
        <p:txBody>
          <a:bodyPr/>
          <a:lstStyle/>
          <a:p>
            <a:r>
              <a:rPr lang="en-US" sz="3200" dirty="0" err="1" smtClean="0">
                <a:solidFill>
                  <a:srgbClr val="FF0000"/>
                </a:solidFill>
              </a:rPr>
              <a:t>Mae’r</a:t>
            </a:r>
            <a:r>
              <a:rPr lang="en-US" sz="3200" dirty="0" smtClean="0">
                <a:solidFill>
                  <a:srgbClr val="FF0000"/>
                </a:solidFill>
              </a:rPr>
              <a:t> dull DSY </a:t>
            </a:r>
            <a:r>
              <a:rPr lang="en-US" sz="3200" dirty="0" err="1" smtClean="0">
                <a:solidFill>
                  <a:srgbClr val="FF0000"/>
                </a:solidFill>
              </a:rPr>
              <a:t>a’r</a:t>
            </a:r>
            <a:r>
              <a:rPr lang="en-US" sz="3200" dirty="0" smtClean="0">
                <a:solidFill>
                  <a:srgbClr val="FF0000"/>
                </a:solidFill>
              </a:rPr>
              <a:t> dull </a:t>
            </a:r>
            <a:r>
              <a:rPr lang="en-US" sz="3200" dirty="0" err="1" smtClean="0">
                <a:solidFill>
                  <a:srgbClr val="FF0000"/>
                </a:solidFill>
              </a:rPr>
              <a:t>ymholi</a:t>
            </a:r>
            <a:r>
              <a:rPr lang="en-US" sz="3200" dirty="0" smtClean="0">
                <a:solidFill>
                  <a:srgbClr val="FF0000"/>
                </a:solidFill>
              </a:rPr>
              <a:t> </a:t>
            </a:r>
            <a:r>
              <a:rPr lang="en-US" sz="3200" dirty="0" err="1" smtClean="0">
                <a:solidFill>
                  <a:srgbClr val="FF0000"/>
                </a:solidFill>
              </a:rPr>
              <a:t>gwyddonol</a:t>
            </a:r>
            <a:r>
              <a:rPr lang="en-US" sz="3200" dirty="0" smtClean="0">
                <a:solidFill>
                  <a:srgbClr val="FF0000"/>
                </a:solidFill>
              </a:rPr>
              <a:t> </a:t>
            </a:r>
            <a:r>
              <a:rPr lang="en-US" sz="3200" dirty="0" err="1" smtClean="0">
                <a:solidFill>
                  <a:srgbClr val="FF0000"/>
                </a:solidFill>
              </a:rPr>
              <a:t>yn</a:t>
            </a:r>
            <a:r>
              <a:rPr lang="en-US" sz="3200" dirty="0" smtClean="0">
                <a:solidFill>
                  <a:srgbClr val="FF0000"/>
                </a:solidFill>
              </a:rPr>
              <a:t> </a:t>
            </a:r>
            <a:r>
              <a:rPr lang="en-US" sz="3200" dirty="0" err="1" smtClean="0">
                <a:solidFill>
                  <a:srgbClr val="FF0000"/>
                </a:solidFill>
              </a:rPr>
              <a:t>rhannu</a:t>
            </a:r>
            <a:r>
              <a:rPr lang="en-US" sz="3200" dirty="0" smtClean="0">
                <a:solidFill>
                  <a:srgbClr val="FF0000"/>
                </a:solidFill>
              </a:rPr>
              <a:t> </a:t>
            </a:r>
            <a:r>
              <a:rPr lang="en-US" sz="3200" dirty="0" err="1" smtClean="0">
                <a:solidFill>
                  <a:srgbClr val="FF0000"/>
                </a:solidFill>
              </a:rPr>
              <a:t>strwythur</a:t>
            </a:r>
            <a:r>
              <a:rPr lang="en-US" sz="3200" dirty="0" smtClean="0">
                <a:solidFill>
                  <a:srgbClr val="FF0000"/>
                </a:solidFill>
              </a:rPr>
              <a:t> </a:t>
            </a:r>
            <a:r>
              <a:rPr lang="en-US" sz="3200" dirty="0" err="1" smtClean="0">
                <a:solidFill>
                  <a:srgbClr val="FF0000"/>
                </a:solidFill>
              </a:rPr>
              <a:t>tebyg</a:t>
            </a:r>
            <a:r>
              <a:rPr lang="en-US" sz="3200" dirty="0" smtClean="0">
                <a:solidFill>
                  <a:srgbClr val="FF0000"/>
                </a:solidFill>
              </a:rPr>
              <a:t> o </a:t>
            </a:r>
            <a:r>
              <a:rPr lang="en-US" sz="3200" dirty="0" err="1" smtClean="0">
                <a:solidFill>
                  <a:srgbClr val="FF0000"/>
                </a:solidFill>
              </a:rPr>
              <a:t>ymholi</a:t>
            </a:r>
            <a:r>
              <a:rPr lang="en-US" sz="3200" dirty="0" smtClean="0">
                <a:solidFill>
                  <a:srgbClr val="FF0000"/>
                </a:solidFill>
              </a:rPr>
              <a:t> pen-</a:t>
            </a:r>
            <a:r>
              <a:rPr lang="en-US" sz="3200" dirty="0" err="1" smtClean="0">
                <a:solidFill>
                  <a:srgbClr val="FF0000"/>
                </a:solidFill>
              </a:rPr>
              <a:t>agored</a:t>
            </a:r>
            <a:r>
              <a:rPr lang="en-US" sz="3200" dirty="0" smtClean="0">
                <a:solidFill>
                  <a:srgbClr val="FF0000"/>
                </a:solidFill>
              </a:rPr>
              <a:t>, </a:t>
            </a:r>
            <a:r>
              <a:rPr lang="en-US" sz="3200" dirty="0" err="1" smtClean="0">
                <a:solidFill>
                  <a:srgbClr val="FF0000"/>
                </a:solidFill>
              </a:rPr>
              <a:t>gofyn</a:t>
            </a:r>
            <a:r>
              <a:rPr lang="en-US" sz="3200" dirty="0" smtClean="0">
                <a:solidFill>
                  <a:srgbClr val="FF0000"/>
                </a:solidFill>
              </a:rPr>
              <a:t> </a:t>
            </a:r>
            <a:r>
              <a:rPr lang="en-US" sz="3200" dirty="0" err="1" smtClean="0">
                <a:solidFill>
                  <a:srgbClr val="FF0000"/>
                </a:solidFill>
              </a:rPr>
              <a:t>cwestiynau</a:t>
            </a:r>
            <a:r>
              <a:rPr lang="en-US" sz="3200" dirty="0" smtClean="0">
                <a:solidFill>
                  <a:srgbClr val="FF0000"/>
                </a:solidFill>
              </a:rPr>
              <a:t>, </a:t>
            </a:r>
            <a:r>
              <a:rPr lang="en-US" sz="3200" dirty="0" err="1" smtClean="0">
                <a:solidFill>
                  <a:srgbClr val="FF0000"/>
                </a:solidFill>
              </a:rPr>
              <a:t>yn</a:t>
            </a:r>
            <a:r>
              <a:rPr lang="en-US" sz="3200" dirty="0" smtClean="0">
                <a:solidFill>
                  <a:srgbClr val="FF0000"/>
                </a:solidFill>
              </a:rPr>
              <a:t> </a:t>
            </a:r>
            <a:r>
              <a:rPr lang="en-US" sz="3200" dirty="0" err="1" smtClean="0">
                <a:solidFill>
                  <a:srgbClr val="FF0000"/>
                </a:solidFill>
              </a:rPr>
              <a:t>tynnu</a:t>
            </a:r>
            <a:r>
              <a:rPr lang="en-US" sz="3200" dirty="0" smtClean="0">
                <a:solidFill>
                  <a:srgbClr val="FF0000"/>
                </a:solidFill>
              </a:rPr>
              <a:t> </a:t>
            </a:r>
            <a:r>
              <a:rPr lang="en-US" sz="3200" dirty="0" err="1" smtClean="0">
                <a:solidFill>
                  <a:srgbClr val="FF0000"/>
                </a:solidFill>
              </a:rPr>
              <a:t>ar</a:t>
            </a:r>
            <a:r>
              <a:rPr lang="en-US" sz="3200" dirty="0" smtClean="0">
                <a:solidFill>
                  <a:srgbClr val="FF0000"/>
                </a:solidFill>
              </a:rPr>
              <a:t> </a:t>
            </a:r>
            <a:r>
              <a:rPr lang="en-US" sz="3200" dirty="0" err="1" smtClean="0">
                <a:solidFill>
                  <a:srgbClr val="FF0000"/>
                </a:solidFill>
              </a:rPr>
              <a:t>wybodaeth</a:t>
            </a:r>
            <a:r>
              <a:rPr lang="en-US" sz="3200" dirty="0" smtClean="0">
                <a:solidFill>
                  <a:srgbClr val="FF0000"/>
                </a:solidFill>
              </a:rPr>
              <a:t> </a:t>
            </a:r>
            <a:r>
              <a:rPr lang="en-US" sz="3200" dirty="0" err="1" smtClean="0">
                <a:solidFill>
                  <a:srgbClr val="FF0000"/>
                </a:solidFill>
              </a:rPr>
              <a:t>flaenorol</a:t>
            </a:r>
            <a:r>
              <a:rPr lang="en-US" sz="3200" dirty="0" smtClean="0">
                <a:solidFill>
                  <a:srgbClr val="FF0000"/>
                </a:solidFill>
              </a:rPr>
              <a:t>, </a:t>
            </a:r>
            <a:r>
              <a:rPr lang="en-US" sz="3200" dirty="0" err="1" smtClean="0">
                <a:solidFill>
                  <a:srgbClr val="FF0000"/>
                </a:solidFill>
              </a:rPr>
              <a:t>ymchwil</a:t>
            </a:r>
            <a:r>
              <a:rPr lang="en-US" sz="3200" dirty="0" smtClean="0">
                <a:solidFill>
                  <a:srgbClr val="FF0000"/>
                </a:solidFill>
              </a:rPr>
              <a:t>, </a:t>
            </a:r>
            <a:r>
              <a:rPr lang="en-US" sz="3200" dirty="0" err="1" smtClean="0">
                <a:solidFill>
                  <a:srgbClr val="FF0000"/>
                </a:solidFill>
              </a:rPr>
              <a:t>profi</a:t>
            </a:r>
            <a:r>
              <a:rPr lang="en-US" sz="3200" dirty="0" smtClean="0">
                <a:solidFill>
                  <a:srgbClr val="FF0000"/>
                </a:solidFill>
              </a:rPr>
              <a:t> </a:t>
            </a:r>
            <a:r>
              <a:rPr lang="en-US" sz="3200" dirty="0" err="1" smtClean="0">
                <a:solidFill>
                  <a:srgbClr val="FF0000"/>
                </a:solidFill>
              </a:rPr>
              <a:t>damcaniaeth</a:t>
            </a:r>
            <a:r>
              <a:rPr lang="en-US" sz="3200" dirty="0" smtClean="0">
                <a:solidFill>
                  <a:srgbClr val="FF0000"/>
                </a:solidFill>
              </a:rPr>
              <a:t>, </a:t>
            </a:r>
            <a:r>
              <a:rPr lang="en-US" sz="3200" dirty="0" err="1" smtClean="0">
                <a:solidFill>
                  <a:srgbClr val="FF0000"/>
                </a:solidFill>
              </a:rPr>
              <a:t>dadansoddi</a:t>
            </a:r>
            <a:r>
              <a:rPr lang="en-US" sz="3200" dirty="0" smtClean="0">
                <a:solidFill>
                  <a:srgbClr val="FF0000"/>
                </a:solidFill>
              </a:rPr>
              <a:t> ac </a:t>
            </a:r>
            <a:r>
              <a:rPr lang="en-US" sz="3200" dirty="0" err="1" smtClean="0">
                <a:solidFill>
                  <a:srgbClr val="FF0000"/>
                </a:solidFill>
              </a:rPr>
              <a:t>adrodd</a:t>
            </a:r>
            <a:r>
              <a:rPr lang="en-US" sz="3200" dirty="0" smtClean="0">
                <a:solidFill>
                  <a:srgbClr val="FF0000"/>
                </a:solidFill>
              </a:rPr>
              <a:t> </a:t>
            </a:r>
            <a:r>
              <a:rPr lang="en-US" sz="3200" dirty="0" err="1" smtClean="0">
                <a:solidFill>
                  <a:srgbClr val="FF0000"/>
                </a:solidFill>
              </a:rPr>
              <a:t>yn</a:t>
            </a:r>
            <a:r>
              <a:rPr lang="en-US" sz="3200" dirty="0">
                <a:solidFill>
                  <a:srgbClr val="FF0000"/>
                </a:solidFill>
              </a:rPr>
              <a:t> </a:t>
            </a:r>
            <a:r>
              <a:rPr lang="en-US" sz="3200" dirty="0" err="1" smtClean="0">
                <a:solidFill>
                  <a:srgbClr val="FF0000"/>
                </a:solidFill>
              </a:rPr>
              <a:t>ôl</a:t>
            </a:r>
            <a:r>
              <a:rPr lang="en-US" sz="3200" dirty="0" smtClean="0">
                <a:solidFill>
                  <a:srgbClr val="FF0000"/>
                </a:solidFill>
              </a:rPr>
              <a:t> </a:t>
            </a:r>
            <a:r>
              <a:rPr lang="en-US" sz="3200" dirty="0" err="1" smtClean="0">
                <a:solidFill>
                  <a:srgbClr val="FF0000"/>
                </a:solidFill>
              </a:rPr>
              <a:t>canlyniad</a:t>
            </a:r>
            <a:r>
              <a:rPr lang="en-US" sz="3200" dirty="0" smtClean="0">
                <a:solidFill>
                  <a:srgbClr val="FF0000"/>
                </a:solidFill>
              </a:rPr>
              <a:t>(au) a/</a:t>
            </a:r>
            <a:r>
              <a:rPr lang="en-US" sz="3200" dirty="0" err="1" smtClean="0">
                <a:solidFill>
                  <a:srgbClr val="FF0000"/>
                </a:solidFill>
              </a:rPr>
              <a:t>neu</a:t>
            </a:r>
            <a:r>
              <a:rPr lang="en-US" sz="3200" dirty="0" smtClean="0">
                <a:solidFill>
                  <a:srgbClr val="FF0000"/>
                </a:solidFill>
              </a:rPr>
              <a:t> </a:t>
            </a:r>
            <a:r>
              <a:rPr lang="en-US" sz="3200" dirty="0" err="1" smtClean="0">
                <a:solidFill>
                  <a:srgbClr val="FF0000"/>
                </a:solidFill>
              </a:rPr>
              <a:t>ddatrysiad</a:t>
            </a:r>
            <a:r>
              <a:rPr lang="en-US" sz="3200" dirty="0" smtClean="0">
                <a:solidFill>
                  <a:srgbClr val="FF0000"/>
                </a:solidFill>
              </a:rPr>
              <a:t>(au). </a:t>
            </a:r>
            <a:r>
              <a:rPr lang="en-US" sz="3200" dirty="0" err="1" smtClean="0">
                <a:solidFill>
                  <a:srgbClr val="FF0000"/>
                </a:solidFill>
              </a:rPr>
              <a:t>Golyga</a:t>
            </a:r>
            <a:r>
              <a:rPr lang="en-US" sz="3200" dirty="0" smtClean="0">
                <a:solidFill>
                  <a:srgbClr val="FF0000"/>
                </a:solidFill>
              </a:rPr>
              <a:t> </a:t>
            </a:r>
            <a:r>
              <a:rPr lang="en-US" sz="3200" dirty="0" err="1" smtClean="0">
                <a:solidFill>
                  <a:srgbClr val="FF0000"/>
                </a:solidFill>
              </a:rPr>
              <a:t>hyn</a:t>
            </a:r>
            <a:r>
              <a:rPr lang="en-US" sz="3200" dirty="0" smtClean="0">
                <a:solidFill>
                  <a:srgbClr val="FF0000"/>
                </a:solidFill>
              </a:rPr>
              <a:t> </a:t>
            </a:r>
            <a:r>
              <a:rPr lang="en-US" sz="3200" dirty="0" err="1" smtClean="0">
                <a:solidFill>
                  <a:srgbClr val="FF0000"/>
                </a:solidFill>
              </a:rPr>
              <a:t>fod</a:t>
            </a:r>
            <a:r>
              <a:rPr lang="en-US" sz="3200" dirty="0" smtClean="0">
                <a:solidFill>
                  <a:srgbClr val="FF0000"/>
                </a:solidFill>
              </a:rPr>
              <a:t> y dull DSY </a:t>
            </a:r>
            <a:r>
              <a:rPr lang="en-US" sz="3200" dirty="0" err="1" smtClean="0">
                <a:solidFill>
                  <a:srgbClr val="FF0000"/>
                </a:solidFill>
              </a:rPr>
              <a:t>a’r</a:t>
            </a:r>
            <a:r>
              <a:rPr lang="en-US" sz="3200" dirty="0" smtClean="0">
                <a:solidFill>
                  <a:srgbClr val="FF0000"/>
                </a:solidFill>
              </a:rPr>
              <a:t> dull </a:t>
            </a:r>
            <a:r>
              <a:rPr lang="en-US" sz="3200" dirty="0" err="1" smtClean="0">
                <a:solidFill>
                  <a:srgbClr val="FF0000"/>
                </a:solidFill>
              </a:rPr>
              <a:t>ymholi</a:t>
            </a:r>
            <a:r>
              <a:rPr lang="en-US" sz="3200" dirty="0" smtClean="0">
                <a:solidFill>
                  <a:srgbClr val="FF0000"/>
                </a:solidFill>
              </a:rPr>
              <a:t> </a:t>
            </a:r>
            <a:r>
              <a:rPr lang="en-US" sz="3200" dirty="0" err="1" smtClean="0">
                <a:solidFill>
                  <a:srgbClr val="FF0000"/>
                </a:solidFill>
              </a:rPr>
              <a:t>gwyddonol</a:t>
            </a:r>
            <a:r>
              <a:rPr lang="en-US" sz="3200" dirty="0" smtClean="0">
                <a:solidFill>
                  <a:srgbClr val="FF0000"/>
                </a:solidFill>
              </a:rPr>
              <a:t> </a:t>
            </a:r>
            <a:r>
              <a:rPr lang="en-US" sz="3200" dirty="0" err="1" smtClean="0">
                <a:solidFill>
                  <a:srgbClr val="FF0000"/>
                </a:solidFill>
              </a:rPr>
              <a:t>yn</a:t>
            </a:r>
            <a:r>
              <a:rPr lang="en-US" sz="3200" dirty="0" smtClean="0">
                <a:solidFill>
                  <a:srgbClr val="FF0000"/>
                </a:solidFill>
              </a:rPr>
              <a:t> </a:t>
            </a:r>
            <a:r>
              <a:rPr lang="en-US" sz="3200" dirty="0" err="1" smtClean="0">
                <a:solidFill>
                  <a:srgbClr val="FF0000"/>
                </a:solidFill>
              </a:rPr>
              <a:t>ymagweddau</a:t>
            </a:r>
            <a:r>
              <a:rPr lang="en-US" sz="3200" dirty="0" smtClean="0">
                <a:solidFill>
                  <a:srgbClr val="FF0000"/>
                </a:solidFill>
              </a:rPr>
              <a:t> </a:t>
            </a:r>
            <a:r>
              <a:rPr lang="en-US" sz="3200" dirty="0" err="1" smtClean="0">
                <a:solidFill>
                  <a:srgbClr val="FF0000"/>
                </a:solidFill>
              </a:rPr>
              <a:t>sy’n</a:t>
            </a:r>
            <a:r>
              <a:rPr lang="en-US" sz="3200" dirty="0" smtClean="0">
                <a:solidFill>
                  <a:srgbClr val="FF0000"/>
                </a:solidFill>
              </a:rPr>
              <a:t> </a:t>
            </a:r>
            <a:r>
              <a:rPr lang="en-US" sz="3200" dirty="0" err="1" smtClean="0">
                <a:solidFill>
                  <a:srgbClr val="FF0000"/>
                </a:solidFill>
              </a:rPr>
              <a:t>cyd-weddu’n</a:t>
            </a:r>
            <a:r>
              <a:rPr lang="en-US" sz="3200" dirty="0" smtClean="0">
                <a:solidFill>
                  <a:srgbClr val="FF0000"/>
                </a:solidFill>
              </a:rPr>
              <a:t> </a:t>
            </a:r>
            <a:r>
              <a:rPr lang="en-US" sz="3200" dirty="0" err="1" smtClean="0">
                <a:solidFill>
                  <a:srgbClr val="FF0000"/>
                </a:solidFill>
              </a:rPr>
              <a:t>dda</a:t>
            </a:r>
            <a:r>
              <a:rPr lang="en-US" sz="3200" dirty="0" smtClean="0">
                <a:solidFill>
                  <a:srgbClr val="FF0000"/>
                </a:solidFill>
              </a:rPr>
              <a:t> </a:t>
            </a:r>
            <a:r>
              <a:rPr lang="en-US" sz="3200" dirty="0" err="1" smtClean="0">
                <a:solidFill>
                  <a:srgbClr val="FF0000"/>
                </a:solidFill>
              </a:rPr>
              <a:t>i’w</a:t>
            </a:r>
            <a:r>
              <a:rPr lang="en-US" sz="3200" dirty="0" smtClean="0">
                <a:solidFill>
                  <a:srgbClr val="FF0000"/>
                </a:solidFill>
              </a:rPr>
              <a:t> </a:t>
            </a:r>
            <a:r>
              <a:rPr lang="en-US" sz="3200" dirty="0" err="1" smtClean="0">
                <a:solidFill>
                  <a:srgbClr val="FF0000"/>
                </a:solidFill>
              </a:rPr>
              <a:t>mabwysiadu</a:t>
            </a:r>
            <a:r>
              <a:rPr lang="en-US" sz="3200" dirty="0" smtClean="0">
                <a:solidFill>
                  <a:srgbClr val="FF0000"/>
                </a:solidFill>
              </a:rPr>
              <a:t> </a:t>
            </a:r>
            <a:r>
              <a:rPr lang="en-US" sz="3200" dirty="0" err="1" smtClean="0">
                <a:solidFill>
                  <a:srgbClr val="FF0000"/>
                </a:solidFill>
              </a:rPr>
              <a:t>ar</a:t>
            </a:r>
            <a:r>
              <a:rPr lang="en-US" sz="3200" dirty="0" smtClean="0">
                <a:solidFill>
                  <a:srgbClr val="FF0000"/>
                </a:solidFill>
              </a:rPr>
              <a:t> </a:t>
            </a:r>
            <a:r>
              <a:rPr lang="en-US" sz="3200" dirty="0" err="1" smtClean="0">
                <a:solidFill>
                  <a:srgbClr val="FF0000"/>
                </a:solidFill>
              </a:rPr>
              <a:t>gyfer</a:t>
            </a:r>
            <a:r>
              <a:rPr lang="en-US" sz="3200" dirty="0" smtClean="0">
                <a:solidFill>
                  <a:srgbClr val="FF0000"/>
                </a:solidFill>
              </a:rPr>
              <a:t> </a:t>
            </a:r>
            <a:r>
              <a:rPr lang="en-US" sz="3200" dirty="0" err="1" smtClean="0">
                <a:solidFill>
                  <a:srgbClr val="FF0000"/>
                </a:solidFill>
              </a:rPr>
              <a:t>sialens</a:t>
            </a:r>
            <a:r>
              <a:rPr lang="en-US" sz="3200" dirty="0" smtClean="0">
                <a:solidFill>
                  <a:srgbClr val="FF0000"/>
                </a:solidFill>
              </a:rPr>
              <a:t> </a:t>
            </a:r>
            <a:r>
              <a:rPr lang="en-US" sz="3200" dirty="0" err="1" smtClean="0">
                <a:solidFill>
                  <a:srgbClr val="FF0000"/>
                </a:solidFill>
              </a:rPr>
              <a:t>ymholi</a:t>
            </a:r>
            <a:r>
              <a:rPr lang="en-US" sz="3200" dirty="0" smtClean="0">
                <a:solidFill>
                  <a:srgbClr val="FF0000"/>
                </a:solidFill>
              </a:rPr>
              <a:t> pen-</a:t>
            </a:r>
            <a:r>
              <a:rPr lang="en-US" sz="3200" dirty="0" err="1" smtClean="0">
                <a:solidFill>
                  <a:srgbClr val="FF0000"/>
                </a:solidFill>
              </a:rPr>
              <a:t>agored</a:t>
            </a:r>
            <a:r>
              <a:rPr lang="en-US" sz="3200" dirty="0" smtClean="0">
                <a:solidFill>
                  <a:srgbClr val="FF0000"/>
                </a:solidFill>
              </a:rPr>
              <a:t>. </a:t>
            </a:r>
            <a:endParaRPr lang="en-GB" dirty="0">
              <a:solidFill>
                <a:srgbClr val="FF0000"/>
              </a:solidFill>
            </a:endParaRPr>
          </a:p>
        </p:txBody>
      </p:sp>
    </p:spTree>
    <p:extLst>
      <p:ext uri="{BB962C8B-B14F-4D97-AF65-F5344CB8AC3E}">
        <p14:creationId xmlns:p14="http://schemas.microsoft.com/office/powerpoint/2010/main" val="45004084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tx1"/>
                </a:solidFill>
              </a:rPr>
              <a:t>Theorïau</a:t>
            </a:r>
            <a:r>
              <a:rPr lang="en-GB" dirty="0" smtClean="0">
                <a:solidFill>
                  <a:schemeClr val="tx1"/>
                </a:solidFill>
              </a:rPr>
              <a:t> am </a:t>
            </a:r>
            <a:r>
              <a:rPr lang="en-GB" dirty="0" err="1" smtClean="0">
                <a:solidFill>
                  <a:schemeClr val="tx1"/>
                </a:solidFill>
              </a:rPr>
              <a:t>ddysgu</a:t>
            </a:r>
            <a:r>
              <a:rPr lang="en-GB" dirty="0" smtClean="0">
                <a:solidFill>
                  <a:schemeClr val="tx1"/>
                </a:solidFill>
              </a:rPr>
              <a:t> plant </a:t>
            </a:r>
            <a:endParaRPr lang="en-GB" dirty="0">
              <a:solidFill>
                <a:schemeClr val="tx1"/>
              </a:solidFill>
            </a:endParaRPr>
          </a:p>
        </p:txBody>
      </p:sp>
      <p:sp>
        <p:nvSpPr>
          <p:cNvPr id="3" name="Content Placeholder 2"/>
          <p:cNvSpPr>
            <a:spLocks noGrp="1"/>
          </p:cNvSpPr>
          <p:nvPr>
            <p:ph idx="1"/>
          </p:nvPr>
        </p:nvSpPr>
        <p:spPr/>
        <p:txBody>
          <a:bodyPr>
            <a:normAutofit/>
          </a:bodyPr>
          <a:lstStyle/>
          <a:p>
            <a:pPr lvl="0"/>
            <a:r>
              <a:rPr lang="en-GB" sz="2400" dirty="0" err="1"/>
              <a:t>Theorïau</a:t>
            </a:r>
            <a:r>
              <a:rPr lang="en-GB" sz="2400" dirty="0"/>
              <a:t> </a:t>
            </a:r>
            <a:r>
              <a:rPr lang="en-GB" sz="2400" dirty="0" err="1"/>
              <a:t>datblygu</a:t>
            </a:r>
            <a:r>
              <a:rPr lang="en-GB" sz="2400" dirty="0"/>
              <a:t> Piaget a </a:t>
            </a:r>
            <a:r>
              <a:rPr lang="en-GB" sz="2400" dirty="0" err="1"/>
              <a:t>sut</a:t>
            </a:r>
            <a:r>
              <a:rPr lang="en-GB" sz="2400" dirty="0"/>
              <a:t> y </a:t>
            </a:r>
            <a:r>
              <a:rPr lang="en-GB" sz="2400" dirty="0" err="1"/>
              <a:t>mae</a:t>
            </a:r>
            <a:r>
              <a:rPr lang="en-GB" sz="2400" dirty="0"/>
              <a:t> plant </a:t>
            </a:r>
            <a:r>
              <a:rPr lang="en-GB" sz="2400" dirty="0" err="1"/>
              <a:t>yn</a:t>
            </a:r>
            <a:r>
              <a:rPr lang="en-GB" sz="2400" dirty="0"/>
              <a:t> </a:t>
            </a:r>
            <a:r>
              <a:rPr lang="en-GB" sz="2400" dirty="0" err="1"/>
              <a:t>ffurfio</a:t>
            </a:r>
            <a:r>
              <a:rPr lang="en-GB" sz="2400" dirty="0"/>
              <a:t> </a:t>
            </a:r>
            <a:r>
              <a:rPr lang="en-GB" sz="2400" dirty="0" err="1"/>
              <a:t>dealltwriaeth</a:t>
            </a:r>
            <a:r>
              <a:rPr lang="en-GB" sz="2400" dirty="0"/>
              <a:t> </a:t>
            </a:r>
            <a:r>
              <a:rPr lang="en-GB" sz="2400" dirty="0" err="1"/>
              <a:t>wrth</a:t>
            </a:r>
            <a:r>
              <a:rPr lang="en-GB" sz="2400" dirty="0"/>
              <a:t> </a:t>
            </a:r>
            <a:r>
              <a:rPr lang="en-GB" sz="2400" dirty="0" err="1"/>
              <a:t>iddynt</a:t>
            </a:r>
            <a:r>
              <a:rPr lang="en-GB" sz="2400" dirty="0"/>
              <a:t> </a:t>
            </a:r>
            <a:r>
              <a:rPr lang="en-GB" sz="2400" dirty="0" err="1"/>
              <a:t>ryngweithio</a:t>
            </a:r>
            <a:r>
              <a:rPr lang="en-GB" sz="2400" dirty="0"/>
              <a:t> </a:t>
            </a:r>
            <a:r>
              <a:rPr lang="en-GB" sz="2400" dirty="0" err="1"/>
              <a:t>â’r</a:t>
            </a:r>
            <a:r>
              <a:rPr lang="en-GB" sz="2400" dirty="0"/>
              <a:t> </a:t>
            </a:r>
            <a:r>
              <a:rPr lang="en-GB" sz="2400" dirty="0" err="1"/>
              <a:t>byd</a:t>
            </a:r>
            <a:r>
              <a:rPr lang="en-GB" sz="2400" dirty="0"/>
              <a:t> - </a:t>
            </a:r>
            <a:r>
              <a:rPr lang="en-GB" sz="2400" dirty="0" err="1"/>
              <a:t>dylanwad</a:t>
            </a:r>
            <a:r>
              <a:rPr lang="en-GB" sz="2400" dirty="0"/>
              <a:t> </a:t>
            </a:r>
            <a:r>
              <a:rPr lang="en-GB" sz="2400" dirty="0" err="1"/>
              <a:t>cynnar</a:t>
            </a:r>
            <a:r>
              <a:rPr lang="en-GB" sz="2400" dirty="0"/>
              <a:t> </a:t>
            </a:r>
            <a:r>
              <a:rPr lang="en-GB" sz="2400" dirty="0" err="1"/>
              <a:t>ar</a:t>
            </a:r>
            <a:r>
              <a:rPr lang="en-GB" sz="2400" dirty="0"/>
              <a:t> </a:t>
            </a:r>
            <a:r>
              <a:rPr lang="en-GB" sz="2400" dirty="0" err="1"/>
              <a:t>addysg</a:t>
            </a:r>
            <a:r>
              <a:rPr lang="en-GB" sz="2400" dirty="0"/>
              <a:t> </a:t>
            </a:r>
            <a:r>
              <a:rPr lang="en-GB" sz="2400" dirty="0" err="1"/>
              <a:t>gynradd</a:t>
            </a:r>
            <a:r>
              <a:rPr lang="en-GB" sz="2400" dirty="0"/>
              <a:t>.</a:t>
            </a:r>
          </a:p>
          <a:p>
            <a:pPr lvl="0"/>
            <a:r>
              <a:rPr lang="en-GB" sz="2400" dirty="0" err="1"/>
              <a:t>Pwysigrwydd</a:t>
            </a:r>
            <a:r>
              <a:rPr lang="en-GB" sz="2400" dirty="0"/>
              <a:t> </a:t>
            </a:r>
            <a:r>
              <a:rPr lang="en-GB" sz="2400" dirty="0" err="1"/>
              <a:t>iaith</a:t>
            </a:r>
            <a:r>
              <a:rPr lang="en-GB" sz="2400" dirty="0"/>
              <a:t> a </a:t>
            </a:r>
            <a:r>
              <a:rPr lang="en-GB" sz="2400" dirty="0" err="1"/>
              <a:t>rhyngweithio</a:t>
            </a:r>
            <a:r>
              <a:rPr lang="en-GB" sz="2400" dirty="0"/>
              <a:t> </a:t>
            </a:r>
            <a:r>
              <a:rPr lang="en-GB" sz="2400" dirty="0" err="1"/>
              <a:t>cymdeithasol</a:t>
            </a:r>
            <a:r>
              <a:rPr lang="en-GB" sz="2400" dirty="0"/>
              <a:t> </a:t>
            </a:r>
            <a:r>
              <a:rPr lang="en-GB" sz="2400" dirty="0" err="1"/>
              <a:t>wedyn</a:t>
            </a:r>
            <a:r>
              <a:rPr lang="en-GB" sz="2400" dirty="0"/>
              <a:t> </a:t>
            </a:r>
            <a:r>
              <a:rPr lang="en-GB" sz="2400" dirty="0" err="1"/>
              <a:t>yn</a:t>
            </a:r>
            <a:r>
              <a:rPr lang="en-GB" sz="2400" dirty="0"/>
              <a:t> </a:t>
            </a:r>
            <a:r>
              <a:rPr lang="en-GB" sz="2400" dirty="0" err="1"/>
              <a:t>cael</a:t>
            </a:r>
            <a:r>
              <a:rPr lang="en-GB" sz="2400" dirty="0"/>
              <a:t> </a:t>
            </a:r>
            <a:r>
              <a:rPr lang="en-GB" sz="2400" dirty="0" err="1"/>
              <a:t>eu</a:t>
            </a:r>
            <a:r>
              <a:rPr lang="en-GB" sz="2400" dirty="0"/>
              <a:t> </a:t>
            </a:r>
            <a:r>
              <a:rPr lang="en-GB" sz="2400" dirty="0" err="1"/>
              <a:t>cydnabod</a:t>
            </a:r>
            <a:r>
              <a:rPr lang="en-GB" sz="2400" dirty="0"/>
              <a:t> - Vygotsky </a:t>
            </a:r>
            <a:r>
              <a:rPr lang="en-GB" sz="2400" dirty="0" err="1"/>
              <a:t>yn</a:t>
            </a:r>
            <a:r>
              <a:rPr lang="en-GB" sz="2400" dirty="0"/>
              <a:t> </a:t>
            </a:r>
            <a:r>
              <a:rPr lang="en-GB" sz="2400" dirty="0" err="1"/>
              <a:t>ddylanwadol</a:t>
            </a:r>
            <a:r>
              <a:rPr lang="en-GB" sz="2400" dirty="0"/>
              <a:t> </a:t>
            </a:r>
            <a:r>
              <a:rPr lang="en-GB" sz="2400" dirty="0" err="1"/>
              <a:t>yma</a:t>
            </a:r>
            <a:r>
              <a:rPr lang="en-GB" sz="2400" dirty="0"/>
              <a:t>. </a:t>
            </a:r>
          </a:p>
          <a:p>
            <a:pPr lvl="0"/>
            <a:r>
              <a:rPr lang="en-GB" sz="2400" dirty="0">
                <a:solidFill>
                  <a:srgbClr val="FF0000"/>
                </a:solidFill>
              </a:rPr>
              <a:t>Mae </a:t>
            </a:r>
            <a:r>
              <a:rPr lang="en-GB" sz="2400" dirty="0" err="1">
                <a:solidFill>
                  <a:srgbClr val="FF0000"/>
                </a:solidFill>
              </a:rPr>
              <a:t>nifer</a:t>
            </a:r>
            <a:r>
              <a:rPr lang="en-GB" sz="2400" dirty="0">
                <a:solidFill>
                  <a:srgbClr val="FF0000"/>
                </a:solidFill>
              </a:rPr>
              <a:t> o </a:t>
            </a:r>
            <a:r>
              <a:rPr lang="en-GB" sz="2400" dirty="0" err="1">
                <a:solidFill>
                  <a:srgbClr val="FF0000"/>
                </a:solidFill>
              </a:rPr>
              <a:t>ddatblygiadau</a:t>
            </a:r>
            <a:r>
              <a:rPr lang="en-GB" sz="2400" dirty="0">
                <a:solidFill>
                  <a:srgbClr val="FF0000"/>
                </a:solidFill>
              </a:rPr>
              <a:t> </a:t>
            </a:r>
            <a:r>
              <a:rPr lang="en-GB" sz="2400" dirty="0" err="1">
                <a:solidFill>
                  <a:srgbClr val="FF0000"/>
                </a:solidFill>
              </a:rPr>
              <a:t>mewn</a:t>
            </a:r>
            <a:r>
              <a:rPr lang="en-GB" sz="2400" dirty="0">
                <a:solidFill>
                  <a:srgbClr val="FF0000"/>
                </a:solidFill>
              </a:rPr>
              <a:t> </a:t>
            </a:r>
            <a:r>
              <a:rPr lang="en-GB" sz="2400" dirty="0" err="1">
                <a:solidFill>
                  <a:srgbClr val="FF0000"/>
                </a:solidFill>
              </a:rPr>
              <a:t>addysg</a:t>
            </a:r>
            <a:r>
              <a:rPr lang="en-GB" sz="2400" dirty="0">
                <a:solidFill>
                  <a:srgbClr val="FF0000"/>
                </a:solidFill>
              </a:rPr>
              <a:t> </a:t>
            </a:r>
            <a:r>
              <a:rPr lang="en-GB" sz="2400" dirty="0" err="1">
                <a:solidFill>
                  <a:srgbClr val="FF0000"/>
                </a:solidFill>
              </a:rPr>
              <a:t>gwyddoniaeth</a:t>
            </a:r>
            <a:r>
              <a:rPr lang="en-GB" sz="2400" dirty="0">
                <a:solidFill>
                  <a:srgbClr val="FF0000"/>
                </a:solidFill>
              </a:rPr>
              <a:t> </a:t>
            </a:r>
            <a:r>
              <a:rPr lang="en-GB" sz="2400" dirty="0" err="1">
                <a:solidFill>
                  <a:srgbClr val="FF0000"/>
                </a:solidFill>
              </a:rPr>
              <a:t>yn</a:t>
            </a:r>
            <a:r>
              <a:rPr lang="en-GB" sz="2400" dirty="0">
                <a:solidFill>
                  <a:srgbClr val="FF0000"/>
                </a:solidFill>
              </a:rPr>
              <a:t> y 40 </a:t>
            </a:r>
            <a:r>
              <a:rPr lang="en-GB" sz="2400" dirty="0" err="1">
                <a:solidFill>
                  <a:srgbClr val="FF0000"/>
                </a:solidFill>
              </a:rPr>
              <a:t>mlynedd</a:t>
            </a:r>
            <a:r>
              <a:rPr lang="en-GB" sz="2400" dirty="0">
                <a:solidFill>
                  <a:srgbClr val="FF0000"/>
                </a:solidFill>
              </a:rPr>
              <a:t> </a:t>
            </a:r>
            <a:r>
              <a:rPr lang="en-GB" sz="2400" dirty="0" err="1">
                <a:solidFill>
                  <a:srgbClr val="FF0000"/>
                </a:solidFill>
              </a:rPr>
              <a:t>diwethaf</a:t>
            </a:r>
            <a:r>
              <a:rPr lang="en-GB" sz="2400" dirty="0">
                <a:solidFill>
                  <a:srgbClr val="FF0000"/>
                </a:solidFill>
              </a:rPr>
              <a:t> </a:t>
            </a:r>
            <a:r>
              <a:rPr lang="en-GB" sz="2400" dirty="0" err="1">
                <a:solidFill>
                  <a:srgbClr val="FF0000"/>
                </a:solidFill>
              </a:rPr>
              <a:t>wedi</a:t>
            </a:r>
            <a:r>
              <a:rPr lang="en-GB" sz="2400" dirty="0">
                <a:solidFill>
                  <a:srgbClr val="FF0000"/>
                </a:solidFill>
              </a:rPr>
              <a:t> </a:t>
            </a:r>
            <a:r>
              <a:rPr lang="en-GB" sz="2400" dirty="0" err="1">
                <a:solidFill>
                  <a:srgbClr val="FF0000"/>
                </a:solidFill>
              </a:rPr>
              <a:t>eu</a:t>
            </a:r>
            <a:r>
              <a:rPr lang="en-GB" sz="2400" dirty="0">
                <a:solidFill>
                  <a:srgbClr val="FF0000"/>
                </a:solidFill>
              </a:rPr>
              <a:t> </a:t>
            </a:r>
            <a:r>
              <a:rPr lang="en-GB" sz="2400" dirty="0" err="1">
                <a:solidFill>
                  <a:srgbClr val="FF0000"/>
                </a:solidFill>
              </a:rPr>
              <a:t>dylanwadu</a:t>
            </a:r>
            <a:r>
              <a:rPr lang="en-GB" sz="2400" dirty="0">
                <a:solidFill>
                  <a:srgbClr val="FF0000"/>
                </a:solidFill>
              </a:rPr>
              <a:t> </a:t>
            </a:r>
            <a:r>
              <a:rPr lang="en-GB" sz="2400" dirty="0" err="1">
                <a:solidFill>
                  <a:srgbClr val="FF0000"/>
                </a:solidFill>
              </a:rPr>
              <a:t>gan</a:t>
            </a:r>
            <a:r>
              <a:rPr lang="en-GB" sz="2400" dirty="0">
                <a:solidFill>
                  <a:srgbClr val="FF0000"/>
                </a:solidFill>
              </a:rPr>
              <a:t> </a:t>
            </a:r>
            <a:r>
              <a:rPr lang="en-GB" sz="2400" dirty="0" err="1">
                <a:solidFill>
                  <a:srgbClr val="FF0000"/>
                </a:solidFill>
              </a:rPr>
              <a:t>theorïau</a:t>
            </a:r>
            <a:r>
              <a:rPr lang="en-GB" sz="2400" dirty="0">
                <a:solidFill>
                  <a:srgbClr val="FF0000"/>
                </a:solidFill>
              </a:rPr>
              <a:t> </a:t>
            </a:r>
            <a:r>
              <a:rPr lang="en-GB" sz="2400" dirty="0" err="1">
                <a:solidFill>
                  <a:srgbClr val="FF0000"/>
                </a:solidFill>
              </a:rPr>
              <a:t>dysgu</a:t>
            </a:r>
            <a:r>
              <a:rPr lang="en-GB" sz="2400" dirty="0">
                <a:solidFill>
                  <a:srgbClr val="FF0000"/>
                </a:solidFill>
              </a:rPr>
              <a:t> </a:t>
            </a:r>
            <a:r>
              <a:rPr lang="en-GB" sz="2400" dirty="0" err="1">
                <a:solidFill>
                  <a:srgbClr val="FF0000"/>
                </a:solidFill>
              </a:rPr>
              <a:t>adeileddol</a:t>
            </a:r>
            <a:r>
              <a:rPr lang="en-GB" sz="2400" dirty="0">
                <a:solidFill>
                  <a:srgbClr val="FF0000"/>
                </a:solidFill>
              </a:rPr>
              <a:t> a </a:t>
            </a:r>
            <a:r>
              <a:rPr lang="en-GB" sz="2400" dirty="0" err="1" smtClean="0">
                <a:solidFill>
                  <a:srgbClr val="FF0000"/>
                </a:solidFill>
              </a:rPr>
              <a:t>sosio</a:t>
            </a:r>
            <a:r>
              <a:rPr lang="en-GB" sz="2400" dirty="0" smtClean="0">
                <a:solidFill>
                  <a:srgbClr val="FF0000"/>
                </a:solidFill>
              </a:rPr>
              <a:t> </a:t>
            </a:r>
            <a:r>
              <a:rPr lang="en-GB" sz="2400" dirty="0" err="1">
                <a:solidFill>
                  <a:srgbClr val="FF0000"/>
                </a:solidFill>
              </a:rPr>
              <a:t>adeileddol</a:t>
            </a:r>
            <a:r>
              <a:rPr lang="en-GB" sz="2400" dirty="0">
                <a:solidFill>
                  <a:srgbClr val="FF0000"/>
                </a:solidFill>
              </a:rPr>
              <a:t>.</a:t>
            </a:r>
          </a:p>
          <a:p>
            <a:pPr lvl="0"/>
            <a:r>
              <a:rPr lang="en-GB" sz="2400" dirty="0">
                <a:solidFill>
                  <a:srgbClr val="FF0000"/>
                </a:solidFill>
              </a:rPr>
              <a:t>Mae </a:t>
            </a:r>
            <a:r>
              <a:rPr lang="en-GB" sz="2400" dirty="0" err="1">
                <a:solidFill>
                  <a:srgbClr val="FF0000"/>
                </a:solidFill>
              </a:rPr>
              <a:t>dysgu</a:t>
            </a:r>
            <a:r>
              <a:rPr lang="en-GB" sz="2400" dirty="0">
                <a:solidFill>
                  <a:srgbClr val="FF0000"/>
                </a:solidFill>
              </a:rPr>
              <a:t> </a:t>
            </a:r>
            <a:r>
              <a:rPr lang="en-GB" sz="2400" dirty="0" err="1">
                <a:solidFill>
                  <a:srgbClr val="FF0000"/>
                </a:solidFill>
              </a:rPr>
              <a:t>yn</a:t>
            </a:r>
            <a:r>
              <a:rPr lang="en-GB" sz="2400" dirty="0">
                <a:solidFill>
                  <a:srgbClr val="FF0000"/>
                </a:solidFill>
              </a:rPr>
              <a:t> </a:t>
            </a:r>
            <a:r>
              <a:rPr lang="en-GB" sz="2400" dirty="0" err="1">
                <a:solidFill>
                  <a:srgbClr val="FF0000"/>
                </a:solidFill>
              </a:rPr>
              <a:t>cynnwys</a:t>
            </a:r>
            <a:r>
              <a:rPr lang="en-GB" sz="2400" dirty="0">
                <a:solidFill>
                  <a:srgbClr val="FF0000"/>
                </a:solidFill>
              </a:rPr>
              <a:t> proses </a:t>
            </a:r>
            <a:r>
              <a:rPr lang="en-GB" sz="2400" dirty="0" err="1">
                <a:solidFill>
                  <a:srgbClr val="FF0000"/>
                </a:solidFill>
              </a:rPr>
              <a:t>byw</a:t>
            </a:r>
            <a:r>
              <a:rPr lang="en-GB" sz="2400" dirty="0">
                <a:solidFill>
                  <a:srgbClr val="FF0000"/>
                </a:solidFill>
              </a:rPr>
              <a:t> </a:t>
            </a:r>
            <a:r>
              <a:rPr lang="en-GB" sz="2400" dirty="0" err="1">
                <a:solidFill>
                  <a:srgbClr val="FF0000"/>
                </a:solidFill>
              </a:rPr>
              <a:t>lle</a:t>
            </a:r>
            <a:r>
              <a:rPr lang="en-GB" sz="2400" dirty="0">
                <a:solidFill>
                  <a:srgbClr val="FF0000"/>
                </a:solidFill>
              </a:rPr>
              <a:t> y </a:t>
            </a:r>
            <a:r>
              <a:rPr lang="en-GB" sz="2400" dirty="0" err="1">
                <a:solidFill>
                  <a:srgbClr val="FF0000"/>
                </a:solidFill>
              </a:rPr>
              <a:t>mae</a:t>
            </a:r>
            <a:r>
              <a:rPr lang="en-GB" sz="2400" dirty="0">
                <a:solidFill>
                  <a:srgbClr val="FF0000"/>
                </a:solidFill>
              </a:rPr>
              <a:t> </a:t>
            </a:r>
            <a:r>
              <a:rPr lang="en-GB" sz="2400" dirty="0" err="1">
                <a:solidFill>
                  <a:srgbClr val="FF0000"/>
                </a:solidFill>
              </a:rPr>
              <a:t>pob</a:t>
            </a:r>
            <a:r>
              <a:rPr lang="en-GB" sz="2400" dirty="0">
                <a:solidFill>
                  <a:srgbClr val="FF0000"/>
                </a:solidFill>
              </a:rPr>
              <a:t> </a:t>
            </a:r>
            <a:r>
              <a:rPr lang="en-GB" sz="2400" dirty="0" err="1">
                <a:solidFill>
                  <a:srgbClr val="FF0000"/>
                </a:solidFill>
              </a:rPr>
              <a:t>dysgwr</a:t>
            </a:r>
            <a:r>
              <a:rPr lang="en-GB" sz="2400" dirty="0">
                <a:solidFill>
                  <a:srgbClr val="FF0000"/>
                </a:solidFill>
              </a:rPr>
              <a:t> </a:t>
            </a:r>
            <a:r>
              <a:rPr lang="en-GB" sz="2400" dirty="0" err="1">
                <a:solidFill>
                  <a:srgbClr val="FF0000"/>
                </a:solidFill>
              </a:rPr>
              <a:t>yn</a:t>
            </a:r>
            <a:r>
              <a:rPr lang="en-GB" sz="2400" dirty="0">
                <a:solidFill>
                  <a:srgbClr val="FF0000"/>
                </a:solidFill>
              </a:rPr>
              <a:t> </a:t>
            </a:r>
            <a:r>
              <a:rPr lang="en-GB" sz="2400" dirty="0" err="1">
                <a:solidFill>
                  <a:srgbClr val="FF0000"/>
                </a:solidFill>
              </a:rPr>
              <a:t>rhan</a:t>
            </a:r>
            <a:r>
              <a:rPr lang="en-GB" sz="2400" dirty="0">
                <a:solidFill>
                  <a:srgbClr val="FF0000"/>
                </a:solidFill>
              </a:rPr>
              <a:t> o </a:t>
            </a:r>
            <a:r>
              <a:rPr lang="en-GB" sz="2400" dirty="0" err="1">
                <a:solidFill>
                  <a:srgbClr val="FF0000"/>
                </a:solidFill>
              </a:rPr>
              <a:t>ffurfio</a:t>
            </a:r>
            <a:r>
              <a:rPr lang="en-GB" sz="2400" dirty="0">
                <a:solidFill>
                  <a:srgbClr val="FF0000"/>
                </a:solidFill>
              </a:rPr>
              <a:t> </a:t>
            </a:r>
            <a:r>
              <a:rPr lang="en-GB" sz="2400" dirty="0" err="1">
                <a:solidFill>
                  <a:srgbClr val="FF0000"/>
                </a:solidFill>
              </a:rPr>
              <a:t>ystyron</a:t>
            </a:r>
            <a:r>
              <a:rPr lang="en-GB" sz="2400" dirty="0">
                <a:solidFill>
                  <a:srgbClr val="FF0000"/>
                </a:solidFill>
              </a:rPr>
              <a:t> o </a:t>
            </a:r>
            <a:r>
              <a:rPr lang="en-GB" sz="2400" dirty="0" err="1">
                <a:solidFill>
                  <a:srgbClr val="FF0000"/>
                </a:solidFill>
              </a:rPr>
              <a:t>brofiadau</a:t>
            </a:r>
            <a:r>
              <a:rPr lang="en-GB" sz="2400" dirty="0">
                <a:solidFill>
                  <a:srgbClr val="FF0000"/>
                </a:solidFill>
              </a:rPr>
              <a:t> </a:t>
            </a:r>
            <a:r>
              <a:rPr lang="en-GB" sz="2400" dirty="0" err="1">
                <a:solidFill>
                  <a:srgbClr val="FF0000"/>
                </a:solidFill>
              </a:rPr>
              <a:t>corfforol</a:t>
            </a:r>
            <a:r>
              <a:rPr lang="en-GB" sz="2400" dirty="0">
                <a:solidFill>
                  <a:srgbClr val="FF0000"/>
                </a:solidFill>
              </a:rPr>
              <a:t>, </a:t>
            </a:r>
            <a:r>
              <a:rPr lang="en-GB" sz="2400" dirty="0" err="1">
                <a:solidFill>
                  <a:srgbClr val="FF0000"/>
                </a:solidFill>
              </a:rPr>
              <a:t>deialog</a:t>
            </a:r>
            <a:r>
              <a:rPr lang="en-GB" sz="2400" dirty="0">
                <a:solidFill>
                  <a:srgbClr val="FF0000"/>
                </a:solidFill>
              </a:rPr>
              <a:t> </a:t>
            </a:r>
            <a:r>
              <a:rPr lang="en-GB" sz="2400" dirty="0" err="1">
                <a:solidFill>
                  <a:srgbClr val="FF0000"/>
                </a:solidFill>
              </a:rPr>
              <a:t>neu</a:t>
            </a:r>
            <a:r>
              <a:rPr lang="en-GB" sz="2400" dirty="0">
                <a:solidFill>
                  <a:srgbClr val="FF0000"/>
                </a:solidFill>
              </a:rPr>
              <a:t> </a:t>
            </a:r>
            <a:r>
              <a:rPr lang="en-GB" sz="2400" dirty="0" err="1">
                <a:solidFill>
                  <a:srgbClr val="FF0000"/>
                </a:solidFill>
              </a:rPr>
              <a:t>destunnau</a:t>
            </a:r>
            <a:r>
              <a:rPr lang="en-GB" sz="2400" dirty="0">
                <a:solidFill>
                  <a:srgbClr val="FF0000"/>
                </a:solidFill>
              </a:rPr>
              <a:t>.</a:t>
            </a:r>
          </a:p>
        </p:txBody>
      </p:sp>
    </p:spTree>
    <p:extLst>
      <p:ext uri="{BB962C8B-B14F-4D97-AF65-F5344CB8AC3E}">
        <p14:creationId xmlns:p14="http://schemas.microsoft.com/office/powerpoint/2010/main" val="144247091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Gweithgaredd</a:t>
            </a:r>
            <a:r>
              <a:rPr lang="en-GB" dirty="0" smtClean="0"/>
              <a:t>:</a:t>
            </a:r>
            <a:endParaRPr lang="en-GB" dirty="0"/>
          </a:p>
        </p:txBody>
      </p:sp>
      <p:sp>
        <p:nvSpPr>
          <p:cNvPr id="3" name="Content Placeholder 2"/>
          <p:cNvSpPr>
            <a:spLocks noGrp="1"/>
          </p:cNvSpPr>
          <p:nvPr>
            <p:ph idx="1"/>
          </p:nvPr>
        </p:nvSpPr>
        <p:spPr/>
        <p:txBody>
          <a:bodyPr/>
          <a:lstStyle/>
          <a:p>
            <a:endParaRPr lang="en-GB" b="1" dirty="0" smtClean="0"/>
          </a:p>
          <a:p>
            <a:r>
              <a:rPr lang="en-GB" sz="2800" dirty="0" err="1" smtClean="0">
                <a:solidFill>
                  <a:schemeClr val="tx1"/>
                </a:solidFill>
              </a:rPr>
              <a:t>Edrychwch</a:t>
            </a:r>
            <a:r>
              <a:rPr lang="en-GB" sz="2800" dirty="0" smtClean="0">
                <a:solidFill>
                  <a:schemeClr val="tx1"/>
                </a:solidFill>
              </a:rPr>
              <a:t> </a:t>
            </a:r>
            <a:r>
              <a:rPr lang="en-GB" sz="2800" dirty="0" err="1" smtClean="0">
                <a:solidFill>
                  <a:schemeClr val="tx1"/>
                </a:solidFill>
              </a:rPr>
              <a:t>ar</a:t>
            </a:r>
            <a:r>
              <a:rPr lang="en-GB" sz="2800" dirty="0" smtClean="0">
                <a:solidFill>
                  <a:schemeClr val="tx1"/>
                </a:solidFill>
              </a:rPr>
              <a:t> y </a:t>
            </a:r>
            <a:r>
              <a:rPr lang="en-GB" sz="2800" dirty="0" err="1" smtClean="0">
                <a:solidFill>
                  <a:schemeClr val="tx1"/>
                </a:solidFill>
              </a:rPr>
              <a:t>theorïau</a:t>
            </a:r>
            <a:r>
              <a:rPr lang="en-GB" sz="2800" dirty="0" smtClean="0">
                <a:solidFill>
                  <a:schemeClr val="tx1"/>
                </a:solidFill>
              </a:rPr>
              <a:t> a </a:t>
            </a:r>
            <a:r>
              <a:rPr lang="en-GB" sz="2800" dirty="0" err="1" smtClean="0">
                <a:solidFill>
                  <a:schemeClr val="tx1"/>
                </a:solidFill>
              </a:rPr>
              <a:t>dulliau</a:t>
            </a:r>
            <a:r>
              <a:rPr lang="en-GB" sz="2800" dirty="0" smtClean="0">
                <a:solidFill>
                  <a:schemeClr val="tx1"/>
                </a:solidFill>
              </a:rPr>
              <a:t> </a:t>
            </a:r>
            <a:r>
              <a:rPr lang="en-GB" sz="2800" dirty="0" err="1" smtClean="0">
                <a:solidFill>
                  <a:schemeClr val="tx1"/>
                </a:solidFill>
              </a:rPr>
              <a:t>dysgu</a:t>
            </a:r>
            <a:r>
              <a:rPr lang="en-GB" sz="2800" dirty="0" smtClean="0">
                <a:solidFill>
                  <a:schemeClr val="tx1"/>
                </a:solidFill>
              </a:rPr>
              <a:t> ac </a:t>
            </a:r>
            <a:r>
              <a:rPr lang="en-GB" sz="2800" dirty="0" err="1" smtClean="0">
                <a:solidFill>
                  <a:schemeClr val="tx1"/>
                </a:solidFill>
              </a:rPr>
              <a:t>addysgu</a:t>
            </a:r>
            <a:r>
              <a:rPr lang="en-GB" sz="2800" dirty="0" smtClean="0">
                <a:solidFill>
                  <a:schemeClr val="tx1"/>
                </a:solidFill>
              </a:rPr>
              <a:t> </a:t>
            </a:r>
            <a:r>
              <a:rPr lang="en-GB" sz="2800" dirty="0" err="1" smtClean="0">
                <a:solidFill>
                  <a:schemeClr val="tx1"/>
                </a:solidFill>
              </a:rPr>
              <a:t>canlynol</a:t>
            </a:r>
            <a:r>
              <a:rPr lang="en-GB" sz="2800" dirty="0" smtClean="0">
                <a:solidFill>
                  <a:schemeClr val="tx1"/>
                </a:solidFill>
              </a:rPr>
              <a:t>.  </a:t>
            </a:r>
            <a:r>
              <a:rPr lang="en-GB" sz="2800" dirty="0" err="1" smtClean="0">
                <a:solidFill>
                  <a:schemeClr val="tx1"/>
                </a:solidFill>
              </a:rPr>
              <a:t>Mae’r</a:t>
            </a:r>
            <a:r>
              <a:rPr lang="en-GB" sz="2800" dirty="0" smtClean="0">
                <a:solidFill>
                  <a:schemeClr val="tx1"/>
                </a:solidFill>
              </a:rPr>
              <a:t> </a:t>
            </a:r>
            <a:r>
              <a:rPr lang="en-GB" sz="2800" dirty="0" err="1" smtClean="0">
                <a:solidFill>
                  <a:schemeClr val="tx1"/>
                </a:solidFill>
              </a:rPr>
              <a:t>diffiniadau</a:t>
            </a:r>
            <a:r>
              <a:rPr lang="en-GB" sz="2800" dirty="0" smtClean="0">
                <a:solidFill>
                  <a:schemeClr val="tx1"/>
                </a:solidFill>
              </a:rPr>
              <a:t> </a:t>
            </a:r>
            <a:r>
              <a:rPr lang="en-GB" sz="2800" dirty="0" err="1" smtClean="0">
                <a:solidFill>
                  <a:schemeClr val="tx1"/>
                </a:solidFill>
              </a:rPr>
              <a:t>ohonynt</a:t>
            </a:r>
            <a:r>
              <a:rPr lang="en-GB" sz="2800" dirty="0" smtClean="0">
                <a:solidFill>
                  <a:schemeClr val="tx1"/>
                </a:solidFill>
              </a:rPr>
              <a:t> </a:t>
            </a:r>
            <a:r>
              <a:rPr lang="en-GB" sz="2800" dirty="0" err="1" smtClean="0">
                <a:solidFill>
                  <a:schemeClr val="tx1"/>
                </a:solidFill>
              </a:rPr>
              <a:t>wedi</a:t>
            </a:r>
            <a:r>
              <a:rPr lang="en-GB" sz="2800" dirty="0" smtClean="0">
                <a:solidFill>
                  <a:schemeClr val="tx1"/>
                </a:solidFill>
              </a:rPr>
              <a:t> </a:t>
            </a:r>
            <a:r>
              <a:rPr lang="en-GB" sz="2800" dirty="0" err="1" smtClean="0">
                <a:solidFill>
                  <a:schemeClr val="tx1"/>
                </a:solidFill>
              </a:rPr>
              <a:t>eu</a:t>
            </a:r>
            <a:r>
              <a:rPr lang="en-GB" sz="2800" dirty="0" smtClean="0">
                <a:solidFill>
                  <a:schemeClr val="tx1"/>
                </a:solidFill>
              </a:rPr>
              <a:t> </a:t>
            </a:r>
            <a:r>
              <a:rPr lang="en-GB" sz="2800" dirty="0" err="1" smtClean="0">
                <a:solidFill>
                  <a:schemeClr val="tx1"/>
                </a:solidFill>
              </a:rPr>
              <a:t>cymysgu</a:t>
            </a:r>
            <a:r>
              <a:rPr lang="en-GB" sz="2800" dirty="0" smtClean="0">
                <a:solidFill>
                  <a:schemeClr val="tx1"/>
                </a:solidFill>
              </a:rPr>
              <a:t>.  </a:t>
            </a:r>
            <a:r>
              <a:rPr lang="en-GB" sz="2800" dirty="0" err="1" smtClean="0">
                <a:solidFill>
                  <a:schemeClr val="tx1"/>
                </a:solidFill>
              </a:rPr>
              <a:t>Unwch</a:t>
            </a:r>
            <a:r>
              <a:rPr lang="en-GB" sz="2800" dirty="0" smtClean="0">
                <a:solidFill>
                  <a:schemeClr val="tx1"/>
                </a:solidFill>
              </a:rPr>
              <a:t> y </a:t>
            </a:r>
            <a:r>
              <a:rPr lang="en-GB" sz="2800" dirty="0" err="1" smtClean="0">
                <a:solidFill>
                  <a:schemeClr val="tx1"/>
                </a:solidFill>
              </a:rPr>
              <a:t>theori</a:t>
            </a:r>
            <a:r>
              <a:rPr lang="en-GB" sz="2800" dirty="0" smtClean="0">
                <a:solidFill>
                  <a:schemeClr val="tx1"/>
                </a:solidFill>
              </a:rPr>
              <a:t>/dull </a:t>
            </a:r>
            <a:r>
              <a:rPr lang="en-GB" sz="2800" dirty="0" err="1" smtClean="0">
                <a:solidFill>
                  <a:schemeClr val="tx1"/>
                </a:solidFill>
              </a:rPr>
              <a:t>â’r</a:t>
            </a:r>
            <a:r>
              <a:rPr lang="en-GB" sz="2800" dirty="0" smtClean="0">
                <a:solidFill>
                  <a:schemeClr val="tx1"/>
                </a:solidFill>
              </a:rPr>
              <a:t> </a:t>
            </a:r>
            <a:r>
              <a:rPr lang="en-GB" sz="2800" dirty="0" err="1" smtClean="0">
                <a:solidFill>
                  <a:schemeClr val="tx1"/>
                </a:solidFill>
              </a:rPr>
              <a:t>diffiniad</a:t>
            </a:r>
            <a:r>
              <a:rPr lang="en-GB" sz="2800" dirty="0" smtClean="0">
                <a:solidFill>
                  <a:schemeClr val="tx1"/>
                </a:solidFill>
              </a:rPr>
              <a:t> </a:t>
            </a:r>
            <a:r>
              <a:rPr lang="en-GB" sz="2800" dirty="0" err="1" smtClean="0">
                <a:solidFill>
                  <a:schemeClr val="tx1"/>
                </a:solidFill>
              </a:rPr>
              <a:t>ohono</a:t>
            </a:r>
            <a:r>
              <a:rPr lang="en-GB" sz="2800" dirty="0" smtClean="0">
                <a:solidFill>
                  <a:schemeClr val="tx1"/>
                </a:solidFill>
              </a:rPr>
              <a:t>. (</a:t>
            </a:r>
            <a:r>
              <a:rPr lang="en-GB" sz="2800" dirty="0" err="1" smtClean="0">
                <a:solidFill>
                  <a:schemeClr val="tx1"/>
                </a:solidFill>
              </a:rPr>
              <a:t>sortio</a:t>
            </a:r>
            <a:r>
              <a:rPr lang="en-GB" sz="2800" dirty="0" smtClean="0">
                <a:solidFill>
                  <a:schemeClr val="tx1"/>
                </a:solidFill>
              </a:rPr>
              <a:t> </a:t>
            </a:r>
            <a:r>
              <a:rPr lang="en-GB" sz="2800" dirty="0" err="1" smtClean="0">
                <a:solidFill>
                  <a:schemeClr val="tx1"/>
                </a:solidFill>
              </a:rPr>
              <a:t>cardiau</a:t>
            </a:r>
            <a:r>
              <a:rPr lang="en-GB" sz="2800" dirty="0" smtClean="0">
                <a:solidFill>
                  <a:schemeClr val="tx1"/>
                </a:solidFill>
              </a:rPr>
              <a:t>)</a:t>
            </a:r>
          </a:p>
          <a:p>
            <a:endParaRPr lang="en-GB" dirty="0"/>
          </a:p>
        </p:txBody>
      </p:sp>
    </p:spTree>
    <p:extLst>
      <p:ext uri="{BB962C8B-B14F-4D97-AF65-F5344CB8AC3E}">
        <p14:creationId xmlns:p14="http://schemas.microsoft.com/office/powerpoint/2010/main" val="179603801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Adfyfyrio</a:t>
            </a:r>
            <a:endParaRPr lang="en-GB" dirty="0"/>
          </a:p>
        </p:txBody>
      </p:sp>
      <p:sp>
        <p:nvSpPr>
          <p:cNvPr id="3" name="Content Placeholder 2"/>
          <p:cNvSpPr>
            <a:spLocks noGrp="1"/>
          </p:cNvSpPr>
          <p:nvPr>
            <p:ph idx="1"/>
          </p:nvPr>
        </p:nvSpPr>
        <p:spPr/>
        <p:txBody>
          <a:bodyPr/>
          <a:lstStyle/>
          <a:p>
            <a:r>
              <a:rPr lang="cy-GB" sz="2400" dirty="0"/>
              <a:t>Dengys y gweithgarwch hwn fod nifer o ddulliau o ddysgu ac addysgu a hefyd nad oes unrhyw un ffordd ddiffiniol o ddysgu neu addysgu.</a:t>
            </a:r>
            <a:endParaRPr lang="en-GB" sz="2400" dirty="0"/>
          </a:p>
          <a:p>
            <a:r>
              <a:rPr lang="en-GB" sz="2400" dirty="0"/>
              <a:t> </a:t>
            </a:r>
          </a:p>
          <a:p>
            <a:r>
              <a:rPr lang="cy-GB" sz="2400" dirty="0"/>
              <a:t>Fodd bynnag, dros y 30 mlynedd diwethaf, mae </a:t>
            </a:r>
            <a:r>
              <a:rPr lang="cy-GB" sz="2400" dirty="0">
                <a:solidFill>
                  <a:srgbClr val="FF0000"/>
                </a:solidFill>
              </a:rPr>
              <a:t>adeileddiaeth addysgegol </a:t>
            </a:r>
            <a:r>
              <a:rPr lang="cy-GB" sz="2400" dirty="0"/>
              <a:t>wedi derbyn statws “</a:t>
            </a:r>
            <a:r>
              <a:rPr lang="cy-GB" sz="2400" dirty="0">
                <a:solidFill>
                  <a:srgbClr val="FF0000"/>
                </a:solidFill>
              </a:rPr>
              <a:t>uwch ddamcaniaeth</a:t>
            </a:r>
            <a:r>
              <a:rPr lang="cy-GB" sz="2400" dirty="0" smtClean="0">
                <a:solidFill>
                  <a:srgbClr val="FF0000"/>
                </a:solidFill>
              </a:rPr>
              <a:t>” (</a:t>
            </a:r>
            <a:r>
              <a:rPr lang="en-GB" sz="2400" dirty="0">
                <a:solidFill>
                  <a:srgbClr val="FF0000"/>
                </a:solidFill>
              </a:rPr>
              <a:t>“super theory</a:t>
            </a:r>
            <a:r>
              <a:rPr lang="en-GB" sz="2400" dirty="0" smtClean="0">
                <a:solidFill>
                  <a:srgbClr val="FF0000"/>
                </a:solidFill>
              </a:rPr>
              <a:t>”)</a:t>
            </a:r>
            <a:r>
              <a:rPr lang="cy-GB" sz="2400" dirty="0" smtClean="0">
                <a:solidFill>
                  <a:srgbClr val="FF0000"/>
                </a:solidFill>
              </a:rPr>
              <a:t>, </a:t>
            </a:r>
            <a:r>
              <a:rPr lang="cy-GB" sz="2400" dirty="0"/>
              <a:t>gan fod yn sail, gellir dadlau, i’r ffordd yr addysgir addysg gwyddoniaeth mewn ysgolion.</a:t>
            </a:r>
            <a:endParaRPr lang="en-GB" sz="2400" dirty="0"/>
          </a:p>
          <a:p>
            <a:r>
              <a:rPr lang="cy-GB" sz="2400" dirty="0">
                <a:solidFill>
                  <a:srgbClr val="FF0000"/>
                </a:solidFill>
              </a:rPr>
              <a:t>Mae’r dull hwn yn annog y defnydd o strategaethau “dysgu gweithredol” ac yn dibynnu ar sgaffaldio arbenigol gan yr athro.</a:t>
            </a:r>
            <a:endParaRPr lang="en-GB" sz="2400" dirty="0">
              <a:solidFill>
                <a:srgbClr val="FF0000"/>
              </a:solidFill>
            </a:endParaRPr>
          </a:p>
          <a:p>
            <a:endParaRPr lang="en-GB" dirty="0"/>
          </a:p>
        </p:txBody>
      </p:sp>
    </p:spTree>
    <p:extLst>
      <p:ext uri="{BB962C8B-B14F-4D97-AF65-F5344CB8AC3E}">
        <p14:creationId xmlns:p14="http://schemas.microsoft.com/office/powerpoint/2010/main" val="90213667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dirty="0" smtClean="0"/>
              <a:t/>
            </a:r>
            <a:br>
              <a:rPr lang="cy-GB" b="1" dirty="0" smtClean="0"/>
            </a:br>
            <a:r>
              <a:rPr lang="cy-GB" b="1" dirty="0" smtClean="0"/>
              <a:t/>
            </a:r>
            <a:br>
              <a:rPr lang="cy-GB" b="1" dirty="0" smtClean="0"/>
            </a:br>
            <a:r>
              <a:rPr lang="cy-GB" dirty="0" smtClean="0"/>
              <a:t>DYSGU GWEITHREDOL (Active learning)</a:t>
            </a:r>
            <a:r>
              <a:rPr lang="en-GB" dirty="0"/>
              <a:t/>
            </a:r>
            <a:br>
              <a:rPr lang="en-GB" dirty="0"/>
            </a:br>
            <a:endParaRPr lang="en-GB" dirty="0"/>
          </a:p>
        </p:txBody>
      </p:sp>
      <p:sp>
        <p:nvSpPr>
          <p:cNvPr id="3" name="Content Placeholder 2"/>
          <p:cNvSpPr>
            <a:spLocks noGrp="1"/>
          </p:cNvSpPr>
          <p:nvPr>
            <p:ph idx="1"/>
          </p:nvPr>
        </p:nvSpPr>
        <p:spPr>
          <a:xfrm>
            <a:off x="1097279" y="1845734"/>
            <a:ext cx="10171853" cy="4023360"/>
          </a:xfrm>
        </p:spPr>
        <p:txBody>
          <a:bodyPr>
            <a:normAutofit fontScale="92500"/>
          </a:bodyPr>
          <a:lstStyle/>
          <a:p>
            <a:r>
              <a:rPr lang="en-GB" b="1" dirty="0"/>
              <a:t> </a:t>
            </a:r>
            <a:endParaRPr lang="en-GB" dirty="0"/>
          </a:p>
          <a:p>
            <a:r>
              <a:rPr lang="cy-GB" sz="3600" dirty="0">
                <a:solidFill>
                  <a:srgbClr val="FF0000"/>
                </a:solidFill>
              </a:rPr>
              <a:t>Gweithgareddau a thechnegau sy’n annog y dysgwr </a:t>
            </a:r>
            <a:r>
              <a:rPr lang="cy-GB" sz="3600" dirty="0" smtClean="0">
                <a:solidFill>
                  <a:srgbClr val="FF0000"/>
                </a:solidFill>
              </a:rPr>
              <a:t>i </a:t>
            </a:r>
            <a:r>
              <a:rPr lang="cy-GB" sz="3600" dirty="0">
                <a:solidFill>
                  <a:srgbClr val="FF0000"/>
                </a:solidFill>
              </a:rPr>
              <a:t>asesu tystiolaeth, cyd-drafod, gwneud penderfyniadau, datrys problemau a gweithio’n annibynnol ac mewn grwpiau a dysgu oddi wrth ei </a:t>
            </a:r>
            <a:r>
              <a:rPr lang="cy-GB" sz="3600" dirty="0" smtClean="0">
                <a:solidFill>
                  <a:srgbClr val="FF0000"/>
                </a:solidFill>
              </a:rPr>
              <a:t>gilydd.</a:t>
            </a:r>
            <a:endParaRPr lang="en-GB" sz="3600" dirty="0">
              <a:solidFill>
                <a:srgbClr val="FF0000"/>
              </a:solidFill>
            </a:endParaRPr>
          </a:p>
          <a:p>
            <a:r>
              <a:rPr lang="en-GB" sz="3600" b="1" i="1" dirty="0" err="1" smtClean="0"/>
              <a:t>Yn</a:t>
            </a:r>
            <a:r>
              <a:rPr lang="en-GB" sz="3600" b="1" i="1" dirty="0" smtClean="0"/>
              <a:t> </a:t>
            </a:r>
            <a:r>
              <a:rPr lang="en-GB" sz="3600" b="1" i="1" dirty="0" err="1" smtClean="0"/>
              <a:t>eich</a:t>
            </a:r>
            <a:r>
              <a:rPr lang="en-GB" sz="3600" b="1" i="1" dirty="0" smtClean="0"/>
              <a:t> </a:t>
            </a:r>
            <a:r>
              <a:rPr lang="en-GB" sz="3600" b="1" i="1" dirty="0" err="1" smtClean="0"/>
              <a:t>aseiniad</a:t>
            </a:r>
            <a:r>
              <a:rPr lang="en-GB" sz="3600" b="1" i="1" dirty="0" smtClean="0"/>
              <a:t> </a:t>
            </a:r>
            <a:r>
              <a:rPr lang="en-GB" sz="3600" b="1" i="1" dirty="0" err="1" smtClean="0"/>
              <a:t>esboniwch</a:t>
            </a:r>
            <a:r>
              <a:rPr lang="en-GB" sz="3600" b="1" i="1" dirty="0" smtClean="0"/>
              <a:t> </a:t>
            </a:r>
            <a:r>
              <a:rPr lang="en-GB" sz="3600" b="1" i="1" dirty="0" err="1" smtClean="0"/>
              <a:t>sut</a:t>
            </a:r>
            <a:r>
              <a:rPr lang="en-GB" sz="3600" b="1" i="1" dirty="0" smtClean="0"/>
              <a:t> y </a:t>
            </a:r>
            <a:r>
              <a:rPr lang="en-GB" sz="3600" b="1" i="1" dirty="0" err="1" smtClean="0"/>
              <a:t>mae</a:t>
            </a:r>
            <a:r>
              <a:rPr lang="en-GB" sz="3600" b="1" i="1" dirty="0" smtClean="0"/>
              <a:t> </a:t>
            </a:r>
            <a:r>
              <a:rPr lang="en-GB" sz="3600" b="1" i="1" dirty="0" err="1" smtClean="0"/>
              <a:t>eich</a:t>
            </a:r>
            <a:r>
              <a:rPr lang="en-GB" sz="3600" b="1" i="1" dirty="0" smtClean="0"/>
              <a:t> </a:t>
            </a:r>
            <a:r>
              <a:rPr lang="en-GB" sz="3600" b="1" i="1" dirty="0" err="1" smtClean="0"/>
              <a:t>gweithgareddau</a:t>
            </a:r>
            <a:r>
              <a:rPr lang="en-GB" sz="3600" b="1" i="1" dirty="0" smtClean="0"/>
              <a:t> </a:t>
            </a:r>
            <a:r>
              <a:rPr lang="en-GB" sz="3600" b="1" i="1" dirty="0" err="1" smtClean="0"/>
              <a:t>prosiect</a:t>
            </a:r>
            <a:r>
              <a:rPr lang="en-GB" sz="3600" b="1" i="1" dirty="0" smtClean="0"/>
              <a:t> </a:t>
            </a:r>
            <a:r>
              <a:rPr lang="en-GB" sz="3600" b="1" i="1" dirty="0" err="1" smtClean="0"/>
              <a:t>yn</a:t>
            </a:r>
            <a:r>
              <a:rPr lang="en-GB" sz="3600" b="1" i="1" dirty="0" smtClean="0"/>
              <a:t> </a:t>
            </a:r>
            <a:r>
              <a:rPr lang="en-GB" sz="3600" b="1" i="1" dirty="0" err="1" smtClean="0"/>
              <a:t>hyrwyddo’r</a:t>
            </a:r>
            <a:r>
              <a:rPr lang="en-GB" sz="3600" b="1" i="1" dirty="0" smtClean="0"/>
              <a:t> </a:t>
            </a:r>
            <a:r>
              <a:rPr lang="en-GB" sz="3600" b="1" i="1" dirty="0" err="1" smtClean="0"/>
              <a:t>nodweddion</a:t>
            </a:r>
            <a:r>
              <a:rPr lang="en-GB" sz="3600" b="1" i="1" dirty="0" smtClean="0"/>
              <a:t> </a:t>
            </a:r>
            <a:r>
              <a:rPr lang="en-GB" sz="3600" b="1" i="1" dirty="0" err="1" smtClean="0"/>
              <a:t>hyn</a:t>
            </a:r>
            <a:r>
              <a:rPr lang="en-GB" sz="3600" b="1" i="1" dirty="0" smtClean="0"/>
              <a:t>. </a:t>
            </a:r>
            <a:endParaRPr lang="en-GB" sz="3600" dirty="0"/>
          </a:p>
        </p:txBody>
      </p:sp>
    </p:spTree>
    <p:extLst>
      <p:ext uri="{BB962C8B-B14F-4D97-AF65-F5344CB8AC3E}">
        <p14:creationId xmlns:p14="http://schemas.microsoft.com/office/powerpoint/2010/main" val="423484099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
            </a:r>
            <a:br>
              <a:rPr lang="cy-GB" dirty="0" smtClean="0"/>
            </a:br>
            <a:r>
              <a:rPr lang="cy-GB" dirty="0" smtClean="0"/>
              <a:t>SGAFFALDIO</a:t>
            </a: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cy-GB" sz="2400" dirty="0" smtClean="0"/>
              <a:t>Mae </a:t>
            </a:r>
            <a:r>
              <a:rPr lang="cy-GB" sz="2400" dirty="0"/>
              <a:t>rôl yr athro o ran datblygu cysyniadau newydd yn cyd-fynd â darparu cyfleoedd trwy weithgareddau, problemau a modelau i ysgogi rhyngweithio a datblygu profiadau priodol.</a:t>
            </a:r>
            <a:endParaRPr lang="en-GB" sz="2400" dirty="0"/>
          </a:p>
          <a:p>
            <a:r>
              <a:rPr lang="cy-GB" sz="2400" dirty="0"/>
              <a:t>Defnyddiwn iaith a symbyliadau eraill i gynorthwyo disgyblion i lunio datrysiadau i’r problemau a osodwyd.</a:t>
            </a:r>
            <a:endParaRPr lang="en-GB" sz="2400" dirty="0"/>
          </a:p>
          <a:p>
            <a:r>
              <a:rPr lang="cy-GB" sz="2400" dirty="0"/>
              <a:t>Y nod yn y tymor hir yw eu galluogi i wneud hyn heb gymorth.</a:t>
            </a:r>
            <a:endParaRPr lang="en-GB" sz="2400" dirty="0"/>
          </a:p>
          <a:p>
            <a:r>
              <a:rPr lang="cy-GB" sz="2400" dirty="0"/>
              <a:t>Dylai graddfa'r gefnogaeth amrywio yn ôl anghenion y </a:t>
            </a:r>
            <a:r>
              <a:rPr lang="cy-GB" sz="2400" dirty="0" smtClean="0"/>
              <a:t>dysgwr.</a:t>
            </a:r>
          </a:p>
          <a:p>
            <a:r>
              <a:rPr lang="en-GB" sz="2400" b="1" i="1" dirty="0" err="1" smtClean="0">
                <a:solidFill>
                  <a:srgbClr val="FF0000"/>
                </a:solidFill>
              </a:rPr>
              <a:t>Yn</a:t>
            </a:r>
            <a:r>
              <a:rPr lang="en-GB" sz="2400" b="1" i="1" dirty="0" smtClean="0">
                <a:solidFill>
                  <a:srgbClr val="FF0000"/>
                </a:solidFill>
              </a:rPr>
              <a:t> </a:t>
            </a:r>
            <a:r>
              <a:rPr lang="en-GB" sz="2400" b="1" i="1" dirty="0" err="1" smtClean="0">
                <a:solidFill>
                  <a:srgbClr val="FF0000"/>
                </a:solidFill>
              </a:rPr>
              <a:t>eich</a:t>
            </a:r>
            <a:r>
              <a:rPr lang="en-GB" sz="2400" b="1" i="1" dirty="0" smtClean="0">
                <a:solidFill>
                  <a:srgbClr val="FF0000"/>
                </a:solidFill>
              </a:rPr>
              <a:t> </a:t>
            </a:r>
            <a:r>
              <a:rPr lang="en-GB" sz="2400" b="1" i="1" dirty="0" err="1" smtClean="0">
                <a:solidFill>
                  <a:srgbClr val="FF0000"/>
                </a:solidFill>
              </a:rPr>
              <a:t>aseiniad</a:t>
            </a:r>
            <a:r>
              <a:rPr lang="en-GB" sz="2400" b="1" i="1" dirty="0" smtClean="0">
                <a:solidFill>
                  <a:srgbClr val="FF0000"/>
                </a:solidFill>
              </a:rPr>
              <a:t>, </a:t>
            </a:r>
            <a:r>
              <a:rPr lang="en-GB" sz="2400" b="1" i="1" dirty="0" err="1" smtClean="0">
                <a:solidFill>
                  <a:srgbClr val="FF0000"/>
                </a:solidFill>
              </a:rPr>
              <a:t>esboniwch</a:t>
            </a:r>
            <a:r>
              <a:rPr lang="en-GB" sz="2400" b="1" i="1" dirty="0" smtClean="0">
                <a:solidFill>
                  <a:srgbClr val="FF0000"/>
                </a:solidFill>
              </a:rPr>
              <a:t> </a:t>
            </a:r>
            <a:r>
              <a:rPr lang="en-GB" sz="2400" b="1" i="1" dirty="0" err="1" smtClean="0">
                <a:solidFill>
                  <a:srgbClr val="FF0000"/>
                </a:solidFill>
              </a:rPr>
              <a:t>eich</a:t>
            </a:r>
            <a:r>
              <a:rPr lang="en-GB" sz="2400" b="1" i="1" dirty="0" smtClean="0">
                <a:solidFill>
                  <a:srgbClr val="FF0000"/>
                </a:solidFill>
              </a:rPr>
              <a:t> </a:t>
            </a:r>
            <a:r>
              <a:rPr lang="en-GB" sz="2400" b="1" i="1" dirty="0" err="1" smtClean="0">
                <a:solidFill>
                  <a:srgbClr val="FF0000"/>
                </a:solidFill>
              </a:rPr>
              <a:t>rôl</a:t>
            </a:r>
            <a:r>
              <a:rPr lang="en-GB" sz="2400" b="1" i="1" dirty="0" smtClean="0">
                <a:solidFill>
                  <a:srgbClr val="FF0000"/>
                </a:solidFill>
              </a:rPr>
              <a:t> </a:t>
            </a:r>
            <a:r>
              <a:rPr lang="en-GB" sz="2400" b="1" i="1" dirty="0" err="1" smtClean="0">
                <a:solidFill>
                  <a:srgbClr val="FF0000"/>
                </a:solidFill>
              </a:rPr>
              <a:t>fel</a:t>
            </a:r>
            <a:r>
              <a:rPr lang="en-GB" sz="2400" b="1" i="1" dirty="0" smtClean="0">
                <a:solidFill>
                  <a:srgbClr val="FF0000"/>
                </a:solidFill>
              </a:rPr>
              <a:t> </a:t>
            </a:r>
            <a:r>
              <a:rPr lang="en-GB" sz="2400" b="1" i="1" dirty="0" err="1" smtClean="0">
                <a:solidFill>
                  <a:srgbClr val="FF0000"/>
                </a:solidFill>
              </a:rPr>
              <a:t>hwylusydd</a:t>
            </a:r>
            <a:r>
              <a:rPr lang="en-GB" sz="2400" b="1" i="1" dirty="0" smtClean="0">
                <a:solidFill>
                  <a:srgbClr val="FF0000"/>
                </a:solidFill>
              </a:rPr>
              <a:t>.</a:t>
            </a:r>
            <a:endParaRPr lang="en-GB" sz="2400" b="1" i="1" dirty="0">
              <a:solidFill>
                <a:srgbClr val="FF0000"/>
              </a:solidFill>
            </a:endParaRPr>
          </a:p>
          <a:p>
            <a:endParaRPr lang="en-GB" sz="2400" dirty="0"/>
          </a:p>
          <a:p>
            <a:endParaRPr lang="en-GB" dirty="0"/>
          </a:p>
        </p:txBody>
      </p:sp>
    </p:spTree>
    <p:extLst>
      <p:ext uri="{BB962C8B-B14F-4D97-AF65-F5344CB8AC3E}">
        <p14:creationId xmlns:p14="http://schemas.microsoft.com/office/powerpoint/2010/main" val="370127033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solidFill>
                  <a:schemeClr val="tx1"/>
                </a:solidFill>
              </a:rPr>
              <a:t>Ystod</a:t>
            </a:r>
            <a:r>
              <a:rPr lang="en-GB" dirty="0" smtClean="0">
                <a:solidFill>
                  <a:schemeClr val="tx1"/>
                </a:solidFill>
              </a:rPr>
              <a:t> </a:t>
            </a:r>
            <a:r>
              <a:rPr lang="en-GB" dirty="0" err="1" smtClean="0">
                <a:solidFill>
                  <a:schemeClr val="tx1"/>
                </a:solidFill>
              </a:rPr>
              <a:t>rheolaeth</a:t>
            </a:r>
            <a:r>
              <a:rPr lang="en-GB" dirty="0" smtClean="0">
                <a:solidFill>
                  <a:schemeClr val="tx1"/>
                </a:solidFill>
              </a:rPr>
              <a:t> </a:t>
            </a:r>
            <a:r>
              <a:rPr lang="en-GB" dirty="0" err="1" smtClean="0">
                <a:solidFill>
                  <a:schemeClr val="tx1"/>
                </a:solidFill>
              </a:rPr>
              <a:t>athro</a:t>
            </a:r>
            <a:r>
              <a:rPr lang="en-GB" dirty="0" smtClean="0">
                <a:solidFill>
                  <a:schemeClr val="tx1"/>
                </a:solidFill>
              </a:rPr>
              <a:t> </a:t>
            </a:r>
            <a:r>
              <a:rPr lang="en-GB" dirty="0" err="1" smtClean="0">
                <a:solidFill>
                  <a:schemeClr val="tx1"/>
                </a:solidFill>
              </a:rPr>
              <a:t>sy’n</a:t>
            </a:r>
            <a:r>
              <a:rPr lang="en-GB" dirty="0" smtClean="0">
                <a:solidFill>
                  <a:schemeClr val="tx1"/>
                </a:solidFill>
              </a:rPr>
              <a:t> </a:t>
            </a:r>
            <a:r>
              <a:rPr lang="en-GB" dirty="0" err="1" smtClean="0">
                <a:solidFill>
                  <a:schemeClr val="tx1"/>
                </a:solidFill>
              </a:rPr>
              <a:t>adlewyrchu</a:t>
            </a:r>
            <a:r>
              <a:rPr lang="en-GB" dirty="0" smtClean="0">
                <a:solidFill>
                  <a:schemeClr val="tx1"/>
                </a:solidFill>
              </a:rPr>
              <a:t> </a:t>
            </a:r>
            <a:r>
              <a:rPr lang="en-GB" dirty="0" err="1" smtClean="0">
                <a:solidFill>
                  <a:schemeClr val="tx1"/>
                </a:solidFill>
              </a:rPr>
              <a:t>oed</a:t>
            </a:r>
            <a:r>
              <a:rPr lang="en-GB" dirty="0" smtClean="0">
                <a:solidFill>
                  <a:schemeClr val="tx1"/>
                </a:solidFill>
              </a:rPr>
              <a:t> / </a:t>
            </a:r>
            <a:r>
              <a:rPr lang="en-GB" dirty="0" err="1" smtClean="0">
                <a:solidFill>
                  <a:schemeClr val="tx1"/>
                </a:solidFill>
              </a:rPr>
              <a:t>gallu</a:t>
            </a:r>
            <a:r>
              <a:rPr lang="en-GB" dirty="0" smtClean="0">
                <a:solidFill>
                  <a:schemeClr val="tx1"/>
                </a:solidFill>
              </a:rPr>
              <a:t> / </a:t>
            </a:r>
            <a:r>
              <a:rPr lang="en-GB" dirty="0" err="1" smtClean="0">
                <a:solidFill>
                  <a:schemeClr val="tx1"/>
                </a:solidFill>
              </a:rPr>
              <a:t>profiad</a:t>
            </a:r>
            <a:r>
              <a:rPr lang="en-GB" dirty="0" smtClean="0">
                <a:solidFill>
                  <a:schemeClr val="tx1"/>
                </a:solidFill>
              </a:rPr>
              <a:t> </a:t>
            </a:r>
            <a:r>
              <a:rPr lang="en-GB" dirty="0" err="1" smtClean="0">
                <a:solidFill>
                  <a:schemeClr val="tx1"/>
                </a:solidFill>
              </a:rPr>
              <a:t>disgyblion</a:t>
            </a:r>
            <a:r>
              <a:rPr lang="en-GB" dirty="0" smtClean="0">
                <a:solidFill>
                  <a:schemeClr val="tx1"/>
                </a:solidFill>
              </a:rPr>
              <a:t> o </a:t>
            </a:r>
            <a:r>
              <a:rPr lang="en-GB" dirty="0" err="1" smtClean="0">
                <a:solidFill>
                  <a:schemeClr val="tx1"/>
                </a:solidFill>
              </a:rPr>
              <a:t>ddiwylliant</a:t>
            </a:r>
            <a:r>
              <a:rPr lang="en-GB" dirty="0" smtClean="0">
                <a:solidFill>
                  <a:schemeClr val="tx1"/>
                </a:solidFill>
              </a:rPr>
              <a:t> DSY</a:t>
            </a:r>
            <a:endParaRPr lang="en-GB" dirty="0">
              <a:solidFill>
                <a:schemeClr val="tx1"/>
              </a:solidFill>
            </a:endParaRPr>
          </a:p>
        </p:txBody>
      </p:sp>
      <p:sp>
        <p:nvSpPr>
          <p:cNvPr id="3" name="Content Placeholder 2"/>
          <p:cNvSpPr>
            <a:spLocks noGrp="1"/>
          </p:cNvSpPr>
          <p:nvPr>
            <p:ph idx="1"/>
          </p:nvPr>
        </p:nvSpPr>
        <p:spPr/>
        <p:txBody>
          <a:bodyPr>
            <a:normAutofit/>
          </a:bodyPr>
          <a:lstStyle/>
          <a:p>
            <a:endParaRPr lang="en-GB" dirty="0"/>
          </a:p>
          <a:p>
            <a:pPr>
              <a:buFont typeface="Wingdings" panose="05000000000000000000" pitchFamily="2" charset="2"/>
              <a:buChar char="§"/>
            </a:pPr>
            <a:r>
              <a:rPr lang="en-GB" dirty="0" smtClean="0">
                <a:solidFill>
                  <a:schemeClr val="tx1"/>
                </a:solidFill>
              </a:rPr>
              <a:t>  </a:t>
            </a:r>
            <a:r>
              <a:rPr lang="en-GB" dirty="0" err="1" smtClean="0">
                <a:solidFill>
                  <a:schemeClr val="tx1"/>
                </a:solidFill>
              </a:rPr>
              <a:t>Ymholi</a:t>
            </a:r>
            <a:r>
              <a:rPr lang="en-GB" dirty="0" smtClean="0">
                <a:solidFill>
                  <a:schemeClr val="tx1"/>
                </a:solidFill>
              </a:rPr>
              <a:t> </a:t>
            </a:r>
            <a:r>
              <a:rPr lang="en-GB" dirty="0" err="1" smtClean="0">
                <a:solidFill>
                  <a:schemeClr val="tx1"/>
                </a:solidFill>
              </a:rPr>
              <a:t>wedi</a:t>
            </a:r>
            <a:r>
              <a:rPr lang="en-GB" dirty="0" smtClean="0">
                <a:solidFill>
                  <a:schemeClr val="tx1"/>
                </a:solidFill>
              </a:rPr>
              <a:t> </a:t>
            </a:r>
            <a:r>
              <a:rPr lang="en-GB" dirty="0" err="1" smtClean="0">
                <a:solidFill>
                  <a:schemeClr val="tx1"/>
                </a:solidFill>
              </a:rPr>
              <a:t>ei</a:t>
            </a:r>
            <a:r>
              <a:rPr lang="en-GB" dirty="0" smtClean="0">
                <a:solidFill>
                  <a:schemeClr val="tx1"/>
                </a:solidFill>
              </a:rPr>
              <a:t> </a:t>
            </a:r>
            <a:r>
              <a:rPr lang="en-GB" dirty="0" err="1" smtClean="0">
                <a:solidFill>
                  <a:schemeClr val="tx1"/>
                </a:solidFill>
              </a:rPr>
              <a:t>gyfeirio</a:t>
            </a:r>
            <a:r>
              <a:rPr lang="en-GB" dirty="0" smtClean="0">
                <a:solidFill>
                  <a:schemeClr val="tx1"/>
                </a:solidFill>
              </a:rPr>
              <a:t> </a:t>
            </a:r>
            <a:r>
              <a:rPr lang="en-GB" dirty="0" err="1" smtClean="0">
                <a:solidFill>
                  <a:schemeClr val="tx1"/>
                </a:solidFill>
              </a:rPr>
              <a:t>gan</a:t>
            </a:r>
            <a:r>
              <a:rPr lang="en-GB" dirty="0" smtClean="0">
                <a:solidFill>
                  <a:schemeClr val="tx1"/>
                </a:solidFill>
              </a:rPr>
              <a:t> </a:t>
            </a:r>
            <a:r>
              <a:rPr lang="en-GB" dirty="0" err="1" smtClean="0">
                <a:solidFill>
                  <a:schemeClr val="tx1"/>
                </a:solidFill>
              </a:rPr>
              <a:t>yr</a:t>
            </a:r>
            <a:r>
              <a:rPr lang="en-GB" dirty="0" smtClean="0">
                <a:solidFill>
                  <a:schemeClr val="tx1"/>
                </a:solidFill>
              </a:rPr>
              <a:t> </a:t>
            </a:r>
            <a:r>
              <a:rPr lang="en-GB" dirty="0" err="1" smtClean="0">
                <a:solidFill>
                  <a:schemeClr val="tx1"/>
                </a:solidFill>
              </a:rPr>
              <a:t>Athro</a:t>
            </a:r>
            <a:r>
              <a:rPr lang="en-GB" dirty="0" smtClean="0">
                <a:solidFill>
                  <a:schemeClr val="tx1"/>
                </a:solidFill>
              </a:rPr>
              <a:t> </a:t>
            </a:r>
            <a:endParaRPr lang="en-GB" dirty="0">
              <a:solidFill>
                <a:schemeClr val="tx1"/>
              </a:solidFill>
            </a:endParaRPr>
          </a:p>
          <a:p>
            <a:pPr>
              <a:buFont typeface="Wingdings" panose="05000000000000000000" pitchFamily="2" charset="2"/>
              <a:buChar char="§"/>
            </a:pPr>
            <a:r>
              <a:rPr lang="en-GB" dirty="0" smtClean="0">
                <a:solidFill>
                  <a:schemeClr val="tx1"/>
                </a:solidFill>
              </a:rPr>
              <a:t>  </a:t>
            </a:r>
            <a:r>
              <a:rPr lang="en-GB" dirty="0" err="1" smtClean="0">
                <a:solidFill>
                  <a:schemeClr val="tx1"/>
                </a:solidFill>
              </a:rPr>
              <a:t>Ymholi</a:t>
            </a:r>
            <a:r>
              <a:rPr lang="en-GB" dirty="0" smtClean="0">
                <a:solidFill>
                  <a:schemeClr val="tx1"/>
                </a:solidFill>
              </a:rPr>
              <a:t> </a:t>
            </a:r>
            <a:r>
              <a:rPr lang="en-GB" dirty="0" err="1" smtClean="0">
                <a:solidFill>
                  <a:schemeClr val="tx1"/>
                </a:solidFill>
              </a:rPr>
              <a:t>wedi</a:t>
            </a:r>
            <a:r>
              <a:rPr lang="en-GB" dirty="0" smtClean="0">
                <a:solidFill>
                  <a:schemeClr val="tx1"/>
                </a:solidFill>
              </a:rPr>
              <a:t> </a:t>
            </a:r>
            <a:r>
              <a:rPr lang="en-GB" dirty="0" err="1" smtClean="0">
                <a:solidFill>
                  <a:schemeClr val="tx1"/>
                </a:solidFill>
              </a:rPr>
              <a:t>ei</a:t>
            </a:r>
            <a:r>
              <a:rPr lang="en-GB" dirty="0" smtClean="0">
                <a:solidFill>
                  <a:schemeClr val="tx1"/>
                </a:solidFill>
              </a:rPr>
              <a:t> </a:t>
            </a:r>
            <a:r>
              <a:rPr lang="en-GB" dirty="0" err="1" smtClean="0">
                <a:solidFill>
                  <a:schemeClr val="tx1"/>
                </a:solidFill>
              </a:rPr>
              <a:t>rannu</a:t>
            </a:r>
            <a:r>
              <a:rPr lang="en-GB" dirty="0" smtClean="0">
                <a:solidFill>
                  <a:schemeClr val="tx1"/>
                </a:solidFill>
              </a:rPr>
              <a:t> </a:t>
            </a:r>
            <a:r>
              <a:rPr lang="en-GB" dirty="0" err="1" smtClean="0">
                <a:solidFill>
                  <a:schemeClr val="tx1"/>
                </a:solidFill>
              </a:rPr>
              <a:t>gan</a:t>
            </a:r>
            <a:r>
              <a:rPr lang="en-GB" dirty="0" smtClean="0">
                <a:solidFill>
                  <a:schemeClr val="tx1"/>
                </a:solidFill>
              </a:rPr>
              <a:t> </a:t>
            </a:r>
            <a:r>
              <a:rPr lang="en-GB" dirty="0" err="1" smtClean="0">
                <a:solidFill>
                  <a:schemeClr val="tx1"/>
                </a:solidFill>
              </a:rPr>
              <a:t>yr</a:t>
            </a:r>
            <a:r>
              <a:rPr lang="en-GB" dirty="0" smtClean="0">
                <a:solidFill>
                  <a:schemeClr val="tx1"/>
                </a:solidFill>
              </a:rPr>
              <a:t> </a:t>
            </a:r>
            <a:r>
              <a:rPr lang="en-GB" dirty="0" err="1" smtClean="0">
                <a:solidFill>
                  <a:schemeClr val="tx1"/>
                </a:solidFill>
              </a:rPr>
              <a:t>Athro</a:t>
            </a:r>
            <a:r>
              <a:rPr lang="en-GB" dirty="0" smtClean="0">
                <a:solidFill>
                  <a:schemeClr val="tx1"/>
                </a:solidFill>
              </a:rPr>
              <a:t> – </a:t>
            </a:r>
            <a:r>
              <a:rPr lang="en-GB" dirty="0" err="1" smtClean="0">
                <a:solidFill>
                  <a:schemeClr val="tx1"/>
                </a:solidFill>
              </a:rPr>
              <a:t>disgyblion</a:t>
            </a:r>
            <a:r>
              <a:rPr lang="en-GB" dirty="0" smtClean="0">
                <a:solidFill>
                  <a:schemeClr val="tx1"/>
                </a:solidFill>
              </a:rPr>
              <a:t> </a:t>
            </a:r>
          </a:p>
          <a:p>
            <a:pPr>
              <a:buFont typeface="Wingdings" panose="05000000000000000000" pitchFamily="2" charset="2"/>
              <a:buChar char="§"/>
            </a:pPr>
            <a:r>
              <a:rPr lang="en-GB" dirty="0" smtClean="0">
                <a:solidFill>
                  <a:schemeClr val="tx1"/>
                </a:solidFill>
              </a:rPr>
              <a:t>  </a:t>
            </a:r>
            <a:r>
              <a:rPr lang="en-GB" dirty="0" err="1" smtClean="0">
                <a:solidFill>
                  <a:schemeClr val="tx1"/>
                </a:solidFill>
              </a:rPr>
              <a:t>Athro</a:t>
            </a:r>
            <a:r>
              <a:rPr lang="en-GB" dirty="0" smtClean="0">
                <a:solidFill>
                  <a:schemeClr val="tx1"/>
                </a:solidFill>
              </a:rPr>
              <a:t> – </a:t>
            </a:r>
            <a:r>
              <a:rPr lang="en-GB" dirty="0" err="1" smtClean="0">
                <a:solidFill>
                  <a:schemeClr val="tx1"/>
                </a:solidFill>
              </a:rPr>
              <a:t>disgyblion</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rhannu</a:t>
            </a:r>
            <a:r>
              <a:rPr lang="en-GB" dirty="0" smtClean="0">
                <a:solidFill>
                  <a:schemeClr val="tx1"/>
                </a:solidFill>
              </a:rPr>
              <a:t> </a:t>
            </a:r>
            <a:r>
              <a:rPr lang="en-GB" dirty="0" err="1" smtClean="0">
                <a:solidFill>
                  <a:schemeClr val="tx1"/>
                </a:solidFill>
              </a:rPr>
              <a:t>rheolaeth</a:t>
            </a:r>
            <a:r>
              <a:rPr lang="en-GB" dirty="0" smtClean="0">
                <a:solidFill>
                  <a:schemeClr val="tx1"/>
                </a:solidFill>
              </a:rPr>
              <a:t> </a:t>
            </a:r>
            <a:r>
              <a:rPr lang="en-GB" dirty="0" err="1" smtClean="0">
                <a:solidFill>
                  <a:schemeClr val="tx1"/>
                </a:solidFill>
              </a:rPr>
              <a:t>o’r</a:t>
            </a:r>
            <a:r>
              <a:rPr lang="en-GB" dirty="0">
                <a:solidFill>
                  <a:schemeClr val="tx1"/>
                </a:solidFill>
              </a:rPr>
              <a:t> </a:t>
            </a:r>
            <a:r>
              <a:rPr lang="en-GB" dirty="0" err="1">
                <a:solidFill>
                  <a:schemeClr val="tx1"/>
                </a:solidFill>
              </a:rPr>
              <a:t>ymholi</a:t>
            </a:r>
            <a:r>
              <a:rPr lang="en-GB" dirty="0">
                <a:solidFill>
                  <a:schemeClr val="tx1"/>
                </a:solidFill>
              </a:rPr>
              <a:t> KWHLAQ </a:t>
            </a:r>
            <a:endParaRPr lang="en-GB" dirty="0" smtClean="0">
              <a:solidFill>
                <a:schemeClr val="tx1"/>
              </a:solidFill>
            </a:endParaRPr>
          </a:p>
          <a:p>
            <a:pPr>
              <a:buFont typeface="Wingdings" panose="05000000000000000000" pitchFamily="2" charset="2"/>
              <a:buChar char="§"/>
            </a:pPr>
            <a:r>
              <a:rPr lang="en-GB" dirty="0" smtClean="0">
                <a:solidFill>
                  <a:schemeClr val="tx1"/>
                </a:solidFill>
              </a:rPr>
              <a:t>  </a:t>
            </a:r>
            <a:r>
              <a:rPr lang="en-GB" dirty="0" err="1" smtClean="0">
                <a:solidFill>
                  <a:schemeClr val="tx1"/>
                </a:solidFill>
              </a:rPr>
              <a:t>Senarios</a:t>
            </a:r>
            <a:r>
              <a:rPr lang="en-GB" dirty="0" smtClean="0">
                <a:solidFill>
                  <a:schemeClr val="tx1"/>
                </a:solidFill>
              </a:rPr>
              <a:t> / </a:t>
            </a:r>
            <a:r>
              <a:rPr lang="en-GB" dirty="0" err="1" smtClean="0">
                <a:solidFill>
                  <a:schemeClr val="tx1"/>
                </a:solidFill>
              </a:rPr>
              <a:t>Problemau</a:t>
            </a:r>
            <a:r>
              <a:rPr lang="en-GB" dirty="0" smtClean="0">
                <a:solidFill>
                  <a:schemeClr val="tx1"/>
                </a:solidFill>
              </a:rPr>
              <a:t> / </a:t>
            </a:r>
            <a:r>
              <a:rPr lang="en-GB" dirty="0" err="1" smtClean="0">
                <a:solidFill>
                  <a:schemeClr val="tx1"/>
                </a:solidFill>
              </a:rPr>
              <a:t>Sialensiau</a:t>
            </a:r>
            <a:r>
              <a:rPr lang="en-GB" dirty="0" smtClean="0">
                <a:solidFill>
                  <a:schemeClr val="tx1"/>
                </a:solidFill>
              </a:rPr>
              <a:t> </a:t>
            </a:r>
            <a:r>
              <a:rPr lang="en-GB" dirty="0" err="1" smtClean="0">
                <a:solidFill>
                  <a:schemeClr val="tx1"/>
                </a:solidFill>
              </a:rPr>
              <a:t>sy’n</a:t>
            </a:r>
            <a:r>
              <a:rPr lang="en-GB" dirty="0" smtClean="0">
                <a:solidFill>
                  <a:schemeClr val="tx1"/>
                </a:solidFill>
              </a:rPr>
              <a:t> </a:t>
            </a:r>
            <a:r>
              <a:rPr lang="en-GB" dirty="0" err="1" smtClean="0">
                <a:solidFill>
                  <a:schemeClr val="tx1"/>
                </a:solidFill>
              </a:rPr>
              <a:t>gwahodd</a:t>
            </a:r>
            <a:r>
              <a:rPr lang="en-GB" dirty="0" smtClean="0">
                <a:solidFill>
                  <a:schemeClr val="tx1"/>
                </a:solidFill>
              </a:rPr>
              <a:t> </a:t>
            </a:r>
            <a:r>
              <a:rPr lang="en-GB" dirty="0" err="1" smtClean="0">
                <a:solidFill>
                  <a:schemeClr val="tx1"/>
                </a:solidFill>
              </a:rPr>
              <a:t>ymholi</a:t>
            </a:r>
            <a:r>
              <a:rPr lang="en-GB" dirty="0" smtClean="0">
                <a:solidFill>
                  <a:schemeClr val="tx1"/>
                </a:solidFill>
              </a:rPr>
              <a:t>; </a:t>
            </a:r>
            <a:r>
              <a:rPr lang="en-GB" dirty="0" err="1" smtClean="0">
                <a:solidFill>
                  <a:schemeClr val="tx1"/>
                </a:solidFill>
              </a:rPr>
              <a:t>disgyblion</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arfer</a:t>
            </a:r>
            <a:r>
              <a:rPr lang="en-GB" dirty="0" smtClean="0">
                <a:solidFill>
                  <a:schemeClr val="tx1"/>
                </a:solidFill>
              </a:rPr>
              <a:t> </a:t>
            </a:r>
            <a:r>
              <a:rPr lang="en-GB" dirty="0" err="1" smtClean="0">
                <a:solidFill>
                  <a:schemeClr val="tx1"/>
                </a:solidFill>
              </a:rPr>
              <a:t>mwy</a:t>
            </a:r>
            <a:r>
              <a:rPr lang="en-GB" dirty="0" smtClean="0">
                <a:solidFill>
                  <a:schemeClr val="tx1"/>
                </a:solidFill>
              </a:rPr>
              <a:t> o </a:t>
            </a:r>
            <a:r>
              <a:rPr lang="en-GB" dirty="0" err="1" smtClean="0">
                <a:solidFill>
                  <a:schemeClr val="tx1"/>
                </a:solidFill>
              </a:rPr>
              <a:t>annibyniaeth</a:t>
            </a:r>
            <a:r>
              <a:rPr lang="en-GB" dirty="0" smtClean="0">
                <a:solidFill>
                  <a:schemeClr val="tx1"/>
                </a:solidFill>
              </a:rPr>
              <a:t> </a:t>
            </a:r>
            <a:r>
              <a:rPr lang="en-GB" dirty="0" err="1" smtClean="0">
                <a:solidFill>
                  <a:schemeClr val="tx1"/>
                </a:solidFill>
              </a:rPr>
              <a:t>mewn</a:t>
            </a:r>
            <a:r>
              <a:rPr lang="en-GB" dirty="0" smtClean="0">
                <a:solidFill>
                  <a:schemeClr val="tx1"/>
                </a:solidFill>
              </a:rPr>
              <a:t> </a:t>
            </a:r>
            <a:r>
              <a:rPr lang="en-GB" dirty="0" err="1" smtClean="0">
                <a:solidFill>
                  <a:schemeClr val="tx1"/>
                </a:solidFill>
              </a:rPr>
              <a:t>ymholi</a:t>
            </a:r>
            <a:r>
              <a:rPr lang="en-GB" dirty="0" smtClean="0">
                <a:solidFill>
                  <a:schemeClr val="tx1"/>
                </a:solidFill>
              </a:rPr>
              <a:t> </a:t>
            </a:r>
            <a:r>
              <a:rPr lang="en-GB" dirty="0" err="1" smtClean="0">
                <a:solidFill>
                  <a:schemeClr val="tx1"/>
                </a:solidFill>
              </a:rPr>
              <a:t>wedi</a:t>
            </a:r>
            <a:r>
              <a:rPr lang="en-GB" dirty="0" smtClean="0">
                <a:solidFill>
                  <a:schemeClr val="tx1"/>
                </a:solidFill>
              </a:rPr>
              <a:t> </a:t>
            </a:r>
            <a:r>
              <a:rPr lang="en-GB" dirty="0" err="1" smtClean="0">
                <a:solidFill>
                  <a:schemeClr val="tx1"/>
                </a:solidFill>
              </a:rPr>
              <a:t>ei</a:t>
            </a:r>
            <a:r>
              <a:rPr lang="en-GB" dirty="0" smtClean="0">
                <a:solidFill>
                  <a:schemeClr val="tx1"/>
                </a:solidFill>
              </a:rPr>
              <a:t> </a:t>
            </a:r>
            <a:r>
              <a:rPr lang="en-GB" dirty="0" err="1" smtClean="0">
                <a:solidFill>
                  <a:schemeClr val="tx1"/>
                </a:solidFill>
              </a:rPr>
              <a:t>gyfeirio</a:t>
            </a:r>
            <a:r>
              <a:rPr lang="en-GB" dirty="0" smtClean="0">
                <a:solidFill>
                  <a:schemeClr val="tx1"/>
                </a:solidFill>
              </a:rPr>
              <a:t> </a:t>
            </a:r>
            <a:r>
              <a:rPr lang="en-GB" dirty="0" err="1" smtClean="0">
                <a:solidFill>
                  <a:schemeClr val="tx1"/>
                </a:solidFill>
              </a:rPr>
              <a:t>gan</a:t>
            </a:r>
            <a:r>
              <a:rPr lang="en-GB" dirty="0" smtClean="0">
                <a:solidFill>
                  <a:schemeClr val="tx1"/>
                </a:solidFill>
              </a:rPr>
              <a:t> y </a:t>
            </a:r>
            <a:r>
              <a:rPr lang="en-GB" dirty="0" err="1" smtClean="0">
                <a:solidFill>
                  <a:schemeClr val="tx1"/>
                </a:solidFill>
              </a:rPr>
              <a:t>disgyblion</a:t>
            </a:r>
            <a:r>
              <a:rPr lang="en-GB" dirty="0" smtClean="0">
                <a:solidFill>
                  <a:schemeClr val="tx1"/>
                </a:solidFill>
              </a:rPr>
              <a:t> </a:t>
            </a:r>
          </a:p>
          <a:p>
            <a:pPr>
              <a:buFont typeface="Wingdings" panose="05000000000000000000" pitchFamily="2" charset="2"/>
              <a:buChar char="§"/>
            </a:pPr>
            <a:endParaRPr lang="en-GB" dirty="0">
              <a:solidFill>
                <a:schemeClr val="tx1"/>
              </a:solidFill>
            </a:endParaRPr>
          </a:p>
          <a:p>
            <a:pPr>
              <a:buFont typeface="Wingdings" panose="05000000000000000000" pitchFamily="2" charset="2"/>
              <a:buChar char="§"/>
            </a:pPr>
            <a:r>
              <a:rPr lang="en-GB" i="1" dirty="0" smtClean="0">
                <a:solidFill>
                  <a:schemeClr val="tx1"/>
                </a:solidFill>
              </a:rPr>
              <a:t>  </a:t>
            </a:r>
            <a:r>
              <a:rPr lang="en-GB" i="1" dirty="0" smtClean="0">
                <a:solidFill>
                  <a:srgbClr val="FF0000"/>
                </a:solidFill>
              </a:rPr>
              <a:t>Gweler “</a:t>
            </a:r>
            <a:r>
              <a:rPr lang="en-GB" i="1" dirty="0" err="1" smtClean="0">
                <a:solidFill>
                  <a:srgbClr val="FF0000"/>
                </a:solidFill>
              </a:rPr>
              <a:t>Siwrnau</a:t>
            </a:r>
            <a:r>
              <a:rPr lang="en-GB" i="1" dirty="0" smtClean="0">
                <a:solidFill>
                  <a:srgbClr val="FF0000"/>
                </a:solidFill>
              </a:rPr>
              <a:t> </a:t>
            </a:r>
            <a:r>
              <a:rPr lang="en-GB" i="1" dirty="0" err="1" smtClean="0">
                <a:solidFill>
                  <a:srgbClr val="FF0000"/>
                </a:solidFill>
              </a:rPr>
              <a:t>ymholiad</a:t>
            </a:r>
            <a:r>
              <a:rPr lang="en-GB" i="1" dirty="0" smtClean="0">
                <a:solidFill>
                  <a:srgbClr val="FF0000"/>
                </a:solidFill>
              </a:rPr>
              <a:t>” Kath Murdoch </a:t>
            </a:r>
            <a:r>
              <a:rPr lang="en-GB" i="1" dirty="0" err="1" smtClean="0">
                <a:solidFill>
                  <a:srgbClr val="FF0000"/>
                </a:solidFill>
              </a:rPr>
              <a:t>yn</a:t>
            </a:r>
            <a:r>
              <a:rPr lang="en-GB" i="1" dirty="0" smtClean="0">
                <a:solidFill>
                  <a:srgbClr val="FF0000"/>
                </a:solidFill>
              </a:rPr>
              <a:t> y </a:t>
            </a:r>
            <a:r>
              <a:rPr lang="en-GB" i="1" dirty="0" err="1" smtClean="0">
                <a:solidFill>
                  <a:srgbClr val="FF0000"/>
                </a:solidFill>
              </a:rPr>
              <a:t>pecyn</a:t>
            </a:r>
            <a:r>
              <a:rPr lang="en-GB" i="1" dirty="0" smtClean="0">
                <a:solidFill>
                  <a:srgbClr val="FF0000"/>
                </a:solidFill>
              </a:rPr>
              <a:t> ac </a:t>
            </a:r>
            <a:r>
              <a:rPr lang="en-GB" i="1" dirty="0" err="1" smtClean="0">
                <a:solidFill>
                  <a:srgbClr val="FF0000"/>
                </a:solidFill>
              </a:rPr>
              <a:t>ar</a:t>
            </a:r>
            <a:r>
              <a:rPr lang="en-GB" i="1" dirty="0" smtClean="0">
                <a:solidFill>
                  <a:srgbClr val="FF0000"/>
                </a:solidFill>
              </a:rPr>
              <a:t> </a:t>
            </a:r>
            <a:r>
              <a:rPr lang="en-GB" i="1" dirty="0" err="1" smtClean="0">
                <a:solidFill>
                  <a:srgbClr val="FF0000"/>
                </a:solidFill>
              </a:rPr>
              <a:t>ei</a:t>
            </a:r>
            <a:r>
              <a:rPr lang="en-GB" i="1" dirty="0" smtClean="0">
                <a:solidFill>
                  <a:srgbClr val="FF0000"/>
                </a:solidFill>
              </a:rPr>
              <a:t> </a:t>
            </a:r>
            <a:r>
              <a:rPr lang="en-GB" i="1" dirty="0" err="1" smtClean="0">
                <a:solidFill>
                  <a:srgbClr val="FF0000"/>
                </a:solidFill>
              </a:rPr>
              <a:t>gwefan</a:t>
            </a:r>
            <a:endParaRPr lang="en-GB" i="1" dirty="0" smtClean="0">
              <a:solidFill>
                <a:srgbClr val="FF0000"/>
              </a:solidFill>
            </a:endParaRPr>
          </a:p>
          <a:p>
            <a:pPr>
              <a:buFont typeface="Wingdings" panose="05000000000000000000" pitchFamily="2" charset="2"/>
              <a:buChar char="§"/>
            </a:pPr>
            <a:r>
              <a:rPr lang="en-GB" i="1" dirty="0">
                <a:solidFill>
                  <a:srgbClr val="FF0000"/>
                </a:solidFill>
              </a:rPr>
              <a:t> </a:t>
            </a:r>
            <a:r>
              <a:rPr lang="en-GB" i="1" dirty="0" smtClean="0">
                <a:solidFill>
                  <a:srgbClr val="FF0000"/>
                </a:solidFill>
              </a:rPr>
              <a:t>Gweler “Moving from structured to open enquiry” </a:t>
            </a:r>
            <a:r>
              <a:rPr lang="en-GB" i="1" dirty="0" err="1" smtClean="0">
                <a:solidFill>
                  <a:srgbClr val="FF0000"/>
                </a:solidFill>
              </a:rPr>
              <a:t>ar</a:t>
            </a:r>
            <a:r>
              <a:rPr lang="en-GB" i="1" dirty="0" smtClean="0">
                <a:solidFill>
                  <a:srgbClr val="FF0000"/>
                </a:solidFill>
              </a:rPr>
              <a:t> MOODLE</a:t>
            </a:r>
            <a:endParaRPr lang="en-GB" i="1" dirty="0">
              <a:solidFill>
                <a:srgbClr val="FF0000"/>
              </a:solidFill>
            </a:endParaRPr>
          </a:p>
        </p:txBody>
      </p:sp>
    </p:spTree>
    <p:extLst>
      <p:ext uri="{BB962C8B-B14F-4D97-AF65-F5344CB8AC3E}">
        <p14:creationId xmlns:p14="http://schemas.microsoft.com/office/powerpoint/2010/main" val="119362400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2921" y="286603"/>
            <a:ext cx="11089611" cy="1450757"/>
          </a:xfrm>
        </p:spPr>
        <p:txBody>
          <a:bodyPr>
            <a:noAutofit/>
          </a:bodyPr>
          <a:lstStyle/>
          <a:p>
            <a:r>
              <a:rPr lang="en-GB" sz="4000" dirty="0" smtClean="0">
                <a:solidFill>
                  <a:schemeClr val="tx1"/>
                </a:solidFill>
              </a:rPr>
              <a:t/>
            </a:r>
            <a:br>
              <a:rPr lang="en-GB" sz="4000" dirty="0" smtClean="0">
                <a:solidFill>
                  <a:schemeClr val="tx1"/>
                </a:solidFill>
              </a:rPr>
            </a:br>
            <a:r>
              <a:rPr lang="en-GB" sz="4000" dirty="0">
                <a:solidFill>
                  <a:schemeClr val="tx1"/>
                </a:solidFill>
              </a:rPr>
              <a:t/>
            </a:r>
            <a:br>
              <a:rPr lang="en-GB" sz="4000" dirty="0">
                <a:solidFill>
                  <a:schemeClr val="tx1"/>
                </a:solidFill>
              </a:rPr>
            </a:br>
            <a:r>
              <a:rPr lang="en-GB" sz="4000" dirty="0" err="1" smtClean="0">
                <a:solidFill>
                  <a:schemeClr val="tx1"/>
                </a:solidFill>
              </a:rPr>
              <a:t>Ydych</a:t>
            </a:r>
            <a:r>
              <a:rPr lang="en-GB" sz="4000" dirty="0" smtClean="0">
                <a:solidFill>
                  <a:schemeClr val="tx1"/>
                </a:solidFill>
              </a:rPr>
              <a:t> chi </a:t>
            </a:r>
            <a:r>
              <a:rPr lang="en-GB" sz="4000" dirty="0" err="1" smtClean="0">
                <a:solidFill>
                  <a:schemeClr val="tx1"/>
                </a:solidFill>
              </a:rPr>
              <a:t>wedi</a:t>
            </a:r>
            <a:r>
              <a:rPr lang="en-GB" sz="4000" dirty="0" smtClean="0">
                <a:solidFill>
                  <a:schemeClr val="tx1"/>
                </a:solidFill>
              </a:rPr>
              <a:t> </a:t>
            </a:r>
            <a:r>
              <a:rPr lang="en-GB" sz="4000" dirty="0" err="1">
                <a:solidFill>
                  <a:schemeClr val="tx1"/>
                </a:solidFill>
              </a:rPr>
              <a:t>m</a:t>
            </a:r>
            <a:r>
              <a:rPr lang="en-GB" sz="4000" dirty="0" err="1" smtClean="0">
                <a:solidFill>
                  <a:schemeClr val="tx1"/>
                </a:solidFill>
              </a:rPr>
              <a:t>eddwl</a:t>
            </a:r>
            <a:r>
              <a:rPr lang="en-GB" sz="4000" dirty="0" smtClean="0">
                <a:solidFill>
                  <a:schemeClr val="tx1"/>
                </a:solidFill>
              </a:rPr>
              <a:t> am “</a:t>
            </a:r>
            <a:r>
              <a:rPr lang="en-GB" sz="4000" dirty="0" err="1" smtClean="0">
                <a:solidFill>
                  <a:schemeClr val="tx1"/>
                </a:solidFill>
              </a:rPr>
              <a:t>Gwestiwn</a:t>
            </a:r>
            <a:r>
              <a:rPr lang="en-GB" sz="4000" dirty="0" smtClean="0">
                <a:solidFill>
                  <a:schemeClr val="tx1"/>
                </a:solidFill>
              </a:rPr>
              <a:t> </a:t>
            </a:r>
            <a:r>
              <a:rPr lang="en-GB" sz="4000" dirty="0" err="1" smtClean="0">
                <a:solidFill>
                  <a:schemeClr val="tx1"/>
                </a:solidFill>
              </a:rPr>
              <a:t>Mawr</a:t>
            </a:r>
            <a:r>
              <a:rPr lang="en-GB" sz="4000" dirty="0" smtClean="0">
                <a:solidFill>
                  <a:schemeClr val="tx1"/>
                </a:solidFill>
              </a:rPr>
              <a:t>” </a:t>
            </a:r>
            <a:r>
              <a:rPr lang="en-GB" sz="4000" dirty="0" err="1" smtClean="0">
                <a:solidFill>
                  <a:schemeClr val="tx1"/>
                </a:solidFill>
              </a:rPr>
              <a:t>agored</a:t>
            </a:r>
            <a:r>
              <a:rPr lang="en-GB" sz="4000" dirty="0" smtClean="0">
                <a:solidFill>
                  <a:schemeClr val="tx1"/>
                </a:solidFill>
              </a:rPr>
              <a:t>?</a:t>
            </a:r>
            <a:br>
              <a:rPr lang="en-GB" sz="4000" dirty="0" smtClean="0">
                <a:solidFill>
                  <a:schemeClr val="tx1"/>
                </a:solidFill>
              </a:rPr>
            </a:br>
            <a:endParaRPr lang="en-GB" sz="4000" dirty="0">
              <a:solidFill>
                <a:schemeClr val="tx1"/>
              </a:solidFill>
            </a:endParaRPr>
          </a:p>
        </p:txBody>
      </p:sp>
      <p:sp>
        <p:nvSpPr>
          <p:cNvPr id="3" name="Content Placeholder 2"/>
          <p:cNvSpPr>
            <a:spLocks noGrp="1"/>
          </p:cNvSpPr>
          <p:nvPr>
            <p:ph idx="1"/>
          </p:nvPr>
        </p:nvSpPr>
        <p:spPr/>
        <p:txBody>
          <a:bodyPr>
            <a:normAutofit/>
          </a:bodyPr>
          <a:lstStyle/>
          <a:p>
            <a:endParaRPr lang="en-GB" dirty="0" smtClean="0">
              <a:solidFill>
                <a:srgbClr val="FF0000"/>
              </a:solidFill>
            </a:endParaRPr>
          </a:p>
          <a:p>
            <a:r>
              <a:rPr lang="en-GB" sz="2400" dirty="0" err="1" smtClean="0">
                <a:solidFill>
                  <a:schemeClr val="tx1"/>
                </a:solidFill>
              </a:rPr>
              <a:t>E.e</a:t>
            </a:r>
            <a:r>
              <a:rPr lang="en-GB" sz="2400" dirty="0" smtClean="0">
                <a:solidFill>
                  <a:schemeClr val="tx1"/>
                </a:solidFill>
              </a:rPr>
              <a:t>.</a:t>
            </a:r>
          </a:p>
          <a:p>
            <a:pPr>
              <a:buFont typeface="Wingdings" panose="05000000000000000000" pitchFamily="2" charset="2"/>
              <a:buChar char="§"/>
            </a:pPr>
            <a:r>
              <a:rPr lang="en-GB" sz="2400" dirty="0">
                <a:solidFill>
                  <a:schemeClr val="tx1"/>
                </a:solidFill>
              </a:rPr>
              <a:t> </a:t>
            </a:r>
            <a:r>
              <a:rPr lang="en-GB" sz="2400" dirty="0" smtClean="0">
                <a:solidFill>
                  <a:schemeClr val="tx1"/>
                </a:solidFill>
              </a:rPr>
              <a:t>Sut </a:t>
            </a:r>
            <a:r>
              <a:rPr lang="en-GB" sz="2400" dirty="0" err="1" smtClean="0">
                <a:solidFill>
                  <a:schemeClr val="tx1"/>
                </a:solidFill>
              </a:rPr>
              <a:t>allwn</a:t>
            </a:r>
            <a:r>
              <a:rPr lang="en-GB" sz="2400" dirty="0" smtClean="0">
                <a:solidFill>
                  <a:schemeClr val="tx1"/>
                </a:solidFill>
              </a:rPr>
              <a:t> </a:t>
            </a:r>
            <a:r>
              <a:rPr lang="en-GB" sz="2400" dirty="0" err="1">
                <a:solidFill>
                  <a:schemeClr val="tx1"/>
                </a:solidFill>
              </a:rPr>
              <a:t>f</a:t>
            </a:r>
            <a:r>
              <a:rPr lang="en-GB" sz="2400" dirty="0" err="1" smtClean="0">
                <a:solidFill>
                  <a:schemeClr val="tx1"/>
                </a:solidFill>
              </a:rPr>
              <a:t>ynd</a:t>
            </a:r>
            <a:r>
              <a:rPr lang="en-GB" sz="2400" dirty="0" smtClean="0">
                <a:solidFill>
                  <a:schemeClr val="tx1"/>
                </a:solidFill>
              </a:rPr>
              <a:t> </a:t>
            </a:r>
            <a:r>
              <a:rPr lang="en-GB" sz="2400" dirty="0" err="1" smtClean="0">
                <a:solidFill>
                  <a:schemeClr val="tx1"/>
                </a:solidFill>
              </a:rPr>
              <a:t>ati</a:t>
            </a:r>
            <a:r>
              <a:rPr lang="en-GB" sz="2400" dirty="0" smtClean="0">
                <a:solidFill>
                  <a:schemeClr val="tx1"/>
                </a:solidFill>
              </a:rPr>
              <a:t> </a:t>
            </a:r>
            <a:r>
              <a:rPr lang="en-GB" sz="2400" dirty="0" err="1" smtClean="0">
                <a:solidFill>
                  <a:schemeClr val="tx1"/>
                </a:solidFill>
              </a:rPr>
              <a:t>i</a:t>
            </a:r>
            <a:r>
              <a:rPr lang="en-GB" sz="2400" dirty="0" smtClean="0">
                <a:solidFill>
                  <a:schemeClr val="tx1"/>
                </a:solidFill>
              </a:rPr>
              <a:t> </a:t>
            </a:r>
            <a:r>
              <a:rPr lang="en-GB" sz="2400" dirty="0" err="1" smtClean="0">
                <a:solidFill>
                  <a:schemeClr val="tx1"/>
                </a:solidFill>
              </a:rPr>
              <a:t>greu</a:t>
            </a:r>
            <a:r>
              <a:rPr lang="en-GB" sz="2400" dirty="0" smtClean="0">
                <a:solidFill>
                  <a:schemeClr val="tx1"/>
                </a:solidFill>
              </a:rPr>
              <a:t> </a:t>
            </a:r>
            <a:r>
              <a:rPr lang="en-GB" sz="2400" dirty="0" err="1" smtClean="0">
                <a:solidFill>
                  <a:schemeClr val="tx1"/>
                </a:solidFill>
              </a:rPr>
              <a:t>gardd</a:t>
            </a:r>
            <a:r>
              <a:rPr lang="en-GB" sz="2400" dirty="0" smtClean="0">
                <a:solidFill>
                  <a:schemeClr val="tx1"/>
                </a:solidFill>
              </a:rPr>
              <a:t> </a:t>
            </a:r>
            <a:r>
              <a:rPr lang="en-GB" sz="2400" dirty="0" err="1" smtClean="0">
                <a:solidFill>
                  <a:schemeClr val="tx1"/>
                </a:solidFill>
              </a:rPr>
              <a:t>gynaliadwy</a:t>
            </a:r>
            <a:r>
              <a:rPr lang="en-GB" sz="2400" dirty="0" smtClean="0">
                <a:solidFill>
                  <a:schemeClr val="tx1"/>
                </a:solidFill>
              </a:rPr>
              <a:t> </a:t>
            </a:r>
            <a:r>
              <a:rPr lang="en-GB" sz="2400" dirty="0" err="1" smtClean="0">
                <a:solidFill>
                  <a:schemeClr val="tx1"/>
                </a:solidFill>
              </a:rPr>
              <a:t>yn</a:t>
            </a:r>
            <a:r>
              <a:rPr lang="en-GB" sz="2400" dirty="0" smtClean="0">
                <a:solidFill>
                  <a:schemeClr val="tx1"/>
                </a:solidFill>
              </a:rPr>
              <a:t> </a:t>
            </a:r>
            <a:r>
              <a:rPr lang="en-GB" sz="2400" dirty="0" err="1" smtClean="0">
                <a:solidFill>
                  <a:schemeClr val="tx1"/>
                </a:solidFill>
              </a:rPr>
              <a:t>ein</a:t>
            </a:r>
            <a:r>
              <a:rPr lang="en-GB" sz="2400" dirty="0" smtClean="0">
                <a:solidFill>
                  <a:schemeClr val="tx1"/>
                </a:solidFill>
              </a:rPr>
              <a:t> </a:t>
            </a:r>
            <a:r>
              <a:rPr lang="en-GB" sz="2400" dirty="0" err="1" smtClean="0">
                <a:solidFill>
                  <a:schemeClr val="tx1"/>
                </a:solidFill>
              </a:rPr>
              <a:t>hysgol</a:t>
            </a:r>
            <a:r>
              <a:rPr lang="en-GB" sz="2400" dirty="0" smtClean="0">
                <a:solidFill>
                  <a:schemeClr val="tx1"/>
                </a:solidFill>
              </a:rPr>
              <a:t> </a:t>
            </a:r>
            <a:r>
              <a:rPr lang="en-GB" sz="2400" dirty="0" err="1" smtClean="0">
                <a:solidFill>
                  <a:schemeClr val="tx1"/>
                </a:solidFill>
              </a:rPr>
              <a:t>ni</a:t>
            </a:r>
            <a:r>
              <a:rPr lang="en-GB" sz="2400" dirty="0" smtClean="0">
                <a:solidFill>
                  <a:schemeClr val="tx1"/>
                </a:solidFill>
              </a:rPr>
              <a:t>? </a:t>
            </a:r>
          </a:p>
          <a:p>
            <a:pPr>
              <a:buFont typeface="Wingdings" panose="05000000000000000000" pitchFamily="2" charset="2"/>
              <a:buChar char="§"/>
            </a:pPr>
            <a:r>
              <a:rPr lang="en-GB" sz="2400" dirty="0" smtClean="0">
                <a:solidFill>
                  <a:schemeClr val="tx1"/>
                </a:solidFill>
              </a:rPr>
              <a:t> </a:t>
            </a:r>
            <a:r>
              <a:rPr lang="en-GB" sz="2400" dirty="0" err="1" smtClean="0">
                <a:solidFill>
                  <a:schemeClr val="tx1"/>
                </a:solidFill>
              </a:rPr>
              <a:t>Sut</a:t>
            </a:r>
            <a:r>
              <a:rPr lang="en-GB" sz="2400" dirty="0" smtClean="0">
                <a:solidFill>
                  <a:schemeClr val="tx1"/>
                </a:solidFill>
              </a:rPr>
              <a:t> </a:t>
            </a:r>
            <a:r>
              <a:rPr lang="en-GB" sz="2400" dirty="0" err="1" smtClean="0">
                <a:solidFill>
                  <a:schemeClr val="tx1"/>
                </a:solidFill>
              </a:rPr>
              <a:t>allwn</a:t>
            </a:r>
            <a:r>
              <a:rPr lang="en-GB" sz="2400" dirty="0" smtClean="0">
                <a:solidFill>
                  <a:schemeClr val="tx1"/>
                </a:solidFill>
              </a:rPr>
              <a:t> </a:t>
            </a:r>
            <a:r>
              <a:rPr lang="en-GB" sz="2400" dirty="0" err="1" smtClean="0">
                <a:solidFill>
                  <a:schemeClr val="tx1"/>
                </a:solidFill>
              </a:rPr>
              <a:t>droi</a:t>
            </a:r>
            <a:r>
              <a:rPr lang="en-GB" sz="2400" dirty="0" smtClean="0">
                <a:solidFill>
                  <a:schemeClr val="tx1"/>
                </a:solidFill>
              </a:rPr>
              <a:t> </a:t>
            </a:r>
            <a:r>
              <a:rPr lang="en-GB" sz="2400" dirty="0" err="1" smtClean="0">
                <a:solidFill>
                  <a:schemeClr val="tx1"/>
                </a:solidFill>
              </a:rPr>
              <a:t>ein</a:t>
            </a:r>
            <a:r>
              <a:rPr lang="en-GB" sz="2400" dirty="0" smtClean="0">
                <a:solidFill>
                  <a:schemeClr val="tx1"/>
                </a:solidFill>
              </a:rPr>
              <a:t> </a:t>
            </a:r>
            <a:r>
              <a:rPr lang="en-GB" sz="2400" dirty="0" err="1" smtClean="0">
                <a:solidFill>
                  <a:schemeClr val="tx1"/>
                </a:solidFill>
              </a:rPr>
              <a:t>hystafell</a:t>
            </a:r>
            <a:r>
              <a:rPr lang="en-GB" sz="2400" dirty="0" smtClean="0">
                <a:solidFill>
                  <a:schemeClr val="tx1"/>
                </a:solidFill>
              </a:rPr>
              <a:t> </a:t>
            </a:r>
            <a:r>
              <a:rPr lang="en-GB" sz="2400" dirty="0" err="1" smtClean="0">
                <a:solidFill>
                  <a:schemeClr val="tx1"/>
                </a:solidFill>
              </a:rPr>
              <a:t>ddosbarth</a:t>
            </a:r>
            <a:r>
              <a:rPr lang="en-GB" sz="2400" dirty="0" smtClean="0">
                <a:solidFill>
                  <a:schemeClr val="tx1"/>
                </a:solidFill>
              </a:rPr>
              <a:t> </a:t>
            </a:r>
            <a:r>
              <a:rPr lang="en-GB" sz="2400" dirty="0" err="1" smtClean="0">
                <a:solidFill>
                  <a:schemeClr val="tx1"/>
                </a:solidFill>
              </a:rPr>
              <a:t>yn</a:t>
            </a:r>
            <a:r>
              <a:rPr lang="en-GB" sz="2400" dirty="0" smtClean="0">
                <a:solidFill>
                  <a:schemeClr val="tx1"/>
                </a:solidFill>
              </a:rPr>
              <a:t> </a:t>
            </a:r>
            <a:r>
              <a:rPr lang="en-GB" sz="2400" dirty="0" err="1" smtClean="0">
                <a:solidFill>
                  <a:schemeClr val="tx1"/>
                </a:solidFill>
              </a:rPr>
              <a:t>amgueddfa</a:t>
            </a:r>
            <a:r>
              <a:rPr lang="en-GB" sz="2400" dirty="0" smtClean="0">
                <a:solidFill>
                  <a:schemeClr val="tx1"/>
                </a:solidFill>
              </a:rPr>
              <a:t> </a:t>
            </a:r>
            <a:r>
              <a:rPr lang="en-GB" sz="2400" dirty="0" err="1" smtClean="0">
                <a:solidFill>
                  <a:schemeClr val="tx1"/>
                </a:solidFill>
              </a:rPr>
              <a:t>gwyddoniaeth</a:t>
            </a:r>
            <a:r>
              <a:rPr lang="en-GB" sz="2400" dirty="0" smtClean="0">
                <a:solidFill>
                  <a:schemeClr val="tx1"/>
                </a:solidFill>
              </a:rPr>
              <a:t>? </a:t>
            </a:r>
          </a:p>
          <a:p>
            <a:pPr>
              <a:buFont typeface="Wingdings" panose="05000000000000000000" pitchFamily="2" charset="2"/>
              <a:buChar char="§"/>
            </a:pPr>
            <a:r>
              <a:rPr lang="en-GB" sz="2400" dirty="0" smtClean="0">
                <a:solidFill>
                  <a:schemeClr val="tx1"/>
                </a:solidFill>
              </a:rPr>
              <a:t> </a:t>
            </a:r>
            <a:r>
              <a:rPr lang="en-GB" sz="2400" dirty="0" err="1" smtClean="0">
                <a:solidFill>
                  <a:schemeClr val="tx1"/>
                </a:solidFill>
              </a:rPr>
              <a:t>Sut</a:t>
            </a:r>
            <a:r>
              <a:rPr lang="en-GB" sz="2400" dirty="0" smtClean="0">
                <a:solidFill>
                  <a:schemeClr val="tx1"/>
                </a:solidFill>
              </a:rPr>
              <a:t> </a:t>
            </a:r>
            <a:r>
              <a:rPr lang="en-GB" sz="2400" dirty="0" err="1" smtClean="0">
                <a:solidFill>
                  <a:schemeClr val="tx1"/>
                </a:solidFill>
              </a:rPr>
              <a:t>allwn</a:t>
            </a:r>
            <a:r>
              <a:rPr lang="en-GB" sz="2400" dirty="0" smtClean="0">
                <a:solidFill>
                  <a:schemeClr val="tx1"/>
                </a:solidFill>
              </a:rPr>
              <a:t> </a:t>
            </a:r>
            <a:r>
              <a:rPr lang="en-GB" sz="2400" dirty="0" err="1" smtClean="0">
                <a:solidFill>
                  <a:schemeClr val="tx1"/>
                </a:solidFill>
              </a:rPr>
              <a:t>helpu’r</a:t>
            </a:r>
            <a:r>
              <a:rPr lang="en-GB" sz="2400" dirty="0" smtClean="0">
                <a:solidFill>
                  <a:schemeClr val="tx1"/>
                </a:solidFill>
              </a:rPr>
              <a:t> </a:t>
            </a:r>
            <a:r>
              <a:rPr lang="en-GB" sz="2400" dirty="0" err="1" smtClean="0">
                <a:solidFill>
                  <a:schemeClr val="tx1"/>
                </a:solidFill>
              </a:rPr>
              <a:t>adar</a:t>
            </a:r>
            <a:r>
              <a:rPr lang="en-GB" sz="2400" dirty="0" smtClean="0">
                <a:solidFill>
                  <a:schemeClr val="tx1"/>
                </a:solidFill>
              </a:rPr>
              <a:t>/</a:t>
            </a:r>
            <a:r>
              <a:rPr lang="en-GB" sz="2400" dirty="0" err="1" smtClean="0">
                <a:solidFill>
                  <a:schemeClr val="tx1"/>
                </a:solidFill>
              </a:rPr>
              <a:t>anifeiliaid</a:t>
            </a:r>
            <a:r>
              <a:rPr lang="en-GB" sz="2400" dirty="0" smtClean="0">
                <a:solidFill>
                  <a:schemeClr val="tx1"/>
                </a:solidFill>
              </a:rPr>
              <a:t> </a:t>
            </a:r>
            <a:r>
              <a:rPr lang="en-GB" sz="2400" dirty="0" err="1" smtClean="0">
                <a:solidFill>
                  <a:schemeClr val="tx1"/>
                </a:solidFill>
              </a:rPr>
              <a:t>yn</a:t>
            </a:r>
            <a:r>
              <a:rPr lang="en-GB" sz="2400" dirty="0" smtClean="0">
                <a:solidFill>
                  <a:schemeClr val="tx1"/>
                </a:solidFill>
              </a:rPr>
              <a:t> </a:t>
            </a:r>
            <a:r>
              <a:rPr lang="en-GB" sz="2400" dirty="0" err="1" smtClean="0">
                <a:solidFill>
                  <a:schemeClr val="tx1"/>
                </a:solidFill>
              </a:rPr>
              <a:t>ein</a:t>
            </a:r>
            <a:r>
              <a:rPr lang="en-GB" sz="2400" dirty="0" smtClean="0">
                <a:solidFill>
                  <a:schemeClr val="tx1"/>
                </a:solidFill>
              </a:rPr>
              <a:t> </a:t>
            </a:r>
            <a:r>
              <a:rPr lang="en-GB" sz="2400" dirty="0" err="1" smtClean="0">
                <a:solidFill>
                  <a:schemeClr val="tx1"/>
                </a:solidFill>
              </a:rPr>
              <a:t>gardd</a:t>
            </a:r>
            <a:r>
              <a:rPr lang="en-GB" sz="2400" dirty="0" smtClean="0">
                <a:solidFill>
                  <a:schemeClr val="tx1"/>
                </a:solidFill>
              </a:rPr>
              <a:t>? </a:t>
            </a:r>
          </a:p>
          <a:p>
            <a:pPr>
              <a:buFont typeface="Wingdings" panose="05000000000000000000" pitchFamily="2" charset="2"/>
              <a:buChar char="§"/>
            </a:pPr>
            <a:r>
              <a:rPr lang="en-GB" sz="2400" dirty="0" smtClean="0">
                <a:solidFill>
                  <a:schemeClr val="tx1"/>
                </a:solidFill>
              </a:rPr>
              <a:t> </a:t>
            </a:r>
            <a:r>
              <a:rPr lang="en-GB" sz="2400" dirty="0" err="1" smtClean="0">
                <a:solidFill>
                  <a:schemeClr val="tx1"/>
                </a:solidFill>
              </a:rPr>
              <a:t>Sut</a:t>
            </a:r>
            <a:r>
              <a:rPr lang="en-GB" sz="2400" dirty="0" smtClean="0">
                <a:solidFill>
                  <a:schemeClr val="tx1"/>
                </a:solidFill>
              </a:rPr>
              <a:t> </a:t>
            </a:r>
            <a:r>
              <a:rPr lang="en-GB" sz="2400" dirty="0" err="1" smtClean="0">
                <a:solidFill>
                  <a:schemeClr val="tx1"/>
                </a:solidFill>
              </a:rPr>
              <a:t>allwn</a:t>
            </a:r>
            <a:r>
              <a:rPr lang="en-GB" sz="2400" dirty="0" smtClean="0">
                <a:solidFill>
                  <a:schemeClr val="tx1"/>
                </a:solidFill>
              </a:rPr>
              <a:t> </a:t>
            </a:r>
            <a:r>
              <a:rPr lang="en-GB" sz="2400" dirty="0" err="1" smtClean="0">
                <a:solidFill>
                  <a:schemeClr val="tx1"/>
                </a:solidFill>
              </a:rPr>
              <a:t>ddelio</a:t>
            </a:r>
            <a:r>
              <a:rPr lang="en-GB" sz="2400" dirty="0" smtClean="0">
                <a:solidFill>
                  <a:schemeClr val="tx1"/>
                </a:solidFill>
              </a:rPr>
              <a:t> </a:t>
            </a:r>
            <a:r>
              <a:rPr lang="en-GB" sz="2400" dirty="0" err="1" smtClean="0">
                <a:solidFill>
                  <a:schemeClr val="tx1"/>
                </a:solidFill>
              </a:rPr>
              <a:t>gyda’r</a:t>
            </a:r>
            <a:r>
              <a:rPr lang="en-GB" sz="2400" dirty="0" smtClean="0">
                <a:solidFill>
                  <a:schemeClr val="tx1"/>
                </a:solidFill>
              </a:rPr>
              <a:t> </a:t>
            </a:r>
            <a:r>
              <a:rPr lang="en-GB" sz="2400" dirty="0" err="1" smtClean="0">
                <a:solidFill>
                  <a:schemeClr val="tx1"/>
                </a:solidFill>
              </a:rPr>
              <a:t>gwastraff</a:t>
            </a:r>
            <a:r>
              <a:rPr lang="en-GB" sz="2400" dirty="0" smtClean="0">
                <a:solidFill>
                  <a:schemeClr val="tx1"/>
                </a:solidFill>
              </a:rPr>
              <a:t> </a:t>
            </a:r>
            <a:r>
              <a:rPr lang="en-GB" sz="2400" dirty="0" err="1" smtClean="0">
                <a:solidFill>
                  <a:schemeClr val="tx1"/>
                </a:solidFill>
              </a:rPr>
              <a:t>yn</a:t>
            </a:r>
            <a:r>
              <a:rPr lang="en-GB" sz="2400" dirty="0" smtClean="0">
                <a:solidFill>
                  <a:schemeClr val="tx1"/>
                </a:solidFill>
              </a:rPr>
              <a:t> </a:t>
            </a:r>
            <a:r>
              <a:rPr lang="en-GB" sz="2400" dirty="0" err="1" smtClean="0">
                <a:solidFill>
                  <a:schemeClr val="tx1"/>
                </a:solidFill>
              </a:rPr>
              <a:t>ein</a:t>
            </a:r>
            <a:r>
              <a:rPr lang="en-GB" sz="2400" dirty="0" smtClean="0">
                <a:solidFill>
                  <a:schemeClr val="tx1"/>
                </a:solidFill>
              </a:rPr>
              <a:t> </a:t>
            </a:r>
            <a:r>
              <a:rPr lang="en-GB" sz="2400" dirty="0" err="1" smtClean="0">
                <a:solidFill>
                  <a:schemeClr val="tx1"/>
                </a:solidFill>
              </a:rPr>
              <a:t>hysgol</a:t>
            </a:r>
            <a:r>
              <a:rPr lang="en-GB" sz="2400" dirty="0" smtClean="0">
                <a:solidFill>
                  <a:schemeClr val="tx1"/>
                </a:solidFill>
              </a:rPr>
              <a:t> </a:t>
            </a:r>
            <a:r>
              <a:rPr lang="en-GB" sz="2400" dirty="0" err="1" smtClean="0">
                <a:solidFill>
                  <a:schemeClr val="tx1"/>
                </a:solidFill>
              </a:rPr>
              <a:t>ni</a:t>
            </a:r>
            <a:r>
              <a:rPr lang="en-GB" sz="2400" dirty="0" smtClean="0">
                <a:solidFill>
                  <a:schemeClr val="tx1"/>
                </a:solidFill>
              </a:rPr>
              <a:t>? </a:t>
            </a:r>
          </a:p>
          <a:p>
            <a:pPr>
              <a:buFont typeface="Wingdings" panose="05000000000000000000" pitchFamily="2" charset="2"/>
              <a:buChar char="§"/>
            </a:pPr>
            <a:r>
              <a:rPr lang="en-GB" sz="2400" dirty="0" smtClean="0">
                <a:solidFill>
                  <a:schemeClr val="tx1"/>
                </a:solidFill>
              </a:rPr>
              <a:t> Beth </a:t>
            </a:r>
            <a:r>
              <a:rPr lang="en-GB" sz="2400" dirty="0" err="1" smtClean="0">
                <a:solidFill>
                  <a:schemeClr val="tx1"/>
                </a:solidFill>
              </a:rPr>
              <a:t>allem</a:t>
            </a:r>
            <a:r>
              <a:rPr lang="en-GB" sz="2400" dirty="0" smtClean="0">
                <a:solidFill>
                  <a:schemeClr val="tx1"/>
                </a:solidFill>
              </a:rPr>
              <a:t> </a:t>
            </a:r>
            <a:r>
              <a:rPr lang="en-GB" sz="2400" dirty="0" err="1" smtClean="0">
                <a:solidFill>
                  <a:schemeClr val="tx1"/>
                </a:solidFill>
              </a:rPr>
              <a:t>ddysgu</a:t>
            </a:r>
            <a:r>
              <a:rPr lang="en-GB" sz="2400" dirty="0" smtClean="0">
                <a:solidFill>
                  <a:schemeClr val="tx1"/>
                </a:solidFill>
              </a:rPr>
              <a:t> </a:t>
            </a:r>
            <a:r>
              <a:rPr lang="en-GB" sz="2400" dirty="0" err="1">
                <a:solidFill>
                  <a:schemeClr val="tx1"/>
                </a:solidFill>
              </a:rPr>
              <a:t>i</a:t>
            </a:r>
            <a:r>
              <a:rPr lang="en-GB" sz="2400" dirty="0" err="1" smtClean="0">
                <a:solidFill>
                  <a:schemeClr val="tx1"/>
                </a:solidFill>
              </a:rPr>
              <a:t>’r</a:t>
            </a:r>
            <a:r>
              <a:rPr lang="en-GB" sz="2400" dirty="0" smtClean="0">
                <a:solidFill>
                  <a:schemeClr val="tx1"/>
                </a:solidFill>
              </a:rPr>
              <a:t> </a:t>
            </a:r>
            <a:r>
              <a:rPr lang="en-GB" sz="2400" dirty="0" err="1">
                <a:solidFill>
                  <a:schemeClr val="tx1"/>
                </a:solidFill>
              </a:rPr>
              <a:t>F</a:t>
            </a:r>
            <a:r>
              <a:rPr lang="en-GB" sz="2400" dirty="0" err="1" smtClean="0">
                <a:solidFill>
                  <a:schemeClr val="tx1"/>
                </a:solidFill>
              </a:rPr>
              <a:t>ictorianiaid</a:t>
            </a:r>
            <a:r>
              <a:rPr lang="en-GB" sz="2400" dirty="0" smtClean="0">
                <a:solidFill>
                  <a:schemeClr val="tx1"/>
                </a:solidFill>
              </a:rPr>
              <a:t> am </a:t>
            </a:r>
            <a:r>
              <a:rPr lang="en-GB" sz="2400" dirty="0" err="1" smtClean="0">
                <a:solidFill>
                  <a:schemeClr val="tx1"/>
                </a:solidFill>
              </a:rPr>
              <a:t>fwyta’n</a:t>
            </a:r>
            <a:r>
              <a:rPr lang="en-GB" sz="2400" dirty="0" smtClean="0">
                <a:solidFill>
                  <a:schemeClr val="tx1"/>
                </a:solidFill>
              </a:rPr>
              <a:t> </a:t>
            </a:r>
            <a:r>
              <a:rPr lang="en-GB" sz="2400" dirty="0" err="1" smtClean="0">
                <a:solidFill>
                  <a:schemeClr val="tx1"/>
                </a:solidFill>
              </a:rPr>
              <a:t>iachus</a:t>
            </a:r>
            <a:r>
              <a:rPr lang="en-GB" sz="2400" dirty="0" smtClean="0">
                <a:solidFill>
                  <a:schemeClr val="tx1"/>
                </a:solidFill>
              </a:rPr>
              <a:t>? (T</a:t>
            </a:r>
            <a:r>
              <a:rPr lang="cy-GB" sz="2400" dirty="0" smtClean="0">
                <a:solidFill>
                  <a:schemeClr val="tx1"/>
                </a:solidFill>
              </a:rPr>
              <a:t>ŷ</a:t>
            </a:r>
            <a:r>
              <a:rPr lang="en-GB" sz="2400" dirty="0" smtClean="0">
                <a:solidFill>
                  <a:schemeClr val="tx1"/>
                </a:solidFill>
              </a:rPr>
              <a:t> Newton)</a:t>
            </a:r>
            <a:endParaRPr lang="en-GB" sz="2400" dirty="0">
              <a:solidFill>
                <a:schemeClr val="tx1"/>
              </a:solidFill>
            </a:endParaRPr>
          </a:p>
        </p:txBody>
      </p:sp>
    </p:spTree>
    <p:extLst>
      <p:ext uri="{BB962C8B-B14F-4D97-AF65-F5344CB8AC3E}">
        <p14:creationId xmlns:p14="http://schemas.microsoft.com/office/powerpoint/2010/main" val="41654452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err="1" smtClean="0">
                <a:solidFill>
                  <a:schemeClr val="tx1"/>
                </a:solidFill>
              </a:rPr>
              <a:t>Darlith</a:t>
            </a:r>
            <a:r>
              <a:rPr lang="en-GB" sz="3200" b="1" dirty="0" smtClean="0">
                <a:solidFill>
                  <a:schemeClr val="tx1"/>
                </a:solidFill>
              </a:rPr>
              <a:t> 2: </a:t>
            </a:r>
            <a:r>
              <a:rPr lang="en-GB" sz="3200" b="1" dirty="0" err="1" smtClean="0">
                <a:solidFill>
                  <a:schemeClr val="tx1"/>
                </a:solidFill>
              </a:rPr>
              <a:t>Gellir</a:t>
            </a:r>
            <a:r>
              <a:rPr lang="en-GB" sz="3200" b="1" dirty="0" smtClean="0">
                <a:solidFill>
                  <a:schemeClr val="tx1"/>
                </a:solidFill>
              </a:rPr>
              <a:t> </a:t>
            </a:r>
            <a:r>
              <a:rPr lang="en-GB" sz="3200" b="1" dirty="0" err="1" smtClean="0">
                <a:solidFill>
                  <a:schemeClr val="tx1"/>
                </a:solidFill>
              </a:rPr>
              <a:t>strwythuro</a:t>
            </a:r>
            <a:r>
              <a:rPr lang="en-GB" sz="3200" b="1" dirty="0" smtClean="0">
                <a:solidFill>
                  <a:schemeClr val="tx1"/>
                </a:solidFill>
              </a:rPr>
              <a:t> </a:t>
            </a:r>
            <a:r>
              <a:rPr lang="en-GB" sz="3200" b="1" dirty="0" err="1" smtClean="0">
                <a:solidFill>
                  <a:schemeClr val="tx1"/>
                </a:solidFill>
              </a:rPr>
              <a:t>eich</a:t>
            </a:r>
            <a:r>
              <a:rPr lang="en-GB" sz="3200" b="1" dirty="0" smtClean="0">
                <a:solidFill>
                  <a:schemeClr val="tx1"/>
                </a:solidFill>
              </a:rPr>
              <a:t> </a:t>
            </a:r>
            <a:r>
              <a:rPr lang="en-GB" sz="3200" b="1" dirty="0" err="1" smtClean="0">
                <a:solidFill>
                  <a:schemeClr val="tx1"/>
                </a:solidFill>
              </a:rPr>
              <a:t>ymateb</a:t>
            </a:r>
            <a:r>
              <a:rPr lang="en-GB" sz="3200" b="1" dirty="0" smtClean="0">
                <a:solidFill>
                  <a:schemeClr val="tx1"/>
                </a:solidFill>
              </a:rPr>
              <a:t> </a:t>
            </a:r>
            <a:r>
              <a:rPr lang="en-GB" sz="3200" b="1" dirty="0" err="1" smtClean="0">
                <a:solidFill>
                  <a:schemeClr val="tx1"/>
                </a:solidFill>
              </a:rPr>
              <a:t>aseiniad</a:t>
            </a:r>
            <a:r>
              <a:rPr lang="en-GB" sz="3200" b="1" dirty="0" smtClean="0">
                <a:solidFill>
                  <a:schemeClr val="tx1"/>
                </a:solidFill>
              </a:rPr>
              <a:t> </a:t>
            </a:r>
            <a:r>
              <a:rPr lang="en-GB" sz="3200" b="1" dirty="0" err="1" smtClean="0">
                <a:solidFill>
                  <a:schemeClr val="tx1"/>
                </a:solidFill>
              </a:rPr>
              <a:t>gan</a:t>
            </a:r>
            <a:r>
              <a:rPr lang="en-GB" sz="3200" b="1" dirty="0" smtClean="0">
                <a:solidFill>
                  <a:schemeClr val="tx1"/>
                </a:solidFill>
              </a:rPr>
              <a:t> </a:t>
            </a:r>
            <a:r>
              <a:rPr lang="en-GB" sz="3200" b="1" dirty="0" err="1" smtClean="0">
                <a:solidFill>
                  <a:schemeClr val="tx1"/>
                </a:solidFill>
              </a:rPr>
              <a:t>ddefnyddio</a:t>
            </a:r>
            <a:r>
              <a:rPr lang="en-GB" sz="3200" b="1" dirty="0" smtClean="0">
                <a:solidFill>
                  <a:schemeClr val="tx1"/>
                </a:solidFill>
              </a:rPr>
              <a:t> KWHLAQ</a:t>
            </a:r>
            <a:endParaRPr lang="en-GB" sz="3200" dirty="0">
              <a:solidFill>
                <a:schemeClr val="tx1"/>
              </a:solidFill>
            </a:endParaRPr>
          </a:p>
        </p:txBody>
      </p:sp>
      <p:sp>
        <p:nvSpPr>
          <p:cNvPr id="3" name="Content Placeholder 2"/>
          <p:cNvSpPr>
            <a:spLocks noGrp="1"/>
          </p:cNvSpPr>
          <p:nvPr>
            <p:ph idx="1"/>
          </p:nvPr>
        </p:nvSpPr>
        <p:spPr>
          <a:xfrm>
            <a:off x="1097279" y="1845734"/>
            <a:ext cx="10526449" cy="4338090"/>
          </a:xfrm>
        </p:spPr>
        <p:txBody>
          <a:bodyPr>
            <a:normAutofit lnSpcReduction="10000"/>
          </a:bodyPr>
          <a:lstStyle/>
          <a:p>
            <a:pPr>
              <a:buFont typeface="Wingdings" panose="05000000000000000000" pitchFamily="2" charset="2"/>
              <a:buChar char="§"/>
            </a:pPr>
            <a:r>
              <a:rPr lang="en-GB" dirty="0">
                <a:solidFill>
                  <a:srgbClr val="FF0000"/>
                </a:solidFill>
              </a:rPr>
              <a:t> </a:t>
            </a:r>
            <a:r>
              <a:rPr lang="en-GB" b="1" dirty="0">
                <a:solidFill>
                  <a:schemeClr val="tx1"/>
                </a:solidFill>
              </a:rPr>
              <a:t>K </a:t>
            </a:r>
            <a:r>
              <a:rPr lang="en-GB" dirty="0">
                <a:solidFill>
                  <a:schemeClr val="tx1"/>
                </a:solidFill>
              </a:rPr>
              <a:t>What do we think we already </a:t>
            </a:r>
            <a:r>
              <a:rPr lang="en-GB" b="1" dirty="0">
                <a:solidFill>
                  <a:schemeClr val="tx1"/>
                </a:solidFill>
              </a:rPr>
              <a:t>know</a:t>
            </a:r>
            <a:r>
              <a:rPr lang="en-GB" dirty="0">
                <a:solidFill>
                  <a:schemeClr val="tx1"/>
                </a:solidFill>
              </a:rPr>
              <a:t> about the subject</a:t>
            </a:r>
            <a:r>
              <a:rPr lang="en-GB" dirty="0" smtClean="0">
                <a:solidFill>
                  <a:schemeClr val="tx1"/>
                </a:solidFill>
              </a:rPr>
              <a:t>? </a:t>
            </a:r>
            <a:r>
              <a:rPr lang="en-GB" dirty="0" smtClean="0">
                <a:solidFill>
                  <a:schemeClr val="bg2">
                    <a:lumMod val="50000"/>
                  </a:schemeClr>
                </a:solidFill>
              </a:rPr>
              <a:t>(Beth y </a:t>
            </a:r>
            <a:r>
              <a:rPr lang="en-GB" dirty="0" err="1" smtClean="0">
                <a:solidFill>
                  <a:schemeClr val="bg2">
                    <a:lumMod val="50000"/>
                  </a:schemeClr>
                </a:solidFill>
              </a:rPr>
              <a:t>tybiwn</a:t>
            </a:r>
            <a:r>
              <a:rPr lang="en-GB" dirty="0" smtClean="0">
                <a:solidFill>
                  <a:schemeClr val="bg2">
                    <a:lumMod val="50000"/>
                  </a:schemeClr>
                </a:solidFill>
              </a:rPr>
              <a:t> y </a:t>
            </a:r>
            <a:r>
              <a:rPr lang="en-GB" dirty="0" err="1" smtClean="0">
                <a:solidFill>
                  <a:schemeClr val="bg2">
                    <a:lumMod val="50000"/>
                  </a:schemeClr>
                </a:solidFill>
              </a:rPr>
              <a:t>gwyddwn</a:t>
            </a:r>
            <a:r>
              <a:rPr lang="en-GB" dirty="0" smtClean="0">
                <a:solidFill>
                  <a:schemeClr val="bg2">
                    <a:lumMod val="50000"/>
                  </a:schemeClr>
                </a:solidFill>
              </a:rPr>
              <a:t> am y </a:t>
            </a:r>
            <a:r>
              <a:rPr lang="en-GB" dirty="0" err="1" smtClean="0">
                <a:solidFill>
                  <a:schemeClr val="bg2">
                    <a:lumMod val="50000"/>
                  </a:schemeClr>
                </a:solidFill>
              </a:rPr>
              <a:t>pwnc</a:t>
            </a:r>
            <a:r>
              <a:rPr lang="en-GB" dirty="0" smtClean="0">
                <a:solidFill>
                  <a:schemeClr val="bg2">
                    <a:lumMod val="50000"/>
                  </a:schemeClr>
                </a:solidFill>
              </a:rPr>
              <a:t> </a:t>
            </a:r>
            <a:r>
              <a:rPr lang="en-GB" dirty="0" err="1" smtClean="0">
                <a:solidFill>
                  <a:schemeClr val="bg2">
                    <a:lumMod val="50000"/>
                  </a:schemeClr>
                </a:solidFill>
              </a:rPr>
              <a:t>yn</a:t>
            </a:r>
            <a:r>
              <a:rPr lang="en-GB" dirty="0" smtClean="0">
                <a:solidFill>
                  <a:schemeClr val="bg2">
                    <a:lumMod val="50000"/>
                  </a:schemeClr>
                </a:solidFill>
              </a:rPr>
              <a:t> </a:t>
            </a:r>
            <a:r>
              <a:rPr lang="en-GB" dirty="0" err="1" smtClean="0">
                <a:solidFill>
                  <a:schemeClr val="bg2">
                    <a:lumMod val="50000"/>
                  </a:schemeClr>
                </a:solidFill>
              </a:rPr>
              <a:t>barod</a:t>
            </a:r>
            <a:r>
              <a:rPr lang="en-GB" dirty="0" smtClean="0">
                <a:solidFill>
                  <a:schemeClr val="bg2">
                    <a:lumMod val="50000"/>
                  </a:schemeClr>
                </a:solidFill>
              </a:rPr>
              <a:t>?) </a:t>
            </a:r>
            <a:endParaRPr lang="en-GB" dirty="0">
              <a:solidFill>
                <a:schemeClr val="bg2">
                  <a:lumMod val="50000"/>
                </a:schemeClr>
              </a:solidFill>
            </a:endParaRPr>
          </a:p>
          <a:p>
            <a:pPr>
              <a:buFont typeface="Wingdings" panose="05000000000000000000" pitchFamily="2" charset="2"/>
              <a:buChar char="§"/>
            </a:pPr>
            <a:r>
              <a:rPr lang="en-GB" b="1" dirty="0">
                <a:solidFill>
                  <a:schemeClr val="tx1"/>
                </a:solidFill>
              </a:rPr>
              <a:t> W</a:t>
            </a:r>
            <a:r>
              <a:rPr lang="en-GB" dirty="0">
                <a:solidFill>
                  <a:schemeClr val="tx1"/>
                </a:solidFill>
              </a:rPr>
              <a:t> What </a:t>
            </a:r>
            <a:r>
              <a:rPr lang="en-GB" dirty="0" smtClean="0">
                <a:solidFill>
                  <a:schemeClr val="tx1"/>
                </a:solidFill>
              </a:rPr>
              <a:t>do </a:t>
            </a:r>
            <a:r>
              <a:rPr lang="en-GB" dirty="0">
                <a:solidFill>
                  <a:schemeClr val="tx1"/>
                </a:solidFill>
              </a:rPr>
              <a:t>we </a:t>
            </a:r>
            <a:r>
              <a:rPr lang="en-GB" b="1" dirty="0" smtClean="0">
                <a:solidFill>
                  <a:schemeClr val="tx1"/>
                </a:solidFill>
              </a:rPr>
              <a:t>Want/Need </a:t>
            </a:r>
            <a:r>
              <a:rPr lang="en-GB" dirty="0">
                <a:solidFill>
                  <a:schemeClr val="tx1"/>
                </a:solidFill>
              </a:rPr>
              <a:t>to find out about it</a:t>
            </a:r>
            <a:r>
              <a:rPr lang="en-GB" dirty="0" smtClean="0">
                <a:solidFill>
                  <a:schemeClr val="tx1"/>
                </a:solidFill>
              </a:rPr>
              <a:t>? </a:t>
            </a:r>
            <a:r>
              <a:rPr lang="en-GB" dirty="0" smtClean="0">
                <a:solidFill>
                  <a:schemeClr val="bg2">
                    <a:lumMod val="50000"/>
                  </a:schemeClr>
                </a:solidFill>
              </a:rPr>
              <a:t>(Beth </a:t>
            </a:r>
            <a:r>
              <a:rPr lang="en-GB" dirty="0" err="1" smtClean="0">
                <a:solidFill>
                  <a:schemeClr val="bg2">
                    <a:lumMod val="50000"/>
                  </a:schemeClr>
                </a:solidFill>
              </a:rPr>
              <a:t>ydym</a:t>
            </a:r>
            <a:r>
              <a:rPr lang="en-GB" dirty="0" smtClean="0">
                <a:solidFill>
                  <a:schemeClr val="bg2">
                    <a:lumMod val="50000"/>
                  </a:schemeClr>
                </a:solidFill>
              </a:rPr>
              <a:t> </a:t>
            </a:r>
            <a:r>
              <a:rPr lang="en-GB" dirty="0" err="1" smtClean="0">
                <a:solidFill>
                  <a:schemeClr val="bg2">
                    <a:lumMod val="50000"/>
                  </a:schemeClr>
                </a:solidFill>
              </a:rPr>
              <a:t>ni</a:t>
            </a:r>
            <a:r>
              <a:rPr lang="en-GB" dirty="0" smtClean="0">
                <a:solidFill>
                  <a:schemeClr val="bg2">
                    <a:lumMod val="50000"/>
                  </a:schemeClr>
                </a:solidFill>
              </a:rPr>
              <a:t> am/</a:t>
            </a:r>
            <a:r>
              <a:rPr lang="en-GB" dirty="0" err="1" smtClean="0">
                <a:solidFill>
                  <a:schemeClr val="bg2">
                    <a:lumMod val="50000"/>
                  </a:schemeClr>
                </a:solidFill>
              </a:rPr>
              <a:t>angen</a:t>
            </a:r>
            <a:r>
              <a:rPr lang="en-GB" dirty="0" smtClean="0">
                <a:solidFill>
                  <a:schemeClr val="bg2">
                    <a:lumMod val="50000"/>
                  </a:schemeClr>
                </a:solidFill>
              </a:rPr>
              <a:t> </a:t>
            </a:r>
            <a:r>
              <a:rPr lang="en-GB" dirty="0" err="1" smtClean="0">
                <a:solidFill>
                  <a:schemeClr val="bg2">
                    <a:lumMod val="50000"/>
                  </a:schemeClr>
                </a:solidFill>
              </a:rPr>
              <a:t>darganfod</a:t>
            </a:r>
            <a:r>
              <a:rPr lang="en-GB" dirty="0" smtClean="0">
                <a:solidFill>
                  <a:schemeClr val="bg2">
                    <a:lumMod val="50000"/>
                  </a:schemeClr>
                </a:solidFill>
              </a:rPr>
              <a:t> </a:t>
            </a:r>
            <a:r>
              <a:rPr lang="en-GB" dirty="0" err="1" smtClean="0">
                <a:solidFill>
                  <a:schemeClr val="bg2">
                    <a:lumMod val="50000"/>
                  </a:schemeClr>
                </a:solidFill>
              </a:rPr>
              <a:t>amdano</a:t>
            </a:r>
            <a:r>
              <a:rPr lang="en-GB" dirty="0" smtClean="0">
                <a:solidFill>
                  <a:schemeClr val="bg2">
                    <a:lumMod val="50000"/>
                  </a:schemeClr>
                </a:solidFill>
              </a:rPr>
              <a:t>?)</a:t>
            </a:r>
            <a:endParaRPr lang="en-GB" dirty="0">
              <a:solidFill>
                <a:schemeClr val="bg2">
                  <a:lumMod val="50000"/>
                </a:schemeClr>
              </a:solidFill>
            </a:endParaRPr>
          </a:p>
          <a:p>
            <a:pPr>
              <a:buFont typeface="Wingdings" panose="05000000000000000000" pitchFamily="2" charset="2"/>
              <a:buChar char="§"/>
            </a:pPr>
            <a:r>
              <a:rPr lang="en-GB" b="1" dirty="0">
                <a:solidFill>
                  <a:schemeClr val="tx1"/>
                </a:solidFill>
              </a:rPr>
              <a:t> H How</a:t>
            </a:r>
            <a:r>
              <a:rPr lang="en-GB" dirty="0">
                <a:solidFill>
                  <a:schemeClr val="tx1"/>
                </a:solidFill>
              </a:rPr>
              <a:t> and where will we search for answers? How will we organise our investigations? (e.g. Time, access to resources, and reporting</a:t>
            </a:r>
            <a:r>
              <a:rPr lang="en-GB" dirty="0" smtClean="0">
                <a:solidFill>
                  <a:schemeClr val="tx1"/>
                </a:solidFill>
              </a:rPr>
              <a:t>?) </a:t>
            </a:r>
            <a:r>
              <a:rPr lang="en-GB" dirty="0" smtClean="0">
                <a:solidFill>
                  <a:schemeClr val="bg2">
                    <a:lumMod val="50000"/>
                  </a:schemeClr>
                </a:solidFill>
              </a:rPr>
              <a:t>(Sut a </a:t>
            </a:r>
            <a:r>
              <a:rPr lang="en-GB" dirty="0" err="1" smtClean="0">
                <a:solidFill>
                  <a:schemeClr val="bg2">
                    <a:lumMod val="50000"/>
                  </a:schemeClr>
                </a:solidFill>
              </a:rPr>
              <a:t>ble</a:t>
            </a:r>
            <a:r>
              <a:rPr lang="en-GB" dirty="0" smtClean="0">
                <a:solidFill>
                  <a:schemeClr val="bg2">
                    <a:lumMod val="50000"/>
                  </a:schemeClr>
                </a:solidFill>
              </a:rPr>
              <a:t> </a:t>
            </a:r>
            <a:r>
              <a:rPr lang="en-GB" dirty="0" err="1" smtClean="0">
                <a:solidFill>
                  <a:schemeClr val="bg2">
                    <a:lumMod val="50000"/>
                  </a:schemeClr>
                </a:solidFill>
              </a:rPr>
              <a:t>fyddwn</a:t>
            </a:r>
            <a:r>
              <a:rPr lang="en-GB" dirty="0" smtClean="0">
                <a:solidFill>
                  <a:schemeClr val="bg2">
                    <a:lumMod val="50000"/>
                  </a:schemeClr>
                </a:solidFill>
              </a:rPr>
              <a:t> </a:t>
            </a:r>
            <a:r>
              <a:rPr lang="en-GB" dirty="0" err="1" smtClean="0">
                <a:solidFill>
                  <a:schemeClr val="bg2">
                    <a:lumMod val="50000"/>
                  </a:schemeClr>
                </a:solidFill>
              </a:rPr>
              <a:t>ni’n</a:t>
            </a:r>
            <a:r>
              <a:rPr lang="en-GB" dirty="0" smtClean="0">
                <a:solidFill>
                  <a:schemeClr val="bg2">
                    <a:lumMod val="50000"/>
                  </a:schemeClr>
                </a:solidFill>
              </a:rPr>
              <a:t> </a:t>
            </a:r>
            <a:r>
              <a:rPr lang="en-GB" dirty="0" err="1" smtClean="0">
                <a:solidFill>
                  <a:schemeClr val="bg2">
                    <a:lumMod val="50000"/>
                  </a:schemeClr>
                </a:solidFill>
              </a:rPr>
              <a:t>chwilio</a:t>
            </a:r>
            <a:r>
              <a:rPr lang="en-GB" dirty="0" smtClean="0">
                <a:solidFill>
                  <a:schemeClr val="bg2">
                    <a:lumMod val="50000"/>
                  </a:schemeClr>
                </a:solidFill>
              </a:rPr>
              <a:t> am </a:t>
            </a:r>
            <a:r>
              <a:rPr lang="en-GB" dirty="0" err="1" smtClean="0">
                <a:solidFill>
                  <a:schemeClr val="bg2">
                    <a:lumMod val="50000"/>
                  </a:schemeClr>
                </a:solidFill>
              </a:rPr>
              <a:t>atebion</a:t>
            </a:r>
            <a:r>
              <a:rPr lang="en-GB" dirty="0" smtClean="0">
                <a:solidFill>
                  <a:schemeClr val="bg2">
                    <a:lumMod val="50000"/>
                  </a:schemeClr>
                </a:solidFill>
              </a:rPr>
              <a:t>? Sut y </a:t>
            </a:r>
            <a:r>
              <a:rPr lang="en-GB" dirty="0" err="1" smtClean="0">
                <a:solidFill>
                  <a:schemeClr val="bg2">
                    <a:lumMod val="50000"/>
                  </a:schemeClr>
                </a:solidFill>
              </a:rPr>
              <a:t>byddwn</a:t>
            </a:r>
            <a:r>
              <a:rPr lang="en-GB" dirty="0" smtClean="0">
                <a:solidFill>
                  <a:schemeClr val="bg2">
                    <a:lumMod val="50000"/>
                  </a:schemeClr>
                </a:solidFill>
              </a:rPr>
              <a:t> </a:t>
            </a:r>
            <a:r>
              <a:rPr lang="en-GB" dirty="0" err="1" smtClean="0">
                <a:solidFill>
                  <a:schemeClr val="bg2">
                    <a:lumMod val="50000"/>
                  </a:schemeClr>
                </a:solidFill>
              </a:rPr>
              <a:t>yn</a:t>
            </a:r>
            <a:r>
              <a:rPr lang="en-GB" dirty="0" smtClean="0">
                <a:solidFill>
                  <a:schemeClr val="bg2">
                    <a:lumMod val="50000"/>
                  </a:schemeClr>
                </a:solidFill>
              </a:rPr>
              <a:t> </a:t>
            </a:r>
            <a:r>
              <a:rPr lang="en-GB" dirty="0" err="1" smtClean="0">
                <a:solidFill>
                  <a:schemeClr val="bg2">
                    <a:lumMod val="50000"/>
                  </a:schemeClr>
                </a:solidFill>
              </a:rPr>
              <a:t>trefnu</a:t>
            </a:r>
            <a:r>
              <a:rPr lang="en-GB" dirty="0" smtClean="0">
                <a:solidFill>
                  <a:schemeClr val="bg2">
                    <a:lumMod val="50000"/>
                  </a:schemeClr>
                </a:solidFill>
              </a:rPr>
              <a:t> </a:t>
            </a:r>
            <a:r>
              <a:rPr lang="en-GB" dirty="0" err="1" smtClean="0">
                <a:solidFill>
                  <a:schemeClr val="bg2">
                    <a:lumMod val="50000"/>
                  </a:schemeClr>
                </a:solidFill>
              </a:rPr>
              <a:t>ein</a:t>
            </a:r>
            <a:r>
              <a:rPr lang="en-GB" dirty="0" smtClean="0">
                <a:solidFill>
                  <a:schemeClr val="bg2">
                    <a:lumMod val="50000"/>
                  </a:schemeClr>
                </a:solidFill>
              </a:rPr>
              <a:t> </a:t>
            </a:r>
            <a:r>
              <a:rPr lang="en-GB" dirty="0" err="1" smtClean="0">
                <a:solidFill>
                  <a:schemeClr val="bg2">
                    <a:lumMod val="50000"/>
                  </a:schemeClr>
                </a:solidFill>
              </a:rPr>
              <a:t>harchwiliadau</a:t>
            </a:r>
            <a:r>
              <a:rPr lang="en-GB" dirty="0" smtClean="0">
                <a:solidFill>
                  <a:schemeClr val="bg2">
                    <a:lumMod val="50000"/>
                  </a:schemeClr>
                </a:solidFill>
              </a:rPr>
              <a:t>? (</a:t>
            </a:r>
            <a:r>
              <a:rPr lang="en-GB" dirty="0" err="1" smtClean="0">
                <a:solidFill>
                  <a:schemeClr val="bg2">
                    <a:lumMod val="50000"/>
                  </a:schemeClr>
                </a:solidFill>
              </a:rPr>
              <a:t>e.e</a:t>
            </a:r>
            <a:r>
              <a:rPr lang="en-GB" dirty="0" smtClean="0">
                <a:solidFill>
                  <a:schemeClr val="bg2">
                    <a:lumMod val="50000"/>
                  </a:schemeClr>
                </a:solidFill>
              </a:rPr>
              <a:t>. </a:t>
            </a:r>
            <a:r>
              <a:rPr lang="en-GB" dirty="0" err="1">
                <a:solidFill>
                  <a:schemeClr val="bg2">
                    <a:lumMod val="50000"/>
                  </a:schemeClr>
                </a:solidFill>
              </a:rPr>
              <a:t>a</a:t>
            </a:r>
            <a:r>
              <a:rPr lang="en-GB" dirty="0" err="1" smtClean="0">
                <a:solidFill>
                  <a:schemeClr val="bg2">
                    <a:lumMod val="50000"/>
                  </a:schemeClr>
                </a:solidFill>
              </a:rPr>
              <a:t>mser</a:t>
            </a:r>
            <a:r>
              <a:rPr lang="en-GB" dirty="0" smtClean="0">
                <a:solidFill>
                  <a:schemeClr val="bg2">
                    <a:lumMod val="50000"/>
                  </a:schemeClr>
                </a:solidFill>
              </a:rPr>
              <a:t>, </a:t>
            </a:r>
            <a:r>
              <a:rPr lang="en-GB" dirty="0" err="1" smtClean="0">
                <a:solidFill>
                  <a:schemeClr val="bg2">
                    <a:lumMod val="50000"/>
                  </a:schemeClr>
                </a:solidFill>
              </a:rPr>
              <a:t>mynediad</a:t>
            </a:r>
            <a:r>
              <a:rPr lang="en-GB" dirty="0" smtClean="0">
                <a:solidFill>
                  <a:schemeClr val="bg2">
                    <a:lumMod val="50000"/>
                  </a:schemeClr>
                </a:solidFill>
              </a:rPr>
              <a:t> </a:t>
            </a:r>
            <a:r>
              <a:rPr lang="en-GB" dirty="0" err="1" smtClean="0">
                <a:solidFill>
                  <a:schemeClr val="bg2">
                    <a:lumMod val="50000"/>
                  </a:schemeClr>
                </a:solidFill>
              </a:rPr>
              <a:t>i</a:t>
            </a:r>
            <a:r>
              <a:rPr lang="en-GB" dirty="0" smtClean="0">
                <a:solidFill>
                  <a:schemeClr val="bg2">
                    <a:lumMod val="50000"/>
                  </a:schemeClr>
                </a:solidFill>
              </a:rPr>
              <a:t> </a:t>
            </a:r>
            <a:r>
              <a:rPr lang="en-GB" dirty="0" err="1" smtClean="0">
                <a:solidFill>
                  <a:schemeClr val="bg2">
                    <a:lumMod val="50000"/>
                  </a:schemeClr>
                </a:solidFill>
              </a:rPr>
              <a:t>adnoddau</a:t>
            </a:r>
            <a:r>
              <a:rPr lang="en-GB" dirty="0" smtClean="0">
                <a:solidFill>
                  <a:schemeClr val="bg2">
                    <a:lumMod val="50000"/>
                  </a:schemeClr>
                </a:solidFill>
              </a:rPr>
              <a:t>, ac </a:t>
            </a:r>
            <a:r>
              <a:rPr lang="en-GB" dirty="0" err="1" smtClean="0">
                <a:solidFill>
                  <a:schemeClr val="bg2">
                    <a:lumMod val="50000"/>
                  </a:schemeClr>
                </a:solidFill>
              </a:rPr>
              <a:t>adrodd</a:t>
            </a:r>
            <a:r>
              <a:rPr lang="en-GB" dirty="0" smtClean="0">
                <a:solidFill>
                  <a:schemeClr val="bg2">
                    <a:lumMod val="50000"/>
                  </a:schemeClr>
                </a:solidFill>
              </a:rPr>
              <a:t> nôl?)</a:t>
            </a:r>
            <a:endParaRPr lang="en-GB" dirty="0">
              <a:solidFill>
                <a:schemeClr val="bg2">
                  <a:lumMod val="50000"/>
                </a:schemeClr>
              </a:solidFill>
            </a:endParaRPr>
          </a:p>
          <a:p>
            <a:pPr>
              <a:buFont typeface="Wingdings" panose="05000000000000000000" pitchFamily="2" charset="2"/>
              <a:buChar char="§"/>
            </a:pPr>
            <a:r>
              <a:rPr lang="en-GB" dirty="0">
                <a:solidFill>
                  <a:schemeClr val="tx1"/>
                </a:solidFill>
              </a:rPr>
              <a:t> </a:t>
            </a:r>
            <a:r>
              <a:rPr lang="en-GB" b="1" dirty="0">
                <a:solidFill>
                  <a:schemeClr val="tx1"/>
                </a:solidFill>
              </a:rPr>
              <a:t>L</a:t>
            </a:r>
            <a:r>
              <a:rPr lang="en-GB" dirty="0">
                <a:solidFill>
                  <a:schemeClr val="tx1"/>
                </a:solidFill>
              </a:rPr>
              <a:t> What do we expect to </a:t>
            </a:r>
            <a:r>
              <a:rPr lang="en-GB" b="1" dirty="0">
                <a:solidFill>
                  <a:schemeClr val="tx1"/>
                </a:solidFill>
              </a:rPr>
              <a:t>Learn</a:t>
            </a:r>
            <a:r>
              <a:rPr lang="en-GB" dirty="0">
                <a:solidFill>
                  <a:schemeClr val="tx1"/>
                </a:solidFill>
              </a:rPr>
              <a:t>? What have we </a:t>
            </a:r>
            <a:r>
              <a:rPr lang="en-GB" b="1" dirty="0">
                <a:solidFill>
                  <a:schemeClr val="tx1"/>
                </a:solidFill>
              </a:rPr>
              <a:t>Learned</a:t>
            </a:r>
            <a:r>
              <a:rPr lang="en-GB" dirty="0" smtClean="0">
                <a:solidFill>
                  <a:schemeClr val="tx1"/>
                </a:solidFill>
              </a:rPr>
              <a:t>?  </a:t>
            </a:r>
            <a:r>
              <a:rPr lang="en-GB" dirty="0" smtClean="0">
                <a:solidFill>
                  <a:schemeClr val="bg2">
                    <a:lumMod val="50000"/>
                  </a:schemeClr>
                </a:solidFill>
              </a:rPr>
              <a:t>(Beth </a:t>
            </a:r>
            <a:r>
              <a:rPr lang="en-GB" dirty="0" err="1" smtClean="0">
                <a:solidFill>
                  <a:schemeClr val="bg2">
                    <a:lumMod val="50000"/>
                  </a:schemeClr>
                </a:solidFill>
              </a:rPr>
              <a:t>ydym</a:t>
            </a:r>
            <a:r>
              <a:rPr lang="en-GB" dirty="0" smtClean="0">
                <a:solidFill>
                  <a:schemeClr val="bg2">
                    <a:lumMod val="50000"/>
                  </a:schemeClr>
                </a:solidFill>
              </a:rPr>
              <a:t> </a:t>
            </a:r>
            <a:r>
              <a:rPr lang="en-GB" dirty="0" err="1" smtClean="0">
                <a:solidFill>
                  <a:schemeClr val="bg2">
                    <a:lumMod val="50000"/>
                  </a:schemeClr>
                </a:solidFill>
              </a:rPr>
              <a:t>yn</a:t>
            </a:r>
            <a:r>
              <a:rPr lang="en-GB" dirty="0" smtClean="0">
                <a:solidFill>
                  <a:schemeClr val="bg2">
                    <a:lumMod val="50000"/>
                  </a:schemeClr>
                </a:solidFill>
              </a:rPr>
              <a:t> </a:t>
            </a:r>
            <a:r>
              <a:rPr lang="en-GB" dirty="0" err="1" smtClean="0">
                <a:solidFill>
                  <a:schemeClr val="bg2">
                    <a:lumMod val="50000"/>
                  </a:schemeClr>
                </a:solidFill>
              </a:rPr>
              <a:t>disgwyl</a:t>
            </a:r>
            <a:r>
              <a:rPr lang="en-GB" dirty="0" smtClean="0">
                <a:solidFill>
                  <a:schemeClr val="bg2">
                    <a:lumMod val="50000"/>
                  </a:schemeClr>
                </a:solidFill>
              </a:rPr>
              <a:t> </a:t>
            </a:r>
            <a:r>
              <a:rPr lang="en-GB" dirty="0" err="1" smtClean="0">
                <a:solidFill>
                  <a:schemeClr val="bg2">
                    <a:lumMod val="50000"/>
                  </a:schemeClr>
                </a:solidFill>
              </a:rPr>
              <a:t>ei</a:t>
            </a:r>
            <a:r>
              <a:rPr lang="en-GB" dirty="0" smtClean="0">
                <a:solidFill>
                  <a:schemeClr val="bg2">
                    <a:lumMod val="50000"/>
                  </a:schemeClr>
                </a:solidFill>
              </a:rPr>
              <a:t> </a:t>
            </a:r>
            <a:r>
              <a:rPr lang="en-GB" dirty="0" err="1" smtClean="0">
                <a:solidFill>
                  <a:schemeClr val="bg2">
                    <a:lumMod val="50000"/>
                  </a:schemeClr>
                </a:solidFill>
              </a:rPr>
              <a:t>ddysgu</a:t>
            </a:r>
            <a:r>
              <a:rPr lang="en-GB" dirty="0" smtClean="0">
                <a:solidFill>
                  <a:schemeClr val="bg2">
                    <a:lumMod val="50000"/>
                  </a:schemeClr>
                </a:solidFill>
              </a:rPr>
              <a:t>?  Beth </a:t>
            </a:r>
            <a:r>
              <a:rPr lang="en-GB" dirty="0" err="1" smtClean="0">
                <a:solidFill>
                  <a:schemeClr val="bg2">
                    <a:lumMod val="50000"/>
                  </a:schemeClr>
                </a:solidFill>
              </a:rPr>
              <a:t>ydym</a:t>
            </a:r>
            <a:r>
              <a:rPr lang="en-GB" dirty="0" smtClean="0">
                <a:solidFill>
                  <a:schemeClr val="bg2">
                    <a:lumMod val="50000"/>
                  </a:schemeClr>
                </a:solidFill>
              </a:rPr>
              <a:t> </a:t>
            </a:r>
            <a:r>
              <a:rPr lang="en-GB" dirty="0" err="1" smtClean="0">
                <a:solidFill>
                  <a:schemeClr val="bg2">
                    <a:lumMod val="50000"/>
                  </a:schemeClr>
                </a:solidFill>
              </a:rPr>
              <a:t>wedi</a:t>
            </a:r>
            <a:r>
              <a:rPr lang="en-GB" dirty="0" smtClean="0">
                <a:solidFill>
                  <a:schemeClr val="bg2">
                    <a:lumMod val="50000"/>
                  </a:schemeClr>
                </a:solidFill>
              </a:rPr>
              <a:t> </a:t>
            </a:r>
            <a:r>
              <a:rPr lang="en-GB" dirty="0" err="1" smtClean="0">
                <a:solidFill>
                  <a:schemeClr val="bg2">
                    <a:lumMod val="50000"/>
                  </a:schemeClr>
                </a:solidFill>
              </a:rPr>
              <a:t>ei</a:t>
            </a:r>
            <a:r>
              <a:rPr lang="en-GB" dirty="0" smtClean="0">
                <a:solidFill>
                  <a:schemeClr val="bg2">
                    <a:lumMod val="50000"/>
                  </a:schemeClr>
                </a:solidFill>
              </a:rPr>
              <a:t> </a:t>
            </a:r>
            <a:r>
              <a:rPr lang="en-GB" dirty="0" err="1" smtClean="0">
                <a:solidFill>
                  <a:schemeClr val="bg2">
                    <a:lumMod val="50000"/>
                  </a:schemeClr>
                </a:solidFill>
              </a:rPr>
              <a:t>ddysgu</a:t>
            </a:r>
            <a:r>
              <a:rPr lang="en-GB" dirty="0" smtClean="0">
                <a:solidFill>
                  <a:schemeClr val="bg2">
                    <a:lumMod val="50000"/>
                  </a:schemeClr>
                </a:solidFill>
              </a:rPr>
              <a:t>?)</a:t>
            </a:r>
            <a:endParaRPr lang="en-GB" dirty="0">
              <a:solidFill>
                <a:schemeClr val="bg2">
                  <a:lumMod val="50000"/>
                </a:schemeClr>
              </a:solidFill>
            </a:endParaRPr>
          </a:p>
          <a:p>
            <a:pPr>
              <a:buFont typeface="Wingdings" panose="05000000000000000000" pitchFamily="2" charset="2"/>
              <a:buChar char="§"/>
            </a:pPr>
            <a:r>
              <a:rPr lang="en-GB" b="1" dirty="0">
                <a:solidFill>
                  <a:schemeClr val="tx1"/>
                </a:solidFill>
              </a:rPr>
              <a:t> A </a:t>
            </a:r>
            <a:r>
              <a:rPr lang="en-GB" dirty="0">
                <a:solidFill>
                  <a:schemeClr val="tx1"/>
                </a:solidFill>
              </a:rPr>
              <a:t>How will we </a:t>
            </a:r>
            <a:r>
              <a:rPr lang="en-GB" b="1" dirty="0">
                <a:solidFill>
                  <a:schemeClr val="tx1"/>
                </a:solidFill>
              </a:rPr>
              <a:t>Apply</a:t>
            </a:r>
            <a:r>
              <a:rPr lang="en-GB" dirty="0">
                <a:solidFill>
                  <a:schemeClr val="tx1"/>
                </a:solidFill>
              </a:rPr>
              <a:t> what we have learned to other subjects? To our personal lives? To our next projects</a:t>
            </a:r>
            <a:r>
              <a:rPr lang="en-GB" dirty="0" smtClean="0">
                <a:solidFill>
                  <a:schemeClr val="tx1"/>
                </a:solidFill>
              </a:rPr>
              <a:t>? </a:t>
            </a:r>
            <a:r>
              <a:rPr lang="en-GB" dirty="0" smtClean="0">
                <a:solidFill>
                  <a:schemeClr val="bg2">
                    <a:lumMod val="50000"/>
                  </a:schemeClr>
                </a:solidFill>
              </a:rPr>
              <a:t>(Sut y </a:t>
            </a:r>
            <a:r>
              <a:rPr lang="en-GB" dirty="0" err="1" smtClean="0">
                <a:solidFill>
                  <a:schemeClr val="bg2">
                    <a:lumMod val="50000"/>
                  </a:schemeClr>
                </a:solidFill>
              </a:rPr>
              <a:t>byddwn</a:t>
            </a:r>
            <a:r>
              <a:rPr lang="en-GB" dirty="0" smtClean="0">
                <a:solidFill>
                  <a:schemeClr val="bg2">
                    <a:lumMod val="50000"/>
                  </a:schemeClr>
                </a:solidFill>
              </a:rPr>
              <a:t> </a:t>
            </a:r>
            <a:r>
              <a:rPr lang="en-GB" dirty="0" err="1" smtClean="0">
                <a:solidFill>
                  <a:schemeClr val="bg2">
                    <a:lumMod val="50000"/>
                  </a:schemeClr>
                </a:solidFill>
              </a:rPr>
              <a:t>yn</a:t>
            </a:r>
            <a:r>
              <a:rPr lang="en-GB" dirty="0" smtClean="0">
                <a:solidFill>
                  <a:schemeClr val="bg2">
                    <a:lumMod val="50000"/>
                  </a:schemeClr>
                </a:solidFill>
              </a:rPr>
              <a:t> </a:t>
            </a:r>
            <a:r>
              <a:rPr lang="en-GB" dirty="0" err="1" smtClean="0">
                <a:solidFill>
                  <a:schemeClr val="bg2">
                    <a:lumMod val="50000"/>
                  </a:schemeClr>
                </a:solidFill>
              </a:rPr>
              <a:t>cymhwyso’r</a:t>
            </a:r>
            <a:r>
              <a:rPr lang="en-GB" dirty="0" smtClean="0">
                <a:solidFill>
                  <a:schemeClr val="bg2">
                    <a:lumMod val="50000"/>
                  </a:schemeClr>
                </a:solidFill>
              </a:rPr>
              <a:t> </a:t>
            </a:r>
            <a:r>
              <a:rPr lang="en-GB" dirty="0" err="1" smtClean="0">
                <a:solidFill>
                  <a:schemeClr val="bg2">
                    <a:lumMod val="50000"/>
                  </a:schemeClr>
                </a:solidFill>
              </a:rPr>
              <a:t>hyn</a:t>
            </a:r>
            <a:r>
              <a:rPr lang="en-GB" dirty="0" smtClean="0">
                <a:solidFill>
                  <a:schemeClr val="bg2">
                    <a:lumMod val="50000"/>
                  </a:schemeClr>
                </a:solidFill>
              </a:rPr>
              <a:t> a </a:t>
            </a:r>
            <a:r>
              <a:rPr lang="en-GB" dirty="0" err="1" smtClean="0">
                <a:solidFill>
                  <a:schemeClr val="bg2">
                    <a:lumMod val="50000"/>
                  </a:schemeClr>
                </a:solidFill>
              </a:rPr>
              <a:t>ddysgom</a:t>
            </a:r>
            <a:r>
              <a:rPr lang="en-GB" dirty="0" smtClean="0">
                <a:solidFill>
                  <a:schemeClr val="bg2">
                    <a:lumMod val="50000"/>
                  </a:schemeClr>
                </a:solidFill>
              </a:rPr>
              <a:t> </a:t>
            </a:r>
            <a:r>
              <a:rPr lang="en-GB" dirty="0" err="1" smtClean="0">
                <a:solidFill>
                  <a:schemeClr val="bg2">
                    <a:lumMod val="50000"/>
                  </a:schemeClr>
                </a:solidFill>
              </a:rPr>
              <a:t>i</a:t>
            </a:r>
            <a:r>
              <a:rPr lang="en-GB" dirty="0" smtClean="0">
                <a:solidFill>
                  <a:schemeClr val="bg2">
                    <a:lumMod val="50000"/>
                  </a:schemeClr>
                </a:solidFill>
              </a:rPr>
              <a:t> </a:t>
            </a:r>
            <a:r>
              <a:rPr lang="en-GB" dirty="0" err="1" smtClean="0">
                <a:solidFill>
                  <a:schemeClr val="bg2">
                    <a:lumMod val="50000"/>
                  </a:schemeClr>
                </a:solidFill>
              </a:rPr>
              <a:t>bynciau</a:t>
            </a:r>
            <a:r>
              <a:rPr lang="en-GB" dirty="0" smtClean="0">
                <a:solidFill>
                  <a:schemeClr val="bg2">
                    <a:lumMod val="50000"/>
                  </a:schemeClr>
                </a:solidFill>
              </a:rPr>
              <a:t> </a:t>
            </a:r>
            <a:r>
              <a:rPr lang="en-GB" dirty="0" err="1" smtClean="0">
                <a:solidFill>
                  <a:schemeClr val="bg2">
                    <a:lumMod val="50000"/>
                  </a:schemeClr>
                </a:solidFill>
              </a:rPr>
              <a:t>eraill</a:t>
            </a:r>
            <a:r>
              <a:rPr lang="en-GB" dirty="0" smtClean="0">
                <a:solidFill>
                  <a:schemeClr val="bg2">
                    <a:lumMod val="50000"/>
                  </a:schemeClr>
                </a:solidFill>
              </a:rPr>
              <a:t>? </a:t>
            </a:r>
            <a:r>
              <a:rPr lang="en-GB" dirty="0" err="1" smtClean="0">
                <a:solidFill>
                  <a:schemeClr val="bg2">
                    <a:lumMod val="50000"/>
                  </a:schemeClr>
                </a:solidFill>
              </a:rPr>
              <a:t>I’n</a:t>
            </a:r>
            <a:r>
              <a:rPr lang="en-GB" dirty="0" smtClean="0">
                <a:solidFill>
                  <a:schemeClr val="bg2">
                    <a:lumMod val="50000"/>
                  </a:schemeClr>
                </a:solidFill>
              </a:rPr>
              <a:t> </a:t>
            </a:r>
            <a:r>
              <a:rPr lang="en-GB" dirty="0" err="1" smtClean="0">
                <a:solidFill>
                  <a:schemeClr val="bg2">
                    <a:lumMod val="50000"/>
                  </a:schemeClr>
                </a:solidFill>
              </a:rPr>
              <a:t>bywydau</a:t>
            </a:r>
            <a:r>
              <a:rPr lang="en-GB" dirty="0" smtClean="0">
                <a:solidFill>
                  <a:schemeClr val="bg2">
                    <a:lumMod val="50000"/>
                  </a:schemeClr>
                </a:solidFill>
              </a:rPr>
              <a:t> </a:t>
            </a:r>
            <a:r>
              <a:rPr lang="en-GB" dirty="0" err="1" smtClean="0">
                <a:solidFill>
                  <a:schemeClr val="bg2">
                    <a:lumMod val="50000"/>
                  </a:schemeClr>
                </a:solidFill>
              </a:rPr>
              <a:t>personol</a:t>
            </a:r>
            <a:r>
              <a:rPr lang="en-GB" dirty="0" smtClean="0">
                <a:solidFill>
                  <a:schemeClr val="bg2">
                    <a:lumMod val="50000"/>
                  </a:schemeClr>
                </a:solidFill>
              </a:rPr>
              <a:t>? </a:t>
            </a:r>
            <a:r>
              <a:rPr lang="en-GB" dirty="0" err="1" smtClean="0">
                <a:solidFill>
                  <a:schemeClr val="bg2">
                    <a:lumMod val="50000"/>
                  </a:schemeClr>
                </a:solidFill>
              </a:rPr>
              <a:t>I’n</a:t>
            </a:r>
            <a:r>
              <a:rPr lang="en-GB" dirty="0" smtClean="0">
                <a:solidFill>
                  <a:schemeClr val="bg2">
                    <a:lumMod val="50000"/>
                  </a:schemeClr>
                </a:solidFill>
              </a:rPr>
              <a:t> </a:t>
            </a:r>
            <a:r>
              <a:rPr lang="en-GB" dirty="0" err="1" smtClean="0">
                <a:solidFill>
                  <a:schemeClr val="bg2">
                    <a:lumMod val="50000"/>
                  </a:schemeClr>
                </a:solidFill>
              </a:rPr>
              <a:t>prosiectau</a:t>
            </a:r>
            <a:r>
              <a:rPr lang="en-GB" dirty="0" smtClean="0">
                <a:solidFill>
                  <a:schemeClr val="bg2">
                    <a:lumMod val="50000"/>
                  </a:schemeClr>
                </a:solidFill>
              </a:rPr>
              <a:t> </a:t>
            </a:r>
            <a:r>
              <a:rPr lang="en-GB" dirty="0" err="1" smtClean="0">
                <a:solidFill>
                  <a:schemeClr val="bg2">
                    <a:lumMod val="50000"/>
                  </a:schemeClr>
                </a:solidFill>
              </a:rPr>
              <a:t>nesaf</a:t>
            </a:r>
            <a:r>
              <a:rPr lang="en-GB" dirty="0" smtClean="0">
                <a:solidFill>
                  <a:schemeClr val="bg2">
                    <a:lumMod val="50000"/>
                  </a:schemeClr>
                </a:solidFill>
              </a:rPr>
              <a:t>?)</a:t>
            </a:r>
            <a:endParaRPr lang="en-GB" dirty="0">
              <a:solidFill>
                <a:schemeClr val="bg2">
                  <a:lumMod val="50000"/>
                </a:schemeClr>
              </a:solidFill>
            </a:endParaRPr>
          </a:p>
          <a:p>
            <a:pPr>
              <a:buFont typeface="Wingdings" panose="05000000000000000000" pitchFamily="2" charset="2"/>
              <a:buChar char="§"/>
            </a:pPr>
            <a:r>
              <a:rPr lang="en-GB" b="1" dirty="0">
                <a:solidFill>
                  <a:schemeClr val="tx1"/>
                </a:solidFill>
              </a:rPr>
              <a:t> Q </a:t>
            </a:r>
            <a:r>
              <a:rPr lang="en-GB" dirty="0">
                <a:solidFill>
                  <a:schemeClr val="tx1"/>
                </a:solidFill>
              </a:rPr>
              <a:t>What new </a:t>
            </a:r>
            <a:r>
              <a:rPr lang="en-GB" b="1" dirty="0">
                <a:solidFill>
                  <a:schemeClr val="tx1"/>
                </a:solidFill>
              </a:rPr>
              <a:t>Questions</a:t>
            </a:r>
            <a:r>
              <a:rPr lang="en-GB" dirty="0">
                <a:solidFill>
                  <a:schemeClr val="tx1"/>
                </a:solidFill>
              </a:rPr>
              <a:t> do we have after our enquiry</a:t>
            </a:r>
            <a:r>
              <a:rPr lang="en-GB" dirty="0" smtClean="0">
                <a:solidFill>
                  <a:schemeClr val="tx1"/>
                </a:solidFill>
              </a:rPr>
              <a:t>? </a:t>
            </a:r>
            <a:r>
              <a:rPr lang="en-GB" dirty="0" smtClean="0">
                <a:solidFill>
                  <a:schemeClr val="bg2">
                    <a:lumMod val="50000"/>
                  </a:schemeClr>
                </a:solidFill>
              </a:rPr>
              <a:t>(Pa </a:t>
            </a:r>
            <a:r>
              <a:rPr lang="en-GB" dirty="0" err="1" smtClean="0">
                <a:solidFill>
                  <a:schemeClr val="bg2">
                    <a:lumMod val="50000"/>
                  </a:schemeClr>
                </a:solidFill>
              </a:rPr>
              <a:t>gwestiynau</a:t>
            </a:r>
            <a:r>
              <a:rPr lang="en-GB" dirty="0" smtClean="0">
                <a:solidFill>
                  <a:schemeClr val="bg2">
                    <a:lumMod val="50000"/>
                  </a:schemeClr>
                </a:solidFill>
              </a:rPr>
              <a:t> </a:t>
            </a:r>
            <a:r>
              <a:rPr lang="en-GB" dirty="0" err="1" smtClean="0">
                <a:solidFill>
                  <a:schemeClr val="bg2">
                    <a:lumMod val="50000"/>
                  </a:schemeClr>
                </a:solidFill>
              </a:rPr>
              <a:t>newydd</a:t>
            </a:r>
            <a:r>
              <a:rPr lang="en-GB" dirty="0" smtClean="0">
                <a:solidFill>
                  <a:schemeClr val="bg2">
                    <a:lumMod val="50000"/>
                  </a:schemeClr>
                </a:solidFill>
              </a:rPr>
              <a:t> </a:t>
            </a:r>
            <a:r>
              <a:rPr lang="en-GB" dirty="0" err="1" smtClean="0">
                <a:solidFill>
                  <a:schemeClr val="bg2">
                    <a:lumMod val="50000"/>
                  </a:schemeClr>
                </a:solidFill>
              </a:rPr>
              <a:t>sydd</a:t>
            </a:r>
            <a:r>
              <a:rPr lang="en-GB" dirty="0" smtClean="0">
                <a:solidFill>
                  <a:schemeClr val="bg2">
                    <a:lumMod val="50000"/>
                  </a:schemeClr>
                </a:solidFill>
              </a:rPr>
              <a:t> </a:t>
            </a:r>
            <a:r>
              <a:rPr lang="en-GB" dirty="0" err="1" smtClean="0">
                <a:solidFill>
                  <a:schemeClr val="bg2">
                    <a:lumMod val="50000"/>
                  </a:schemeClr>
                </a:solidFill>
              </a:rPr>
              <a:t>gennym</a:t>
            </a:r>
            <a:r>
              <a:rPr lang="en-GB" dirty="0" smtClean="0">
                <a:solidFill>
                  <a:schemeClr val="bg2">
                    <a:lumMod val="50000"/>
                  </a:schemeClr>
                </a:solidFill>
              </a:rPr>
              <a:t> </a:t>
            </a:r>
            <a:r>
              <a:rPr lang="en-GB" dirty="0" err="1" smtClean="0">
                <a:solidFill>
                  <a:schemeClr val="bg2">
                    <a:lumMod val="50000"/>
                  </a:schemeClr>
                </a:solidFill>
              </a:rPr>
              <a:t>ar</a:t>
            </a:r>
            <a:r>
              <a:rPr lang="en-GB" dirty="0" smtClean="0">
                <a:solidFill>
                  <a:schemeClr val="bg2">
                    <a:lumMod val="50000"/>
                  </a:schemeClr>
                </a:solidFill>
              </a:rPr>
              <a:t> </a:t>
            </a:r>
            <a:r>
              <a:rPr lang="en-GB" dirty="0" err="1" smtClean="0">
                <a:solidFill>
                  <a:schemeClr val="bg2">
                    <a:lumMod val="50000"/>
                  </a:schemeClr>
                </a:solidFill>
              </a:rPr>
              <a:t>ôl</a:t>
            </a:r>
            <a:r>
              <a:rPr lang="en-GB" dirty="0" smtClean="0">
                <a:solidFill>
                  <a:schemeClr val="bg2">
                    <a:lumMod val="50000"/>
                  </a:schemeClr>
                </a:solidFill>
              </a:rPr>
              <a:t> </a:t>
            </a:r>
            <a:r>
              <a:rPr lang="en-GB" dirty="0" err="1" smtClean="0">
                <a:solidFill>
                  <a:schemeClr val="bg2">
                    <a:lumMod val="50000"/>
                  </a:schemeClr>
                </a:solidFill>
              </a:rPr>
              <a:t>ein</a:t>
            </a:r>
            <a:r>
              <a:rPr lang="en-GB" dirty="0" smtClean="0">
                <a:solidFill>
                  <a:schemeClr val="bg2">
                    <a:lumMod val="50000"/>
                  </a:schemeClr>
                </a:solidFill>
              </a:rPr>
              <a:t> </a:t>
            </a:r>
            <a:r>
              <a:rPr lang="en-GB" dirty="0" err="1" smtClean="0">
                <a:solidFill>
                  <a:schemeClr val="bg2">
                    <a:lumMod val="50000"/>
                  </a:schemeClr>
                </a:solidFill>
              </a:rPr>
              <a:t>hymholiad</a:t>
            </a:r>
            <a:r>
              <a:rPr lang="en-GB" dirty="0" smtClean="0">
                <a:solidFill>
                  <a:schemeClr val="bg2">
                    <a:lumMod val="50000"/>
                  </a:schemeClr>
                </a:solidFill>
              </a:rPr>
              <a:t>?)</a:t>
            </a:r>
            <a:endParaRPr lang="en-GB" dirty="0">
              <a:solidFill>
                <a:schemeClr val="bg2">
                  <a:lumMod val="50000"/>
                </a:schemeClr>
              </a:solidFill>
            </a:endParaRPr>
          </a:p>
          <a:p>
            <a:pPr>
              <a:buFont typeface="Wingdings" panose="05000000000000000000" pitchFamily="2" charset="2"/>
              <a:buChar char="§"/>
            </a:pPr>
            <a:endParaRPr lang="en-GB" b="1" dirty="0">
              <a:solidFill>
                <a:schemeClr val="tx1"/>
              </a:solidFill>
            </a:endParaRPr>
          </a:p>
          <a:p>
            <a:pPr>
              <a:buFont typeface="Wingdings" panose="05000000000000000000" pitchFamily="2" charset="2"/>
              <a:buChar char="§"/>
            </a:pPr>
            <a:endParaRPr lang="en-GB" b="1" dirty="0">
              <a:solidFill>
                <a:schemeClr val="tx1"/>
              </a:solidFill>
            </a:endParaRPr>
          </a:p>
          <a:p>
            <a:endParaRPr lang="en-GB" dirty="0"/>
          </a:p>
        </p:txBody>
      </p:sp>
    </p:spTree>
    <p:extLst>
      <p:ext uri="{BB962C8B-B14F-4D97-AF65-F5344CB8AC3E}">
        <p14:creationId xmlns:p14="http://schemas.microsoft.com/office/powerpoint/2010/main" val="50175556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err="1" smtClean="0">
                <a:solidFill>
                  <a:schemeClr val="tx1"/>
                </a:solidFill>
              </a:rPr>
              <a:t>Defnyddiwch</a:t>
            </a:r>
            <a:r>
              <a:rPr lang="en-GB" sz="4000" b="1" dirty="0" smtClean="0">
                <a:solidFill>
                  <a:schemeClr val="tx1"/>
                </a:solidFill>
              </a:rPr>
              <a:t> KWHLAQ </a:t>
            </a:r>
            <a:r>
              <a:rPr lang="en-GB" sz="4000" b="1" dirty="0" err="1" smtClean="0">
                <a:solidFill>
                  <a:schemeClr val="tx1"/>
                </a:solidFill>
              </a:rPr>
              <a:t>i</a:t>
            </a:r>
            <a:r>
              <a:rPr lang="en-GB" sz="4000" b="1" dirty="0" smtClean="0">
                <a:solidFill>
                  <a:schemeClr val="tx1"/>
                </a:solidFill>
              </a:rPr>
              <a:t> </a:t>
            </a:r>
            <a:r>
              <a:rPr lang="en-GB" sz="4000" b="1" dirty="0" err="1" smtClean="0">
                <a:solidFill>
                  <a:schemeClr val="tx1"/>
                </a:solidFill>
              </a:rPr>
              <a:t>drefnu</a:t>
            </a:r>
            <a:r>
              <a:rPr lang="en-GB" sz="4000" b="1" dirty="0" smtClean="0">
                <a:solidFill>
                  <a:schemeClr val="tx1"/>
                </a:solidFill>
              </a:rPr>
              <a:t> </a:t>
            </a:r>
            <a:r>
              <a:rPr lang="en-GB" sz="4000" b="1" dirty="0" err="1" smtClean="0">
                <a:solidFill>
                  <a:schemeClr val="tx1"/>
                </a:solidFill>
              </a:rPr>
              <a:t>eich</a:t>
            </a:r>
            <a:r>
              <a:rPr lang="en-GB" sz="4000" b="1" dirty="0" smtClean="0">
                <a:solidFill>
                  <a:schemeClr val="tx1"/>
                </a:solidFill>
              </a:rPr>
              <a:t> </a:t>
            </a:r>
            <a:r>
              <a:rPr lang="en-GB" sz="4000" b="1" dirty="0" err="1" smtClean="0">
                <a:solidFill>
                  <a:schemeClr val="tx1"/>
                </a:solidFill>
              </a:rPr>
              <a:t>meddwl</a:t>
            </a:r>
            <a:r>
              <a:rPr lang="en-GB" sz="4000" b="1" dirty="0" smtClean="0">
                <a:solidFill>
                  <a:schemeClr val="tx1"/>
                </a:solidFill>
              </a:rPr>
              <a:t> DSY </a:t>
            </a:r>
            <a:r>
              <a:rPr lang="en-GB" sz="4000" b="1" dirty="0" err="1" smtClean="0">
                <a:solidFill>
                  <a:schemeClr val="tx1"/>
                </a:solidFill>
              </a:rPr>
              <a:t>fel</a:t>
            </a:r>
            <a:r>
              <a:rPr lang="en-GB" sz="4000" b="1" dirty="0" smtClean="0">
                <a:solidFill>
                  <a:schemeClr val="tx1"/>
                </a:solidFill>
              </a:rPr>
              <a:t> </a:t>
            </a:r>
            <a:r>
              <a:rPr lang="en-GB" sz="4000" b="1" dirty="0" err="1" smtClean="0">
                <a:solidFill>
                  <a:schemeClr val="tx1"/>
                </a:solidFill>
              </a:rPr>
              <a:t>athro</a:t>
            </a:r>
            <a:r>
              <a:rPr lang="en-GB" sz="4000" b="1" dirty="0" smtClean="0">
                <a:solidFill>
                  <a:schemeClr val="tx1"/>
                </a:solidFill>
              </a:rPr>
              <a:t> </a:t>
            </a:r>
            <a:r>
              <a:rPr lang="en-GB" sz="4000" b="1" dirty="0" err="1" smtClean="0">
                <a:solidFill>
                  <a:schemeClr val="tx1"/>
                </a:solidFill>
              </a:rPr>
              <a:t>yn</a:t>
            </a:r>
            <a:r>
              <a:rPr lang="en-GB" sz="4000" b="1" dirty="0" smtClean="0">
                <a:solidFill>
                  <a:schemeClr val="tx1"/>
                </a:solidFill>
              </a:rPr>
              <a:t> </a:t>
            </a:r>
            <a:r>
              <a:rPr lang="en-GB" sz="4000" b="1" dirty="0" err="1" smtClean="0">
                <a:solidFill>
                  <a:schemeClr val="tx1"/>
                </a:solidFill>
              </a:rPr>
              <a:t>paratoi</a:t>
            </a:r>
            <a:r>
              <a:rPr lang="en-GB" sz="4000" b="1" dirty="0" smtClean="0">
                <a:solidFill>
                  <a:schemeClr val="tx1"/>
                </a:solidFill>
              </a:rPr>
              <a:t> </a:t>
            </a:r>
            <a:r>
              <a:rPr lang="en-GB" sz="4000" b="1" dirty="0" err="1" smtClean="0">
                <a:solidFill>
                  <a:schemeClr val="tx1"/>
                </a:solidFill>
              </a:rPr>
              <a:t>ar</a:t>
            </a:r>
            <a:r>
              <a:rPr lang="en-GB" sz="4000" b="1" dirty="0" smtClean="0">
                <a:solidFill>
                  <a:schemeClr val="tx1"/>
                </a:solidFill>
              </a:rPr>
              <a:t> </a:t>
            </a:r>
            <a:r>
              <a:rPr lang="en-GB" sz="4000" b="1" dirty="0" err="1" smtClean="0">
                <a:solidFill>
                  <a:schemeClr val="tx1"/>
                </a:solidFill>
              </a:rPr>
              <a:t>gyfer</a:t>
            </a:r>
            <a:r>
              <a:rPr lang="en-GB" sz="4000" b="1" dirty="0" smtClean="0">
                <a:solidFill>
                  <a:schemeClr val="tx1"/>
                </a:solidFill>
              </a:rPr>
              <a:t> </a:t>
            </a:r>
            <a:r>
              <a:rPr lang="en-GB" sz="4000" b="1" dirty="0" err="1" smtClean="0">
                <a:solidFill>
                  <a:schemeClr val="tx1"/>
                </a:solidFill>
              </a:rPr>
              <a:t>ymholiadau’r</a:t>
            </a:r>
            <a:r>
              <a:rPr lang="en-GB" sz="4000" b="1" dirty="0" smtClean="0">
                <a:solidFill>
                  <a:schemeClr val="tx1"/>
                </a:solidFill>
              </a:rPr>
              <a:t> plant</a:t>
            </a:r>
            <a:endParaRPr lang="en-GB" sz="4000" dirty="0">
              <a:solidFill>
                <a:schemeClr val="tx1"/>
              </a:solidFill>
            </a:endParaRPr>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dirty="0">
                <a:solidFill>
                  <a:schemeClr val="tx1"/>
                </a:solidFill>
              </a:rPr>
              <a:t> </a:t>
            </a:r>
            <a:r>
              <a:rPr lang="en-GB" sz="2400" b="1" dirty="0" smtClean="0">
                <a:solidFill>
                  <a:schemeClr val="tx1"/>
                </a:solidFill>
              </a:rPr>
              <a:t>K</a:t>
            </a:r>
            <a:r>
              <a:rPr lang="en-GB" sz="2400" dirty="0">
                <a:solidFill>
                  <a:schemeClr val="tx1"/>
                </a:solidFill>
              </a:rPr>
              <a:t> </a:t>
            </a:r>
            <a:r>
              <a:rPr lang="en-GB" sz="2400" dirty="0" smtClean="0">
                <a:solidFill>
                  <a:schemeClr val="tx1"/>
                </a:solidFill>
              </a:rPr>
              <a:t> Beth </a:t>
            </a:r>
            <a:r>
              <a:rPr lang="en-GB" sz="2400" dirty="0">
                <a:solidFill>
                  <a:schemeClr val="tx1"/>
                </a:solidFill>
              </a:rPr>
              <a:t>y </a:t>
            </a:r>
            <a:r>
              <a:rPr lang="en-GB" sz="2400" dirty="0" err="1" smtClean="0">
                <a:solidFill>
                  <a:schemeClr val="tx1"/>
                </a:solidFill>
              </a:rPr>
              <a:t>tybiaf</a:t>
            </a:r>
            <a:r>
              <a:rPr lang="en-GB" sz="2400" dirty="0" smtClean="0">
                <a:solidFill>
                  <a:schemeClr val="tx1"/>
                </a:solidFill>
              </a:rPr>
              <a:t> y </a:t>
            </a:r>
            <a:r>
              <a:rPr lang="en-GB" sz="2400" dirty="0" err="1" smtClean="0">
                <a:solidFill>
                  <a:schemeClr val="tx1"/>
                </a:solidFill>
              </a:rPr>
              <a:t>gwn</a:t>
            </a:r>
            <a:r>
              <a:rPr lang="en-GB" sz="2400" dirty="0" smtClean="0">
                <a:solidFill>
                  <a:schemeClr val="tx1"/>
                </a:solidFill>
              </a:rPr>
              <a:t> </a:t>
            </a:r>
            <a:r>
              <a:rPr lang="en-GB" sz="2400" dirty="0" err="1" smtClean="0">
                <a:solidFill>
                  <a:schemeClr val="tx1"/>
                </a:solidFill>
              </a:rPr>
              <a:t>yn</a:t>
            </a:r>
            <a:r>
              <a:rPr lang="en-GB" sz="2400" dirty="0" smtClean="0">
                <a:solidFill>
                  <a:schemeClr val="tx1"/>
                </a:solidFill>
              </a:rPr>
              <a:t> </a:t>
            </a:r>
            <a:r>
              <a:rPr lang="en-GB" sz="2400" dirty="0" err="1" smtClean="0">
                <a:solidFill>
                  <a:schemeClr val="tx1"/>
                </a:solidFill>
              </a:rPr>
              <a:t>barod</a:t>
            </a:r>
            <a:r>
              <a:rPr lang="en-GB" sz="2400" dirty="0" smtClean="0">
                <a:solidFill>
                  <a:schemeClr val="tx1"/>
                </a:solidFill>
              </a:rPr>
              <a:t> am </a:t>
            </a:r>
            <a:r>
              <a:rPr lang="en-GB" sz="2400" dirty="0">
                <a:solidFill>
                  <a:schemeClr val="tx1"/>
                </a:solidFill>
              </a:rPr>
              <a:t>y </a:t>
            </a:r>
            <a:r>
              <a:rPr lang="en-GB" sz="2400" dirty="0" err="1">
                <a:solidFill>
                  <a:schemeClr val="tx1"/>
                </a:solidFill>
              </a:rPr>
              <a:t>pwnc</a:t>
            </a:r>
            <a:r>
              <a:rPr lang="en-GB" sz="2400" dirty="0">
                <a:solidFill>
                  <a:schemeClr val="tx1"/>
                </a:solidFill>
              </a:rPr>
              <a:t> </a:t>
            </a:r>
            <a:r>
              <a:rPr lang="en-GB" sz="2400" dirty="0" err="1" smtClean="0">
                <a:solidFill>
                  <a:schemeClr val="tx1"/>
                </a:solidFill>
              </a:rPr>
              <a:t>i</a:t>
            </a:r>
            <a:r>
              <a:rPr lang="en-GB" sz="2400" dirty="0" smtClean="0">
                <a:solidFill>
                  <a:schemeClr val="tx1"/>
                </a:solidFill>
              </a:rPr>
              <a:t> </a:t>
            </a:r>
            <a:r>
              <a:rPr lang="en-GB" sz="2400" dirty="0" err="1" smtClean="0">
                <a:solidFill>
                  <a:schemeClr val="tx1"/>
                </a:solidFill>
              </a:rPr>
              <a:t>helpu</a:t>
            </a:r>
            <a:r>
              <a:rPr lang="en-GB" sz="2400" dirty="0" smtClean="0">
                <a:solidFill>
                  <a:schemeClr val="tx1"/>
                </a:solidFill>
              </a:rPr>
              <a:t> </a:t>
            </a:r>
            <a:r>
              <a:rPr lang="en-GB" sz="2400" dirty="0" err="1" smtClean="0">
                <a:solidFill>
                  <a:schemeClr val="tx1"/>
                </a:solidFill>
              </a:rPr>
              <a:t>fy</a:t>
            </a:r>
            <a:r>
              <a:rPr lang="en-GB" sz="2400" dirty="0" smtClean="0">
                <a:solidFill>
                  <a:schemeClr val="tx1"/>
                </a:solidFill>
              </a:rPr>
              <a:t> </a:t>
            </a:r>
            <a:r>
              <a:rPr lang="en-GB" sz="2400" dirty="0" err="1" smtClean="0">
                <a:solidFill>
                  <a:schemeClr val="tx1"/>
                </a:solidFill>
              </a:rPr>
              <a:t>meddwl</a:t>
            </a:r>
            <a:r>
              <a:rPr lang="en-GB" sz="2400" dirty="0" smtClean="0">
                <a:solidFill>
                  <a:schemeClr val="tx1"/>
                </a:solidFill>
              </a:rPr>
              <a:t>? – </a:t>
            </a:r>
            <a:r>
              <a:rPr lang="en-GB" sz="2400" dirty="0" err="1" smtClean="0">
                <a:solidFill>
                  <a:schemeClr val="tx1"/>
                </a:solidFill>
              </a:rPr>
              <a:t>Profiad</a:t>
            </a:r>
            <a:r>
              <a:rPr lang="en-GB" sz="2400" dirty="0" smtClean="0">
                <a:solidFill>
                  <a:schemeClr val="tx1"/>
                </a:solidFill>
              </a:rPr>
              <a:t> </a:t>
            </a:r>
            <a:r>
              <a:rPr lang="en-GB" sz="2400" dirty="0" err="1" smtClean="0">
                <a:solidFill>
                  <a:schemeClr val="tx1"/>
                </a:solidFill>
              </a:rPr>
              <a:t>ysgol</a:t>
            </a:r>
            <a:r>
              <a:rPr lang="en-GB" sz="2400" dirty="0" smtClean="0">
                <a:solidFill>
                  <a:schemeClr val="tx1"/>
                </a:solidFill>
              </a:rPr>
              <a:t>, </a:t>
            </a:r>
            <a:r>
              <a:rPr lang="en-GB" sz="2400" dirty="0" err="1" smtClean="0">
                <a:solidFill>
                  <a:schemeClr val="tx1"/>
                </a:solidFill>
              </a:rPr>
              <a:t>diddordeb</a:t>
            </a:r>
            <a:r>
              <a:rPr lang="en-GB" sz="2400" dirty="0" smtClean="0">
                <a:solidFill>
                  <a:schemeClr val="tx1"/>
                </a:solidFill>
              </a:rPr>
              <a:t> </a:t>
            </a:r>
            <a:r>
              <a:rPr lang="en-GB" sz="2400" dirty="0" err="1" smtClean="0">
                <a:solidFill>
                  <a:schemeClr val="tx1"/>
                </a:solidFill>
              </a:rPr>
              <a:t>personol</a:t>
            </a:r>
            <a:r>
              <a:rPr lang="en-GB" sz="2400" dirty="0" smtClean="0">
                <a:solidFill>
                  <a:schemeClr val="tx1"/>
                </a:solidFill>
              </a:rPr>
              <a:t> </a:t>
            </a:r>
            <a:r>
              <a:rPr lang="en-GB" sz="2400" dirty="0" err="1" smtClean="0">
                <a:solidFill>
                  <a:schemeClr val="tx1"/>
                </a:solidFill>
              </a:rPr>
              <a:t>yn</a:t>
            </a:r>
            <a:r>
              <a:rPr lang="en-GB" sz="2400" dirty="0" smtClean="0">
                <a:solidFill>
                  <a:schemeClr val="tx1"/>
                </a:solidFill>
              </a:rPr>
              <a:t> y </a:t>
            </a:r>
            <a:r>
              <a:rPr lang="en-GB" sz="2400" dirty="0" err="1" smtClean="0">
                <a:solidFill>
                  <a:schemeClr val="tx1"/>
                </a:solidFill>
              </a:rPr>
              <a:t>thema</a:t>
            </a:r>
            <a:r>
              <a:rPr lang="en-GB" sz="2400" dirty="0" smtClean="0">
                <a:solidFill>
                  <a:schemeClr val="tx1"/>
                </a:solidFill>
              </a:rPr>
              <a:t>/</a:t>
            </a:r>
            <a:r>
              <a:rPr lang="en-GB" sz="2400" dirty="0" err="1" smtClean="0">
                <a:solidFill>
                  <a:schemeClr val="tx1"/>
                </a:solidFill>
              </a:rPr>
              <a:t>sbardun</a:t>
            </a:r>
            <a:r>
              <a:rPr lang="en-GB" sz="2400" dirty="0">
                <a:solidFill>
                  <a:schemeClr val="tx1"/>
                </a:solidFill>
              </a:rPr>
              <a:t>.</a:t>
            </a:r>
            <a:endParaRPr lang="en-GB" sz="2400" dirty="0" smtClean="0">
              <a:solidFill>
                <a:schemeClr val="tx1"/>
              </a:solidFill>
            </a:endParaRPr>
          </a:p>
          <a:p>
            <a:pPr>
              <a:buFont typeface="Wingdings" panose="05000000000000000000" pitchFamily="2" charset="2"/>
              <a:buChar char="§"/>
            </a:pPr>
            <a:r>
              <a:rPr lang="en-GB" sz="2400" b="1" dirty="0" smtClean="0">
                <a:solidFill>
                  <a:schemeClr val="tx1"/>
                </a:solidFill>
              </a:rPr>
              <a:t> </a:t>
            </a:r>
            <a:r>
              <a:rPr lang="en-GB" sz="2400" b="1" dirty="0">
                <a:solidFill>
                  <a:srgbClr val="FF0000"/>
                </a:solidFill>
              </a:rPr>
              <a:t>W</a:t>
            </a:r>
            <a:r>
              <a:rPr lang="en-GB" sz="2400" dirty="0">
                <a:solidFill>
                  <a:srgbClr val="FF0000"/>
                </a:solidFill>
              </a:rPr>
              <a:t> </a:t>
            </a:r>
            <a:r>
              <a:rPr lang="en-GB" sz="2400" dirty="0" smtClean="0">
                <a:solidFill>
                  <a:srgbClr val="FF0000"/>
                </a:solidFill>
              </a:rPr>
              <a:t>Beth </a:t>
            </a:r>
            <a:r>
              <a:rPr lang="en-GB" sz="2400" dirty="0" err="1" smtClean="0">
                <a:solidFill>
                  <a:srgbClr val="FF0000"/>
                </a:solidFill>
              </a:rPr>
              <a:t>ydw</a:t>
            </a:r>
            <a:r>
              <a:rPr lang="en-GB" sz="2400" dirty="0" smtClean="0">
                <a:solidFill>
                  <a:srgbClr val="FF0000"/>
                </a:solidFill>
              </a:rPr>
              <a:t> </a:t>
            </a:r>
            <a:r>
              <a:rPr lang="en-GB" sz="2400" dirty="0" err="1" smtClean="0">
                <a:solidFill>
                  <a:srgbClr val="FF0000"/>
                </a:solidFill>
              </a:rPr>
              <a:t>i</a:t>
            </a:r>
            <a:r>
              <a:rPr lang="en-GB" sz="2400" dirty="0" smtClean="0">
                <a:solidFill>
                  <a:srgbClr val="FF0000"/>
                </a:solidFill>
              </a:rPr>
              <a:t> </a:t>
            </a:r>
            <a:r>
              <a:rPr lang="en-GB" sz="2400" dirty="0">
                <a:solidFill>
                  <a:srgbClr val="FF0000"/>
                </a:solidFill>
              </a:rPr>
              <a:t>am/</a:t>
            </a:r>
            <a:r>
              <a:rPr lang="en-GB" sz="2400" dirty="0" err="1">
                <a:solidFill>
                  <a:srgbClr val="FF0000"/>
                </a:solidFill>
              </a:rPr>
              <a:t>angen</a:t>
            </a:r>
            <a:r>
              <a:rPr lang="en-GB" sz="2400" dirty="0">
                <a:solidFill>
                  <a:srgbClr val="FF0000"/>
                </a:solidFill>
              </a:rPr>
              <a:t> </a:t>
            </a:r>
            <a:r>
              <a:rPr lang="en-GB" sz="2400" dirty="0" err="1">
                <a:solidFill>
                  <a:srgbClr val="FF0000"/>
                </a:solidFill>
              </a:rPr>
              <a:t>darganfod</a:t>
            </a:r>
            <a:r>
              <a:rPr lang="en-GB" sz="2400" dirty="0">
                <a:solidFill>
                  <a:srgbClr val="FF0000"/>
                </a:solidFill>
              </a:rPr>
              <a:t> </a:t>
            </a:r>
            <a:r>
              <a:rPr lang="en-GB" sz="2400" dirty="0" err="1" smtClean="0">
                <a:solidFill>
                  <a:srgbClr val="FF0000"/>
                </a:solidFill>
              </a:rPr>
              <a:t>er</a:t>
            </a:r>
            <a:r>
              <a:rPr lang="en-GB" sz="2400" dirty="0" smtClean="0">
                <a:solidFill>
                  <a:srgbClr val="FF0000"/>
                </a:solidFill>
              </a:rPr>
              <a:t> </a:t>
            </a:r>
            <a:r>
              <a:rPr lang="en-GB" sz="2400" dirty="0" err="1" smtClean="0">
                <a:solidFill>
                  <a:srgbClr val="FF0000"/>
                </a:solidFill>
              </a:rPr>
              <a:t>mwyn</a:t>
            </a:r>
            <a:r>
              <a:rPr lang="en-GB" sz="2400" dirty="0" smtClean="0">
                <a:solidFill>
                  <a:srgbClr val="FF0000"/>
                </a:solidFill>
              </a:rPr>
              <a:t> </a:t>
            </a:r>
            <a:r>
              <a:rPr lang="en-GB" sz="2400" dirty="0" err="1" smtClean="0">
                <a:solidFill>
                  <a:srgbClr val="FF0000"/>
                </a:solidFill>
              </a:rPr>
              <a:t>gwneud</a:t>
            </a:r>
            <a:r>
              <a:rPr lang="en-GB" sz="2400" dirty="0" smtClean="0">
                <a:solidFill>
                  <a:srgbClr val="FF0000"/>
                </a:solidFill>
              </a:rPr>
              <a:t> </a:t>
            </a:r>
            <a:r>
              <a:rPr lang="en-GB" sz="2400" dirty="0" err="1" smtClean="0">
                <a:solidFill>
                  <a:srgbClr val="FF0000"/>
                </a:solidFill>
              </a:rPr>
              <a:t>dewisiadau</a:t>
            </a:r>
            <a:r>
              <a:rPr lang="en-GB" sz="2400" dirty="0" smtClean="0">
                <a:solidFill>
                  <a:srgbClr val="FF0000"/>
                </a:solidFill>
              </a:rPr>
              <a:t> </a:t>
            </a:r>
            <a:r>
              <a:rPr lang="en-GB" sz="2400" dirty="0" err="1" smtClean="0">
                <a:solidFill>
                  <a:srgbClr val="FF0000"/>
                </a:solidFill>
              </a:rPr>
              <a:t>cynllunio</a:t>
            </a:r>
            <a:r>
              <a:rPr lang="en-GB" sz="2400" dirty="0" smtClean="0">
                <a:solidFill>
                  <a:srgbClr val="FF0000"/>
                </a:solidFill>
              </a:rPr>
              <a:t> </a:t>
            </a:r>
            <a:r>
              <a:rPr lang="en-GB" sz="2400" dirty="0" err="1" smtClean="0">
                <a:solidFill>
                  <a:srgbClr val="FF0000"/>
                </a:solidFill>
              </a:rPr>
              <a:t>ar</a:t>
            </a:r>
            <a:r>
              <a:rPr lang="en-GB" sz="2400" dirty="0" smtClean="0">
                <a:solidFill>
                  <a:srgbClr val="FF0000"/>
                </a:solidFill>
              </a:rPr>
              <a:t> </a:t>
            </a:r>
            <a:r>
              <a:rPr lang="en-GB" sz="2400" dirty="0" err="1" smtClean="0">
                <a:solidFill>
                  <a:srgbClr val="FF0000"/>
                </a:solidFill>
              </a:rPr>
              <a:t>gyfer</a:t>
            </a:r>
            <a:r>
              <a:rPr lang="en-GB" sz="2400" dirty="0" smtClean="0">
                <a:solidFill>
                  <a:srgbClr val="FF0000"/>
                </a:solidFill>
              </a:rPr>
              <a:t> </a:t>
            </a:r>
            <a:r>
              <a:rPr lang="en-GB" sz="2400" dirty="0" err="1" smtClean="0">
                <a:solidFill>
                  <a:srgbClr val="FF0000"/>
                </a:solidFill>
              </a:rPr>
              <a:t>profiadau</a:t>
            </a:r>
            <a:r>
              <a:rPr lang="en-GB" sz="2400" dirty="0" smtClean="0">
                <a:solidFill>
                  <a:srgbClr val="FF0000"/>
                </a:solidFill>
              </a:rPr>
              <a:t> </a:t>
            </a:r>
            <a:r>
              <a:rPr lang="en-GB" sz="2400" dirty="0" err="1" smtClean="0">
                <a:solidFill>
                  <a:srgbClr val="FF0000"/>
                </a:solidFill>
              </a:rPr>
              <a:t>ymholi</a:t>
            </a:r>
            <a:r>
              <a:rPr lang="en-GB" sz="2400" dirty="0" smtClean="0">
                <a:solidFill>
                  <a:srgbClr val="FF0000"/>
                </a:solidFill>
              </a:rPr>
              <a:t> </a:t>
            </a:r>
            <a:r>
              <a:rPr lang="en-GB" sz="2400" dirty="0" err="1" smtClean="0">
                <a:solidFill>
                  <a:srgbClr val="FF0000"/>
                </a:solidFill>
              </a:rPr>
              <a:t>i’r</a:t>
            </a:r>
            <a:r>
              <a:rPr lang="en-GB" sz="2400" dirty="0" smtClean="0">
                <a:solidFill>
                  <a:srgbClr val="FF0000"/>
                </a:solidFill>
              </a:rPr>
              <a:t> plant? A </a:t>
            </a:r>
            <a:r>
              <a:rPr lang="en-GB" sz="2400" dirty="0" err="1" smtClean="0">
                <a:solidFill>
                  <a:srgbClr val="FF0000"/>
                </a:solidFill>
              </a:rPr>
              <a:t>allaf</a:t>
            </a:r>
            <a:r>
              <a:rPr lang="en-GB" sz="2400" dirty="0" smtClean="0">
                <a:solidFill>
                  <a:srgbClr val="FF0000"/>
                </a:solidFill>
              </a:rPr>
              <a:t> </a:t>
            </a:r>
            <a:r>
              <a:rPr lang="en-GB" sz="2400" dirty="0" err="1" smtClean="0">
                <a:solidFill>
                  <a:srgbClr val="FF0000"/>
                </a:solidFill>
              </a:rPr>
              <a:t>feddwl</a:t>
            </a:r>
            <a:r>
              <a:rPr lang="en-GB" sz="2400" dirty="0" smtClean="0">
                <a:solidFill>
                  <a:srgbClr val="FF0000"/>
                </a:solidFill>
              </a:rPr>
              <a:t> am </a:t>
            </a:r>
            <a:r>
              <a:rPr lang="en-GB" sz="2400" dirty="0" err="1" smtClean="0">
                <a:solidFill>
                  <a:srgbClr val="FF0000"/>
                </a:solidFill>
              </a:rPr>
              <a:t>ystod</a:t>
            </a:r>
            <a:r>
              <a:rPr lang="en-GB" sz="2400" dirty="0" smtClean="0">
                <a:solidFill>
                  <a:srgbClr val="FF0000"/>
                </a:solidFill>
              </a:rPr>
              <a:t> o </a:t>
            </a:r>
            <a:r>
              <a:rPr lang="en-GB" sz="2400" dirty="0" err="1" smtClean="0">
                <a:solidFill>
                  <a:srgbClr val="FF0000"/>
                </a:solidFill>
              </a:rPr>
              <a:t>gwestiynau</a:t>
            </a:r>
            <a:r>
              <a:rPr lang="en-GB" sz="2400" dirty="0" smtClean="0">
                <a:solidFill>
                  <a:srgbClr val="FF0000"/>
                </a:solidFill>
              </a:rPr>
              <a:t> </a:t>
            </a:r>
            <a:r>
              <a:rPr lang="en-GB" sz="2400" dirty="0" err="1" smtClean="0">
                <a:solidFill>
                  <a:srgbClr val="FF0000"/>
                </a:solidFill>
              </a:rPr>
              <a:t>ymholi</a:t>
            </a:r>
            <a:r>
              <a:rPr lang="en-GB" sz="2400" dirty="0" smtClean="0">
                <a:solidFill>
                  <a:srgbClr val="FF0000"/>
                </a:solidFill>
              </a:rPr>
              <a:t> </a:t>
            </a:r>
            <a:r>
              <a:rPr lang="en-GB" sz="2400" dirty="0" err="1" smtClean="0">
                <a:solidFill>
                  <a:srgbClr val="FF0000"/>
                </a:solidFill>
              </a:rPr>
              <a:t>gwyddonol</a:t>
            </a:r>
            <a:r>
              <a:rPr lang="en-GB" sz="2400" dirty="0" smtClean="0">
                <a:solidFill>
                  <a:srgbClr val="FF0000"/>
                </a:solidFill>
              </a:rPr>
              <a:t> </a:t>
            </a:r>
            <a:r>
              <a:rPr lang="en-GB" sz="2400" dirty="0" err="1" smtClean="0">
                <a:solidFill>
                  <a:srgbClr val="FF0000"/>
                </a:solidFill>
              </a:rPr>
              <a:t>posibl</a:t>
            </a:r>
            <a:r>
              <a:rPr lang="en-GB" sz="2400" dirty="0" smtClean="0">
                <a:solidFill>
                  <a:srgbClr val="FF0000"/>
                </a:solidFill>
              </a:rPr>
              <a:t> </a:t>
            </a:r>
            <a:r>
              <a:rPr lang="en-GB" sz="2400" dirty="0" err="1">
                <a:solidFill>
                  <a:srgbClr val="FF0000"/>
                </a:solidFill>
              </a:rPr>
              <a:t>fy</a:t>
            </a:r>
            <a:r>
              <a:rPr lang="en-GB" sz="2400" dirty="0">
                <a:solidFill>
                  <a:srgbClr val="FF0000"/>
                </a:solidFill>
              </a:rPr>
              <a:t> </a:t>
            </a:r>
            <a:r>
              <a:rPr lang="en-GB" sz="2400" dirty="0" err="1">
                <a:solidFill>
                  <a:srgbClr val="FF0000"/>
                </a:solidFill>
              </a:rPr>
              <a:t>hunan</a:t>
            </a:r>
            <a:r>
              <a:rPr lang="en-GB" sz="2400" dirty="0">
                <a:solidFill>
                  <a:srgbClr val="FF0000"/>
                </a:solidFill>
              </a:rPr>
              <a:t> </a:t>
            </a:r>
            <a:r>
              <a:rPr lang="en-GB" sz="2400" dirty="0" err="1" smtClean="0">
                <a:solidFill>
                  <a:srgbClr val="FF0000"/>
                </a:solidFill>
              </a:rPr>
              <a:t>i</a:t>
            </a:r>
            <a:r>
              <a:rPr lang="en-GB" sz="2400" dirty="0" smtClean="0">
                <a:solidFill>
                  <a:srgbClr val="FF0000"/>
                </a:solidFill>
              </a:rPr>
              <a:t> </a:t>
            </a:r>
            <a:r>
              <a:rPr lang="en-GB" sz="2400" dirty="0" err="1" smtClean="0">
                <a:solidFill>
                  <a:srgbClr val="FF0000"/>
                </a:solidFill>
              </a:rPr>
              <a:t>hyrwyddo</a:t>
            </a:r>
            <a:r>
              <a:rPr lang="en-GB" sz="2400" dirty="0" smtClean="0">
                <a:solidFill>
                  <a:srgbClr val="FF0000"/>
                </a:solidFill>
              </a:rPr>
              <a:t> </a:t>
            </a:r>
            <a:r>
              <a:rPr lang="en-GB" sz="2400" dirty="0" err="1" smtClean="0">
                <a:solidFill>
                  <a:srgbClr val="FF0000"/>
                </a:solidFill>
              </a:rPr>
              <a:t>llwyddiant</a:t>
            </a:r>
            <a:r>
              <a:rPr lang="en-GB" sz="2400" dirty="0" smtClean="0">
                <a:solidFill>
                  <a:srgbClr val="FF0000"/>
                </a:solidFill>
              </a:rPr>
              <a:t> </a:t>
            </a:r>
            <a:r>
              <a:rPr lang="en-GB" sz="2400" dirty="0" err="1" smtClean="0">
                <a:solidFill>
                  <a:srgbClr val="FF0000"/>
                </a:solidFill>
              </a:rPr>
              <a:t>ymholiadau’r</a:t>
            </a:r>
            <a:r>
              <a:rPr lang="en-GB" sz="2400" dirty="0" smtClean="0">
                <a:solidFill>
                  <a:srgbClr val="FF0000"/>
                </a:solidFill>
              </a:rPr>
              <a:t> plant? </a:t>
            </a:r>
          </a:p>
          <a:p>
            <a:pPr>
              <a:buFont typeface="Wingdings" panose="05000000000000000000" pitchFamily="2" charset="2"/>
              <a:buChar char="§"/>
            </a:pPr>
            <a:r>
              <a:rPr lang="en-GB" sz="2400" b="1" dirty="0" smtClean="0">
                <a:solidFill>
                  <a:schemeClr val="tx1"/>
                </a:solidFill>
              </a:rPr>
              <a:t>H </a:t>
            </a:r>
            <a:r>
              <a:rPr lang="en-GB" sz="2400" dirty="0" smtClean="0">
                <a:solidFill>
                  <a:schemeClr val="tx1"/>
                </a:solidFill>
              </a:rPr>
              <a:t>Sut </a:t>
            </a:r>
            <a:r>
              <a:rPr lang="en-GB" sz="2400" dirty="0">
                <a:solidFill>
                  <a:schemeClr val="tx1"/>
                </a:solidFill>
              </a:rPr>
              <a:t>a </a:t>
            </a:r>
            <a:r>
              <a:rPr lang="en-GB" sz="2400" dirty="0" err="1">
                <a:solidFill>
                  <a:schemeClr val="tx1"/>
                </a:solidFill>
              </a:rPr>
              <a:t>ble</a:t>
            </a:r>
            <a:r>
              <a:rPr lang="en-GB" sz="2400" dirty="0">
                <a:solidFill>
                  <a:schemeClr val="tx1"/>
                </a:solidFill>
              </a:rPr>
              <a:t> </a:t>
            </a:r>
            <a:r>
              <a:rPr lang="en-GB" sz="2400" dirty="0" err="1" smtClean="0">
                <a:solidFill>
                  <a:schemeClr val="tx1"/>
                </a:solidFill>
              </a:rPr>
              <a:t>fyddaf</a:t>
            </a:r>
            <a:r>
              <a:rPr lang="en-GB" sz="2400" dirty="0" smtClean="0">
                <a:solidFill>
                  <a:schemeClr val="tx1"/>
                </a:solidFill>
              </a:rPr>
              <a:t> </a:t>
            </a:r>
            <a:r>
              <a:rPr lang="en-GB" sz="2400" dirty="0" err="1" smtClean="0">
                <a:solidFill>
                  <a:schemeClr val="tx1"/>
                </a:solidFill>
              </a:rPr>
              <a:t>i’n</a:t>
            </a:r>
            <a:r>
              <a:rPr lang="en-GB" sz="2400" dirty="0" smtClean="0">
                <a:solidFill>
                  <a:schemeClr val="tx1"/>
                </a:solidFill>
              </a:rPr>
              <a:t> </a:t>
            </a:r>
            <a:r>
              <a:rPr lang="en-GB" sz="2400" dirty="0" err="1">
                <a:solidFill>
                  <a:schemeClr val="tx1"/>
                </a:solidFill>
              </a:rPr>
              <a:t>chwilio</a:t>
            </a:r>
            <a:r>
              <a:rPr lang="en-GB" sz="2400" dirty="0">
                <a:solidFill>
                  <a:schemeClr val="tx1"/>
                </a:solidFill>
              </a:rPr>
              <a:t> am </a:t>
            </a:r>
            <a:r>
              <a:rPr lang="en-GB" sz="2400" dirty="0" err="1" smtClean="0">
                <a:solidFill>
                  <a:schemeClr val="tx1"/>
                </a:solidFill>
              </a:rPr>
              <a:t>wybodaeth</a:t>
            </a:r>
            <a:r>
              <a:rPr lang="en-GB" sz="2400" dirty="0" smtClean="0">
                <a:solidFill>
                  <a:schemeClr val="tx1"/>
                </a:solidFill>
              </a:rPr>
              <a:t>/</a:t>
            </a:r>
            <a:r>
              <a:rPr lang="en-GB" sz="2400" dirty="0" err="1" smtClean="0">
                <a:solidFill>
                  <a:schemeClr val="tx1"/>
                </a:solidFill>
              </a:rPr>
              <a:t>adnoddau</a:t>
            </a:r>
            <a:r>
              <a:rPr lang="en-GB" sz="2400" dirty="0" smtClean="0">
                <a:solidFill>
                  <a:schemeClr val="tx1"/>
                </a:solidFill>
              </a:rPr>
              <a:t> </a:t>
            </a:r>
            <a:r>
              <a:rPr lang="en-GB" sz="2400" dirty="0" err="1" smtClean="0">
                <a:solidFill>
                  <a:schemeClr val="tx1"/>
                </a:solidFill>
              </a:rPr>
              <a:t>i</a:t>
            </a:r>
            <a:r>
              <a:rPr lang="en-GB" sz="2400" dirty="0" smtClean="0">
                <a:solidFill>
                  <a:schemeClr val="tx1"/>
                </a:solidFill>
              </a:rPr>
              <a:t> </a:t>
            </a:r>
            <a:r>
              <a:rPr lang="en-GB" sz="2400" dirty="0" err="1" smtClean="0">
                <a:solidFill>
                  <a:schemeClr val="tx1"/>
                </a:solidFill>
              </a:rPr>
              <a:t>hyrwyddo</a:t>
            </a:r>
            <a:r>
              <a:rPr lang="en-GB" sz="2400" dirty="0" smtClean="0">
                <a:solidFill>
                  <a:schemeClr val="tx1"/>
                </a:solidFill>
              </a:rPr>
              <a:t> </a:t>
            </a:r>
            <a:r>
              <a:rPr lang="en-GB" sz="2400" dirty="0" err="1" smtClean="0">
                <a:solidFill>
                  <a:schemeClr val="tx1"/>
                </a:solidFill>
              </a:rPr>
              <a:t>ymholiadau’r</a:t>
            </a:r>
            <a:r>
              <a:rPr lang="en-GB" sz="2400" dirty="0" smtClean="0">
                <a:solidFill>
                  <a:schemeClr val="tx1"/>
                </a:solidFill>
              </a:rPr>
              <a:t> plant? </a:t>
            </a:r>
            <a:r>
              <a:rPr lang="en-GB" sz="2400" dirty="0">
                <a:solidFill>
                  <a:schemeClr val="tx1"/>
                </a:solidFill>
              </a:rPr>
              <a:t>Sut y </a:t>
            </a:r>
            <a:r>
              <a:rPr lang="en-GB" sz="2400" dirty="0" err="1" smtClean="0">
                <a:solidFill>
                  <a:schemeClr val="tx1"/>
                </a:solidFill>
              </a:rPr>
              <a:t>byddaf</a:t>
            </a:r>
            <a:r>
              <a:rPr lang="en-GB" sz="2400" dirty="0" smtClean="0">
                <a:solidFill>
                  <a:schemeClr val="tx1"/>
                </a:solidFill>
              </a:rPr>
              <a:t> </a:t>
            </a:r>
            <a:r>
              <a:rPr lang="en-GB" sz="2400" dirty="0" err="1">
                <a:solidFill>
                  <a:schemeClr val="tx1"/>
                </a:solidFill>
              </a:rPr>
              <a:t>yn</a:t>
            </a:r>
            <a:r>
              <a:rPr lang="en-GB" sz="2400" dirty="0">
                <a:solidFill>
                  <a:schemeClr val="tx1"/>
                </a:solidFill>
              </a:rPr>
              <a:t> </a:t>
            </a:r>
            <a:r>
              <a:rPr lang="en-GB" sz="2400" dirty="0" err="1">
                <a:solidFill>
                  <a:schemeClr val="tx1"/>
                </a:solidFill>
              </a:rPr>
              <a:t>trefnu</a:t>
            </a:r>
            <a:r>
              <a:rPr lang="en-GB" sz="2400" dirty="0">
                <a:solidFill>
                  <a:schemeClr val="tx1"/>
                </a:solidFill>
              </a:rPr>
              <a:t> </a:t>
            </a:r>
            <a:r>
              <a:rPr lang="en-GB" sz="2400" dirty="0" err="1">
                <a:solidFill>
                  <a:schemeClr val="tx1"/>
                </a:solidFill>
              </a:rPr>
              <a:t>ein</a:t>
            </a:r>
            <a:r>
              <a:rPr lang="en-GB" sz="2400" dirty="0">
                <a:solidFill>
                  <a:schemeClr val="tx1"/>
                </a:solidFill>
              </a:rPr>
              <a:t> </a:t>
            </a:r>
            <a:r>
              <a:rPr lang="en-GB" sz="2400" dirty="0" err="1">
                <a:solidFill>
                  <a:schemeClr val="tx1"/>
                </a:solidFill>
              </a:rPr>
              <a:t>harchwiliadau</a:t>
            </a:r>
            <a:r>
              <a:rPr lang="en-GB" sz="2400" dirty="0">
                <a:solidFill>
                  <a:schemeClr val="tx1"/>
                </a:solidFill>
              </a:rPr>
              <a:t>? (</a:t>
            </a:r>
            <a:r>
              <a:rPr lang="en-GB" sz="2400" dirty="0" err="1">
                <a:solidFill>
                  <a:schemeClr val="tx1"/>
                </a:solidFill>
              </a:rPr>
              <a:t>e.e</a:t>
            </a:r>
            <a:r>
              <a:rPr lang="en-GB" sz="2400" dirty="0">
                <a:solidFill>
                  <a:schemeClr val="tx1"/>
                </a:solidFill>
              </a:rPr>
              <a:t>. </a:t>
            </a:r>
            <a:r>
              <a:rPr lang="en-GB" sz="2400" dirty="0" err="1">
                <a:solidFill>
                  <a:schemeClr val="tx1"/>
                </a:solidFill>
              </a:rPr>
              <a:t>amser</a:t>
            </a:r>
            <a:r>
              <a:rPr lang="en-GB" sz="2400" dirty="0">
                <a:solidFill>
                  <a:schemeClr val="tx1"/>
                </a:solidFill>
              </a:rPr>
              <a:t>, </a:t>
            </a:r>
            <a:r>
              <a:rPr lang="en-GB" sz="2400" dirty="0" err="1">
                <a:solidFill>
                  <a:schemeClr val="tx1"/>
                </a:solidFill>
              </a:rPr>
              <a:t>mynediad</a:t>
            </a:r>
            <a:r>
              <a:rPr lang="en-GB" sz="2400" dirty="0">
                <a:solidFill>
                  <a:schemeClr val="tx1"/>
                </a:solidFill>
              </a:rPr>
              <a:t> </a:t>
            </a:r>
            <a:r>
              <a:rPr lang="en-GB" sz="2400" dirty="0" err="1">
                <a:solidFill>
                  <a:schemeClr val="tx1"/>
                </a:solidFill>
              </a:rPr>
              <a:t>i</a:t>
            </a:r>
            <a:r>
              <a:rPr lang="en-GB" sz="2400" dirty="0">
                <a:solidFill>
                  <a:schemeClr val="tx1"/>
                </a:solidFill>
              </a:rPr>
              <a:t> </a:t>
            </a:r>
            <a:r>
              <a:rPr lang="en-GB" sz="2400" dirty="0" err="1">
                <a:solidFill>
                  <a:schemeClr val="tx1"/>
                </a:solidFill>
              </a:rPr>
              <a:t>adnoddau</a:t>
            </a:r>
            <a:r>
              <a:rPr lang="en-GB" sz="2400" dirty="0">
                <a:solidFill>
                  <a:schemeClr val="tx1"/>
                </a:solidFill>
              </a:rPr>
              <a:t>, ac </a:t>
            </a:r>
            <a:r>
              <a:rPr lang="en-GB" sz="2400" dirty="0" err="1">
                <a:solidFill>
                  <a:schemeClr val="tx1"/>
                </a:solidFill>
              </a:rPr>
              <a:t>adrodd</a:t>
            </a:r>
            <a:r>
              <a:rPr lang="en-GB" sz="2400" dirty="0">
                <a:solidFill>
                  <a:schemeClr val="tx1"/>
                </a:solidFill>
              </a:rPr>
              <a:t> nôl?)</a:t>
            </a:r>
          </a:p>
          <a:p>
            <a:pPr>
              <a:buFont typeface="Wingdings" panose="05000000000000000000" pitchFamily="2" charset="2"/>
              <a:buChar char="§"/>
            </a:pPr>
            <a:endParaRPr lang="en-GB" dirty="0">
              <a:solidFill>
                <a:schemeClr val="tx1"/>
              </a:solidFill>
            </a:endParaRPr>
          </a:p>
          <a:p>
            <a:endParaRPr lang="en-GB" dirty="0"/>
          </a:p>
        </p:txBody>
      </p:sp>
    </p:spTree>
    <p:extLst>
      <p:ext uri="{BB962C8B-B14F-4D97-AF65-F5344CB8AC3E}">
        <p14:creationId xmlns:p14="http://schemas.microsoft.com/office/powerpoint/2010/main" val="278207880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err="1" smtClean="0">
                <a:solidFill>
                  <a:schemeClr val="tx1"/>
                </a:solidFill>
              </a:rPr>
              <a:t>Defnyddiwch</a:t>
            </a:r>
            <a:r>
              <a:rPr lang="en-GB" sz="4000" b="1" dirty="0" smtClean="0">
                <a:solidFill>
                  <a:schemeClr val="tx1"/>
                </a:solidFill>
              </a:rPr>
              <a:t> KWHLAQ </a:t>
            </a:r>
            <a:r>
              <a:rPr lang="en-GB" sz="4000" b="1" dirty="0" err="1" smtClean="0">
                <a:solidFill>
                  <a:schemeClr val="tx1"/>
                </a:solidFill>
              </a:rPr>
              <a:t>i</a:t>
            </a:r>
            <a:r>
              <a:rPr lang="en-GB" sz="4000" b="1" dirty="0" smtClean="0">
                <a:solidFill>
                  <a:schemeClr val="tx1"/>
                </a:solidFill>
              </a:rPr>
              <a:t> </a:t>
            </a:r>
            <a:r>
              <a:rPr lang="en-GB" sz="4000" b="1" dirty="0" err="1" smtClean="0">
                <a:solidFill>
                  <a:schemeClr val="tx1"/>
                </a:solidFill>
              </a:rPr>
              <a:t>drefnu</a:t>
            </a:r>
            <a:r>
              <a:rPr lang="en-GB" sz="4000" b="1" dirty="0" smtClean="0">
                <a:solidFill>
                  <a:schemeClr val="tx1"/>
                </a:solidFill>
              </a:rPr>
              <a:t> </a:t>
            </a:r>
            <a:r>
              <a:rPr lang="en-GB" sz="4000" b="1" dirty="0" err="1" smtClean="0">
                <a:solidFill>
                  <a:schemeClr val="tx1"/>
                </a:solidFill>
              </a:rPr>
              <a:t>eich</a:t>
            </a:r>
            <a:r>
              <a:rPr lang="en-GB" sz="4000" b="1" dirty="0" smtClean="0">
                <a:solidFill>
                  <a:schemeClr val="tx1"/>
                </a:solidFill>
              </a:rPr>
              <a:t> </a:t>
            </a:r>
            <a:r>
              <a:rPr lang="en-GB" sz="4000" b="1" dirty="0" err="1" smtClean="0">
                <a:solidFill>
                  <a:schemeClr val="tx1"/>
                </a:solidFill>
              </a:rPr>
              <a:t>syniadau</a:t>
            </a:r>
            <a:r>
              <a:rPr lang="en-GB" sz="4000" b="1" dirty="0" smtClean="0">
                <a:solidFill>
                  <a:schemeClr val="tx1"/>
                </a:solidFill>
              </a:rPr>
              <a:t> DSY </a:t>
            </a:r>
            <a:r>
              <a:rPr lang="en-GB" sz="4000" b="1" dirty="0" err="1" smtClean="0">
                <a:solidFill>
                  <a:schemeClr val="tx1"/>
                </a:solidFill>
              </a:rPr>
              <a:t>eich</a:t>
            </a:r>
            <a:r>
              <a:rPr lang="en-GB" sz="4000" b="1" dirty="0" smtClean="0">
                <a:solidFill>
                  <a:schemeClr val="tx1"/>
                </a:solidFill>
              </a:rPr>
              <a:t> </a:t>
            </a:r>
            <a:r>
              <a:rPr lang="en-GB" sz="4000" b="1" dirty="0" err="1" smtClean="0">
                <a:solidFill>
                  <a:schemeClr val="tx1"/>
                </a:solidFill>
              </a:rPr>
              <a:t>hunain</a:t>
            </a:r>
            <a:r>
              <a:rPr lang="en-GB" sz="4000" b="1" dirty="0" smtClean="0">
                <a:solidFill>
                  <a:schemeClr val="tx1"/>
                </a:solidFill>
              </a:rPr>
              <a:t> </a:t>
            </a:r>
            <a:r>
              <a:rPr lang="en-GB" sz="4000" b="1" dirty="0" err="1" smtClean="0">
                <a:solidFill>
                  <a:schemeClr val="tx1"/>
                </a:solidFill>
              </a:rPr>
              <a:t>fel</a:t>
            </a:r>
            <a:r>
              <a:rPr lang="en-GB" sz="4000" b="1" dirty="0" smtClean="0">
                <a:solidFill>
                  <a:schemeClr val="tx1"/>
                </a:solidFill>
              </a:rPr>
              <a:t> </a:t>
            </a:r>
            <a:r>
              <a:rPr lang="en-GB" sz="4000" b="1" dirty="0" err="1" smtClean="0">
                <a:solidFill>
                  <a:schemeClr val="tx1"/>
                </a:solidFill>
              </a:rPr>
              <a:t>athro</a:t>
            </a:r>
            <a:r>
              <a:rPr lang="en-GB" sz="4000" b="1" dirty="0" smtClean="0">
                <a:solidFill>
                  <a:schemeClr val="tx1"/>
                </a:solidFill>
              </a:rPr>
              <a:t> </a:t>
            </a:r>
            <a:r>
              <a:rPr lang="en-GB" sz="4000" b="1" dirty="0" err="1" smtClean="0">
                <a:solidFill>
                  <a:schemeClr val="tx1"/>
                </a:solidFill>
              </a:rPr>
              <a:t>yn</a:t>
            </a:r>
            <a:r>
              <a:rPr lang="en-GB" sz="4000" b="1" dirty="0" smtClean="0">
                <a:solidFill>
                  <a:schemeClr val="tx1"/>
                </a:solidFill>
              </a:rPr>
              <a:t> </a:t>
            </a:r>
            <a:r>
              <a:rPr lang="en-GB" sz="4000" b="1" dirty="0" err="1" smtClean="0">
                <a:solidFill>
                  <a:schemeClr val="tx1"/>
                </a:solidFill>
              </a:rPr>
              <a:t>paratoi</a:t>
            </a:r>
            <a:r>
              <a:rPr lang="en-GB" sz="4000" b="1" dirty="0" smtClean="0">
                <a:solidFill>
                  <a:schemeClr val="tx1"/>
                </a:solidFill>
              </a:rPr>
              <a:t> </a:t>
            </a:r>
            <a:r>
              <a:rPr lang="en-GB" sz="4000" b="1" dirty="0" err="1" smtClean="0">
                <a:solidFill>
                  <a:schemeClr val="tx1"/>
                </a:solidFill>
              </a:rPr>
              <a:t>ar</a:t>
            </a:r>
            <a:r>
              <a:rPr lang="en-GB" sz="4000" b="1" dirty="0" smtClean="0">
                <a:solidFill>
                  <a:schemeClr val="tx1"/>
                </a:solidFill>
              </a:rPr>
              <a:t> </a:t>
            </a:r>
            <a:r>
              <a:rPr lang="en-GB" sz="4000" b="1" dirty="0" err="1" smtClean="0">
                <a:solidFill>
                  <a:schemeClr val="tx1"/>
                </a:solidFill>
              </a:rPr>
              <a:t>gyfer</a:t>
            </a:r>
            <a:r>
              <a:rPr lang="en-GB" sz="4000" b="1" dirty="0" smtClean="0">
                <a:solidFill>
                  <a:schemeClr val="tx1"/>
                </a:solidFill>
              </a:rPr>
              <a:t> </a:t>
            </a:r>
            <a:r>
              <a:rPr lang="en-GB" sz="4000" b="1" dirty="0" err="1" smtClean="0">
                <a:solidFill>
                  <a:schemeClr val="tx1"/>
                </a:solidFill>
              </a:rPr>
              <a:t>profiadau</a:t>
            </a:r>
            <a:r>
              <a:rPr lang="en-GB" sz="4000" b="1" dirty="0" smtClean="0">
                <a:solidFill>
                  <a:schemeClr val="tx1"/>
                </a:solidFill>
              </a:rPr>
              <a:t> </a:t>
            </a:r>
            <a:r>
              <a:rPr lang="en-GB" sz="4000" b="1" dirty="0" err="1" smtClean="0">
                <a:solidFill>
                  <a:schemeClr val="tx1"/>
                </a:solidFill>
              </a:rPr>
              <a:t>disgyblion</a:t>
            </a:r>
            <a:endParaRPr lang="en-GB" sz="4000" dirty="0"/>
          </a:p>
        </p:txBody>
      </p:sp>
      <p:sp>
        <p:nvSpPr>
          <p:cNvPr id="4" name="Content Placeholder 3"/>
          <p:cNvSpPr>
            <a:spLocks noGrp="1"/>
          </p:cNvSpPr>
          <p:nvPr>
            <p:ph idx="1"/>
          </p:nvPr>
        </p:nvSpPr>
        <p:spPr/>
        <p:txBody>
          <a:bodyPr>
            <a:normAutofit/>
          </a:bodyPr>
          <a:lstStyle/>
          <a:p>
            <a:pPr marL="0" indent="0">
              <a:buNone/>
            </a:pPr>
            <a:endParaRPr lang="en-GB" dirty="0" smtClean="0"/>
          </a:p>
          <a:p>
            <a:pPr>
              <a:buFont typeface="Wingdings" panose="05000000000000000000" pitchFamily="2" charset="2"/>
              <a:buChar char="§"/>
            </a:pPr>
            <a:r>
              <a:rPr lang="en-GB" dirty="0">
                <a:solidFill>
                  <a:schemeClr val="tx1"/>
                </a:solidFill>
              </a:rPr>
              <a:t> </a:t>
            </a:r>
            <a:r>
              <a:rPr lang="en-GB" b="1" dirty="0">
                <a:solidFill>
                  <a:srgbClr val="FF0000"/>
                </a:solidFill>
              </a:rPr>
              <a:t>L</a:t>
            </a:r>
            <a:r>
              <a:rPr lang="en-GB" dirty="0">
                <a:solidFill>
                  <a:srgbClr val="FF0000"/>
                </a:solidFill>
              </a:rPr>
              <a:t> </a:t>
            </a:r>
            <a:r>
              <a:rPr lang="en-GB" dirty="0" smtClean="0">
                <a:solidFill>
                  <a:srgbClr val="FF0000"/>
                </a:solidFill>
              </a:rPr>
              <a:t>Beth </a:t>
            </a:r>
            <a:r>
              <a:rPr lang="en-GB" dirty="0" err="1" smtClean="0">
                <a:solidFill>
                  <a:srgbClr val="FF0000"/>
                </a:solidFill>
              </a:rPr>
              <a:t>ydw</a:t>
            </a:r>
            <a:r>
              <a:rPr lang="en-GB" dirty="0" smtClean="0">
                <a:solidFill>
                  <a:srgbClr val="FF0000"/>
                </a:solidFill>
              </a:rPr>
              <a:t> </a:t>
            </a:r>
            <a:r>
              <a:rPr lang="en-GB" dirty="0" err="1" smtClean="0">
                <a:solidFill>
                  <a:srgbClr val="FF0000"/>
                </a:solidFill>
              </a:rPr>
              <a:t>i’n</a:t>
            </a:r>
            <a:r>
              <a:rPr lang="en-GB" dirty="0" smtClean="0">
                <a:solidFill>
                  <a:srgbClr val="FF0000"/>
                </a:solidFill>
              </a:rPr>
              <a:t> </a:t>
            </a:r>
            <a:r>
              <a:rPr lang="en-GB" dirty="0" err="1">
                <a:solidFill>
                  <a:srgbClr val="FF0000"/>
                </a:solidFill>
              </a:rPr>
              <a:t>disgwyl</a:t>
            </a:r>
            <a:r>
              <a:rPr lang="en-GB" dirty="0">
                <a:solidFill>
                  <a:srgbClr val="FF0000"/>
                </a:solidFill>
              </a:rPr>
              <a:t> </a:t>
            </a:r>
            <a:r>
              <a:rPr lang="en-GB" dirty="0" err="1">
                <a:solidFill>
                  <a:srgbClr val="FF0000"/>
                </a:solidFill>
              </a:rPr>
              <a:t>i</a:t>
            </a:r>
            <a:r>
              <a:rPr lang="en-GB" dirty="0" err="1" smtClean="0">
                <a:solidFill>
                  <a:srgbClr val="FF0000"/>
                </a:solidFill>
              </a:rPr>
              <a:t>’r</a:t>
            </a:r>
            <a:r>
              <a:rPr lang="en-GB" dirty="0" smtClean="0">
                <a:solidFill>
                  <a:srgbClr val="FF0000"/>
                </a:solidFill>
              </a:rPr>
              <a:t> plant </a:t>
            </a:r>
            <a:r>
              <a:rPr lang="en-GB" dirty="0" err="1" smtClean="0">
                <a:solidFill>
                  <a:srgbClr val="FF0000"/>
                </a:solidFill>
              </a:rPr>
              <a:t>allu</a:t>
            </a:r>
            <a:r>
              <a:rPr lang="en-GB" dirty="0" smtClean="0">
                <a:solidFill>
                  <a:srgbClr val="FF0000"/>
                </a:solidFill>
              </a:rPr>
              <a:t> </a:t>
            </a:r>
            <a:r>
              <a:rPr lang="en-GB" dirty="0" err="1" smtClean="0">
                <a:solidFill>
                  <a:srgbClr val="FF0000"/>
                </a:solidFill>
              </a:rPr>
              <a:t>dysgu</a:t>
            </a:r>
            <a:r>
              <a:rPr lang="en-GB" dirty="0">
                <a:solidFill>
                  <a:srgbClr val="FF0000"/>
                </a:solidFill>
              </a:rPr>
              <a:t>?  </a:t>
            </a:r>
            <a:endParaRPr lang="en-GB" dirty="0" smtClean="0">
              <a:solidFill>
                <a:srgbClr val="FF0000"/>
              </a:solidFill>
            </a:endParaRPr>
          </a:p>
          <a:p>
            <a:pPr marL="0" indent="0">
              <a:buNone/>
            </a:pPr>
            <a:r>
              <a:rPr lang="en-GB" b="1" dirty="0" err="1" smtClean="0">
                <a:solidFill>
                  <a:srgbClr val="FF0000"/>
                </a:solidFill>
              </a:rPr>
              <a:t>Sgiliau</a:t>
            </a:r>
            <a:r>
              <a:rPr lang="en-GB" b="1" dirty="0" smtClean="0">
                <a:solidFill>
                  <a:srgbClr val="FF0000"/>
                </a:solidFill>
              </a:rPr>
              <a:t> </a:t>
            </a:r>
            <a:r>
              <a:rPr lang="en-GB" b="1" dirty="0" err="1" smtClean="0">
                <a:solidFill>
                  <a:srgbClr val="FF0000"/>
                </a:solidFill>
              </a:rPr>
              <a:t>cynllunio</a:t>
            </a:r>
            <a:r>
              <a:rPr lang="en-GB" b="1" dirty="0" smtClean="0">
                <a:solidFill>
                  <a:srgbClr val="FF0000"/>
                </a:solidFill>
              </a:rPr>
              <a:t>, </a:t>
            </a:r>
            <a:r>
              <a:rPr lang="en-GB" b="1" dirty="0" err="1" smtClean="0">
                <a:solidFill>
                  <a:srgbClr val="FF0000"/>
                </a:solidFill>
              </a:rPr>
              <a:t>datblygu</a:t>
            </a:r>
            <a:r>
              <a:rPr lang="en-GB" b="1" dirty="0" smtClean="0">
                <a:solidFill>
                  <a:srgbClr val="FF0000"/>
                </a:solidFill>
              </a:rPr>
              <a:t>, </a:t>
            </a:r>
            <a:r>
              <a:rPr lang="en-GB" b="1" dirty="0" err="1" smtClean="0">
                <a:solidFill>
                  <a:srgbClr val="FF0000"/>
                </a:solidFill>
              </a:rPr>
              <a:t>adfyfyrio</a:t>
            </a:r>
            <a:r>
              <a:rPr lang="en-GB" b="1" dirty="0" smtClean="0">
                <a:solidFill>
                  <a:srgbClr val="FF0000"/>
                </a:solidFill>
              </a:rPr>
              <a:t> (Poster </a:t>
            </a:r>
            <a:r>
              <a:rPr lang="en-GB" b="1" dirty="0" err="1" smtClean="0">
                <a:solidFill>
                  <a:srgbClr val="FF0000"/>
                </a:solidFill>
              </a:rPr>
              <a:t>sgiliau</a:t>
            </a:r>
            <a:r>
              <a:rPr lang="en-GB" b="1" dirty="0" smtClean="0">
                <a:solidFill>
                  <a:srgbClr val="FF0000"/>
                </a:solidFill>
              </a:rPr>
              <a:t> </a:t>
            </a:r>
            <a:r>
              <a:rPr lang="en-GB" b="1" dirty="0" err="1" smtClean="0">
                <a:solidFill>
                  <a:srgbClr val="FF0000"/>
                </a:solidFill>
              </a:rPr>
              <a:t>ar</a:t>
            </a:r>
            <a:r>
              <a:rPr lang="en-GB" b="1" dirty="0" smtClean="0">
                <a:solidFill>
                  <a:srgbClr val="FF0000"/>
                </a:solidFill>
              </a:rPr>
              <a:t> Moodle/ D4-6) </a:t>
            </a:r>
            <a:r>
              <a:rPr lang="en-GB" dirty="0" err="1" smtClean="0">
                <a:solidFill>
                  <a:srgbClr val="FF0000"/>
                </a:solidFill>
              </a:rPr>
              <a:t>trwy</a:t>
            </a:r>
            <a:r>
              <a:rPr lang="en-GB" dirty="0" smtClean="0">
                <a:solidFill>
                  <a:srgbClr val="FF0000"/>
                </a:solidFill>
              </a:rPr>
              <a:t> </a:t>
            </a:r>
            <a:r>
              <a:rPr lang="en-GB" dirty="0" err="1" smtClean="0">
                <a:solidFill>
                  <a:srgbClr val="FF0000"/>
                </a:solidFill>
              </a:rPr>
              <a:t>ddefnyddio</a:t>
            </a:r>
            <a:r>
              <a:rPr lang="en-GB" dirty="0" smtClean="0">
                <a:solidFill>
                  <a:srgbClr val="FF0000"/>
                </a:solidFill>
              </a:rPr>
              <a:t> </a:t>
            </a:r>
            <a:r>
              <a:rPr lang="en-GB" dirty="0" err="1" smtClean="0">
                <a:solidFill>
                  <a:srgbClr val="FF0000"/>
                </a:solidFill>
              </a:rPr>
              <a:t>dewisiadau</a:t>
            </a:r>
            <a:r>
              <a:rPr lang="en-GB" dirty="0" smtClean="0">
                <a:solidFill>
                  <a:srgbClr val="FF0000"/>
                </a:solidFill>
              </a:rPr>
              <a:t> </a:t>
            </a:r>
            <a:r>
              <a:rPr lang="en-GB" dirty="0" err="1" smtClean="0">
                <a:solidFill>
                  <a:srgbClr val="FF0000"/>
                </a:solidFill>
              </a:rPr>
              <a:t>addas</a:t>
            </a:r>
            <a:r>
              <a:rPr lang="en-GB" dirty="0" smtClean="0">
                <a:solidFill>
                  <a:srgbClr val="FF0000"/>
                </a:solidFill>
              </a:rPr>
              <a:t> o </a:t>
            </a:r>
            <a:r>
              <a:rPr lang="en-GB" dirty="0" err="1">
                <a:solidFill>
                  <a:srgbClr val="FF0000"/>
                </a:solidFill>
              </a:rPr>
              <a:t>B</a:t>
            </a:r>
            <a:r>
              <a:rPr lang="en-GB" dirty="0" err="1" smtClean="0">
                <a:solidFill>
                  <a:srgbClr val="FF0000"/>
                </a:solidFill>
              </a:rPr>
              <a:t>rawf</a:t>
            </a:r>
            <a:r>
              <a:rPr lang="en-GB" dirty="0" smtClean="0">
                <a:solidFill>
                  <a:srgbClr val="FF0000"/>
                </a:solidFill>
              </a:rPr>
              <a:t> </a:t>
            </a:r>
            <a:r>
              <a:rPr lang="en-GB" dirty="0" err="1" smtClean="0">
                <a:solidFill>
                  <a:srgbClr val="FF0000"/>
                </a:solidFill>
              </a:rPr>
              <a:t>Teg</a:t>
            </a:r>
            <a:r>
              <a:rPr lang="en-GB" dirty="0" smtClean="0">
                <a:solidFill>
                  <a:srgbClr val="FF0000"/>
                </a:solidFill>
              </a:rPr>
              <a:t>; </a:t>
            </a:r>
            <a:r>
              <a:rPr lang="en-GB" dirty="0" err="1" smtClean="0">
                <a:solidFill>
                  <a:srgbClr val="FF0000"/>
                </a:solidFill>
              </a:rPr>
              <a:t>Chwilio</a:t>
            </a:r>
            <a:r>
              <a:rPr lang="en-GB" dirty="0" smtClean="0">
                <a:solidFill>
                  <a:srgbClr val="FF0000"/>
                </a:solidFill>
              </a:rPr>
              <a:t> </a:t>
            </a:r>
            <a:r>
              <a:rPr lang="en-GB" dirty="0">
                <a:solidFill>
                  <a:srgbClr val="FF0000"/>
                </a:solidFill>
              </a:rPr>
              <a:t>am </a:t>
            </a:r>
            <a:r>
              <a:rPr lang="en-GB" dirty="0" err="1" smtClean="0">
                <a:solidFill>
                  <a:srgbClr val="FF0000"/>
                </a:solidFill>
              </a:rPr>
              <a:t>batrymau</a:t>
            </a:r>
            <a:r>
              <a:rPr lang="en-GB" dirty="0" smtClean="0">
                <a:solidFill>
                  <a:srgbClr val="FF0000"/>
                </a:solidFill>
              </a:rPr>
              <a:t>; </a:t>
            </a:r>
            <a:r>
              <a:rPr lang="en-GB" dirty="0" err="1">
                <a:solidFill>
                  <a:srgbClr val="FF0000"/>
                </a:solidFill>
              </a:rPr>
              <a:t>Cynnal</a:t>
            </a:r>
            <a:r>
              <a:rPr lang="en-GB" dirty="0">
                <a:solidFill>
                  <a:srgbClr val="FF0000"/>
                </a:solidFill>
              </a:rPr>
              <a:t> </a:t>
            </a:r>
            <a:r>
              <a:rPr lang="en-GB" dirty="0" err="1" smtClean="0">
                <a:solidFill>
                  <a:srgbClr val="FF0000"/>
                </a:solidFill>
              </a:rPr>
              <a:t>Arolwg</a:t>
            </a:r>
            <a:r>
              <a:rPr lang="en-GB" dirty="0" smtClean="0">
                <a:solidFill>
                  <a:srgbClr val="FF0000"/>
                </a:solidFill>
              </a:rPr>
              <a:t>; </a:t>
            </a:r>
            <a:r>
              <a:rPr lang="en-GB" dirty="0" err="1" smtClean="0">
                <a:solidFill>
                  <a:srgbClr val="FF0000"/>
                </a:solidFill>
              </a:rPr>
              <a:t>Dosbarthu</a:t>
            </a:r>
            <a:r>
              <a:rPr lang="en-GB" dirty="0" smtClean="0">
                <a:solidFill>
                  <a:srgbClr val="FF0000"/>
                </a:solidFill>
              </a:rPr>
              <a:t> </a:t>
            </a:r>
            <a:r>
              <a:rPr lang="en-GB" dirty="0">
                <a:solidFill>
                  <a:srgbClr val="FF0000"/>
                </a:solidFill>
              </a:rPr>
              <a:t>ac </a:t>
            </a:r>
            <a:r>
              <a:rPr lang="en-GB" dirty="0" err="1" smtClean="0">
                <a:solidFill>
                  <a:srgbClr val="FF0000"/>
                </a:solidFill>
              </a:rPr>
              <a:t>adnabod</a:t>
            </a:r>
            <a:r>
              <a:rPr lang="en-GB" dirty="0" smtClean="0">
                <a:solidFill>
                  <a:srgbClr val="FF0000"/>
                </a:solidFill>
              </a:rPr>
              <a:t>; </a:t>
            </a:r>
            <a:r>
              <a:rPr lang="en-GB" dirty="0" err="1" smtClean="0">
                <a:solidFill>
                  <a:srgbClr val="FF0000"/>
                </a:solidFill>
              </a:rPr>
              <a:t>Archwilio</a:t>
            </a:r>
            <a:r>
              <a:rPr lang="en-GB" dirty="0" smtClean="0">
                <a:solidFill>
                  <a:srgbClr val="FF0000"/>
                </a:solidFill>
              </a:rPr>
              <a:t> </a:t>
            </a:r>
            <a:r>
              <a:rPr lang="en-GB" dirty="0">
                <a:solidFill>
                  <a:srgbClr val="FF0000"/>
                </a:solidFill>
              </a:rPr>
              <a:t>/ </a:t>
            </a:r>
            <a:r>
              <a:rPr lang="en-GB" dirty="0" err="1">
                <a:solidFill>
                  <a:srgbClr val="FF0000"/>
                </a:solidFill>
              </a:rPr>
              <a:t>Arsylwi</a:t>
            </a:r>
            <a:r>
              <a:rPr lang="en-GB" dirty="0">
                <a:solidFill>
                  <a:srgbClr val="FF0000"/>
                </a:solidFill>
              </a:rPr>
              <a:t> </a:t>
            </a:r>
            <a:r>
              <a:rPr lang="en-GB" dirty="0" err="1">
                <a:solidFill>
                  <a:srgbClr val="FF0000"/>
                </a:solidFill>
              </a:rPr>
              <a:t>neu</a:t>
            </a:r>
            <a:r>
              <a:rPr lang="en-GB" dirty="0">
                <a:solidFill>
                  <a:srgbClr val="FF0000"/>
                </a:solidFill>
              </a:rPr>
              <a:t> </a:t>
            </a:r>
            <a:r>
              <a:rPr lang="en-GB" dirty="0" err="1">
                <a:solidFill>
                  <a:srgbClr val="FF0000"/>
                </a:solidFill>
              </a:rPr>
              <a:t>Fesur</a:t>
            </a:r>
            <a:r>
              <a:rPr lang="en-GB" dirty="0">
                <a:solidFill>
                  <a:srgbClr val="FF0000"/>
                </a:solidFill>
              </a:rPr>
              <a:t> </a:t>
            </a:r>
            <a:r>
              <a:rPr lang="en-GB" dirty="0" err="1">
                <a:solidFill>
                  <a:srgbClr val="FF0000"/>
                </a:solidFill>
              </a:rPr>
              <a:t>dros</a:t>
            </a:r>
            <a:r>
              <a:rPr lang="en-GB" dirty="0">
                <a:solidFill>
                  <a:srgbClr val="FF0000"/>
                </a:solidFill>
              </a:rPr>
              <a:t> </a:t>
            </a:r>
            <a:r>
              <a:rPr lang="en-GB" dirty="0" err="1">
                <a:solidFill>
                  <a:srgbClr val="FF0000"/>
                </a:solidFill>
              </a:rPr>
              <a:t>gyfnod</a:t>
            </a:r>
            <a:r>
              <a:rPr lang="en-GB" dirty="0">
                <a:solidFill>
                  <a:srgbClr val="FF0000"/>
                </a:solidFill>
              </a:rPr>
              <a:t> o </a:t>
            </a:r>
            <a:r>
              <a:rPr lang="en-GB" dirty="0" err="1" smtClean="0">
                <a:solidFill>
                  <a:srgbClr val="FF0000"/>
                </a:solidFill>
              </a:rPr>
              <a:t>amser</a:t>
            </a:r>
            <a:r>
              <a:rPr lang="en-GB" dirty="0" smtClean="0">
                <a:solidFill>
                  <a:srgbClr val="FF0000"/>
                </a:solidFill>
              </a:rPr>
              <a:t>; </a:t>
            </a:r>
            <a:r>
              <a:rPr lang="en-GB" dirty="0" err="1" smtClean="0">
                <a:solidFill>
                  <a:srgbClr val="FF0000"/>
                </a:solidFill>
              </a:rPr>
              <a:t>Cyfeiriad</a:t>
            </a:r>
            <a:r>
              <a:rPr lang="en-GB" dirty="0" smtClean="0">
                <a:solidFill>
                  <a:srgbClr val="FF0000"/>
                </a:solidFill>
              </a:rPr>
              <a:t> </a:t>
            </a:r>
            <a:r>
              <a:rPr lang="en-GB" dirty="0">
                <a:solidFill>
                  <a:srgbClr val="FF0000"/>
                </a:solidFill>
              </a:rPr>
              <a:t>(Reference/research</a:t>
            </a:r>
            <a:r>
              <a:rPr lang="en-GB" dirty="0" smtClean="0">
                <a:solidFill>
                  <a:srgbClr val="FF0000"/>
                </a:solidFill>
              </a:rPr>
              <a:t>) </a:t>
            </a:r>
            <a:r>
              <a:rPr lang="en-GB" dirty="0" err="1" smtClean="0">
                <a:solidFill>
                  <a:srgbClr val="FF0000"/>
                </a:solidFill>
              </a:rPr>
              <a:t>er</a:t>
            </a:r>
            <a:r>
              <a:rPr lang="en-GB" dirty="0" smtClean="0">
                <a:solidFill>
                  <a:srgbClr val="FF0000"/>
                </a:solidFill>
              </a:rPr>
              <a:t> </a:t>
            </a:r>
            <a:r>
              <a:rPr lang="en-GB" dirty="0" err="1" smtClean="0">
                <a:solidFill>
                  <a:srgbClr val="FF0000"/>
                </a:solidFill>
              </a:rPr>
              <a:t>mwyn</a:t>
            </a:r>
            <a:r>
              <a:rPr lang="en-GB" dirty="0" smtClean="0">
                <a:solidFill>
                  <a:srgbClr val="FF0000"/>
                </a:solidFill>
              </a:rPr>
              <a:t> </a:t>
            </a:r>
            <a:r>
              <a:rPr lang="en-GB" dirty="0" err="1" smtClean="0">
                <a:solidFill>
                  <a:srgbClr val="FF0000"/>
                </a:solidFill>
              </a:rPr>
              <a:t>datblygu</a:t>
            </a:r>
            <a:r>
              <a:rPr lang="en-GB" dirty="0" smtClean="0">
                <a:solidFill>
                  <a:srgbClr val="FF0000"/>
                </a:solidFill>
              </a:rPr>
              <a:t> </a:t>
            </a:r>
            <a:r>
              <a:rPr lang="en-GB" dirty="0" err="1" smtClean="0">
                <a:solidFill>
                  <a:srgbClr val="FF0000"/>
                </a:solidFill>
              </a:rPr>
              <a:t>dealltwriaeth</a:t>
            </a:r>
            <a:r>
              <a:rPr lang="en-GB" dirty="0" smtClean="0">
                <a:solidFill>
                  <a:srgbClr val="FF0000"/>
                </a:solidFill>
              </a:rPr>
              <a:t> o </a:t>
            </a:r>
            <a:r>
              <a:rPr lang="en-GB" dirty="0" err="1" smtClean="0">
                <a:solidFill>
                  <a:srgbClr val="FF0000"/>
                </a:solidFill>
              </a:rPr>
              <a:t>gysyniadau</a:t>
            </a:r>
            <a:r>
              <a:rPr lang="en-GB" dirty="0" smtClean="0">
                <a:solidFill>
                  <a:srgbClr val="FF0000"/>
                </a:solidFill>
              </a:rPr>
              <a:t> </a:t>
            </a:r>
            <a:r>
              <a:rPr lang="en-GB" dirty="0" err="1" smtClean="0">
                <a:solidFill>
                  <a:srgbClr val="FF0000"/>
                </a:solidFill>
              </a:rPr>
              <a:t>yn</a:t>
            </a:r>
            <a:r>
              <a:rPr lang="en-GB" dirty="0" smtClean="0">
                <a:solidFill>
                  <a:srgbClr val="FF0000"/>
                </a:solidFill>
              </a:rPr>
              <a:t> </a:t>
            </a:r>
            <a:r>
              <a:rPr lang="en-GB" dirty="0" err="1" smtClean="0">
                <a:solidFill>
                  <a:srgbClr val="FF0000"/>
                </a:solidFill>
              </a:rPr>
              <a:t>yr</a:t>
            </a:r>
            <a:r>
              <a:rPr lang="en-GB" dirty="0" smtClean="0">
                <a:solidFill>
                  <a:srgbClr val="FF0000"/>
                </a:solidFill>
              </a:rPr>
              <a:t> </a:t>
            </a:r>
            <a:r>
              <a:rPr lang="en-GB" b="1" dirty="0" smtClean="0">
                <a:solidFill>
                  <a:srgbClr val="FF0000"/>
                </a:solidFill>
              </a:rPr>
              <a:t>“</a:t>
            </a:r>
            <a:r>
              <a:rPr lang="en-GB" b="1" dirty="0" err="1" smtClean="0">
                <a:solidFill>
                  <a:srgbClr val="FF0000"/>
                </a:solidFill>
              </a:rPr>
              <a:t>Ystod</a:t>
            </a:r>
            <a:r>
              <a:rPr lang="en-GB" dirty="0" smtClean="0">
                <a:solidFill>
                  <a:srgbClr val="FF0000"/>
                </a:solidFill>
              </a:rPr>
              <a:t>”(</a:t>
            </a:r>
            <a:r>
              <a:rPr lang="en-GB" dirty="0" err="1" smtClean="0">
                <a:solidFill>
                  <a:srgbClr val="FF0000"/>
                </a:solidFill>
              </a:rPr>
              <a:t>Cyd-ddibyniaeth</a:t>
            </a:r>
            <a:r>
              <a:rPr lang="en-GB" dirty="0" smtClean="0">
                <a:solidFill>
                  <a:srgbClr val="FF0000"/>
                </a:solidFill>
              </a:rPr>
              <a:t> </a:t>
            </a:r>
            <a:r>
              <a:rPr lang="en-GB" dirty="0" err="1" smtClean="0">
                <a:solidFill>
                  <a:srgbClr val="FF0000"/>
                </a:solidFill>
              </a:rPr>
              <a:t>Organebau</a:t>
            </a:r>
            <a:r>
              <a:rPr lang="en-GB" dirty="0" smtClean="0">
                <a:solidFill>
                  <a:srgbClr val="FF0000"/>
                </a:solidFill>
              </a:rPr>
              <a:t>; Y </a:t>
            </a:r>
            <a:r>
              <a:rPr lang="en-GB" dirty="0" err="1" smtClean="0">
                <a:solidFill>
                  <a:srgbClr val="FF0000"/>
                </a:solidFill>
              </a:rPr>
              <a:t>Ddaear</a:t>
            </a:r>
            <a:r>
              <a:rPr lang="en-GB" dirty="0" smtClean="0">
                <a:solidFill>
                  <a:srgbClr val="FF0000"/>
                </a:solidFill>
              </a:rPr>
              <a:t> </a:t>
            </a:r>
            <a:r>
              <a:rPr lang="en-GB" dirty="0" err="1" smtClean="0">
                <a:solidFill>
                  <a:srgbClr val="FF0000"/>
                </a:solidFill>
              </a:rPr>
              <a:t>Gynaliadwy</a:t>
            </a:r>
            <a:r>
              <a:rPr lang="en-GB" dirty="0" smtClean="0">
                <a:solidFill>
                  <a:srgbClr val="FF0000"/>
                </a:solidFill>
              </a:rPr>
              <a:t>; Sut </a:t>
            </a:r>
            <a:r>
              <a:rPr lang="en-GB" dirty="0" err="1" smtClean="0">
                <a:solidFill>
                  <a:srgbClr val="FF0000"/>
                </a:solidFill>
              </a:rPr>
              <a:t>mae</a:t>
            </a:r>
            <a:r>
              <a:rPr lang="en-GB" dirty="0" smtClean="0">
                <a:solidFill>
                  <a:srgbClr val="FF0000"/>
                </a:solidFill>
              </a:rPr>
              <a:t> </a:t>
            </a:r>
            <a:r>
              <a:rPr lang="en-GB" dirty="0" err="1" smtClean="0">
                <a:solidFill>
                  <a:srgbClr val="FF0000"/>
                </a:solidFill>
              </a:rPr>
              <a:t>Pethau’n</a:t>
            </a:r>
            <a:r>
              <a:rPr lang="en-GB" dirty="0" smtClean="0">
                <a:solidFill>
                  <a:srgbClr val="FF0000"/>
                </a:solidFill>
              </a:rPr>
              <a:t> </a:t>
            </a:r>
            <a:r>
              <a:rPr lang="en-GB" dirty="0" err="1" smtClean="0">
                <a:solidFill>
                  <a:srgbClr val="FF0000"/>
                </a:solidFill>
              </a:rPr>
              <a:t>Gweithio</a:t>
            </a:r>
            <a:r>
              <a:rPr lang="en-GB" dirty="0" smtClean="0">
                <a:solidFill>
                  <a:srgbClr val="FF0000"/>
                </a:solidFill>
              </a:rPr>
              <a:t>)</a:t>
            </a:r>
            <a:endParaRPr lang="en-GB" b="1" dirty="0">
              <a:solidFill>
                <a:srgbClr val="FF0000"/>
              </a:solidFill>
            </a:endParaRPr>
          </a:p>
          <a:p>
            <a:pPr>
              <a:buFont typeface="Wingdings" panose="05000000000000000000" pitchFamily="2" charset="2"/>
              <a:buChar char="§"/>
            </a:pPr>
            <a:r>
              <a:rPr lang="en-GB" b="1" dirty="0" smtClean="0">
                <a:solidFill>
                  <a:schemeClr val="tx1"/>
                </a:solidFill>
              </a:rPr>
              <a:t>A</a:t>
            </a:r>
            <a:r>
              <a:rPr lang="en-GB" dirty="0" smtClean="0">
                <a:solidFill>
                  <a:schemeClr val="tx1"/>
                </a:solidFill>
              </a:rPr>
              <a:t> Sut </a:t>
            </a:r>
            <a:r>
              <a:rPr lang="en-GB" dirty="0">
                <a:solidFill>
                  <a:schemeClr val="tx1"/>
                </a:solidFill>
              </a:rPr>
              <a:t>y </a:t>
            </a:r>
            <a:r>
              <a:rPr lang="en-GB" dirty="0" err="1">
                <a:solidFill>
                  <a:schemeClr val="tx1"/>
                </a:solidFill>
              </a:rPr>
              <a:t>byddwn</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cymhwyso’r</a:t>
            </a:r>
            <a:r>
              <a:rPr lang="en-GB" dirty="0">
                <a:solidFill>
                  <a:schemeClr val="tx1"/>
                </a:solidFill>
              </a:rPr>
              <a:t> </a:t>
            </a:r>
            <a:r>
              <a:rPr lang="en-GB" dirty="0" err="1">
                <a:solidFill>
                  <a:schemeClr val="tx1"/>
                </a:solidFill>
              </a:rPr>
              <a:t>hyn</a:t>
            </a:r>
            <a:r>
              <a:rPr lang="en-GB" dirty="0">
                <a:solidFill>
                  <a:schemeClr val="tx1"/>
                </a:solidFill>
              </a:rPr>
              <a:t> a </a:t>
            </a:r>
            <a:r>
              <a:rPr lang="en-GB" dirty="0" err="1" smtClean="0">
                <a:solidFill>
                  <a:schemeClr val="tx1"/>
                </a:solidFill>
              </a:rPr>
              <a:t>ddysgir</a:t>
            </a:r>
            <a:r>
              <a:rPr lang="en-GB" dirty="0" smtClean="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bynciau</a:t>
            </a:r>
            <a:r>
              <a:rPr lang="en-GB" dirty="0">
                <a:solidFill>
                  <a:schemeClr val="tx1"/>
                </a:solidFill>
              </a:rPr>
              <a:t> </a:t>
            </a:r>
            <a:r>
              <a:rPr lang="en-GB" dirty="0" err="1">
                <a:solidFill>
                  <a:schemeClr val="tx1"/>
                </a:solidFill>
              </a:rPr>
              <a:t>eraill</a:t>
            </a:r>
            <a:r>
              <a:rPr lang="en-GB" dirty="0">
                <a:solidFill>
                  <a:schemeClr val="tx1"/>
                </a:solidFill>
              </a:rPr>
              <a:t>? </a:t>
            </a:r>
            <a:r>
              <a:rPr lang="en-GB" dirty="0" err="1">
                <a:solidFill>
                  <a:schemeClr val="tx1"/>
                </a:solidFill>
              </a:rPr>
              <a:t>I’n</a:t>
            </a:r>
            <a:r>
              <a:rPr lang="en-GB" dirty="0">
                <a:solidFill>
                  <a:schemeClr val="tx1"/>
                </a:solidFill>
              </a:rPr>
              <a:t> </a:t>
            </a:r>
            <a:r>
              <a:rPr lang="en-GB" dirty="0" err="1">
                <a:solidFill>
                  <a:schemeClr val="tx1"/>
                </a:solidFill>
              </a:rPr>
              <a:t>bywydau</a:t>
            </a:r>
            <a:r>
              <a:rPr lang="en-GB" dirty="0">
                <a:solidFill>
                  <a:schemeClr val="tx1"/>
                </a:solidFill>
              </a:rPr>
              <a:t> </a:t>
            </a:r>
            <a:r>
              <a:rPr lang="en-GB" dirty="0" err="1">
                <a:solidFill>
                  <a:schemeClr val="tx1"/>
                </a:solidFill>
              </a:rPr>
              <a:t>personol</a:t>
            </a:r>
            <a:r>
              <a:rPr lang="en-GB" dirty="0">
                <a:solidFill>
                  <a:schemeClr val="tx1"/>
                </a:solidFill>
              </a:rPr>
              <a:t>? </a:t>
            </a:r>
            <a:r>
              <a:rPr lang="en-GB" dirty="0" smtClean="0">
                <a:solidFill>
                  <a:schemeClr val="tx1"/>
                </a:solidFill>
              </a:rPr>
              <a:t>I </a:t>
            </a:r>
            <a:r>
              <a:rPr lang="en-GB" dirty="0" err="1" smtClean="0">
                <a:solidFill>
                  <a:schemeClr val="tx1"/>
                </a:solidFill>
              </a:rPr>
              <a:t>brosiectau</a:t>
            </a:r>
            <a:r>
              <a:rPr lang="en-GB" dirty="0" smtClean="0">
                <a:solidFill>
                  <a:schemeClr val="tx1"/>
                </a:solidFill>
              </a:rPr>
              <a:t> </a:t>
            </a:r>
            <a:r>
              <a:rPr lang="en-GB" dirty="0" err="1">
                <a:solidFill>
                  <a:schemeClr val="tx1"/>
                </a:solidFill>
              </a:rPr>
              <a:t>nesaf</a:t>
            </a:r>
            <a:r>
              <a:rPr lang="en-GB" dirty="0" smtClean="0">
                <a:solidFill>
                  <a:schemeClr val="tx1"/>
                </a:solidFill>
              </a:rPr>
              <a:t>?</a:t>
            </a:r>
            <a:endParaRPr lang="en-GB" dirty="0">
              <a:solidFill>
                <a:schemeClr val="tx1"/>
              </a:solidFill>
            </a:endParaRPr>
          </a:p>
          <a:p>
            <a:pPr>
              <a:buFont typeface="Wingdings" panose="05000000000000000000" pitchFamily="2" charset="2"/>
              <a:buChar char="§"/>
            </a:pPr>
            <a:r>
              <a:rPr lang="en-GB" b="1" dirty="0">
                <a:solidFill>
                  <a:schemeClr val="tx1"/>
                </a:solidFill>
              </a:rPr>
              <a:t> </a:t>
            </a:r>
            <a:r>
              <a:rPr lang="en-GB" b="1" dirty="0" smtClean="0">
                <a:solidFill>
                  <a:schemeClr val="tx1"/>
                </a:solidFill>
              </a:rPr>
              <a:t>Q </a:t>
            </a:r>
            <a:r>
              <a:rPr lang="en-GB" dirty="0">
                <a:solidFill>
                  <a:schemeClr val="tx1"/>
                </a:solidFill>
              </a:rPr>
              <a:t>Pa </a:t>
            </a:r>
            <a:r>
              <a:rPr lang="en-GB" dirty="0" err="1">
                <a:solidFill>
                  <a:schemeClr val="tx1"/>
                </a:solidFill>
              </a:rPr>
              <a:t>gwestiynau</a:t>
            </a:r>
            <a:r>
              <a:rPr lang="en-GB" dirty="0">
                <a:solidFill>
                  <a:schemeClr val="tx1"/>
                </a:solidFill>
              </a:rPr>
              <a:t> </a:t>
            </a:r>
            <a:r>
              <a:rPr lang="en-GB" dirty="0" err="1">
                <a:solidFill>
                  <a:schemeClr val="tx1"/>
                </a:solidFill>
              </a:rPr>
              <a:t>newydd</a:t>
            </a:r>
            <a:r>
              <a:rPr lang="en-GB" dirty="0">
                <a:solidFill>
                  <a:schemeClr val="tx1"/>
                </a:solidFill>
              </a:rPr>
              <a:t> </a:t>
            </a:r>
            <a:r>
              <a:rPr lang="en-GB" dirty="0" err="1">
                <a:solidFill>
                  <a:schemeClr val="tx1"/>
                </a:solidFill>
              </a:rPr>
              <a:t>sydd</a:t>
            </a:r>
            <a:r>
              <a:rPr lang="en-GB" dirty="0">
                <a:solidFill>
                  <a:schemeClr val="tx1"/>
                </a:solidFill>
              </a:rPr>
              <a:t> </a:t>
            </a:r>
            <a:r>
              <a:rPr lang="en-GB" dirty="0" err="1">
                <a:solidFill>
                  <a:schemeClr val="tx1"/>
                </a:solidFill>
              </a:rPr>
              <a:t>gennym</a:t>
            </a:r>
            <a:r>
              <a:rPr lang="en-GB" dirty="0">
                <a:solidFill>
                  <a:schemeClr val="tx1"/>
                </a:solidFill>
              </a:rPr>
              <a:t> </a:t>
            </a:r>
            <a:r>
              <a:rPr lang="en-GB" dirty="0" err="1">
                <a:solidFill>
                  <a:schemeClr val="tx1"/>
                </a:solidFill>
              </a:rPr>
              <a:t>ar</a:t>
            </a:r>
            <a:r>
              <a:rPr lang="en-GB" dirty="0">
                <a:solidFill>
                  <a:schemeClr val="tx1"/>
                </a:solidFill>
              </a:rPr>
              <a:t> </a:t>
            </a:r>
            <a:r>
              <a:rPr lang="en-GB" dirty="0" err="1">
                <a:solidFill>
                  <a:schemeClr val="tx1"/>
                </a:solidFill>
              </a:rPr>
              <a:t>ôl</a:t>
            </a:r>
            <a:r>
              <a:rPr lang="en-GB" dirty="0">
                <a:solidFill>
                  <a:schemeClr val="tx1"/>
                </a:solidFill>
              </a:rPr>
              <a:t> </a:t>
            </a:r>
            <a:r>
              <a:rPr lang="en-GB" dirty="0" err="1">
                <a:solidFill>
                  <a:schemeClr val="tx1"/>
                </a:solidFill>
              </a:rPr>
              <a:t>ein</a:t>
            </a:r>
            <a:r>
              <a:rPr lang="en-GB" dirty="0">
                <a:solidFill>
                  <a:schemeClr val="tx1"/>
                </a:solidFill>
              </a:rPr>
              <a:t> </a:t>
            </a:r>
            <a:r>
              <a:rPr lang="en-GB" dirty="0" err="1">
                <a:solidFill>
                  <a:schemeClr val="tx1"/>
                </a:solidFill>
              </a:rPr>
              <a:t>hymholiad</a:t>
            </a:r>
            <a:r>
              <a:rPr lang="en-GB" dirty="0" smtClean="0">
                <a:solidFill>
                  <a:schemeClr val="tx1"/>
                </a:solidFill>
              </a:rPr>
              <a:t>?</a:t>
            </a:r>
            <a:endParaRPr lang="en-GB" dirty="0"/>
          </a:p>
          <a:p>
            <a:pPr marL="0" indent="0">
              <a:buNone/>
            </a:pPr>
            <a:endParaRPr lang="en-GB" dirty="0" smtClean="0"/>
          </a:p>
          <a:p>
            <a:pPr marL="0" indent="0">
              <a:buNone/>
            </a:pPr>
            <a:endParaRPr lang="en-GB" dirty="0"/>
          </a:p>
          <a:p>
            <a:endParaRPr lang="en-GB" dirty="0"/>
          </a:p>
        </p:txBody>
      </p:sp>
    </p:spTree>
    <p:extLst>
      <p:ext uri="{BB962C8B-B14F-4D97-AF65-F5344CB8AC3E}">
        <p14:creationId xmlns:p14="http://schemas.microsoft.com/office/powerpoint/2010/main" val="274609162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nvPr>
        </p:nvGraphicFramePr>
        <p:xfrm>
          <a:off x="1601189" y="1368433"/>
          <a:ext cx="5837997" cy="2219960"/>
        </p:xfrm>
        <a:graphic>
          <a:graphicData uri="http://schemas.openxmlformats.org/drawingml/2006/table">
            <a:tbl>
              <a:tblPr firstRow="1" bandRow="1">
                <a:tableStyleId>{5C22544A-7EE6-4342-B048-85BDC9FD1C3A}</a:tableStyleId>
              </a:tblPr>
              <a:tblGrid>
                <a:gridCol w="5837997">
                  <a:extLst>
                    <a:ext uri="{9D8B030D-6E8A-4147-A177-3AD203B41FA5}">
                      <a16:colId xmlns:a16="http://schemas.microsoft.com/office/drawing/2014/main" val="20000"/>
                    </a:ext>
                  </a:extLst>
                </a:gridCol>
              </a:tblGrid>
              <a:tr h="370840">
                <a:tc>
                  <a:txBody>
                    <a:bodyPr/>
                    <a:lstStyle/>
                    <a:p>
                      <a:r>
                        <a:rPr lang="en-GB" dirty="0" err="1" smtClean="0"/>
                        <a:t>Cynllunio</a:t>
                      </a:r>
                      <a:endParaRPr lang="en-US" dirty="0"/>
                    </a:p>
                  </a:txBody>
                  <a:tcPr/>
                </a:tc>
                <a:extLst>
                  <a:ext uri="{0D108BD9-81ED-4DB2-BD59-A6C34878D82A}">
                    <a16:rowId xmlns:a16="http://schemas.microsoft.com/office/drawing/2014/main" val="10000"/>
                  </a:ext>
                </a:extLst>
              </a:tr>
              <a:tr h="370840">
                <a:tc>
                  <a:txBody>
                    <a:bodyPr/>
                    <a:lstStyle/>
                    <a:p>
                      <a:r>
                        <a:rPr lang="en-GB" dirty="0" err="1" smtClean="0"/>
                        <a:t>Darganfod</a:t>
                      </a:r>
                      <a:r>
                        <a:rPr lang="en-GB" dirty="0" smtClean="0"/>
                        <a:t> </a:t>
                      </a:r>
                      <a:r>
                        <a:rPr lang="en-GB" dirty="0" err="1" smtClean="0"/>
                        <a:t>tystiolaeth</a:t>
                      </a:r>
                      <a:r>
                        <a:rPr lang="en-GB" dirty="0" smtClean="0"/>
                        <a:t>,</a:t>
                      </a:r>
                      <a:r>
                        <a:rPr lang="en-GB" baseline="0" dirty="0" smtClean="0"/>
                        <a:t> </a:t>
                      </a:r>
                      <a:r>
                        <a:rPr lang="en-GB" baseline="0" dirty="0" err="1" smtClean="0"/>
                        <a:t>gwybodaeth</a:t>
                      </a:r>
                      <a:r>
                        <a:rPr lang="en-GB" baseline="0" dirty="0" smtClean="0"/>
                        <a:t> a </a:t>
                      </a:r>
                      <a:r>
                        <a:rPr lang="en-GB" baseline="0" dirty="0" err="1" smtClean="0"/>
                        <a:t>syniadau</a:t>
                      </a:r>
                      <a:endParaRPr lang="en-US" dirty="0"/>
                    </a:p>
                  </a:txBody>
                  <a:tcPr/>
                </a:tc>
                <a:extLst>
                  <a:ext uri="{0D108BD9-81ED-4DB2-BD59-A6C34878D82A}">
                    <a16:rowId xmlns:a16="http://schemas.microsoft.com/office/drawing/2014/main" val="10001"/>
                  </a:ext>
                </a:extLst>
              </a:tr>
              <a:tr h="323121">
                <a:tc>
                  <a:txBody>
                    <a:bodyPr/>
                    <a:lstStyle/>
                    <a:p>
                      <a:r>
                        <a:rPr lang="en-GB" dirty="0" err="1" smtClean="0"/>
                        <a:t>Dulliau</a:t>
                      </a:r>
                      <a:r>
                        <a:rPr lang="en-GB" baseline="0" dirty="0" smtClean="0"/>
                        <a:t> a </a:t>
                      </a:r>
                      <a:r>
                        <a:rPr lang="en-GB" baseline="0" dirty="0" err="1" smtClean="0"/>
                        <a:t>strategaethau</a:t>
                      </a:r>
                      <a:endParaRPr lang="en-US" dirty="0"/>
                    </a:p>
                  </a:txBody>
                  <a:tcPr/>
                </a:tc>
                <a:extLst>
                  <a:ext uri="{0D108BD9-81ED-4DB2-BD59-A6C34878D82A}">
                    <a16:rowId xmlns:a16="http://schemas.microsoft.com/office/drawing/2014/main" val="10002"/>
                  </a:ext>
                </a:extLst>
              </a:tr>
              <a:tr h="370840">
                <a:tc>
                  <a:txBody>
                    <a:bodyPr/>
                    <a:lstStyle/>
                    <a:p>
                      <a:r>
                        <a:rPr lang="en-GB" dirty="0" err="1" smtClean="0"/>
                        <a:t>Rhagfynegi</a:t>
                      </a:r>
                      <a:endParaRPr lang="en-US" dirty="0"/>
                    </a:p>
                  </a:txBody>
                  <a:tcPr/>
                </a:tc>
                <a:extLst>
                  <a:ext uri="{0D108BD9-81ED-4DB2-BD59-A6C34878D82A}">
                    <a16:rowId xmlns:a16="http://schemas.microsoft.com/office/drawing/2014/main" val="10003"/>
                  </a:ext>
                </a:extLst>
              </a:tr>
              <a:tr h="370840">
                <a:tc>
                  <a:txBody>
                    <a:bodyPr/>
                    <a:lstStyle/>
                    <a:p>
                      <a:r>
                        <a:rPr lang="en-GB" dirty="0" err="1" smtClean="0"/>
                        <a:t>Profi’n</a:t>
                      </a:r>
                      <a:r>
                        <a:rPr lang="en-GB" dirty="0" smtClean="0"/>
                        <a:t> </a:t>
                      </a:r>
                      <a:r>
                        <a:rPr lang="en-GB" dirty="0" err="1" smtClean="0"/>
                        <a:t>deg</a:t>
                      </a:r>
                      <a:endParaRPr lang="en-US" dirty="0"/>
                    </a:p>
                  </a:txBody>
                  <a:tcPr/>
                </a:tc>
                <a:extLst>
                  <a:ext uri="{0D108BD9-81ED-4DB2-BD59-A6C34878D82A}">
                    <a16:rowId xmlns:a16="http://schemas.microsoft.com/office/drawing/2014/main" val="10004"/>
                  </a:ext>
                </a:extLst>
              </a:tr>
              <a:tr h="370840">
                <a:tc>
                  <a:txBody>
                    <a:bodyPr/>
                    <a:lstStyle/>
                    <a:p>
                      <a:r>
                        <a:rPr lang="en-GB" dirty="0" err="1" smtClean="0"/>
                        <a:t>Creu</a:t>
                      </a:r>
                      <a:r>
                        <a:rPr lang="en-GB" dirty="0" smtClean="0"/>
                        <a:t> </a:t>
                      </a:r>
                      <a:r>
                        <a:rPr lang="en-GB" dirty="0" err="1" smtClean="0"/>
                        <a:t>meini</a:t>
                      </a:r>
                      <a:r>
                        <a:rPr lang="en-GB" dirty="0" smtClean="0"/>
                        <a:t> </a:t>
                      </a:r>
                      <a:r>
                        <a:rPr lang="en-GB" dirty="0" err="1" smtClean="0"/>
                        <a:t>prawf</a:t>
                      </a:r>
                      <a:endParaRPr lang="en-US" dirty="0"/>
                    </a:p>
                  </a:txBody>
                  <a:tcPr/>
                </a:tc>
                <a:extLst>
                  <a:ext uri="{0D108BD9-81ED-4DB2-BD59-A6C34878D82A}">
                    <a16:rowId xmlns:a16="http://schemas.microsoft.com/office/drawing/2014/main" val="10005"/>
                  </a:ext>
                </a:extLst>
              </a:tr>
            </a:tbl>
          </a:graphicData>
        </a:graphic>
      </p:graphicFrame>
      <p:sp>
        <p:nvSpPr>
          <p:cNvPr id="3" name="Title 2"/>
          <p:cNvSpPr>
            <a:spLocks noGrp="1"/>
          </p:cNvSpPr>
          <p:nvPr>
            <p:ph type="title"/>
          </p:nvPr>
        </p:nvSpPr>
        <p:spPr>
          <a:xfrm>
            <a:off x="1981200" y="0"/>
            <a:ext cx="8976102" cy="1143000"/>
          </a:xfrm>
        </p:spPr>
        <p:txBody>
          <a:bodyPr>
            <a:normAutofit/>
          </a:bodyPr>
          <a:lstStyle/>
          <a:p>
            <a:r>
              <a:rPr lang="en-GB" sz="1800" b="1" dirty="0" smtClean="0"/>
              <a:t/>
            </a:r>
            <a:br>
              <a:rPr lang="en-GB" sz="1800" b="1" dirty="0" smtClean="0"/>
            </a:br>
            <a:r>
              <a:rPr lang="en-GB" sz="2400" b="1" dirty="0" err="1" smtClean="0"/>
              <a:t>Adolygu</a:t>
            </a:r>
            <a:r>
              <a:rPr lang="en-GB" sz="2400" b="1" dirty="0" smtClean="0"/>
              <a:t> Poster </a:t>
            </a:r>
            <a:r>
              <a:rPr lang="en-GB" sz="2400" b="1" dirty="0" err="1" smtClean="0"/>
              <a:t>Sgiliau</a:t>
            </a:r>
            <a:r>
              <a:rPr lang="en-GB" sz="2400" b="1" dirty="0" smtClean="0"/>
              <a:t> Gwyddoniaeth: </a:t>
            </a:r>
            <a:r>
              <a:rPr lang="en-GB" sz="2400" dirty="0" err="1" smtClean="0"/>
              <a:t>Nodweddion</a:t>
            </a:r>
            <a:r>
              <a:rPr lang="en-GB" sz="2400" dirty="0" smtClean="0"/>
              <a:t> </a:t>
            </a:r>
            <a:r>
              <a:rPr lang="en-GB" sz="2400" dirty="0" err="1" smtClean="0"/>
              <a:t>Llinynnau</a:t>
            </a:r>
            <a:r>
              <a:rPr lang="en-GB" sz="2400" dirty="0" smtClean="0"/>
              <a:t> dilyniant </a:t>
            </a:r>
            <a:r>
              <a:rPr lang="en-GB" sz="2400" b="1" dirty="0" smtClean="0"/>
              <a:t>L1-L5 </a:t>
            </a:r>
            <a:r>
              <a:rPr lang="en-GB" sz="2400" b="1" dirty="0"/>
              <a:t>(L1-3 =O4-6)  </a:t>
            </a:r>
            <a:r>
              <a:rPr lang="en-GB" sz="2400" b="1" i="1" dirty="0" err="1" smtClean="0"/>
              <a:t>ystyriwch</a:t>
            </a:r>
            <a:r>
              <a:rPr lang="en-GB" sz="2400" b="1" i="1" dirty="0" smtClean="0"/>
              <a:t> </a:t>
            </a:r>
            <a:r>
              <a:rPr lang="en-GB" sz="2400" b="1" i="1" dirty="0" err="1" smtClean="0"/>
              <a:t>eto</a:t>
            </a:r>
            <a:r>
              <a:rPr lang="en-GB" sz="2400" b="1" i="1" dirty="0"/>
              <a:t> </a:t>
            </a:r>
            <a:r>
              <a:rPr lang="en-GB" sz="2400" b="1" i="1" dirty="0" err="1" smtClean="0"/>
              <a:t>gyda</a:t>
            </a:r>
            <a:r>
              <a:rPr lang="en-GB" sz="2400" b="1" i="1" dirty="0" smtClean="0"/>
              <a:t> grid</a:t>
            </a:r>
            <a:r>
              <a:rPr lang="en-GB" sz="2400" b="1" i="1" dirty="0"/>
              <a:t> </a:t>
            </a:r>
            <a:r>
              <a:rPr lang="en-GB" sz="2400" b="1" i="1" dirty="0" err="1" smtClean="0"/>
              <a:t>dilyniant“It’s</a:t>
            </a:r>
            <a:r>
              <a:rPr lang="en-GB" sz="2400" b="1" i="1" dirty="0" smtClean="0"/>
              <a:t> </a:t>
            </a:r>
            <a:r>
              <a:rPr lang="en-GB" sz="2400" b="1" i="1" dirty="0"/>
              <a:t>Not </a:t>
            </a:r>
            <a:r>
              <a:rPr lang="en-GB" sz="2400" b="1" i="1" dirty="0" smtClean="0"/>
              <a:t>Fair” .</a:t>
            </a:r>
            <a:endParaRPr lang="en-US" sz="2400" dirty="0"/>
          </a:p>
        </p:txBody>
      </p:sp>
      <p:graphicFrame>
        <p:nvGraphicFramePr>
          <p:cNvPr id="7" name="Table 6"/>
          <p:cNvGraphicFramePr>
            <a:graphicFrameLocks noGrp="1"/>
          </p:cNvGraphicFramePr>
          <p:nvPr>
            <p:extLst>
              <p:ext uri="{D42A27DB-BD31-4B8C-83A1-F6EECF244321}">
                <p14:modId xmlns:p14="http://schemas.microsoft.com/office/powerpoint/2010/main" val="96092560"/>
              </p:ext>
            </p:extLst>
          </p:nvPr>
        </p:nvGraphicFramePr>
        <p:xfrm>
          <a:off x="8028122" y="2417736"/>
          <a:ext cx="3058334" cy="2596431"/>
        </p:xfrm>
        <a:graphic>
          <a:graphicData uri="http://schemas.openxmlformats.org/drawingml/2006/table">
            <a:tbl>
              <a:tblPr firstRow="1" bandRow="1">
                <a:tableStyleId>{5C22544A-7EE6-4342-B048-85BDC9FD1C3A}</a:tableStyleId>
              </a:tblPr>
              <a:tblGrid>
                <a:gridCol w="3058334">
                  <a:extLst>
                    <a:ext uri="{9D8B030D-6E8A-4147-A177-3AD203B41FA5}">
                      <a16:colId xmlns:a16="http://schemas.microsoft.com/office/drawing/2014/main" val="20000"/>
                    </a:ext>
                  </a:extLst>
                </a:gridCol>
              </a:tblGrid>
              <a:tr h="366555">
                <a:tc>
                  <a:txBody>
                    <a:bodyPr/>
                    <a:lstStyle/>
                    <a:p>
                      <a:r>
                        <a:rPr lang="en-GB" dirty="0" err="1" smtClean="0"/>
                        <a:t>Datblygu</a:t>
                      </a:r>
                      <a:endParaRPr lang="en-US" dirty="0"/>
                    </a:p>
                  </a:txBody>
                  <a:tcPr/>
                </a:tc>
                <a:extLst>
                  <a:ext uri="{0D108BD9-81ED-4DB2-BD59-A6C34878D82A}">
                    <a16:rowId xmlns:a16="http://schemas.microsoft.com/office/drawing/2014/main" val="10000"/>
                  </a:ext>
                </a:extLst>
              </a:tr>
              <a:tr h="371646">
                <a:tc>
                  <a:txBody>
                    <a:bodyPr/>
                    <a:lstStyle/>
                    <a:p>
                      <a:r>
                        <a:rPr lang="en-GB" dirty="0" err="1" smtClean="0"/>
                        <a:t>Arsylwi</a:t>
                      </a:r>
                      <a:r>
                        <a:rPr lang="en-GB" dirty="0" smtClean="0"/>
                        <a:t>/</a:t>
                      </a:r>
                      <a:r>
                        <a:rPr lang="en-GB" dirty="0" err="1" smtClean="0"/>
                        <a:t>mesur</a:t>
                      </a:r>
                      <a:endParaRPr lang="en-US" dirty="0"/>
                    </a:p>
                  </a:txBody>
                  <a:tcPr/>
                </a:tc>
                <a:extLst>
                  <a:ext uri="{0D108BD9-81ED-4DB2-BD59-A6C34878D82A}">
                    <a16:rowId xmlns:a16="http://schemas.microsoft.com/office/drawing/2014/main" val="10001"/>
                  </a:ext>
                </a:extLst>
              </a:tr>
              <a:tr h="371646">
                <a:tc>
                  <a:txBody>
                    <a:bodyPr/>
                    <a:lstStyle/>
                    <a:p>
                      <a:r>
                        <a:rPr lang="en-GB" dirty="0" err="1" smtClean="0"/>
                        <a:t>Monitro</a:t>
                      </a:r>
                      <a:r>
                        <a:rPr lang="en-GB" dirty="0" smtClean="0"/>
                        <a:t> </a:t>
                      </a:r>
                      <a:r>
                        <a:rPr lang="en-GB" dirty="0" err="1" smtClean="0"/>
                        <a:t>cynnydd</a:t>
                      </a:r>
                      <a:endParaRPr lang="en-US" dirty="0"/>
                    </a:p>
                  </a:txBody>
                  <a:tcPr/>
                </a:tc>
                <a:extLst>
                  <a:ext uri="{0D108BD9-81ED-4DB2-BD59-A6C34878D82A}">
                    <a16:rowId xmlns:a16="http://schemas.microsoft.com/office/drawing/2014/main" val="10002"/>
                  </a:ext>
                </a:extLst>
              </a:tr>
              <a:tr h="371646">
                <a:tc>
                  <a:txBody>
                    <a:bodyPr/>
                    <a:lstStyle/>
                    <a:p>
                      <a:r>
                        <a:rPr lang="en-GB" dirty="0" err="1" smtClean="0"/>
                        <a:t>Cyfleu</a:t>
                      </a:r>
                      <a:r>
                        <a:rPr lang="en-GB" dirty="0" smtClean="0"/>
                        <a:t> </a:t>
                      </a:r>
                      <a:r>
                        <a:rPr lang="en-GB" dirty="0" err="1" smtClean="0"/>
                        <a:t>darganfyddiadau</a:t>
                      </a:r>
                      <a:endParaRPr lang="en-US" dirty="0"/>
                    </a:p>
                  </a:txBody>
                  <a:tcPr/>
                </a:tc>
                <a:extLst>
                  <a:ext uri="{0D108BD9-81ED-4DB2-BD59-A6C34878D82A}">
                    <a16:rowId xmlns:a16="http://schemas.microsoft.com/office/drawing/2014/main" val="10003"/>
                  </a:ext>
                </a:extLst>
              </a:tr>
              <a:tr h="371646">
                <a:tc>
                  <a:txBody>
                    <a:bodyPr/>
                    <a:lstStyle/>
                    <a:p>
                      <a:r>
                        <a:rPr lang="en-GB" dirty="0" err="1" smtClean="0"/>
                        <a:t>Adolygu</a:t>
                      </a:r>
                      <a:r>
                        <a:rPr lang="en-GB" baseline="0" dirty="0" smtClean="0"/>
                        <a:t> </a:t>
                      </a:r>
                      <a:r>
                        <a:rPr lang="en-GB" baseline="0" dirty="0" err="1" smtClean="0"/>
                        <a:t>darganfyddiadau</a:t>
                      </a:r>
                      <a:endParaRPr lang="en-US" dirty="0"/>
                    </a:p>
                  </a:txBody>
                  <a:tcPr/>
                </a:tc>
                <a:extLst>
                  <a:ext uri="{0D108BD9-81ED-4DB2-BD59-A6C34878D82A}">
                    <a16:rowId xmlns:a16="http://schemas.microsoft.com/office/drawing/2014/main" val="10004"/>
                  </a:ext>
                </a:extLst>
              </a:tr>
              <a:tr h="371646">
                <a:tc>
                  <a:txBody>
                    <a:bodyPr/>
                    <a:lstStyle/>
                    <a:p>
                      <a:r>
                        <a:rPr lang="en-GB" dirty="0" err="1" smtClean="0"/>
                        <a:t>Esboniad</a:t>
                      </a:r>
                      <a:endParaRPr lang="en-US" dirty="0"/>
                    </a:p>
                  </a:txBody>
                  <a:tcPr/>
                </a:tc>
                <a:extLst>
                  <a:ext uri="{0D108BD9-81ED-4DB2-BD59-A6C34878D82A}">
                    <a16:rowId xmlns:a16="http://schemas.microsoft.com/office/drawing/2014/main" val="10005"/>
                  </a:ext>
                </a:extLst>
              </a:tr>
              <a:tr h="371646">
                <a:tc>
                  <a:txBody>
                    <a:bodyPr/>
                    <a:lstStyle/>
                    <a:p>
                      <a:r>
                        <a:rPr lang="en-GB" dirty="0" err="1" smtClean="0"/>
                        <a:t>Casgliadau</a:t>
                      </a:r>
                      <a:r>
                        <a:rPr lang="en-GB" dirty="0" smtClean="0"/>
                        <a:t>/</a:t>
                      </a:r>
                      <a:r>
                        <a:rPr lang="en-GB" dirty="0" err="1" smtClean="0"/>
                        <a:t>penderfyniadau</a:t>
                      </a:r>
                      <a:endParaRPr lang="en-US" dirty="0"/>
                    </a:p>
                  </a:txBody>
                  <a:tcPr/>
                </a:tc>
                <a:extLst>
                  <a:ext uri="{0D108BD9-81ED-4DB2-BD59-A6C34878D82A}">
                    <a16:rowId xmlns:a16="http://schemas.microsoft.com/office/drawing/2014/main" val="10006"/>
                  </a:ext>
                </a:extLst>
              </a:tr>
            </a:tbl>
          </a:graphicData>
        </a:graphic>
      </p:graphicFrame>
      <p:graphicFrame>
        <p:nvGraphicFramePr>
          <p:cNvPr id="8" name="Table 7"/>
          <p:cNvGraphicFramePr>
            <a:graphicFrameLocks noGrp="1"/>
          </p:cNvGraphicFramePr>
          <p:nvPr>
            <p:extLst/>
          </p:nvPr>
        </p:nvGraphicFramePr>
        <p:xfrm>
          <a:off x="1601189" y="4013395"/>
          <a:ext cx="5272642" cy="1483360"/>
        </p:xfrm>
        <a:graphic>
          <a:graphicData uri="http://schemas.openxmlformats.org/drawingml/2006/table">
            <a:tbl>
              <a:tblPr firstRow="1" bandRow="1">
                <a:tableStyleId>{5C22544A-7EE6-4342-B048-85BDC9FD1C3A}</a:tableStyleId>
              </a:tblPr>
              <a:tblGrid>
                <a:gridCol w="5272642">
                  <a:extLst>
                    <a:ext uri="{9D8B030D-6E8A-4147-A177-3AD203B41FA5}">
                      <a16:colId xmlns:a16="http://schemas.microsoft.com/office/drawing/2014/main" val="20000"/>
                    </a:ext>
                  </a:extLst>
                </a:gridCol>
              </a:tblGrid>
              <a:tr h="370840">
                <a:tc>
                  <a:txBody>
                    <a:bodyPr/>
                    <a:lstStyle/>
                    <a:p>
                      <a:r>
                        <a:rPr lang="en-GB" dirty="0" err="1" smtClean="0"/>
                        <a:t>Adfyfyrio</a:t>
                      </a:r>
                      <a:r>
                        <a:rPr lang="en-GB" baseline="0" dirty="0" smtClean="0"/>
                        <a:t>  (</a:t>
                      </a:r>
                      <a:r>
                        <a:rPr lang="en-GB" baseline="0" dirty="0" err="1" smtClean="0"/>
                        <a:t>myfyrio</a:t>
                      </a:r>
                      <a:r>
                        <a:rPr lang="en-GB" baseline="0" dirty="0" smtClean="0"/>
                        <a:t> </a:t>
                      </a:r>
                      <a:r>
                        <a:rPr lang="en-GB" baseline="0" dirty="0" err="1" smtClean="0"/>
                        <a:t>wedi</a:t>
                      </a:r>
                      <a:r>
                        <a:rPr lang="en-GB" baseline="0" dirty="0" smtClean="0"/>
                        <a:t> </a:t>
                      </a:r>
                      <a:r>
                        <a:rPr lang="en-GB" baseline="0" dirty="0" err="1" smtClean="0"/>
                        <a:t>nodi</a:t>
                      </a:r>
                      <a:r>
                        <a:rPr lang="en-GB" baseline="0" dirty="0" smtClean="0"/>
                        <a:t>)</a:t>
                      </a:r>
                      <a:endParaRPr lang="en-US" dirty="0"/>
                    </a:p>
                  </a:txBody>
                  <a:tcPr/>
                </a:tc>
                <a:extLst>
                  <a:ext uri="{0D108BD9-81ED-4DB2-BD59-A6C34878D82A}">
                    <a16:rowId xmlns:a16="http://schemas.microsoft.com/office/drawing/2014/main" val="10000"/>
                  </a:ext>
                </a:extLst>
              </a:tr>
              <a:tr h="370840">
                <a:tc>
                  <a:txBody>
                    <a:bodyPr/>
                    <a:lstStyle/>
                    <a:p>
                      <a:r>
                        <a:rPr lang="en-GB" dirty="0" err="1" smtClean="0"/>
                        <a:t>Adolygu</a:t>
                      </a:r>
                      <a:r>
                        <a:rPr lang="en-GB" dirty="0" smtClean="0"/>
                        <a:t> </a:t>
                      </a:r>
                      <a:r>
                        <a:rPr lang="en-GB" dirty="0" err="1" smtClean="0"/>
                        <a:t>llwyddiant</a:t>
                      </a:r>
                      <a:endParaRPr lang="en-US" dirty="0"/>
                    </a:p>
                  </a:txBody>
                  <a:tcPr/>
                </a:tc>
                <a:extLst>
                  <a:ext uri="{0D108BD9-81ED-4DB2-BD59-A6C34878D82A}">
                    <a16:rowId xmlns:a16="http://schemas.microsoft.com/office/drawing/2014/main" val="10001"/>
                  </a:ext>
                </a:extLst>
              </a:tr>
              <a:tr h="370840">
                <a:tc>
                  <a:txBody>
                    <a:bodyPr/>
                    <a:lstStyle/>
                    <a:p>
                      <a:r>
                        <a:rPr lang="en-GB" dirty="0" err="1" smtClean="0"/>
                        <a:t>Gwerthuso</a:t>
                      </a:r>
                      <a:r>
                        <a:rPr lang="en-GB" baseline="0" dirty="0" smtClean="0"/>
                        <a:t> </a:t>
                      </a:r>
                      <a:r>
                        <a:rPr lang="en-GB" baseline="0" dirty="0" err="1" smtClean="0"/>
                        <a:t>dysgu</a:t>
                      </a:r>
                      <a:endParaRPr lang="en-US" dirty="0"/>
                    </a:p>
                  </a:txBody>
                  <a:tcPr/>
                </a:tc>
                <a:extLst>
                  <a:ext uri="{0D108BD9-81ED-4DB2-BD59-A6C34878D82A}">
                    <a16:rowId xmlns:a16="http://schemas.microsoft.com/office/drawing/2014/main" val="10002"/>
                  </a:ext>
                </a:extLst>
              </a:tr>
              <a:tr h="370840">
                <a:tc>
                  <a:txBody>
                    <a:bodyPr/>
                    <a:lstStyle/>
                    <a:p>
                      <a:r>
                        <a:rPr lang="en-GB" dirty="0" err="1" smtClean="0"/>
                        <a:t>Cysylltu’r</a:t>
                      </a:r>
                      <a:r>
                        <a:rPr lang="en-GB" dirty="0" smtClean="0"/>
                        <a:t> </a:t>
                      </a:r>
                      <a:r>
                        <a:rPr lang="en-GB" dirty="0" err="1" smtClean="0"/>
                        <a:t>dysgu</a:t>
                      </a:r>
                      <a:endParaRPr lang="en-US" dirty="0"/>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419056771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853870"/>
            <a:ext cx="10058400" cy="1450757"/>
          </a:xfrm>
        </p:spPr>
        <p:txBody>
          <a:bodyPr>
            <a:normAutofit fontScale="90000"/>
          </a:bodyPr>
          <a:lstStyle/>
          <a:p>
            <a:r>
              <a:rPr lang="en-GB" b="1" dirty="0" err="1" smtClean="0">
                <a:solidFill>
                  <a:srgbClr val="FF0000"/>
                </a:solidFill>
              </a:rPr>
              <a:t>Dyfyniadau</a:t>
            </a:r>
            <a:r>
              <a:rPr lang="en-GB" b="1" dirty="0" smtClean="0">
                <a:solidFill>
                  <a:srgbClr val="FF0000"/>
                </a:solidFill>
              </a:rPr>
              <a:t> o Turner</a:t>
            </a:r>
            <a:r>
              <a:rPr lang="en-GB" b="1" dirty="0">
                <a:solidFill>
                  <a:srgbClr val="FF0000"/>
                </a:solidFill>
              </a:rPr>
              <a:t>, J. et al. (2011) </a:t>
            </a:r>
            <a:r>
              <a:rPr lang="en-GB" b="1" i="1" dirty="0">
                <a:solidFill>
                  <a:srgbClr val="FF0000"/>
                </a:solidFill>
              </a:rPr>
              <a:t>It’s not fair or is it?. </a:t>
            </a:r>
            <a:r>
              <a:rPr lang="en-GB" b="1" dirty="0" err="1" smtClean="0">
                <a:solidFill>
                  <a:srgbClr val="FF0000"/>
                </a:solidFill>
              </a:rPr>
              <a:t>Sandbach</a:t>
            </a:r>
            <a:r>
              <a:rPr lang="en-GB" b="1" dirty="0" smtClean="0">
                <a:solidFill>
                  <a:srgbClr val="FF0000"/>
                </a:solidFill>
              </a:rPr>
              <a:t>: </a:t>
            </a:r>
            <a:r>
              <a:rPr lang="en-GB" b="1" dirty="0">
                <a:solidFill>
                  <a:srgbClr val="FF0000"/>
                </a:solidFill>
              </a:rPr>
              <a:t>MHE.</a:t>
            </a:r>
            <a:r>
              <a:rPr lang="en-GB" b="1" dirty="0">
                <a:solidFill>
                  <a:schemeClr val="tx1"/>
                </a:solidFill>
              </a:rPr>
              <a:t/>
            </a:r>
            <a:br>
              <a:rPr lang="en-GB" b="1" dirty="0">
                <a:solidFill>
                  <a:schemeClr val="tx1"/>
                </a:solidFill>
              </a:rPr>
            </a:br>
            <a:endParaRPr lang="en-GB" dirty="0"/>
          </a:p>
        </p:txBody>
      </p:sp>
      <p:sp>
        <p:nvSpPr>
          <p:cNvPr id="3" name="Content Placeholder 2"/>
          <p:cNvSpPr>
            <a:spLocks noGrp="1"/>
          </p:cNvSpPr>
          <p:nvPr>
            <p:ph idx="1"/>
          </p:nvPr>
        </p:nvSpPr>
        <p:spPr/>
        <p:txBody>
          <a:bodyPr/>
          <a:lstStyle/>
          <a:p>
            <a:endParaRPr lang="en-GB" dirty="0" smtClean="0"/>
          </a:p>
          <a:p>
            <a:r>
              <a:rPr lang="en-GB" sz="3600" dirty="0" smtClean="0">
                <a:solidFill>
                  <a:srgbClr val="FF0000"/>
                </a:solidFill>
              </a:rPr>
              <a:t>“Science enquiry is what children do in order to answer scientific questions about the world around them.”</a:t>
            </a:r>
          </a:p>
          <a:p>
            <a:r>
              <a:rPr lang="en-GB" sz="3600" dirty="0" smtClean="0">
                <a:solidFill>
                  <a:srgbClr val="FF0000"/>
                </a:solidFill>
              </a:rPr>
              <a:t>“Different types of questions and situations require different types of enquiry.” </a:t>
            </a:r>
          </a:p>
          <a:p>
            <a:endParaRPr lang="en-GB" dirty="0"/>
          </a:p>
        </p:txBody>
      </p:sp>
    </p:spTree>
    <p:extLst>
      <p:ext uri="{BB962C8B-B14F-4D97-AF65-F5344CB8AC3E}">
        <p14:creationId xmlns:p14="http://schemas.microsoft.com/office/powerpoint/2010/main" val="428828157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solidFill>
                  <a:srgbClr val="FF0000"/>
                </a:solidFill>
              </a:rPr>
              <a:t>Dyfyniad</a:t>
            </a:r>
            <a:r>
              <a:rPr lang="en-GB" b="1" dirty="0" smtClean="0">
                <a:solidFill>
                  <a:srgbClr val="FF0000"/>
                </a:solidFill>
              </a:rPr>
              <a:t> o Turner</a:t>
            </a:r>
            <a:r>
              <a:rPr lang="en-GB" b="1" dirty="0">
                <a:solidFill>
                  <a:srgbClr val="FF0000"/>
                </a:solidFill>
              </a:rPr>
              <a:t>, J. et al. (2011) </a:t>
            </a:r>
            <a:r>
              <a:rPr lang="en-GB" b="1" i="1" dirty="0">
                <a:solidFill>
                  <a:srgbClr val="FF0000"/>
                </a:solidFill>
              </a:rPr>
              <a:t>It’s not fair or is it?. </a:t>
            </a:r>
            <a:r>
              <a:rPr lang="en-GB" b="1" dirty="0" err="1" smtClean="0">
                <a:solidFill>
                  <a:srgbClr val="FF0000"/>
                </a:solidFill>
              </a:rPr>
              <a:t>Sandbach</a:t>
            </a:r>
            <a:r>
              <a:rPr lang="en-GB" b="1" dirty="0" smtClean="0">
                <a:solidFill>
                  <a:srgbClr val="FF0000"/>
                </a:solidFill>
              </a:rPr>
              <a:t>: </a:t>
            </a:r>
            <a:r>
              <a:rPr lang="en-GB" b="1" dirty="0">
                <a:solidFill>
                  <a:srgbClr val="FF0000"/>
                </a:solidFill>
              </a:rPr>
              <a:t>MHE.</a:t>
            </a:r>
            <a:endParaRPr lang="en-GB" dirty="0">
              <a:solidFill>
                <a:srgbClr val="FF0000"/>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31964415"/>
              </p:ext>
            </p:extLst>
          </p:nvPr>
        </p:nvGraphicFramePr>
        <p:xfrm>
          <a:off x="1097280" y="2301770"/>
          <a:ext cx="10058400" cy="2743200"/>
        </p:xfrm>
        <a:graphic>
          <a:graphicData uri="http://schemas.openxmlformats.org/drawingml/2006/table">
            <a:tbl>
              <a:tblPr firstRow="1" bandRow="1">
                <a:tableStyleId>{5C22544A-7EE6-4342-B048-85BDC9FD1C3A}</a:tableStyleId>
              </a:tblPr>
              <a:tblGrid>
                <a:gridCol w="4474104">
                  <a:extLst>
                    <a:ext uri="{9D8B030D-6E8A-4147-A177-3AD203B41FA5}">
                      <a16:colId xmlns:a16="http://schemas.microsoft.com/office/drawing/2014/main" val="20000"/>
                    </a:ext>
                  </a:extLst>
                </a:gridCol>
                <a:gridCol w="5584296">
                  <a:extLst>
                    <a:ext uri="{9D8B030D-6E8A-4147-A177-3AD203B41FA5}">
                      <a16:colId xmlns:a16="http://schemas.microsoft.com/office/drawing/2014/main" val="20001"/>
                    </a:ext>
                  </a:extLst>
                </a:gridCol>
              </a:tblGrid>
              <a:tr h="354083">
                <a:tc>
                  <a:txBody>
                    <a:bodyPr/>
                    <a:lstStyle/>
                    <a:p>
                      <a:r>
                        <a:rPr lang="en-GB" dirty="0" smtClean="0">
                          <a:solidFill>
                            <a:schemeClr val="tx1"/>
                          </a:solidFill>
                        </a:rPr>
                        <a:t>Exploring</a:t>
                      </a:r>
                      <a:endParaRPr lang="en-GB" dirty="0">
                        <a:solidFill>
                          <a:schemeClr val="tx1"/>
                        </a:solidFill>
                      </a:endParaRPr>
                    </a:p>
                  </a:txBody>
                  <a:tcPr/>
                </a:tc>
                <a:tc>
                  <a:txBody>
                    <a:bodyPr/>
                    <a:lstStyle/>
                    <a:p>
                      <a:r>
                        <a:rPr lang="en-GB" dirty="0" smtClean="0">
                          <a:solidFill>
                            <a:schemeClr val="tx1"/>
                          </a:solidFill>
                        </a:rPr>
                        <a:t>Children explore a question, statement, problem’ idea’ artefact, living thing or event as a starting point</a:t>
                      </a:r>
                      <a:endParaRPr lang="en-GB" dirty="0">
                        <a:solidFill>
                          <a:schemeClr val="tx1"/>
                        </a:solidFill>
                      </a:endParaRPr>
                    </a:p>
                  </a:txBody>
                  <a:tcPr/>
                </a:tc>
                <a:extLst>
                  <a:ext uri="{0D108BD9-81ED-4DB2-BD59-A6C34878D82A}">
                    <a16:rowId xmlns:a16="http://schemas.microsoft.com/office/drawing/2014/main" val="10000"/>
                  </a:ext>
                </a:extLst>
              </a:tr>
              <a:tr h="354083">
                <a:tc>
                  <a:txBody>
                    <a:bodyPr/>
                    <a:lstStyle/>
                    <a:p>
                      <a:r>
                        <a:rPr lang="en-GB" dirty="0" smtClean="0">
                          <a:solidFill>
                            <a:schemeClr val="tx1"/>
                          </a:solidFill>
                        </a:rPr>
                        <a:t>Collecting and analysing evidence</a:t>
                      </a:r>
                      <a:endParaRPr lang="en-GB" dirty="0">
                        <a:solidFill>
                          <a:schemeClr val="tx1"/>
                        </a:solidFill>
                      </a:endParaRPr>
                    </a:p>
                  </a:txBody>
                  <a:tcPr/>
                </a:tc>
                <a:tc>
                  <a:txBody>
                    <a:bodyPr/>
                    <a:lstStyle/>
                    <a:p>
                      <a:r>
                        <a:rPr lang="en-GB" dirty="0" smtClean="0">
                          <a:solidFill>
                            <a:schemeClr val="tx1"/>
                          </a:solidFill>
                        </a:rPr>
                        <a:t>Children Observe over time; look for patterns; identify and classify; research using secondary sources or carry out a fair test, and record and analyse their findings.</a:t>
                      </a:r>
                      <a:endParaRPr lang="en-GB" dirty="0">
                        <a:solidFill>
                          <a:schemeClr val="tx1"/>
                        </a:solidFill>
                      </a:endParaRPr>
                    </a:p>
                  </a:txBody>
                  <a:tcPr/>
                </a:tc>
                <a:extLst>
                  <a:ext uri="{0D108BD9-81ED-4DB2-BD59-A6C34878D82A}">
                    <a16:rowId xmlns:a16="http://schemas.microsoft.com/office/drawing/2014/main" val="10001"/>
                  </a:ext>
                </a:extLst>
              </a:tr>
              <a:tr h="354083">
                <a:tc>
                  <a:txBody>
                    <a:bodyPr/>
                    <a:lstStyle/>
                    <a:p>
                      <a:r>
                        <a:rPr lang="en-GB" dirty="0" smtClean="0">
                          <a:solidFill>
                            <a:schemeClr val="tx1"/>
                          </a:solidFill>
                        </a:rPr>
                        <a:t>Reaching a suitable and satisfying outcome</a:t>
                      </a:r>
                      <a:endParaRPr lang="en-GB" dirty="0">
                        <a:solidFill>
                          <a:schemeClr val="tx1"/>
                        </a:solidFill>
                      </a:endParaRPr>
                    </a:p>
                  </a:txBody>
                  <a:tcPr/>
                </a:tc>
                <a:tc>
                  <a:txBody>
                    <a:bodyPr/>
                    <a:lstStyle/>
                    <a:p>
                      <a:r>
                        <a:rPr lang="en-GB" dirty="0" smtClean="0">
                          <a:solidFill>
                            <a:schemeClr val="tx1"/>
                          </a:solidFill>
                        </a:rPr>
                        <a:t>Children solve a problem, answer a question, develop an explanation, make and evaluate an artefact or system, provide evidence to justify why the outcome is appropriate, or raise more questions to investigate</a:t>
                      </a:r>
                      <a:endParaRPr lang="en-GB" dirty="0">
                        <a:solidFill>
                          <a:schemeClr val="tx1"/>
                        </a:solidFill>
                      </a:endParaRP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07931765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solidFill>
                  <a:schemeClr val="tx1"/>
                </a:solidFill>
              </a:rPr>
              <a:t>Dyfyniadau</a:t>
            </a:r>
            <a:r>
              <a:rPr lang="en-GB" b="1" dirty="0" smtClean="0">
                <a:solidFill>
                  <a:schemeClr val="tx1"/>
                </a:solidFill>
              </a:rPr>
              <a:t> o Turner</a:t>
            </a:r>
            <a:r>
              <a:rPr lang="en-GB" b="1" dirty="0">
                <a:solidFill>
                  <a:schemeClr val="tx1"/>
                </a:solidFill>
              </a:rPr>
              <a:t>, J. et al. (2011) </a:t>
            </a:r>
            <a:r>
              <a:rPr lang="en-GB" b="1" i="1" dirty="0">
                <a:solidFill>
                  <a:schemeClr val="tx1"/>
                </a:solidFill>
              </a:rPr>
              <a:t>It’s not fair or is it</a:t>
            </a:r>
            <a:r>
              <a:rPr lang="en-GB" b="1" i="1" dirty="0" smtClean="0">
                <a:solidFill>
                  <a:schemeClr val="tx1"/>
                </a:solidFill>
              </a:rPr>
              <a:t>? </a:t>
            </a:r>
            <a:r>
              <a:rPr lang="en-GB" b="1" dirty="0" err="1">
                <a:solidFill>
                  <a:schemeClr val="tx1"/>
                </a:solidFill>
              </a:rPr>
              <a:t>Sandbach</a:t>
            </a:r>
            <a:r>
              <a:rPr lang="en-GB" b="1" dirty="0">
                <a:solidFill>
                  <a:schemeClr val="tx1"/>
                </a:solidFill>
              </a:rPr>
              <a:t>. MHE.</a:t>
            </a:r>
            <a:endParaRPr lang="en-GB" dirty="0"/>
          </a:p>
        </p:txBody>
      </p:sp>
      <p:sp>
        <p:nvSpPr>
          <p:cNvPr id="3" name="Content Placeholder 2"/>
          <p:cNvSpPr>
            <a:spLocks noGrp="1"/>
          </p:cNvSpPr>
          <p:nvPr>
            <p:ph idx="1"/>
          </p:nvPr>
        </p:nvSpPr>
        <p:spPr>
          <a:xfrm>
            <a:off x="1097279" y="1845734"/>
            <a:ext cx="10375053" cy="4023360"/>
          </a:xfrm>
        </p:spPr>
        <p:txBody>
          <a:bodyPr>
            <a:noAutofit/>
          </a:bodyPr>
          <a:lstStyle/>
          <a:p>
            <a:r>
              <a:rPr lang="en-GB" sz="2800" b="1" dirty="0" err="1" smtClean="0">
                <a:solidFill>
                  <a:schemeClr val="tx1"/>
                </a:solidFill>
              </a:rPr>
              <a:t>Pwysigrwydd</a:t>
            </a:r>
            <a:r>
              <a:rPr lang="en-GB" sz="2800" b="1" dirty="0" smtClean="0">
                <a:solidFill>
                  <a:schemeClr val="tx1"/>
                </a:solidFill>
              </a:rPr>
              <a:t> </a:t>
            </a:r>
            <a:r>
              <a:rPr lang="en-GB" sz="2800" b="1" dirty="0" err="1" smtClean="0">
                <a:solidFill>
                  <a:schemeClr val="tx1"/>
                </a:solidFill>
              </a:rPr>
              <a:t>dilyniant</a:t>
            </a:r>
            <a:r>
              <a:rPr lang="en-GB" sz="2800" b="1" dirty="0" smtClean="0">
                <a:solidFill>
                  <a:schemeClr val="tx1"/>
                </a:solidFill>
              </a:rPr>
              <a:t>: </a:t>
            </a:r>
          </a:p>
          <a:p>
            <a:r>
              <a:rPr lang="en-GB" sz="2800" dirty="0" smtClean="0">
                <a:solidFill>
                  <a:schemeClr val="tx1"/>
                </a:solidFill>
              </a:rPr>
              <a:t>“The science enquiry process is essentially the same whatever the age and maturity of the children, but the skills that they use when doing science enquiry should develop as they move through school.”</a:t>
            </a:r>
          </a:p>
          <a:p>
            <a:r>
              <a:rPr lang="en-GB" sz="2800" b="1" dirty="0" err="1" smtClean="0">
                <a:solidFill>
                  <a:schemeClr val="tx1"/>
                </a:solidFill>
              </a:rPr>
              <a:t>Sut</a:t>
            </a:r>
            <a:r>
              <a:rPr lang="en-GB" sz="2800" b="1" dirty="0" smtClean="0">
                <a:solidFill>
                  <a:schemeClr val="tx1"/>
                </a:solidFill>
              </a:rPr>
              <a:t> y </a:t>
            </a:r>
            <a:r>
              <a:rPr lang="en-GB" sz="2800" b="1" dirty="0" err="1" smtClean="0">
                <a:solidFill>
                  <a:schemeClr val="tx1"/>
                </a:solidFill>
              </a:rPr>
              <a:t>byddwch</a:t>
            </a:r>
            <a:r>
              <a:rPr lang="en-GB" sz="2800" b="1" dirty="0" smtClean="0">
                <a:solidFill>
                  <a:schemeClr val="tx1"/>
                </a:solidFill>
              </a:rPr>
              <a:t> </a:t>
            </a:r>
            <a:r>
              <a:rPr lang="en-GB" sz="2800" b="1" dirty="0" err="1" smtClean="0">
                <a:solidFill>
                  <a:schemeClr val="tx1"/>
                </a:solidFill>
              </a:rPr>
              <a:t>yn</a:t>
            </a:r>
            <a:r>
              <a:rPr lang="en-GB" sz="2800" b="1" dirty="0" smtClean="0">
                <a:solidFill>
                  <a:schemeClr val="tx1"/>
                </a:solidFill>
              </a:rPr>
              <a:t> </a:t>
            </a:r>
            <a:r>
              <a:rPr lang="en-GB" sz="2800" b="1" dirty="0" err="1" smtClean="0">
                <a:solidFill>
                  <a:schemeClr val="tx1"/>
                </a:solidFill>
              </a:rPr>
              <a:t>dewis</a:t>
            </a:r>
            <a:r>
              <a:rPr lang="en-GB" sz="2800" b="1" dirty="0" smtClean="0">
                <a:solidFill>
                  <a:schemeClr val="tx1"/>
                </a:solidFill>
              </a:rPr>
              <a:t> pa </a:t>
            </a:r>
            <a:r>
              <a:rPr lang="en-GB" sz="2800" b="1" dirty="0" err="1" smtClean="0">
                <a:solidFill>
                  <a:schemeClr val="tx1"/>
                </a:solidFill>
              </a:rPr>
              <a:t>fath</a:t>
            </a:r>
            <a:r>
              <a:rPr lang="en-GB" sz="2800" b="1" dirty="0" smtClean="0">
                <a:solidFill>
                  <a:schemeClr val="tx1"/>
                </a:solidFill>
              </a:rPr>
              <a:t> o </a:t>
            </a:r>
            <a:r>
              <a:rPr lang="en-GB" sz="2800" b="1" dirty="0" err="1" smtClean="0">
                <a:solidFill>
                  <a:schemeClr val="tx1"/>
                </a:solidFill>
              </a:rPr>
              <a:t>ymholiad</a:t>
            </a:r>
            <a:r>
              <a:rPr lang="en-GB" sz="2800" b="1" dirty="0" smtClean="0">
                <a:solidFill>
                  <a:schemeClr val="tx1"/>
                </a:solidFill>
              </a:rPr>
              <a:t> </a:t>
            </a:r>
            <a:r>
              <a:rPr lang="en-GB" sz="2800" b="1" dirty="0" err="1" smtClean="0">
                <a:solidFill>
                  <a:schemeClr val="tx1"/>
                </a:solidFill>
              </a:rPr>
              <a:t>fydd</a:t>
            </a:r>
            <a:r>
              <a:rPr lang="en-GB" sz="2800" b="1" dirty="0" smtClean="0">
                <a:solidFill>
                  <a:schemeClr val="tx1"/>
                </a:solidFill>
              </a:rPr>
              <a:t> y plant </a:t>
            </a:r>
            <a:r>
              <a:rPr lang="en-GB" sz="2800" b="1" dirty="0" err="1" smtClean="0">
                <a:solidFill>
                  <a:schemeClr val="tx1"/>
                </a:solidFill>
              </a:rPr>
              <a:t>yn</a:t>
            </a:r>
            <a:r>
              <a:rPr lang="en-GB" sz="2800" b="1" dirty="0" smtClean="0">
                <a:solidFill>
                  <a:schemeClr val="tx1"/>
                </a:solidFill>
              </a:rPr>
              <a:t> </a:t>
            </a:r>
            <a:r>
              <a:rPr lang="en-GB" sz="2800" b="1" dirty="0" err="1" smtClean="0">
                <a:solidFill>
                  <a:schemeClr val="tx1"/>
                </a:solidFill>
              </a:rPr>
              <a:t>ei</a:t>
            </a:r>
            <a:r>
              <a:rPr lang="en-GB" sz="2800" b="1" dirty="0" smtClean="0">
                <a:solidFill>
                  <a:schemeClr val="tx1"/>
                </a:solidFill>
              </a:rPr>
              <a:t> </a:t>
            </a:r>
            <a:r>
              <a:rPr lang="en-GB" sz="2800" b="1" dirty="0" err="1" smtClean="0">
                <a:solidFill>
                  <a:schemeClr val="tx1"/>
                </a:solidFill>
              </a:rPr>
              <a:t>wneud</a:t>
            </a:r>
            <a:r>
              <a:rPr lang="en-GB" sz="2800" b="1" dirty="0" smtClean="0">
                <a:solidFill>
                  <a:schemeClr val="tx1"/>
                </a:solidFill>
              </a:rPr>
              <a:t>? </a:t>
            </a:r>
          </a:p>
          <a:p>
            <a:r>
              <a:rPr lang="en-GB" sz="2800" dirty="0" smtClean="0">
                <a:solidFill>
                  <a:srgbClr val="FF0000"/>
                </a:solidFill>
              </a:rPr>
              <a:t>“If you know about the different types of enquiry, then you can build this into your planning. If children know about the different types of enquiry, then they can make decisions about which will be best in different situations.” Mae DSY </a:t>
            </a:r>
            <a:r>
              <a:rPr lang="en-GB" sz="2800" dirty="0" err="1" smtClean="0">
                <a:solidFill>
                  <a:srgbClr val="FF0000"/>
                </a:solidFill>
              </a:rPr>
              <a:t>yn</a:t>
            </a:r>
            <a:r>
              <a:rPr lang="en-GB" sz="2800" dirty="0" smtClean="0">
                <a:solidFill>
                  <a:srgbClr val="FF0000"/>
                </a:solidFill>
              </a:rPr>
              <a:t> </a:t>
            </a:r>
            <a:r>
              <a:rPr lang="en-GB" sz="2800" dirty="0" err="1" smtClean="0">
                <a:solidFill>
                  <a:srgbClr val="FF0000"/>
                </a:solidFill>
              </a:rPr>
              <a:t>hyrwyddo’r</a:t>
            </a:r>
            <a:r>
              <a:rPr lang="en-GB" sz="2800" dirty="0" smtClean="0">
                <a:solidFill>
                  <a:srgbClr val="FF0000"/>
                </a:solidFill>
              </a:rPr>
              <a:t> </a:t>
            </a:r>
            <a:r>
              <a:rPr lang="en-GB" sz="2800" dirty="0" err="1" smtClean="0">
                <a:solidFill>
                  <a:srgbClr val="FF0000"/>
                </a:solidFill>
              </a:rPr>
              <a:t>dewisiadau</a:t>
            </a:r>
            <a:r>
              <a:rPr lang="en-GB" sz="2800" dirty="0" smtClean="0">
                <a:solidFill>
                  <a:srgbClr val="FF0000"/>
                </a:solidFill>
              </a:rPr>
              <a:t> </a:t>
            </a:r>
            <a:r>
              <a:rPr lang="en-GB" sz="2800" dirty="0" err="1" smtClean="0">
                <a:solidFill>
                  <a:srgbClr val="FF0000"/>
                </a:solidFill>
              </a:rPr>
              <a:t>hyn</a:t>
            </a:r>
            <a:r>
              <a:rPr lang="en-GB" sz="2800" dirty="0" smtClean="0">
                <a:solidFill>
                  <a:srgbClr val="FF0000"/>
                </a:solidFill>
              </a:rPr>
              <a:t>.</a:t>
            </a:r>
            <a:endParaRPr lang="en-GB" sz="2800" dirty="0">
              <a:solidFill>
                <a:srgbClr val="FF0000"/>
              </a:solidFill>
            </a:endParaRPr>
          </a:p>
        </p:txBody>
      </p:sp>
    </p:spTree>
    <p:extLst>
      <p:ext uri="{BB962C8B-B14F-4D97-AF65-F5344CB8AC3E}">
        <p14:creationId xmlns:p14="http://schemas.microsoft.com/office/powerpoint/2010/main" val="166097224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1"/>
                </a:solidFill>
              </a:rPr>
              <a:t>Turner, J. et al. (2011) </a:t>
            </a:r>
            <a:r>
              <a:rPr lang="en-GB" b="1" i="1" dirty="0">
                <a:solidFill>
                  <a:schemeClr val="tx1"/>
                </a:solidFill>
              </a:rPr>
              <a:t>It’s not fair or is it?. </a:t>
            </a:r>
            <a:r>
              <a:rPr lang="en-GB" b="1" dirty="0" err="1" smtClean="0">
                <a:solidFill>
                  <a:schemeClr val="tx1"/>
                </a:solidFill>
              </a:rPr>
              <a:t>Sandbach</a:t>
            </a:r>
            <a:r>
              <a:rPr lang="en-GB" b="1" dirty="0" smtClean="0">
                <a:solidFill>
                  <a:schemeClr val="tx1"/>
                </a:solidFill>
              </a:rPr>
              <a:t>: </a:t>
            </a:r>
            <a:r>
              <a:rPr lang="en-GB" b="1" dirty="0">
                <a:solidFill>
                  <a:schemeClr val="tx1"/>
                </a:solidFill>
              </a:rPr>
              <a:t>MHE.</a:t>
            </a:r>
            <a:endParaRPr lang="en-GB" dirty="0"/>
          </a:p>
        </p:txBody>
      </p:sp>
      <p:sp>
        <p:nvSpPr>
          <p:cNvPr id="3" name="Content Placeholder 2"/>
          <p:cNvSpPr>
            <a:spLocks noGrp="1"/>
          </p:cNvSpPr>
          <p:nvPr>
            <p:ph idx="1"/>
          </p:nvPr>
        </p:nvSpPr>
        <p:spPr>
          <a:xfrm>
            <a:off x="1165014" y="1905001"/>
            <a:ext cx="10058400" cy="4023360"/>
          </a:xfrm>
        </p:spPr>
        <p:txBody>
          <a:bodyPr>
            <a:normAutofit/>
          </a:bodyPr>
          <a:lstStyle/>
          <a:p>
            <a:r>
              <a:rPr lang="en-GB" dirty="0" err="1" smtClean="0">
                <a:solidFill>
                  <a:schemeClr val="tx1"/>
                </a:solidFill>
              </a:rPr>
              <a:t>Gweithgaredd</a:t>
            </a:r>
            <a:r>
              <a:rPr lang="en-GB" dirty="0" smtClean="0">
                <a:solidFill>
                  <a:schemeClr val="tx1"/>
                </a:solidFill>
              </a:rPr>
              <a:t> </a:t>
            </a:r>
            <a:r>
              <a:rPr lang="en-GB" dirty="0" err="1" smtClean="0">
                <a:solidFill>
                  <a:schemeClr val="tx1"/>
                </a:solidFill>
              </a:rPr>
              <a:t>mewn</a:t>
            </a:r>
            <a:r>
              <a:rPr lang="en-GB" dirty="0" smtClean="0">
                <a:solidFill>
                  <a:schemeClr val="tx1"/>
                </a:solidFill>
              </a:rPr>
              <a:t> </a:t>
            </a:r>
            <a:r>
              <a:rPr lang="en-GB" dirty="0" err="1" smtClean="0">
                <a:solidFill>
                  <a:schemeClr val="tx1"/>
                </a:solidFill>
              </a:rPr>
              <a:t>parau</a:t>
            </a:r>
            <a:r>
              <a:rPr lang="en-GB" dirty="0" smtClean="0">
                <a:solidFill>
                  <a:schemeClr val="tx1"/>
                </a:solidFill>
              </a:rPr>
              <a:t>:</a:t>
            </a:r>
          </a:p>
          <a:p>
            <a:r>
              <a:rPr lang="en-GB" dirty="0" err="1" smtClean="0">
                <a:solidFill>
                  <a:schemeClr val="tx1"/>
                </a:solidFill>
              </a:rPr>
              <a:t>Ystyriwch</a:t>
            </a:r>
            <a:r>
              <a:rPr lang="en-GB" dirty="0" smtClean="0">
                <a:solidFill>
                  <a:schemeClr val="tx1"/>
                </a:solidFill>
              </a:rPr>
              <a:t> </a:t>
            </a:r>
            <a:r>
              <a:rPr lang="en-GB" dirty="0" err="1" smtClean="0">
                <a:solidFill>
                  <a:schemeClr val="tx1"/>
                </a:solidFill>
              </a:rPr>
              <a:t>enghreifftiau</a:t>
            </a:r>
            <a:r>
              <a:rPr lang="en-GB" dirty="0" smtClean="0">
                <a:solidFill>
                  <a:schemeClr val="tx1"/>
                </a:solidFill>
              </a:rPr>
              <a:t> CA2 a CS </a:t>
            </a:r>
            <a:r>
              <a:rPr lang="en-GB" dirty="0" err="1" smtClean="0">
                <a:solidFill>
                  <a:schemeClr val="tx1"/>
                </a:solidFill>
              </a:rPr>
              <a:t>yn</a:t>
            </a:r>
            <a:r>
              <a:rPr lang="en-GB" dirty="0" smtClean="0">
                <a:solidFill>
                  <a:schemeClr val="tx1"/>
                </a:solidFill>
              </a:rPr>
              <a:t> y </a:t>
            </a:r>
            <a:r>
              <a:rPr lang="en-GB" dirty="0" err="1" smtClean="0">
                <a:solidFill>
                  <a:schemeClr val="tx1"/>
                </a:solidFill>
              </a:rPr>
              <a:t>pecyn</a:t>
            </a:r>
            <a:r>
              <a:rPr lang="en-GB" dirty="0" smtClean="0">
                <a:solidFill>
                  <a:schemeClr val="tx1"/>
                </a:solidFill>
              </a:rPr>
              <a:t>.</a:t>
            </a:r>
            <a:endParaRPr lang="en-GB" dirty="0">
              <a:solidFill>
                <a:schemeClr val="tx1"/>
              </a:solidFill>
            </a:endParaRPr>
          </a:p>
          <a:p>
            <a:r>
              <a:rPr lang="en-GB" dirty="0">
                <a:solidFill>
                  <a:schemeClr val="tx1"/>
                </a:solidFill>
              </a:rPr>
              <a:t>1. </a:t>
            </a:r>
            <a:r>
              <a:rPr lang="en-GB" dirty="0" err="1" smtClean="0">
                <a:solidFill>
                  <a:schemeClr val="tx1"/>
                </a:solidFill>
              </a:rPr>
              <a:t>Gan</a:t>
            </a:r>
            <a:r>
              <a:rPr lang="en-GB" dirty="0" smtClean="0">
                <a:solidFill>
                  <a:schemeClr val="tx1"/>
                </a:solidFill>
              </a:rPr>
              <a:t> </a:t>
            </a:r>
            <a:r>
              <a:rPr lang="en-GB" dirty="0" err="1" smtClean="0">
                <a:solidFill>
                  <a:schemeClr val="tx1"/>
                </a:solidFill>
              </a:rPr>
              <a:t>ddefnyddio’r</a:t>
            </a:r>
            <a:r>
              <a:rPr lang="en-GB" dirty="0" smtClean="0">
                <a:solidFill>
                  <a:schemeClr val="tx1"/>
                </a:solidFill>
              </a:rPr>
              <a:t> poster </a:t>
            </a:r>
            <a:r>
              <a:rPr lang="en-GB" dirty="0" err="1" smtClean="0">
                <a:solidFill>
                  <a:schemeClr val="tx1"/>
                </a:solidFill>
              </a:rPr>
              <a:t>dilyniant</a:t>
            </a:r>
            <a:r>
              <a:rPr lang="en-GB" dirty="0" smtClean="0">
                <a:solidFill>
                  <a:schemeClr val="tx1"/>
                </a:solidFill>
              </a:rPr>
              <a:t> </a:t>
            </a:r>
            <a:r>
              <a:rPr lang="en-GB" dirty="0" err="1" smtClean="0">
                <a:solidFill>
                  <a:schemeClr val="tx1"/>
                </a:solidFill>
              </a:rPr>
              <a:t>sgiliau</a:t>
            </a:r>
            <a:r>
              <a:rPr lang="en-GB" dirty="0" smtClean="0">
                <a:solidFill>
                  <a:schemeClr val="tx1"/>
                </a:solidFill>
              </a:rPr>
              <a:t> </a:t>
            </a:r>
            <a:r>
              <a:rPr lang="en-GB" dirty="0" err="1" smtClean="0">
                <a:solidFill>
                  <a:schemeClr val="tx1"/>
                </a:solidFill>
              </a:rPr>
              <a:t>neu</a:t>
            </a:r>
            <a:r>
              <a:rPr lang="en-GB" dirty="0" smtClean="0">
                <a:solidFill>
                  <a:schemeClr val="tx1"/>
                </a:solidFill>
              </a:rPr>
              <a:t> Grid It’s Not Fair, </a:t>
            </a:r>
            <a:r>
              <a:rPr lang="en-GB" dirty="0" err="1" smtClean="0">
                <a:solidFill>
                  <a:schemeClr val="tx1"/>
                </a:solidFill>
              </a:rPr>
              <a:t>ticiwch</a:t>
            </a:r>
            <a:r>
              <a:rPr lang="en-GB" dirty="0" smtClean="0">
                <a:solidFill>
                  <a:schemeClr val="tx1"/>
                </a:solidFill>
              </a:rPr>
              <a:t> y </a:t>
            </a:r>
            <a:r>
              <a:rPr lang="en-GB" dirty="0" err="1" smtClean="0">
                <a:solidFill>
                  <a:schemeClr val="tx1"/>
                </a:solidFill>
              </a:rPr>
              <a:t>disgrifiadau</a:t>
            </a:r>
            <a:r>
              <a:rPr lang="en-GB" dirty="0" smtClean="0">
                <a:solidFill>
                  <a:schemeClr val="tx1"/>
                </a:solidFill>
              </a:rPr>
              <a:t> </a:t>
            </a:r>
            <a:r>
              <a:rPr lang="en-GB" dirty="0" err="1" smtClean="0">
                <a:solidFill>
                  <a:schemeClr val="tx1"/>
                </a:solidFill>
              </a:rPr>
              <a:t>sgil</a:t>
            </a:r>
            <a:r>
              <a:rPr lang="en-GB" dirty="0" smtClean="0">
                <a:solidFill>
                  <a:schemeClr val="tx1"/>
                </a:solidFill>
              </a:rPr>
              <a:t> y </a:t>
            </a:r>
            <a:r>
              <a:rPr lang="en-GB" dirty="0" err="1" smtClean="0">
                <a:solidFill>
                  <a:schemeClr val="tx1"/>
                </a:solidFill>
              </a:rPr>
              <a:t>gellid</a:t>
            </a:r>
            <a:r>
              <a:rPr lang="en-GB" dirty="0" smtClean="0">
                <a:solidFill>
                  <a:schemeClr val="tx1"/>
                </a:solidFill>
              </a:rPr>
              <a:t> </a:t>
            </a:r>
            <a:r>
              <a:rPr lang="en-GB" dirty="0" err="1" smtClean="0">
                <a:solidFill>
                  <a:schemeClr val="tx1"/>
                </a:solidFill>
              </a:rPr>
              <a:t>eu</a:t>
            </a:r>
            <a:r>
              <a:rPr lang="en-GB" dirty="0" smtClean="0">
                <a:solidFill>
                  <a:schemeClr val="tx1"/>
                </a:solidFill>
              </a:rPr>
              <a:t> </a:t>
            </a:r>
            <a:r>
              <a:rPr lang="en-GB" dirty="0" err="1" smtClean="0">
                <a:solidFill>
                  <a:schemeClr val="tx1"/>
                </a:solidFill>
              </a:rPr>
              <a:t>defnyddio</a:t>
            </a:r>
            <a:r>
              <a:rPr lang="en-GB" dirty="0" smtClean="0">
                <a:solidFill>
                  <a:schemeClr val="tx1"/>
                </a:solidFill>
              </a:rPr>
              <a:t> </a:t>
            </a:r>
            <a:r>
              <a:rPr lang="en-GB" dirty="0" err="1" smtClean="0">
                <a:solidFill>
                  <a:schemeClr val="tx1"/>
                </a:solidFill>
              </a:rPr>
              <a:t>ymhob</a:t>
            </a:r>
            <a:r>
              <a:rPr lang="en-GB" dirty="0" smtClean="0">
                <a:solidFill>
                  <a:schemeClr val="tx1"/>
                </a:solidFill>
              </a:rPr>
              <a:t> </a:t>
            </a:r>
            <a:r>
              <a:rPr lang="en-GB" dirty="0" err="1" smtClean="0">
                <a:solidFill>
                  <a:schemeClr val="tx1"/>
                </a:solidFill>
              </a:rPr>
              <a:t>achos</a:t>
            </a:r>
            <a:r>
              <a:rPr lang="en-GB" dirty="0" smtClean="0">
                <a:solidFill>
                  <a:schemeClr val="tx1"/>
                </a:solidFill>
              </a:rPr>
              <a:t> </a:t>
            </a:r>
            <a:r>
              <a:rPr lang="en-GB" dirty="0" err="1" smtClean="0">
                <a:solidFill>
                  <a:schemeClr val="tx1"/>
                </a:solidFill>
              </a:rPr>
              <a:t>i</a:t>
            </a:r>
            <a:r>
              <a:rPr lang="en-GB" dirty="0" smtClean="0">
                <a:solidFill>
                  <a:schemeClr val="tx1"/>
                </a:solidFill>
              </a:rPr>
              <a:t> </a:t>
            </a:r>
            <a:r>
              <a:rPr lang="en-GB" dirty="0" err="1" smtClean="0">
                <a:solidFill>
                  <a:schemeClr val="tx1"/>
                </a:solidFill>
              </a:rPr>
              <a:t>Gynllunio</a:t>
            </a:r>
            <a:r>
              <a:rPr lang="en-GB" dirty="0" smtClean="0">
                <a:solidFill>
                  <a:schemeClr val="tx1"/>
                </a:solidFill>
              </a:rPr>
              <a:t>, </a:t>
            </a:r>
            <a:r>
              <a:rPr lang="en-GB" dirty="0" err="1" smtClean="0">
                <a:solidFill>
                  <a:schemeClr val="tx1"/>
                </a:solidFill>
              </a:rPr>
              <a:t>Datblygu</a:t>
            </a:r>
            <a:r>
              <a:rPr lang="en-GB" dirty="0" smtClean="0">
                <a:solidFill>
                  <a:schemeClr val="tx1"/>
                </a:solidFill>
              </a:rPr>
              <a:t>, </a:t>
            </a:r>
            <a:r>
              <a:rPr lang="en-GB" dirty="0" err="1" smtClean="0">
                <a:solidFill>
                  <a:schemeClr val="tx1"/>
                </a:solidFill>
              </a:rPr>
              <a:t>Adfyfyrio</a:t>
            </a:r>
            <a:r>
              <a:rPr lang="en-GB" dirty="0" smtClean="0">
                <a:solidFill>
                  <a:schemeClr val="tx1"/>
                </a:solidFill>
              </a:rPr>
              <a:t> </a:t>
            </a:r>
            <a:r>
              <a:rPr lang="en-GB" dirty="0" err="1" smtClean="0">
                <a:solidFill>
                  <a:schemeClr val="tx1"/>
                </a:solidFill>
              </a:rPr>
              <a:t>elfennau</a:t>
            </a:r>
            <a:r>
              <a:rPr lang="en-GB" dirty="0" smtClean="0">
                <a:solidFill>
                  <a:schemeClr val="tx1"/>
                </a:solidFill>
              </a:rPr>
              <a:t> o </a:t>
            </a:r>
            <a:r>
              <a:rPr lang="en-GB" dirty="0" err="1" smtClean="0">
                <a:solidFill>
                  <a:schemeClr val="tx1"/>
                </a:solidFill>
              </a:rPr>
              <a:t>ymholiad</a:t>
            </a:r>
            <a:r>
              <a:rPr lang="en-GB" dirty="0" smtClean="0">
                <a:solidFill>
                  <a:schemeClr val="tx1"/>
                </a:solidFill>
              </a:rPr>
              <a:t>. </a:t>
            </a:r>
          </a:p>
          <a:p>
            <a:r>
              <a:rPr lang="en-GB" dirty="0" smtClean="0">
                <a:solidFill>
                  <a:schemeClr val="tx1"/>
                </a:solidFill>
              </a:rPr>
              <a:t>2. </a:t>
            </a:r>
            <a:r>
              <a:rPr lang="en-GB" dirty="0" err="1" smtClean="0">
                <a:solidFill>
                  <a:schemeClr val="tx1"/>
                </a:solidFill>
              </a:rPr>
              <a:t>Edrychwch</a:t>
            </a:r>
            <a:r>
              <a:rPr lang="en-GB" dirty="0" smtClean="0">
                <a:solidFill>
                  <a:schemeClr val="tx1"/>
                </a:solidFill>
              </a:rPr>
              <a:t> </a:t>
            </a:r>
            <a:r>
              <a:rPr lang="en-GB" dirty="0" err="1" smtClean="0">
                <a:solidFill>
                  <a:schemeClr val="tx1"/>
                </a:solidFill>
              </a:rPr>
              <a:t>ar</a:t>
            </a:r>
            <a:r>
              <a:rPr lang="en-GB" dirty="0" smtClean="0">
                <a:solidFill>
                  <a:schemeClr val="tx1"/>
                </a:solidFill>
              </a:rPr>
              <a:t> y </a:t>
            </a:r>
            <a:r>
              <a:rPr lang="en-GB" dirty="0" err="1" smtClean="0">
                <a:solidFill>
                  <a:schemeClr val="tx1"/>
                </a:solidFill>
              </a:rPr>
              <a:t>strwythur</a:t>
            </a:r>
            <a:r>
              <a:rPr lang="en-GB" dirty="0" smtClean="0">
                <a:solidFill>
                  <a:schemeClr val="tx1"/>
                </a:solidFill>
              </a:rPr>
              <a:t> </a:t>
            </a:r>
            <a:r>
              <a:rPr lang="en-GB" dirty="0" err="1" smtClean="0">
                <a:solidFill>
                  <a:schemeClr val="tx1"/>
                </a:solidFill>
              </a:rPr>
              <a:t>a’r</a:t>
            </a:r>
            <a:r>
              <a:rPr lang="en-GB" dirty="0" smtClean="0">
                <a:solidFill>
                  <a:schemeClr val="tx1"/>
                </a:solidFill>
              </a:rPr>
              <a:t> </a:t>
            </a:r>
            <a:r>
              <a:rPr lang="en-GB" dirty="0" err="1" smtClean="0">
                <a:solidFill>
                  <a:schemeClr val="tx1"/>
                </a:solidFill>
              </a:rPr>
              <a:t>cynnwys</a:t>
            </a:r>
            <a:r>
              <a:rPr lang="en-GB" dirty="0" smtClean="0">
                <a:solidFill>
                  <a:schemeClr val="tx1"/>
                </a:solidFill>
              </a:rPr>
              <a:t> – a </a:t>
            </a:r>
            <a:r>
              <a:rPr lang="en-GB" dirty="0" err="1" smtClean="0">
                <a:solidFill>
                  <a:schemeClr val="tx1"/>
                </a:solidFill>
              </a:rPr>
              <a:t>ellir</a:t>
            </a:r>
            <a:r>
              <a:rPr lang="en-GB" dirty="0" smtClean="0">
                <a:solidFill>
                  <a:schemeClr val="tx1"/>
                </a:solidFill>
              </a:rPr>
              <a:t> </a:t>
            </a:r>
            <a:r>
              <a:rPr lang="en-GB" dirty="0" err="1" smtClean="0">
                <a:solidFill>
                  <a:schemeClr val="tx1"/>
                </a:solidFill>
              </a:rPr>
              <a:t>gweld</a:t>
            </a:r>
            <a:r>
              <a:rPr lang="en-GB" dirty="0" smtClean="0">
                <a:solidFill>
                  <a:schemeClr val="tx1"/>
                </a:solidFill>
              </a:rPr>
              <a:t> </a:t>
            </a:r>
            <a:r>
              <a:rPr lang="en-GB" dirty="0" err="1" smtClean="0">
                <a:solidFill>
                  <a:schemeClr val="tx1"/>
                </a:solidFill>
              </a:rPr>
              <a:t>elfennau</a:t>
            </a:r>
            <a:r>
              <a:rPr lang="en-GB" dirty="0" smtClean="0">
                <a:solidFill>
                  <a:schemeClr val="tx1"/>
                </a:solidFill>
              </a:rPr>
              <a:t> KWHLAQ </a:t>
            </a:r>
            <a:r>
              <a:rPr lang="en-GB" dirty="0" err="1" smtClean="0">
                <a:solidFill>
                  <a:schemeClr val="tx1"/>
                </a:solidFill>
              </a:rPr>
              <a:t>yn</a:t>
            </a:r>
            <a:r>
              <a:rPr lang="en-GB" dirty="0" smtClean="0">
                <a:solidFill>
                  <a:schemeClr val="tx1"/>
                </a:solidFill>
              </a:rPr>
              <a:t> </a:t>
            </a:r>
            <a:r>
              <a:rPr lang="en-GB" dirty="0" err="1" smtClean="0">
                <a:solidFill>
                  <a:schemeClr val="tx1"/>
                </a:solidFill>
              </a:rPr>
              <a:t>yr</a:t>
            </a:r>
            <a:r>
              <a:rPr lang="en-GB" dirty="0" smtClean="0">
                <a:solidFill>
                  <a:schemeClr val="tx1"/>
                </a:solidFill>
              </a:rPr>
              <a:t> </a:t>
            </a:r>
            <a:r>
              <a:rPr lang="en-GB" dirty="0" err="1" smtClean="0">
                <a:solidFill>
                  <a:schemeClr val="tx1"/>
                </a:solidFill>
              </a:rPr>
              <a:t>esiamplau</a:t>
            </a:r>
            <a:r>
              <a:rPr lang="en-GB" dirty="0" smtClean="0">
                <a:solidFill>
                  <a:schemeClr val="tx1"/>
                </a:solidFill>
              </a:rPr>
              <a:t> </a:t>
            </a:r>
            <a:r>
              <a:rPr lang="en-GB" dirty="0" err="1" smtClean="0">
                <a:solidFill>
                  <a:schemeClr val="tx1"/>
                </a:solidFill>
              </a:rPr>
              <a:t>hyn</a:t>
            </a:r>
            <a:r>
              <a:rPr lang="en-GB" dirty="0" smtClean="0">
                <a:solidFill>
                  <a:schemeClr val="tx1"/>
                </a:solidFill>
              </a:rPr>
              <a:t>? </a:t>
            </a:r>
          </a:p>
          <a:p>
            <a:r>
              <a:rPr lang="en-GB" dirty="0" smtClean="0">
                <a:solidFill>
                  <a:srgbClr val="FF0000"/>
                </a:solidFill>
              </a:rPr>
              <a:t>3</a:t>
            </a:r>
            <a:r>
              <a:rPr lang="en-GB" dirty="0">
                <a:solidFill>
                  <a:srgbClr val="FF0000"/>
                </a:solidFill>
              </a:rPr>
              <a:t>. </a:t>
            </a:r>
            <a:r>
              <a:rPr lang="en-GB" dirty="0" err="1" smtClean="0">
                <a:solidFill>
                  <a:srgbClr val="FF0000"/>
                </a:solidFill>
              </a:rPr>
              <a:t>Ble</a:t>
            </a:r>
            <a:r>
              <a:rPr lang="en-GB" dirty="0" smtClean="0">
                <a:solidFill>
                  <a:srgbClr val="FF0000"/>
                </a:solidFill>
              </a:rPr>
              <a:t> </a:t>
            </a:r>
            <a:r>
              <a:rPr lang="en-GB" dirty="0" err="1" smtClean="0">
                <a:solidFill>
                  <a:srgbClr val="FF0000"/>
                </a:solidFill>
              </a:rPr>
              <a:t>caiff</a:t>
            </a:r>
            <a:r>
              <a:rPr lang="en-GB" dirty="0" smtClean="0">
                <a:solidFill>
                  <a:srgbClr val="FF0000"/>
                </a:solidFill>
              </a:rPr>
              <a:t> “</a:t>
            </a:r>
            <a:r>
              <a:rPr lang="en-GB" dirty="0" err="1" smtClean="0">
                <a:solidFill>
                  <a:srgbClr val="FF0000"/>
                </a:solidFill>
              </a:rPr>
              <a:t>dysgu</a:t>
            </a:r>
            <a:r>
              <a:rPr lang="en-GB" dirty="0" smtClean="0">
                <a:solidFill>
                  <a:srgbClr val="FF0000"/>
                </a:solidFill>
              </a:rPr>
              <a:t> </a:t>
            </a:r>
            <a:r>
              <a:rPr lang="en-GB" dirty="0" err="1" smtClean="0">
                <a:solidFill>
                  <a:srgbClr val="FF0000"/>
                </a:solidFill>
              </a:rPr>
              <a:t>gweithredol</a:t>
            </a:r>
            <a:r>
              <a:rPr lang="en-GB" dirty="0" smtClean="0">
                <a:solidFill>
                  <a:srgbClr val="FF0000"/>
                </a:solidFill>
              </a:rPr>
              <a:t>” </a:t>
            </a:r>
            <a:r>
              <a:rPr lang="en-GB" dirty="0" err="1" smtClean="0">
                <a:solidFill>
                  <a:srgbClr val="FF0000"/>
                </a:solidFill>
              </a:rPr>
              <a:t>ei</a:t>
            </a:r>
            <a:r>
              <a:rPr lang="en-GB" dirty="0" smtClean="0">
                <a:solidFill>
                  <a:srgbClr val="FF0000"/>
                </a:solidFill>
              </a:rPr>
              <a:t> </a:t>
            </a:r>
            <a:r>
              <a:rPr lang="en-GB" dirty="0" err="1" smtClean="0">
                <a:solidFill>
                  <a:srgbClr val="FF0000"/>
                </a:solidFill>
              </a:rPr>
              <a:t>annog</a:t>
            </a:r>
            <a:r>
              <a:rPr lang="en-GB" dirty="0" smtClean="0">
                <a:solidFill>
                  <a:srgbClr val="FF0000"/>
                </a:solidFill>
              </a:rPr>
              <a:t>?</a:t>
            </a:r>
          </a:p>
          <a:p>
            <a:r>
              <a:rPr lang="en-GB" dirty="0" smtClean="0">
                <a:solidFill>
                  <a:srgbClr val="FF0000"/>
                </a:solidFill>
              </a:rPr>
              <a:t>4</a:t>
            </a:r>
            <a:r>
              <a:rPr lang="en-GB" dirty="0">
                <a:solidFill>
                  <a:srgbClr val="FF0000"/>
                </a:solidFill>
              </a:rPr>
              <a:t>. </a:t>
            </a:r>
            <a:r>
              <a:rPr lang="en-GB" dirty="0" err="1" smtClean="0">
                <a:solidFill>
                  <a:srgbClr val="FF0000"/>
                </a:solidFill>
              </a:rPr>
              <a:t>Ble</a:t>
            </a:r>
            <a:r>
              <a:rPr lang="en-GB" dirty="0" smtClean="0">
                <a:solidFill>
                  <a:srgbClr val="FF0000"/>
                </a:solidFill>
              </a:rPr>
              <a:t> </a:t>
            </a:r>
            <a:r>
              <a:rPr lang="en-GB" dirty="0" err="1" smtClean="0">
                <a:solidFill>
                  <a:srgbClr val="FF0000"/>
                </a:solidFill>
              </a:rPr>
              <a:t>mae</a:t>
            </a:r>
            <a:r>
              <a:rPr lang="en-GB" dirty="0" smtClean="0">
                <a:solidFill>
                  <a:srgbClr val="FF0000"/>
                </a:solidFill>
              </a:rPr>
              <a:t> </a:t>
            </a:r>
            <a:r>
              <a:rPr lang="en-GB" dirty="0" err="1" smtClean="0">
                <a:solidFill>
                  <a:srgbClr val="FF0000"/>
                </a:solidFill>
              </a:rPr>
              <a:t>cyfle</a:t>
            </a:r>
            <a:r>
              <a:rPr lang="en-GB" dirty="0" smtClean="0">
                <a:solidFill>
                  <a:srgbClr val="FF0000"/>
                </a:solidFill>
              </a:rPr>
              <a:t> </a:t>
            </a:r>
            <a:r>
              <a:rPr lang="en-GB" dirty="0" err="1" smtClean="0">
                <a:solidFill>
                  <a:srgbClr val="FF0000"/>
                </a:solidFill>
              </a:rPr>
              <a:t>ar</a:t>
            </a:r>
            <a:r>
              <a:rPr lang="en-GB" dirty="0" smtClean="0">
                <a:solidFill>
                  <a:srgbClr val="FF0000"/>
                </a:solidFill>
              </a:rPr>
              <a:t> </a:t>
            </a:r>
            <a:r>
              <a:rPr lang="en-GB" dirty="0" err="1" smtClean="0">
                <a:solidFill>
                  <a:srgbClr val="FF0000"/>
                </a:solidFill>
              </a:rPr>
              <a:t>gyfer</a:t>
            </a:r>
            <a:r>
              <a:rPr lang="en-GB" dirty="0" smtClean="0">
                <a:solidFill>
                  <a:srgbClr val="FF0000"/>
                </a:solidFill>
              </a:rPr>
              <a:t> “</a:t>
            </a:r>
            <a:r>
              <a:rPr lang="en-GB" dirty="0" err="1" smtClean="0">
                <a:solidFill>
                  <a:srgbClr val="FF0000"/>
                </a:solidFill>
              </a:rPr>
              <a:t>sgaffaldio</a:t>
            </a:r>
            <a:r>
              <a:rPr lang="en-GB" dirty="0" smtClean="0">
                <a:solidFill>
                  <a:srgbClr val="FF0000"/>
                </a:solidFill>
              </a:rPr>
              <a:t>”? </a:t>
            </a:r>
            <a:endParaRPr lang="en-GB" dirty="0">
              <a:solidFill>
                <a:srgbClr val="FF0000"/>
              </a:solidFill>
            </a:endParaRPr>
          </a:p>
          <a:p>
            <a:r>
              <a:rPr lang="en-GB" dirty="0">
                <a:solidFill>
                  <a:srgbClr val="FF0000"/>
                </a:solidFill>
              </a:rPr>
              <a:t>5. </a:t>
            </a:r>
            <a:r>
              <a:rPr lang="en-GB" dirty="0" smtClean="0">
                <a:solidFill>
                  <a:srgbClr val="FF0000"/>
                </a:solidFill>
              </a:rPr>
              <a:t>Beth </a:t>
            </a:r>
            <a:r>
              <a:rPr lang="en-GB" dirty="0" err="1" smtClean="0">
                <a:solidFill>
                  <a:srgbClr val="FF0000"/>
                </a:solidFill>
              </a:rPr>
              <a:t>yw’r</a:t>
            </a:r>
            <a:r>
              <a:rPr lang="en-GB" dirty="0" smtClean="0">
                <a:solidFill>
                  <a:srgbClr val="FF0000"/>
                </a:solidFill>
              </a:rPr>
              <a:t> </a:t>
            </a:r>
            <a:r>
              <a:rPr lang="en-GB" dirty="0" err="1" smtClean="0">
                <a:solidFill>
                  <a:srgbClr val="FF0000"/>
                </a:solidFill>
              </a:rPr>
              <a:t>cysyniadau</a:t>
            </a:r>
            <a:r>
              <a:rPr lang="en-GB" dirty="0" smtClean="0">
                <a:solidFill>
                  <a:srgbClr val="FF0000"/>
                </a:solidFill>
              </a:rPr>
              <a:t> </a:t>
            </a:r>
            <a:r>
              <a:rPr lang="en-GB" dirty="0" err="1" smtClean="0">
                <a:solidFill>
                  <a:srgbClr val="FF0000"/>
                </a:solidFill>
              </a:rPr>
              <a:t>gwyddonol</a:t>
            </a:r>
            <a:r>
              <a:rPr lang="en-GB" dirty="0" smtClean="0">
                <a:solidFill>
                  <a:srgbClr val="FF0000"/>
                </a:solidFill>
              </a:rPr>
              <a:t> </a:t>
            </a:r>
            <a:r>
              <a:rPr lang="en-GB" dirty="0" err="1" smtClean="0">
                <a:solidFill>
                  <a:srgbClr val="FF0000"/>
                </a:solidFill>
              </a:rPr>
              <a:t>yr</a:t>
            </a:r>
            <a:r>
              <a:rPr lang="en-GB" dirty="0" smtClean="0">
                <a:solidFill>
                  <a:srgbClr val="FF0000"/>
                </a:solidFill>
              </a:rPr>
              <a:t> </a:t>
            </a:r>
            <a:r>
              <a:rPr lang="en-GB" dirty="0" err="1" smtClean="0">
                <a:solidFill>
                  <a:srgbClr val="FF0000"/>
                </a:solidFill>
              </a:rPr>
              <a:t>ymdrinnir</a:t>
            </a:r>
            <a:r>
              <a:rPr lang="en-GB" dirty="0" smtClean="0">
                <a:solidFill>
                  <a:srgbClr val="FF0000"/>
                </a:solidFill>
              </a:rPr>
              <a:t> â </a:t>
            </a:r>
            <a:r>
              <a:rPr lang="en-GB" dirty="0" err="1" smtClean="0">
                <a:solidFill>
                  <a:srgbClr val="FF0000"/>
                </a:solidFill>
              </a:rPr>
              <a:t>hwy</a:t>
            </a:r>
            <a:r>
              <a:rPr lang="en-GB" dirty="0" smtClean="0">
                <a:solidFill>
                  <a:srgbClr val="FF0000"/>
                </a:solidFill>
              </a:rPr>
              <a:t> </a:t>
            </a:r>
            <a:r>
              <a:rPr lang="en-GB" dirty="0" err="1" smtClean="0">
                <a:solidFill>
                  <a:srgbClr val="FF0000"/>
                </a:solidFill>
              </a:rPr>
              <a:t>ymhob</a:t>
            </a:r>
            <a:r>
              <a:rPr lang="en-GB" dirty="0" smtClean="0">
                <a:solidFill>
                  <a:srgbClr val="FF0000"/>
                </a:solidFill>
              </a:rPr>
              <a:t> </a:t>
            </a:r>
            <a:r>
              <a:rPr lang="en-GB" dirty="0" err="1" smtClean="0">
                <a:solidFill>
                  <a:srgbClr val="FF0000"/>
                </a:solidFill>
              </a:rPr>
              <a:t>achos</a:t>
            </a:r>
            <a:r>
              <a:rPr lang="en-GB" dirty="0" smtClean="0">
                <a:solidFill>
                  <a:srgbClr val="FF0000"/>
                </a:solidFill>
              </a:rPr>
              <a:t>? </a:t>
            </a:r>
          </a:p>
          <a:p>
            <a:endParaRPr lang="en-GB" dirty="0"/>
          </a:p>
        </p:txBody>
      </p:sp>
    </p:spTree>
    <p:extLst>
      <p:ext uri="{BB962C8B-B14F-4D97-AF65-F5344CB8AC3E}">
        <p14:creationId xmlns:p14="http://schemas.microsoft.com/office/powerpoint/2010/main" val="411584687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ECAD5006C </a:t>
            </a:r>
            <a:r>
              <a:rPr lang="en-GB" dirty="0" err="1" smtClean="0"/>
              <a:t>Gwyddoniaeth</a:t>
            </a:r>
            <a:r>
              <a:rPr lang="en-GB" dirty="0" smtClean="0"/>
              <a:t> </a:t>
            </a:r>
            <a:r>
              <a:rPr lang="en-GB" dirty="0"/>
              <a:t>3</a:t>
            </a:r>
          </a:p>
        </p:txBody>
      </p:sp>
      <p:sp>
        <p:nvSpPr>
          <p:cNvPr id="5" name="Content Placeholder 4"/>
          <p:cNvSpPr>
            <a:spLocks noGrp="1"/>
          </p:cNvSpPr>
          <p:nvPr>
            <p:ph idx="1"/>
          </p:nvPr>
        </p:nvSpPr>
        <p:spPr/>
        <p:txBody>
          <a:bodyPr>
            <a:normAutofit fontScale="92500" lnSpcReduction="20000"/>
          </a:bodyPr>
          <a:lstStyle/>
          <a:p>
            <a:endParaRPr lang="en-GB" dirty="0" smtClean="0"/>
          </a:p>
          <a:p>
            <a:r>
              <a:rPr lang="en-GB" dirty="0" smtClean="0"/>
              <a:t>AMCANION:</a:t>
            </a:r>
          </a:p>
          <a:p>
            <a:r>
              <a:rPr lang="en-GB" dirty="0" err="1" smtClean="0"/>
              <a:t>Adfyfyrio</a:t>
            </a:r>
            <a:r>
              <a:rPr lang="en-GB" dirty="0" smtClean="0"/>
              <a:t> </a:t>
            </a:r>
          </a:p>
          <a:p>
            <a:r>
              <a:rPr lang="en-GB" dirty="0" err="1" smtClean="0"/>
              <a:t>Adfyfyrio</a:t>
            </a:r>
            <a:r>
              <a:rPr lang="en-GB" dirty="0" smtClean="0"/>
              <a:t> </a:t>
            </a:r>
            <a:r>
              <a:rPr lang="en-GB" dirty="0" err="1" smtClean="0"/>
              <a:t>ar</a:t>
            </a:r>
            <a:r>
              <a:rPr lang="en-GB" dirty="0" smtClean="0"/>
              <a:t> </a:t>
            </a:r>
            <a:r>
              <a:rPr lang="en-GB" dirty="0" err="1" smtClean="0"/>
              <a:t>ddeunyddiau</a:t>
            </a:r>
            <a:r>
              <a:rPr lang="en-GB" dirty="0" smtClean="0"/>
              <a:t> DSY CRIPSAT (</a:t>
            </a:r>
            <a:r>
              <a:rPr lang="en-GB" dirty="0" err="1" smtClean="0"/>
              <a:t>ar</a:t>
            </a:r>
            <a:r>
              <a:rPr lang="en-GB" dirty="0" smtClean="0"/>
              <a:t> Moodle)</a:t>
            </a:r>
          </a:p>
          <a:p>
            <a:r>
              <a:rPr lang="en-GB" dirty="0" err="1" smtClean="0"/>
              <a:t>Cyflwyno</a:t>
            </a:r>
            <a:r>
              <a:rPr lang="en-GB" dirty="0" smtClean="0"/>
              <a:t> “The Crunch”  (</a:t>
            </a:r>
            <a:r>
              <a:rPr lang="en-GB" dirty="0" err="1" smtClean="0"/>
              <a:t>Wellcome</a:t>
            </a:r>
            <a:r>
              <a:rPr lang="en-GB" dirty="0" smtClean="0"/>
              <a:t> Trust 2015)</a:t>
            </a:r>
          </a:p>
          <a:p>
            <a:r>
              <a:rPr lang="en-GB" b="1" i="1" dirty="0" err="1">
                <a:solidFill>
                  <a:schemeClr val="tx1"/>
                </a:solidFill>
              </a:rPr>
              <a:t>Camau</a:t>
            </a:r>
            <a:r>
              <a:rPr lang="en-GB" b="1" i="1" dirty="0">
                <a:solidFill>
                  <a:schemeClr val="tx1"/>
                </a:solidFill>
              </a:rPr>
              <a:t> </a:t>
            </a:r>
            <a:r>
              <a:rPr lang="en-GB" b="1" i="1" dirty="0" err="1" smtClean="0">
                <a:solidFill>
                  <a:schemeClr val="tx1"/>
                </a:solidFill>
              </a:rPr>
              <a:t>i’w</a:t>
            </a:r>
            <a:r>
              <a:rPr lang="en-GB" b="1" i="1" dirty="0" smtClean="0">
                <a:solidFill>
                  <a:schemeClr val="tx1"/>
                </a:solidFill>
              </a:rPr>
              <a:t> </a:t>
            </a:r>
            <a:r>
              <a:rPr lang="en-GB" b="1" i="1" dirty="0" err="1" smtClean="0">
                <a:solidFill>
                  <a:schemeClr val="tx1"/>
                </a:solidFill>
              </a:rPr>
              <a:t>hystyried</a:t>
            </a:r>
            <a:r>
              <a:rPr lang="en-GB" b="1" i="1" dirty="0">
                <a:solidFill>
                  <a:schemeClr val="tx1"/>
                </a:solidFill>
              </a:rPr>
              <a:t>: </a:t>
            </a:r>
            <a:r>
              <a:rPr lang="en-GB" b="1" i="1" dirty="0" err="1">
                <a:solidFill>
                  <a:schemeClr val="tx1"/>
                </a:solidFill>
              </a:rPr>
              <a:t>Tu</a:t>
            </a:r>
            <a:r>
              <a:rPr lang="en-GB" b="1" i="1" dirty="0">
                <a:solidFill>
                  <a:schemeClr val="tx1"/>
                </a:solidFill>
              </a:rPr>
              <a:t> </a:t>
            </a:r>
            <a:r>
              <a:rPr lang="en-GB" b="1" i="1" dirty="0" err="1">
                <a:solidFill>
                  <a:schemeClr val="tx1"/>
                </a:solidFill>
              </a:rPr>
              <a:t>mewn</a:t>
            </a:r>
            <a:r>
              <a:rPr lang="en-GB" b="1" i="1" dirty="0">
                <a:solidFill>
                  <a:schemeClr val="tx1"/>
                </a:solidFill>
              </a:rPr>
              <a:t>; </a:t>
            </a:r>
            <a:r>
              <a:rPr lang="en-GB" b="1" i="1" dirty="0" err="1">
                <a:solidFill>
                  <a:schemeClr val="tx1"/>
                </a:solidFill>
              </a:rPr>
              <a:t>tu</a:t>
            </a:r>
            <a:r>
              <a:rPr lang="en-GB" b="1" i="1" dirty="0">
                <a:solidFill>
                  <a:schemeClr val="tx1"/>
                </a:solidFill>
              </a:rPr>
              <a:t> </a:t>
            </a:r>
            <a:r>
              <a:rPr lang="en-GB" b="1" i="1" dirty="0" err="1">
                <a:solidFill>
                  <a:schemeClr val="tx1"/>
                </a:solidFill>
              </a:rPr>
              <a:t>allan</a:t>
            </a:r>
            <a:r>
              <a:rPr lang="en-GB" b="1" i="1" dirty="0">
                <a:solidFill>
                  <a:schemeClr val="tx1"/>
                </a:solidFill>
              </a:rPr>
              <a:t>; castell – </a:t>
            </a:r>
            <a:r>
              <a:rPr lang="en-GB" b="1" i="1" dirty="0" err="1">
                <a:solidFill>
                  <a:schemeClr val="tx1"/>
                </a:solidFill>
              </a:rPr>
              <a:t>Parc</a:t>
            </a:r>
            <a:r>
              <a:rPr lang="en-GB" b="1" i="1" dirty="0">
                <a:solidFill>
                  <a:schemeClr val="tx1"/>
                </a:solidFill>
              </a:rPr>
              <a:t> Dinefwr </a:t>
            </a:r>
            <a:r>
              <a:rPr lang="en-GB" b="1" i="1" dirty="0" err="1">
                <a:solidFill>
                  <a:schemeClr val="tx1"/>
                </a:solidFill>
              </a:rPr>
              <a:t>neu</a:t>
            </a:r>
            <a:r>
              <a:rPr lang="en-GB" b="1" i="1" dirty="0">
                <a:solidFill>
                  <a:schemeClr val="tx1"/>
                </a:solidFill>
              </a:rPr>
              <a:t> </a:t>
            </a:r>
            <a:r>
              <a:rPr lang="en-GB" b="1" i="1" dirty="0" err="1">
                <a:solidFill>
                  <a:schemeClr val="tx1"/>
                </a:solidFill>
              </a:rPr>
              <a:t>gyd-destun</a:t>
            </a:r>
            <a:r>
              <a:rPr lang="en-GB" b="1" i="1" dirty="0">
                <a:solidFill>
                  <a:schemeClr val="tx1"/>
                </a:solidFill>
              </a:rPr>
              <a:t> </a:t>
            </a:r>
            <a:r>
              <a:rPr lang="en-GB" b="1" i="1" dirty="0" err="1">
                <a:solidFill>
                  <a:schemeClr val="tx1"/>
                </a:solidFill>
              </a:rPr>
              <a:t>o’ch</a:t>
            </a:r>
            <a:r>
              <a:rPr lang="en-GB" b="1" i="1" dirty="0">
                <a:solidFill>
                  <a:schemeClr val="tx1"/>
                </a:solidFill>
              </a:rPr>
              <a:t> </a:t>
            </a:r>
            <a:r>
              <a:rPr lang="en-GB" b="1" i="1" dirty="0" err="1" smtClean="0">
                <a:solidFill>
                  <a:schemeClr val="tx1"/>
                </a:solidFill>
              </a:rPr>
              <a:t>dewis</a:t>
            </a:r>
            <a:r>
              <a:rPr lang="en-GB" b="1" i="1" dirty="0" smtClean="0">
                <a:solidFill>
                  <a:schemeClr val="tx1"/>
                </a:solidFill>
              </a:rPr>
              <a:t>: </a:t>
            </a:r>
            <a:r>
              <a:rPr lang="en-GB" b="1" i="1" dirty="0" err="1" smtClean="0">
                <a:solidFill>
                  <a:schemeClr val="tx1"/>
                </a:solidFill>
              </a:rPr>
              <a:t>Cychwyn</a:t>
            </a:r>
            <a:r>
              <a:rPr lang="en-GB" b="1" i="1" dirty="0" smtClean="0">
                <a:solidFill>
                  <a:schemeClr val="tx1"/>
                </a:solidFill>
              </a:rPr>
              <a:t> </a:t>
            </a:r>
            <a:r>
              <a:rPr lang="en-GB" b="1" i="1" dirty="0" err="1" smtClean="0">
                <a:solidFill>
                  <a:schemeClr val="tx1"/>
                </a:solidFill>
              </a:rPr>
              <a:t>ar</a:t>
            </a:r>
            <a:r>
              <a:rPr lang="en-GB" b="1" i="1" dirty="0" smtClean="0">
                <a:solidFill>
                  <a:schemeClr val="tx1"/>
                </a:solidFill>
              </a:rPr>
              <a:t> </a:t>
            </a:r>
            <a:r>
              <a:rPr lang="en-GB" b="1" i="1" dirty="0" err="1" smtClean="0">
                <a:solidFill>
                  <a:schemeClr val="tx1"/>
                </a:solidFill>
              </a:rPr>
              <a:t>feddwl</a:t>
            </a:r>
            <a:r>
              <a:rPr lang="en-GB" b="1" i="1" dirty="0" smtClean="0">
                <a:solidFill>
                  <a:schemeClr val="tx1"/>
                </a:solidFill>
              </a:rPr>
              <a:t> a </a:t>
            </a:r>
            <a:r>
              <a:rPr lang="en-GB" b="1" i="1" dirty="0" err="1" smtClean="0">
                <a:solidFill>
                  <a:schemeClr val="tx1"/>
                </a:solidFill>
              </a:rPr>
              <a:t>gwneud</a:t>
            </a:r>
            <a:r>
              <a:rPr lang="en-GB" b="1" i="1" dirty="0" smtClean="0">
                <a:solidFill>
                  <a:schemeClr val="tx1"/>
                </a:solidFill>
              </a:rPr>
              <a:t> </a:t>
            </a:r>
            <a:r>
              <a:rPr lang="en-GB" b="1" i="1" dirty="0" err="1" smtClean="0">
                <a:solidFill>
                  <a:schemeClr val="tx1"/>
                </a:solidFill>
              </a:rPr>
              <a:t>eich</a:t>
            </a:r>
            <a:r>
              <a:rPr lang="en-GB" b="1" i="1" dirty="0" smtClean="0">
                <a:solidFill>
                  <a:schemeClr val="tx1"/>
                </a:solidFill>
              </a:rPr>
              <a:t> </a:t>
            </a:r>
            <a:r>
              <a:rPr lang="en-GB" b="1" i="1" dirty="0" err="1" smtClean="0">
                <a:solidFill>
                  <a:schemeClr val="tx1"/>
                </a:solidFill>
              </a:rPr>
              <a:t>hunan</a:t>
            </a:r>
            <a:r>
              <a:rPr lang="en-GB" b="1" i="1" dirty="0" smtClean="0">
                <a:solidFill>
                  <a:schemeClr val="tx1"/>
                </a:solidFill>
              </a:rPr>
              <a:t>.</a:t>
            </a:r>
          </a:p>
          <a:p>
            <a:r>
              <a:rPr lang="en-GB" b="1" i="1" dirty="0" smtClean="0">
                <a:solidFill>
                  <a:schemeClr val="tx1"/>
                </a:solidFill>
              </a:rPr>
              <a:t> </a:t>
            </a:r>
            <a:r>
              <a:rPr lang="en-GB" dirty="0" smtClean="0"/>
              <a:t>“</a:t>
            </a:r>
            <a:r>
              <a:rPr lang="en-GB" dirty="0"/>
              <a:t>Thinking, doing, talking science” (Oxford Brookes 2017)</a:t>
            </a:r>
          </a:p>
          <a:p>
            <a:r>
              <a:rPr lang="en-GB" dirty="0"/>
              <a:t>“Bright Ideas”</a:t>
            </a:r>
          </a:p>
          <a:p>
            <a:endParaRPr lang="en-GB" dirty="0" smtClean="0"/>
          </a:p>
          <a:p>
            <a:r>
              <a:rPr lang="en-GB" dirty="0" smtClean="0"/>
              <a:t> </a:t>
            </a:r>
            <a:endParaRPr lang="en-GB" dirty="0"/>
          </a:p>
        </p:txBody>
      </p:sp>
    </p:spTree>
    <p:extLst>
      <p:ext uri="{BB962C8B-B14F-4D97-AF65-F5344CB8AC3E}">
        <p14:creationId xmlns:p14="http://schemas.microsoft.com/office/powerpoint/2010/main" val="50853246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9250" name="Rectangle 2"/>
          <p:cNvSpPr>
            <a:spLocks noGrp="1" noChangeArrowheads="1"/>
          </p:cNvSpPr>
          <p:nvPr>
            <p:ph type="title"/>
          </p:nvPr>
        </p:nvSpPr>
        <p:spPr>
          <a:xfrm>
            <a:off x="1134533" y="476250"/>
            <a:ext cx="10202334" cy="1143000"/>
          </a:xfrm>
        </p:spPr>
        <p:txBody>
          <a:bodyPr rtlCol="0">
            <a:normAutofit fontScale="90000"/>
          </a:bodyPr>
          <a:lstStyle/>
          <a:p>
            <a:pPr>
              <a:defRPr/>
            </a:pPr>
            <a:r>
              <a:rPr lang="en-GB" altLang="en-US" sz="3200" dirty="0" smtClean="0"/>
              <a:t>Mae </a:t>
            </a:r>
            <a:r>
              <a:rPr lang="en-GB" altLang="en-US" sz="3200" dirty="0" err="1"/>
              <a:t>gwyddoniaeth</a:t>
            </a:r>
            <a:r>
              <a:rPr lang="en-GB" altLang="en-US" sz="3200" dirty="0"/>
              <a:t> </a:t>
            </a:r>
            <a:r>
              <a:rPr lang="en-GB" altLang="en-US" sz="3200" dirty="0" err="1"/>
              <a:t>gynradd</a:t>
            </a:r>
            <a:r>
              <a:rPr lang="en-GB" altLang="en-US" sz="3200" dirty="0"/>
              <a:t> </a:t>
            </a:r>
            <a:r>
              <a:rPr lang="en-GB" altLang="en-US" sz="3200" dirty="0" err="1"/>
              <a:t>wedi</a:t>
            </a:r>
            <a:r>
              <a:rPr lang="en-GB" altLang="en-US" sz="3200" dirty="0"/>
              <a:t> </a:t>
            </a:r>
            <a:r>
              <a:rPr lang="en-GB" altLang="en-US" sz="3200" dirty="0" err="1"/>
              <a:t>elwa</a:t>
            </a:r>
            <a:r>
              <a:rPr lang="en-GB" altLang="en-US" sz="3200" dirty="0"/>
              <a:t> o </a:t>
            </a:r>
            <a:r>
              <a:rPr lang="en-GB" altLang="en-US" sz="3200" dirty="0" smtClean="0"/>
              <a:t>40 </a:t>
            </a:r>
            <a:r>
              <a:rPr lang="en-GB" altLang="en-US" sz="3200" dirty="0" err="1"/>
              <a:t>mlynedd</a:t>
            </a:r>
            <a:r>
              <a:rPr lang="en-GB" altLang="en-US" sz="3200" dirty="0"/>
              <a:t> o </a:t>
            </a:r>
            <a:r>
              <a:rPr lang="en-GB" altLang="en-US" sz="3200" dirty="0" err="1"/>
              <a:t>waith</a:t>
            </a:r>
            <a:r>
              <a:rPr lang="en-GB" altLang="en-US" sz="3200" dirty="0"/>
              <a:t> </a:t>
            </a:r>
            <a:r>
              <a:rPr lang="en-GB" altLang="en-US" sz="3200" dirty="0" err="1"/>
              <a:t>ymchwil</a:t>
            </a:r>
            <a:r>
              <a:rPr lang="en-GB" altLang="en-US" sz="3200" dirty="0"/>
              <a:t> </a:t>
            </a:r>
            <a:r>
              <a:rPr lang="en-GB" altLang="en-US" sz="3200" dirty="0" err="1"/>
              <a:t>yn</a:t>
            </a:r>
            <a:r>
              <a:rPr lang="en-GB" altLang="en-US" sz="3200" dirty="0"/>
              <a:t> </a:t>
            </a:r>
            <a:r>
              <a:rPr lang="en-GB" altLang="en-US" sz="3200" dirty="0" err="1"/>
              <a:t>seiliedig</a:t>
            </a:r>
            <a:r>
              <a:rPr lang="en-GB" altLang="en-US" sz="3200" dirty="0"/>
              <a:t> </a:t>
            </a:r>
            <a:r>
              <a:rPr lang="en-GB" altLang="en-US" sz="3200" dirty="0" err="1"/>
              <a:t>ar</a:t>
            </a:r>
            <a:r>
              <a:rPr lang="en-GB" altLang="en-US" sz="3200" dirty="0"/>
              <a:t> </a:t>
            </a:r>
            <a:r>
              <a:rPr lang="en-GB" altLang="en-US" sz="3200" dirty="0" err="1"/>
              <a:t>ddatblygiad</a:t>
            </a:r>
            <a:r>
              <a:rPr lang="en-GB" altLang="en-US" sz="3200" dirty="0"/>
              <a:t> </a:t>
            </a:r>
            <a:r>
              <a:rPr lang="en-GB" altLang="en-US" sz="3200" dirty="0" err="1"/>
              <a:t>sgiliau</a:t>
            </a:r>
            <a:r>
              <a:rPr lang="en-GB" altLang="en-US" sz="3200" dirty="0"/>
              <a:t> </a:t>
            </a:r>
            <a:r>
              <a:rPr lang="en-GB" altLang="en-US" sz="3200" dirty="0" err="1"/>
              <a:t>ymchwilio</a:t>
            </a:r>
            <a:r>
              <a:rPr lang="en-GB" altLang="en-US" sz="3200" dirty="0"/>
              <a:t> </a:t>
            </a:r>
            <a:r>
              <a:rPr lang="en-GB" altLang="en-US" sz="3200" dirty="0" err="1"/>
              <a:t>gwyddoniaeth</a:t>
            </a:r>
            <a:r>
              <a:rPr lang="en-GB" altLang="en-US" sz="3200" dirty="0"/>
              <a:t>.  </a:t>
            </a:r>
            <a:endParaRPr lang="en-US" altLang="en-US" sz="3200" dirty="0"/>
          </a:p>
        </p:txBody>
      </p:sp>
      <p:sp>
        <p:nvSpPr>
          <p:cNvPr id="309251" name="Rectangle 3"/>
          <p:cNvSpPr>
            <a:spLocks noGrp="1" noChangeArrowheads="1"/>
          </p:cNvSpPr>
          <p:nvPr>
            <p:ph idx="1"/>
          </p:nvPr>
        </p:nvSpPr>
        <p:spPr>
          <a:xfrm>
            <a:off x="1134533" y="1981200"/>
            <a:ext cx="10202334" cy="4389438"/>
          </a:xfrm>
        </p:spPr>
        <p:txBody>
          <a:bodyPr rtlCol="0">
            <a:normAutofit fontScale="77500" lnSpcReduction="20000"/>
          </a:bodyPr>
          <a:lstStyle/>
          <a:p>
            <a:pPr>
              <a:lnSpc>
                <a:spcPct val="80000"/>
              </a:lnSpc>
              <a:spcAft>
                <a:spcPts val="0"/>
              </a:spcAft>
              <a:defRPr/>
            </a:pPr>
            <a:endParaRPr lang="en-GB" altLang="en-US" sz="2800" dirty="0" smtClean="0"/>
          </a:p>
          <a:p>
            <a:pPr>
              <a:lnSpc>
                <a:spcPct val="80000"/>
              </a:lnSpc>
              <a:spcAft>
                <a:spcPts val="0"/>
              </a:spcAft>
              <a:defRPr/>
            </a:pPr>
            <a:r>
              <a:rPr lang="en-GB" altLang="en-US" sz="3100" b="1" dirty="0" err="1" smtClean="0"/>
              <a:t>Gellir</a:t>
            </a:r>
            <a:r>
              <a:rPr lang="en-GB" altLang="en-US" sz="3100" b="1" dirty="0" smtClean="0"/>
              <a:t> </a:t>
            </a:r>
            <a:r>
              <a:rPr lang="en-GB" altLang="en-US" sz="3100" b="1" dirty="0" err="1"/>
              <a:t>dadlau</a:t>
            </a:r>
            <a:r>
              <a:rPr lang="en-GB" altLang="en-US" sz="3100" b="1" dirty="0"/>
              <a:t> </a:t>
            </a:r>
            <a:r>
              <a:rPr lang="en-GB" altLang="en-US" sz="3100" b="1" dirty="0" err="1"/>
              <a:t>mai’r</a:t>
            </a:r>
            <a:r>
              <a:rPr lang="en-GB" altLang="en-US" sz="3100" b="1" dirty="0"/>
              <a:t> </a:t>
            </a:r>
            <a:r>
              <a:rPr lang="en-GB" altLang="en-US" sz="3100" b="1" dirty="0" err="1"/>
              <a:t>deilliant</a:t>
            </a:r>
            <a:r>
              <a:rPr lang="en-GB" altLang="en-US" sz="3100" b="1" dirty="0"/>
              <a:t> </a:t>
            </a:r>
            <a:r>
              <a:rPr lang="en-GB" altLang="en-US" sz="3100" b="1" dirty="0" err="1"/>
              <a:t>mwyaf</a:t>
            </a:r>
            <a:r>
              <a:rPr lang="en-GB" altLang="en-US" sz="3100" b="1" dirty="0"/>
              <a:t> </a:t>
            </a:r>
            <a:r>
              <a:rPr lang="en-GB" altLang="en-US" sz="3100" b="1" dirty="0" err="1"/>
              <a:t>dylanwadol</a:t>
            </a:r>
            <a:r>
              <a:rPr lang="en-GB" altLang="en-US" sz="3100" b="1" dirty="0"/>
              <a:t> </a:t>
            </a:r>
            <a:r>
              <a:rPr lang="en-GB" altLang="en-US" sz="3100" b="1" dirty="0" err="1"/>
              <a:t>oedd</a:t>
            </a:r>
            <a:r>
              <a:rPr lang="en-GB" altLang="en-US" sz="3100" b="1" dirty="0"/>
              <a:t> y </a:t>
            </a:r>
            <a:r>
              <a:rPr lang="en-GB" altLang="en-US" sz="3100" b="1" dirty="0" err="1"/>
              <a:t>prosiect</a:t>
            </a:r>
            <a:r>
              <a:rPr lang="en-GB" altLang="en-US" sz="3100" b="1" dirty="0"/>
              <a:t> SPACE (Science Process and Concept Exploration Project 1990 – 1999).</a:t>
            </a:r>
          </a:p>
          <a:p>
            <a:pPr>
              <a:lnSpc>
                <a:spcPct val="80000"/>
              </a:lnSpc>
              <a:spcAft>
                <a:spcPts val="0"/>
              </a:spcAft>
              <a:buNone/>
              <a:defRPr/>
            </a:pPr>
            <a:endParaRPr lang="en-GB" altLang="en-US" sz="3100" b="1" dirty="0"/>
          </a:p>
          <a:p>
            <a:pPr>
              <a:lnSpc>
                <a:spcPct val="80000"/>
              </a:lnSpc>
              <a:spcAft>
                <a:spcPts val="0"/>
              </a:spcAft>
              <a:defRPr/>
            </a:pPr>
            <a:r>
              <a:rPr lang="en-GB" altLang="en-US" sz="3100" b="1" dirty="0" err="1"/>
              <a:t>Mae’r</a:t>
            </a:r>
            <a:r>
              <a:rPr lang="en-GB" altLang="en-US" sz="3100" b="1" dirty="0"/>
              <a:t> </a:t>
            </a:r>
            <a:r>
              <a:rPr lang="en-GB" altLang="en-US" sz="3100" b="1" dirty="0" err="1"/>
              <a:t>egwyddor</a:t>
            </a:r>
            <a:r>
              <a:rPr lang="en-GB" altLang="en-US" sz="3100" b="1" dirty="0"/>
              <a:t> “</a:t>
            </a:r>
            <a:r>
              <a:rPr lang="en-GB" altLang="en-US" sz="3100" b="1" dirty="0" err="1"/>
              <a:t>adeileddol</a:t>
            </a:r>
            <a:r>
              <a:rPr lang="en-GB" altLang="en-US" sz="3100" b="1" dirty="0"/>
              <a:t>” (constructivist) </a:t>
            </a:r>
            <a:r>
              <a:rPr lang="en-GB" altLang="en-US" sz="3100" b="1" dirty="0" err="1"/>
              <a:t>wedi</a:t>
            </a:r>
            <a:r>
              <a:rPr lang="en-GB" altLang="en-US" sz="3100" b="1" dirty="0"/>
              <a:t> </a:t>
            </a:r>
            <a:r>
              <a:rPr lang="en-GB" altLang="en-US" sz="3100" b="1" dirty="0" err="1"/>
              <a:t>arwain</a:t>
            </a:r>
            <a:r>
              <a:rPr lang="en-GB" altLang="en-US" sz="3100" b="1" dirty="0"/>
              <a:t> at </a:t>
            </a:r>
            <a:r>
              <a:rPr lang="en-GB" altLang="en-US" sz="3100" b="1" dirty="0" err="1"/>
              <a:t>lawer</a:t>
            </a:r>
            <a:r>
              <a:rPr lang="en-GB" altLang="en-US" sz="3100" b="1" dirty="0"/>
              <a:t> o </a:t>
            </a:r>
            <a:r>
              <a:rPr lang="en-GB" altLang="en-US" sz="3100" b="1" dirty="0" err="1"/>
              <a:t>gyfleoedd</a:t>
            </a:r>
            <a:r>
              <a:rPr lang="en-GB" altLang="en-US" sz="3100" b="1" dirty="0"/>
              <a:t> </a:t>
            </a:r>
            <a:r>
              <a:rPr lang="en-GB" altLang="en-US" sz="3100" b="1" dirty="0" err="1"/>
              <a:t>yn</a:t>
            </a:r>
            <a:r>
              <a:rPr lang="en-GB" altLang="en-US" sz="3100" b="1" dirty="0"/>
              <a:t> y </a:t>
            </a:r>
            <a:r>
              <a:rPr lang="en-GB" altLang="en-US" sz="3100" b="1" dirty="0" err="1"/>
              <a:t>dosbarth</a:t>
            </a:r>
            <a:r>
              <a:rPr lang="en-GB" altLang="en-US" sz="3100" b="1" dirty="0"/>
              <a:t> </a:t>
            </a:r>
            <a:r>
              <a:rPr lang="en-GB" altLang="en-US" sz="3100" b="1" dirty="0" err="1"/>
              <a:t>sy’n</a:t>
            </a:r>
            <a:r>
              <a:rPr lang="en-GB" altLang="en-US" sz="3100" b="1" dirty="0"/>
              <a:t> </a:t>
            </a:r>
            <a:r>
              <a:rPr lang="en-GB" altLang="en-US" sz="3100" b="1" dirty="0" err="1"/>
              <a:t>gwerthfawrogi</a:t>
            </a:r>
            <a:r>
              <a:rPr lang="en-GB" altLang="en-US" sz="3100" b="1" dirty="0"/>
              <a:t> </a:t>
            </a:r>
            <a:r>
              <a:rPr lang="en-GB" altLang="en-US" sz="3100" b="1" dirty="0" err="1"/>
              <a:t>syniadau</a:t>
            </a:r>
            <a:r>
              <a:rPr lang="en-GB" altLang="en-US" sz="3100" b="1" dirty="0"/>
              <a:t> plant ac </a:t>
            </a:r>
            <a:r>
              <a:rPr lang="en-GB" altLang="en-US" sz="3100" b="1" dirty="0" err="1"/>
              <a:t>yn</a:t>
            </a:r>
            <a:r>
              <a:rPr lang="en-GB" altLang="en-US" sz="3100" b="1" dirty="0"/>
              <a:t> </a:t>
            </a:r>
            <a:r>
              <a:rPr lang="en-GB" altLang="en-US" sz="3100" b="1" dirty="0" err="1"/>
              <a:t>annog</a:t>
            </a:r>
            <a:r>
              <a:rPr lang="en-GB" altLang="en-US" sz="3100" b="1" dirty="0"/>
              <a:t> proses o </a:t>
            </a:r>
            <a:r>
              <a:rPr lang="en-GB" altLang="en-US" sz="3100" b="1" dirty="0" err="1"/>
              <a:t>ddysgu</a:t>
            </a:r>
            <a:r>
              <a:rPr lang="en-GB" altLang="en-US" sz="3100" b="1" dirty="0"/>
              <a:t> ac </a:t>
            </a:r>
            <a:r>
              <a:rPr lang="en-GB" altLang="en-US" sz="3100" b="1" dirty="0" err="1"/>
              <a:t>addysgu</a:t>
            </a:r>
            <a:r>
              <a:rPr lang="en-GB" altLang="en-US" sz="3100" b="1" dirty="0"/>
              <a:t> </a:t>
            </a:r>
            <a:r>
              <a:rPr lang="en-GB" altLang="en-US" sz="3100" b="1" dirty="0" err="1"/>
              <a:t>sy’n</a:t>
            </a:r>
            <a:r>
              <a:rPr lang="en-GB" altLang="en-US" sz="3100" b="1" dirty="0"/>
              <a:t> </a:t>
            </a:r>
            <a:r>
              <a:rPr lang="en-GB" altLang="en-US" sz="3100" b="1" dirty="0" err="1"/>
              <a:t>cychwyn</a:t>
            </a:r>
            <a:r>
              <a:rPr lang="en-GB" altLang="en-US" sz="3100" b="1" dirty="0"/>
              <a:t> </a:t>
            </a:r>
            <a:r>
              <a:rPr lang="en-GB" altLang="en-US" sz="3100" b="1" dirty="0" err="1"/>
              <a:t>gyda’r</a:t>
            </a:r>
            <a:r>
              <a:rPr lang="en-GB" altLang="en-US" sz="3100" b="1" dirty="0"/>
              <a:t> </a:t>
            </a:r>
            <a:r>
              <a:rPr lang="en-GB" altLang="en-US" sz="3100" b="1" dirty="0" err="1"/>
              <a:t>cysyniadau</a:t>
            </a:r>
            <a:r>
              <a:rPr lang="en-GB" altLang="en-US" sz="3100" b="1" dirty="0"/>
              <a:t> </a:t>
            </a:r>
            <a:r>
              <a:rPr lang="en-GB" altLang="en-US" sz="3100" b="1" dirty="0" err="1"/>
              <a:t>syml</a:t>
            </a:r>
            <a:r>
              <a:rPr lang="en-GB" altLang="en-US" sz="3100" b="1" dirty="0"/>
              <a:t> ac </a:t>
            </a:r>
            <a:r>
              <a:rPr lang="en-GB" altLang="en-US" sz="3100" b="1" dirty="0" err="1"/>
              <a:t>yn</a:t>
            </a:r>
            <a:r>
              <a:rPr lang="en-GB" altLang="en-US" sz="3100" b="1" dirty="0"/>
              <a:t> </a:t>
            </a:r>
            <a:r>
              <a:rPr lang="en-GB" altLang="en-US" sz="3100" b="1" dirty="0" err="1"/>
              <a:t>defnyddio</a:t>
            </a:r>
            <a:r>
              <a:rPr lang="en-GB" altLang="en-US" sz="3100" b="1" dirty="0"/>
              <a:t> </a:t>
            </a:r>
            <a:r>
              <a:rPr lang="en-GB" altLang="en-US" sz="3100" b="1" dirty="0" err="1"/>
              <a:t>ymyrraeth</a:t>
            </a:r>
            <a:r>
              <a:rPr lang="en-GB" altLang="en-US" sz="3100" b="1" dirty="0"/>
              <a:t> </a:t>
            </a:r>
            <a:r>
              <a:rPr lang="en-GB" altLang="en-US" sz="3100" b="1" dirty="0" err="1"/>
              <a:t>berthnasol</a:t>
            </a:r>
            <a:r>
              <a:rPr lang="en-GB" altLang="en-US" sz="3100" b="1" dirty="0"/>
              <a:t> a </a:t>
            </a:r>
            <a:r>
              <a:rPr lang="en-GB" altLang="en-US" sz="3100" b="1" dirty="0" err="1"/>
              <a:t>chymhwysiad</a:t>
            </a:r>
            <a:r>
              <a:rPr lang="en-GB" altLang="en-US" sz="3100" b="1" dirty="0"/>
              <a:t> </a:t>
            </a:r>
            <a:r>
              <a:rPr lang="en-GB" altLang="en-US" sz="3100" b="1" dirty="0" err="1"/>
              <a:t>pob</a:t>
            </a:r>
            <a:r>
              <a:rPr lang="en-GB" altLang="en-US" sz="3100" b="1" dirty="0"/>
              <a:t> </a:t>
            </a:r>
            <a:r>
              <a:rPr lang="en-GB" altLang="en-US" sz="3100" b="1" dirty="0" err="1"/>
              <a:t>dydd</a:t>
            </a:r>
            <a:r>
              <a:rPr lang="en-GB" altLang="en-US" sz="3100" b="1" dirty="0"/>
              <a:t> </a:t>
            </a:r>
            <a:r>
              <a:rPr lang="en-GB" altLang="en-US" sz="3100" b="1" dirty="0" err="1"/>
              <a:t>i</a:t>
            </a:r>
            <a:r>
              <a:rPr lang="en-GB" altLang="en-US" sz="3100" b="1" dirty="0"/>
              <a:t> </a:t>
            </a:r>
            <a:r>
              <a:rPr lang="en-GB" altLang="en-US" sz="3100" b="1" dirty="0" err="1"/>
              <a:t>helpu</a:t>
            </a:r>
            <a:r>
              <a:rPr lang="en-GB" altLang="en-US" sz="3100" b="1" dirty="0"/>
              <a:t> plant </a:t>
            </a:r>
            <a:r>
              <a:rPr lang="en-GB" altLang="en-US" sz="3100" b="1" dirty="0" err="1"/>
              <a:t>i</a:t>
            </a:r>
            <a:r>
              <a:rPr lang="en-GB" altLang="en-US" sz="3100" b="1" dirty="0"/>
              <a:t> ail-</a:t>
            </a:r>
            <a:r>
              <a:rPr lang="en-GB" altLang="en-US" sz="3100" b="1" dirty="0" err="1"/>
              <a:t>greu</a:t>
            </a:r>
            <a:r>
              <a:rPr lang="en-GB" altLang="en-US" sz="3100" b="1" dirty="0"/>
              <a:t> a </a:t>
            </a:r>
            <a:r>
              <a:rPr lang="en-GB" altLang="en-US" sz="3100" b="1" dirty="0" err="1"/>
              <a:t>chymhwyso</a:t>
            </a:r>
            <a:r>
              <a:rPr lang="en-GB" altLang="en-US" sz="3100" b="1" dirty="0"/>
              <a:t> </a:t>
            </a:r>
            <a:r>
              <a:rPr lang="en-GB" altLang="en-US" sz="3100" b="1" dirty="0" err="1"/>
              <a:t>eu</a:t>
            </a:r>
            <a:r>
              <a:rPr lang="en-GB" altLang="en-US" sz="3100" b="1" dirty="0"/>
              <a:t> </a:t>
            </a:r>
            <a:r>
              <a:rPr lang="en-GB" altLang="en-US" sz="3100" b="1" dirty="0" err="1"/>
              <a:t>syniadau</a:t>
            </a:r>
            <a:r>
              <a:rPr lang="en-GB" altLang="en-US" sz="3100" b="1" dirty="0"/>
              <a:t> </a:t>
            </a:r>
            <a:r>
              <a:rPr lang="en-GB" altLang="en-US" sz="3100" b="1" dirty="0" err="1"/>
              <a:t>yn</a:t>
            </a:r>
            <a:r>
              <a:rPr lang="en-GB" altLang="en-US" sz="3100" b="1" dirty="0"/>
              <a:t> </a:t>
            </a:r>
            <a:r>
              <a:rPr lang="en-GB" altLang="en-US" sz="3100" b="1" dirty="0" err="1"/>
              <a:t>seiliedig</a:t>
            </a:r>
            <a:r>
              <a:rPr lang="en-GB" altLang="en-US" sz="3100" b="1" dirty="0"/>
              <a:t> </a:t>
            </a:r>
            <a:r>
              <a:rPr lang="en-GB" altLang="en-US" sz="3100" b="1" dirty="0" err="1"/>
              <a:t>ar</a:t>
            </a:r>
            <a:r>
              <a:rPr lang="en-GB" altLang="en-US" sz="3100" b="1" dirty="0"/>
              <a:t> “</a:t>
            </a:r>
            <a:r>
              <a:rPr lang="en-GB" altLang="en-US" sz="3100" b="1" dirty="0" err="1"/>
              <a:t>dystiolaeth</a:t>
            </a:r>
            <a:r>
              <a:rPr lang="en-GB" altLang="en-US" sz="3100" b="1" dirty="0"/>
              <a:t>”.</a:t>
            </a:r>
          </a:p>
          <a:p>
            <a:pPr>
              <a:lnSpc>
                <a:spcPct val="80000"/>
              </a:lnSpc>
              <a:spcAft>
                <a:spcPts val="0"/>
              </a:spcAft>
              <a:buNone/>
              <a:defRPr/>
            </a:pPr>
            <a:endParaRPr lang="en-GB" altLang="en-US" sz="3100" b="1" dirty="0"/>
          </a:p>
          <a:p>
            <a:pPr>
              <a:lnSpc>
                <a:spcPct val="80000"/>
              </a:lnSpc>
              <a:spcAft>
                <a:spcPts val="0"/>
              </a:spcAft>
              <a:defRPr/>
            </a:pPr>
            <a:r>
              <a:rPr lang="en-GB" altLang="en-US" sz="3100" b="1" dirty="0"/>
              <a:t>Mae </a:t>
            </a:r>
            <a:r>
              <a:rPr lang="en-GB" altLang="en-US" sz="3100" b="1" dirty="0" err="1"/>
              <a:t>Dysgu</a:t>
            </a:r>
            <a:r>
              <a:rPr lang="en-GB" altLang="en-US" sz="3100" b="1" dirty="0"/>
              <a:t> </a:t>
            </a:r>
            <a:r>
              <a:rPr lang="en-GB" altLang="en-US" sz="3100" b="1" dirty="0" err="1"/>
              <a:t>drwy</a:t>
            </a:r>
            <a:r>
              <a:rPr lang="en-GB" altLang="en-US" sz="3100" b="1" dirty="0"/>
              <a:t> </a:t>
            </a:r>
            <a:r>
              <a:rPr lang="en-GB" altLang="en-US" sz="3100" b="1" dirty="0" err="1"/>
              <a:t>Wneud</a:t>
            </a:r>
            <a:r>
              <a:rPr lang="en-GB" altLang="en-US" sz="3100" b="1" dirty="0"/>
              <a:t> (</a:t>
            </a:r>
            <a:r>
              <a:rPr lang="en-GB" altLang="en-US" sz="3100" b="1" dirty="0" err="1"/>
              <a:t>profiad</a:t>
            </a:r>
            <a:r>
              <a:rPr lang="en-GB" altLang="en-US" sz="3100" b="1" dirty="0"/>
              <a:t>) a </a:t>
            </a:r>
            <a:r>
              <a:rPr lang="en-GB" altLang="en-US" sz="3100" b="1" dirty="0" err="1"/>
              <a:t>manteision</a:t>
            </a:r>
            <a:r>
              <a:rPr lang="en-GB" altLang="en-US" sz="3100" b="1" dirty="0"/>
              <a:t> </a:t>
            </a:r>
            <a:r>
              <a:rPr lang="en-GB" altLang="en-US" sz="3100" b="1" dirty="0" err="1"/>
              <a:t>rhyngweithio</a:t>
            </a:r>
            <a:r>
              <a:rPr lang="en-GB" altLang="en-US" sz="3100" b="1" dirty="0"/>
              <a:t> </a:t>
            </a:r>
            <a:r>
              <a:rPr lang="en-GB" altLang="en-US" sz="3100" b="1" dirty="0" err="1"/>
              <a:t>cymdeithasol</a:t>
            </a:r>
            <a:r>
              <a:rPr lang="en-GB" altLang="en-US" sz="3100" b="1" dirty="0"/>
              <a:t> </a:t>
            </a:r>
            <a:r>
              <a:rPr lang="en-GB" altLang="en-US" sz="3100" b="1" dirty="0" err="1"/>
              <a:t>mewn</a:t>
            </a:r>
            <a:r>
              <a:rPr lang="en-GB" altLang="en-US" sz="3100" b="1" dirty="0"/>
              <a:t> </a:t>
            </a:r>
            <a:r>
              <a:rPr lang="en-GB" altLang="en-US" sz="3100" b="1" dirty="0" err="1"/>
              <a:t>gweithgareddau</a:t>
            </a:r>
            <a:r>
              <a:rPr lang="en-GB" altLang="en-US" sz="3100" b="1" dirty="0"/>
              <a:t> </a:t>
            </a:r>
            <a:r>
              <a:rPr lang="en-GB" altLang="en-US" sz="3100" b="1" dirty="0" err="1"/>
              <a:t>datrys</a:t>
            </a:r>
            <a:r>
              <a:rPr lang="en-GB" altLang="en-US" sz="3100" b="1" dirty="0"/>
              <a:t> problem </a:t>
            </a:r>
            <a:r>
              <a:rPr lang="en-GB" altLang="en-US" sz="3100" b="1" dirty="0" err="1"/>
              <a:t>hefyd</a:t>
            </a:r>
            <a:r>
              <a:rPr lang="en-GB" altLang="en-US" sz="3100" b="1" dirty="0"/>
              <a:t> </a:t>
            </a:r>
            <a:r>
              <a:rPr lang="en-GB" altLang="en-US" sz="3100" b="1" dirty="0" err="1"/>
              <a:t>yn</a:t>
            </a:r>
            <a:r>
              <a:rPr lang="en-GB" altLang="en-US" sz="3100" b="1" dirty="0"/>
              <a:t> </a:t>
            </a:r>
            <a:r>
              <a:rPr lang="en-GB" altLang="en-US" sz="3100" b="1" dirty="0" err="1"/>
              <a:t>gysylltiedig</a:t>
            </a:r>
            <a:r>
              <a:rPr lang="en-GB" altLang="en-US" sz="3100" b="1" dirty="0"/>
              <a:t> </a:t>
            </a:r>
            <a:r>
              <a:rPr lang="en-US" altLang="en-US" sz="3100" b="1" dirty="0"/>
              <a:t>â</a:t>
            </a:r>
            <a:r>
              <a:rPr lang="en-GB" altLang="en-US" sz="3100" b="1" dirty="0"/>
              <a:t>’r </a:t>
            </a:r>
            <a:r>
              <a:rPr lang="en-GB" altLang="en-US" sz="3100" b="1" dirty="0" err="1"/>
              <a:t>egwyddor</a:t>
            </a:r>
            <a:r>
              <a:rPr lang="en-GB" altLang="en-US" sz="3100" b="1" dirty="0"/>
              <a:t> o </a:t>
            </a:r>
            <a:r>
              <a:rPr lang="en-GB" altLang="en-US" sz="3100" b="1" dirty="0" err="1"/>
              <a:t>ddysgu</a:t>
            </a:r>
            <a:r>
              <a:rPr lang="en-GB" altLang="en-US" sz="3100" b="1" dirty="0"/>
              <a:t> ac </a:t>
            </a:r>
            <a:r>
              <a:rPr lang="en-GB" altLang="en-US" sz="3100" b="1" dirty="0" err="1"/>
              <a:t>asesu</a:t>
            </a:r>
            <a:r>
              <a:rPr lang="en-GB" altLang="en-US" sz="3100" b="1" dirty="0"/>
              <a:t> “</a:t>
            </a:r>
            <a:r>
              <a:rPr lang="en-GB" altLang="en-US" sz="3100" b="1" dirty="0" err="1"/>
              <a:t>gweithredol</a:t>
            </a:r>
            <a:r>
              <a:rPr lang="en-GB" altLang="en-US" sz="3100" b="1" dirty="0"/>
              <a:t>” </a:t>
            </a:r>
            <a:r>
              <a:rPr lang="en-GB" altLang="en-US" sz="3100" b="1" dirty="0" err="1"/>
              <a:t>ar</a:t>
            </a:r>
            <a:r>
              <a:rPr lang="en-GB" altLang="en-US" sz="3100" b="1" dirty="0"/>
              <a:t> </a:t>
            </a:r>
            <a:r>
              <a:rPr lang="en-GB" altLang="en-US" sz="3100" b="1" dirty="0" err="1"/>
              <a:t>gyfer</a:t>
            </a:r>
            <a:r>
              <a:rPr lang="en-GB" altLang="en-US" sz="3100" b="1" dirty="0"/>
              <a:t> </a:t>
            </a:r>
            <a:r>
              <a:rPr lang="en-GB" altLang="en-US" sz="3100" b="1" dirty="0" err="1"/>
              <a:t>dysgu</a:t>
            </a:r>
            <a:r>
              <a:rPr lang="en-GB" altLang="en-US" sz="3100" b="1" dirty="0"/>
              <a:t> ac </a:t>
            </a:r>
            <a:r>
              <a:rPr lang="en-GB" altLang="en-US" sz="3100" b="1" dirty="0" err="1"/>
              <a:t>addysgu</a:t>
            </a:r>
            <a:r>
              <a:rPr lang="en-GB" altLang="en-US" sz="3100" b="1" dirty="0"/>
              <a:t> </a:t>
            </a:r>
            <a:r>
              <a:rPr lang="en-GB" altLang="en-US" sz="3100" b="1" dirty="0" err="1"/>
              <a:t>mewn</a:t>
            </a:r>
            <a:r>
              <a:rPr lang="en-GB" altLang="en-US" sz="3100" b="1" dirty="0"/>
              <a:t> </a:t>
            </a:r>
            <a:r>
              <a:rPr lang="en-GB" altLang="en-US" sz="3100" b="1" dirty="0" err="1"/>
              <a:t>gwyddoniaeth</a:t>
            </a:r>
            <a:r>
              <a:rPr lang="en-GB" altLang="en-US" sz="3100" b="1" dirty="0"/>
              <a:t>.</a:t>
            </a:r>
          </a:p>
          <a:p>
            <a:pPr>
              <a:lnSpc>
                <a:spcPct val="80000"/>
              </a:lnSpc>
              <a:spcAft>
                <a:spcPts val="0"/>
              </a:spcAft>
              <a:buNone/>
              <a:defRPr/>
            </a:pPr>
            <a:r>
              <a:rPr lang="en-GB" altLang="en-US" b="1" dirty="0">
                <a:solidFill>
                  <a:schemeClr val="accent2"/>
                </a:solidFill>
              </a:rPr>
              <a:t> </a:t>
            </a:r>
            <a:endParaRPr lang="en-US" altLang="en-US" b="1" dirty="0">
              <a:solidFill>
                <a:schemeClr val="accent2"/>
              </a:solidFill>
            </a:endParaRPr>
          </a:p>
        </p:txBody>
      </p:sp>
    </p:spTree>
    <p:extLst>
      <p:ext uri="{BB962C8B-B14F-4D97-AF65-F5344CB8AC3E}">
        <p14:creationId xmlns:p14="http://schemas.microsoft.com/office/powerpoint/2010/main" val="1454073328"/>
      </p:ext>
    </p:extLst>
  </p:cSld>
  <p:clrMapOvr>
    <a:masterClrMapping/>
  </p:clrMapOv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altLang="en-US" sz="2400" dirty="0" err="1" smtClean="0"/>
              <a:t>Gellir</a:t>
            </a:r>
            <a:r>
              <a:rPr lang="en-GB" altLang="en-US" sz="2400" dirty="0" smtClean="0"/>
              <a:t> </a:t>
            </a:r>
            <a:r>
              <a:rPr lang="en-GB" altLang="en-US" sz="2400" dirty="0" err="1"/>
              <a:t>c</a:t>
            </a:r>
            <a:r>
              <a:rPr lang="en-GB" altLang="en-US" sz="2400" dirty="0" err="1" smtClean="0"/>
              <a:t>ysylltu</a:t>
            </a:r>
            <a:r>
              <a:rPr lang="en-GB" altLang="en-US" sz="2400" dirty="0" smtClean="0"/>
              <a:t> SPACE </a:t>
            </a:r>
            <a:r>
              <a:rPr lang="en-GB" altLang="en-US" sz="2400" dirty="0" err="1" smtClean="0"/>
              <a:t>a’r</a:t>
            </a:r>
            <a:r>
              <a:rPr lang="en-GB" altLang="en-US" sz="2400" dirty="0" smtClean="0"/>
              <a:t> </a:t>
            </a:r>
            <a:r>
              <a:rPr lang="en-GB" altLang="en-US" sz="2400" dirty="0" err="1" smtClean="0"/>
              <a:t>egwyddorion</a:t>
            </a:r>
            <a:r>
              <a:rPr lang="en-GB" altLang="en-US" sz="2400" dirty="0" smtClean="0"/>
              <a:t> </a:t>
            </a:r>
            <a:r>
              <a:rPr lang="en-GB" altLang="en-US" sz="2400" dirty="0" err="1" smtClean="0"/>
              <a:t>adeileddol</a:t>
            </a:r>
            <a:r>
              <a:rPr lang="en-GB" altLang="en-US" sz="2400" dirty="0" smtClean="0"/>
              <a:t> </a:t>
            </a:r>
            <a:r>
              <a:rPr lang="en-GB" altLang="en-US" sz="2400" dirty="0" err="1"/>
              <a:t>i</a:t>
            </a:r>
            <a:r>
              <a:rPr lang="en-GB" altLang="en-US" sz="2400" dirty="0" err="1" smtClean="0"/>
              <a:t>’r</a:t>
            </a:r>
            <a:r>
              <a:rPr lang="en-GB" altLang="en-US" sz="2400" dirty="0" smtClean="0"/>
              <a:t> </a:t>
            </a:r>
            <a:r>
              <a:rPr lang="en-GB" altLang="en-US" sz="2400" dirty="0" err="1" smtClean="0"/>
              <a:t>strategaethau</a:t>
            </a:r>
            <a:r>
              <a:rPr lang="en-GB" altLang="en-US" sz="2400" dirty="0" smtClean="0"/>
              <a:t> </a:t>
            </a:r>
            <a:r>
              <a:rPr lang="en-GB" altLang="en-US" sz="2400" dirty="0" err="1" smtClean="0"/>
              <a:t>defnyddiol</a:t>
            </a:r>
            <a:r>
              <a:rPr lang="en-GB" altLang="en-US" sz="2400" dirty="0" smtClean="0"/>
              <a:t> </a:t>
            </a:r>
            <a:r>
              <a:rPr lang="en-GB" altLang="en-US" sz="2400" dirty="0" err="1" smtClean="0"/>
              <a:t>yma</a:t>
            </a:r>
            <a:r>
              <a:rPr lang="en-GB" altLang="en-US" sz="2400" dirty="0" smtClean="0"/>
              <a:t> </a:t>
            </a:r>
            <a:r>
              <a:rPr lang="en-GB" altLang="en-US" sz="2400" dirty="0" err="1" smtClean="0"/>
              <a:t>sydd</a:t>
            </a:r>
            <a:r>
              <a:rPr lang="en-GB" altLang="en-US" sz="2400" dirty="0" smtClean="0"/>
              <a:t> </a:t>
            </a:r>
            <a:r>
              <a:rPr lang="en-GB" altLang="en-US" sz="2400" dirty="0" err="1" smtClean="0"/>
              <a:t>wedi’u</a:t>
            </a:r>
            <a:r>
              <a:rPr lang="en-GB" altLang="en-US" sz="2400" dirty="0" smtClean="0"/>
              <a:t> </a:t>
            </a:r>
            <a:r>
              <a:rPr lang="en-GB" altLang="en-US" sz="2400" dirty="0" err="1" smtClean="0"/>
              <a:t>tanseilio</a:t>
            </a:r>
            <a:r>
              <a:rPr lang="en-GB" altLang="en-US" sz="2400" dirty="0" smtClean="0"/>
              <a:t> </a:t>
            </a:r>
            <a:r>
              <a:rPr lang="en-GB" altLang="en-US" sz="2400" dirty="0" err="1" smtClean="0"/>
              <a:t>gan</a:t>
            </a:r>
            <a:r>
              <a:rPr lang="en-GB" altLang="en-US" sz="2400" dirty="0" smtClean="0"/>
              <a:t> </a:t>
            </a:r>
            <a:r>
              <a:rPr lang="en-GB" altLang="en-US" sz="2400" dirty="0" err="1" smtClean="0"/>
              <a:t>ddeilliannau</a:t>
            </a:r>
            <a:r>
              <a:rPr lang="en-GB" altLang="en-US" sz="2400" dirty="0" smtClean="0"/>
              <a:t> </a:t>
            </a:r>
            <a:r>
              <a:rPr lang="en-GB" altLang="en-US" sz="2400" dirty="0" err="1" smtClean="0"/>
              <a:t>ymchwil</a:t>
            </a:r>
            <a:endParaRPr lang="en-GB" altLang="en-US" sz="2400" dirty="0"/>
          </a:p>
        </p:txBody>
      </p:sp>
      <p:sp>
        <p:nvSpPr>
          <p:cNvPr id="5123" name="Content Placeholder 2"/>
          <p:cNvSpPr>
            <a:spLocks noGrp="1"/>
          </p:cNvSpPr>
          <p:nvPr>
            <p:ph idx="1"/>
          </p:nvPr>
        </p:nvSpPr>
        <p:spPr/>
        <p:txBody>
          <a:bodyPr>
            <a:normAutofit fontScale="62500" lnSpcReduction="20000"/>
          </a:bodyPr>
          <a:lstStyle/>
          <a:p>
            <a:pPr eaLnBrk="1" hangingPunct="1"/>
            <a:r>
              <a:rPr lang="en-GB" altLang="en-US" sz="2800" dirty="0" err="1" smtClean="0">
                <a:solidFill>
                  <a:schemeClr val="tx1"/>
                </a:solidFill>
              </a:rPr>
              <a:t>Cartwnau</a:t>
            </a:r>
            <a:r>
              <a:rPr lang="en-GB" altLang="en-US" sz="2800" dirty="0" smtClean="0">
                <a:solidFill>
                  <a:schemeClr val="tx1"/>
                </a:solidFill>
              </a:rPr>
              <a:t> </a:t>
            </a:r>
            <a:r>
              <a:rPr lang="en-GB" altLang="en-US" sz="2800" dirty="0" err="1" smtClean="0">
                <a:solidFill>
                  <a:schemeClr val="tx1"/>
                </a:solidFill>
              </a:rPr>
              <a:t>cysyniad</a:t>
            </a:r>
            <a:r>
              <a:rPr lang="en-GB" altLang="en-US" sz="2800" dirty="0" smtClean="0">
                <a:solidFill>
                  <a:schemeClr val="tx1"/>
                </a:solidFill>
              </a:rPr>
              <a:t> a </a:t>
            </a:r>
            <a:r>
              <a:rPr lang="en-GB" altLang="en-US" sz="2800" dirty="0" err="1" smtClean="0">
                <a:solidFill>
                  <a:schemeClr val="tx1"/>
                </a:solidFill>
              </a:rPr>
              <a:t>strategaethau</a:t>
            </a:r>
            <a:r>
              <a:rPr lang="en-GB" altLang="en-US" sz="2800" dirty="0" smtClean="0">
                <a:solidFill>
                  <a:schemeClr val="tx1"/>
                </a:solidFill>
              </a:rPr>
              <a:t> </a:t>
            </a:r>
            <a:r>
              <a:rPr lang="en-GB" altLang="en-US" sz="2800" dirty="0" err="1" smtClean="0">
                <a:solidFill>
                  <a:schemeClr val="tx1"/>
                </a:solidFill>
              </a:rPr>
              <a:t>echdynnu</a:t>
            </a:r>
            <a:r>
              <a:rPr lang="en-GB" altLang="en-US" sz="2800" dirty="0" smtClean="0">
                <a:solidFill>
                  <a:schemeClr val="tx1"/>
                </a:solidFill>
              </a:rPr>
              <a:t>/</a:t>
            </a:r>
            <a:r>
              <a:rPr lang="en-GB" altLang="en-US" sz="2800" dirty="0" err="1" smtClean="0">
                <a:solidFill>
                  <a:schemeClr val="tx1"/>
                </a:solidFill>
              </a:rPr>
              <a:t>asesu</a:t>
            </a:r>
            <a:r>
              <a:rPr lang="en-GB" altLang="en-US" sz="2800" dirty="0" smtClean="0">
                <a:solidFill>
                  <a:schemeClr val="tx1"/>
                </a:solidFill>
              </a:rPr>
              <a:t> </a:t>
            </a:r>
            <a:r>
              <a:rPr lang="en-GB" altLang="en-US" sz="2800" dirty="0" err="1" smtClean="0">
                <a:solidFill>
                  <a:schemeClr val="tx1"/>
                </a:solidFill>
              </a:rPr>
              <a:t>gweithredol</a:t>
            </a:r>
            <a:r>
              <a:rPr lang="en-GB" altLang="en-US" sz="2800" dirty="0" smtClean="0">
                <a:solidFill>
                  <a:schemeClr val="tx1"/>
                </a:solidFill>
              </a:rPr>
              <a:t> </a:t>
            </a:r>
            <a:r>
              <a:rPr lang="en-GB" altLang="en-US" sz="2800" dirty="0" err="1" smtClean="0">
                <a:solidFill>
                  <a:schemeClr val="tx1"/>
                </a:solidFill>
              </a:rPr>
              <a:t>eraill</a:t>
            </a:r>
            <a:r>
              <a:rPr lang="en-GB" altLang="en-US" sz="2800" dirty="0" smtClean="0">
                <a:solidFill>
                  <a:schemeClr val="tx1"/>
                </a:solidFill>
              </a:rPr>
              <a:t>; Beth </a:t>
            </a:r>
            <a:r>
              <a:rPr lang="en-GB" altLang="en-US" sz="2800" dirty="0" err="1" smtClean="0">
                <a:solidFill>
                  <a:schemeClr val="tx1"/>
                </a:solidFill>
              </a:rPr>
              <a:t>wyt</a:t>
            </a:r>
            <a:r>
              <a:rPr lang="en-GB" altLang="en-US" sz="2800" dirty="0" smtClean="0">
                <a:solidFill>
                  <a:schemeClr val="tx1"/>
                </a:solidFill>
              </a:rPr>
              <a:t> </a:t>
            </a:r>
            <a:r>
              <a:rPr lang="en-GB" altLang="en-US" sz="2800" dirty="0" err="1" smtClean="0">
                <a:solidFill>
                  <a:schemeClr val="tx1"/>
                </a:solidFill>
              </a:rPr>
              <a:t>ti’n</a:t>
            </a:r>
            <a:r>
              <a:rPr lang="en-GB" altLang="en-US" sz="2800" dirty="0" smtClean="0">
                <a:solidFill>
                  <a:schemeClr val="tx1"/>
                </a:solidFill>
              </a:rPr>
              <a:t> </a:t>
            </a:r>
            <a:r>
              <a:rPr lang="en-GB" altLang="en-US" sz="2800" dirty="0" err="1">
                <a:solidFill>
                  <a:schemeClr val="tx1"/>
                </a:solidFill>
              </a:rPr>
              <a:t>f</a:t>
            </a:r>
            <a:r>
              <a:rPr lang="en-GB" altLang="en-US" sz="2800" dirty="0" err="1" smtClean="0">
                <a:solidFill>
                  <a:schemeClr val="tx1"/>
                </a:solidFill>
              </a:rPr>
              <a:t>eddwl</a:t>
            </a:r>
            <a:r>
              <a:rPr lang="en-GB" altLang="en-US" sz="2800" dirty="0" smtClean="0">
                <a:solidFill>
                  <a:schemeClr val="tx1"/>
                </a:solidFill>
              </a:rPr>
              <a:t>? Pam </a:t>
            </a:r>
            <a:r>
              <a:rPr lang="en-GB" altLang="en-US" sz="2800" dirty="0" err="1" smtClean="0">
                <a:solidFill>
                  <a:schemeClr val="tx1"/>
                </a:solidFill>
              </a:rPr>
              <a:t>wyt</a:t>
            </a:r>
            <a:r>
              <a:rPr lang="en-GB" altLang="en-US" sz="2800" dirty="0" smtClean="0">
                <a:solidFill>
                  <a:schemeClr val="tx1"/>
                </a:solidFill>
              </a:rPr>
              <a:t> </a:t>
            </a:r>
            <a:r>
              <a:rPr lang="en-GB" altLang="en-US" sz="2800" dirty="0" err="1" smtClean="0">
                <a:solidFill>
                  <a:schemeClr val="tx1"/>
                </a:solidFill>
              </a:rPr>
              <a:t>ti’n</a:t>
            </a:r>
            <a:r>
              <a:rPr lang="en-GB" altLang="en-US" sz="2800" dirty="0" smtClean="0">
                <a:solidFill>
                  <a:schemeClr val="tx1"/>
                </a:solidFill>
              </a:rPr>
              <a:t> </a:t>
            </a:r>
            <a:r>
              <a:rPr lang="en-GB" altLang="en-US" sz="2800" dirty="0" err="1">
                <a:solidFill>
                  <a:schemeClr val="tx1"/>
                </a:solidFill>
              </a:rPr>
              <a:t>m</a:t>
            </a:r>
            <a:r>
              <a:rPr lang="en-GB" altLang="en-US" sz="2800" dirty="0" err="1" smtClean="0">
                <a:solidFill>
                  <a:schemeClr val="tx1"/>
                </a:solidFill>
              </a:rPr>
              <a:t>eddwl</a:t>
            </a:r>
            <a:r>
              <a:rPr lang="en-GB" altLang="en-US" sz="2800" dirty="0" smtClean="0">
                <a:solidFill>
                  <a:schemeClr val="tx1"/>
                </a:solidFill>
              </a:rPr>
              <a:t>? “Made you look, think, talk” – </a:t>
            </a:r>
            <a:r>
              <a:rPr lang="en-GB" altLang="en-US" sz="2800" dirty="0" err="1" smtClean="0">
                <a:solidFill>
                  <a:schemeClr val="tx1"/>
                </a:solidFill>
              </a:rPr>
              <a:t>cyhoeddiadau</a:t>
            </a:r>
            <a:r>
              <a:rPr lang="en-GB" altLang="en-US" sz="2800" dirty="0" smtClean="0">
                <a:solidFill>
                  <a:schemeClr val="tx1"/>
                </a:solidFill>
              </a:rPr>
              <a:t> </a:t>
            </a:r>
            <a:r>
              <a:rPr lang="en-GB" altLang="en-US" sz="2800" dirty="0" err="1" smtClean="0">
                <a:solidFill>
                  <a:schemeClr val="tx1"/>
                </a:solidFill>
              </a:rPr>
              <a:t>Gaenor</a:t>
            </a:r>
            <a:r>
              <a:rPr lang="en-GB" altLang="en-US" sz="2800" dirty="0" smtClean="0">
                <a:solidFill>
                  <a:schemeClr val="tx1"/>
                </a:solidFill>
              </a:rPr>
              <a:t> Weavers</a:t>
            </a:r>
          </a:p>
          <a:p>
            <a:pPr eaLnBrk="1" hangingPunct="1"/>
            <a:r>
              <a:rPr lang="en-GB" altLang="en-US" sz="2800" dirty="0" smtClean="0">
                <a:solidFill>
                  <a:schemeClr val="tx1"/>
                </a:solidFill>
              </a:rPr>
              <a:t>“It’s Not Fair or is it?” </a:t>
            </a:r>
            <a:r>
              <a:rPr lang="en-GB" altLang="en-US" sz="2800" dirty="0" err="1" smtClean="0">
                <a:solidFill>
                  <a:schemeClr val="tx1"/>
                </a:solidFill>
              </a:rPr>
              <a:t>Rhesymwaith</a:t>
            </a:r>
            <a:r>
              <a:rPr lang="en-GB" altLang="en-US" sz="2800" dirty="0" smtClean="0">
                <a:solidFill>
                  <a:schemeClr val="tx1"/>
                </a:solidFill>
              </a:rPr>
              <a:t> a </a:t>
            </a:r>
            <a:r>
              <a:rPr lang="en-GB" altLang="en-US" sz="2800" dirty="0" err="1" smtClean="0">
                <a:solidFill>
                  <a:schemeClr val="tx1"/>
                </a:solidFill>
              </a:rPr>
              <a:t>strwythur</a:t>
            </a:r>
            <a:endParaRPr lang="en-GB" altLang="en-US" sz="2800" dirty="0" smtClean="0">
              <a:solidFill>
                <a:schemeClr val="tx1"/>
              </a:solidFill>
            </a:endParaRPr>
          </a:p>
          <a:p>
            <a:r>
              <a:rPr lang="en-GB" altLang="en-US" sz="2800" dirty="0" smtClean="0">
                <a:solidFill>
                  <a:schemeClr val="tx1"/>
                </a:solidFill>
              </a:rPr>
              <a:t>The Crunch: </a:t>
            </a:r>
            <a:r>
              <a:rPr lang="en-GB" sz="2800" b="1" u="sng" dirty="0" smtClean="0">
                <a:hlinkClick r:id="rId2"/>
              </a:rPr>
              <a:t>thecrunch.wellcome.ac.uk/schools</a:t>
            </a:r>
            <a:endParaRPr lang="en-GB" altLang="en-US" sz="2800" dirty="0">
              <a:solidFill>
                <a:schemeClr val="tx1"/>
              </a:solidFill>
            </a:endParaRPr>
          </a:p>
          <a:p>
            <a:pPr eaLnBrk="1" hangingPunct="1"/>
            <a:r>
              <a:rPr lang="en-GB" altLang="en-US" sz="2800" dirty="0" err="1" smtClean="0">
                <a:solidFill>
                  <a:schemeClr val="tx1"/>
                </a:solidFill>
              </a:rPr>
              <a:t>Hyrwyddo</a:t>
            </a:r>
            <a:r>
              <a:rPr lang="en-GB" altLang="en-US" sz="2800" dirty="0" smtClean="0">
                <a:solidFill>
                  <a:schemeClr val="tx1"/>
                </a:solidFill>
              </a:rPr>
              <a:t> </a:t>
            </a:r>
            <a:r>
              <a:rPr lang="en-GB" altLang="en-US" sz="2800" dirty="0" err="1" smtClean="0">
                <a:solidFill>
                  <a:schemeClr val="tx1"/>
                </a:solidFill>
              </a:rPr>
              <a:t>siarad</a:t>
            </a:r>
            <a:r>
              <a:rPr lang="en-GB" altLang="en-US" sz="2800" dirty="0" smtClean="0">
                <a:solidFill>
                  <a:schemeClr val="tx1"/>
                </a:solidFill>
              </a:rPr>
              <a:t> a </a:t>
            </a:r>
            <a:r>
              <a:rPr lang="en-GB" altLang="en-US" sz="2800" dirty="0" err="1" smtClean="0">
                <a:solidFill>
                  <a:schemeClr val="tx1"/>
                </a:solidFill>
              </a:rPr>
              <a:t>siarad</a:t>
            </a:r>
            <a:r>
              <a:rPr lang="en-GB" altLang="en-US" sz="2800" dirty="0" smtClean="0">
                <a:solidFill>
                  <a:schemeClr val="tx1"/>
                </a:solidFill>
              </a:rPr>
              <a:t> </a:t>
            </a:r>
            <a:r>
              <a:rPr lang="en-GB" altLang="en-US" sz="2800" dirty="0" err="1" smtClean="0">
                <a:solidFill>
                  <a:schemeClr val="tx1"/>
                </a:solidFill>
              </a:rPr>
              <a:t>archwiliol</a:t>
            </a:r>
            <a:r>
              <a:rPr lang="en-GB" altLang="en-US" sz="2800" dirty="0" smtClean="0">
                <a:solidFill>
                  <a:schemeClr val="tx1"/>
                </a:solidFill>
              </a:rPr>
              <a:t> plant </a:t>
            </a:r>
            <a:r>
              <a:rPr lang="en-GB" altLang="en-US" sz="2800" dirty="0" err="1" smtClean="0">
                <a:solidFill>
                  <a:schemeClr val="tx1"/>
                </a:solidFill>
              </a:rPr>
              <a:t>yn</a:t>
            </a:r>
            <a:r>
              <a:rPr lang="en-GB" altLang="en-US" sz="2800" dirty="0" smtClean="0">
                <a:solidFill>
                  <a:schemeClr val="tx1"/>
                </a:solidFill>
              </a:rPr>
              <a:t> “</a:t>
            </a:r>
            <a:r>
              <a:rPr lang="en-GB" altLang="en-US" sz="2800" dirty="0" err="1" smtClean="0">
                <a:solidFill>
                  <a:schemeClr val="tx1"/>
                </a:solidFill>
              </a:rPr>
              <a:t>ddysgu</a:t>
            </a:r>
            <a:r>
              <a:rPr lang="en-GB" altLang="en-US" sz="2800" dirty="0" smtClean="0">
                <a:solidFill>
                  <a:schemeClr val="tx1"/>
                </a:solidFill>
              </a:rPr>
              <a:t> </a:t>
            </a:r>
            <a:r>
              <a:rPr lang="en-GB" altLang="en-US" sz="2800" dirty="0" err="1" smtClean="0">
                <a:solidFill>
                  <a:schemeClr val="tx1"/>
                </a:solidFill>
              </a:rPr>
              <a:t>deialogol</a:t>
            </a:r>
            <a:r>
              <a:rPr lang="en-GB" altLang="en-US" sz="2800" dirty="0" smtClean="0">
                <a:solidFill>
                  <a:schemeClr val="tx1"/>
                </a:solidFill>
              </a:rPr>
              <a:t>” </a:t>
            </a:r>
            <a:r>
              <a:rPr lang="en-GB" altLang="en-US" sz="2800" dirty="0" err="1" smtClean="0">
                <a:solidFill>
                  <a:schemeClr val="tx1"/>
                </a:solidFill>
              </a:rPr>
              <a:t>e.e</a:t>
            </a:r>
            <a:r>
              <a:rPr lang="en-GB" altLang="en-US" sz="2800" dirty="0" smtClean="0">
                <a:solidFill>
                  <a:schemeClr val="tx1"/>
                </a:solidFill>
              </a:rPr>
              <a:t>. “Puppets Project” a </a:t>
            </a:r>
            <a:r>
              <a:rPr lang="en-GB" altLang="en-US" sz="2800" dirty="0" err="1" smtClean="0">
                <a:solidFill>
                  <a:schemeClr val="tx1"/>
                </a:solidFill>
              </a:rPr>
              <a:t>Gemau</a:t>
            </a:r>
            <a:r>
              <a:rPr lang="en-GB" altLang="en-US" sz="2800" dirty="0" smtClean="0">
                <a:solidFill>
                  <a:schemeClr val="tx1"/>
                </a:solidFill>
              </a:rPr>
              <a:t> </a:t>
            </a:r>
            <a:r>
              <a:rPr lang="en-GB" altLang="en-US" sz="2800" dirty="0" err="1" smtClean="0">
                <a:solidFill>
                  <a:schemeClr val="tx1"/>
                </a:solidFill>
              </a:rPr>
              <a:t>Ymholiad</a:t>
            </a:r>
            <a:r>
              <a:rPr lang="en-GB" altLang="en-US" sz="2800" dirty="0" smtClean="0">
                <a:solidFill>
                  <a:schemeClr val="tx1"/>
                </a:solidFill>
              </a:rPr>
              <a:t> Gwyddoniaeth</a:t>
            </a:r>
          </a:p>
          <a:p>
            <a:r>
              <a:rPr lang="en-US" sz="2800" dirty="0" smtClean="0">
                <a:solidFill>
                  <a:schemeClr val="tx1"/>
                </a:solidFill>
              </a:rPr>
              <a:t>“Thinking</a:t>
            </a:r>
            <a:r>
              <a:rPr lang="en-US" sz="2800" dirty="0">
                <a:solidFill>
                  <a:schemeClr val="tx1"/>
                </a:solidFill>
              </a:rPr>
              <a:t>, Doing, Talking </a:t>
            </a:r>
            <a:r>
              <a:rPr lang="en-US" sz="2800" dirty="0" smtClean="0">
                <a:solidFill>
                  <a:schemeClr val="tx1"/>
                </a:solidFill>
              </a:rPr>
              <a:t>Science”: </a:t>
            </a:r>
            <a:r>
              <a:rPr lang="en-US" sz="2800" dirty="0" err="1" smtClean="0">
                <a:solidFill>
                  <a:schemeClr val="tx1"/>
                </a:solidFill>
              </a:rPr>
              <a:t>Gweler</a:t>
            </a:r>
            <a:r>
              <a:rPr lang="en-US" sz="2800" dirty="0" smtClean="0">
                <a:solidFill>
                  <a:schemeClr val="tx1"/>
                </a:solidFill>
              </a:rPr>
              <a:t> </a:t>
            </a:r>
            <a:r>
              <a:rPr lang="en-US" sz="2800" dirty="0" err="1" smtClean="0">
                <a:solidFill>
                  <a:schemeClr val="tx1"/>
                </a:solidFill>
              </a:rPr>
              <a:t>yr</a:t>
            </a:r>
            <a:r>
              <a:rPr lang="en-US" sz="2800" dirty="0" smtClean="0">
                <a:solidFill>
                  <a:schemeClr val="tx1"/>
                </a:solidFill>
              </a:rPr>
              <a:t> </a:t>
            </a:r>
            <a:r>
              <a:rPr lang="en-US" sz="2800" dirty="0" err="1" smtClean="0">
                <a:solidFill>
                  <a:schemeClr val="tx1"/>
                </a:solidFill>
              </a:rPr>
              <a:t>adroddiad</a:t>
            </a:r>
            <a:r>
              <a:rPr lang="en-US" sz="2800" dirty="0" smtClean="0">
                <a:solidFill>
                  <a:schemeClr val="tx1"/>
                </a:solidFill>
              </a:rPr>
              <a:t> </a:t>
            </a:r>
            <a:r>
              <a:rPr lang="en-US" sz="2800" dirty="0" err="1" smtClean="0">
                <a:solidFill>
                  <a:schemeClr val="tx1"/>
                </a:solidFill>
              </a:rPr>
              <a:t>yma</a:t>
            </a:r>
            <a:r>
              <a:rPr lang="en-US" sz="2800" dirty="0" smtClean="0">
                <a:solidFill>
                  <a:schemeClr val="tx1"/>
                </a:solidFill>
              </a:rPr>
              <a:t>: </a:t>
            </a:r>
          </a:p>
          <a:p>
            <a:r>
              <a:rPr lang="en-US" sz="2800" dirty="0" smtClean="0">
                <a:solidFill>
                  <a:schemeClr val="tx1"/>
                </a:solidFill>
              </a:rPr>
              <a:t> </a:t>
            </a:r>
            <a:r>
              <a:rPr lang="en-GB" sz="2400" u="sng" dirty="0">
                <a:hlinkClick r:id="rId3"/>
              </a:rPr>
              <a:t>https://educationendowmentfoundation.org.uk/our-work/projects/thinking-doing-talking-science</a:t>
            </a:r>
            <a:endParaRPr lang="en-GB" sz="2400" dirty="0"/>
          </a:p>
          <a:p>
            <a:pPr marL="0" indent="0" eaLnBrk="1" hangingPunct="1">
              <a:buNone/>
            </a:pPr>
            <a:r>
              <a:rPr lang="en-GB" altLang="en-US" sz="2800" dirty="0">
                <a:solidFill>
                  <a:schemeClr val="tx1"/>
                </a:solidFill>
              </a:rPr>
              <a:t> </a:t>
            </a:r>
            <a:r>
              <a:rPr lang="en-GB" altLang="en-US" sz="2800" dirty="0" smtClean="0">
                <a:solidFill>
                  <a:schemeClr val="tx1"/>
                </a:solidFill>
              </a:rPr>
              <a:t> </a:t>
            </a:r>
            <a:r>
              <a:rPr lang="en-GB" altLang="en-US" sz="2800" dirty="0" err="1" smtClean="0">
                <a:solidFill>
                  <a:schemeClr val="tx1"/>
                </a:solidFill>
              </a:rPr>
              <a:t>Annog</a:t>
            </a:r>
            <a:r>
              <a:rPr lang="en-GB" altLang="en-US" sz="2800" dirty="0" smtClean="0">
                <a:solidFill>
                  <a:schemeClr val="tx1"/>
                </a:solidFill>
              </a:rPr>
              <a:t> </a:t>
            </a:r>
            <a:r>
              <a:rPr lang="en-GB" altLang="en-US" sz="2800" dirty="0" err="1" smtClean="0">
                <a:solidFill>
                  <a:schemeClr val="tx1"/>
                </a:solidFill>
              </a:rPr>
              <a:t>sgiliau</a:t>
            </a:r>
            <a:r>
              <a:rPr lang="en-GB" altLang="en-US" sz="2800" dirty="0" smtClean="0">
                <a:solidFill>
                  <a:schemeClr val="tx1"/>
                </a:solidFill>
              </a:rPr>
              <a:t> </a:t>
            </a:r>
            <a:r>
              <a:rPr lang="en-GB" altLang="en-US" sz="2800" dirty="0" err="1" smtClean="0">
                <a:solidFill>
                  <a:schemeClr val="tx1"/>
                </a:solidFill>
              </a:rPr>
              <a:t>meddwl</a:t>
            </a:r>
            <a:r>
              <a:rPr lang="en-GB" altLang="en-US" sz="2800" dirty="0" smtClean="0">
                <a:solidFill>
                  <a:schemeClr val="tx1"/>
                </a:solidFill>
              </a:rPr>
              <a:t> </a:t>
            </a:r>
            <a:r>
              <a:rPr lang="en-GB" altLang="en-US" sz="2800" dirty="0" err="1" smtClean="0">
                <a:solidFill>
                  <a:schemeClr val="tx1"/>
                </a:solidFill>
              </a:rPr>
              <a:t>drwy</a:t>
            </a:r>
            <a:r>
              <a:rPr lang="en-GB" altLang="en-US" sz="2800" dirty="0" smtClean="0">
                <a:solidFill>
                  <a:schemeClr val="tx1"/>
                </a:solidFill>
              </a:rPr>
              <a:t> </a:t>
            </a:r>
            <a:r>
              <a:rPr lang="en-GB" altLang="en-US" sz="2800" dirty="0" err="1" smtClean="0">
                <a:solidFill>
                  <a:schemeClr val="tx1"/>
                </a:solidFill>
              </a:rPr>
              <a:t>adfyfyrio</a:t>
            </a:r>
            <a:r>
              <a:rPr lang="en-GB" altLang="en-US" sz="2800" dirty="0" smtClean="0">
                <a:solidFill>
                  <a:schemeClr val="tx1"/>
                </a:solidFill>
              </a:rPr>
              <a:t> </a:t>
            </a:r>
            <a:r>
              <a:rPr lang="en-GB" altLang="en-US" sz="2800" dirty="0" err="1" smtClean="0">
                <a:solidFill>
                  <a:schemeClr val="tx1"/>
                </a:solidFill>
              </a:rPr>
              <a:t>e.e</a:t>
            </a:r>
            <a:r>
              <a:rPr lang="en-GB" altLang="en-US" sz="2800" dirty="0" smtClean="0">
                <a:solidFill>
                  <a:schemeClr val="tx1"/>
                </a:solidFill>
              </a:rPr>
              <a:t>. “</a:t>
            </a:r>
            <a:r>
              <a:rPr lang="en-GB" altLang="en-US" sz="2800" dirty="0">
                <a:solidFill>
                  <a:schemeClr val="tx1"/>
                </a:solidFill>
              </a:rPr>
              <a:t>Let’s think through science”.</a:t>
            </a:r>
          </a:p>
          <a:p>
            <a:pPr eaLnBrk="1" hangingPunct="1"/>
            <a:r>
              <a:rPr lang="en-GB" altLang="en-US" sz="2800" dirty="0" smtClean="0">
                <a:solidFill>
                  <a:schemeClr val="tx1"/>
                </a:solidFill>
              </a:rPr>
              <a:t>“Thinking </a:t>
            </a:r>
            <a:r>
              <a:rPr lang="en-GB" altLang="en-US" sz="2800" dirty="0">
                <a:solidFill>
                  <a:schemeClr val="tx1"/>
                </a:solidFill>
              </a:rPr>
              <a:t>Actively in a Social </a:t>
            </a:r>
            <a:r>
              <a:rPr lang="en-GB" altLang="en-US" sz="2800" dirty="0" smtClean="0">
                <a:solidFill>
                  <a:schemeClr val="tx1"/>
                </a:solidFill>
              </a:rPr>
              <a:t>Context” </a:t>
            </a:r>
            <a:r>
              <a:rPr lang="en-GB" altLang="en-US" sz="2800" dirty="0">
                <a:solidFill>
                  <a:schemeClr val="tx1"/>
                </a:solidFill>
              </a:rPr>
              <a:t>(TASC</a:t>
            </a:r>
            <a:r>
              <a:rPr lang="en-GB" altLang="en-US" sz="2800" dirty="0" smtClean="0">
                <a:solidFill>
                  <a:schemeClr val="tx1"/>
                </a:solidFill>
              </a:rPr>
              <a:t>).</a:t>
            </a:r>
          </a:p>
          <a:p>
            <a:pPr eaLnBrk="1" hangingPunct="1"/>
            <a:r>
              <a:rPr lang="en-GB" altLang="en-US" sz="2800" dirty="0" smtClean="0">
                <a:solidFill>
                  <a:schemeClr val="tx1"/>
                </a:solidFill>
              </a:rPr>
              <a:t>Cornerstones.</a:t>
            </a:r>
          </a:p>
          <a:p>
            <a:r>
              <a:rPr lang="en-GB" altLang="en-US" sz="2800" dirty="0" err="1" smtClean="0">
                <a:solidFill>
                  <a:schemeClr val="tx1"/>
                </a:solidFill>
              </a:rPr>
              <a:t>Deunyddiau</a:t>
            </a:r>
            <a:r>
              <a:rPr lang="en-GB" altLang="en-US" sz="2800" dirty="0" smtClean="0">
                <a:solidFill>
                  <a:schemeClr val="tx1"/>
                </a:solidFill>
              </a:rPr>
              <a:t> </a:t>
            </a:r>
            <a:r>
              <a:rPr lang="en-GB" altLang="en-US" sz="2800" dirty="0" err="1" smtClean="0">
                <a:solidFill>
                  <a:schemeClr val="tx1"/>
                </a:solidFill>
              </a:rPr>
              <a:t>Ymholiad</a:t>
            </a:r>
            <a:r>
              <a:rPr lang="en-GB" altLang="en-US" sz="2800" dirty="0" smtClean="0">
                <a:solidFill>
                  <a:schemeClr val="tx1"/>
                </a:solidFill>
              </a:rPr>
              <a:t> </a:t>
            </a:r>
            <a:r>
              <a:rPr lang="en-GB" altLang="en-US" sz="2800" dirty="0">
                <a:solidFill>
                  <a:schemeClr val="tx1"/>
                </a:solidFill>
              </a:rPr>
              <a:t>Gwyddoniaeth CRIPSAT</a:t>
            </a:r>
          </a:p>
          <a:p>
            <a:endParaRPr lang="en-GB" altLang="en-US" dirty="0" smtClean="0"/>
          </a:p>
        </p:txBody>
      </p:sp>
    </p:spTree>
    <p:extLst>
      <p:ext uri="{BB962C8B-B14F-4D97-AF65-F5344CB8AC3E}">
        <p14:creationId xmlns:p14="http://schemas.microsoft.com/office/powerpoint/2010/main" val="12362367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922867" y="541868"/>
            <a:ext cx="9821333" cy="1363134"/>
          </a:xfrm>
          <a:prstGeom prst="roundRect">
            <a:avLst>
              <a:gd name="adj" fmla="val 50000"/>
            </a:avLst>
          </a:prstGeom>
        </p:spPr>
        <p:txBody>
          <a:bodyPr>
            <a:normAutofit fontScale="90000"/>
          </a:bodyPr>
          <a:lstStyle/>
          <a:p>
            <a:r>
              <a:rPr lang="en-GB" altLang="en-US" dirty="0" smtClean="0"/>
              <a:t/>
            </a:r>
            <a:br>
              <a:rPr lang="en-GB" altLang="en-US" dirty="0" smtClean="0"/>
            </a:br>
            <a:r>
              <a:rPr lang="en-GB" altLang="en-US" dirty="0" err="1"/>
              <a:t>Gwyddoniaet</a:t>
            </a:r>
            <a:r>
              <a:rPr lang="en-GB" altLang="en-US" dirty="0"/>
              <a:t> </a:t>
            </a:r>
            <a:r>
              <a:rPr lang="en-GB" altLang="en-US" dirty="0" err="1"/>
              <a:t>Gynradd</a:t>
            </a:r>
            <a:r>
              <a:rPr lang="en-GB" altLang="en-US" dirty="0"/>
              <a:t> ac </a:t>
            </a:r>
            <a:r>
              <a:rPr lang="en-GB" altLang="en-US" dirty="0" err="1"/>
              <a:t>adeileddiaeth</a:t>
            </a:r>
            <a:r>
              <a:rPr lang="en-GB" altLang="en-US" dirty="0"/>
              <a:t> </a:t>
            </a:r>
            <a:r>
              <a:rPr lang="en-GB" altLang="en-US" dirty="0" smtClean="0"/>
              <a:t>(Constructivism).</a:t>
            </a:r>
            <a:endParaRPr lang="en-GB" altLang="en-US" sz="2800" dirty="0"/>
          </a:p>
        </p:txBody>
      </p:sp>
      <p:sp>
        <p:nvSpPr>
          <p:cNvPr id="10243" name="Content Placeholder 2"/>
          <p:cNvSpPr>
            <a:spLocks noGrp="1"/>
          </p:cNvSpPr>
          <p:nvPr>
            <p:ph idx="1"/>
          </p:nvPr>
        </p:nvSpPr>
        <p:spPr/>
        <p:txBody>
          <a:bodyPr>
            <a:normAutofit lnSpcReduction="10000"/>
          </a:bodyPr>
          <a:lstStyle/>
          <a:p>
            <a:pPr eaLnBrk="1" hangingPunct="1"/>
            <a:r>
              <a:rPr lang="en-GB" altLang="en-US" sz="2800" b="1" dirty="0" smtClean="0">
                <a:solidFill>
                  <a:schemeClr val="tx1"/>
                </a:solidFill>
              </a:rPr>
              <a:t>Mae </a:t>
            </a:r>
            <a:r>
              <a:rPr lang="en-GB" altLang="en-US" sz="2800" b="1" dirty="0" err="1" smtClean="0">
                <a:solidFill>
                  <a:schemeClr val="tx1"/>
                </a:solidFill>
              </a:rPr>
              <a:t>dysgwyr</a:t>
            </a:r>
            <a:r>
              <a:rPr lang="en-GB" altLang="en-US" sz="2800" b="1" dirty="0" smtClean="0">
                <a:solidFill>
                  <a:schemeClr val="tx1"/>
                </a:solidFill>
              </a:rPr>
              <a:t> </a:t>
            </a:r>
            <a:r>
              <a:rPr lang="en-GB" altLang="en-US" sz="2800" b="1" dirty="0" err="1" smtClean="0">
                <a:solidFill>
                  <a:schemeClr val="tx1"/>
                </a:solidFill>
              </a:rPr>
              <a:t>yn</a:t>
            </a:r>
            <a:r>
              <a:rPr lang="en-GB" altLang="en-US" sz="2800" b="1" dirty="0" smtClean="0">
                <a:solidFill>
                  <a:schemeClr val="tx1"/>
                </a:solidFill>
              </a:rPr>
              <a:t> </a:t>
            </a:r>
            <a:r>
              <a:rPr lang="en-GB" altLang="en-US" sz="2800" b="1" dirty="0" err="1" smtClean="0">
                <a:solidFill>
                  <a:schemeClr val="tx1"/>
                </a:solidFill>
              </a:rPr>
              <a:t>ffurfio</a:t>
            </a:r>
            <a:r>
              <a:rPr lang="en-GB" altLang="en-US" sz="2800" b="1" dirty="0" smtClean="0">
                <a:solidFill>
                  <a:schemeClr val="tx1"/>
                </a:solidFill>
              </a:rPr>
              <a:t> </a:t>
            </a:r>
            <a:r>
              <a:rPr lang="en-GB" altLang="en-US" sz="2800" b="1" dirty="0" err="1" smtClean="0">
                <a:solidFill>
                  <a:schemeClr val="tx1"/>
                </a:solidFill>
              </a:rPr>
              <a:t>eu</a:t>
            </a:r>
            <a:r>
              <a:rPr lang="en-GB" altLang="en-US" sz="2800" b="1" dirty="0" smtClean="0">
                <a:solidFill>
                  <a:schemeClr val="tx1"/>
                </a:solidFill>
              </a:rPr>
              <a:t> </a:t>
            </a:r>
            <a:r>
              <a:rPr lang="en-GB" altLang="en-US" sz="2800" b="1" dirty="0" err="1" smtClean="0">
                <a:solidFill>
                  <a:schemeClr val="tx1"/>
                </a:solidFill>
              </a:rPr>
              <a:t>dealltwriaeth</a:t>
            </a:r>
            <a:r>
              <a:rPr lang="en-GB" altLang="en-US" sz="2800" b="1" dirty="0" smtClean="0">
                <a:solidFill>
                  <a:schemeClr val="tx1"/>
                </a:solidFill>
              </a:rPr>
              <a:t> </a:t>
            </a:r>
            <a:r>
              <a:rPr lang="en-GB" altLang="en-US" sz="2800" b="1" dirty="0" err="1" smtClean="0">
                <a:solidFill>
                  <a:schemeClr val="tx1"/>
                </a:solidFill>
              </a:rPr>
              <a:t>eu</a:t>
            </a:r>
            <a:r>
              <a:rPr lang="en-GB" altLang="en-US" sz="2800" b="1" dirty="0" smtClean="0">
                <a:solidFill>
                  <a:schemeClr val="tx1"/>
                </a:solidFill>
              </a:rPr>
              <a:t> </a:t>
            </a:r>
            <a:r>
              <a:rPr lang="en-GB" altLang="en-US" sz="2800" b="1" dirty="0" err="1" smtClean="0">
                <a:solidFill>
                  <a:schemeClr val="tx1"/>
                </a:solidFill>
              </a:rPr>
              <a:t>hunain</a:t>
            </a:r>
            <a:r>
              <a:rPr lang="en-GB" altLang="en-US" sz="2800" b="1" dirty="0" smtClean="0">
                <a:solidFill>
                  <a:schemeClr val="tx1"/>
                </a:solidFill>
              </a:rPr>
              <a:t> o </a:t>
            </a:r>
            <a:r>
              <a:rPr lang="en-GB" altLang="en-US" sz="2800" b="1" dirty="0" err="1" smtClean="0">
                <a:solidFill>
                  <a:schemeClr val="tx1"/>
                </a:solidFill>
              </a:rPr>
              <a:t>gysyniadau</a:t>
            </a:r>
            <a:r>
              <a:rPr lang="en-GB" altLang="en-US" sz="2800" b="1" dirty="0" smtClean="0">
                <a:solidFill>
                  <a:schemeClr val="tx1"/>
                </a:solidFill>
              </a:rPr>
              <a:t> </a:t>
            </a:r>
            <a:r>
              <a:rPr lang="en-GB" altLang="en-US" sz="2800" b="1" dirty="0" err="1" smtClean="0">
                <a:solidFill>
                  <a:schemeClr val="tx1"/>
                </a:solidFill>
              </a:rPr>
              <a:t>gwyddonol</a:t>
            </a:r>
            <a:r>
              <a:rPr lang="en-GB" altLang="en-US" sz="2800" b="1" dirty="0" smtClean="0">
                <a:solidFill>
                  <a:schemeClr val="tx1"/>
                </a:solidFill>
              </a:rPr>
              <a:t>, </a:t>
            </a:r>
            <a:r>
              <a:rPr lang="en-GB" altLang="en-US" sz="2800" b="1" dirty="0" err="1" smtClean="0">
                <a:solidFill>
                  <a:schemeClr val="tx1"/>
                </a:solidFill>
              </a:rPr>
              <a:t>maent</a:t>
            </a:r>
            <a:r>
              <a:rPr lang="en-GB" altLang="en-US" sz="2800" b="1" dirty="0" smtClean="0">
                <a:solidFill>
                  <a:schemeClr val="tx1"/>
                </a:solidFill>
              </a:rPr>
              <a:t> </a:t>
            </a:r>
            <a:r>
              <a:rPr lang="en-GB" altLang="en-US" sz="2800" b="1" dirty="0" err="1" smtClean="0">
                <a:solidFill>
                  <a:schemeClr val="tx1"/>
                </a:solidFill>
              </a:rPr>
              <a:t>yn</a:t>
            </a:r>
            <a:r>
              <a:rPr lang="en-GB" altLang="en-US" sz="2800" b="1" dirty="0" smtClean="0">
                <a:solidFill>
                  <a:schemeClr val="tx1"/>
                </a:solidFill>
              </a:rPr>
              <a:t> </a:t>
            </a:r>
            <a:r>
              <a:rPr lang="en-GB" altLang="en-US" sz="2800" b="1" dirty="0" err="1" smtClean="0">
                <a:solidFill>
                  <a:schemeClr val="tx1"/>
                </a:solidFill>
              </a:rPr>
              <a:t>adeiladu</a:t>
            </a:r>
            <a:r>
              <a:rPr lang="en-GB" altLang="en-US" sz="2800" b="1" dirty="0" smtClean="0">
                <a:solidFill>
                  <a:schemeClr val="tx1"/>
                </a:solidFill>
              </a:rPr>
              <a:t> </a:t>
            </a:r>
            <a:r>
              <a:rPr lang="en-GB" altLang="en-US" sz="2800" b="1" dirty="0" err="1" smtClean="0">
                <a:solidFill>
                  <a:schemeClr val="tx1"/>
                </a:solidFill>
              </a:rPr>
              <a:t>ar</a:t>
            </a:r>
            <a:r>
              <a:rPr lang="en-GB" altLang="en-US" sz="2800" b="1" dirty="0" smtClean="0">
                <a:solidFill>
                  <a:schemeClr val="tx1"/>
                </a:solidFill>
              </a:rPr>
              <a:t> ac </a:t>
            </a:r>
            <a:r>
              <a:rPr lang="en-GB" altLang="en-US" sz="2800" b="1" dirty="0" err="1" smtClean="0">
                <a:solidFill>
                  <a:schemeClr val="tx1"/>
                </a:solidFill>
              </a:rPr>
              <a:t>yn</a:t>
            </a:r>
            <a:r>
              <a:rPr lang="en-GB" altLang="en-US" sz="2800" b="1" dirty="0" smtClean="0">
                <a:solidFill>
                  <a:schemeClr val="tx1"/>
                </a:solidFill>
              </a:rPr>
              <a:t> </a:t>
            </a:r>
            <a:r>
              <a:rPr lang="en-GB" altLang="en-US" sz="2800" b="1" dirty="0" err="1" smtClean="0">
                <a:solidFill>
                  <a:schemeClr val="tx1"/>
                </a:solidFill>
              </a:rPr>
              <a:t>addasu</a:t>
            </a:r>
            <a:r>
              <a:rPr lang="en-GB" altLang="en-US" sz="2800" b="1" dirty="0" smtClean="0">
                <a:solidFill>
                  <a:schemeClr val="tx1"/>
                </a:solidFill>
              </a:rPr>
              <a:t> </a:t>
            </a:r>
            <a:r>
              <a:rPr lang="en-GB" altLang="en-US" sz="2800" b="1" dirty="0" err="1" smtClean="0">
                <a:solidFill>
                  <a:schemeClr val="tx1"/>
                </a:solidFill>
              </a:rPr>
              <a:t>syniadau</a:t>
            </a:r>
            <a:r>
              <a:rPr lang="en-GB" altLang="en-US" sz="2800" b="1" dirty="0" smtClean="0">
                <a:solidFill>
                  <a:schemeClr val="tx1"/>
                </a:solidFill>
              </a:rPr>
              <a:t> </a:t>
            </a:r>
            <a:r>
              <a:rPr lang="en-GB" altLang="en-US" sz="2800" b="1" dirty="0" err="1" smtClean="0">
                <a:solidFill>
                  <a:schemeClr val="tx1"/>
                </a:solidFill>
              </a:rPr>
              <a:t>cyfredol</a:t>
            </a:r>
            <a:r>
              <a:rPr lang="en-GB" altLang="en-US" sz="2800" b="1" dirty="0" smtClean="0">
                <a:solidFill>
                  <a:schemeClr val="tx1"/>
                </a:solidFill>
              </a:rPr>
              <a:t> </a:t>
            </a:r>
            <a:r>
              <a:rPr lang="en-GB" altLang="en-US" sz="2800" b="1" dirty="0" err="1" smtClean="0">
                <a:solidFill>
                  <a:schemeClr val="tx1"/>
                </a:solidFill>
              </a:rPr>
              <a:t>yng</a:t>
            </a:r>
            <a:r>
              <a:rPr lang="en-GB" altLang="en-US" sz="2800" b="1" dirty="0" smtClean="0">
                <a:solidFill>
                  <a:schemeClr val="tx1"/>
                </a:solidFill>
              </a:rPr>
              <a:t> </a:t>
            </a:r>
            <a:r>
              <a:rPr lang="en-GB" altLang="en-US" sz="2800" b="1" dirty="0" err="1" smtClean="0">
                <a:solidFill>
                  <a:schemeClr val="tx1"/>
                </a:solidFill>
              </a:rPr>
              <a:t>ngoleuni</a:t>
            </a:r>
            <a:r>
              <a:rPr lang="en-GB" altLang="en-US" sz="2800" b="1" dirty="0" smtClean="0">
                <a:solidFill>
                  <a:schemeClr val="tx1"/>
                </a:solidFill>
              </a:rPr>
              <a:t> </a:t>
            </a:r>
            <a:r>
              <a:rPr lang="en-GB" altLang="en-US" sz="2800" b="1" dirty="0" err="1" smtClean="0">
                <a:solidFill>
                  <a:schemeClr val="tx1"/>
                </a:solidFill>
              </a:rPr>
              <a:t>tystiolaeth</a:t>
            </a:r>
            <a:r>
              <a:rPr lang="en-GB" altLang="en-US" sz="2800" b="1" dirty="0" smtClean="0">
                <a:solidFill>
                  <a:schemeClr val="tx1"/>
                </a:solidFill>
              </a:rPr>
              <a:t> a </a:t>
            </a:r>
            <a:r>
              <a:rPr lang="en-GB" altLang="en-US" sz="2800" b="1" i="1" dirty="0" err="1" smtClean="0">
                <a:solidFill>
                  <a:schemeClr val="tx1"/>
                </a:solidFill>
              </a:rPr>
              <a:t>dylanwadir</a:t>
            </a:r>
            <a:r>
              <a:rPr lang="en-GB" altLang="en-US" sz="2800" b="1" i="1" dirty="0" smtClean="0">
                <a:solidFill>
                  <a:schemeClr val="tx1"/>
                </a:solidFill>
              </a:rPr>
              <a:t> </a:t>
            </a:r>
            <a:r>
              <a:rPr lang="en-GB" altLang="en-US" sz="2800" b="1" i="1" dirty="0" err="1" smtClean="0">
                <a:solidFill>
                  <a:schemeClr val="tx1"/>
                </a:solidFill>
              </a:rPr>
              <a:t>ar</a:t>
            </a:r>
            <a:r>
              <a:rPr lang="en-GB" altLang="en-US" sz="2800" b="1" i="1" dirty="0" smtClean="0">
                <a:solidFill>
                  <a:schemeClr val="tx1"/>
                </a:solidFill>
              </a:rPr>
              <a:t> y broses hon </a:t>
            </a:r>
            <a:r>
              <a:rPr lang="en-GB" altLang="en-US" sz="2800" b="1" i="1" dirty="0" err="1" smtClean="0">
                <a:solidFill>
                  <a:schemeClr val="tx1"/>
                </a:solidFill>
              </a:rPr>
              <a:t>gan</a:t>
            </a:r>
            <a:r>
              <a:rPr lang="en-GB" altLang="en-US" sz="2800" b="1" i="1" dirty="0" smtClean="0">
                <a:solidFill>
                  <a:schemeClr val="tx1"/>
                </a:solidFill>
              </a:rPr>
              <a:t> </a:t>
            </a:r>
            <a:r>
              <a:rPr lang="en-GB" altLang="en-US" sz="2800" b="1" i="1" dirty="0" err="1" smtClean="0">
                <a:solidFill>
                  <a:schemeClr val="tx1"/>
                </a:solidFill>
              </a:rPr>
              <a:t>ryngweithio</a:t>
            </a:r>
            <a:r>
              <a:rPr lang="en-GB" altLang="en-US" sz="2800" b="1" i="1" dirty="0" smtClean="0">
                <a:solidFill>
                  <a:schemeClr val="tx1"/>
                </a:solidFill>
              </a:rPr>
              <a:t> </a:t>
            </a:r>
            <a:r>
              <a:rPr lang="en-GB" altLang="en-US" sz="2800" b="1" i="1" dirty="0" err="1" smtClean="0">
                <a:solidFill>
                  <a:schemeClr val="tx1"/>
                </a:solidFill>
              </a:rPr>
              <a:t>cymdeithasol</a:t>
            </a:r>
            <a:r>
              <a:rPr lang="en-GB" altLang="en-US" sz="2800" b="1" dirty="0" smtClean="0">
                <a:solidFill>
                  <a:schemeClr val="tx1"/>
                </a:solidFill>
              </a:rPr>
              <a:t>. </a:t>
            </a:r>
          </a:p>
          <a:p>
            <a:pPr eaLnBrk="1" hangingPunct="1"/>
            <a:r>
              <a:rPr lang="en-GB" altLang="en-US" sz="2800" b="1" dirty="0" smtClean="0"/>
              <a:t>Gweler </a:t>
            </a:r>
            <a:r>
              <a:rPr lang="en-GB" altLang="en-US" sz="2800" b="1" dirty="0"/>
              <a:t>SPACE </a:t>
            </a:r>
            <a:r>
              <a:rPr lang="en-GB" altLang="en-US" sz="2800" b="1" dirty="0" smtClean="0"/>
              <a:t>a </a:t>
            </a:r>
            <a:r>
              <a:rPr lang="en-GB" altLang="en-US" sz="2800" b="1" dirty="0" err="1" smtClean="0"/>
              <a:t>llawlyfrau</a:t>
            </a:r>
            <a:r>
              <a:rPr lang="en-GB" altLang="en-US" sz="2800" b="1" dirty="0" smtClean="0"/>
              <a:t> </a:t>
            </a:r>
            <a:r>
              <a:rPr lang="en-GB" altLang="en-US" sz="2800" b="1" dirty="0" err="1" smtClean="0"/>
              <a:t>canllawiau</a:t>
            </a:r>
            <a:r>
              <a:rPr lang="en-GB" altLang="en-US" sz="2800" b="1" dirty="0" smtClean="0"/>
              <a:t> </a:t>
            </a:r>
            <a:r>
              <a:rPr lang="en-GB" altLang="en-US" sz="2800" b="1" dirty="0" err="1" smtClean="0"/>
              <a:t>i</a:t>
            </a:r>
            <a:r>
              <a:rPr lang="en-GB" altLang="en-US" sz="2800" b="1" dirty="0" smtClean="0"/>
              <a:t> </a:t>
            </a:r>
            <a:r>
              <a:rPr lang="en-GB" altLang="en-US" sz="2800" b="1" dirty="0" err="1" smtClean="0"/>
              <a:t>athrawon</a:t>
            </a:r>
            <a:r>
              <a:rPr lang="en-GB" altLang="en-US" sz="2800" b="1" dirty="0" smtClean="0"/>
              <a:t> </a:t>
            </a:r>
            <a:r>
              <a:rPr lang="en-GB" altLang="en-US" sz="2800" b="1" dirty="0" err="1"/>
              <a:t>c</a:t>
            </a:r>
            <a:r>
              <a:rPr lang="en-GB" altLang="en-US" sz="2800" b="1" dirty="0" err="1" smtClean="0"/>
              <a:t>ynradd</a:t>
            </a:r>
            <a:r>
              <a:rPr lang="en-GB" altLang="en-US" sz="2800" b="1" dirty="0" smtClean="0"/>
              <a:t> </a:t>
            </a:r>
            <a:r>
              <a:rPr lang="en-GB" altLang="en-US" sz="2800" b="1" dirty="0" err="1" smtClean="0"/>
              <a:t>yma</a:t>
            </a:r>
            <a:r>
              <a:rPr lang="en-GB" altLang="en-US" sz="2800" b="1" dirty="0" smtClean="0"/>
              <a:t>:</a:t>
            </a:r>
            <a:endParaRPr lang="en-GB" altLang="en-US" sz="2800" b="1" dirty="0"/>
          </a:p>
          <a:p>
            <a:pPr eaLnBrk="1" hangingPunct="1"/>
            <a:r>
              <a:rPr lang="en-GB" altLang="en-US" sz="2800" u="sng" dirty="0">
                <a:hlinkClick r:id="rId2"/>
              </a:rPr>
              <a:t>http://</a:t>
            </a:r>
            <a:r>
              <a:rPr lang="en-GB" altLang="en-US" sz="2800" u="sng" dirty="0" smtClean="0">
                <a:hlinkClick r:id="rId2"/>
              </a:rPr>
              <a:t>www.nuffieldfoundation.org/primary-science-and-space</a:t>
            </a:r>
            <a:endParaRPr lang="en-GB" altLang="en-US" sz="2800" u="sng" dirty="0"/>
          </a:p>
          <a:p>
            <a:r>
              <a:rPr lang="en-GB" altLang="en-US" sz="2800" dirty="0">
                <a:hlinkClick r:id="rId3"/>
              </a:rPr>
              <a:t>https://</a:t>
            </a:r>
            <a:r>
              <a:rPr lang="en-GB" altLang="en-US" sz="2800" dirty="0" smtClean="0">
                <a:hlinkClick r:id="rId3"/>
              </a:rPr>
              <a:t>www.stem.org.uk/resources/collection/3059/nuffield-primary-science</a:t>
            </a:r>
            <a:endParaRPr lang="en-GB" altLang="en-US" sz="2800" dirty="0" smtClean="0"/>
          </a:p>
          <a:p>
            <a:r>
              <a:rPr lang="en-GB" altLang="en-US" sz="2800" i="1" dirty="0" err="1" smtClean="0"/>
              <a:t>Canllawiau</a:t>
            </a:r>
            <a:r>
              <a:rPr lang="en-GB" altLang="en-US" sz="2800" i="1" dirty="0" smtClean="0"/>
              <a:t> </a:t>
            </a:r>
            <a:r>
              <a:rPr lang="en-GB" altLang="en-US" sz="2800" i="1" dirty="0" err="1" smtClean="0"/>
              <a:t>cyffredinol</a:t>
            </a:r>
            <a:r>
              <a:rPr lang="en-GB" altLang="en-US" sz="2800" i="1" dirty="0" smtClean="0"/>
              <a:t> </a:t>
            </a:r>
            <a:r>
              <a:rPr lang="en-GB" altLang="en-US" sz="2800" i="1" dirty="0" err="1" smtClean="0"/>
              <a:t>ar</a:t>
            </a:r>
            <a:r>
              <a:rPr lang="en-GB" altLang="en-US" sz="2800" i="1" dirty="0" smtClean="0"/>
              <a:t> Moodle</a:t>
            </a:r>
          </a:p>
        </p:txBody>
      </p:sp>
    </p:spTree>
    <p:extLst>
      <p:ext uri="{BB962C8B-B14F-4D97-AF65-F5344CB8AC3E}">
        <p14:creationId xmlns:p14="http://schemas.microsoft.com/office/powerpoint/2010/main" val="308187278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SPACE Legacy” </a:t>
            </a:r>
            <a:r>
              <a:rPr lang="en-GB" dirty="0" err="1" smtClean="0"/>
              <a:t>ar</a:t>
            </a:r>
            <a:r>
              <a:rPr lang="en-GB" dirty="0" smtClean="0"/>
              <a:t> Moodle</a:t>
            </a:r>
            <a:endParaRPr lang="en-GB" dirty="0"/>
          </a:p>
        </p:txBody>
      </p:sp>
      <p:sp>
        <p:nvSpPr>
          <p:cNvPr id="3" name="Content Placeholder 2"/>
          <p:cNvSpPr>
            <a:spLocks noGrp="1"/>
          </p:cNvSpPr>
          <p:nvPr>
            <p:ph idx="1"/>
          </p:nvPr>
        </p:nvSpPr>
        <p:spPr/>
        <p:txBody>
          <a:bodyPr>
            <a:normAutofit/>
          </a:bodyPr>
          <a:lstStyle/>
          <a:p>
            <a:endParaRPr lang="en-GB" dirty="0" smtClean="0"/>
          </a:p>
          <a:p>
            <a:r>
              <a:rPr lang="en-GB" sz="3200" dirty="0" err="1" smtClean="0"/>
              <a:t>Ceir</a:t>
            </a:r>
            <a:r>
              <a:rPr lang="en-GB" sz="3200" dirty="0" smtClean="0"/>
              <a:t> </a:t>
            </a:r>
            <a:r>
              <a:rPr lang="en-GB" sz="3200" dirty="0" err="1" smtClean="0"/>
              <a:t>trafodaeth</a:t>
            </a:r>
            <a:r>
              <a:rPr lang="en-GB" sz="3200" dirty="0" smtClean="0"/>
              <a:t> am </a:t>
            </a:r>
            <a:r>
              <a:rPr lang="en-GB" sz="3200" dirty="0" err="1" smtClean="0"/>
              <a:t>bwysigrwydd</a:t>
            </a:r>
            <a:r>
              <a:rPr lang="en-GB" sz="3200" dirty="0" smtClean="0"/>
              <a:t> </a:t>
            </a:r>
            <a:r>
              <a:rPr lang="en-GB" sz="3200" dirty="0" err="1" smtClean="0"/>
              <a:t>adeileddiaeth</a:t>
            </a:r>
            <a:r>
              <a:rPr lang="en-GB" sz="3200" dirty="0" smtClean="0"/>
              <a:t> </a:t>
            </a:r>
            <a:r>
              <a:rPr lang="en-GB" sz="3200" dirty="0" err="1" smtClean="0"/>
              <a:t>a’i</a:t>
            </a:r>
            <a:r>
              <a:rPr lang="en-GB" sz="3200" dirty="0" smtClean="0"/>
              <a:t> </a:t>
            </a:r>
            <a:r>
              <a:rPr lang="en-GB" sz="3200" dirty="0" err="1" smtClean="0"/>
              <a:t>ddylanwad</a:t>
            </a:r>
            <a:r>
              <a:rPr lang="en-GB" sz="3200" dirty="0" smtClean="0"/>
              <a:t> </a:t>
            </a:r>
            <a:r>
              <a:rPr lang="en-GB" sz="3200" dirty="0" err="1" smtClean="0"/>
              <a:t>ar</a:t>
            </a:r>
            <a:r>
              <a:rPr lang="en-GB" sz="3200" dirty="0" smtClean="0"/>
              <a:t> </a:t>
            </a:r>
            <a:r>
              <a:rPr lang="en-GB" sz="3200" dirty="0" err="1" smtClean="0"/>
              <a:t>wyddoniaeth</a:t>
            </a:r>
            <a:r>
              <a:rPr lang="en-GB" sz="3200" dirty="0" smtClean="0"/>
              <a:t> </a:t>
            </a:r>
            <a:r>
              <a:rPr lang="en-GB" sz="3200" dirty="0" err="1" smtClean="0"/>
              <a:t>gynradd</a:t>
            </a:r>
            <a:r>
              <a:rPr lang="en-GB" sz="3200" dirty="0" smtClean="0"/>
              <a:t> </a:t>
            </a:r>
            <a:r>
              <a:rPr lang="en-GB" sz="3200" dirty="0" err="1" smtClean="0"/>
              <a:t>yn</a:t>
            </a:r>
            <a:r>
              <a:rPr lang="en-GB" sz="3200" dirty="0" smtClean="0"/>
              <a:t> </a:t>
            </a:r>
            <a:r>
              <a:rPr lang="en-GB" sz="3200" dirty="0" err="1" smtClean="0"/>
              <a:t>yr</a:t>
            </a:r>
            <a:r>
              <a:rPr lang="en-GB" sz="3200" dirty="0" smtClean="0"/>
              <a:t> </a:t>
            </a:r>
            <a:r>
              <a:rPr lang="en-GB" sz="3200" dirty="0" err="1" smtClean="0"/>
              <a:t>erthyglau</a:t>
            </a:r>
            <a:r>
              <a:rPr lang="en-GB" sz="3200" dirty="0" smtClean="0"/>
              <a:t> </a:t>
            </a:r>
            <a:r>
              <a:rPr lang="en-GB" sz="3200" dirty="0" err="1" smtClean="0"/>
              <a:t>hyn</a:t>
            </a:r>
            <a:r>
              <a:rPr lang="en-GB" sz="3200" dirty="0" smtClean="0"/>
              <a:t> </a:t>
            </a:r>
            <a:r>
              <a:rPr lang="en-GB" sz="3200" dirty="0" err="1" smtClean="0"/>
              <a:t>gan</a:t>
            </a:r>
            <a:r>
              <a:rPr lang="en-GB" sz="3200" dirty="0" smtClean="0"/>
              <a:t> Wynne </a:t>
            </a:r>
            <a:r>
              <a:rPr lang="en-GB" sz="3200" dirty="0" err="1" smtClean="0"/>
              <a:t>Harlen</a:t>
            </a:r>
            <a:r>
              <a:rPr lang="en-GB" sz="3200" dirty="0" smtClean="0"/>
              <a:t>:</a:t>
            </a:r>
            <a:endParaRPr lang="en-GB" sz="3200" dirty="0"/>
          </a:p>
          <a:p>
            <a:endParaRPr lang="en-GB" sz="3200" dirty="0" smtClean="0"/>
          </a:p>
          <a:p>
            <a:r>
              <a:rPr lang="en-GB" sz="3200" dirty="0" smtClean="0">
                <a:solidFill>
                  <a:srgbClr val="FF0000"/>
                </a:solidFill>
              </a:rPr>
              <a:t>“The SPACE Legacy” (2007)</a:t>
            </a:r>
          </a:p>
          <a:p>
            <a:r>
              <a:rPr lang="en-GB" sz="3200" dirty="0" smtClean="0">
                <a:solidFill>
                  <a:srgbClr val="FF0000"/>
                </a:solidFill>
              </a:rPr>
              <a:t>“How Research Helps” (2010)</a:t>
            </a:r>
            <a:endParaRPr lang="en-GB" sz="3200" dirty="0">
              <a:solidFill>
                <a:srgbClr val="FF0000"/>
              </a:solidFill>
            </a:endParaRPr>
          </a:p>
        </p:txBody>
      </p:sp>
    </p:spTree>
    <p:extLst>
      <p:ext uri="{BB962C8B-B14F-4D97-AF65-F5344CB8AC3E}">
        <p14:creationId xmlns:p14="http://schemas.microsoft.com/office/powerpoint/2010/main" val="305923546"/>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434320" cy="1450757"/>
          </a:xfrm>
        </p:spPr>
        <p:txBody>
          <a:bodyPr>
            <a:noAutofit/>
          </a:bodyPr>
          <a:lstStyle/>
          <a:p>
            <a:r>
              <a:rPr lang="en-GB" sz="4000" dirty="0" err="1" smtClean="0"/>
              <a:t>Deunyddiau</a:t>
            </a:r>
            <a:r>
              <a:rPr lang="en-GB" sz="4000" dirty="0" smtClean="0"/>
              <a:t> </a:t>
            </a:r>
            <a:r>
              <a:rPr lang="en-GB" sz="4000" dirty="0" err="1" smtClean="0"/>
              <a:t>Ymholiad</a:t>
            </a:r>
            <a:r>
              <a:rPr lang="en-GB" sz="4000" dirty="0" smtClean="0"/>
              <a:t> </a:t>
            </a:r>
            <a:r>
              <a:rPr lang="en-GB" sz="4000" dirty="0" err="1" smtClean="0"/>
              <a:t>Gwyddonol</a:t>
            </a:r>
            <a:r>
              <a:rPr lang="en-GB" sz="4000" dirty="0" smtClean="0"/>
              <a:t> CRIPSAT (Centre for Research in Primary Science and Technology)</a:t>
            </a:r>
            <a:endParaRPr lang="en-GB" sz="4000" dirty="0"/>
          </a:p>
        </p:txBody>
      </p:sp>
      <p:sp>
        <p:nvSpPr>
          <p:cNvPr id="3" name="Content Placeholder 2"/>
          <p:cNvSpPr>
            <a:spLocks noGrp="1"/>
          </p:cNvSpPr>
          <p:nvPr>
            <p:ph idx="1"/>
          </p:nvPr>
        </p:nvSpPr>
        <p:spPr/>
        <p:txBody>
          <a:bodyPr>
            <a:normAutofit/>
          </a:bodyPr>
          <a:lstStyle/>
          <a:p>
            <a:r>
              <a:rPr lang="en-GB" dirty="0" smtClean="0"/>
              <a:t>Yn </a:t>
            </a:r>
            <a:r>
              <a:rPr lang="en-GB" dirty="0" err="1" smtClean="0"/>
              <a:t>adlewyrchu</a:t>
            </a:r>
            <a:r>
              <a:rPr lang="en-GB" dirty="0" smtClean="0"/>
              <a:t> </a:t>
            </a:r>
            <a:r>
              <a:rPr lang="en-GB" dirty="0" err="1" smtClean="0"/>
              <a:t>egwyddorion</a:t>
            </a:r>
            <a:r>
              <a:rPr lang="en-GB" dirty="0" smtClean="0"/>
              <a:t> DSY:</a:t>
            </a:r>
          </a:p>
          <a:p>
            <a:pPr>
              <a:buFont typeface="Wingdings" panose="05000000000000000000" pitchFamily="2" charset="2"/>
              <a:buChar char="§"/>
            </a:pPr>
            <a:r>
              <a:rPr lang="en-GB" dirty="0" smtClean="0"/>
              <a:t> </a:t>
            </a:r>
            <a:r>
              <a:rPr lang="en-GB" dirty="0" err="1" smtClean="0">
                <a:solidFill>
                  <a:srgbClr val="FF0000"/>
                </a:solidFill>
              </a:rPr>
              <a:t>Yn</a:t>
            </a:r>
            <a:r>
              <a:rPr lang="en-GB" dirty="0" smtClean="0">
                <a:solidFill>
                  <a:srgbClr val="FF0000"/>
                </a:solidFill>
              </a:rPr>
              <a:t> </a:t>
            </a:r>
            <a:r>
              <a:rPr lang="en-GB" dirty="0" err="1" smtClean="0">
                <a:solidFill>
                  <a:srgbClr val="FF0000"/>
                </a:solidFill>
              </a:rPr>
              <a:t>hyrwyddo</a:t>
            </a:r>
            <a:r>
              <a:rPr lang="en-GB" dirty="0" smtClean="0">
                <a:solidFill>
                  <a:srgbClr val="FF0000"/>
                </a:solidFill>
              </a:rPr>
              <a:t> </a:t>
            </a:r>
            <a:r>
              <a:rPr lang="en-GB" dirty="0" err="1" smtClean="0">
                <a:solidFill>
                  <a:srgbClr val="FF0000"/>
                </a:solidFill>
              </a:rPr>
              <a:t>asesu</a:t>
            </a:r>
            <a:r>
              <a:rPr lang="en-GB" dirty="0" smtClean="0">
                <a:solidFill>
                  <a:srgbClr val="FF0000"/>
                </a:solidFill>
              </a:rPr>
              <a:t> </a:t>
            </a:r>
            <a:r>
              <a:rPr lang="en-GB" dirty="0" err="1" smtClean="0">
                <a:solidFill>
                  <a:srgbClr val="FF0000"/>
                </a:solidFill>
              </a:rPr>
              <a:t>ar</a:t>
            </a:r>
            <a:r>
              <a:rPr lang="en-GB" dirty="0" smtClean="0">
                <a:solidFill>
                  <a:srgbClr val="FF0000"/>
                </a:solidFill>
              </a:rPr>
              <a:t> </a:t>
            </a:r>
            <a:r>
              <a:rPr lang="en-GB" dirty="0" err="1" smtClean="0">
                <a:solidFill>
                  <a:srgbClr val="FF0000"/>
                </a:solidFill>
              </a:rPr>
              <a:t>gyfer</a:t>
            </a:r>
            <a:r>
              <a:rPr lang="en-GB" dirty="0" smtClean="0">
                <a:solidFill>
                  <a:srgbClr val="FF0000"/>
                </a:solidFill>
              </a:rPr>
              <a:t> </a:t>
            </a:r>
            <a:r>
              <a:rPr lang="en-GB" dirty="0" err="1" smtClean="0">
                <a:solidFill>
                  <a:srgbClr val="FF0000"/>
                </a:solidFill>
              </a:rPr>
              <a:t>dysgu</a:t>
            </a:r>
            <a:endParaRPr lang="en-GB" dirty="0" smtClean="0">
              <a:solidFill>
                <a:srgbClr val="FF0000"/>
              </a:solidFill>
            </a:endParaRPr>
          </a:p>
          <a:p>
            <a:pPr>
              <a:buFont typeface="Wingdings" panose="05000000000000000000" pitchFamily="2" charset="2"/>
              <a:buChar char="§"/>
            </a:pPr>
            <a:r>
              <a:rPr lang="en-GB" dirty="0" smtClean="0">
                <a:solidFill>
                  <a:srgbClr val="FF0000"/>
                </a:solidFill>
              </a:rPr>
              <a:t> </a:t>
            </a:r>
            <a:r>
              <a:rPr lang="en-GB" dirty="0" err="1" smtClean="0">
                <a:solidFill>
                  <a:srgbClr val="FF0000"/>
                </a:solidFill>
              </a:rPr>
              <a:t>Yn</a:t>
            </a:r>
            <a:r>
              <a:rPr lang="en-GB" dirty="0" smtClean="0">
                <a:solidFill>
                  <a:srgbClr val="FF0000"/>
                </a:solidFill>
              </a:rPr>
              <a:t> </a:t>
            </a:r>
            <a:r>
              <a:rPr lang="en-GB" dirty="0" err="1" smtClean="0">
                <a:solidFill>
                  <a:srgbClr val="FF0000"/>
                </a:solidFill>
              </a:rPr>
              <a:t>annog</a:t>
            </a:r>
            <a:r>
              <a:rPr lang="en-GB" dirty="0" smtClean="0">
                <a:solidFill>
                  <a:srgbClr val="FF0000"/>
                </a:solidFill>
              </a:rPr>
              <a:t> plant </a:t>
            </a:r>
            <a:r>
              <a:rPr lang="en-GB" dirty="0" err="1" smtClean="0">
                <a:solidFill>
                  <a:srgbClr val="FF0000"/>
                </a:solidFill>
              </a:rPr>
              <a:t>i</a:t>
            </a:r>
            <a:r>
              <a:rPr lang="en-GB" dirty="0" smtClean="0">
                <a:solidFill>
                  <a:srgbClr val="FF0000"/>
                </a:solidFill>
              </a:rPr>
              <a:t> </a:t>
            </a:r>
            <a:r>
              <a:rPr lang="en-GB" dirty="0" err="1" smtClean="0">
                <a:solidFill>
                  <a:srgbClr val="FF0000"/>
                </a:solidFill>
              </a:rPr>
              <a:t>fynegi</a:t>
            </a:r>
            <a:r>
              <a:rPr lang="en-GB" dirty="0" smtClean="0">
                <a:solidFill>
                  <a:srgbClr val="FF0000"/>
                </a:solidFill>
              </a:rPr>
              <a:t> </a:t>
            </a:r>
            <a:r>
              <a:rPr lang="en-GB" dirty="0" err="1" smtClean="0">
                <a:solidFill>
                  <a:srgbClr val="FF0000"/>
                </a:solidFill>
              </a:rPr>
              <a:t>syniadau</a:t>
            </a:r>
            <a:r>
              <a:rPr lang="en-GB" dirty="0" smtClean="0">
                <a:solidFill>
                  <a:srgbClr val="FF0000"/>
                </a:solidFill>
              </a:rPr>
              <a:t> </a:t>
            </a:r>
            <a:r>
              <a:rPr lang="en-GB" dirty="0" err="1" smtClean="0">
                <a:solidFill>
                  <a:srgbClr val="FF0000"/>
                </a:solidFill>
              </a:rPr>
              <a:t>cychwynnol</a:t>
            </a:r>
            <a:r>
              <a:rPr lang="en-GB" dirty="0" smtClean="0">
                <a:solidFill>
                  <a:srgbClr val="FF0000"/>
                </a:solidFill>
              </a:rPr>
              <a:t> </a:t>
            </a:r>
            <a:r>
              <a:rPr lang="en-GB" dirty="0" err="1" smtClean="0">
                <a:solidFill>
                  <a:srgbClr val="FF0000"/>
                </a:solidFill>
              </a:rPr>
              <a:t>eu</a:t>
            </a:r>
            <a:r>
              <a:rPr lang="en-GB" dirty="0" smtClean="0">
                <a:solidFill>
                  <a:srgbClr val="FF0000"/>
                </a:solidFill>
              </a:rPr>
              <a:t> </a:t>
            </a:r>
            <a:r>
              <a:rPr lang="en-GB" dirty="0" err="1" smtClean="0">
                <a:solidFill>
                  <a:srgbClr val="FF0000"/>
                </a:solidFill>
              </a:rPr>
              <a:t>hunan</a:t>
            </a:r>
            <a:endParaRPr lang="en-GB" dirty="0" smtClean="0">
              <a:solidFill>
                <a:srgbClr val="FF0000"/>
              </a:solidFill>
            </a:endParaRPr>
          </a:p>
          <a:p>
            <a:pPr>
              <a:buFont typeface="Wingdings" panose="05000000000000000000" pitchFamily="2" charset="2"/>
              <a:buChar char="§"/>
            </a:pPr>
            <a:r>
              <a:rPr lang="en-GB" dirty="0">
                <a:solidFill>
                  <a:srgbClr val="FF0000"/>
                </a:solidFill>
              </a:rPr>
              <a:t> </a:t>
            </a:r>
            <a:r>
              <a:rPr lang="en-GB" dirty="0" smtClean="0">
                <a:solidFill>
                  <a:srgbClr val="FF0000"/>
                </a:solidFill>
              </a:rPr>
              <a:t>Yn </a:t>
            </a:r>
            <a:r>
              <a:rPr lang="en-GB" dirty="0" err="1" smtClean="0">
                <a:solidFill>
                  <a:srgbClr val="FF0000"/>
                </a:solidFill>
              </a:rPr>
              <a:t>annog</a:t>
            </a:r>
            <a:r>
              <a:rPr lang="en-GB" dirty="0" smtClean="0">
                <a:solidFill>
                  <a:srgbClr val="FF0000"/>
                </a:solidFill>
              </a:rPr>
              <a:t> </a:t>
            </a:r>
            <a:r>
              <a:rPr lang="en-GB" dirty="0" err="1" smtClean="0">
                <a:solidFill>
                  <a:srgbClr val="FF0000"/>
                </a:solidFill>
              </a:rPr>
              <a:t>asesu</a:t>
            </a:r>
            <a:r>
              <a:rPr lang="en-GB" dirty="0" smtClean="0">
                <a:solidFill>
                  <a:srgbClr val="FF0000"/>
                </a:solidFill>
              </a:rPr>
              <a:t> </a:t>
            </a:r>
            <a:r>
              <a:rPr lang="en-GB" dirty="0" err="1" smtClean="0">
                <a:solidFill>
                  <a:srgbClr val="FF0000"/>
                </a:solidFill>
              </a:rPr>
              <a:t>cyfoedion</a:t>
            </a:r>
            <a:r>
              <a:rPr lang="en-GB" dirty="0" smtClean="0">
                <a:solidFill>
                  <a:srgbClr val="FF0000"/>
                </a:solidFill>
              </a:rPr>
              <a:t> a </a:t>
            </a:r>
            <a:r>
              <a:rPr lang="en-GB" dirty="0" err="1" smtClean="0">
                <a:solidFill>
                  <a:srgbClr val="FF0000"/>
                </a:solidFill>
              </a:rPr>
              <a:t>hunan</a:t>
            </a:r>
            <a:r>
              <a:rPr lang="en-GB" dirty="0" smtClean="0">
                <a:solidFill>
                  <a:srgbClr val="FF0000"/>
                </a:solidFill>
              </a:rPr>
              <a:t> </a:t>
            </a:r>
            <a:r>
              <a:rPr lang="en-GB" dirty="0" err="1" smtClean="0">
                <a:solidFill>
                  <a:srgbClr val="FF0000"/>
                </a:solidFill>
              </a:rPr>
              <a:t>asesiad</a:t>
            </a:r>
            <a:endParaRPr lang="en-GB" dirty="0" smtClean="0">
              <a:solidFill>
                <a:srgbClr val="FF0000"/>
              </a:solidFill>
            </a:endParaRPr>
          </a:p>
          <a:p>
            <a:pPr>
              <a:buFont typeface="Wingdings" panose="05000000000000000000" pitchFamily="2" charset="2"/>
              <a:buChar char="§"/>
            </a:pPr>
            <a:r>
              <a:rPr lang="en-GB" dirty="0">
                <a:solidFill>
                  <a:srgbClr val="FF0000"/>
                </a:solidFill>
              </a:rPr>
              <a:t> </a:t>
            </a:r>
            <a:r>
              <a:rPr lang="en-GB" dirty="0" smtClean="0">
                <a:solidFill>
                  <a:srgbClr val="FF0000"/>
                </a:solidFill>
              </a:rPr>
              <a:t>Yn </a:t>
            </a:r>
            <a:r>
              <a:rPr lang="en-GB" dirty="0" err="1" smtClean="0">
                <a:solidFill>
                  <a:srgbClr val="FF0000"/>
                </a:solidFill>
              </a:rPr>
              <a:t>annog</a:t>
            </a:r>
            <a:r>
              <a:rPr lang="en-GB" dirty="0" smtClean="0">
                <a:solidFill>
                  <a:srgbClr val="FF0000"/>
                </a:solidFill>
              </a:rPr>
              <a:t> </a:t>
            </a:r>
            <a:r>
              <a:rPr lang="en-GB" dirty="0" err="1" smtClean="0">
                <a:solidFill>
                  <a:srgbClr val="FF0000"/>
                </a:solidFill>
              </a:rPr>
              <a:t>cydweithio</a:t>
            </a:r>
            <a:endParaRPr lang="en-GB" dirty="0" smtClean="0">
              <a:solidFill>
                <a:srgbClr val="FF0000"/>
              </a:solidFill>
            </a:endParaRPr>
          </a:p>
          <a:p>
            <a:pPr>
              <a:buFont typeface="Wingdings" panose="05000000000000000000" pitchFamily="2" charset="2"/>
              <a:buChar char="§"/>
            </a:pPr>
            <a:r>
              <a:rPr lang="en-GB" dirty="0" smtClean="0">
                <a:solidFill>
                  <a:srgbClr val="FF0000"/>
                </a:solidFill>
              </a:rPr>
              <a:t> </a:t>
            </a:r>
            <a:r>
              <a:rPr lang="en-GB" dirty="0" err="1" smtClean="0">
                <a:solidFill>
                  <a:srgbClr val="FF0000"/>
                </a:solidFill>
              </a:rPr>
              <a:t>Yn</a:t>
            </a:r>
            <a:r>
              <a:rPr lang="en-GB" dirty="0" smtClean="0">
                <a:solidFill>
                  <a:srgbClr val="FF0000"/>
                </a:solidFill>
              </a:rPr>
              <a:t> </a:t>
            </a:r>
            <a:r>
              <a:rPr lang="en-GB" dirty="0" err="1" smtClean="0">
                <a:solidFill>
                  <a:srgbClr val="FF0000"/>
                </a:solidFill>
              </a:rPr>
              <a:t>annog</a:t>
            </a:r>
            <a:r>
              <a:rPr lang="en-GB" dirty="0" smtClean="0">
                <a:solidFill>
                  <a:srgbClr val="FF0000"/>
                </a:solidFill>
              </a:rPr>
              <a:t> </a:t>
            </a:r>
            <a:r>
              <a:rPr lang="en-GB" dirty="0" err="1" smtClean="0">
                <a:solidFill>
                  <a:srgbClr val="FF0000"/>
                </a:solidFill>
              </a:rPr>
              <a:t>cwestiynau</a:t>
            </a:r>
            <a:r>
              <a:rPr lang="en-GB" dirty="0" smtClean="0">
                <a:solidFill>
                  <a:srgbClr val="FF0000"/>
                </a:solidFill>
              </a:rPr>
              <a:t> </a:t>
            </a:r>
            <a:r>
              <a:rPr lang="en-GB" dirty="0" err="1" smtClean="0">
                <a:solidFill>
                  <a:srgbClr val="FF0000"/>
                </a:solidFill>
              </a:rPr>
              <a:t>penagored</a:t>
            </a:r>
            <a:endParaRPr lang="en-GB" dirty="0" smtClean="0">
              <a:solidFill>
                <a:srgbClr val="FF0000"/>
              </a:solidFill>
            </a:endParaRPr>
          </a:p>
          <a:p>
            <a:pPr>
              <a:buFont typeface="Wingdings" panose="05000000000000000000" pitchFamily="2" charset="2"/>
              <a:buChar char="§"/>
            </a:pPr>
            <a:r>
              <a:rPr lang="en-GB" b="1" i="1" dirty="0" smtClean="0"/>
              <a:t> </a:t>
            </a:r>
            <a:r>
              <a:rPr lang="en-GB" b="1" i="1" dirty="0" err="1" smtClean="0"/>
              <a:t>Yn</a:t>
            </a:r>
            <a:r>
              <a:rPr lang="en-GB" b="1" i="1" dirty="0" smtClean="0"/>
              <a:t> </a:t>
            </a:r>
            <a:r>
              <a:rPr lang="en-GB" b="1" i="1" dirty="0" err="1" smtClean="0"/>
              <a:t>eich</a:t>
            </a:r>
            <a:r>
              <a:rPr lang="en-GB" b="1" i="1" dirty="0" smtClean="0"/>
              <a:t> </a:t>
            </a:r>
            <a:r>
              <a:rPr lang="en-GB" b="1" i="1" dirty="0" err="1" smtClean="0"/>
              <a:t>aseiniad</a:t>
            </a:r>
            <a:r>
              <a:rPr lang="en-GB" b="1" i="1" dirty="0" smtClean="0"/>
              <a:t> </a:t>
            </a:r>
            <a:r>
              <a:rPr lang="en-GB" b="1" i="1" dirty="0" err="1" smtClean="0"/>
              <a:t>ystyriwch</a:t>
            </a:r>
            <a:r>
              <a:rPr lang="en-GB" b="1" i="1" dirty="0" smtClean="0"/>
              <a:t> </a:t>
            </a:r>
            <a:r>
              <a:rPr lang="en-GB" b="1" i="1" dirty="0" err="1" smtClean="0"/>
              <a:t>sut</a:t>
            </a:r>
            <a:r>
              <a:rPr lang="en-GB" b="1" i="1" dirty="0" smtClean="0"/>
              <a:t> y </a:t>
            </a:r>
            <a:r>
              <a:rPr lang="en-GB" b="1" i="1" dirty="0" err="1" smtClean="0"/>
              <a:t>gellir</a:t>
            </a:r>
            <a:r>
              <a:rPr lang="en-GB" b="1" i="1" dirty="0" smtClean="0"/>
              <a:t> </a:t>
            </a:r>
            <a:r>
              <a:rPr lang="en-GB" b="1" i="1" dirty="0" err="1" smtClean="0"/>
              <a:t>adlewyrchu’r</a:t>
            </a:r>
            <a:r>
              <a:rPr lang="en-GB" b="1" i="1" dirty="0" smtClean="0"/>
              <a:t> </a:t>
            </a:r>
            <a:r>
              <a:rPr lang="en-GB" b="1" i="1" dirty="0" err="1" smtClean="0"/>
              <a:t>nodweddion</a:t>
            </a:r>
            <a:r>
              <a:rPr lang="en-GB" b="1" i="1" dirty="0" smtClean="0"/>
              <a:t> </a:t>
            </a:r>
            <a:r>
              <a:rPr lang="en-GB" b="1" i="1" dirty="0" err="1" smtClean="0"/>
              <a:t>hyn</a:t>
            </a:r>
            <a:r>
              <a:rPr lang="en-GB" b="1" i="1" dirty="0" smtClean="0"/>
              <a:t> </a:t>
            </a:r>
            <a:r>
              <a:rPr lang="en-GB" b="1" i="1" dirty="0" err="1" smtClean="0"/>
              <a:t>mewn</a:t>
            </a:r>
            <a:r>
              <a:rPr lang="en-GB" b="1" i="1" dirty="0" smtClean="0"/>
              <a:t> </a:t>
            </a:r>
            <a:r>
              <a:rPr lang="en-GB" b="1" i="1" dirty="0" err="1" smtClean="0"/>
              <a:t>fframwaith</a:t>
            </a:r>
            <a:r>
              <a:rPr lang="en-GB" b="1" i="1" dirty="0" smtClean="0"/>
              <a:t> KWHLAQ.</a:t>
            </a:r>
          </a:p>
          <a:p>
            <a:pPr marL="0" indent="0">
              <a:buNone/>
            </a:pPr>
            <a:r>
              <a:rPr lang="en-GB" b="1" i="1" dirty="0" smtClean="0"/>
              <a:t>Gweler </a:t>
            </a:r>
            <a:r>
              <a:rPr lang="en-GB" b="1" i="1" dirty="0" err="1" smtClean="0"/>
              <a:t>Canllawiau</a:t>
            </a:r>
            <a:r>
              <a:rPr lang="en-GB" b="1" i="1" dirty="0" smtClean="0"/>
              <a:t> </a:t>
            </a:r>
            <a:r>
              <a:rPr lang="en-GB" b="1" i="1" dirty="0" err="1" smtClean="0"/>
              <a:t>i</a:t>
            </a:r>
            <a:r>
              <a:rPr lang="en-GB" b="1" i="1" dirty="0" smtClean="0"/>
              <a:t> </a:t>
            </a:r>
            <a:r>
              <a:rPr lang="en-GB" b="1" i="1" dirty="0" err="1" smtClean="0"/>
              <a:t>athrawon</a:t>
            </a:r>
            <a:r>
              <a:rPr lang="en-GB" b="1" i="1" dirty="0" smtClean="0"/>
              <a:t> ac </a:t>
            </a:r>
            <a:r>
              <a:rPr lang="en-GB" b="1" i="1" dirty="0" err="1" smtClean="0"/>
              <a:t>unedau</a:t>
            </a:r>
            <a:r>
              <a:rPr lang="en-GB" b="1" i="1" dirty="0" smtClean="0"/>
              <a:t> </a:t>
            </a:r>
            <a:r>
              <a:rPr lang="en-GB" b="1" i="1" dirty="0" err="1" smtClean="0"/>
              <a:t>gwaith</a:t>
            </a:r>
            <a:r>
              <a:rPr lang="en-GB" b="1" i="1" dirty="0" smtClean="0"/>
              <a:t> </a:t>
            </a:r>
            <a:r>
              <a:rPr lang="en-GB" b="1" i="1" dirty="0" err="1" smtClean="0"/>
              <a:t>ar</a:t>
            </a:r>
            <a:r>
              <a:rPr lang="en-GB" b="1" i="1" dirty="0" smtClean="0"/>
              <a:t> Moodle</a:t>
            </a:r>
            <a:endParaRPr lang="en-GB" b="1" i="1" dirty="0"/>
          </a:p>
        </p:txBody>
      </p:sp>
    </p:spTree>
    <p:extLst>
      <p:ext uri="{BB962C8B-B14F-4D97-AF65-F5344CB8AC3E}">
        <p14:creationId xmlns:p14="http://schemas.microsoft.com/office/powerpoint/2010/main" val="133365810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Adfyfyrio</a:t>
            </a:r>
            <a:r>
              <a:rPr lang="en-GB" dirty="0" smtClean="0"/>
              <a:t> </a:t>
            </a:r>
            <a:r>
              <a:rPr lang="en-GB" dirty="0" err="1" smtClean="0"/>
              <a:t>ar</a:t>
            </a:r>
            <a:r>
              <a:rPr lang="en-GB" dirty="0" smtClean="0"/>
              <a:t> </a:t>
            </a:r>
            <a:r>
              <a:rPr lang="en-GB" dirty="0" err="1" smtClean="0"/>
              <a:t>unedau</a:t>
            </a:r>
            <a:r>
              <a:rPr lang="en-GB" dirty="0" smtClean="0"/>
              <a:t> </a:t>
            </a:r>
            <a:r>
              <a:rPr lang="en-GB" dirty="0" err="1" smtClean="0"/>
              <a:t>gwaith</a:t>
            </a:r>
            <a:r>
              <a:rPr lang="en-GB" dirty="0" smtClean="0"/>
              <a:t> CRIPSAT</a:t>
            </a:r>
            <a:endParaRPr lang="en-GB" dirty="0"/>
          </a:p>
        </p:txBody>
      </p:sp>
      <p:sp>
        <p:nvSpPr>
          <p:cNvPr id="3" name="Content Placeholder 2"/>
          <p:cNvSpPr>
            <a:spLocks noGrp="1"/>
          </p:cNvSpPr>
          <p:nvPr>
            <p:ph idx="1"/>
          </p:nvPr>
        </p:nvSpPr>
        <p:spPr/>
        <p:txBody>
          <a:bodyPr>
            <a:normAutofit/>
          </a:bodyPr>
          <a:lstStyle/>
          <a:p>
            <a:r>
              <a:rPr lang="en-GB" b="1" dirty="0" err="1" smtClean="0"/>
              <a:t>Gweithgaredd</a:t>
            </a:r>
            <a:r>
              <a:rPr lang="en-GB" b="1" dirty="0" smtClean="0"/>
              <a:t>: </a:t>
            </a:r>
            <a:r>
              <a:rPr lang="en-GB" b="1" dirty="0" err="1" smtClean="0"/>
              <a:t>Paru</a:t>
            </a:r>
            <a:r>
              <a:rPr lang="en-GB" b="1" dirty="0" smtClean="0"/>
              <a:t>, </a:t>
            </a:r>
            <a:r>
              <a:rPr lang="en-GB" b="1" dirty="0" err="1" smtClean="0"/>
              <a:t>rhannu</a:t>
            </a:r>
            <a:r>
              <a:rPr lang="en-GB" b="1" dirty="0" smtClean="0"/>
              <a:t>, </a:t>
            </a:r>
            <a:r>
              <a:rPr lang="en-GB" b="1" dirty="0" err="1" smtClean="0"/>
              <a:t>sgwaru</a:t>
            </a:r>
            <a:r>
              <a:rPr lang="en-GB" b="1" dirty="0" smtClean="0"/>
              <a:t>.</a:t>
            </a:r>
          </a:p>
          <a:p>
            <a:r>
              <a:rPr lang="en-GB" dirty="0" err="1" smtClean="0"/>
              <a:t>Sut</a:t>
            </a:r>
            <a:r>
              <a:rPr lang="en-GB" dirty="0" smtClean="0"/>
              <a:t> </a:t>
            </a:r>
            <a:r>
              <a:rPr lang="en-GB" dirty="0" err="1" smtClean="0"/>
              <a:t>mae’r</a:t>
            </a:r>
            <a:r>
              <a:rPr lang="en-GB" dirty="0" smtClean="0"/>
              <a:t> </a:t>
            </a:r>
            <a:r>
              <a:rPr lang="en-GB" dirty="0" err="1" smtClean="0"/>
              <a:t>nodweddion</a:t>
            </a:r>
            <a:r>
              <a:rPr lang="en-GB" dirty="0" smtClean="0"/>
              <a:t> </a:t>
            </a:r>
            <a:r>
              <a:rPr lang="en-GB" dirty="0" err="1" smtClean="0"/>
              <a:t>hyn</a:t>
            </a:r>
            <a:r>
              <a:rPr lang="en-GB" dirty="0" smtClean="0"/>
              <a:t> </a:t>
            </a:r>
            <a:r>
              <a:rPr lang="en-GB" dirty="0" err="1" smtClean="0"/>
              <a:t>yn</a:t>
            </a:r>
            <a:r>
              <a:rPr lang="en-GB" dirty="0" smtClean="0"/>
              <a:t> </a:t>
            </a:r>
            <a:r>
              <a:rPr lang="en-GB" dirty="0" err="1" smtClean="0"/>
              <a:t>amlygu</a:t>
            </a:r>
            <a:r>
              <a:rPr lang="en-GB" dirty="0" smtClean="0"/>
              <a:t> </a:t>
            </a:r>
            <a:r>
              <a:rPr lang="en-GB" dirty="0" err="1" smtClean="0"/>
              <a:t>eu</a:t>
            </a:r>
            <a:r>
              <a:rPr lang="en-GB" dirty="0" smtClean="0"/>
              <a:t> </a:t>
            </a:r>
            <a:r>
              <a:rPr lang="en-GB" dirty="0" err="1" smtClean="0"/>
              <a:t>hunain</a:t>
            </a:r>
            <a:r>
              <a:rPr lang="en-GB" dirty="0" smtClean="0"/>
              <a:t> </a:t>
            </a:r>
            <a:r>
              <a:rPr lang="en-GB" dirty="0" err="1" smtClean="0"/>
              <a:t>yn</a:t>
            </a:r>
            <a:r>
              <a:rPr lang="en-GB" dirty="0" smtClean="0"/>
              <a:t> </a:t>
            </a:r>
            <a:r>
              <a:rPr lang="en-GB" dirty="0" err="1" smtClean="0"/>
              <a:t>eich</a:t>
            </a:r>
            <a:r>
              <a:rPr lang="en-GB" dirty="0" smtClean="0"/>
              <a:t> “</a:t>
            </a:r>
            <a:r>
              <a:rPr lang="en-GB" dirty="0" err="1" smtClean="0"/>
              <a:t>uned</a:t>
            </a:r>
            <a:r>
              <a:rPr lang="en-GB" dirty="0" smtClean="0"/>
              <a:t>.” </a:t>
            </a:r>
            <a:endParaRPr lang="en-GB" dirty="0"/>
          </a:p>
          <a:p>
            <a:r>
              <a:rPr lang="en-GB" dirty="0" err="1" smtClean="0"/>
              <a:t>Byddwch</a:t>
            </a:r>
            <a:r>
              <a:rPr lang="en-GB" dirty="0" smtClean="0"/>
              <a:t> </a:t>
            </a:r>
            <a:r>
              <a:rPr lang="en-GB" dirty="0" err="1" smtClean="0"/>
              <a:t>yn</a:t>
            </a:r>
            <a:r>
              <a:rPr lang="en-GB" dirty="0" smtClean="0"/>
              <a:t> </a:t>
            </a:r>
            <a:r>
              <a:rPr lang="en-GB" dirty="0" err="1" smtClean="0"/>
              <a:t>barod</a:t>
            </a:r>
            <a:r>
              <a:rPr lang="en-GB" dirty="0" smtClean="0"/>
              <a:t> </a:t>
            </a:r>
            <a:r>
              <a:rPr lang="en-GB" dirty="0" err="1" smtClean="0"/>
              <a:t>i</a:t>
            </a:r>
            <a:r>
              <a:rPr lang="en-GB" dirty="0" smtClean="0"/>
              <a:t> </a:t>
            </a:r>
            <a:r>
              <a:rPr lang="en-GB" dirty="0" err="1" smtClean="0"/>
              <a:t>adrodd</a:t>
            </a:r>
            <a:r>
              <a:rPr lang="en-GB" dirty="0" smtClean="0"/>
              <a:t> </a:t>
            </a:r>
            <a:r>
              <a:rPr lang="en-GB" dirty="0" err="1" smtClean="0"/>
              <a:t>nôl</a:t>
            </a:r>
            <a:r>
              <a:rPr lang="en-GB" dirty="0" smtClean="0"/>
              <a:t> </a:t>
            </a:r>
            <a:r>
              <a:rPr lang="en-GB" dirty="0" err="1" smtClean="0"/>
              <a:t>i’r</a:t>
            </a:r>
            <a:r>
              <a:rPr lang="en-GB" dirty="0" smtClean="0"/>
              <a:t> </a:t>
            </a:r>
            <a:r>
              <a:rPr lang="en-GB" dirty="0" err="1" smtClean="0"/>
              <a:t>dosbarth</a:t>
            </a:r>
            <a:r>
              <a:rPr lang="en-GB" dirty="0" smtClean="0"/>
              <a:t> </a:t>
            </a:r>
            <a:r>
              <a:rPr lang="en-GB" dirty="0" err="1"/>
              <a:t>c</a:t>
            </a:r>
            <a:r>
              <a:rPr lang="en-GB" dirty="0" err="1" smtClean="0"/>
              <a:t>yfan</a:t>
            </a:r>
            <a:r>
              <a:rPr lang="en-GB" dirty="0" smtClean="0"/>
              <a:t> am </a:t>
            </a:r>
            <a:r>
              <a:rPr lang="en-GB" dirty="0" err="1" smtClean="0"/>
              <a:t>eich</a:t>
            </a:r>
            <a:r>
              <a:rPr lang="en-GB" dirty="0" smtClean="0"/>
              <a:t> </a:t>
            </a:r>
            <a:r>
              <a:rPr lang="en-GB" dirty="0" err="1" smtClean="0"/>
              <a:t>uned</a:t>
            </a:r>
            <a:r>
              <a:rPr lang="en-GB" dirty="0" smtClean="0"/>
              <a:t> </a:t>
            </a:r>
            <a:r>
              <a:rPr lang="en-GB" dirty="0" err="1" smtClean="0"/>
              <a:t>waith</a:t>
            </a:r>
            <a:r>
              <a:rPr lang="en-GB" dirty="0" smtClean="0"/>
              <a:t>. </a:t>
            </a:r>
          </a:p>
          <a:p>
            <a:pPr>
              <a:buFont typeface="Wingdings" panose="05000000000000000000" pitchFamily="2" charset="2"/>
              <a:buChar char="§"/>
            </a:pPr>
            <a:r>
              <a:rPr lang="en-GB" dirty="0" smtClean="0"/>
              <a:t> </a:t>
            </a:r>
            <a:r>
              <a:rPr lang="en-GB" dirty="0" err="1" smtClean="0"/>
              <a:t>Yn</a:t>
            </a:r>
            <a:r>
              <a:rPr lang="en-GB" dirty="0" smtClean="0"/>
              <a:t> </a:t>
            </a:r>
            <a:r>
              <a:rPr lang="en-GB" dirty="0" err="1"/>
              <a:t>hyrwyddo</a:t>
            </a:r>
            <a:r>
              <a:rPr lang="en-GB" dirty="0"/>
              <a:t> </a:t>
            </a:r>
            <a:r>
              <a:rPr lang="en-GB" dirty="0" err="1"/>
              <a:t>asesu</a:t>
            </a:r>
            <a:r>
              <a:rPr lang="en-GB" dirty="0"/>
              <a:t> </a:t>
            </a:r>
            <a:r>
              <a:rPr lang="en-GB" dirty="0" err="1"/>
              <a:t>ar</a:t>
            </a:r>
            <a:r>
              <a:rPr lang="en-GB" dirty="0"/>
              <a:t> </a:t>
            </a:r>
            <a:r>
              <a:rPr lang="en-GB" dirty="0" err="1"/>
              <a:t>gyfer</a:t>
            </a:r>
            <a:r>
              <a:rPr lang="en-GB" dirty="0"/>
              <a:t> </a:t>
            </a:r>
            <a:r>
              <a:rPr lang="en-GB" dirty="0" err="1"/>
              <a:t>dysgu</a:t>
            </a:r>
            <a:endParaRPr lang="en-GB" dirty="0"/>
          </a:p>
          <a:p>
            <a:pPr>
              <a:buFont typeface="Wingdings" panose="05000000000000000000" pitchFamily="2" charset="2"/>
              <a:buChar char="§"/>
            </a:pPr>
            <a:r>
              <a:rPr lang="en-GB" dirty="0" smtClean="0"/>
              <a:t> </a:t>
            </a:r>
            <a:r>
              <a:rPr lang="en-GB" dirty="0" err="1" smtClean="0"/>
              <a:t>Yn</a:t>
            </a:r>
            <a:r>
              <a:rPr lang="en-GB" dirty="0" smtClean="0"/>
              <a:t> </a:t>
            </a:r>
            <a:r>
              <a:rPr lang="en-GB" dirty="0" err="1"/>
              <a:t>annog</a:t>
            </a:r>
            <a:r>
              <a:rPr lang="en-GB" dirty="0"/>
              <a:t> plant </a:t>
            </a:r>
            <a:r>
              <a:rPr lang="en-GB" dirty="0" err="1"/>
              <a:t>i</a:t>
            </a:r>
            <a:r>
              <a:rPr lang="en-GB" dirty="0"/>
              <a:t> </a:t>
            </a:r>
            <a:r>
              <a:rPr lang="en-GB" dirty="0" err="1"/>
              <a:t>fynegi</a:t>
            </a:r>
            <a:r>
              <a:rPr lang="en-GB" dirty="0"/>
              <a:t> </a:t>
            </a:r>
            <a:r>
              <a:rPr lang="en-GB" dirty="0" err="1"/>
              <a:t>syniadau</a:t>
            </a:r>
            <a:r>
              <a:rPr lang="en-GB" dirty="0"/>
              <a:t> </a:t>
            </a:r>
            <a:r>
              <a:rPr lang="en-GB" dirty="0" err="1"/>
              <a:t>cychwynnol</a:t>
            </a:r>
            <a:r>
              <a:rPr lang="en-GB" dirty="0"/>
              <a:t> </a:t>
            </a:r>
            <a:r>
              <a:rPr lang="en-GB" dirty="0" err="1"/>
              <a:t>eu</a:t>
            </a:r>
            <a:r>
              <a:rPr lang="en-GB" dirty="0"/>
              <a:t> </a:t>
            </a:r>
            <a:r>
              <a:rPr lang="en-GB" dirty="0" err="1"/>
              <a:t>hunan</a:t>
            </a:r>
            <a:endParaRPr lang="en-GB" dirty="0"/>
          </a:p>
          <a:p>
            <a:pPr>
              <a:buFont typeface="Wingdings" panose="05000000000000000000" pitchFamily="2" charset="2"/>
              <a:buChar char="§"/>
            </a:pPr>
            <a:r>
              <a:rPr lang="en-GB" dirty="0"/>
              <a:t> Yn </a:t>
            </a:r>
            <a:r>
              <a:rPr lang="en-GB" dirty="0" err="1"/>
              <a:t>annog</a:t>
            </a:r>
            <a:r>
              <a:rPr lang="en-GB" dirty="0"/>
              <a:t> </a:t>
            </a:r>
            <a:r>
              <a:rPr lang="en-GB" dirty="0" err="1"/>
              <a:t>asesu</a:t>
            </a:r>
            <a:r>
              <a:rPr lang="en-GB" dirty="0"/>
              <a:t> </a:t>
            </a:r>
            <a:r>
              <a:rPr lang="en-GB" dirty="0" err="1"/>
              <a:t>cyfoedion</a:t>
            </a:r>
            <a:r>
              <a:rPr lang="en-GB" dirty="0"/>
              <a:t> a </a:t>
            </a:r>
            <a:r>
              <a:rPr lang="en-GB" dirty="0" err="1"/>
              <a:t>hunan</a:t>
            </a:r>
            <a:r>
              <a:rPr lang="en-GB" dirty="0"/>
              <a:t> </a:t>
            </a:r>
            <a:r>
              <a:rPr lang="en-GB" dirty="0" err="1"/>
              <a:t>asesiad</a:t>
            </a:r>
            <a:endParaRPr lang="en-GB" dirty="0"/>
          </a:p>
          <a:p>
            <a:pPr>
              <a:buFont typeface="Wingdings" panose="05000000000000000000" pitchFamily="2" charset="2"/>
              <a:buChar char="§"/>
            </a:pPr>
            <a:r>
              <a:rPr lang="en-GB" dirty="0"/>
              <a:t> Yn </a:t>
            </a:r>
            <a:r>
              <a:rPr lang="en-GB" dirty="0" err="1"/>
              <a:t>annog</a:t>
            </a:r>
            <a:r>
              <a:rPr lang="en-GB" dirty="0"/>
              <a:t> </a:t>
            </a:r>
            <a:r>
              <a:rPr lang="en-GB" dirty="0" err="1"/>
              <a:t>cydweithio</a:t>
            </a:r>
            <a:endParaRPr lang="en-GB" dirty="0"/>
          </a:p>
          <a:p>
            <a:pPr>
              <a:buFont typeface="Wingdings" panose="05000000000000000000" pitchFamily="2" charset="2"/>
              <a:buChar char="§"/>
            </a:pPr>
            <a:r>
              <a:rPr lang="en-GB" dirty="0" smtClean="0"/>
              <a:t> </a:t>
            </a:r>
            <a:r>
              <a:rPr lang="en-GB" dirty="0" err="1" smtClean="0"/>
              <a:t>Yn</a:t>
            </a:r>
            <a:r>
              <a:rPr lang="en-GB" dirty="0" smtClean="0"/>
              <a:t> </a:t>
            </a:r>
            <a:r>
              <a:rPr lang="en-GB" dirty="0" err="1"/>
              <a:t>annog</a:t>
            </a:r>
            <a:r>
              <a:rPr lang="en-GB" dirty="0"/>
              <a:t> </a:t>
            </a:r>
            <a:r>
              <a:rPr lang="en-GB" dirty="0" err="1" smtClean="0"/>
              <a:t>cwestiynau</a:t>
            </a:r>
            <a:r>
              <a:rPr lang="en-GB" dirty="0" smtClean="0"/>
              <a:t> </a:t>
            </a:r>
            <a:r>
              <a:rPr lang="en-GB" dirty="0" err="1"/>
              <a:t>penagored</a:t>
            </a:r>
            <a:endParaRPr lang="en-GB" dirty="0"/>
          </a:p>
          <a:p>
            <a:endParaRPr lang="en-GB" dirty="0"/>
          </a:p>
        </p:txBody>
      </p:sp>
    </p:spTree>
    <p:extLst>
      <p:ext uri="{BB962C8B-B14F-4D97-AF65-F5344CB8AC3E}">
        <p14:creationId xmlns:p14="http://schemas.microsoft.com/office/powerpoint/2010/main" val="260160834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CRIPSAT: AILGYLCHU</a:t>
            </a:r>
            <a:endParaRPr lang="en-GB" dirty="0"/>
          </a:p>
        </p:txBody>
      </p:sp>
      <p:sp>
        <p:nvSpPr>
          <p:cNvPr id="3" name="Content Placeholder 2"/>
          <p:cNvSpPr>
            <a:spLocks noGrp="1"/>
          </p:cNvSpPr>
          <p:nvPr>
            <p:ph idx="1"/>
          </p:nvPr>
        </p:nvSpPr>
        <p:spPr/>
        <p:txBody>
          <a:bodyPr/>
          <a:lstStyle/>
          <a:p>
            <a:pPr lvl="0"/>
            <a:r>
              <a:rPr lang="en-GB" dirty="0">
                <a:solidFill>
                  <a:srgbClr val="FF0000"/>
                </a:solidFill>
              </a:rPr>
              <a:t>1. Beth </a:t>
            </a:r>
            <a:r>
              <a:rPr lang="en-GB" dirty="0" err="1">
                <a:solidFill>
                  <a:srgbClr val="FF0000"/>
                </a:solidFill>
              </a:rPr>
              <a:t>mae</a:t>
            </a:r>
            <a:r>
              <a:rPr lang="en-GB" dirty="0">
                <a:solidFill>
                  <a:srgbClr val="FF0000"/>
                </a:solidFill>
              </a:rPr>
              <a:t> </a:t>
            </a:r>
            <a:r>
              <a:rPr lang="en-GB" dirty="0" err="1">
                <a:solidFill>
                  <a:srgbClr val="FF0000"/>
                </a:solidFill>
              </a:rPr>
              <a:t>sbwriel</a:t>
            </a:r>
            <a:r>
              <a:rPr lang="en-GB" dirty="0">
                <a:solidFill>
                  <a:srgbClr val="FF0000"/>
                </a:solidFill>
              </a:rPr>
              <a:t> </a:t>
            </a:r>
            <a:r>
              <a:rPr lang="en-GB" dirty="0" err="1">
                <a:solidFill>
                  <a:srgbClr val="FF0000"/>
                </a:solidFill>
              </a:rPr>
              <a:t>yn</a:t>
            </a:r>
            <a:r>
              <a:rPr lang="en-GB" dirty="0">
                <a:solidFill>
                  <a:srgbClr val="FF0000"/>
                </a:solidFill>
              </a:rPr>
              <a:t> </a:t>
            </a:r>
            <a:r>
              <a:rPr lang="en-GB" dirty="0" err="1">
                <a:solidFill>
                  <a:srgbClr val="FF0000"/>
                </a:solidFill>
              </a:rPr>
              <a:t>ei</a:t>
            </a:r>
            <a:r>
              <a:rPr lang="en-GB" dirty="0">
                <a:solidFill>
                  <a:srgbClr val="FF0000"/>
                </a:solidFill>
              </a:rPr>
              <a:t> </a:t>
            </a:r>
            <a:r>
              <a:rPr lang="en-GB" dirty="0" err="1">
                <a:solidFill>
                  <a:srgbClr val="FF0000"/>
                </a:solidFill>
              </a:rPr>
              <a:t>olygu</a:t>
            </a:r>
            <a:r>
              <a:rPr lang="en-GB" dirty="0">
                <a:solidFill>
                  <a:srgbClr val="FF0000"/>
                </a:solidFill>
              </a:rPr>
              <a:t>? </a:t>
            </a:r>
            <a:r>
              <a:rPr lang="en-GB" dirty="0" err="1">
                <a:solidFill>
                  <a:srgbClr val="FF0000"/>
                </a:solidFill>
              </a:rPr>
              <a:t>Golwg</a:t>
            </a:r>
            <a:r>
              <a:rPr lang="en-GB" dirty="0">
                <a:solidFill>
                  <a:srgbClr val="FF0000"/>
                </a:solidFill>
              </a:rPr>
              <a:t> </a:t>
            </a:r>
            <a:r>
              <a:rPr lang="en-GB" dirty="0" err="1">
                <a:solidFill>
                  <a:srgbClr val="FF0000"/>
                </a:solidFill>
              </a:rPr>
              <a:t>cyffredinol</a:t>
            </a:r>
            <a:r>
              <a:rPr lang="en-GB" dirty="0">
                <a:solidFill>
                  <a:srgbClr val="FF0000"/>
                </a:solidFill>
              </a:rPr>
              <a:t>: </a:t>
            </a:r>
            <a:r>
              <a:rPr lang="en-GB" dirty="0" err="1">
                <a:solidFill>
                  <a:srgbClr val="FF0000"/>
                </a:solidFill>
              </a:rPr>
              <a:t>Gweithgaredd</a:t>
            </a:r>
            <a:r>
              <a:rPr lang="en-GB" dirty="0">
                <a:solidFill>
                  <a:srgbClr val="FF0000"/>
                </a:solidFill>
              </a:rPr>
              <a:t> </a:t>
            </a:r>
            <a:r>
              <a:rPr lang="en-GB" dirty="0" err="1">
                <a:solidFill>
                  <a:srgbClr val="FF0000"/>
                </a:solidFill>
              </a:rPr>
              <a:t>i</a:t>
            </a:r>
            <a:r>
              <a:rPr lang="en-GB" dirty="0">
                <a:solidFill>
                  <a:srgbClr val="FF0000"/>
                </a:solidFill>
              </a:rPr>
              <a:t> </a:t>
            </a:r>
            <a:r>
              <a:rPr lang="en-GB" dirty="0" err="1">
                <a:solidFill>
                  <a:srgbClr val="FF0000"/>
                </a:solidFill>
              </a:rPr>
              <a:t>sbarduno</a:t>
            </a:r>
            <a:r>
              <a:rPr lang="en-GB" dirty="0">
                <a:solidFill>
                  <a:srgbClr val="FF0000"/>
                </a:solidFill>
              </a:rPr>
              <a:t> </a:t>
            </a:r>
            <a:r>
              <a:rPr lang="en-GB" dirty="0" err="1">
                <a:solidFill>
                  <a:srgbClr val="FF0000"/>
                </a:solidFill>
              </a:rPr>
              <a:t>meddwl</a:t>
            </a:r>
            <a:r>
              <a:rPr lang="en-GB" dirty="0">
                <a:solidFill>
                  <a:srgbClr val="FF0000"/>
                </a:solidFill>
              </a:rPr>
              <a:t> plant </a:t>
            </a:r>
            <a:r>
              <a:rPr lang="en-GB" dirty="0" smtClean="0">
                <a:solidFill>
                  <a:srgbClr val="FF0000"/>
                </a:solidFill>
              </a:rPr>
              <a:t>–  </a:t>
            </a:r>
            <a:r>
              <a:rPr lang="en-GB" dirty="0" err="1">
                <a:solidFill>
                  <a:srgbClr val="FF0000"/>
                </a:solidFill>
              </a:rPr>
              <a:t>strategaeth</a:t>
            </a:r>
            <a:r>
              <a:rPr lang="en-GB" dirty="0">
                <a:solidFill>
                  <a:srgbClr val="FF0000"/>
                </a:solidFill>
              </a:rPr>
              <a:t> map </a:t>
            </a:r>
            <a:r>
              <a:rPr lang="en-GB" dirty="0" err="1">
                <a:solidFill>
                  <a:srgbClr val="FF0000"/>
                </a:solidFill>
              </a:rPr>
              <a:t>cysyniad</a:t>
            </a:r>
            <a:r>
              <a:rPr lang="en-GB" dirty="0">
                <a:solidFill>
                  <a:srgbClr val="FF0000"/>
                </a:solidFill>
              </a:rPr>
              <a:t>. </a:t>
            </a:r>
            <a:r>
              <a:rPr lang="en-GB" dirty="0" err="1">
                <a:solidFill>
                  <a:srgbClr val="FF0000"/>
                </a:solidFill>
              </a:rPr>
              <a:t>Echdynnu</a:t>
            </a:r>
            <a:r>
              <a:rPr lang="en-GB" dirty="0">
                <a:solidFill>
                  <a:srgbClr val="FF0000"/>
                </a:solidFill>
              </a:rPr>
              <a:t>/ </a:t>
            </a:r>
            <a:r>
              <a:rPr lang="en-GB" dirty="0" err="1">
                <a:solidFill>
                  <a:srgbClr val="FF0000"/>
                </a:solidFill>
              </a:rPr>
              <a:t>meddwl</a:t>
            </a:r>
            <a:r>
              <a:rPr lang="en-GB" dirty="0">
                <a:solidFill>
                  <a:srgbClr val="FF0000"/>
                </a:solidFill>
              </a:rPr>
              <a:t>/ </a:t>
            </a:r>
            <a:r>
              <a:rPr lang="en-GB" dirty="0" err="1">
                <a:solidFill>
                  <a:srgbClr val="FF0000"/>
                </a:solidFill>
              </a:rPr>
              <a:t>siarad</a:t>
            </a:r>
            <a:r>
              <a:rPr lang="en-GB" dirty="0">
                <a:solidFill>
                  <a:srgbClr val="FF0000"/>
                </a:solidFill>
              </a:rPr>
              <a:t>/ </a:t>
            </a:r>
            <a:r>
              <a:rPr lang="en-GB" dirty="0" err="1">
                <a:solidFill>
                  <a:srgbClr val="FF0000"/>
                </a:solidFill>
              </a:rPr>
              <a:t>cofnodi</a:t>
            </a:r>
            <a:r>
              <a:rPr lang="en-GB" dirty="0">
                <a:solidFill>
                  <a:srgbClr val="FF0000"/>
                </a:solidFill>
              </a:rPr>
              <a:t> </a:t>
            </a:r>
            <a:r>
              <a:rPr lang="en-GB" dirty="0" err="1">
                <a:solidFill>
                  <a:srgbClr val="FF0000"/>
                </a:solidFill>
              </a:rPr>
              <a:t>syniadau</a:t>
            </a:r>
            <a:r>
              <a:rPr lang="en-GB" dirty="0">
                <a:solidFill>
                  <a:srgbClr val="FF0000"/>
                </a:solidFill>
              </a:rPr>
              <a:t> </a:t>
            </a:r>
            <a:r>
              <a:rPr lang="en-GB" dirty="0" err="1">
                <a:solidFill>
                  <a:srgbClr val="FF0000"/>
                </a:solidFill>
              </a:rPr>
              <a:t>cychwynnol</a:t>
            </a:r>
            <a:r>
              <a:rPr lang="en-GB" dirty="0">
                <a:solidFill>
                  <a:srgbClr val="FF0000"/>
                </a:solidFill>
              </a:rPr>
              <a:t>.</a:t>
            </a:r>
          </a:p>
          <a:p>
            <a:pPr lvl="0"/>
            <a:r>
              <a:rPr lang="en-GB" dirty="0" err="1">
                <a:solidFill>
                  <a:srgbClr val="FF0000"/>
                </a:solidFill>
              </a:rPr>
              <a:t>Gweithgareddau</a:t>
            </a:r>
            <a:r>
              <a:rPr lang="en-GB" dirty="0">
                <a:solidFill>
                  <a:srgbClr val="FF0000"/>
                </a:solidFill>
              </a:rPr>
              <a:t> </a:t>
            </a:r>
            <a:r>
              <a:rPr lang="en-GB" dirty="0" err="1">
                <a:solidFill>
                  <a:srgbClr val="FF0000"/>
                </a:solidFill>
              </a:rPr>
              <a:t>atodol</a:t>
            </a:r>
            <a:r>
              <a:rPr lang="en-GB" dirty="0">
                <a:solidFill>
                  <a:srgbClr val="FF0000"/>
                </a:solidFill>
              </a:rPr>
              <a:t> – </a:t>
            </a:r>
            <a:r>
              <a:rPr lang="en-GB" dirty="0" err="1">
                <a:solidFill>
                  <a:srgbClr val="FF0000"/>
                </a:solidFill>
              </a:rPr>
              <a:t>cwestiynau</a:t>
            </a:r>
            <a:r>
              <a:rPr lang="en-GB" dirty="0">
                <a:solidFill>
                  <a:srgbClr val="FF0000"/>
                </a:solidFill>
              </a:rPr>
              <a:t> </a:t>
            </a:r>
            <a:r>
              <a:rPr lang="en-GB" dirty="0" err="1">
                <a:solidFill>
                  <a:srgbClr val="FF0000"/>
                </a:solidFill>
              </a:rPr>
              <a:t>i</a:t>
            </a:r>
            <a:r>
              <a:rPr lang="en-GB" dirty="0">
                <a:solidFill>
                  <a:srgbClr val="FF0000"/>
                </a:solidFill>
              </a:rPr>
              <a:t> </a:t>
            </a:r>
            <a:r>
              <a:rPr lang="en-GB" dirty="0" err="1" smtClean="0">
                <a:solidFill>
                  <a:srgbClr val="FF0000"/>
                </a:solidFill>
              </a:rPr>
              <a:t>sgaffaldio</a:t>
            </a:r>
            <a:r>
              <a:rPr lang="en-GB" dirty="0" smtClean="0">
                <a:solidFill>
                  <a:srgbClr val="FF0000"/>
                </a:solidFill>
              </a:rPr>
              <a:t> </a:t>
            </a:r>
            <a:r>
              <a:rPr lang="en-GB" dirty="0">
                <a:solidFill>
                  <a:srgbClr val="FF0000"/>
                </a:solidFill>
              </a:rPr>
              <a:t>a </a:t>
            </a:r>
            <a:r>
              <a:rPr lang="en-GB" dirty="0" err="1">
                <a:solidFill>
                  <a:srgbClr val="FF0000"/>
                </a:solidFill>
              </a:rPr>
              <a:t>herio</a:t>
            </a:r>
            <a:r>
              <a:rPr lang="en-GB" dirty="0">
                <a:solidFill>
                  <a:srgbClr val="FF0000"/>
                </a:solidFill>
              </a:rPr>
              <a:t> </a:t>
            </a:r>
            <a:r>
              <a:rPr lang="en-GB" dirty="0" err="1">
                <a:solidFill>
                  <a:srgbClr val="FF0000"/>
                </a:solidFill>
              </a:rPr>
              <a:t>meddwl</a:t>
            </a:r>
            <a:r>
              <a:rPr lang="en-GB" dirty="0">
                <a:solidFill>
                  <a:srgbClr val="FF0000"/>
                </a:solidFill>
              </a:rPr>
              <a:t> plant, </a:t>
            </a:r>
            <a:r>
              <a:rPr lang="en-GB" dirty="0" err="1">
                <a:solidFill>
                  <a:srgbClr val="FF0000"/>
                </a:solidFill>
              </a:rPr>
              <a:t>i</a:t>
            </a:r>
            <a:r>
              <a:rPr lang="en-GB" dirty="0">
                <a:solidFill>
                  <a:srgbClr val="FF0000"/>
                </a:solidFill>
              </a:rPr>
              <a:t> </a:t>
            </a:r>
            <a:r>
              <a:rPr lang="en-GB" dirty="0" err="1">
                <a:solidFill>
                  <a:srgbClr val="FF0000"/>
                </a:solidFill>
              </a:rPr>
              <a:t>godi</a:t>
            </a:r>
            <a:r>
              <a:rPr lang="en-GB" dirty="0">
                <a:solidFill>
                  <a:srgbClr val="FF0000"/>
                </a:solidFill>
              </a:rPr>
              <a:t> </a:t>
            </a:r>
            <a:r>
              <a:rPr lang="en-GB" dirty="0" err="1">
                <a:solidFill>
                  <a:srgbClr val="FF0000"/>
                </a:solidFill>
              </a:rPr>
              <a:t>cwestiynau</a:t>
            </a:r>
            <a:r>
              <a:rPr lang="en-GB" dirty="0">
                <a:solidFill>
                  <a:srgbClr val="FF0000"/>
                </a:solidFill>
              </a:rPr>
              <a:t> </a:t>
            </a:r>
            <a:r>
              <a:rPr lang="en-GB" dirty="0" err="1">
                <a:solidFill>
                  <a:srgbClr val="FF0000"/>
                </a:solidFill>
              </a:rPr>
              <a:t>i</a:t>
            </a:r>
            <a:r>
              <a:rPr lang="en-GB" dirty="0">
                <a:solidFill>
                  <a:srgbClr val="FF0000"/>
                </a:solidFill>
              </a:rPr>
              <a:t> </a:t>
            </a:r>
            <a:r>
              <a:rPr lang="en-GB" dirty="0" err="1">
                <a:solidFill>
                  <a:srgbClr val="FF0000"/>
                </a:solidFill>
              </a:rPr>
              <a:t>ymchwilio</a:t>
            </a:r>
            <a:r>
              <a:rPr lang="en-GB" dirty="0">
                <a:solidFill>
                  <a:srgbClr val="FF0000"/>
                </a:solidFill>
              </a:rPr>
              <a:t> </a:t>
            </a:r>
            <a:r>
              <a:rPr lang="en-GB" dirty="0" err="1">
                <a:solidFill>
                  <a:srgbClr val="FF0000"/>
                </a:solidFill>
              </a:rPr>
              <a:t>iddynt</a:t>
            </a:r>
            <a:r>
              <a:rPr lang="en-GB" dirty="0">
                <a:solidFill>
                  <a:srgbClr val="FF0000"/>
                </a:solidFill>
              </a:rPr>
              <a:t> </a:t>
            </a:r>
            <a:r>
              <a:rPr lang="en-GB" dirty="0" err="1">
                <a:solidFill>
                  <a:srgbClr val="FF0000"/>
                </a:solidFill>
              </a:rPr>
              <a:t>mewn</a:t>
            </a:r>
            <a:r>
              <a:rPr lang="en-GB" dirty="0">
                <a:solidFill>
                  <a:srgbClr val="FF0000"/>
                </a:solidFill>
              </a:rPr>
              <a:t> </a:t>
            </a:r>
            <a:r>
              <a:rPr lang="en-GB" dirty="0" err="1">
                <a:solidFill>
                  <a:srgbClr val="FF0000"/>
                </a:solidFill>
              </a:rPr>
              <a:t>gweithgareddau</a:t>
            </a:r>
            <a:r>
              <a:rPr lang="en-GB" dirty="0">
                <a:solidFill>
                  <a:srgbClr val="FF0000"/>
                </a:solidFill>
              </a:rPr>
              <a:t> DSY</a:t>
            </a:r>
          </a:p>
          <a:p>
            <a:pPr lvl="0"/>
            <a:r>
              <a:rPr lang="en-GB" dirty="0">
                <a:solidFill>
                  <a:srgbClr val="FF0000"/>
                </a:solidFill>
              </a:rPr>
              <a:t>2. Cael </a:t>
            </a:r>
            <a:r>
              <a:rPr lang="en-GB" dirty="0" err="1">
                <a:solidFill>
                  <a:srgbClr val="FF0000"/>
                </a:solidFill>
              </a:rPr>
              <a:t>gwared</a:t>
            </a:r>
            <a:r>
              <a:rPr lang="en-GB" dirty="0">
                <a:solidFill>
                  <a:srgbClr val="FF0000"/>
                </a:solidFill>
              </a:rPr>
              <a:t> o </a:t>
            </a:r>
            <a:r>
              <a:rPr lang="en-GB" dirty="0" err="1">
                <a:solidFill>
                  <a:srgbClr val="FF0000"/>
                </a:solidFill>
              </a:rPr>
              <a:t>sbwriel</a:t>
            </a:r>
            <a:r>
              <a:rPr lang="en-GB" dirty="0">
                <a:solidFill>
                  <a:srgbClr val="FF0000"/>
                </a:solidFill>
              </a:rPr>
              <a:t>? </a:t>
            </a:r>
            <a:r>
              <a:rPr lang="en-GB" dirty="0" err="1">
                <a:solidFill>
                  <a:srgbClr val="FF0000"/>
                </a:solidFill>
              </a:rPr>
              <a:t>Golwg</a:t>
            </a:r>
            <a:r>
              <a:rPr lang="en-GB" dirty="0">
                <a:solidFill>
                  <a:srgbClr val="FF0000"/>
                </a:solidFill>
              </a:rPr>
              <a:t> </a:t>
            </a:r>
            <a:r>
              <a:rPr lang="en-GB" dirty="0" err="1">
                <a:solidFill>
                  <a:srgbClr val="FF0000"/>
                </a:solidFill>
              </a:rPr>
              <a:t>cyffredinol</a:t>
            </a:r>
            <a:r>
              <a:rPr lang="en-GB" dirty="0">
                <a:solidFill>
                  <a:srgbClr val="FF0000"/>
                </a:solidFill>
              </a:rPr>
              <a:t>: </a:t>
            </a:r>
            <a:r>
              <a:rPr lang="en-GB" dirty="0" err="1">
                <a:solidFill>
                  <a:srgbClr val="FF0000"/>
                </a:solidFill>
              </a:rPr>
              <a:t>Gweithgaredd</a:t>
            </a:r>
            <a:r>
              <a:rPr lang="en-GB" dirty="0">
                <a:solidFill>
                  <a:srgbClr val="FF0000"/>
                </a:solidFill>
              </a:rPr>
              <a:t> </a:t>
            </a:r>
            <a:r>
              <a:rPr lang="en-GB" dirty="0" err="1">
                <a:solidFill>
                  <a:srgbClr val="FF0000"/>
                </a:solidFill>
              </a:rPr>
              <a:t>i</a:t>
            </a:r>
            <a:r>
              <a:rPr lang="en-GB" dirty="0">
                <a:solidFill>
                  <a:srgbClr val="FF0000"/>
                </a:solidFill>
              </a:rPr>
              <a:t> </a:t>
            </a:r>
            <a:r>
              <a:rPr lang="en-GB" dirty="0" err="1">
                <a:solidFill>
                  <a:srgbClr val="FF0000"/>
                </a:solidFill>
              </a:rPr>
              <a:t>sbarduno</a:t>
            </a:r>
            <a:r>
              <a:rPr lang="en-GB" dirty="0">
                <a:solidFill>
                  <a:srgbClr val="FF0000"/>
                </a:solidFill>
              </a:rPr>
              <a:t> </a:t>
            </a:r>
            <a:r>
              <a:rPr lang="en-GB" dirty="0" err="1">
                <a:solidFill>
                  <a:srgbClr val="FF0000"/>
                </a:solidFill>
              </a:rPr>
              <a:t>meddwl</a:t>
            </a:r>
            <a:r>
              <a:rPr lang="en-GB" dirty="0">
                <a:solidFill>
                  <a:srgbClr val="FF0000"/>
                </a:solidFill>
              </a:rPr>
              <a:t> plant – </a:t>
            </a:r>
            <a:r>
              <a:rPr lang="en-GB" dirty="0" err="1">
                <a:solidFill>
                  <a:srgbClr val="FF0000"/>
                </a:solidFill>
              </a:rPr>
              <a:t>strategaeth</a:t>
            </a:r>
            <a:r>
              <a:rPr lang="en-GB" dirty="0">
                <a:solidFill>
                  <a:srgbClr val="FF0000"/>
                </a:solidFill>
              </a:rPr>
              <a:t> </a:t>
            </a:r>
            <a:r>
              <a:rPr lang="en-GB" dirty="0" err="1">
                <a:solidFill>
                  <a:srgbClr val="FF0000"/>
                </a:solidFill>
              </a:rPr>
              <a:t>stribed</a:t>
            </a:r>
            <a:r>
              <a:rPr lang="en-GB" dirty="0">
                <a:solidFill>
                  <a:srgbClr val="FF0000"/>
                </a:solidFill>
              </a:rPr>
              <a:t> </a:t>
            </a:r>
            <a:r>
              <a:rPr lang="en-GB" dirty="0" err="1">
                <a:solidFill>
                  <a:srgbClr val="FF0000"/>
                </a:solidFill>
              </a:rPr>
              <a:t>cartŵn</a:t>
            </a:r>
            <a:r>
              <a:rPr lang="en-GB" dirty="0">
                <a:solidFill>
                  <a:srgbClr val="FF0000"/>
                </a:solidFill>
              </a:rPr>
              <a:t>. </a:t>
            </a:r>
            <a:r>
              <a:rPr lang="en-GB" dirty="0" err="1">
                <a:solidFill>
                  <a:srgbClr val="FF0000"/>
                </a:solidFill>
              </a:rPr>
              <a:t>Echdynnu</a:t>
            </a:r>
            <a:r>
              <a:rPr lang="en-GB" dirty="0">
                <a:solidFill>
                  <a:srgbClr val="FF0000"/>
                </a:solidFill>
              </a:rPr>
              <a:t>/ </a:t>
            </a:r>
            <a:r>
              <a:rPr lang="en-GB" dirty="0" err="1">
                <a:solidFill>
                  <a:srgbClr val="FF0000"/>
                </a:solidFill>
              </a:rPr>
              <a:t>meddwl</a:t>
            </a:r>
            <a:r>
              <a:rPr lang="en-GB" dirty="0">
                <a:solidFill>
                  <a:srgbClr val="FF0000"/>
                </a:solidFill>
              </a:rPr>
              <a:t>/ </a:t>
            </a:r>
            <a:r>
              <a:rPr lang="en-GB" dirty="0" err="1">
                <a:solidFill>
                  <a:srgbClr val="FF0000"/>
                </a:solidFill>
              </a:rPr>
              <a:t>siarad</a:t>
            </a:r>
            <a:r>
              <a:rPr lang="en-GB" dirty="0">
                <a:solidFill>
                  <a:srgbClr val="FF0000"/>
                </a:solidFill>
              </a:rPr>
              <a:t>/ </a:t>
            </a:r>
            <a:r>
              <a:rPr lang="en-GB" dirty="0" err="1">
                <a:solidFill>
                  <a:srgbClr val="FF0000"/>
                </a:solidFill>
              </a:rPr>
              <a:t>cofnodi</a:t>
            </a:r>
            <a:r>
              <a:rPr lang="en-GB" dirty="0">
                <a:solidFill>
                  <a:srgbClr val="FF0000"/>
                </a:solidFill>
              </a:rPr>
              <a:t> </a:t>
            </a:r>
            <a:r>
              <a:rPr lang="en-GB" dirty="0" err="1">
                <a:solidFill>
                  <a:srgbClr val="FF0000"/>
                </a:solidFill>
              </a:rPr>
              <a:t>syniadau</a:t>
            </a:r>
            <a:r>
              <a:rPr lang="en-GB" dirty="0">
                <a:solidFill>
                  <a:srgbClr val="FF0000"/>
                </a:solidFill>
              </a:rPr>
              <a:t> </a:t>
            </a:r>
            <a:r>
              <a:rPr lang="en-GB" dirty="0" err="1">
                <a:solidFill>
                  <a:srgbClr val="FF0000"/>
                </a:solidFill>
              </a:rPr>
              <a:t>cychwynnol</a:t>
            </a:r>
            <a:r>
              <a:rPr lang="en-GB" dirty="0">
                <a:solidFill>
                  <a:srgbClr val="FF0000"/>
                </a:solidFill>
              </a:rPr>
              <a:t>.</a:t>
            </a:r>
          </a:p>
          <a:p>
            <a:pPr lvl="0"/>
            <a:r>
              <a:rPr lang="en-GB" dirty="0" err="1">
                <a:solidFill>
                  <a:srgbClr val="FF0000"/>
                </a:solidFill>
              </a:rPr>
              <a:t>Gweithgareddau</a:t>
            </a:r>
            <a:r>
              <a:rPr lang="en-GB" dirty="0">
                <a:solidFill>
                  <a:srgbClr val="FF0000"/>
                </a:solidFill>
              </a:rPr>
              <a:t> </a:t>
            </a:r>
            <a:r>
              <a:rPr lang="en-GB" dirty="0" err="1">
                <a:solidFill>
                  <a:srgbClr val="FF0000"/>
                </a:solidFill>
              </a:rPr>
              <a:t>atodol</a:t>
            </a:r>
            <a:r>
              <a:rPr lang="en-GB" dirty="0">
                <a:solidFill>
                  <a:srgbClr val="FF0000"/>
                </a:solidFill>
              </a:rPr>
              <a:t> – </a:t>
            </a:r>
            <a:r>
              <a:rPr lang="en-GB" dirty="0" err="1">
                <a:solidFill>
                  <a:srgbClr val="FF0000"/>
                </a:solidFill>
              </a:rPr>
              <a:t>cwestiynau</a:t>
            </a:r>
            <a:r>
              <a:rPr lang="en-GB" dirty="0">
                <a:solidFill>
                  <a:srgbClr val="FF0000"/>
                </a:solidFill>
              </a:rPr>
              <a:t> </a:t>
            </a:r>
            <a:r>
              <a:rPr lang="en-GB" dirty="0" err="1">
                <a:solidFill>
                  <a:srgbClr val="FF0000"/>
                </a:solidFill>
              </a:rPr>
              <a:t>i</a:t>
            </a:r>
            <a:r>
              <a:rPr lang="en-GB" dirty="0">
                <a:solidFill>
                  <a:srgbClr val="FF0000"/>
                </a:solidFill>
              </a:rPr>
              <a:t> </a:t>
            </a:r>
            <a:r>
              <a:rPr lang="en-GB" dirty="0" err="1">
                <a:solidFill>
                  <a:srgbClr val="FF0000"/>
                </a:solidFill>
              </a:rPr>
              <a:t>sgaffaldio</a:t>
            </a:r>
            <a:r>
              <a:rPr lang="en-GB" dirty="0">
                <a:solidFill>
                  <a:srgbClr val="FF0000"/>
                </a:solidFill>
              </a:rPr>
              <a:t> </a:t>
            </a:r>
            <a:r>
              <a:rPr lang="en-GB" dirty="0" err="1">
                <a:solidFill>
                  <a:srgbClr val="FF0000"/>
                </a:solidFill>
              </a:rPr>
              <a:t>neu</a:t>
            </a:r>
            <a:r>
              <a:rPr lang="en-GB" dirty="0">
                <a:solidFill>
                  <a:srgbClr val="FF0000"/>
                </a:solidFill>
              </a:rPr>
              <a:t> </a:t>
            </a:r>
            <a:r>
              <a:rPr lang="en-GB" dirty="0" err="1">
                <a:solidFill>
                  <a:srgbClr val="FF0000"/>
                </a:solidFill>
              </a:rPr>
              <a:t>gwestiynau</a:t>
            </a:r>
            <a:r>
              <a:rPr lang="en-GB" dirty="0">
                <a:solidFill>
                  <a:srgbClr val="FF0000"/>
                </a:solidFill>
              </a:rPr>
              <a:t> plant </a:t>
            </a:r>
            <a:r>
              <a:rPr lang="en-GB" dirty="0" err="1">
                <a:solidFill>
                  <a:srgbClr val="FF0000"/>
                </a:solidFill>
              </a:rPr>
              <a:t>i</a:t>
            </a:r>
            <a:r>
              <a:rPr lang="en-GB" dirty="0">
                <a:solidFill>
                  <a:srgbClr val="FF0000"/>
                </a:solidFill>
              </a:rPr>
              <a:t> </a:t>
            </a:r>
            <a:r>
              <a:rPr lang="en-GB" dirty="0" err="1">
                <a:solidFill>
                  <a:srgbClr val="FF0000"/>
                </a:solidFill>
              </a:rPr>
              <a:t>ymchwilio</a:t>
            </a:r>
            <a:r>
              <a:rPr lang="en-GB" dirty="0">
                <a:solidFill>
                  <a:srgbClr val="FF0000"/>
                </a:solidFill>
              </a:rPr>
              <a:t> </a:t>
            </a:r>
            <a:r>
              <a:rPr lang="en-GB" dirty="0" err="1">
                <a:solidFill>
                  <a:srgbClr val="FF0000"/>
                </a:solidFill>
              </a:rPr>
              <a:t>iddynt</a:t>
            </a:r>
            <a:r>
              <a:rPr lang="en-GB" dirty="0">
                <a:solidFill>
                  <a:srgbClr val="FF0000"/>
                </a:solidFill>
              </a:rPr>
              <a:t> </a:t>
            </a:r>
            <a:r>
              <a:rPr lang="en-GB" dirty="0" err="1">
                <a:solidFill>
                  <a:srgbClr val="FF0000"/>
                </a:solidFill>
              </a:rPr>
              <a:t>yn</a:t>
            </a:r>
            <a:r>
              <a:rPr lang="en-GB" dirty="0">
                <a:solidFill>
                  <a:srgbClr val="FF0000"/>
                </a:solidFill>
              </a:rPr>
              <a:t> </a:t>
            </a:r>
            <a:r>
              <a:rPr lang="en-GB" dirty="0" err="1">
                <a:solidFill>
                  <a:srgbClr val="FF0000"/>
                </a:solidFill>
              </a:rPr>
              <a:t>codi</a:t>
            </a:r>
            <a:r>
              <a:rPr lang="en-GB" dirty="0">
                <a:solidFill>
                  <a:srgbClr val="FF0000"/>
                </a:solidFill>
              </a:rPr>
              <a:t> o </a:t>
            </a:r>
            <a:r>
              <a:rPr lang="en-GB" dirty="0" err="1">
                <a:solidFill>
                  <a:srgbClr val="FF0000"/>
                </a:solidFill>
              </a:rPr>
              <a:t>weithgareddau</a:t>
            </a:r>
            <a:r>
              <a:rPr lang="en-GB" dirty="0">
                <a:solidFill>
                  <a:srgbClr val="FF0000"/>
                </a:solidFill>
              </a:rPr>
              <a:t> DSY</a:t>
            </a:r>
          </a:p>
          <a:p>
            <a:r>
              <a:rPr lang="en-GB" dirty="0" smtClean="0"/>
              <a:t>AYYB</a:t>
            </a:r>
          </a:p>
          <a:p>
            <a:endParaRPr lang="en-GB" dirty="0"/>
          </a:p>
        </p:txBody>
      </p:sp>
    </p:spTree>
    <p:extLst>
      <p:ext uri="{BB962C8B-B14F-4D97-AF65-F5344CB8AC3E}">
        <p14:creationId xmlns:p14="http://schemas.microsoft.com/office/powerpoint/2010/main" val="3158193918"/>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Defnyddio</a:t>
            </a:r>
            <a:r>
              <a:rPr lang="en-GB" dirty="0" smtClean="0"/>
              <a:t> </a:t>
            </a:r>
            <a:r>
              <a:rPr lang="en-GB" dirty="0" err="1" smtClean="0"/>
              <a:t>Fframwaith</a:t>
            </a:r>
            <a:r>
              <a:rPr lang="en-GB" dirty="0" smtClean="0"/>
              <a:t> CRIPSAT </a:t>
            </a:r>
            <a:r>
              <a:rPr lang="en-GB" dirty="0" err="1" smtClean="0"/>
              <a:t>ar</a:t>
            </a:r>
            <a:r>
              <a:rPr lang="en-GB" dirty="0" smtClean="0"/>
              <a:t> </a:t>
            </a:r>
            <a:r>
              <a:rPr lang="en-GB" dirty="0" err="1" smtClean="0"/>
              <a:t>gyfer</a:t>
            </a:r>
            <a:r>
              <a:rPr lang="en-GB" dirty="0" smtClean="0"/>
              <a:t> </a:t>
            </a:r>
            <a:r>
              <a:rPr lang="en-GB" dirty="0" err="1" smtClean="0"/>
              <a:t>ymateb</a:t>
            </a:r>
            <a:r>
              <a:rPr lang="en-GB" dirty="0" smtClean="0"/>
              <a:t> </a:t>
            </a:r>
            <a:r>
              <a:rPr lang="en-GB" dirty="0" err="1"/>
              <a:t>i</a:t>
            </a:r>
            <a:r>
              <a:rPr lang="en-GB" dirty="0" err="1" smtClean="0"/>
              <a:t>’r</a:t>
            </a:r>
            <a:r>
              <a:rPr lang="en-GB" dirty="0" smtClean="0"/>
              <a:t> </a:t>
            </a:r>
            <a:r>
              <a:rPr lang="en-GB" dirty="0" err="1" smtClean="0"/>
              <a:t>aseiniad</a:t>
            </a:r>
            <a:r>
              <a:rPr lang="en-GB" dirty="0" smtClean="0"/>
              <a:t>?</a:t>
            </a:r>
            <a:endParaRPr lang="en-GB" dirty="0"/>
          </a:p>
        </p:txBody>
      </p:sp>
      <p:sp>
        <p:nvSpPr>
          <p:cNvPr id="3" name="Content Placeholder 2"/>
          <p:cNvSpPr>
            <a:spLocks noGrp="1"/>
          </p:cNvSpPr>
          <p:nvPr>
            <p:ph idx="1"/>
          </p:nvPr>
        </p:nvSpPr>
        <p:spPr/>
        <p:txBody>
          <a:bodyPr>
            <a:normAutofit/>
          </a:bodyPr>
          <a:lstStyle/>
          <a:p>
            <a:endParaRPr lang="en-GB" dirty="0" smtClean="0"/>
          </a:p>
          <a:p>
            <a:r>
              <a:rPr lang="en-GB" dirty="0" smtClean="0">
                <a:solidFill>
                  <a:schemeClr val="tx1"/>
                </a:solidFill>
              </a:rPr>
              <a:t>Mae </a:t>
            </a:r>
            <a:r>
              <a:rPr lang="en-GB" dirty="0" err="1" smtClean="0">
                <a:solidFill>
                  <a:schemeClr val="tx1"/>
                </a:solidFill>
              </a:rPr>
              <a:t>croeso</a:t>
            </a:r>
            <a:r>
              <a:rPr lang="en-GB" dirty="0" smtClean="0">
                <a:solidFill>
                  <a:schemeClr val="tx1"/>
                </a:solidFill>
              </a:rPr>
              <a:t> </a:t>
            </a:r>
            <a:r>
              <a:rPr lang="en-GB" dirty="0" err="1" smtClean="0">
                <a:solidFill>
                  <a:schemeClr val="tx1"/>
                </a:solidFill>
              </a:rPr>
              <a:t>i</a:t>
            </a:r>
            <a:r>
              <a:rPr lang="en-GB" dirty="0" smtClean="0">
                <a:solidFill>
                  <a:schemeClr val="tx1"/>
                </a:solidFill>
              </a:rPr>
              <a:t> chi </a:t>
            </a:r>
            <a:r>
              <a:rPr lang="en-GB" dirty="0" err="1" smtClean="0">
                <a:solidFill>
                  <a:schemeClr val="tx1"/>
                </a:solidFill>
              </a:rPr>
              <a:t>ddefnyddio’r</a:t>
            </a:r>
            <a:r>
              <a:rPr lang="en-GB" dirty="0" smtClean="0">
                <a:solidFill>
                  <a:schemeClr val="tx1"/>
                </a:solidFill>
              </a:rPr>
              <a:t> </a:t>
            </a:r>
            <a:r>
              <a:rPr lang="en-GB" dirty="0" err="1" smtClean="0">
                <a:solidFill>
                  <a:schemeClr val="tx1"/>
                </a:solidFill>
              </a:rPr>
              <a:t>unedau</a:t>
            </a:r>
            <a:r>
              <a:rPr lang="en-GB" dirty="0" smtClean="0">
                <a:solidFill>
                  <a:schemeClr val="tx1"/>
                </a:solidFill>
              </a:rPr>
              <a:t> </a:t>
            </a:r>
            <a:r>
              <a:rPr lang="en-GB" dirty="0" err="1" smtClean="0">
                <a:solidFill>
                  <a:schemeClr val="tx1"/>
                </a:solidFill>
              </a:rPr>
              <a:t>hyn</a:t>
            </a:r>
            <a:r>
              <a:rPr lang="en-GB" dirty="0" smtClean="0">
                <a:solidFill>
                  <a:schemeClr val="tx1"/>
                </a:solidFill>
              </a:rPr>
              <a:t> </a:t>
            </a:r>
            <a:r>
              <a:rPr lang="en-GB" dirty="0" err="1" smtClean="0">
                <a:solidFill>
                  <a:schemeClr val="tx1"/>
                </a:solidFill>
              </a:rPr>
              <a:t>i</a:t>
            </a:r>
            <a:r>
              <a:rPr lang="en-GB" dirty="0" smtClean="0">
                <a:solidFill>
                  <a:schemeClr val="tx1"/>
                </a:solidFill>
              </a:rPr>
              <a:t> </a:t>
            </a:r>
            <a:r>
              <a:rPr lang="en-GB" dirty="0" err="1" smtClean="0">
                <a:solidFill>
                  <a:schemeClr val="tx1"/>
                </a:solidFill>
              </a:rPr>
              <a:t>gynorthwyo</a:t>
            </a:r>
            <a:r>
              <a:rPr lang="en-GB" dirty="0" smtClean="0">
                <a:solidFill>
                  <a:schemeClr val="tx1"/>
                </a:solidFill>
              </a:rPr>
              <a:t> </a:t>
            </a:r>
            <a:r>
              <a:rPr lang="en-GB" dirty="0" err="1" smtClean="0">
                <a:solidFill>
                  <a:schemeClr val="tx1"/>
                </a:solidFill>
              </a:rPr>
              <a:t>eich</a:t>
            </a:r>
            <a:r>
              <a:rPr lang="en-GB" dirty="0" smtClean="0">
                <a:solidFill>
                  <a:schemeClr val="tx1"/>
                </a:solidFill>
              </a:rPr>
              <a:t> </a:t>
            </a:r>
            <a:r>
              <a:rPr lang="en-GB" dirty="0" err="1" smtClean="0">
                <a:solidFill>
                  <a:schemeClr val="tx1"/>
                </a:solidFill>
              </a:rPr>
              <a:t>ymatebion</a:t>
            </a:r>
            <a:r>
              <a:rPr lang="en-GB" dirty="0" smtClean="0">
                <a:solidFill>
                  <a:schemeClr val="tx1"/>
                </a:solidFill>
              </a:rPr>
              <a:t> </a:t>
            </a:r>
            <a:r>
              <a:rPr lang="en-GB" dirty="0" err="1" smtClean="0">
                <a:solidFill>
                  <a:schemeClr val="tx1"/>
                </a:solidFill>
              </a:rPr>
              <a:t>aseiniad</a:t>
            </a:r>
            <a:r>
              <a:rPr lang="en-GB" dirty="0" smtClean="0">
                <a:solidFill>
                  <a:schemeClr val="tx1"/>
                </a:solidFill>
              </a:rPr>
              <a:t>:</a:t>
            </a:r>
          </a:p>
          <a:p>
            <a:endParaRPr lang="en-GB" dirty="0">
              <a:solidFill>
                <a:schemeClr val="tx1"/>
              </a:solidFill>
            </a:endParaRPr>
          </a:p>
          <a:p>
            <a:r>
              <a:rPr lang="en-GB" dirty="0" smtClean="0">
                <a:solidFill>
                  <a:schemeClr val="tx1"/>
                </a:solidFill>
              </a:rPr>
              <a:t>Gall </a:t>
            </a:r>
            <a:r>
              <a:rPr lang="en-GB" dirty="0" err="1" smtClean="0">
                <a:solidFill>
                  <a:schemeClr val="tx1"/>
                </a:solidFill>
              </a:rPr>
              <a:t>hyn</a:t>
            </a:r>
            <a:r>
              <a:rPr lang="en-GB" dirty="0" smtClean="0">
                <a:solidFill>
                  <a:schemeClr val="tx1"/>
                </a:solidFill>
              </a:rPr>
              <a:t> </a:t>
            </a:r>
            <a:r>
              <a:rPr lang="en-GB" dirty="0" err="1" smtClean="0">
                <a:solidFill>
                  <a:schemeClr val="tx1"/>
                </a:solidFill>
              </a:rPr>
              <a:t>ddigwydd</a:t>
            </a:r>
            <a:r>
              <a:rPr lang="en-GB" dirty="0" smtClean="0">
                <a:solidFill>
                  <a:schemeClr val="tx1"/>
                </a:solidFill>
              </a:rPr>
              <a:t> 1. </a:t>
            </a:r>
            <a:r>
              <a:rPr lang="en-GB" dirty="0" err="1" smtClean="0">
                <a:solidFill>
                  <a:schemeClr val="tx1"/>
                </a:solidFill>
              </a:rPr>
              <a:t>drwy</a:t>
            </a:r>
            <a:r>
              <a:rPr lang="en-GB" dirty="0" smtClean="0">
                <a:solidFill>
                  <a:schemeClr val="tx1"/>
                </a:solidFill>
              </a:rPr>
              <a:t> </a:t>
            </a:r>
            <a:r>
              <a:rPr lang="en-GB" dirty="0" err="1" smtClean="0">
                <a:solidFill>
                  <a:schemeClr val="tx1"/>
                </a:solidFill>
              </a:rPr>
              <a:t>ddefnyddio’r</a:t>
            </a:r>
            <a:r>
              <a:rPr lang="en-GB" dirty="0" smtClean="0">
                <a:solidFill>
                  <a:schemeClr val="tx1"/>
                </a:solidFill>
              </a:rPr>
              <a:t> </a:t>
            </a:r>
            <a:r>
              <a:rPr lang="en-GB" dirty="0" err="1" smtClean="0">
                <a:solidFill>
                  <a:schemeClr val="tx1"/>
                </a:solidFill>
              </a:rPr>
              <a:t>nodweddion</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eich</a:t>
            </a:r>
            <a:r>
              <a:rPr lang="en-GB" dirty="0" smtClean="0">
                <a:solidFill>
                  <a:schemeClr val="tx1"/>
                </a:solidFill>
              </a:rPr>
              <a:t> </a:t>
            </a:r>
            <a:r>
              <a:rPr lang="en-GB" dirty="0" err="1" smtClean="0">
                <a:solidFill>
                  <a:schemeClr val="tx1"/>
                </a:solidFill>
              </a:rPr>
              <a:t>gwaith</a:t>
            </a:r>
            <a:r>
              <a:rPr lang="en-GB" dirty="0" smtClean="0">
                <a:solidFill>
                  <a:schemeClr val="tx1"/>
                </a:solidFill>
              </a:rPr>
              <a:t> </a:t>
            </a:r>
            <a:r>
              <a:rPr lang="en-GB" dirty="0" err="1" smtClean="0">
                <a:solidFill>
                  <a:schemeClr val="tx1"/>
                </a:solidFill>
              </a:rPr>
              <a:t>eich</a:t>
            </a:r>
            <a:r>
              <a:rPr lang="en-GB" dirty="0" smtClean="0">
                <a:solidFill>
                  <a:schemeClr val="tx1"/>
                </a:solidFill>
              </a:rPr>
              <a:t> </a:t>
            </a:r>
            <a:r>
              <a:rPr lang="en-GB" dirty="0" err="1" smtClean="0">
                <a:solidFill>
                  <a:schemeClr val="tx1"/>
                </a:solidFill>
              </a:rPr>
              <a:t>hunan</a:t>
            </a:r>
            <a:r>
              <a:rPr lang="en-GB" dirty="0" smtClean="0">
                <a:solidFill>
                  <a:schemeClr val="tx1"/>
                </a:solidFill>
              </a:rPr>
              <a:t> </a:t>
            </a:r>
            <a:r>
              <a:rPr lang="en-GB" dirty="0" err="1" smtClean="0">
                <a:solidFill>
                  <a:schemeClr val="tx1"/>
                </a:solidFill>
              </a:rPr>
              <a:t>neu</a:t>
            </a:r>
            <a:r>
              <a:rPr lang="en-GB" dirty="0" smtClean="0">
                <a:solidFill>
                  <a:schemeClr val="tx1"/>
                </a:solidFill>
              </a:rPr>
              <a:t> 2. </a:t>
            </a:r>
            <a:r>
              <a:rPr lang="en-GB" dirty="0" err="1" smtClean="0">
                <a:solidFill>
                  <a:schemeClr val="tx1"/>
                </a:solidFill>
              </a:rPr>
              <a:t>drwy</a:t>
            </a:r>
            <a:r>
              <a:rPr lang="en-GB" dirty="0" smtClean="0">
                <a:solidFill>
                  <a:schemeClr val="tx1"/>
                </a:solidFill>
              </a:rPr>
              <a:t>  </a:t>
            </a:r>
            <a:r>
              <a:rPr lang="en-GB" dirty="0" err="1" smtClean="0">
                <a:solidFill>
                  <a:schemeClr val="tx1"/>
                </a:solidFill>
              </a:rPr>
              <a:t>gymryd</a:t>
            </a:r>
            <a:r>
              <a:rPr lang="en-GB" dirty="0" smtClean="0">
                <a:solidFill>
                  <a:schemeClr val="tx1"/>
                </a:solidFill>
              </a:rPr>
              <a:t> </a:t>
            </a:r>
            <a:r>
              <a:rPr lang="en-GB" dirty="0" err="1" smtClean="0">
                <a:solidFill>
                  <a:schemeClr val="tx1"/>
                </a:solidFill>
              </a:rPr>
              <a:t>uned</a:t>
            </a:r>
            <a:r>
              <a:rPr lang="en-GB" dirty="0" smtClean="0">
                <a:solidFill>
                  <a:schemeClr val="tx1"/>
                </a:solidFill>
              </a:rPr>
              <a:t> CRIPSAT ac </a:t>
            </a:r>
            <a:r>
              <a:rPr lang="en-GB" dirty="0" err="1" smtClean="0">
                <a:solidFill>
                  <a:schemeClr val="tx1"/>
                </a:solidFill>
              </a:rPr>
              <a:t>esbonio’r</a:t>
            </a:r>
            <a:r>
              <a:rPr lang="en-GB" dirty="0" smtClean="0">
                <a:solidFill>
                  <a:schemeClr val="tx1"/>
                </a:solidFill>
              </a:rPr>
              <a:t> </a:t>
            </a:r>
            <a:r>
              <a:rPr lang="en-GB" dirty="0" err="1" smtClean="0">
                <a:solidFill>
                  <a:schemeClr val="tx1"/>
                </a:solidFill>
              </a:rPr>
              <a:t>defnydd</a:t>
            </a:r>
            <a:r>
              <a:rPr lang="en-GB" dirty="0" smtClean="0">
                <a:solidFill>
                  <a:schemeClr val="tx1"/>
                </a:solidFill>
              </a:rPr>
              <a:t> </a:t>
            </a:r>
            <a:r>
              <a:rPr lang="en-GB" dirty="0" err="1" smtClean="0">
                <a:solidFill>
                  <a:schemeClr val="tx1"/>
                </a:solidFill>
              </a:rPr>
              <a:t>posib</a:t>
            </a:r>
            <a:r>
              <a:rPr lang="en-GB" dirty="0" smtClean="0">
                <a:solidFill>
                  <a:schemeClr val="tx1"/>
                </a:solidFill>
              </a:rPr>
              <a:t> </a:t>
            </a:r>
            <a:r>
              <a:rPr lang="en-GB" dirty="0" err="1" smtClean="0">
                <a:solidFill>
                  <a:schemeClr val="tx1"/>
                </a:solidFill>
              </a:rPr>
              <a:t>fel</a:t>
            </a:r>
            <a:r>
              <a:rPr lang="en-GB" dirty="0" smtClean="0">
                <a:solidFill>
                  <a:schemeClr val="tx1"/>
                </a:solidFill>
              </a:rPr>
              <a:t> </a:t>
            </a:r>
            <a:r>
              <a:rPr lang="en-GB" dirty="0" err="1" smtClean="0">
                <a:solidFill>
                  <a:schemeClr val="tx1"/>
                </a:solidFill>
              </a:rPr>
              <a:t>ffocws</a:t>
            </a:r>
            <a:r>
              <a:rPr lang="en-GB" dirty="0" smtClean="0">
                <a:solidFill>
                  <a:schemeClr val="tx1"/>
                </a:solidFill>
              </a:rPr>
              <a:t> DSY y </a:t>
            </a:r>
            <a:r>
              <a:rPr lang="en-GB" dirty="0" err="1" smtClean="0">
                <a:solidFill>
                  <a:schemeClr val="tx1"/>
                </a:solidFill>
              </a:rPr>
              <a:t>gallech</a:t>
            </a:r>
            <a:r>
              <a:rPr lang="en-GB" dirty="0" smtClean="0">
                <a:solidFill>
                  <a:schemeClr val="tx1"/>
                </a:solidFill>
              </a:rPr>
              <a:t> </a:t>
            </a:r>
            <a:r>
              <a:rPr lang="en-GB" dirty="0" err="1" smtClean="0">
                <a:solidFill>
                  <a:schemeClr val="tx1"/>
                </a:solidFill>
              </a:rPr>
              <a:t>ychwanegu</a:t>
            </a:r>
            <a:r>
              <a:rPr lang="en-GB" dirty="0" smtClean="0">
                <a:solidFill>
                  <a:schemeClr val="tx1"/>
                </a:solidFill>
              </a:rPr>
              <a:t> </a:t>
            </a:r>
            <a:r>
              <a:rPr lang="en-GB" dirty="0" err="1" smtClean="0">
                <a:solidFill>
                  <a:schemeClr val="tx1"/>
                </a:solidFill>
              </a:rPr>
              <a:t>ato</a:t>
            </a:r>
            <a:r>
              <a:rPr lang="en-GB" dirty="0" smtClean="0">
                <a:solidFill>
                  <a:schemeClr val="tx1"/>
                </a:solidFill>
              </a:rPr>
              <a:t>. </a:t>
            </a:r>
          </a:p>
          <a:p>
            <a:endParaRPr lang="en-GB" dirty="0"/>
          </a:p>
          <a:p>
            <a:r>
              <a:rPr lang="en-GB" dirty="0" err="1" smtClean="0">
                <a:solidFill>
                  <a:schemeClr val="tx1"/>
                </a:solidFill>
              </a:rPr>
              <a:t>Defnyddiwch</a:t>
            </a:r>
            <a:r>
              <a:rPr lang="en-GB" dirty="0" smtClean="0">
                <a:solidFill>
                  <a:schemeClr val="tx1"/>
                </a:solidFill>
              </a:rPr>
              <a:t> y </a:t>
            </a:r>
            <a:r>
              <a:rPr lang="en-GB" dirty="0" err="1" smtClean="0">
                <a:solidFill>
                  <a:schemeClr val="tx1"/>
                </a:solidFill>
              </a:rPr>
              <a:t>cyfeiriad</a:t>
            </a:r>
            <a:r>
              <a:rPr lang="en-GB" dirty="0" smtClean="0">
                <a:solidFill>
                  <a:schemeClr val="tx1"/>
                </a:solidFill>
              </a:rPr>
              <a:t> </a:t>
            </a:r>
            <a:r>
              <a:rPr lang="en-GB" dirty="0" err="1" smtClean="0">
                <a:solidFill>
                  <a:schemeClr val="tx1"/>
                </a:solidFill>
              </a:rPr>
              <a:t>canlynol</a:t>
            </a:r>
            <a:r>
              <a:rPr lang="en-GB" dirty="0" smtClean="0">
                <a:solidFill>
                  <a:schemeClr val="tx1"/>
                </a:solidFill>
              </a:rPr>
              <a:t>:</a:t>
            </a:r>
          </a:p>
          <a:p>
            <a:r>
              <a:rPr lang="en-GB" b="1" dirty="0">
                <a:solidFill>
                  <a:srgbClr val="FF0000"/>
                </a:solidFill>
              </a:rPr>
              <a:t>Anon. (2007) </a:t>
            </a:r>
            <a:r>
              <a:rPr lang="en-GB" b="1" i="1" dirty="0">
                <a:solidFill>
                  <a:srgbClr val="FF0000"/>
                </a:solidFill>
              </a:rPr>
              <a:t>Scientific Enquiry Materials. </a:t>
            </a:r>
            <a:r>
              <a:rPr lang="en-GB" b="1" dirty="0">
                <a:solidFill>
                  <a:srgbClr val="FF0000"/>
                </a:solidFill>
              </a:rPr>
              <a:t>CRIPSAT. </a:t>
            </a:r>
            <a:r>
              <a:rPr lang="en-GB" b="1" dirty="0" smtClean="0">
                <a:solidFill>
                  <a:srgbClr val="FF0000"/>
                </a:solidFill>
              </a:rPr>
              <a:t>Cardiff: </a:t>
            </a:r>
            <a:r>
              <a:rPr lang="en-GB" b="1" dirty="0">
                <a:solidFill>
                  <a:srgbClr val="FF0000"/>
                </a:solidFill>
              </a:rPr>
              <a:t>Zenith Media</a:t>
            </a:r>
            <a:r>
              <a:rPr lang="en-GB" b="1" dirty="0" smtClean="0">
                <a:solidFill>
                  <a:srgbClr val="FF0000"/>
                </a:solidFill>
              </a:rPr>
              <a:t>.</a:t>
            </a:r>
          </a:p>
          <a:p>
            <a:r>
              <a:rPr lang="en-GB" b="1" dirty="0" smtClean="0">
                <a:solidFill>
                  <a:srgbClr val="FF0000"/>
                </a:solidFill>
              </a:rPr>
              <a:t>AR MOODLE</a:t>
            </a:r>
            <a:endParaRPr lang="en-GB" b="1" dirty="0">
              <a:solidFill>
                <a:srgbClr val="FF0000"/>
              </a:solidFill>
            </a:endParaRPr>
          </a:p>
          <a:p>
            <a:endParaRPr lang="en-GB" dirty="0"/>
          </a:p>
        </p:txBody>
      </p:sp>
    </p:spTree>
    <p:extLst>
      <p:ext uri="{BB962C8B-B14F-4D97-AF65-F5344CB8AC3E}">
        <p14:creationId xmlns:p14="http://schemas.microsoft.com/office/powerpoint/2010/main" val="203837563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Cwestiynau</a:t>
            </a:r>
            <a:r>
              <a:rPr lang="en-GB" dirty="0" smtClean="0"/>
              <a:t> </a:t>
            </a:r>
            <a:r>
              <a:rPr lang="en-GB" dirty="0" err="1" smtClean="0"/>
              <a:t>i</a:t>
            </a:r>
            <a:r>
              <a:rPr lang="en-GB" dirty="0" smtClean="0"/>
              <a:t> </a:t>
            </a:r>
            <a:r>
              <a:rPr lang="en-GB" dirty="0" err="1" smtClean="0"/>
              <a:t>annog</a:t>
            </a:r>
            <a:r>
              <a:rPr lang="en-GB" dirty="0" smtClean="0"/>
              <a:t> </a:t>
            </a:r>
            <a:r>
              <a:rPr lang="en-GB" dirty="0" err="1" smtClean="0"/>
              <a:t>ymholiadau</a:t>
            </a:r>
            <a:r>
              <a:rPr lang="en-GB" dirty="0" smtClean="0"/>
              <a:t> DSY</a:t>
            </a:r>
            <a:endParaRPr lang="en-GB" dirty="0"/>
          </a:p>
        </p:txBody>
      </p:sp>
      <p:sp>
        <p:nvSpPr>
          <p:cNvPr id="3" name="Content Placeholder 2"/>
          <p:cNvSpPr>
            <a:spLocks noGrp="1"/>
          </p:cNvSpPr>
          <p:nvPr>
            <p:ph idx="1"/>
          </p:nvPr>
        </p:nvSpPr>
        <p:spPr/>
        <p:txBody>
          <a:bodyPr/>
          <a:lstStyle/>
          <a:p>
            <a:endParaRPr lang="en-GB" dirty="0" smtClean="0"/>
          </a:p>
          <a:p>
            <a:r>
              <a:rPr lang="en-GB" dirty="0" smtClean="0"/>
              <a:t>Kath Murdoch - Gweler y </a:t>
            </a:r>
            <a:r>
              <a:rPr lang="en-GB" dirty="0" err="1" smtClean="0"/>
              <a:t>pecyn</a:t>
            </a:r>
            <a:r>
              <a:rPr lang="en-GB" dirty="0" smtClean="0"/>
              <a:t> </a:t>
            </a:r>
            <a:r>
              <a:rPr lang="en-GB" dirty="0" err="1" smtClean="0"/>
              <a:t>a’i</a:t>
            </a:r>
            <a:r>
              <a:rPr lang="en-GB" dirty="0" smtClean="0"/>
              <a:t> </a:t>
            </a:r>
            <a:r>
              <a:rPr lang="en-GB" dirty="0" err="1" smtClean="0"/>
              <a:t>gwefan</a:t>
            </a:r>
            <a:r>
              <a:rPr lang="en-GB" dirty="0" smtClean="0"/>
              <a:t> </a:t>
            </a:r>
            <a:r>
              <a:rPr lang="en-GB" dirty="0" smtClean="0"/>
              <a:t>hi am</a:t>
            </a:r>
            <a:r>
              <a:rPr lang="en-GB" dirty="0" smtClean="0"/>
              <a:t>:</a:t>
            </a:r>
          </a:p>
          <a:p>
            <a:pPr>
              <a:buFont typeface="Wingdings" panose="05000000000000000000" pitchFamily="2" charset="2"/>
              <a:buChar char="Ø"/>
            </a:pPr>
            <a:r>
              <a:rPr lang="en-GB" dirty="0" smtClean="0">
                <a:solidFill>
                  <a:schemeClr val="tx1"/>
                </a:solidFill>
              </a:rPr>
              <a:t> </a:t>
            </a:r>
            <a:r>
              <a:rPr lang="en-GB" dirty="0" err="1" smtClean="0">
                <a:solidFill>
                  <a:schemeClr val="tx1"/>
                </a:solidFill>
              </a:rPr>
              <a:t>Cwestiynau</a:t>
            </a:r>
            <a:r>
              <a:rPr lang="en-GB" dirty="0" smtClean="0">
                <a:solidFill>
                  <a:schemeClr val="tx1"/>
                </a:solidFill>
              </a:rPr>
              <a:t> </a:t>
            </a:r>
            <a:r>
              <a:rPr lang="en-GB" dirty="0" err="1" smtClean="0">
                <a:solidFill>
                  <a:schemeClr val="tx1"/>
                </a:solidFill>
              </a:rPr>
              <a:t>i</a:t>
            </a:r>
            <a:r>
              <a:rPr lang="en-GB" dirty="0" smtClean="0">
                <a:solidFill>
                  <a:schemeClr val="tx1"/>
                </a:solidFill>
              </a:rPr>
              <a:t> </a:t>
            </a:r>
            <a:r>
              <a:rPr lang="en-GB" dirty="0" err="1" smtClean="0">
                <a:solidFill>
                  <a:schemeClr val="tx1"/>
                </a:solidFill>
              </a:rPr>
              <a:t>annog</a:t>
            </a:r>
            <a:r>
              <a:rPr lang="en-GB" dirty="0" smtClean="0">
                <a:solidFill>
                  <a:schemeClr val="tx1"/>
                </a:solidFill>
              </a:rPr>
              <a:t> </a:t>
            </a:r>
            <a:r>
              <a:rPr lang="en-GB" dirty="0" err="1" smtClean="0">
                <a:solidFill>
                  <a:schemeClr val="tx1"/>
                </a:solidFill>
              </a:rPr>
              <a:t>ymholiad</a:t>
            </a:r>
            <a:r>
              <a:rPr lang="en-GB" dirty="0" smtClean="0">
                <a:solidFill>
                  <a:schemeClr val="tx1"/>
                </a:solidFill>
              </a:rPr>
              <a:t> â </a:t>
            </a:r>
            <a:r>
              <a:rPr lang="en-GB" dirty="0" err="1" smtClean="0">
                <a:solidFill>
                  <a:schemeClr val="tx1"/>
                </a:solidFill>
              </a:rPr>
              <a:t>gogwydd</a:t>
            </a:r>
            <a:r>
              <a:rPr lang="en-GB" dirty="0" smtClean="0">
                <a:solidFill>
                  <a:schemeClr val="tx1"/>
                </a:solidFill>
              </a:rPr>
              <a:t> </a:t>
            </a:r>
            <a:r>
              <a:rPr lang="en-GB" dirty="0" err="1" smtClean="0">
                <a:solidFill>
                  <a:schemeClr val="tx1"/>
                </a:solidFill>
              </a:rPr>
              <a:t>prosiect</a:t>
            </a:r>
            <a:r>
              <a:rPr lang="en-GB" dirty="0" smtClean="0">
                <a:solidFill>
                  <a:schemeClr val="tx1"/>
                </a:solidFill>
              </a:rPr>
              <a:t>/</a:t>
            </a:r>
            <a:r>
              <a:rPr lang="en-GB" dirty="0" err="1" smtClean="0">
                <a:solidFill>
                  <a:schemeClr val="tx1"/>
                </a:solidFill>
              </a:rPr>
              <a:t>cynllunio</a:t>
            </a:r>
            <a:endParaRPr lang="en-GB" dirty="0" smtClean="0">
              <a:solidFill>
                <a:schemeClr val="tx1"/>
              </a:solidFill>
            </a:endParaRPr>
          </a:p>
          <a:p>
            <a:pPr>
              <a:buFont typeface="Wingdings" panose="05000000000000000000" pitchFamily="2" charset="2"/>
              <a:buChar char="Ø"/>
            </a:pPr>
            <a:r>
              <a:rPr lang="en-GB" dirty="0" smtClean="0">
                <a:solidFill>
                  <a:schemeClr val="tx1"/>
                </a:solidFill>
              </a:rPr>
              <a:t> </a:t>
            </a:r>
            <a:r>
              <a:rPr lang="en-GB" dirty="0" err="1" smtClean="0">
                <a:solidFill>
                  <a:schemeClr val="tx1"/>
                </a:solidFill>
              </a:rPr>
              <a:t>Ymholiad</a:t>
            </a:r>
            <a:r>
              <a:rPr lang="en-GB" dirty="0" smtClean="0">
                <a:solidFill>
                  <a:schemeClr val="tx1"/>
                </a:solidFill>
              </a:rPr>
              <a:t> </a:t>
            </a:r>
            <a:r>
              <a:rPr lang="en-GB" dirty="0" err="1" smtClean="0">
                <a:solidFill>
                  <a:schemeClr val="tx1"/>
                </a:solidFill>
              </a:rPr>
              <a:t>athronyddol</a:t>
            </a:r>
            <a:r>
              <a:rPr lang="en-GB" dirty="0" smtClean="0">
                <a:solidFill>
                  <a:schemeClr val="tx1"/>
                </a:solidFill>
              </a:rPr>
              <a:t>/</a:t>
            </a:r>
            <a:r>
              <a:rPr lang="en-GB" dirty="0" err="1" smtClean="0">
                <a:solidFill>
                  <a:schemeClr val="tx1"/>
                </a:solidFill>
              </a:rPr>
              <a:t>moesegol</a:t>
            </a:r>
            <a:endParaRPr lang="en-GB" dirty="0" smtClean="0">
              <a:solidFill>
                <a:schemeClr val="tx1"/>
              </a:solidFill>
            </a:endParaRPr>
          </a:p>
          <a:p>
            <a:pPr>
              <a:buFont typeface="Wingdings" panose="05000000000000000000" pitchFamily="2" charset="2"/>
              <a:buChar char="Ø"/>
            </a:pPr>
            <a:r>
              <a:rPr lang="en-GB" dirty="0" smtClean="0">
                <a:solidFill>
                  <a:schemeClr val="tx1"/>
                </a:solidFill>
              </a:rPr>
              <a:t> </a:t>
            </a:r>
            <a:r>
              <a:rPr lang="en-GB" dirty="0" err="1" smtClean="0">
                <a:solidFill>
                  <a:schemeClr val="tx1"/>
                </a:solidFill>
              </a:rPr>
              <a:t>Ymholiad</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seiliedig</a:t>
            </a:r>
            <a:r>
              <a:rPr lang="en-GB" dirty="0" smtClean="0">
                <a:solidFill>
                  <a:schemeClr val="tx1"/>
                </a:solidFill>
              </a:rPr>
              <a:t> </a:t>
            </a:r>
            <a:r>
              <a:rPr lang="en-GB" dirty="0" err="1" smtClean="0">
                <a:solidFill>
                  <a:schemeClr val="tx1"/>
                </a:solidFill>
              </a:rPr>
              <a:t>ar</a:t>
            </a:r>
            <a:r>
              <a:rPr lang="en-GB" dirty="0" smtClean="0">
                <a:solidFill>
                  <a:schemeClr val="tx1"/>
                </a:solidFill>
              </a:rPr>
              <a:t> </a:t>
            </a:r>
            <a:r>
              <a:rPr lang="en-GB" dirty="0" err="1" smtClean="0">
                <a:solidFill>
                  <a:schemeClr val="tx1"/>
                </a:solidFill>
              </a:rPr>
              <a:t>faterion</a:t>
            </a:r>
            <a:r>
              <a:rPr lang="en-GB" dirty="0" smtClean="0">
                <a:solidFill>
                  <a:schemeClr val="tx1"/>
                </a:solidFill>
              </a:rPr>
              <a:t> </a:t>
            </a:r>
          </a:p>
          <a:p>
            <a:pPr>
              <a:buFont typeface="Wingdings" panose="05000000000000000000" pitchFamily="2" charset="2"/>
              <a:buChar char="Ø"/>
            </a:pPr>
            <a:r>
              <a:rPr lang="en-GB" dirty="0" smtClean="0">
                <a:solidFill>
                  <a:schemeClr val="tx1"/>
                </a:solidFill>
              </a:rPr>
              <a:t> </a:t>
            </a:r>
            <a:r>
              <a:rPr lang="en-GB" dirty="0" err="1" smtClean="0">
                <a:solidFill>
                  <a:schemeClr val="tx1"/>
                </a:solidFill>
              </a:rPr>
              <a:t>Cyd-destunau</a:t>
            </a:r>
            <a:r>
              <a:rPr lang="en-GB" dirty="0" smtClean="0">
                <a:solidFill>
                  <a:schemeClr val="tx1"/>
                </a:solidFill>
              </a:rPr>
              <a:t> </a:t>
            </a:r>
            <a:r>
              <a:rPr lang="en-GB" dirty="0" err="1" smtClean="0">
                <a:solidFill>
                  <a:schemeClr val="tx1"/>
                </a:solidFill>
              </a:rPr>
              <a:t>ar</a:t>
            </a:r>
            <a:r>
              <a:rPr lang="en-GB" dirty="0" smtClean="0">
                <a:solidFill>
                  <a:schemeClr val="tx1"/>
                </a:solidFill>
              </a:rPr>
              <a:t> </a:t>
            </a:r>
            <a:r>
              <a:rPr lang="en-GB" dirty="0" err="1" smtClean="0">
                <a:solidFill>
                  <a:schemeClr val="tx1"/>
                </a:solidFill>
              </a:rPr>
              <a:t>gyfer</a:t>
            </a:r>
            <a:r>
              <a:rPr lang="en-GB" dirty="0" smtClean="0">
                <a:solidFill>
                  <a:schemeClr val="tx1"/>
                </a:solidFill>
              </a:rPr>
              <a:t> </a:t>
            </a:r>
            <a:r>
              <a:rPr lang="en-GB" dirty="0" err="1" smtClean="0">
                <a:solidFill>
                  <a:schemeClr val="tx1"/>
                </a:solidFill>
              </a:rPr>
              <a:t>ymholi</a:t>
            </a:r>
            <a:r>
              <a:rPr lang="en-GB" dirty="0" smtClean="0">
                <a:solidFill>
                  <a:schemeClr val="tx1"/>
                </a:solidFill>
              </a:rPr>
              <a:t> </a:t>
            </a:r>
            <a:r>
              <a:rPr lang="en-GB" dirty="0" err="1" smtClean="0">
                <a:solidFill>
                  <a:schemeClr val="tx1"/>
                </a:solidFill>
              </a:rPr>
              <a:t>ar</a:t>
            </a:r>
            <a:r>
              <a:rPr lang="en-GB" dirty="0" smtClean="0">
                <a:solidFill>
                  <a:schemeClr val="tx1"/>
                </a:solidFill>
              </a:rPr>
              <a:t> draws </a:t>
            </a:r>
            <a:r>
              <a:rPr lang="en-GB" dirty="0" err="1" smtClean="0">
                <a:solidFill>
                  <a:schemeClr val="tx1"/>
                </a:solidFill>
              </a:rPr>
              <a:t>pynciau</a:t>
            </a:r>
            <a:endParaRPr lang="en-GB" dirty="0" smtClean="0">
              <a:solidFill>
                <a:schemeClr val="tx1"/>
              </a:solidFill>
            </a:endParaRPr>
          </a:p>
        </p:txBody>
      </p:sp>
    </p:spTree>
    <p:extLst>
      <p:ext uri="{BB962C8B-B14F-4D97-AF65-F5344CB8AC3E}">
        <p14:creationId xmlns:p14="http://schemas.microsoft.com/office/powerpoint/2010/main" val="28477702"/>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err="1"/>
              <a:t>Mentrau</a:t>
            </a:r>
            <a:r>
              <a:rPr lang="en-GB" sz="2800" dirty="0"/>
              <a:t> </a:t>
            </a:r>
            <a:r>
              <a:rPr lang="en-GB" sz="2800" dirty="0" err="1"/>
              <a:t>diweddar</a:t>
            </a:r>
            <a:r>
              <a:rPr lang="en-GB" sz="2800" dirty="0"/>
              <a:t> </a:t>
            </a:r>
            <a:r>
              <a:rPr lang="en-GB" sz="2800" dirty="0" err="1"/>
              <a:t>mewn</a:t>
            </a:r>
            <a:r>
              <a:rPr lang="en-GB" sz="2800" dirty="0"/>
              <a:t> </a:t>
            </a:r>
            <a:r>
              <a:rPr lang="en-GB" sz="2800" dirty="0" err="1"/>
              <a:t>addysg</a:t>
            </a:r>
            <a:r>
              <a:rPr lang="en-GB" sz="2800" dirty="0"/>
              <a:t> </a:t>
            </a:r>
            <a:r>
              <a:rPr lang="en-GB" sz="2800" dirty="0" err="1"/>
              <a:t>gwyddoniaeth</a:t>
            </a:r>
            <a:r>
              <a:rPr lang="en-GB" sz="2800" dirty="0"/>
              <a:t> </a:t>
            </a:r>
            <a:r>
              <a:rPr lang="en-GB" sz="2800" dirty="0" err="1"/>
              <a:t>gynradd</a:t>
            </a:r>
            <a:r>
              <a:rPr lang="en-GB" sz="2800" dirty="0"/>
              <a:t> </a:t>
            </a:r>
            <a:r>
              <a:rPr lang="en-GB" sz="2800" dirty="0" err="1"/>
              <a:t>sy’n</a:t>
            </a:r>
            <a:r>
              <a:rPr lang="en-GB" sz="2800" dirty="0"/>
              <a:t> </a:t>
            </a:r>
            <a:r>
              <a:rPr lang="en-GB" sz="2800" dirty="0" err="1"/>
              <a:t>adlewyrchu</a:t>
            </a:r>
            <a:r>
              <a:rPr lang="en-GB" sz="2800" dirty="0"/>
              <a:t> </a:t>
            </a:r>
            <a:r>
              <a:rPr lang="en-GB" sz="2800" dirty="0" err="1"/>
              <a:t>ymgysylltiad</a:t>
            </a:r>
            <a:r>
              <a:rPr lang="en-GB" sz="2800" dirty="0"/>
              <a:t> </a:t>
            </a:r>
            <a:r>
              <a:rPr lang="en-GB" sz="2800" dirty="0" err="1"/>
              <a:t>datblygedig</a:t>
            </a:r>
            <a:r>
              <a:rPr lang="en-GB" sz="2800" dirty="0"/>
              <a:t> â </a:t>
            </a:r>
            <a:r>
              <a:rPr lang="en-GB" sz="2800" dirty="0" err="1"/>
              <a:t>chwricwlwm</a:t>
            </a:r>
            <a:r>
              <a:rPr lang="en-GB" sz="2800" dirty="0"/>
              <a:t> </a:t>
            </a:r>
            <a:r>
              <a:rPr lang="en-GB" sz="2800" dirty="0" err="1"/>
              <a:t>gyda</a:t>
            </a:r>
            <a:r>
              <a:rPr lang="en-GB" sz="2800" dirty="0"/>
              <a:t> </a:t>
            </a:r>
            <a:r>
              <a:rPr lang="en-GB" sz="2800" dirty="0" err="1"/>
              <a:t>manteision</a:t>
            </a:r>
            <a:r>
              <a:rPr lang="en-GB" sz="2800" dirty="0"/>
              <a:t> </a:t>
            </a:r>
            <a:r>
              <a:rPr lang="en-GB" sz="2800" dirty="0" err="1"/>
              <a:t>dysgu</a:t>
            </a:r>
            <a:r>
              <a:rPr lang="en-GB" sz="2800" dirty="0"/>
              <a:t> </a:t>
            </a:r>
            <a:r>
              <a:rPr lang="en-GB" sz="2800" dirty="0" err="1"/>
              <a:t>gweithredol</a:t>
            </a:r>
            <a:r>
              <a:rPr lang="en-GB" sz="2800" dirty="0"/>
              <a:t> ac </a:t>
            </a:r>
            <a:r>
              <a:rPr lang="en-GB" sz="2800" dirty="0" err="1"/>
              <a:t>amcanion</a:t>
            </a:r>
            <a:r>
              <a:rPr lang="en-GB" sz="2800" dirty="0"/>
              <a:t> </a:t>
            </a:r>
            <a:r>
              <a:rPr lang="en-GB" sz="2800" dirty="0" err="1"/>
              <a:t>dysgu</a:t>
            </a:r>
            <a:r>
              <a:rPr lang="en-GB" sz="2800" dirty="0"/>
              <a:t> </a:t>
            </a:r>
            <a:r>
              <a:rPr lang="en-GB" sz="2800" dirty="0" err="1"/>
              <a:t>annibynnol</a:t>
            </a:r>
            <a:r>
              <a:rPr lang="en-GB" sz="2800" dirty="0"/>
              <a:t> </a:t>
            </a:r>
            <a:r>
              <a:rPr lang="en-GB" sz="2800" dirty="0" err="1"/>
              <a:t>mewn</a:t>
            </a:r>
            <a:r>
              <a:rPr lang="en-GB" sz="2800" dirty="0"/>
              <a:t> </a:t>
            </a:r>
            <a:r>
              <a:rPr lang="en-GB" sz="2800" dirty="0" err="1"/>
              <a:t>ymarfer</a:t>
            </a:r>
            <a:endParaRPr lang="en-GB" sz="2800" dirty="0">
              <a:solidFill>
                <a:srgbClr val="FF0000"/>
              </a:solidFill>
            </a:endParaRPr>
          </a:p>
        </p:txBody>
      </p:sp>
      <p:sp>
        <p:nvSpPr>
          <p:cNvPr id="3" name="Content Placeholder 2"/>
          <p:cNvSpPr>
            <a:spLocks noGrp="1"/>
          </p:cNvSpPr>
          <p:nvPr>
            <p:ph idx="1"/>
          </p:nvPr>
        </p:nvSpPr>
        <p:spPr/>
        <p:txBody>
          <a:bodyPr/>
          <a:lstStyle/>
          <a:p>
            <a:r>
              <a:rPr lang="en-GB" b="1" dirty="0" smtClean="0"/>
              <a:t>Primary </a:t>
            </a:r>
            <a:r>
              <a:rPr lang="en-GB" b="1" dirty="0"/>
              <a:t>Science Teacher trust</a:t>
            </a:r>
          </a:p>
          <a:p>
            <a:pPr>
              <a:buFont typeface="Wingdings" panose="05000000000000000000" pitchFamily="2" charset="2"/>
              <a:buChar char="§"/>
            </a:pPr>
            <a:r>
              <a:rPr lang="en-GB" dirty="0" smtClean="0"/>
              <a:t> </a:t>
            </a:r>
            <a:r>
              <a:rPr lang="en-GB" dirty="0" err="1" smtClean="0"/>
              <a:t>Prosiect</a:t>
            </a:r>
            <a:r>
              <a:rPr lang="en-GB" dirty="0" smtClean="0"/>
              <a:t> “Bright </a:t>
            </a:r>
            <a:r>
              <a:rPr lang="en-GB" dirty="0"/>
              <a:t>Ideas</a:t>
            </a:r>
            <a:r>
              <a:rPr lang="en-GB" dirty="0" smtClean="0"/>
              <a:t>” </a:t>
            </a:r>
            <a:endParaRPr lang="en-GB" dirty="0"/>
          </a:p>
          <a:p>
            <a:pPr>
              <a:buFont typeface="Wingdings" panose="05000000000000000000" pitchFamily="2" charset="2"/>
              <a:buChar char="§"/>
            </a:pPr>
            <a:r>
              <a:rPr lang="en-GB" dirty="0"/>
              <a:t> </a:t>
            </a:r>
            <a:r>
              <a:rPr lang="en-GB" dirty="0" err="1" smtClean="0"/>
              <a:t>Prosiect</a:t>
            </a:r>
            <a:r>
              <a:rPr lang="en-GB" dirty="0" smtClean="0"/>
              <a:t> “Thinking</a:t>
            </a:r>
            <a:r>
              <a:rPr lang="en-GB" dirty="0"/>
              <a:t>, talking, doing science</a:t>
            </a:r>
            <a:r>
              <a:rPr lang="en-GB" dirty="0" smtClean="0"/>
              <a:t>” </a:t>
            </a:r>
            <a:endParaRPr lang="en-GB" dirty="0"/>
          </a:p>
          <a:p>
            <a:r>
              <a:rPr lang="en-GB" u="sng" dirty="0">
                <a:hlinkClick r:id="rId2"/>
              </a:rPr>
              <a:t>https://pstt.org.uk/resources/curriculum-materials</a:t>
            </a:r>
            <a:endParaRPr lang="en-GB" dirty="0"/>
          </a:p>
          <a:p>
            <a:r>
              <a:rPr lang="en-GB" u="sng" dirty="0">
                <a:hlinkClick r:id="rId3"/>
              </a:rPr>
              <a:t>https://pstt.org.uk/</a:t>
            </a:r>
            <a:endParaRPr lang="en-GB" u="sng" dirty="0"/>
          </a:p>
          <a:p>
            <a:pPr>
              <a:buFont typeface="Wingdings" panose="05000000000000000000" pitchFamily="2" charset="2"/>
              <a:buChar char="§"/>
            </a:pPr>
            <a:r>
              <a:rPr lang="en-GB" dirty="0" smtClean="0"/>
              <a:t> The Crunch</a:t>
            </a:r>
          </a:p>
          <a:p>
            <a:pPr>
              <a:buFont typeface="Wingdings" panose="05000000000000000000" pitchFamily="2" charset="2"/>
              <a:buChar char="§"/>
            </a:pPr>
            <a:r>
              <a:rPr lang="en-GB" dirty="0" smtClean="0"/>
              <a:t> </a:t>
            </a:r>
            <a:r>
              <a:rPr lang="en-GB" dirty="0" err="1" smtClean="0"/>
              <a:t>Explorify</a:t>
            </a:r>
            <a:endParaRPr lang="en-GB" dirty="0" smtClean="0"/>
          </a:p>
          <a:p>
            <a:pPr marL="0" indent="0">
              <a:buNone/>
            </a:pPr>
            <a:r>
              <a:rPr lang="en-GB" dirty="0">
                <a:hlinkClick r:id="rId4"/>
              </a:rPr>
              <a:t>https://explorify.wellcome.ac.uk</a:t>
            </a:r>
            <a:r>
              <a:rPr lang="en-GB" dirty="0" smtClean="0">
                <a:hlinkClick r:id="rId4"/>
              </a:rPr>
              <a:t>/</a:t>
            </a:r>
            <a:endParaRPr lang="en-GB" dirty="0" smtClean="0"/>
          </a:p>
          <a:p>
            <a:pPr marL="0" indent="0">
              <a:buNone/>
            </a:pPr>
            <a:endParaRPr lang="en-GB" dirty="0"/>
          </a:p>
        </p:txBody>
      </p:sp>
    </p:spTree>
    <p:extLst>
      <p:ext uri="{BB962C8B-B14F-4D97-AF65-F5344CB8AC3E}">
        <p14:creationId xmlns:p14="http://schemas.microsoft.com/office/powerpoint/2010/main" val="236951811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Gweithgareddau“The</a:t>
            </a:r>
            <a:r>
              <a:rPr lang="en-GB" dirty="0" smtClean="0"/>
              <a:t> Crunch” </a:t>
            </a:r>
            <a:endParaRPr lang="en-GB" dirty="0"/>
          </a:p>
        </p:txBody>
      </p:sp>
      <p:sp>
        <p:nvSpPr>
          <p:cNvPr id="3" name="Content Placeholder 2"/>
          <p:cNvSpPr>
            <a:spLocks noGrp="1"/>
          </p:cNvSpPr>
          <p:nvPr>
            <p:ph idx="1"/>
          </p:nvPr>
        </p:nvSpPr>
        <p:spPr/>
        <p:txBody>
          <a:bodyPr/>
          <a:lstStyle/>
          <a:p>
            <a:r>
              <a:rPr lang="en-GB" dirty="0" err="1" smtClean="0"/>
              <a:t>Enghraifft</a:t>
            </a:r>
            <a:r>
              <a:rPr lang="en-GB" dirty="0" smtClean="0"/>
              <a:t>/</a:t>
            </a:r>
            <a:r>
              <a:rPr lang="en-GB" dirty="0" err="1" smtClean="0"/>
              <a:t>Pecyn</a:t>
            </a:r>
            <a:endParaRPr lang="en-GB" dirty="0" smtClean="0"/>
          </a:p>
          <a:p>
            <a:r>
              <a:rPr lang="en-GB" b="1" u="sng" dirty="0" smtClean="0">
                <a:hlinkClick r:id="rId2"/>
              </a:rPr>
              <a:t>thecrunch.wellcome.ac.uk/schools</a:t>
            </a:r>
            <a:endParaRPr lang="en-GB" dirty="0" smtClean="0"/>
          </a:p>
          <a:p>
            <a:pPr>
              <a:buFont typeface="Wingdings" panose="05000000000000000000" pitchFamily="2" charset="2"/>
              <a:buChar char="§"/>
            </a:pPr>
            <a:r>
              <a:rPr lang="en-GB" dirty="0" smtClean="0"/>
              <a:t> </a:t>
            </a:r>
            <a:r>
              <a:rPr lang="en-GB" dirty="0" err="1" smtClean="0"/>
              <a:t>Cefndir</a:t>
            </a:r>
            <a:endParaRPr lang="en-GB" dirty="0" smtClean="0"/>
          </a:p>
          <a:p>
            <a:pPr>
              <a:buFont typeface="Wingdings" panose="05000000000000000000" pitchFamily="2" charset="2"/>
              <a:buChar char="§"/>
            </a:pPr>
            <a:r>
              <a:rPr lang="en-GB" dirty="0"/>
              <a:t> </a:t>
            </a:r>
            <a:r>
              <a:rPr lang="en-GB" dirty="0" smtClean="0"/>
              <a:t>“Flying Fruit” </a:t>
            </a:r>
            <a:r>
              <a:rPr lang="en-GB" dirty="0" err="1" smtClean="0"/>
              <a:t>Cyfnod</a:t>
            </a:r>
            <a:r>
              <a:rPr lang="en-GB" dirty="0" smtClean="0"/>
              <a:t> Sylfaen</a:t>
            </a:r>
          </a:p>
          <a:p>
            <a:pPr>
              <a:buFont typeface="Wingdings" panose="05000000000000000000" pitchFamily="2" charset="2"/>
              <a:buChar char="§"/>
            </a:pPr>
            <a:r>
              <a:rPr lang="en-GB" dirty="0" smtClean="0"/>
              <a:t> </a:t>
            </a:r>
            <a:r>
              <a:rPr lang="en-GB" dirty="0" err="1" smtClean="0"/>
              <a:t>Adnoddau</a:t>
            </a:r>
            <a:r>
              <a:rPr lang="en-GB" dirty="0" smtClean="0"/>
              <a:t> </a:t>
            </a:r>
            <a:r>
              <a:rPr lang="en-GB" dirty="0" err="1" smtClean="0"/>
              <a:t>Cymraeg</a:t>
            </a:r>
            <a:r>
              <a:rPr lang="en-GB" dirty="0" smtClean="0"/>
              <a:t> </a:t>
            </a:r>
            <a:r>
              <a:rPr lang="en-GB" dirty="0" err="1" smtClean="0"/>
              <a:t>ar</a:t>
            </a:r>
            <a:r>
              <a:rPr lang="en-GB" dirty="0" smtClean="0"/>
              <a:t> </a:t>
            </a:r>
            <a:r>
              <a:rPr lang="en-GB" dirty="0" err="1" smtClean="0"/>
              <a:t>gael</a:t>
            </a:r>
            <a:endParaRPr lang="en-GB" dirty="0" smtClean="0"/>
          </a:p>
          <a:p>
            <a:pPr marL="0" indent="0">
              <a:buNone/>
            </a:pPr>
            <a:r>
              <a:rPr lang="en-US" b="1" i="1" dirty="0" err="1" smtClean="0"/>
              <a:t>Fidio</a:t>
            </a:r>
            <a:r>
              <a:rPr lang="en-US" b="1" i="1" dirty="0" smtClean="0"/>
              <a:t>/</a:t>
            </a:r>
            <a:r>
              <a:rPr lang="en-US" b="1" i="1" dirty="0" err="1" smtClean="0"/>
              <a:t>maethiad</a:t>
            </a:r>
            <a:r>
              <a:rPr lang="en-US" b="1" i="1" dirty="0" smtClean="0"/>
              <a:t>:</a:t>
            </a:r>
            <a:endParaRPr lang="en-US" b="1" i="1" dirty="0"/>
          </a:p>
          <a:p>
            <a:r>
              <a:rPr lang="en-GB" b="1" i="1" dirty="0">
                <a:hlinkClick r:id="rId3"/>
              </a:rPr>
              <a:t>https://www.youtube.com/watch?v=IQ-yJPnRxOM</a:t>
            </a:r>
            <a:endParaRPr lang="en-GB" b="1" i="1" dirty="0"/>
          </a:p>
          <a:p>
            <a:pPr>
              <a:buFont typeface="Wingdings" panose="05000000000000000000" pitchFamily="2" charset="2"/>
              <a:buChar char="§"/>
            </a:pPr>
            <a:r>
              <a:rPr lang="en-GB" dirty="0" smtClean="0"/>
              <a:t> </a:t>
            </a:r>
            <a:r>
              <a:rPr lang="en-GB" dirty="0" err="1" smtClean="0"/>
              <a:t>Sut</a:t>
            </a:r>
            <a:r>
              <a:rPr lang="en-GB" dirty="0" smtClean="0"/>
              <a:t> y </a:t>
            </a:r>
            <a:r>
              <a:rPr lang="en-GB" dirty="0" err="1" smtClean="0"/>
              <a:t>gellir</a:t>
            </a:r>
            <a:r>
              <a:rPr lang="en-GB" dirty="0" smtClean="0"/>
              <a:t> </a:t>
            </a:r>
            <a:r>
              <a:rPr lang="en-GB" dirty="0" err="1" smtClean="0"/>
              <a:t>defnyddio</a:t>
            </a:r>
            <a:r>
              <a:rPr lang="en-GB" dirty="0" smtClean="0"/>
              <a:t> </a:t>
            </a:r>
            <a:r>
              <a:rPr lang="en-GB" dirty="0" err="1" smtClean="0"/>
              <a:t>hwn</a:t>
            </a:r>
            <a:r>
              <a:rPr lang="en-GB" dirty="0" smtClean="0"/>
              <a:t> </a:t>
            </a:r>
            <a:r>
              <a:rPr lang="en-GB" dirty="0" err="1" smtClean="0"/>
              <a:t>mewn</a:t>
            </a:r>
            <a:r>
              <a:rPr lang="en-GB" dirty="0" smtClean="0"/>
              <a:t> </a:t>
            </a:r>
            <a:r>
              <a:rPr lang="en-GB" dirty="0" err="1" smtClean="0"/>
              <a:t>cyd-destun</a:t>
            </a:r>
            <a:r>
              <a:rPr lang="en-GB" dirty="0" smtClean="0"/>
              <a:t> DSY?</a:t>
            </a:r>
            <a:endParaRPr lang="en-GB" dirty="0"/>
          </a:p>
        </p:txBody>
      </p:sp>
    </p:spTree>
    <p:extLst>
      <p:ext uri="{BB962C8B-B14F-4D97-AF65-F5344CB8AC3E}">
        <p14:creationId xmlns:p14="http://schemas.microsoft.com/office/powerpoint/2010/main" val="973911279"/>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Gweler y </a:t>
            </a:r>
            <a:r>
              <a:rPr lang="en-GB" dirty="0" err="1" smtClean="0"/>
              <a:t>pecyn</a:t>
            </a:r>
            <a:r>
              <a:rPr lang="en-GB" dirty="0" smtClean="0"/>
              <a:t> am:</a:t>
            </a:r>
            <a:endParaRPr lang="en-GB" dirty="0"/>
          </a:p>
        </p:txBody>
      </p:sp>
      <p:sp>
        <p:nvSpPr>
          <p:cNvPr id="3" name="Content Placeholder 2"/>
          <p:cNvSpPr>
            <a:spLocks noGrp="1"/>
          </p:cNvSpPr>
          <p:nvPr>
            <p:ph idx="1"/>
          </p:nvPr>
        </p:nvSpPr>
        <p:spPr/>
        <p:txBody>
          <a:bodyPr/>
          <a:lstStyle/>
          <a:p>
            <a:endParaRPr lang="en-GB" dirty="0" smtClean="0"/>
          </a:p>
          <a:p>
            <a:r>
              <a:rPr lang="en-GB" dirty="0" err="1" smtClean="0"/>
              <a:t>Mannau</a:t>
            </a:r>
            <a:r>
              <a:rPr lang="en-GB" dirty="0" smtClean="0"/>
              <a:t> </a:t>
            </a:r>
            <a:r>
              <a:rPr lang="en-GB" dirty="0" err="1" smtClean="0"/>
              <a:t>cychwyn</a:t>
            </a:r>
            <a:r>
              <a:rPr lang="en-GB" dirty="0" smtClean="0"/>
              <a:t> am:</a:t>
            </a:r>
          </a:p>
          <a:p>
            <a:pPr>
              <a:buFont typeface="Wingdings" panose="05000000000000000000" pitchFamily="2" charset="2"/>
              <a:buChar char="§"/>
            </a:pPr>
            <a:r>
              <a:rPr lang="en-GB" dirty="0" smtClean="0">
                <a:solidFill>
                  <a:srgbClr val="FF0000"/>
                </a:solidFill>
              </a:rPr>
              <a:t> </a:t>
            </a:r>
            <a:r>
              <a:rPr lang="en-GB" dirty="0" err="1" smtClean="0">
                <a:solidFill>
                  <a:srgbClr val="FF0000"/>
                </a:solidFill>
              </a:rPr>
              <a:t>Ymchwil</a:t>
            </a:r>
            <a:endParaRPr lang="en-GB" dirty="0" smtClean="0">
              <a:solidFill>
                <a:srgbClr val="FF0000"/>
              </a:solidFill>
            </a:endParaRPr>
          </a:p>
          <a:p>
            <a:pPr>
              <a:buFont typeface="Wingdings" panose="05000000000000000000" pitchFamily="2" charset="2"/>
              <a:buChar char="§"/>
            </a:pPr>
            <a:r>
              <a:rPr lang="en-GB" dirty="0" smtClean="0">
                <a:solidFill>
                  <a:srgbClr val="FF0000"/>
                </a:solidFill>
              </a:rPr>
              <a:t> </a:t>
            </a:r>
            <a:r>
              <a:rPr lang="en-GB" dirty="0" err="1" smtClean="0">
                <a:solidFill>
                  <a:srgbClr val="FF0000"/>
                </a:solidFill>
              </a:rPr>
              <a:t>Chwilio</a:t>
            </a:r>
            <a:r>
              <a:rPr lang="en-GB" dirty="0" smtClean="0">
                <a:solidFill>
                  <a:srgbClr val="FF0000"/>
                </a:solidFill>
              </a:rPr>
              <a:t> </a:t>
            </a:r>
            <a:r>
              <a:rPr lang="en-GB" dirty="0" smtClean="0">
                <a:solidFill>
                  <a:srgbClr val="FF0000"/>
                </a:solidFill>
              </a:rPr>
              <a:t>am </a:t>
            </a:r>
            <a:r>
              <a:rPr lang="en-GB" dirty="0" err="1" smtClean="0">
                <a:solidFill>
                  <a:srgbClr val="FF0000"/>
                </a:solidFill>
              </a:rPr>
              <a:t>batrymau</a:t>
            </a:r>
            <a:endParaRPr lang="en-GB" dirty="0" smtClean="0">
              <a:solidFill>
                <a:srgbClr val="FF0000"/>
              </a:solidFill>
            </a:endParaRPr>
          </a:p>
          <a:p>
            <a:pPr>
              <a:buFont typeface="Wingdings" panose="05000000000000000000" pitchFamily="2" charset="2"/>
              <a:buChar char="§"/>
            </a:pPr>
            <a:r>
              <a:rPr lang="en-GB" dirty="0" smtClean="0">
                <a:solidFill>
                  <a:srgbClr val="FF0000"/>
                </a:solidFill>
              </a:rPr>
              <a:t> </a:t>
            </a:r>
            <a:r>
              <a:rPr lang="en-GB" dirty="0" err="1" smtClean="0">
                <a:solidFill>
                  <a:srgbClr val="FF0000"/>
                </a:solidFill>
              </a:rPr>
              <a:t>Arsylwi</a:t>
            </a:r>
            <a:r>
              <a:rPr lang="en-GB" dirty="0" smtClean="0">
                <a:solidFill>
                  <a:srgbClr val="FF0000"/>
                </a:solidFill>
              </a:rPr>
              <a:t> </a:t>
            </a:r>
            <a:r>
              <a:rPr lang="en-GB" dirty="0" err="1" smtClean="0">
                <a:solidFill>
                  <a:srgbClr val="FF0000"/>
                </a:solidFill>
              </a:rPr>
              <a:t>dros</a:t>
            </a:r>
            <a:r>
              <a:rPr lang="en-GB" dirty="0" smtClean="0">
                <a:solidFill>
                  <a:srgbClr val="FF0000"/>
                </a:solidFill>
              </a:rPr>
              <a:t> </a:t>
            </a:r>
            <a:r>
              <a:rPr lang="en-GB" dirty="0" err="1" smtClean="0">
                <a:solidFill>
                  <a:srgbClr val="FF0000"/>
                </a:solidFill>
              </a:rPr>
              <a:t>amser</a:t>
            </a:r>
            <a:endParaRPr lang="en-GB" dirty="0" smtClean="0">
              <a:solidFill>
                <a:srgbClr val="FF0000"/>
              </a:solidFill>
            </a:endParaRPr>
          </a:p>
          <a:p>
            <a:pPr>
              <a:buFont typeface="Wingdings" panose="05000000000000000000" pitchFamily="2" charset="2"/>
              <a:buChar char="§"/>
            </a:pPr>
            <a:r>
              <a:rPr lang="en-GB" dirty="0" smtClean="0">
                <a:solidFill>
                  <a:srgbClr val="FF0000"/>
                </a:solidFill>
              </a:rPr>
              <a:t> </a:t>
            </a:r>
            <a:r>
              <a:rPr lang="en-GB" dirty="0" err="1" smtClean="0">
                <a:solidFill>
                  <a:srgbClr val="FF0000"/>
                </a:solidFill>
              </a:rPr>
              <a:t>Dosbarthu</a:t>
            </a:r>
            <a:r>
              <a:rPr lang="en-GB" dirty="0" smtClean="0">
                <a:solidFill>
                  <a:srgbClr val="FF0000"/>
                </a:solidFill>
              </a:rPr>
              <a:t> </a:t>
            </a:r>
            <a:r>
              <a:rPr lang="en-GB" dirty="0" smtClean="0">
                <a:solidFill>
                  <a:srgbClr val="FF0000"/>
                </a:solidFill>
              </a:rPr>
              <a:t>ac </a:t>
            </a:r>
            <a:r>
              <a:rPr lang="en-GB" dirty="0" err="1" smtClean="0">
                <a:solidFill>
                  <a:srgbClr val="FF0000"/>
                </a:solidFill>
              </a:rPr>
              <a:t>adnabod</a:t>
            </a:r>
            <a:endParaRPr lang="en-GB" dirty="0" smtClean="0">
              <a:solidFill>
                <a:srgbClr val="FF0000"/>
              </a:solidFill>
            </a:endParaRPr>
          </a:p>
          <a:p>
            <a:pPr>
              <a:buFont typeface="Wingdings" panose="05000000000000000000" pitchFamily="2" charset="2"/>
              <a:buChar char="§"/>
            </a:pPr>
            <a:r>
              <a:rPr lang="en-GB" dirty="0" smtClean="0">
                <a:solidFill>
                  <a:srgbClr val="FF0000"/>
                </a:solidFill>
              </a:rPr>
              <a:t> </a:t>
            </a:r>
            <a:r>
              <a:rPr lang="en-GB" dirty="0" err="1" smtClean="0">
                <a:solidFill>
                  <a:srgbClr val="FF0000"/>
                </a:solidFill>
              </a:rPr>
              <a:t>Prawf</a:t>
            </a:r>
            <a:r>
              <a:rPr lang="en-GB" dirty="0" smtClean="0">
                <a:solidFill>
                  <a:srgbClr val="FF0000"/>
                </a:solidFill>
              </a:rPr>
              <a:t> </a:t>
            </a:r>
            <a:r>
              <a:rPr lang="en-GB" dirty="0" err="1" smtClean="0">
                <a:solidFill>
                  <a:srgbClr val="FF0000"/>
                </a:solidFill>
              </a:rPr>
              <a:t>teg</a:t>
            </a:r>
            <a:endParaRPr lang="en-GB" dirty="0" smtClean="0">
              <a:solidFill>
                <a:srgbClr val="FF0000"/>
              </a:solidFill>
            </a:endParaRPr>
          </a:p>
          <a:p>
            <a:pPr>
              <a:buFont typeface="Wingdings" panose="05000000000000000000" pitchFamily="2" charset="2"/>
              <a:buChar char="§"/>
            </a:pPr>
            <a:r>
              <a:rPr lang="en-GB" dirty="0" smtClean="0">
                <a:solidFill>
                  <a:srgbClr val="FF0000"/>
                </a:solidFill>
              </a:rPr>
              <a:t> </a:t>
            </a:r>
            <a:r>
              <a:rPr lang="en-GB" dirty="0" err="1" smtClean="0">
                <a:solidFill>
                  <a:srgbClr val="FF0000"/>
                </a:solidFill>
              </a:rPr>
              <a:t>Syniadau</a:t>
            </a:r>
            <a:r>
              <a:rPr lang="en-GB" dirty="0" smtClean="0">
                <a:solidFill>
                  <a:srgbClr val="FF0000"/>
                </a:solidFill>
              </a:rPr>
              <a:t> </a:t>
            </a:r>
            <a:r>
              <a:rPr lang="en-GB" dirty="0" err="1" smtClean="0">
                <a:solidFill>
                  <a:srgbClr val="FF0000"/>
                </a:solidFill>
              </a:rPr>
              <a:t>eraill</a:t>
            </a:r>
            <a:r>
              <a:rPr lang="en-GB" dirty="0" smtClean="0">
                <a:solidFill>
                  <a:srgbClr val="FF0000"/>
                </a:solidFill>
              </a:rPr>
              <a:t> </a:t>
            </a:r>
            <a:r>
              <a:rPr lang="en-GB" dirty="0" err="1" smtClean="0">
                <a:solidFill>
                  <a:srgbClr val="FF0000"/>
                </a:solidFill>
              </a:rPr>
              <a:t>i</a:t>
            </a:r>
            <a:r>
              <a:rPr lang="en-GB" dirty="0" smtClean="0">
                <a:solidFill>
                  <a:srgbClr val="FF0000"/>
                </a:solidFill>
              </a:rPr>
              <a:t> </a:t>
            </a:r>
            <a:r>
              <a:rPr lang="en-GB" dirty="0" err="1" smtClean="0">
                <a:solidFill>
                  <a:srgbClr val="FF0000"/>
                </a:solidFill>
              </a:rPr>
              <a:t>echdynnu</a:t>
            </a:r>
            <a:r>
              <a:rPr lang="en-GB" dirty="0" smtClean="0">
                <a:solidFill>
                  <a:srgbClr val="FF0000"/>
                </a:solidFill>
              </a:rPr>
              <a:t> </a:t>
            </a:r>
            <a:r>
              <a:rPr lang="en-GB" dirty="0" err="1" smtClean="0">
                <a:solidFill>
                  <a:srgbClr val="FF0000"/>
                </a:solidFill>
              </a:rPr>
              <a:t>syniadau</a:t>
            </a:r>
            <a:r>
              <a:rPr lang="en-GB" dirty="0" smtClean="0">
                <a:solidFill>
                  <a:srgbClr val="FF0000"/>
                </a:solidFill>
              </a:rPr>
              <a:t> plant ac </a:t>
            </a:r>
            <a:r>
              <a:rPr lang="en-GB" dirty="0" err="1" smtClean="0">
                <a:solidFill>
                  <a:srgbClr val="FF0000"/>
                </a:solidFill>
              </a:rPr>
              <a:t>i</a:t>
            </a:r>
            <a:r>
              <a:rPr lang="en-GB" dirty="0" smtClean="0">
                <a:solidFill>
                  <a:srgbClr val="FF0000"/>
                </a:solidFill>
              </a:rPr>
              <a:t> </a:t>
            </a:r>
            <a:r>
              <a:rPr lang="en-GB" dirty="0" err="1" smtClean="0">
                <a:solidFill>
                  <a:srgbClr val="FF0000"/>
                </a:solidFill>
              </a:rPr>
              <a:t>hyrwyddo</a:t>
            </a:r>
            <a:r>
              <a:rPr lang="en-GB" dirty="0" smtClean="0">
                <a:solidFill>
                  <a:srgbClr val="FF0000"/>
                </a:solidFill>
              </a:rPr>
              <a:t> </a:t>
            </a:r>
            <a:r>
              <a:rPr lang="en-GB" dirty="0" err="1" smtClean="0">
                <a:solidFill>
                  <a:srgbClr val="FF0000"/>
                </a:solidFill>
              </a:rPr>
              <a:t>eu</a:t>
            </a:r>
            <a:r>
              <a:rPr lang="en-GB" dirty="0" smtClean="0">
                <a:solidFill>
                  <a:srgbClr val="FF0000"/>
                </a:solidFill>
              </a:rPr>
              <a:t> </a:t>
            </a:r>
            <a:r>
              <a:rPr lang="en-GB" dirty="0" err="1" smtClean="0">
                <a:solidFill>
                  <a:srgbClr val="FF0000"/>
                </a:solidFill>
              </a:rPr>
              <a:t>meddwl</a:t>
            </a:r>
            <a:r>
              <a:rPr lang="en-GB" dirty="0" smtClean="0">
                <a:solidFill>
                  <a:srgbClr val="FF0000"/>
                </a:solidFill>
              </a:rPr>
              <a:t>, </a:t>
            </a:r>
            <a:r>
              <a:rPr lang="en-GB" dirty="0" err="1" smtClean="0">
                <a:solidFill>
                  <a:srgbClr val="FF0000"/>
                </a:solidFill>
              </a:rPr>
              <a:t>siarad</a:t>
            </a:r>
            <a:r>
              <a:rPr lang="en-GB" dirty="0" smtClean="0">
                <a:solidFill>
                  <a:srgbClr val="FF0000"/>
                </a:solidFill>
              </a:rPr>
              <a:t> a </a:t>
            </a:r>
            <a:r>
              <a:rPr lang="en-GB" dirty="0" err="1" smtClean="0">
                <a:solidFill>
                  <a:srgbClr val="FF0000"/>
                </a:solidFill>
              </a:rPr>
              <a:t>gwneud</a:t>
            </a:r>
            <a:endParaRPr lang="en-GB" dirty="0">
              <a:solidFill>
                <a:srgbClr val="FF0000"/>
              </a:solidFill>
            </a:endParaRPr>
          </a:p>
        </p:txBody>
      </p:sp>
    </p:spTree>
    <p:extLst>
      <p:ext uri="{BB962C8B-B14F-4D97-AF65-F5344CB8AC3E}">
        <p14:creationId xmlns:p14="http://schemas.microsoft.com/office/powerpoint/2010/main" val="170288025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Theori </a:t>
            </a:r>
            <a:r>
              <a:rPr lang="en-GB" dirty="0" err="1">
                <a:solidFill>
                  <a:srgbClr val="FF0000"/>
                </a:solidFill>
              </a:rPr>
              <a:t>mewn</a:t>
            </a:r>
            <a:r>
              <a:rPr lang="en-GB" dirty="0">
                <a:solidFill>
                  <a:srgbClr val="FF0000"/>
                </a:solidFill>
              </a:rPr>
              <a:t> </a:t>
            </a:r>
            <a:r>
              <a:rPr lang="en-GB" dirty="0" err="1">
                <a:solidFill>
                  <a:srgbClr val="FF0000"/>
                </a:solidFill>
              </a:rPr>
              <a:t>i</a:t>
            </a:r>
            <a:r>
              <a:rPr lang="en-GB" dirty="0">
                <a:solidFill>
                  <a:srgbClr val="FF0000"/>
                </a:solidFill>
              </a:rPr>
              <a:t> </a:t>
            </a:r>
            <a:r>
              <a:rPr lang="en-GB" dirty="0" err="1">
                <a:solidFill>
                  <a:srgbClr val="FF0000"/>
                </a:solidFill>
              </a:rPr>
              <a:t>ymarfer</a:t>
            </a:r>
            <a:r>
              <a:rPr lang="en-GB" dirty="0">
                <a:solidFill>
                  <a:srgbClr val="FF0000"/>
                </a:solidFill>
              </a:rPr>
              <a:t> </a:t>
            </a:r>
            <a:r>
              <a:rPr lang="en-GB" dirty="0"/>
              <a:t>- Primary Science Teacher trust</a:t>
            </a:r>
          </a:p>
        </p:txBody>
      </p:sp>
      <p:sp>
        <p:nvSpPr>
          <p:cNvPr id="3" name="Content Placeholder 2"/>
          <p:cNvSpPr>
            <a:spLocks noGrp="1"/>
          </p:cNvSpPr>
          <p:nvPr>
            <p:ph idx="1"/>
          </p:nvPr>
        </p:nvSpPr>
        <p:spPr/>
        <p:txBody>
          <a:bodyPr/>
          <a:lstStyle/>
          <a:p>
            <a:endParaRPr lang="en-GB" dirty="0" smtClean="0"/>
          </a:p>
          <a:p>
            <a:r>
              <a:rPr lang="en-GB" dirty="0" smtClean="0"/>
              <a:t>“Bright Ideas”</a:t>
            </a:r>
          </a:p>
          <a:p>
            <a:r>
              <a:rPr lang="en-GB" dirty="0" smtClean="0"/>
              <a:t>“Thinking, talking, doing science”</a:t>
            </a:r>
          </a:p>
          <a:p>
            <a:r>
              <a:rPr lang="en-GB" u="sng" dirty="0">
                <a:hlinkClick r:id="rId2"/>
              </a:rPr>
              <a:t>https://pstt.org.uk/resources/curriculum-materials</a:t>
            </a:r>
            <a:endParaRPr lang="en-GB" dirty="0"/>
          </a:p>
          <a:p>
            <a:r>
              <a:rPr lang="en-GB" u="sng" dirty="0">
                <a:hlinkClick r:id="rId3"/>
              </a:rPr>
              <a:t>https://pstt.org.uk/</a:t>
            </a:r>
            <a:endParaRPr lang="en-GB" u="sng" dirty="0"/>
          </a:p>
          <a:p>
            <a:endParaRPr lang="en-GB" dirty="0"/>
          </a:p>
        </p:txBody>
      </p:sp>
    </p:spTree>
    <p:extLst>
      <p:ext uri="{BB962C8B-B14F-4D97-AF65-F5344CB8AC3E}">
        <p14:creationId xmlns:p14="http://schemas.microsoft.com/office/powerpoint/2010/main" val="325642030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0061" y="453081"/>
            <a:ext cx="10031104" cy="1262448"/>
          </a:xfrm>
        </p:spPr>
        <p:txBody>
          <a:bodyPr>
            <a:noAutofit/>
          </a:bodyPr>
          <a:lstStyle/>
          <a:p>
            <a:r>
              <a:rPr lang="en-GB" sz="2800" b="1" dirty="0" err="1" smtClean="0">
                <a:solidFill>
                  <a:schemeClr val="tx1"/>
                </a:solidFill>
              </a:rPr>
              <a:t>Prosiect</a:t>
            </a:r>
            <a:r>
              <a:rPr lang="en-GB" sz="2800" b="1" dirty="0" smtClean="0">
                <a:solidFill>
                  <a:schemeClr val="tx1"/>
                </a:solidFill>
              </a:rPr>
              <a:t> </a:t>
            </a:r>
            <a:r>
              <a:rPr lang="en-GB" sz="2800" dirty="0" smtClean="0">
                <a:solidFill>
                  <a:schemeClr val="tx1"/>
                </a:solidFill>
              </a:rPr>
              <a:t>= Oxford Brookes University Conceptual Challenge in Primary Science Astra Zeneca (now PSTT) funded project (2002 – 2004)</a:t>
            </a:r>
            <a:endParaRPr lang="en-GB" sz="2800" dirty="0">
              <a:solidFill>
                <a:schemeClr val="tx1"/>
              </a:solidFill>
            </a:endParaRPr>
          </a:p>
        </p:txBody>
      </p:sp>
      <p:sp>
        <p:nvSpPr>
          <p:cNvPr id="3" name="Content Placeholder 2"/>
          <p:cNvSpPr>
            <a:spLocks noGrp="1"/>
          </p:cNvSpPr>
          <p:nvPr>
            <p:ph idx="1"/>
          </p:nvPr>
        </p:nvSpPr>
        <p:spPr>
          <a:xfrm>
            <a:off x="1160061" y="1860884"/>
            <a:ext cx="10311600" cy="4050338"/>
          </a:xfrm>
        </p:spPr>
        <p:txBody>
          <a:bodyPr>
            <a:normAutofit fontScale="85000" lnSpcReduction="20000"/>
          </a:bodyPr>
          <a:lstStyle/>
          <a:p>
            <a:r>
              <a:rPr lang="en-GB" dirty="0" err="1" smtClean="0">
                <a:solidFill>
                  <a:schemeClr val="tx1"/>
                </a:solidFill>
              </a:rPr>
              <a:t>Canlyniadau’r</a:t>
            </a:r>
            <a:r>
              <a:rPr lang="en-GB" dirty="0" smtClean="0">
                <a:solidFill>
                  <a:schemeClr val="tx1"/>
                </a:solidFill>
              </a:rPr>
              <a:t> </a:t>
            </a:r>
            <a:r>
              <a:rPr lang="en-GB" dirty="0" err="1" smtClean="0">
                <a:solidFill>
                  <a:schemeClr val="tx1"/>
                </a:solidFill>
              </a:rPr>
              <a:t>prosiect</a:t>
            </a:r>
            <a:endParaRPr lang="en-GB" dirty="0">
              <a:solidFill>
                <a:schemeClr val="tx1"/>
              </a:solidFill>
            </a:endParaRPr>
          </a:p>
          <a:p>
            <a:pPr>
              <a:buFont typeface="Wingdings" panose="05000000000000000000" pitchFamily="2" charset="2"/>
              <a:buChar char="§"/>
            </a:pPr>
            <a:r>
              <a:rPr lang="en-GB" dirty="0" smtClean="0">
                <a:solidFill>
                  <a:srgbClr val="FF0000"/>
                </a:solidFill>
              </a:rPr>
              <a:t> </a:t>
            </a:r>
            <a:r>
              <a:rPr lang="en-GB" b="1" dirty="0" err="1" smtClean="0">
                <a:solidFill>
                  <a:schemeClr val="tx1"/>
                </a:solidFill>
              </a:rPr>
              <a:t>Mwy</a:t>
            </a:r>
            <a:r>
              <a:rPr lang="en-GB" b="1" dirty="0" smtClean="0">
                <a:solidFill>
                  <a:schemeClr val="tx1"/>
                </a:solidFill>
              </a:rPr>
              <a:t> o </a:t>
            </a:r>
            <a:r>
              <a:rPr lang="en-GB" b="1" dirty="0" err="1" smtClean="0">
                <a:solidFill>
                  <a:schemeClr val="tx1"/>
                </a:solidFill>
              </a:rPr>
              <a:t>bwyslais</a:t>
            </a:r>
            <a:r>
              <a:rPr lang="en-GB" b="1" dirty="0" smtClean="0">
                <a:solidFill>
                  <a:schemeClr val="tx1"/>
                </a:solidFill>
              </a:rPr>
              <a:t> </a:t>
            </a:r>
            <a:r>
              <a:rPr lang="en-GB" b="1" dirty="0" err="1" smtClean="0">
                <a:solidFill>
                  <a:schemeClr val="tx1"/>
                </a:solidFill>
              </a:rPr>
              <a:t>ar</a:t>
            </a:r>
            <a:r>
              <a:rPr lang="en-GB" b="1" dirty="0" smtClean="0">
                <a:solidFill>
                  <a:schemeClr val="tx1"/>
                </a:solidFill>
              </a:rPr>
              <a:t> </a:t>
            </a:r>
            <a:r>
              <a:rPr lang="en-GB" b="1" dirty="0" err="1" smtClean="0">
                <a:solidFill>
                  <a:schemeClr val="tx1"/>
                </a:solidFill>
              </a:rPr>
              <a:t>feddwl</a:t>
            </a:r>
            <a:r>
              <a:rPr lang="en-GB" b="1" dirty="0" smtClean="0">
                <a:solidFill>
                  <a:schemeClr val="tx1"/>
                </a:solidFill>
              </a:rPr>
              <a:t> </a:t>
            </a:r>
            <a:r>
              <a:rPr lang="en-GB" b="1" dirty="0" err="1" smtClean="0">
                <a:solidFill>
                  <a:schemeClr val="tx1"/>
                </a:solidFill>
              </a:rPr>
              <a:t>annibynnol</a:t>
            </a:r>
            <a:r>
              <a:rPr lang="en-GB" b="1" dirty="0" smtClean="0">
                <a:solidFill>
                  <a:schemeClr val="tx1"/>
                </a:solidFill>
              </a:rPr>
              <a:t> plant am </a:t>
            </a:r>
            <a:r>
              <a:rPr lang="en-GB" b="1" dirty="0" err="1" smtClean="0">
                <a:solidFill>
                  <a:schemeClr val="tx1"/>
                </a:solidFill>
              </a:rPr>
              <a:t>wyddoniaeth</a:t>
            </a:r>
            <a:r>
              <a:rPr lang="en-GB" b="1" dirty="0" smtClean="0">
                <a:solidFill>
                  <a:schemeClr val="tx1"/>
                </a:solidFill>
              </a:rPr>
              <a:t> </a:t>
            </a:r>
          </a:p>
          <a:p>
            <a:pPr marL="0" indent="0">
              <a:buNone/>
            </a:pPr>
            <a:r>
              <a:rPr lang="en-GB" dirty="0" smtClean="0">
                <a:solidFill>
                  <a:schemeClr val="tx1"/>
                </a:solidFill>
              </a:rPr>
              <a:t>More emphasis on pupils’ independent scientific thinking</a:t>
            </a:r>
          </a:p>
          <a:p>
            <a:pPr>
              <a:buFont typeface="Wingdings" panose="05000000000000000000" pitchFamily="2" charset="2"/>
              <a:buChar char="§"/>
            </a:pPr>
            <a:r>
              <a:rPr lang="en-GB" dirty="0" smtClean="0">
                <a:solidFill>
                  <a:schemeClr val="tx1"/>
                </a:solidFill>
              </a:rPr>
              <a:t> </a:t>
            </a:r>
            <a:r>
              <a:rPr lang="en-GB" b="1" dirty="0" err="1" smtClean="0">
                <a:solidFill>
                  <a:schemeClr val="tx1"/>
                </a:solidFill>
              </a:rPr>
              <a:t>Mwy</a:t>
            </a:r>
            <a:r>
              <a:rPr lang="en-GB" b="1" dirty="0" smtClean="0">
                <a:solidFill>
                  <a:schemeClr val="tx1"/>
                </a:solidFill>
              </a:rPr>
              <a:t> o </a:t>
            </a:r>
            <a:r>
              <a:rPr lang="en-GB" b="1" dirty="0" err="1" smtClean="0">
                <a:solidFill>
                  <a:schemeClr val="tx1"/>
                </a:solidFill>
              </a:rPr>
              <a:t>amser</a:t>
            </a:r>
            <a:r>
              <a:rPr lang="en-GB" b="1" dirty="0" smtClean="0">
                <a:solidFill>
                  <a:schemeClr val="tx1"/>
                </a:solidFill>
              </a:rPr>
              <a:t> </a:t>
            </a:r>
            <a:r>
              <a:rPr lang="en-GB" b="1" dirty="0" err="1" smtClean="0">
                <a:solidFill>
                  <a:schemeClr val="tx1"/>
                </a:solidFill>
              </a:rPr>
              <a:t>i</a:t>
            </a:r>
            <a:r>
              <a:rPr lang="en-GB" b="1" dirty="0" smtClean="0">
                <a:solidFill>
                  <a:schemeClr val="tx1"/>
                </a:solidFill>
              </a:rPr>
              <a:t> </a:t>
            </a:r>
            <a:r>
              <a:rPr lang="en-GB" b="1" dirty="0" err="1" smtClean="0">
                <a:solidFill>
                  <a:schemeClr val="tx1"/>
                </a:solidFill>
              </a:rPr>
              <a:t>drafod</a:t>
            </a:r>
            <a:r>
              <a:rPr lang="en-GB" b="1" dirty="0" smtClean="0">
                <a:solidFill>
                  <a:schemeClr val="tx1"/>
                </a:solidFill>
              </a:rPr>
              <a:t> </a:t>
            </a:r>
            <a:r>
              <a:rPr lang="en-GB" b="1" dirty="0" err="1" smtClean="0">
                <a:solidFill>
                  <a:schemeClr val="tx1"/>
                </a:solidFill>
              </a:rPr>
              <a:t>syniadau</a:t>
            </a:r>
            <a:r>
              <a:rPr lang="en-GB" b="1" dirty="0" smtClean="0">
                <a:solidFill>
                  <a:schemeClr val="tx1"/>
                </a:solidFill>
              </a:rPr>
              <a:t> </a:t>
            </a:r>
            <a:r>
              <a:rPr lang="en-GB" b="1" dirty="0" err="1" smtClean="0">
                <a:solidFill>
                  <a:schemeClr val="tx1"/>
                </a:solidFill>
              </a:rPr>
              <a:t>gwyddonol</a:t>
            </a:r>
            <a:r>
              <a:rPr lang="en-GB" b="1" dirty="0" smtClean="0">
                <a:solidFill>
                  <a:schemeClr val="tx1"/>
                </a:solidFill>
              </a:rPr>
              <a:t> y plant</a:t>
            </a:r>
          </a:p>
          <a:p>
            <a:pPr marL="0" indent="0">
              <a:buNone/>
            </a:pPr>
            <a:r>
              <a:rPr lang="en-GB" dirty="0" smtClean="0">
                <a:solidFill>
                  <a:schemeClr val="tx1"/>
                </a:solidFill>
              </a:rPr>
              <a:t>Increased time on discussion of scientific ideas</a:t>
            </a:r>
          </a:p>
          <a:p>
            <a:pPr>
              <a:buFont typeface="Wingdings" panose="05000000000000000000" pitchFamily="2" charset="2"/>
              <a:buChar char="§"/>
            </a:pPr>
            <a:r>
              <a:rPr lang="en-GB" dirty="0" smtClean="0">
                <a:solidFill>
                  <a:schemeClr val="tx1"/>
                </a:solidFill>
              </a:rPr>
              <a:t> </a:t>
            </a:r>
            <a:r>
              <a:rPr lang="en-GB" b="1" dirty="0" err="1" smtClean="0">
                <a:solidFill>
                  <a:schemeClr val="tx1"/>
                </a:solidFill>
              </a:rPr>
              <a:t>Llai</a:t>
            </a:r>
            <a:r>
              <a:rPr lang="en-GB" b="1" dirty="0" smtClean="0">
                <a:solidFill>
                  <a:schemeClr val="tx1"/>
                </a:solidFill>
              </a:rPr>
              <a:t> o </a:t>
            </a:r>
            <a:r>
              <a:rPr lang="en-GB" b="1" dirty="0" err="1" smtClean="0">
                <a:solidFill>
                  <a:schemeClr val="tx1"/>
                </a:solidFill>
              </a:rPr>
              <a:t>ysgrifennu</a:t>
            </a:r>
            <a:r>
              <a:rPr lang="en-GB" b="1" dirty="0" smtClean="0">
                <a:solidFill>
                  <a:schemeClr val="tx1"/>
                </a:solidFill>
              </a:rPr>
              <a:t> </a:t>
            </a:r>
            <a:r>
              <a:rPr lang="en-GB" b="1" dirty="0" err="1" smtClean="0">
                <a:solidFill>
                  <a:schemeClr val="tx1"/>
                </a:solidFill>
              </a:rPr>
              <a:t>ond</a:t>
            </a:r>
            <a:r>
              <a:rPr lang="en-GB" b="1" dirty="0" smtClean="0">
                <a:solidFill>
                  <a:schemeClr val="tx1"/>
                </a:solidFill>
              </a:rPr>
              <a:t> </a:t>
            </a:r>
            <a:r>
              <a:rPr lang="en-GB" b="1" dirty="0" err="1" smtClean="0">
                <a:solidFill>
                  <a:schemeClr val="tx1"/>
                </a:solidFill>
              </a:rPr>
              <a:t>gwell</a:t>
            </a:r>
            <a:r>
              <a:rPr lang="en-GB" b="1" dirty="0" smtClean="0">
                <a:solidFill>
                  <a:schemeClr val="tx1"/>
                </a:solidFill>
              </a:rPr>
              <a:t> </a:t>
            </a:r>
            <a:r>
              <a:rPr lang="en-GB" b="1" dirty="0" err="1" smtClean="0">
                <a:solidFill>
                  <a:schemeClr val="tx1"/>
                </a:solidFill>
              </a:rPr>
              <a:t>safon</a:t>
            </a:r>
            <a:r>
              <a:rPr lang="en-GB" b="1" dirty="0" smtClean="0">
                <a:solidFill>
                  <a:schemeClr val="tx1"/>
                </a:solidFill>
              </a:rPr>
              <a:t> </a:t>
            </a:r>
          </a:p>
          <a:p>
            <a:pPr marL="0" indent="0">
              <a:buNone/>
            </a:pPr>
            <a:r>
              <a:rPr lang="en-GB" dirty="0" smtClean="0">
                <a:solidFill>
                  <a:schemeClr val="tx1"/>
                </a:solidFill>
              </a:rPr>
              <a:t>Less but better writing</a:t>
            </a:r>
          </a:p>
          <a:p>
            <a:pPr>
              <a:buFont typeface="Wingdings" panose="05000000000000000000" pitchFamily="2" charset="2"/>
              <a:buChar char="§"/>
            </a:pPr>
            <a:r>
              <a:rPr lang="en-GB" dirty="0" smtClean="0">
                <a:solidFill>
                  <a:schemeClr val="tx1"/>
                </a:solidFill>
              </a:rPr>
              <a:t> </a:t>
            </a:r>
            <a:r>
              <a:rPr lang="en-GB" b="1" dirty="0" err="1" smtClean="0">
                <a:solidFill>
                  <a:schemeClr val="tx1"/>
                </a:solidFill>
              </a:rPr>
              <a:t>Mwy</a:t>
            </a:r>
            <a:r>
              <a:rPr lang="en-GB" b="1" dirty="0" smtClean="0">
                <a:solidFill>
                  <a:schemeClr val="tx1"/>
                </a:solidFill>
              </a:rPr>
              <a:t> o </a:t>
            </a:r>
            <a:r>
              <a:rPr lang="en-GB" b="1" dirty="0" err="1" smtClean="0">
                <a:solidFill>
                  <a:schemeClr val="tx1"/>
                </a:solidFill>
              </a:rPr>
              <a:t>amser</a:t>
            </a:r>
            <a:r>
              <a:rPr lang="en-GB" b="1" dirty="0" smtClean="0">
                <a:solidFill>
                  <a:schemeClr val="tx1"/>
                </a:solidFill>
              </a:rPr>
              <a:t> </a:t>
            </a:r>
            <a:r>
              <a:rPr lang="en-GB" b="1" dirty="0" err="1" smtClean="0">
                <a:solidFill>
                  <a:schemeClr val="tx1"/>
                </a:solidFill>
              </a:rPr>
              <a:t>ar</a:t>
            </a:r>
            <a:r>
              <a:rPr lang="en-GB" b="1" dirty="0" smtClean="0">
                <a:solidFill>
                  <a:schemeClr val="tx1"/>
                </a:solidFill>
              </a:rPr>
              <a:t> </a:t>
            </a:r>
            <a:r>
              <a:rPr lang="en-GB" b="1" dirty="0" err="1" smtClean="0">
                <a:solidFill>
                  <a:schemeClr val="tx1"/>
                </a:solidFill>
              </a:rPr>
              <a:t>gyfer</a:t>
            </a:r>
            <a:r>
              <a:rPr lang="en-GB" b="1" dirty="0" smtClean="0">
                <a:solidFill>
                  <a:schemeClr val="tx1"/>
                </a:solidFill>
              </a:rPr>
              <a:t> </a:t>
            </a:r>
            <a:r>
              <a:rPr lang="en-GB" b="1" dirty="0" err="1" smtClean="0">
                <a:solidFill>
                  <a:schemeClr val="tx1"/>
                </a:solidFill>
              </a:rPr>
              <a:t>gweithgareddau</a:t>
            </a:r>
            <a:r>
              <a:rPr lang="en-GB" b="1" dirty="0" smtClean="0">
                <a:solidFill>
                  <a:schemeClr val="tx1"/>
                </a:solidFill>
              </a:rPr>
              <a:t> </a:t>
            </a:r>
            <a:r>
              <a:rPr lang="en-GB" b="1" dirty="0" err="1" smtClean="0">
                <a:solidFill>
                  <a:schemeClr val="tx1"/>
                </a:solidFill>
              </a:rPr>
              <a:t>ymholi</a:t>
            </a:r>
            <a:r>
              <a:rPr lang="en-GB" b="1" dirty="0" smtClean="0">
                <a:solidFill>
                  <a:schemeClr val="tx1"/>
                </a:solidFill>
              </a:rPr>
              <a:t> </a:t>
            </a:r>
            <a:r>
              <a:rPr lang="en-GB" b="1" dirty="0" err="1" smtClean="0">
                <a:solidFill>
                  <a:schemeClr val="tx1"/>
                </a:solidFill>
              </a:rPr>
              <a:t>ymarferol</a:t>
            </a:r>
            <a:r>
              <a:rPr lang="en-GB" b="1" dirty="0" smtClean="0">
                <a:solidFill>
                  <a:schemeClr val="tx1"/>
                </a:solidFill>
              </a:rPr>
              <a:t> </a:t>
            </a:r>
          </a:p>
          <a:p>
            <a:pPr marL="0" indent="0">
              <a:buNone/>
            </a:pPr>
            <a:r>
              <a:rPr lang="en-GB" dirty="0" smtClean="0">
                <a:solidFill>
                  <a:schemeClr val="tx1"/>
                </a:solidFill>
              </a:rPr>
              <a:t>More time for hands on practical investigations</a:t>
            </a:r>
          </a:p>
          <a:p>
            <a:pPr>
              <a:buFont typeface="Wingdings" panose="05000000000000000000" pitchFamily="2" charset="2"/>
              <a:buChar char="§"/>
            </a:pPr>
            <a:r>
              <a:rPr lang="en-GB" b="1" dirty="0" smtClean="0">
                <a:solidFill>
                  <a:schemeClr val="tx1"/>
                </a:solidFill>
              </a:rPr>
              <a:t> </a:t>
            </a:r>
            <a:r>
              <a:rPr lang="en-GB" b="1" dirty="0" err="1" smtClean="0">
                <a:solidFill>
                  <a:schemeClr val="tx1"/>
                </a:solidFill>
              </a:rPr>
              <a:t>Cafwyd</a:t>
            </a:r>
            <a:r>
              <a:rPr lang="en-GB" b="1" dirty="0" smtClean="0">
                <a:solidFill>
                  <a:schemeClr val="tx1"/>
                </a:solidFill>
              </a:rPr>
              <a:t> </a:t>
            </a:r>
            <a:r>
              <a:rPr lang="en-GB" b="1" dirty="0" err="1" smtClean="0">
                <a:solidFill>
                  <a:schemeClr val="tx1"/>
                </a:solidFill>
              </a:rPr>
              <a:t>gwelliant</a:t>
            </a:r>
            <a:r>
              <a:rPr lang="en-GB" b="1" dirty="0" smtClean="0">
                <a:solidFill>
                  <a:schemeClr val="tx1"/>
                </a:solidFill>
              </a:rPr>
              <a:t> </a:t>
            </a:r>
            <a:r>
              <a:rPr lang="en-GB" b="1" dirty="0" err="1" smtClean="0">
                <a:solidFill>
                  <a:schemeClr val="tx1"/>
                </a:solidFill>
              </a:rPr>
              <a:t>mewn</a:t>
            </a:r>
            <a:r>
              <a:rPr lang="en-GB" b="1" dirty="0" smtClean="0">
                <a:solidFill>
                  <a:schemeClr val="tx1"/>
                </a:solidFill>
              </a:rPr>
              <a:t> </a:t>
            </a:r>
            <a:r>
              <a:rPr lang="en-GB" b="1" dirty="0" err="1" smtClean="0">
                <a:solidFill>
                  <a:schemeClr val="tx1"/>
                </a:solidFill>
              </a:rPr>
              <a:t>safonau</a:t>
            </a:r>
            <a:r>
              <a:rPr lang="en-GB" b="1" dirty="0" smtClean="0">
                <a:solidFill>
                  <a:schemeClr val="tx1"/>
                </a:solidFill>
              </a:rPr>
              <a:t> o </a:t>
            </a:r>
            <a:r>
              <a:rPr lang="en-GB" b="1" dirty="0" err="1" smtClean="0">
                <a:solidFill>
                  <a:schemeClr val="tx1"/>
                </a:solidFill>
              </a:rPr>
              <a:t>ganlyniad</a:t>
            </a:r>
            <a:r>
              <a:rPr lang="en-GB" b="1" dirty="0" smtClean="0">
                <a:solidFill>
                  <a:schemeClr val="tx1"/>
                </a:solidFill>
              </a:rPr>
              <a:t> </a:t>
            </a:r>
            <a:r>
              <a:rPr lang="en-GB" b="1" dirty="0" err="1">
                <a:solidFill>
                  <a:schemeClr val="tx1"/>
                </a:solidFill>
              </a:rPr>
              <a:t>i</a:t>
            </a:r>
            <a:r>
              <a:rPr lang="en-GB" b="1" dirty="0" err="1" smtClean="0">
                <a:solidFill>
                  <a:schemeClr val="tx1"/>
                </a:solidFill>
              </a:rPr>
              <a:t>’r</a:t>
            </a:r>
            <a:r>
              <a:rPr lang="en-GB" b="1" dirty="0" smtClean="0">
                <a:solidFill>
                  <a:schemeClr val="tx1"/>
                </a:solidFill>
              </a:rPr>
              <a:t> </a:t>
            </a:r>
            <a:r>
              <a:rPr lang="en-GB" b="1" dirty="0" err="1">
                <a:solidFill>
                  <a:schemeClr val="tx1"/>
                </a:solidFill>
              </a:rPr>
              <a:t>p</a:t>
            </a:r>
            <a:r>
              <a:rPr lang="en-GB" b="1" dirty="0" err="1" smtClean="0">
                <a:solidFill>
                  <a:schemeClr val="tx1"/>
                </a:solidFill>
              </a:rPr>
              <a:t>wyslais</a:t>
            </a:r>
            <a:r>
              <a:rPr lang="en-GB" b="1" dirty="0" smtClean="0">
                <a:solidFill>
                  <a:schemeClr val="tx1"/>
                </a:solidFill>
              </a:rPr>
              <a:t> </a:t>
            </a:r>
            <a:r>
              <a:rPr lang="en-GB" b="1" dirty="0" err="1" smtClean="0">
                <a:solidFill>
                  <a:schemeClr val="tx1"/>
                </a:solidFill>
              </a:rPr>
              <a:t>ar</a:t>
            </a:r>
            <a:r>
              <a:rPr lang="en-GB" b="1" dirty="0" smtClean="0">
                <a:solidFill>
                  <a:schemeClr val="tx1"/>
                </a:solidFill>
              </a:rPr>
              <a:t> </a:t>
            </a:r>
            <a:r>
              <a:rPr lang="en-GB" b="1" dirty="0" err="1" smtClean="0">
                <a:solidFill>
                  <a:schemeClr val="tx1"/>
                </a:solidFill>
              </a:rPr>
              <a:t>feddwl</a:t>
            </a:r>
            <a:r>
              <a:rPr lang="en-GB" b="1" dirty="0" smtClean="0">
                <a:solidFill>
                  <a:schemeClr val="tx1"/>
                </a:solidFill>
              </a:rPr>
              <a:t>, </a:t>
            </a:r>
            <a:r>
              <a:rPr lang="en-GB" b="1" dirty="0" err="1" smtClean="0">
                <a:solidFill>
                  <a:schemeClr val="tx1"/>
                </a:solidFill>
              </a:rPr>
              <a:t>siarad</a:t>
            </a:r>
            <a:r>
              <a:rPr lang="en-GB" b="1" dirty="0" smtClean="0">
                <a:solidFill>
                  <a:schemeClr val="tx1"/>
                </a:solidFill>
              </a:rPr>
              <a:t> a </a:t>
            </a:r>
            <a:r>
              <a:rPr lang="en-GB" b="1" dirty="0" err="1" smtClean="0">
                <a:solidFill>
                  <a:schemeClr val="tx1"/>
                </a:solidFill>
              </a:rPr>
              <a:t>gwneud</a:t>
            </a:r>
            <a:endParaRPr lang="en-GB" b="1" dirty="0">
              <a:solidFill>
                <a:schemeClr val="tx1"/>
              </a:solidFill>
            </a:endParaRPr>
          </a:p>
          <a:p>
            <a:r>
              <a:rPr lang="en-GB" dirty="0" smtClean="0">
                <a:solidFill>
                  <a:schemeClr val="tx1"/>
                </a:solidFill>
              </a:rPr>
              <a:t>This creative approach focused on thinking, doing and talking was shown to increase pupils’ attainment.</a:t>
            </a:r>
            <a:endParaRPr lang="en-GB" dirty="0">
              <a:solidFill>
                <a:schemeClr val="tx1"/>
              </a:solidFill>
            </a:endParaRPr>
          </a:p>
        </p:txBody>
      </p:sp>
    </p:spTree>
    <p:extLst>
      <p:ext uri="{BB962C8B-B14F-4D97-AF65-F5344CB8AC3E}">
        <p14:creationId xmlns:p14="http://schemas.microsoft.com/office/powerpoint/2010/main" val="501445930"/>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solidFill>
                  <a:schemeClr val="tx1"/>
                </a:solidFill>
              </a:rPr>
              <a:t>Datblygodd</a:t>
            </a:r>
            <a:r>
              <a:rPr lang="en-GB" dirty="0" smtClean="0">
                <a:solidFill>
                  <a:schemeClr val="tx1"/>
                </a:solidFill>
              </a:rPr>
              <a:t> </a:t>
            </a:r>
            <a:r>
              <a:rPr lang="en-GB" dirty="0" err="1" smtClean="0">
                <a:solidFill>
                  <a:schemeClr val="tx1"/>
                </a:solidFill>
              </a:rPr>
              <a:t>strategaeth</a:t>
            </a:r>
            <a:r>
              <a:rPr lang="en-GB" dirty="0" smtClean="0">
                <a:solidFill>
                  <a:schemeClr val="tx1"/>
                </a:solidFill>
              </a:rPr>
              <a:t> “Bright Ideas Time” </a:t>
            </a:r>
            <a:r>
              <a:rPr lang="en-GB" dirty="0" err="1" smtClean="0">
                <a:solidFill>
                  <a:schemeClr val="tx1"/>
                </a:solidFill>
              </a:rPr>
              <a:t>o’r</a:t>
            </a:r>
            <a:r>
              <a:rPr lang="en-GB" dirty="0" smtClean="0">
                <a:solidFill>
                  <a:schemeClr val="tx1"/>
                </a:solidFill>
              </a:rPr>
              <a:t> </a:t>
            </a:r>
            <a:r>
              <a:rPr lang="en-GB" dirty="0" err="1" smtClean="0">
                <a:solidFill>
                  <a:schemeClr val="tx1"/>
                </a:solidFill>
              </a:rPr>
              <a:t>prosiect</a:t>
            </a:r>
            <a:r>
              <a:rPr lang="en-GB" dirty="0" smtClean="0">
                <a:solidFill>
                  <a:schemeClr val="tx1"/>
                </a:solidFill>
              </a:rPr>
              <a:t> </a:t>
            </a:r>
            <a:r>
              <a:rPr lang="en-GB" dirty="0" err="1" smtClean="0">
                <a:solidFill>
                  <a:schemeClr val="tx1"/>
                </a:solidFill>
              </a:rPr>
              <a:t>hwn</a:t>
            </a:r>
            <a:r>
              <a:rPr lang="en-GB" dirty="0" smtClean="0">
                <a:solidFill>
                  <a:schemeClr val="tx1"/>
                </a:solidFill>
              </a:rPr>
              <a:t>:</a:t>
            </a:r>
            <a:endParaRPr lang="en-GB" dirty="0">
              <a:solidFill>
                <a:schemeClr val="tx1"/>
              </a:solidFill>
            </a:endParaRPr>
          </a:p>
        </p:txBody>
      </p:sp>
      <p:sp>
        <p:nvSpPr>
          <p:cNvPr id="3" name="Content Placeholder 2"/>
          <p:cNvSpPr>
            <a:spLocks noGrp="1"/>
          </p:cNvSpPr>
          <p:nvPr>
            <p:ph idx="1"/>
          </p:nvPr>
        </p:nvSpPr>
        <p:spPr/>
        <p:txBody>
          <a:bodyPr>
            <a:normAutofit fontScale="92500" lnSpcReduction="20000"/>
          </a:bodyPr>
          <a:lstStyle/>
          <a:p>
            <a:r>
              <a:rPr lang="en-GB" b="1" dirty="0" smtClean="0">
                <a:solidFill>
                  <a:schemeClr val="tx1"/>
                </a:solidFill>
              </a:rPr>
              <a:t>“BRIGHT IDEAS” DPP </a:t>
            </a:r>
            <a:r>
              <a:rPr lang="en-GB" b="1" dirty="0">
                <a:solidFill>
                  <a:schemeClr val="tx1"/>
                </a:solidFill>
              </a:rPr>
              <a:t>+ F</a:t>
            </a:r>
            <a:r>
              <a:rPr lang="en-GB" b="1" dirty="0" smtClean="0">
                <a:solidFill>
                  <a:schemeClr val="tx1"/>
                </a:solidFill>
              </a:rPr>
              <a:t>IDIO</a:t>
            </a:r>
            <a:endParaRPr lang="en-GB" b="1" dirty="0">
              <a:solidFill>
                <a:schemeClr val="tx1"/>
              </a:solidFill>
            </a:endParaRPr>
          </a:p>
          <a:p>
            <a:pPr marL="0" indent="0">
              <a:buNone/>
            </a:pPr>
            <a:r>
              <a:rPr lang="en-GB" u="sng" dirty="0">
                <a:hlinkClick r:id="rId2"/>
              </a:rPr>
              <a:t>https://pstt.org.uk/resources/cpd-units/bright-ideas-in-primary-science</a:t>
            </a:r>
            <a:endParaRPr lang="en-GB" u="sng" dirty="0"/>
          </a:p>
          <a:p>
            <a:r>
              <a:rPr lang="en-GB" b="1" dirty="0" err="1" smtClean="0"/>
              <a:t>Pwyslais</a:t>
            </a:r>
            <a:r>
              <a:rPr lang="en-GB" b="1" dirty="0" smtClean="0"/>
              <a:t> </a:t>
            </a:r>
            <a:r>
              <a:rPr lang="en-GB" b="1" dirty="0" err="1" smtClean="0"/>
              <a:t>ar</a:t>
            </a:r>
            <a:r>
              <a:rPr lang="en-GB" b="1" dirty="0" smtClean="0"/>
              <a:t> </a:t>
            </a:r>
            <a:r>
              <a:rPr lang="en-GB" b="1" dirty="0" err="1" smtClean="0"/>
              <a:t>echdynnu</a:t>
            </a:r>
            <a:r>
              <a:rPr lang="en-GB" b="1" dirty="0" smtClean="0"/>
              <a:t> </a:t>
            </a:r>
            <a:r>
              <a:rPr lang="en-GB" b="1" dirty="0" err="1" smtClean="0"/>
              <a:t>syniadau</a:t>
            </a:r>
            <a:r>
              <a:rPr lang="en-GB" b="1" dirty="0" smtClean="0"/>
              <a:t> a </a:t>
            </a:r>
            <a:r>
              <a:rPr lang="en-GB" b="1" dirty="0" err="1" smtClean="0"/>
              <a:t>chamsyniadau</a:t>
            </a:r>
            <a:r>
              <a:rPr lang="en-GB" b="1" dirty="0" smtClean="0"/>
              <a:t> </a:t>
            </a:r>
            <a:r>
              <a:rPr lang="en-GB" b="1" dirty="0" err="1" smtClean="0"/>
              <a:t>cychwynnol</a:t>
            </a:r>
            <a:r>
              <a:rPr lang="en-GB" b="1" dirty="0" smtClean="0"/>
              <a:t> plant. </a:t>
            </a:r>
            <a:r>
              <a:rPr lang="en-GB" b="1" dirty="0" err="1" smtClean="0"/>
              <a:t>Gellir</a:t>
            </a:r>
            <a:r>
              <a:rPr lang="en-GB" b="1" dirty="0" smtClean="0"/>
              <a:t> </a:t>
            </a:r>
            <a:r>
              <a:rPr lang="en-GB" b="1" dirty="0" err="1" smtClean="0"/>
              <a:t>ei</a:t>
            </a:r>
            <a:r>
              <a:rPr lang="en-GB" b="1" dirty="0" smtClean="0"/>
              <a:t> </a:t>
            </a:r>
            <a:r>
              <a:rPr lang="en-GB" b="1" dirty="0" err="1" smtClean="0"/>
              <a:t>ddefnyddio</a:t>
            </a:r>
            <a:r>
              <a:rPr lang="en-GB" b="1" dirty="0" smtClean="0"/>
              <a:t> </a:t>
            </a:r>
            <a:r>
              <a:rPr lang="en-GB" b="1" dirty="0" err="1" smtClean="0"/>
              <a:t>hefyd</a:t>
            </a:r>
            <a:r>
              <a:rPr lang="en-GB" b="1" dirty="0" smtClean="0"/>
              <a:t> </a:t>
            </a:r>
            <a:r>
              <a:rPr lang="en-GB" b="1" dirty="0" err="1" smtClean="0"/>
              <a:t>ar</a:t>
            </a:r>
            <a:r>
              <a:rPr lang="en-GB" b="1" dirty="0" smtClean="0"/>
              <a:t> </a:t>
            </a:r>
            <a:r>
              <a:rPr lang="en-GB" b="1" dirty="0" err="1" smtClean="0"/>
              <a:t>gyfer</a:t>
            </a:r>
            <a:r>
              <a:rPr lang="en-GB" b="1" dirty="0" smtClean="0"/>
              <a:t> </a:t>
            </a:r>
            <a:r>
              <a:rPr lang="en-GB" b="1" dirty="0" err="1" smtClean="0"/>
              <a:t>asesu</a:t>
            </a:r>
            <a:r>
              <a:rPr lang="en-GB" b="1" dirty="0" smtClean="0"/>
              <a:t>.</a:t>
            </a:r>
          </a:p>
          <a:p>
            <a:r>
              <a:rPr lang="en-GB" dirty="0" smtClean="0"/>
              <a:t>“Teachers comment that they can elicit what pupils know and understand and consequently highlight their alternate or misconceptions. The Bright Ideas “prompts” are basically elicitation strategies. Also used as an assessment tool.”</a:t>
            </a:r>
          </a:p>
          <a:p>
            <a:r>
              <a:rPr lang="en-GB" b="1" dirty="0" err="1" smtClean="0"/>
              <a:t>Amser</a:t>
            </a:r>
            <a:r>
              <a:rPr lang="en-GB" b="1" dirty="0" smtClean="0"/>
              <a:t> </a:t>
            </a:r>
            <a:r>
              <a:rPr lang="en-GB" b="1" dirty="0" err="1" smtClean="0"/>
              <a:t>i</a:t>
            </a:r>
            <a:r>
              <a:rPr lang="en-GB" b="1" dirty="0" smtClean="0"/>
              <a:t> </a:t>
            </a:r>
            <a:r>
              <a:rPr lang="en-GB" b="1" dirty="0" err="1" smtClean="0"/>
              <a:t>blant</a:t>
            </a:r>
            <a:r>
              <a:rPr lang="en-GB" b="1" dirty="0" smtClean="0"/>
              <a:t> </a:t>
            </a:r>
            <a:r>
              <a:rPr lang="en-GB" b="1" dirty="0" err="1" smtClean="0"/>
              <a:t>siarad</a:t>
            </a:r>
            <a:r>
              <a:rPr lang="en-GB" b="1" dirty="0" smtClean="0"/>
              <a:t> </a:t>
            </a:r>
            <a:r>
              <a:rPr lang="en-GB" b="1" dirty="0" err="1" smtClean="0"/>
              <a:t>yn</a:t>
            </a:r>
            <a:r>
              <a:rPr lang="en-GB" b="1" dirty="0" smtClean="0"/>
              <a:t> </a:t>
            </a:r>
            <a:r>
              <a:rPr lang="en-GB" b="1" dirty="0" err="1" smtClean="0"/>
              <a:t>annibynnol</a:t>
            </a:r>
            <a:r>
              <a:rPr lang="en-GB" b="1" dirty="0" smtClean="0"/>
              <a:t> am </a:t>
            </a:r>
            <a:r>
              <a:rPr lang="en-GB" b="1" dirty="0" err="1" smtClean="0"/>
              <a:t>wyddoniaeth</a:t>
            </a:r>
            <a:r>
              <a:rPr lang="en-GB" b="1" dirty="0" smtClean="0"/>
              <a:t> </a:t>
            </a:r>
            <a:r>
              <a:rPr lang="en-GB" b="1" dirty="0" err="1" smtClean="0"/>
              <a:t>ym</a:t>
            </a:r>
            <a:r>
              <a:rPr lang="en-GB" b="1" dirty="0" smtClean="0"/>
              <a:t> </a:t>
            </a:r>
            <a:r>
              <a:rPr lang="en-GB" b="1" dirty="0" err="1" smtClean="0"/>
              <a:t>mhob</a:t>
            </a:r>
            <a:r>
              <a:rPr lang="en-GB" b="1" dirty="0" smtClean="0"/>
              <a:t> </a:t>
            </a:r>
            <a:r>
              <a:rPr lang="en-GB" b="1" dirty="0" err="1" smtClean="0"/>
              <a:t>gwers</a:t>
            </a:r>
            <a:r>
              <a:rPr lang="en-GB" b="1" dirty="0" smtClean="0"/>
              <a:t> </a:t>
            </a:r>
            <a:r>
              <a:rPr lang="en-GB" b="1" dirty="0" err="1" smtClean="0"/>
              <a:t>gwyddoniaeth</a:t>
            </a:r>
            <a:r>
              <a:rPr lang="en-GB" b="1" dirty="0" smtClean="0"/>
              <a:t>.</a:t>
            </a:r>
          </a:p>
          <a:p>
            <a:r>
              <a:rPr lang="en-GB" dirty="0" smtClean="0"/>
              <a:t>“A dedicated discussion time set aside to talk about science in each primary science lesson – 10 minutes at any point in the lesson.”</a:t>
            </a:r>
          </a:p>
          <a:p>
            <a:r>
              <a:rPr lang="en-GB" b="1" dirty="0" err="1" smtClean="0"/>
              <a:t>Adborth</a:t>
            </a:r>
            <a:r>
              <a:rPr lang="en-GB" b="1" dirty="0" smtClean="0"/>
              <a:t> </a:t>
            </a:r>
            <a:r>
              <a:rPr lang="en-GB" b="1" dirty="0" err="1" smtClean="0"/>
              <a:t>gan</a:t>
            </a:r>
            <a:r>
              <a:rPr lang="en-GB" b="1" dirty="0" smtClean="0"/>
              <a:t> </a:t>
            </a:r>
            <a:r>
              <a:rPr lang="en-GB" b="1" dirty="0" err="1" smtClean="0"/>
              <a:t>athrawon</a:t>
            </a:r>
            <a:r>
              <a:rPr lang="en-GB" b="1" dirty="0" smtClean="0"/>
              <a:t>: </a:t>
            </a:r>
            <a:r>
              <a:rPr lang="en-GB" b="1" dirty="0" err="1" smtClean="0"/>
              <a:t>Gwelliant</a:t>
            </a:r>
            <a:r>
              <a:rPr lang="en-GB" b="1" dirty="0" smtClean="0"/>
              <a:t> </a:t>
            </a:r>
            <a:r>
              <a:rPr lang="en-GB" b="1" dirty="0" err="1" smtClean="0"/>
              <a:t>yn</a:t>
            </a:r>
            <a:r>
              <a:rPr lang="en-GB" b="1" dirty="0" smtClean="0"/>
              <a:t> </a:t>
            </a:r>
            <a:r>
              <a:rPr lang="en-GB" b="1" dirty="0" err="1" smtClean="0"/>
              <a:t>safon</a:t>
            </a:r>
            <a:r>
              <a:rPr lang="en-GB" b="1" dirty="0" smtClean="0"/>
              <a:t> </a:t>
            </a:r>
            <a:r>
              <a:rPr lang="en-GB" b="1" dirty="0" err="1" smtClean="0"/>
              <a:t>meddwl</a:t>
            </a:r>
            <a:r>
              <a:rPr lang="en-GB" b="1" dirty="0" smtClean="0"/>
              <a:t> a </a:t>
            </a:r>
            <a:r>
              <a:rPr lang="en-GB" b="1" dirty="0" err="1" smtClean="0"/>
              <a:t>dealltwriaeth</a:t>
            </a:r>
            <a:r>
              <a:rPr lang="en-GB" b="1" dirty="0" smtClean="0"/>
              <a:t> y plant (</a:t>
            </a:r>
            <a:r>
              <a:rPr lang="en-GB" b="1" dirty="0" err="1" smtClean="0"/>
              <a:t>pob</a:t>
            </a:r>
            <a:r>
              <a:rPr lang="en-GB" b="1" dirty="0" smtClean="0"/>
              <a:t> </a:t>
            </a:r>
            <a:r>
              <a:rPr lang="en-GB" b="1" dirty="0" err="1" smtClean="0"/>
              <a:t>oedran</a:t>
            </a:r>
            <a:r>
              <a:rPr lang="en-GB" b="1" dirty="0" smtClean="0"/>
              <a:t>)</a:t>
            </a:r>
            <a:endParaRPr lang="en-GB" b="1" dirty="0"/>
          </a:p>
          <a:p>
            <a:r>
              <a:rPr lang="en-GB" dirty="0" smtClean="0"/>
              <a:t>“Feedback from teachers: valuable in developing children’s thinking and understanding (all ages).”</a:t>
            </a:r>
            <a:endParaRPr lang="en-GB" dirty="0"/>
          </a:p>
        </p:txBody>
      </p:sp>
    </p:spTree>
    <p:extLst>
      <p:ext uri="{BB962C8B-B14F-4D97-AF65-F5344CB8AC3E}">
        <p14:creationId xmlns:p14="http://schemas.microsoft.com/office/powerpoint/2010/main" val="1132125400"/>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
            </a:r>
            <a:br>
              <a:rPr lang="en-GB" dirty="0" smtClean="0"/>
            </a:br>
            <a:r>
              <a:rPr lang="en-GB" dirty="0" err="1" smtClean="0"/>
              <a:t>Clipiau</a:t>
            </a:r>
            <a:r>
              <a:rPr lang="en-GB" dirty="0" smtClean="0"/>
              <a:t> </a:t>
            </a:r>
            <a:r>
              <a:rPr lang="en-GB" dirty="0" err="1" smtClean="0"/>
              <a:t>fidio</a:t>
            </a:r>
            <a:r>
              <a:rPr lang="en-GB" dirty="0" smtClean="0"/>
              <a:t> </a:t>
            </a:r>
            <a:r>
              <a:rPr lang="en-GB" dirty="0" smtClean="0">
                <a:solidFill>
                  <a:schemeClr val="tx1"/>
                </a:solidFill>
              </a:rPr>
              <a:t>“Bright ideas”  </a:t>
            </a:r>
            <a:endParaRPr lang="en-GB" dirty="0">
              <a:solidFill>
                <a:schemeClr val="tx1"/>
              </a:solidFill>
            </a:endParaRPr>
          </a:p>
        </p:txBody>
      </p:sp>
      <p:sp>
        <p:nvSpPr>
          <p:cNvPr id="3" name="Content Placeholder 2"/>
          <p:cNvSpPr>
            <a:spLocks noGrp="1"/>
          </p:cNvSpPr>
          <p:nvPr>
            <p:ph idx="1"/>
          </p:nvPr>
        </p:nvSpPr>
        <p:spPr/>
        <p:txBody>
          <a:bodyPr/>
          <a:lstStyle/>
          <a:p>
            <a:endParaRPr lang="en-GB" dirty="0" smtClean="0">
              <a:hlinkClick r:id=""/>
            </a:endParaRPr>
          </a:p>
          <a:p>
            <a:r>
              <a:rPr lang="en-GB" dirty="0" smtClean="0">
                <a:hlinkClick r:id="rId2"/>
              </a:rPr>
              <a:t>https</a:t>
            </a:r>
            <a:r>
              <a:rPr lang="en-GB" dirty="0">
                <a:hlinkClick r:id="rId2"/>
              </a:rPr>
              <a:t>://</a:t>
            </a:r>
            <a:r>
              <a:rPr lang="en-GB" dirty="0" smtClean="0">
                <a:hlinkClick r:id="rId2"/>
              </a:rPr>
              <a:t>www.pstt-cpd.org.uk/ext/cpd/bright-ideas/introduction-to-the-bright-ideas-time.html</a:t>
            </a:r>
            <a:endParaRPr lang="en-GB" dirty="0" smtClean="0"/>
          </a:p>
          <a:p>
            <a:endParaRPr lang="en-GB" dirty="0" smtClean="0"/>
          </a:p>
          <a:p>
            <a:endParaRPr lang="en-GB" dirty="0" smtClean="0"/>
          </a:p>
          <a:p>
            <a:r>
              <a:rPr lang="en-GB" dirty="0" err="1" smtClean="0"/>
              <a:t>Ymatebion</a:t>
            </a:r>
            <a:r>
              <a:rPr lang="en-GB" dirty="0" smtClean="0"/>
              <a:t> </a:t>
            </a:r>
            <a:r>
              <a:rPr lang="en-GB" dirty="0" err="1" smtClean="0"/>
              <a:t>athrawon</a:t>
            </a:r>
            <a:r>
              <a:rPr lang="en-GB" dirty="0" smtClean="0"/>
              <a:t> a </a:t>
            </a:r>
            <a:r>
              <a:rPr lang="en-GB" dirty="0" err="1" smtClean="0"/>
              <a:t>phlant</a:t>
            </a:r>
            <a:endParaRPr lang="en-GB" dirty="0" smtClean="0"/>
          </a:p>
          <a:p>
            <a:r>
              <a:rPr lang="en-GB" dirty="0" err="1" smtClean="0"/>
              <a:t>Cyfeiriad</a:t>
            </a:r>
            <a:r>
              <a:rPr lang="en-GB" dirty="0" smtClean="0"/>
              <a:t> at “Bloom” / Theori </a:t>
            </a:r>
            <a:r>
              <a:rPr lang="en-GB" dirty="0" err="1" smtClean="0"/>
              <a:t>adeileddol</a:t>
            </a:r>
            <a:r>
              <a:rPr lang="en-GB" dirty="0" smtClean="0"/>
              <a:t> </a:t>
            </a:r>
            <a:r>
              <a:rPr lang="en-GB" dirty="0" err="1" smtClean="0"/>
              <a:t>mewn</a:t>
            </a:r>
            <a:r>
              <a:rPr lang="en-GB" dirty="0" smtClean="0"/>
              <a:t> </a:t>
            </a:r>
            <a:r>
              <a:rPr lang="en-GB" dirty="0" err="1" smtClean="0"/>
              <a:t>i</a:t>
            </a:r>
            <a:r>
              <a:rPr lang="en-GB" dirty="0" smtClean="0"/>
              <a:t> </a:t>
            </a:r>
            <a:r>
              <a:rPr lang="en-GB" dirty="0" err="1" smtClean="0"/>
              <a:t>ymarfer</a:t>
            </a:r>
            <a:endParaRPr lang="en-GB" dirty="0"/>
          </a:p>
        </p:txBody>
      </p:sp>
    </p:spTree>
    <p:extLst>
      <p:ext uri="{BB962C8B-B14F-4D97-AF65-F5344CB8AC3E}">
        <p14:creationId xmlns:p14="http://schemas.microsoft.com/office/powerpoint/2010/main" val="3443481218"/>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Education Endowment Foundation Project (2012 – 2015)”</a:t>
            </a:r>
            <a:endParaRPr lang="en-GB" dirty="0"/>
          </a:p>
        </p:txBody>
      </p:sp>
      <p:sp>
        <p:nvSpPr>
          <p:cNvPr id="3" name="Content Placeholder 2"/>
          <p:cNvSpPr>
            <a:spLocks noGrp="1"/>
          </p:cNvSpPr>
          <p:nvPr>
            <p:ph idx="1"/>
          </p:nvPr>
        </p:nvSpPr>
        <p:spPr/>
        <p:txBody>
          <a:bodyPr>
            <a:normAutofit/>
          </a:bodyPr>
          <a:lstStyle/>
          <a:p>
            <a:endParaRPr lang="en-US" dirty="0" smtClean="0"/>
          </a:p>
          <a:p>
            <a:r>
              <a:rPr lang="en-US" sz="2400" dirty="0" smtClean="0">
                <a:solidFill>
                  <a:schemeClr val="tx1"/>
                </a:solidFill>
              </a:rPr>
              <a:t>“Thinking</a:t>
            </a:r>
            <a:r>
              <a:rPr lang="en-US" sz="2400" dirty="0">
                <a:solidFill>
                  <a:schemeClr val="tx1"/>
                </a:solidFill>
              </a:rPr>
              <a:t>, Doing, Talking Science (TDTS) is a </a:t>
            </a:r>
            <a:r>
              <a:rPr lang="en-US" sz="2400" dirty="0" err="1">
                <a:solidFill>
                  <a:schemeClr val="tx1"/>
                </a:solidFill>
              </a:rPr>
              <a:t>programme</a:t>
            </a:r>
            <a:r>
              <a:rPr lang="en-US" sz="2400" dirty="0">
                <a:solidFill>
                  <a:schemeClr val="tx1"/>
                </a:solidFill>
              </a:rPr>
              <a:t> that aims to </a:t>
            </a:r>
            <a:r>
              <a:rPr lang="en-US" sz="2400" dirty="0" smtClean="0">
                <a:solidFill>
                  <a:schemeClr val="tx1"/>
                </a:solidFill>
              </a:rPr>
              <a:t>make science </a:t>
            </a:r>
            <a:r>
              <a:rPr lang="en-US" sz="2400" dirty="0">
                <a:solidFill>
                  <a:schemeClr val="tx1"/>
                </a:solidFill>
              </a:rPr>
              <a:t>lessons in primary schools more practical, creative and challenging.</a:t>
            </a:r>
          </a:p>
          <a:p>
            <a:r>
              <a:rPr lang="en-US" sz="2400" dirty="0">
                <a:solidFill>
                  <a:schemeClr val="tx1"/>
                </a:solidFill>
              </a:rPr>
              <a:t>Teachers are trained in a repertoire of strategies that aim to encourage pupils </a:t>
            </a:r>
            <a:r>
              <a:rPr lang="en-US" sz="2400" dirty="0" smtClean="0">
                <a:solidFill>
                  <a:schemeClr val="tx1"/>
                </a:solidFill>
              </a:rPr>
              <a:t>to use </a:t>
            </a:r>
            <a:r>
              <a:rPr lang="en-US" sz="2400" dirty="0">
                <a:solidFill>
                  <a:schemeClr val="tx1"/>
                </a:solidFill>
              </a:rPr>
              <a:t>higher order thinking skills. For example, pupils are posed ‘Big Questions</a:t>
            </a:r>
            <a:r>
              <a:rPr lang="en-US" sz="2400" dirty="0" smtClean="0">
                <a:solidFill>
                  <a:schemeClr val="tx1"/>
                </a:solidFill>
              </a:rPr>
              <a:t>’, such </a:t>
            </a:r>
            <a:r>
              <a:rPr lang="en-US" sz="2400" dirty="0">
                <a:solidFill>
                  <a:schemeClr val="tx1"/>
                </a:solidFill>
              </a:rPr>
              <a:t>as ‘How do you know that the earth is a sphere</a:t>
            </a:r>
            <a:r>
              <a:rPr lang="en-US" sz="2400" dirty="0" smtClean="0">
                <a:solidFill>
                  <a:schemeClr val="tx1"/>
                </a:solidFill>
              </a:rPr>
              <a:t>?’ that </a:t>
            </a:r>
            <a:r>
              <a:rPr lang="en-US" sz="2400" dirty="0">
                <a:solidFill>
                  <a:schemeClr val="tx1"/>
                </a:solidFill>
              </a:rPr>
              <a:t>are used to </a:t>
            </a:r>
            <a:r>
              <a:rPr lang="en-US" sz="2400" dirty="0" smtClean="0">
                <a:solidFill>
                  <a:schemeClr val="tx1"/>
                </a:solidFill>
              </a:rPr>
              <a:t>stimulate discussion </a:t>
            </a:r>
            <a:r>
              <a:rPr lang="en-US" sz="2400" dirty="0">
                <a:solidFill>
                  <a:schemeClr val="tx1"/>
                </a:solidFill>
              </a:rPr>
              <a:t>about scientific </a:t>
            </a:r>
            <a:r>
              <a:rPr lang="en-US" sz="2400" dirty="0" smtClean="0">
                <a:solidFill>
                  <a:schemeClr val="tx1"/>
                </a:solidFill>
              </a:rPr>
              <a:t>topics </a:t>
            </a:r>
            <a:r>
              <a:rPr lang="en-US" sz="2400" dirty="0">
                <a:solidFill>
                  <a:schemeClr val="tx1"/>
                </a:solidFill>
              </a:rPr>
              <a:t>and the principles of scientific enquiry</a:t>
            </a:r>
            <a:r>
              <a:rPr lang="en-US" sz="2400" dirty="0" smtClean="0">
                <a:solidFill>
                  <a:schemeClr val="tx1"/>
                </a:solidFill>
              </a:rPr>
              <a:t>.”</a:t>
            </a:r>
            <a:endParaRPr lang="en-GB" sz="2400" dirty="0">
              <a:solidFill>
                <a:schemeClr val="tx1"/>
              </a:solidFill>
            </a:endParaRPr>
          </a:p>
        </p:txBody>
      </p:sp>
    </p:spTree>
    <p:extLst>
      <p:ext uri="{BB962C8B-B14F-4D97-AF65-F5344CB8AC3E}">
        <p14:creationId xmlns:p14="http://schemas.microsoft.com/office/powerpoint/2010/main" val="2336758846"/>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tx1"/>
                </a:solidFill>
              </a:rPr>
              <a:t/>
            </a:r>
            <a:br>
              <a:rPr lang="en-US" dirty="0" smtClean="0">
                <a:solidFill>
                  <a:schemeClr val="tx1"/>
                </a:solidFill>
              </a:rPr>
            </a:br>
            <a:r>
              <a:rPr lang="en-US" dirty="0" smtClean="0">
                <a:solidFill>
                  <a:srgbClr val="FF0000"/>
                </a:solidFill>
              </a:rPr>
              <a:t>“Thinking</a:t>
            </a:r>
            <a:r>
              <a:rPr lang="en-US" dirty="0">
                <a:solidFill>
                  <a:srgbClr val="FF0000"/>
                </a:solidFill>
              </a:rPr>
              <a:t>, Doing, Talking </a:t>
            </a:r>
            <a:r>
              <a:rPr lang="en-US" dirty="0" smtClean="0">
                <a:solidFill>
                  <a:srgbClr val="FF0000"/>
                </a:solidFill>
              </a:rPr>
              <a:t>Science”</a:t>
            </a:r>
            <a:endParaRPr lang="en-GB" dirty="0">
              <a:solidFill>
                <a:srgbClr val="FF0000"/>
              </a:solidFill>
            </a:endParaRPr>
          </a:p>
        </p:txBody>
      </p:sp>
      <p:sp>
        <p:nvSpPr>
          <p:cNvPr id="3" name="Content Placeholder 2"/>
          <p:cNvSpPr>
            <a:spLocks noGrp="1"/>
          </p:cNvSpPr>
          <p:nvPr>
            <p:ph idx="1"/>
          </p:nvPr>
        </p:nvSpPr>
        <p:spPr/>
        <p:txBody>
          <a:bodyPr>
            <a:normAutofit lnSpcReduction="10000"/>
          </a:bodyPr>
          <a:lstStyle/>
          <a:p>
            <a:pPr>
              <a:buFont typeface="Wingdings" panose="05000000000000000000" pitchFamily="2" charset="2"/>
              <a:buChar char="Ø"/>
            </a:pPr>
            <a:r>
              <a:rPr lang="en-US" dirty="0" smtClean="0">
                <a:solidFill>
                  <a:schemeClr val="tx1"/>
                </a:solidFill>
              </a:rPr>
              <a:t> The </a:t>
            </a:r>
            <a:r>
              <a:rPr lang="en-US" dirty="0">
                <a:solidFill>
                  <a:schemeClr val="tx1"/>
                </a:solidFill>
              </a:rPr>
              <a:t>training did not aim to provide participating teachers </a:t>
            </a:r>
            <a:r>
              <a:rPr lang="en-US" dirty="0" smtClean="0">
                <a:solidFill>
                  <a:schemeClr val="tx1"/>
                </a:solidFill>
              </a:rPr>
              <a:t>with a </a:t>
            </a:r>
            <a:r>
              <a:rPr lang="en-US" dirty="0">
                <a:solidFill>
                  <a:schemeClr val="tx1"/>
                </a:solidFill>
              </a:rPr>
              <a:t>set of ‘off-the-shelf’ lesson plans to be delivered in schools; rather,</a:t>
            </a:r>
            <a:r>
              <a:rPr lang="en-US" b="1" dirty="0">
                <a:solidFill>
                  <a:schemeClr val="tx1"/>
                </a:solidFill>
              </a:rPr>
              <a:t> it sought </a:t>
            </a:r>
            <a:r>
              <a:rPr lang="en-US" b="1" dirty="0" smtClean="0">
                <a:solidFill>
                  <a:schemeClr val="tx1"/>
                </a:solidFill>
              </a:rPr>
              <a:t>to support </a:t>
            </a:r>
            <a:r>
              <a:rPr lang="en-US" b="1" dirty="0">
                <a:solidFill>
                  <a:schemeClr val="tx1"/>
                </a:solidFill>
              </a:rPr>
              <a:t>teachers to be more creative and thoughtful in planning their </a:t>
            </a:r>
            <a:r>
              <a:rPr lang="en-US" b="1" dirty="0" smtClean="0">
                <a:solidFill>
                  <a:schemeClr val="tx1"/>
                </a:solidFill>
              </a:rPr>
              <a:t>science lessons</a:t>
            </a:r>
            <a:r>
              <a:rPr lang="en-US" b="1" dirty="0">
                <a:solidFill>
                  <a:schemeClr val="tx1"/>
                </a:solidFill>
              </a:rPr>
              <a:t>. </a:t>
            </a:r>
            <a:endParaRPr lang="en-US" b="1" dirty="0" smtClean="0">
              <a:solidFill>
                <a:schemeClr val="tx1"/>
              </a:solidFill>
            </a:endParaRPr>
          </a:p>
          <a:p>
            <a:pPr marL="0" indent="0">
              <a:buNone/>
            </a:pPr>
            <a:r>
              <a:rPr lang="en-US" dirty="0" err="1" smtClean="0">
                <a:solidFill>
                  <a:schemeClr val="accent2">
                    <a:lumMod val="60000"/>
                    <a:lumOff val="40000"/>
                  </a:schemeClr>
                </a:solidFill>
              </a:rPr>
              <a:t>Cefnogi</a:t>
            </a:r>
            <a:r>
              <a:rPr lang="en-US" dirty="0" smtClean="0">
                <a:solidFill>
                  <a:schemeClr val="accent2">
                    <a:lumMod val="60000"/>
                    <a:lumOff val="40000"/>
                  </a:schemeClr>
                </a:solidFill>
              </a:rPr>
              <a:t> </a:t>
            </a:r>
            <a:r>
              <a:rPr lang="en-US" dirty="0" err="1" smtClean="0">
                <a:solidFill>
                  <a:schemeClr val="accent2">
                    <a:lumMod val="60000"/>
                    <a:lumOff val="40000"/>
                  </a:schemeClr>
                </a:solidFill>
              </a:rPr>
              <a:t>athrawon</a:t>
            </a:r>
            <a:r>
              <a:rPr lang="en-US" dirty="0" smtClean="0">
                <a:solidFill>
                  <a:schemeClr val="accent2">
                    <a:lumMod val="60000"/>
                    <a:lumOff val="40000"/>
                  </a:schemeClr>
                </a:solidFill>
              </a:rPr>
              <a:t> </a:t>
            </a:r>
            <a:r>
              <a:rPr lang="en-US" dirty="0" err="1" smtClean="0">
                <a:solidFill>
                  <a:schemeClr val="accent2">
                    <a:lumMod val="60000"/>
                    <a:lumOff val="40000"/>
                  </a:schemeClr>
                </a:solidFill>
              </a:rPr>
              <a:t>i</a:t>
            </a:r>
            <a:r>
              <a:rPr lang="en-US" dirty="0" smtClean="0">
                <a:solidFill>
                  <a:schemeClr val="accent2">
                    <a:lumMod val="60000"/>
                    <a:lumOff val="40000"/>
                  </a:schemeClr>
                </a:solidFill>
              </a:rPr>
              <a:t> </a:t>
            </a:r>
            <a:r>
              <a:rPr lang="en-US" dirty="0" err="1" smtClean="0">
                <a:solidFill>
                  <a:schemeClr val="accent2">
                    <a:lumMod val="60000"/>
                    <a:lumOff val="40000"/>
                  </a:schemeClr>
                </a:solidFill>
              </a:rPr>
              <a:t>fod</a:t>
            </a:r>
            <a:r>
              <a:rPr lang="en-US" dirty="0" smtClean="0">
                <a:solidFill>
                  <a:schemeClr val="accent2">
                    <a:lumMod val="60000"/>
                    <a:lumOff val="40000"/>
                  </a:schemeClr>
                </a:solidFill>
              </a:rPr>
              <a:t> </a:t>
            </a:r>
            <a:r>
              <a:rPr lang="en-US" dirty="0" err="1" smtClean="0">
                <a:solidFill>
                  <a:schemeClr val="accent2">
                    <a:lumMod val="60000"/>
                    <a:lumOff val="40000"/>
                  </a:schemeClr>
                </a:solidFill>
              </a:rPr>
              <a:t>yn</a:t>
            </a:r>
            <a:r>
              <a:rPr lang="en-US" dirty="0" smtClean="0">
                <a:solidFill>
                  <a:schemeClr val="accent2">
                    <a:lumMod val="60000"/>
                    <a:lumOff val="40000"/>
                  </a:schemeClr>
                </a:solidFill>
              </a:rPr>
              <a:t> </a:t>
            </a:r>
            <a:r>
              <a:rPr lang="en-US" dirty="0" err="1" smtClean="0">
                <a:solidFill>
                  <a:schemeClr val="accent2">
                    <a:lumMod val="60000"/>
                    <a:lumOff val="40000"/>
                  </a:schemeClr>
                </a:solidFill>
              </a:rPr>
              <a:t>fwy</a:t>
            </a:r>
            <a:r>
              <a:rPr lang="en-US" dirty="0" smtClean="0">
                <a:solidFill>
                  <a:schemeClr val="accent2">
                    <a:lumMod val="60000"/>
                    <a:lumOff val="40000"/>
                  </a:schemeClr>
                </a:solidFill>
              </a:rPr>
              <a:t> </a:t>
            </a:r>
            <a:r>
              <a:rPr lang="en-US" dirty="0" err="1" smtClean="0">
                <a:solidFill>
                  <a:schemeClr val="accent2">
                    <a:lumMod val="60000"/>
                    <a:lumOff val="40000"/>
                  </a:schemeClr>
                </a:solidFill>
              </a:rPr>
              <a:t>creadigol</a:t>
            </a:r>
            <a:r>
              <a:rPr lang="en-US" dirty="0" smtClean="0">
                <a:solidFill>
                  <a:schemeClr val="accent2">
                    <a:lumMod val="60000"/>
                    <a:lumOff val="40000"/>
                  </a:schemeClr>
                </a:solidFill>
              </a:rPr>
              <a:t> a </a:t>
            </a:r>
            <a:r>
              <a:rPr lang="en-US" dirty="0" err="1" smtClean="0">
                <a:solidFill>
                  <a:schemeClr val="accent2">
                    <a:lumMod val="60000"/>
                    <a:lumOff val="40000"/>
                  </a:schemeClr>
                </a:solidFill>
              </a:rPr>
              <a:t>meddylgar</a:t>
            </a:r>
            <a:r>
              <a:rPr lang="en-US" dirty="0" smtClean="0">
                <a:solidFill>
                  <a:schemeClr val="accent2">
                    <a:lumMod val="60000"/>
                    <a:lumOff val="40000"/>
                  </a:schemeClr>
                </a:solidFill>
              </a:rPr>
              <a:t> </a:t>
            </a:r>
            <a:r>
              <a:rPr lang="en-US" dirty="0" err="1" smtClean="0">
                <a:solidFill>
                  <a:schemeClr val="accent2">
                    <a:lumMod val="60000"/>
                    <a:lumOff val="40000"/>
                  </a:schemeClr>
                </a:solidFill>
              </a:rPr>
              <a:t>wrth</a:t>
            </a:r>
            <a:r>
              <a:rPr lang="en-US" dirty="0" smtClean="0">
                <a:solidFill>
                  <a:schemeClr val="accent2">
                    <a:lumMod val="60000"/>
                    <a:lumOff val="40000"/>
                  </a:schemeClr>
                </a:solidFill>
              </a:rPr>
              <a:t> </a:t>
            </a:r>
            <a:r>
              <a:rPr lang="en-US" dirty="0" err="1" smtClean="0">
                <a:solidFill>
                  <a:schemeClr val="accent2">
                    <a:lumMod val="60000"/>
                    <a:lumOff val="40000"/>
                  </a:schemeClr>
                </a:solidFill>
              </a:rPr>
              <a:t>gynllunio</a:t>
            </a:r>
            <a:r>
              <a:rPr lang="en-US" dirty="0" smtClean="0">
                <a:solidFill>
                  <a:schemeClr val="accent2">
                    <a:lumMod val="60000"/>
                    <a:lumOff val="40000"/>
                  </a:schemeClr>
                </a:solidFill>
              </a:rPr>
              <a:t> </a:t>
            </a:r>
            <a:r>
              <a:rPr lang="en-US" dirty="0" err="1" smtClean="0">
                <a:solidFill>
                  <a:schemeClr val="accent2">
                    <a:lumMod val="60000"/>
                    <a:lumOff val="40000"/>
                  </a:schemeClr>
                </a:solidFill>
              </a:rPr>
              <a:t>eu</a:t>
            </a:r>
            <a:r>
              <a:rPr lang="en-US" dirty="0" smtClean="0">
                <a:solidFill>
                  <a:schemeClr val="accent2">
                    <a:lumMod val="60000"/>
                    <a:lumOff val="40000"/>
                  </a:schemeClr>
                </a:solidFill>
              </a:rPr>
              <a:t> </a:t>
            </a:r>
            <a:r>
              <a:rPr lang="en-US" dirty="0" err="1" smtClean="0">
                <a:solidFill>
                  <a:schemeClr val="accent2">
                    <a:lumMod val="60000"/>
                    <a:lumOff val="40000"/>
                  </a:schemeClr>
                </a:solidFill>
              </a:rPr>
              <a:t>gwersi</a:t>
            </a:r>
            <a:r>
              <a:rPr lang="en-US" dirty="0" smtClean="0">
                <a:solidFill>
                  <a:schemeClr val="accent2">
                    <a:lumMod val="60000"/>
                    <a:lumOff val="40000"/>
                  </a:schemeClr>
                </a:solidFill>
              </a:rPr>
              <a:t> </a:t>
            </a:r>
            <a:r>
              <a:rPr lang="en-US" dirty="0" err="1" smtClean="0">
                <a:solidFill>
                  <a:schemeClr val="accent2">
                    <a:lumMod val="60000"/>
                    <a:lumOff val="40000"/>
                  </a:schemeClr>
                </a:solidFill>
              </a:rPr>
              <a:t>gwyddoniaeth</a:t>
            </a:r>
            <a:r>
              <a:rPr lang="en-US" dirty="0" smtClean="0">
                <a:solidFill>
                  <a:schemeClr val="accent2">
                    <a:lumMod val="60000"/>
                    <a:lumOff val="40000"/>
                  </a:schemeClr>
                </a:solidFill>
              </a:rPr>
              <a:t>. </a:t>
            </a:r>
          </a:p>
          <a:p>
            <a:pPr>
              <a:buFont typeface="Wingdings" panose="05000000000000000000" pitchFamily="2" charset="2"/>
              <a:buChar char="Ø"/>
            </a:pPr>
            <a:r>
              <a:rPr lang="en-US" dirty="0" smtClean="0">
                <a:solidFill>
                  <a:schemeClr val="tx1"/>
                </a:solidFill>
              </a:rPr>
              <a:t> In </a:t>
            </a:r>
            <a:r>
              <a:rPr lang="en-US" dirty="0">
                <a:solidFill>
                  <a:schemeClr val="tx1"/>
                </a:solidFill>
              </a:rPr>
              <a:t>addition, teachers had dedicated time to work with colleagues to </a:t>
            </a:r>
            <a:r>
              <a:rPr lang="en-US" dirty="0" smtClean="0">
                <a:solidFill>
                  <a:schemeClr val="tx1"/>
                </a:solidFill>
              </a:rPr>
              <a:t>plan and </a:t>
            </a:r>
            <a:r>
              <a:rPr lang="en-US" dirty="0">
                <a:solidFill>
                  <a:schemeClr val="tx1"/>
                </a:solidFill>
              </a:rPr>
              <a:t>review lessons taught as part of the project. </a:t>
            </a:r>
            <a:r>
              <a:rPr lang="en-US" b="1" dirty="0">
                <a:solidFill>
                  <a:schemeClr val="tx1"/>
                </a:solidFill>
              </a:rPr>
              <a:t>Teachers were also </a:t>
            </a:r>
            <a:r>
              <a:rPr lang="en-US" b="1" dirty="0" smtClean="0">
                <a:solidFill>
                  <a:schemeClr val="tx1"/>
                </a:solidFill>
              </a:rPr>
              <a:t>encouraged to </a:t>
            </a:r>
            <a:r>
              <a:rPr lang="en-US" b="1" dirty="0">
                <a:solidFill>
                  <a:schemeClr val="tx1"/>
                </a:solidFill>
              </a:rPr>
              <a:t>link pupils’ learning in science, with their learning in numeracy and literacy</a:t>
            </a:r>
            <a:r>
              <a:rPr lang="en-US" b="1" dirty="0" smtClean="0">
                <a:solidFill>
                  <a:schemeClr val="tx1"/>
                </a:solidFill>
              </a:rPr>
              <a:t>.</a:t>
            </a:r>
          </a:p>
          <a:p>
            <a:pPr marL="0" indent="0">
              <a:buNone/>
            </a:pPr>
            <a:r>
              <a:rPr lang="en-US" dirty="0" err="1" smtClean="0">
                <a:solidFill>
                  <a:schemeClr val="accent2">
                    <a:lumMod val="60000"/>
                    <a:lumOff val="40000"/>
                  </a:schemeClr>
                </a:solidFill>
              </a:rPr>
              <a:t>Annog</a:t>
            </a:r>
            <a:r>
              <a:rPr lang="en-US" dirty="0" smtClean="0">
                <a:solidFill>
                  <a:schemeClr val="accent2">
                    <a:lumMod val="60000"/>
                    <a:lumOff val="40000"/>
                  </a:schemeClr>
                </a:solidFill>
              </a:rPr>
              <a:t> </a:t>
            </a:r>
            <a:r>
              <a:rPr lang="en-US" dirty="0" err="1" smtClean="0">
                <a:solidFill>
                  <a:schemeClr val="accent2">
                    <a:lumMod val="60000"/>
                    <a:lumOff val="40000"/>
                  </a:schemeClr>
                </a:solidFill>
              </a:rPr>
              <a:t>athrawon</a:t>
            </a:r>
            <a:r>
              <a:rPr lang="en-US" dirty="0" smtClean="0">
                <a:solidFill>
                  <a:schemeClr val="accent2">
                    <a:lumMod val="60000"/>
                    <a:lumOff val="40000"/>
                  </a:schemeClr>
                </a:solidFill>
              </a:rPr>
              <a:t> </a:t>
            </a:r>
            <a:r>
              <a:rPr lang="en-US" dirty="0" err="1" smtClean="0">
                <a:solidFill>
                  <a:schemeClr val="accent2">
                    <a:lumMod val="60000"/>
                    <a:lumOff val="40000"/>
                  </a:schemeClr>
                </a:solidFill>
              </a:rPr>
              <a:t>i</a:t>
            </a:r>
            <a:r>
              <a:rPr lang="en-US" dirty="0" smtClean="0">
                <a:solidFill>
                  <a:schemeClr val="accent2">
                    <a:lumMod val="60000"/>
                    <a:lumOff val="40000"/>
                  </a:schemeClr>
                </a:solidFill>
              </a:rPr>
              <a:t> </a:t>
            </a:r>
            <a:r>
              <a:rPr lang="en-US" dirty="0" err="1" smtClean="0">
                <a:solidFill>
                  <a:schemeClr val="accent2">
                    <a:lumMod val="60000"/>
                    <a:lumOff val="40000"/>
                  </a:schemeClr>
                </a:solidFill>
              </a:rPr>
              <a:t>gysylltu</a:t>
            </a:r>
            <a:r>
              <a:rPr lang="en-US" dirty="0" smtClean="0">
                <a:solidFill>
                  <a:schemeClr val="accent2">
                    <a:lumMod val="60000"/>
                    <a:lumOff val="40000"/>
                  </a:schemeClr>
                </a:solidFill>
              </a:rPr>
              <a:t> </a:t>
            </a:r>
            <a:r>
              <a:rPr lang="en-US" dirty="0" err="1" smtClean="0">
                <a:solidFill>
                  <a:schemeClr val="accent2">
                    <a:lumMod val="60000"/>
                    <a:lumOff val="40000"/>
                  </a:schemeClr>
                </a:solidFill>
              </a:rPr>
              <a:t>dysgu</a:t>
            </a:r>
            <a:r>
              <a:rPr lang="en-US" dirty="0" smtClean="0">
                <a:solidFill>
                  <a:schemeClr val="accent2">
                    <a:lumMod val="60000"/>
                    <a:lumOff val="40000"/>
                  </a:schemeClr>
                </a:solidFill>
              </a:rPr>
              <a:t> </a:t>
            </a:r>
            <a:r>
              <a:rPr lang="en-US" dirty="0" err="1" smtClean="0">
                <a:solidFill>
                  <a:schemeClr val="accent2">
                    <a:lumMod val="60000"/>
                    <a:lumOff val="40000"/>
                  </a:schemeClr>
                </a:solidFill>
              </a:rPr>
              <a:t>disgyblion</a:t>
            </a:r>
            <a:r>
              <a:rPr lang="en-US" dirty="0" smtClean="0">
                <a:solidFill>
                  <a:schemeClr val="accent2">
                    <a:lumMod val="60000"/>
                    <a:lumOff val="40000"/>
                  </a:schemeClr>
                </a:solidFill>
              </a:rPr>
              <a:t> </a:t>
            </a:r>
            <a:r>
              <a:rPr lang="en-US" dirty="0" err="1" smtClean="0">
                <a:solidFill>
                  <a:schemeClr val="accent2">
                    <a:lumMod val="60000"/>
                    <a:lumOff val="40000"/>
                  </a:schemeClr>
                </a:solidFill>
              </a:rPr>
              <a:t>mewn</a:t>
            </a:r>
            <a:r>
              <a:rPr lang="en-US" dirty="0" smtClean="0">
                <a:solidFill>
                  <a:schemeClr val="accent2">
                    <a:lumMod val="60000"/>
                    <a:lumOff val="40000"/>
                  </a:schemeClr>
                </a:solidFill>
              </a:rPr>
              <a:t> </a:t>
            </a:r>
            <a:r>
              <a:rPr lang="en-US" dirty="0" err="1" smtClean="0">
                <a:solidFill>
                  <a:schemeClr val="accent2">
                    <a:lumMod val="60000"/>
                    <a:lumOff val="40000"/>
                  </a:schemeClr>
                </a:solidFill>
              </a:rPr>
              <a:t>gwyddoniaeth</a:t>
            </a:r>
            <a:r>
              <a:rPr lang="en-US" dirty="0" smtClean="0">
                <a:solidFill>
                  <a:schemeClr val="accent2">
                    <a:lumMod val="60000"/>
                    <a:lumOff val="40000"/>
                  </a:schemeClr>
                </a:solidFill>
              </a:rPr>
              <a:t> </a:t>
            </a:r>
            <a:r>
              <a:rPr lang="en-US" dirty="0" err="1" smtClean="0">
                <a:solidFill>
                  <a:schemeClr val="accent2">
                    <a:lumMod val="60000"/>
                    <a:lumOff val="40000"/>
                  </a:schemeClr>
                </a:solidFill>
              </a:rPr>
              <a:t>â’u</a:t>
            </a:r>
            <a:r>
              <a:rPr lang="en-US" dirty="0" smtClean="0">
                <a:solidFill>
                  <a:schemeClr val="accent2">
                    <a:lumMod val="60000"/>
                    <a:lumOff val="40000"/>
                  </a:schemeClr>
                </a:solidFill>
              </a:rPr>
              <a:t> </a:t>
            </a:r>
            <a:r>
              <a:rPr lang="en-US" dirty="0" err="1" smtClean="0">
                <a:solidFill>
                  <a:schemeClr val="accent2">
                    <a:lumMod val="60000"/>
                    <a:lumOff val="40000"/>
                  </a:schemeClr>
                </a:solidFill>
              </a:rPr>
              <a:t>dysgu</a:t>
            </a:r>
            <a:r>
              <a:rPr lang="en-US" dirty="0" smtClean="0">
                <a:solidFill>
                  <a:schemeClr val="accent2">
                    <a:lumMod val="60000"/>
                    <a:lumOff val="40000"/>
                  </a:schemeClr>
                </a:solidFill>
              </a:rPr>
              <a:t> </a:t>
            </a:r>
            <a:r>
              <a:rPr lang="en-US" dirty="0" err="1" smtClean="0">
                <a:solidFill>
                  <a:schemeClr val="accent2">
                    <a:lumMod val="60000"/>
                    <a:lumOff val="40000"/>
                  </a:schemeClr>
                </a:solidFill>
              </a:rPr>
              <a:t>mewn</a:t>
            </a:r>
            <a:r>
              <a:rPr lang="en-US" dirty="0" smtClean="0">
                <a:solidFill>
                  <a:schemeClr val="accent2">
                    <a:lumMod val="60000"/>
                    <a:lumOff val="40000"/>
                  </a:schemeClr>
                </a:solidFill>
              </a:rPr>
              <a:t> </a:t>
            </a:r>
            <a:r>
              <a:rPr lang="en-US" dirty="0" err="1" smtClean="0">
                <a:solidFill>
                  <a:schemeClr val="accent2">
                    <a:lumMod val="60000"/>
                    <a:lumOff val="40000"/>
                  </a:schemeClr>
                </a:solidFill>
              </a:rPr>
              <a:t>rhifedd</a:t>
            </a:r>
            <a:r>
              <a:rPr lang="en-US" dirty="0" smtClean="0">
                <a:solidFill>
                  <a:schemeClr val="accent2">
                    <a:lumMod val="60000"/>
                    <a:lumOff val="40000"/>
                  </a:schemeClr>
                </a:solidFill>
              </a:rPr>
              <a:t> a </a:t>
            </a:r>
            <a:r>
              <a:rPr lang="en-US" dirty="0" err="1" smtClean="0">
                <a:solidFill>
                  <a:schemeClr val="accent2">
                    <a:lumMod val="60000"/>
                    <a:lumOff val="40000"/>
                  </a:schemeClr>
                </a:solidFill>
              </a:rPr>
              <a:t>llythrennedd</a:t>
            </a:r>
            <a:r>
              <a:rPr lang="en-US" dirty="0" smtClean="0">
                <a:solidFill>
                  <a:schemeClr val="accent2">
                    <a:lumMod val="60000"/>
                    <a:lumOff val="40000"/>
                  </a:schemeClr>
                </a:solidFill>
              </a:rPr>
              <a:t>. </a:t>
            </a:r>
          </a:p>
          <a:p>
            <a:r>
              <a:rPr lang="en-US" b="1" dirty="0" err="1" smtClean="0">
                <a:solidFill>
                  <a:schemeClr val="tx1"/>
                </a:solidFill>
              </a:rPr>
              <a:t>Adroddiad</a:t>
            </a:r>
            <a:r>
              <a:rPr lang="en-US" b="1" dirty="0" smtClean="0">
                <a:solidFill>
                  <a:schemeClr val="tx1"/>
                </a:solidFill>
              </a:rPr>
              <a:t> </a:t>
            </a:r>
            <a:r>
              <a:rPr lang="en-US" b="1" dirty="0" err="1" smtClean="0">
                <a:solidFill>
                  <a:schemeClr val="tx1"/>
                </a:solidFill>
              </a:rPr>
              <a:t>llawn</a:t>
            </a:r>
            <a:r>
              <a:rPr lang="en-US" b="1" dirty="0" smtClean="0">
                <a:solidFill>
                  <a:schemeClr val="tx1"/>
                </a:solidFill>
              </a:rPr>
              <a:t>:</a:t>
            </a:r>
            <a:endParaRPr lang="en-US" b="1" dirty="0">
              <a:solidFill>
                <a:schemeClr val="tx1"/>
              </a:solidFill>
            </a:endParaRPr>
          </a:p>
          <a:p>
            <a:r>
              <a:rPr lang="en-GB" u="sng" dirty="0">
                <a:hlinkClick r:id="rId2"/>
              </a:rPr>
              <a:t>https://educationendowmentfoundation.org.uk/our-work/projects/thinking-doing-talking-science</a:t>
            </a:r>
            <a:endParaRPr lang="en-GB" dirty="0"/>
          </a:p>
          <a:p>
            <a:endParaRPr lang="en-GB" b="1" dirty="0">
              <a:solidFill>
                <a:schemeClr val="tx1"/>
              </a:solidFill>
            </a:endParaRPr>
          </a:p>
        </p:txBody>
      </p:sp>
    </p:spTree>
    <p:extLst>
      <p:ext uri="{BB962C8B-B14F-4D97-AF65-F5344CB8AC3E}">
        <p14:creationId xmlns:p14="http://schemas.microsoft.com/office/powerpoint/2010/main" val="2444249924"/>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Meddwl a </a:t>
            </a:r>
            <a:r>
              <a:rPr lang="en-GB" dirty="0" err="1" smtClean="0"/>
              <a:t>Rhesymu</a:t>
            </a:r>
            <a:r>
              <a:rPr lang="en-GB" dirty="0" smtClean="0"/>
              <a:t> </a:t>
            </a:r>
            <a:r>
              <a:rPr lang="en-GB" dirty="0" err="1" smtClean="0"/>
              <a:t>yn</a:t>
            </a:r>
            <a:r>
              <a:rPr lang="en-GB" dirty="0" smtClean="0"/>
              <a:t> y </a:t>
            </a:r>
            <a:r>
              <a:rPr lang="en-GB" dirty="0" err="1" smtClean="0"/>
              <a:t>dosbarth</a:t>
            </a:r>
            <a:endParaRPr lang="en-GB" dirty="0"/>
          </a:p>
        </p:txBody>
      </p:sp>
      <p:sp>
        <p:nvSpPr>
          <p:cNvPr id="3" name="Content Placeholder 2"/>
          <p:cNvSpPr>
            <a:spLocks noGrp="1"/>
          </p:cNvSpPr>
          <p:nvPr>
            <p:ph idx="1"/>
          </p:nvPr>
        </p:nvSpPr>
        <p:spPr/>
        <p:txBody>
          <a:bodyPr>
            <a:normAutofit lnSpcReduction="10000"/>
          </a:bodyPr>
          <a:lstStyle/>
          <a:p>
            <a:pPr lvl="0"/>
            <a:r>
              <a:rPr lang="en-GB" sz="2800" dirty="0" err="1"/>
              <a:t>Yn</a:t>
            </a:r>
            <a:r>
              <a:rPr lang="en-GB" sz="2800" dirty="0"/>
              <a:t> y </a:t>
            </a:r>
            <a:r>
              <a:rPr lang="en-GB" sz="2800" dirty="0" err="1"/>
              <a:t>fidio</a:t>
            </a:r>
            <a:r>
              <a:rPr lang="en-GB" sz="2800" dirty="0"/>
              <a:t> </a:t>
            </a:r>
            <a:r>
              <a:rPr lang="en-GB" sz="2800" dirty="0" err="1"/>
              <a:t>fe</a:t>
            </a:r>
            <a:r>
              <a:rPr lang="en-GB" sz="2800" dirty="0"/>
              <a:t> </a:t>
            </a:r>
            <a:r>
              <a:rPr lang="en-GB" sz="2800" dirty="0" err="1"/>
              <a:t>welwch</a:t>
            </a:r>
            <a:r>
              <a:rPr lang="en-GB" sz="2800" dirty="0"/>
              <a:t> </a:t>
            </a:r>
            <a:r>
              <a:rPr lang="en-GB" sz="2800" dirty="0" err="1"/>
              <a:t>ddau</a:t>
            </a:r>
            <a:r>
              <a:rPr lang="en-GB" sz="2800" dirty="0"/>
              <a:t> </a:t>
            </a:r>
            <a:r>
              <a:rPr lang="en-GB" sz="2800" dirty="0" err="1"/>
              <a:t>athro</a:t>
            </a:r>
            <a:r>
              <a:rPr lang="en-GB" sz="2800" dirty="0"/>
              <a:t> </a:t>
            </a:r>
            <a:r>
              <a:rPr lang="en-GB" sz="2800" dirty="0" err="1"/>
              <a:t>yn</a:t>
            </a:r>
            <a:r>
              <a:rPr lang="en-GB" sz="2800" dirty="0"/>
              <a:t> </a:t>
            </a:r>
            <a:r>
              <a:rPr lang="en-GB" sz="2800" dirty="0" err="1"/>
              <a:t>gweithio</a:t>
            </a:r>
            <a:r>
              <a:rPr lang="en-GB" sz="2800" dirty="0"/>
              <a:t> </a:t>
            </a:r>
            <a:r>
              <a:rPr lang="en-GB" sz="2800" dirty="0" err="1"/>
              <a:t>gyda’u</a:t>
            </a:r>
            <a:r>
              <a:rPr lang="en-GB" sz="2800" dirty="0"/>
              <a:t> </a:t>
            </a:r>
            <a:r>
              <a:rPr lang="en-GB" sz="2800" dirty="0" err="1"/>
              <a:t>dosbarthiadau</a:t>
            </a:r>
            <a:r>
              <a:rPr lang="en-GB" sz="2800" dirty="0"/>
              <a:t> </a:t>
            </a:r>
            <a:r>
              <a:rPr lang="en-GB" sz="2800" dirty="0" err="1"/>
              <a:t>ar</a:t>
            </a:r>
            <a:r>
              <a:rPr lang="en-GB" sz="2800" dirty="0"/>
              <a:t> </a:t>
            </a:r>
            <a:r>
              <a:rPr lang="en-GB" sz="2800" dirty="0" err="1"/>
              <a:t>weithgareddau</a:t>
            </a:r>
            <a:r>
              <a:rPr lang="en-GB" sz="2800" dirty="0"/>
              <a:t> a </a:t>
            </a:r>
            <a:r>
              <a:rPr lang="en-GB" sz="2800" dirty="0" err="1"/>
              <a:t>ddatblygwyd</a:t>
            </a:r>
            <a:r>
              <a:rPr lang="en-GB" sz="2800" dirty="0"/>
              <a:t> </a:t>
            </a:r>
            <a:r>
              <a:rPr lang="en-GB" sz="2800" dirty="0" err="1"/>
              <a:t>yn</a:t>
            </a:r>
            <a:r>
              <a:rPr lang="en-GB" sz="2800" dirty="0"/>
              <a:t> </a:t>
            </a:r>
            <a:r>
              <a:rPr lang="en-GB" sz="2800" dirty="0" err="1"/>
              <a:t>arbennig</a:t>
            </a:r>
            <a:r>
              <a:rPr lang="en-GB" sz="2800" dirty="0"/>
              <a:t> </a:t>
            </a:r>
            <a:r>
              <a:rPr lang="en-GB" sz="2800" dirty="0" err="1"/>
              <a:t>i</a:t>
            </a:r>
            <a:r>
              <a:rPr lang="en-GB" sz="2800" dirty="0"/>
              <a:t> </a:t>
            </a:r>
            <a:r>
              <a:rPr lang="en-GB" sz="2800" dirty="0" err="1"/>
              <a:t>ganiatáu</a:t>
            </a:r>
            <a:r>
              <a:rPr lang="en-GB" sz="2800" dirty="0"/>
              <a:t> </a:t>
            </a:r>
            <a:r>
              <a:rPr lang="en-GB" sz="2800" dirty="0" err="1"/>
              <a:t>amser</a:t>
            </a:r>
            <a:r>
              <a:rPr lang="en-GB" sz="2800" dirty="0"/>
              <a:t> </a:t>
            </a:r>
            <a:r>
              <a:rPr lang="en-GB" sz="2800" dirty="0" err="1"/>
              <a:t>i</a:t>
            </a:r>
            <a:r>
              <a:rPr lang="en-GB" sz="2800" dirty="0"/>
              <a:t> </a:t>
            </a:r>
            <a:r>
              <a:rPr lang="en-GB" sz="2800" dirty="0" err="1"/>
              <a:t>blant</a:t>
            </a:r>
            <a:r>
              <a:rPr lang="en-GB" sz="2800" dirty="0"/>
              <a:t> </a:t>
            </a:r>
            <a:r>
              <a:rPr lang="en-GB" sz="2800" dirty="0" err="1"/>
              <a:t>archwilio</a:t>
            </a:r>
            <a:r>
              <a:rPr lang="en-GB" sz="2800" dirty="0"/>
              <a:t> </a:t>
            </a:r>
            <a:r>
              <a:rPr lang="en-GB" sz="2800" dirty="0" err="1"/>
              <a:t>eu</a:t>
            </a:r>
            <a:r>
              <a:rPr lang="en-GB" sz="2800" dirty="0"/>
              <a:t> </a:t>
            </a:r>
            <a:r>
              <a:rPr lang="en-GB" sz="2800" dirty="0" err="1"/>
              <a:t>prosesau</a:t>
            </a:r>
            <a:r>
              <a:rPr lang="en-GB" sz="2800" dirty="0"/>
              <a:t> </a:t>
            </a:r>
            <a:r>
              <a:rPr lang="en-GB" sz="2800" dirty="0" err="1"/>
              <a:t>meddwl</a:t>
            </a:r>
            <a:r>
              <a:rPr lang="en-GB" sz="2800" dirty="0"/>
              <a:t>.  </a:t>
            </a:r>
            <a:r>
              <a:rPr lang="en-GB" sz="2800" dirty="0" err="1"/>
              <a:t>Maent</a:t>
            </a:r>
            <a:r>
              <a:rPr lang="en-GB" sz="2800" dirty="0"/>
              <a:t> </a:t>
            </a:r>
            <a:r>
              <a:rPr lang="en-GB" sz="2800" dirty="0" err="1"/>
              <a:t>yn</a:t>
            </a:r>
            <a:r>
              <a:rPr lang="en-GB" sz="2800" dirty="0"/>
              <a:t> </a:t>
            </a:r>
            <a:r>
              <a:rPr lang="en-GB" sz="2800" dirty="0" err="1"/>
              <a:t>cydweithio</a:t>
            </a:r>
            <a:r>
              <a:rPr lang="en-GB" sz="2800" dirty="0"/>
              <a:t> </a:t>
            </a:r>
            <a:r>
              <a:rPr lang="en-GB" sz="2800" dirty="0" err="1"/>
              <a:t>gyda’u</a:t>
            </a:r>
            <a:r>
              <a:rPr lang="en-GB" sz="2800" dirty="0"/>
              <a:t> </a:t>
            </a:r>
            <a:r>
              <a:rPr lang="en-GB" sz="2800" dirty="0" err="1"/>
              <a:t>cymheiriaid</a:t>
            </a:r>
            <a:r>
              <a:rPr lang="en-GB" sz="2800" dirty="0"/>
              <a:t> </a:t>
            </a:r>
            <a:r>
              <a:rPr lang="en-GB" sz="2800" dirty="0" err="1"/>
              <a:t>i</a:t>
            </a:r>
            <a:r>
              <a:rPr lang="en-GB" sz="2800" dirty="0"/>
              <a:t> </a:t>
            </a:r>
            <a:r>
              <a:rPr lang="en-GB" sz="2800" dirty="0" err="1"/>
              <a:t>drafod</a:t>
            </a:r>
            <a:r>
              <a:rPr lang="en-GB" sz="2800" dirty="0"/>
              <a:t> </a:t>
            </a:r>
            <a:r>
              <a:rPr lang="en-GB" sz="2800" dirty="0" err="1"/>
              <a:t>eu</a:t>
            </a:r>
            <a:r>
              <a:rPr lang="en-GB" sz="2800" dirty="0"/>
              <a:t> </a:t>
            </a:r>
            <a:r>
              <a:rPr lang="en-GB" sz="2800" dirty="0" err="1"/>
              <a:t>syniadau</a:t>
            </a:r>
            <a:r>
              <a:rPr lang="en-GB" sz="2800" dirty="0"/>
              <a:t> </a:t>
            </a:r>
            <a:r>
              <a:rPr lang="en-GB" sz="2800" dirty="0" err="1"/>
              <a:t>sy’n</a:t>
            </a:r>
            <a:r>
              <a:rPr lang="en-GB" sz="2800" dirty="0"/>
              <a:t> </a:t>
            </a:r>
            <a:r>
              <a:rPr lang="en-GB" sz="2800" dirty="0" err="1"/>
              <a:t>rhoi’r</a:t>
            </a:r>
            <a:r>
              <a:rPr lang="en-GB" sz="2800" dirty="0"/>
              <a:t> </a:t>
            </a:r>
            <a:r>
              <a:rPr lang="en-GB" sz="2800" dirty="0" err="1"/>
              <a:t>cyfle</a:t>
            </a:r>
            <a:r>
              <a:rPr lang="en-GB" sz="2800" dirty="0"/>
              <a:t> </a:t>
            </a:r>
            <a:r>
              <a:rPr lang="en-GB" sz="2800" dirty="0" err="1"/>
              <a:t>iddynt</a:t>
            </a:r>
            <a:r>
              <a:rPr lang="en-GB" sz="2800" dirty="0"/>
              <a:t> </a:t>
            </a:r>
            <a:r>
              <a:rPr lang="en-GB" sz="2800" dirty="0" err="1"/>
              <a:t>gyfiawnhau</a:t>
            </a:r>
            <a:r>
              <a:rPr lang="en-GB" sz="2800" dirty="0"/>
              <a:t> ac </a:t>
            </a:r>
            <a:r>
              <a:rPr lang="en-GB" sz="2800" dirty="0" err="1"/>
              <a:t>addasu</a:t>
            </a:r>
            <a:r>
              <a:rPr lang="en-GB" sz="2800" dirty="0"/>
              <a:t> </a:t>
            </a:r>
            <a:r>
              <a:rPr lang="en-GB" sz="2800" dirty="0" err="1"/>
              <a:t>eu</a:t>
            </a:r>
            <a:r>
              <a:rPr lang="en-GB" sz="2800" dirty="0"/>
              <a:t> </a:t>
            </a:r>
            <a:r>
              <a:rPr lang="en-GB" sz="2800" dirty="0" err="1"/>
              <a:t>syniadau</a:t>
            </a:r>
            <a:r>
              <a:rPr lang="en-GB" sz="2800" dirty="0"/>
              <a:t> </a:t>
            </a:r>
            <a:r>
              <a:rPr lang="en-GB" sz="2800" dirty="0" err="1"/>
              <a:t>os</a:t>
            </a:r>
            <a:r>
              <a:rPr lang="en-GB" sz="2800" dirty="0"/>
              <a:t> </a:t>
            </a:r>
            <a:r>
              <a:rPr lang="en-GB" sz="2800" dirty="0" err="1"/>
              <a:t>oes</a:t>
            </a:r>
            <a:r>
              <a:rPr lang="en-GB" sz="2800" dirty="0"/>
              <a:t> </a:t>
            </a:r>
            <a:r>
              <a:rPr lang="en-GB" sz="2800" dirty="0" err="1"/>
              <a:t>angen</a:t>
            </a:r>
            <a:r>
              <a:rPr lang="en-GB" sz="2800" dirty="0"/>
              <a:t>.  </a:t>
            </a:r>
            <a:r>
              <a:rPr lang="en-GB" sz="2800" dirty="0" err="1"/>
              <a:t>Wrth</a:t>
            </a:r>
            <a:r>
              <a:rPr lang="en-GB" sz="2800" dirty="0"/>
              <a:t> </a:t>
            </a:r>
            <a:r>
              <a:rPr lang="en-GB" sz="2800" dirty="0" err="1"/>
              <a:t>i</a:t>
            </a:r>
            <a:r>
              <a:rPr lang="en-GB" sz="2800" dirty="0"/>
              <a:t> chi </a:t>
            </a:r>
            <a:r>
              <a:rPr lang="en-GB" sz="2800" dirty="0" err="1"/>
              <a:t>wylio’r</a:t>
            </a:r>
            <a:r>
              <a:rPr lang="en-GB" sz="2800" dirty="0"/>
              <a:t> </a:t>
            </a:r>
            <a:r>
              <a:rPr lang="en-GB" sz="2800" dirty="0" err="1"/>
              <a:t>fidio</a:t>
            </a:r>
            <a:r>
              <a:rPr lang="en-GB" sz="2800" dirty="0"/>
              <a:t> </a:t>
            </a:r>
            <a:r>
              <a:rPr lang="en-GB" sz="2800" dirty="0" err="1"/>
              <a:t>ystyriwch</a:t>
            </a:r>
            <a:r>
              <a:rPr lang="en-GB" sz="2800" dirty="0"/>
              <a:t> </a:t>
            </a:r>
            <a:r>
              <a:rPr lang="en-GB" sz="2800" dirty="0" err="1"/>
              <a:t>sut</a:t>
            </a:r>
            <a:r>
              <a:rPr lang="en-GB" sz="2800" dirty="0"/>
              <a:t> y </a:t>
            </a:r>
            <a:r>
              <a:rPr lang="en-GB" sz="2800" dirty="0" err="1"/>
              <a:t>mae’r</a:t>
            </a:r>
            <a:r>
              <a:rPr lang="en-GB" sz="2800" dirty="0"/>
              <a:t> </a:t>
            </a:r>
            <a:r>
              <a:rPr lang="en-GB" sz="2800" dirty="0" err="1"/>
              <a:t>gweithgareddau</a:t>
            </a:r>
            <a:r>
              <a:rPr lang="en-GB" sz="2800" dirty="0"/>
              <a:t> </a:t>
            </a:r>
            <a:r>
              <a:rPr lang="en-GB" sz="2800" dirty="0" err="1"/>
              <a:t>yn</a:t>
            </a:r>
            <a:r>
              <a:rPr lang="en-GB" sz="2800" dirty="0"/>
              <a:t> </a:t>
            </a:r>
            <a:r>
              <a:rPr lang="en-GB" sz="2800" dirty="0" err="1"/>
              <a:t>datblygu</a:t>
            </a:r>
            <a:r>
              <a:rPr lang="en-GB" sz="2800" dirty="0"/>
              <a:t> </a:t>
            </a:r>
            <a:r>
              <a:rPr lang="en-GB" sz="2800" dirty="0" err="1"/>
              <a:t>sgiliau</a:t>
            </a:r>
            <a:r>
              <a:rPr lang="en-GB" sz="2800" dirty="0"/>
              <a:t> </a:t>
            </a:r>
            <a:r>
              <a:rPr lang="en-GB" sz="2800" dirty="0" err="1"/>
              <a:t>meddwl</a:t>
            </a:r>
            <a:r>
              <a:rPr lang="en-GB" sz="2800" dirty="0"/>
              <a:t> a </a:t>
            </a:r>
            <a:r>
              <a:rPr lang="en-GB" sz="2800" dirty="0" err="1"/>
              <a:t>rhesymu’r</a:t>
            </a:r>
            <a:r>
              <a:rPr lang="en-GB" sz="2800" dirty="0"/>
              <a:t> plant a </a:t>
            </a:r>
            <a:r>
              <a:rPr lang="en-GB" sz="2800" dirty="0" err="1"/>
              <a:t>nodwch</a:t>
            </a:r>
            <a:r>
              <a:rPr lang="en-GB" sz="2800" dirty="0"/>
              <a:t> </a:t>
            </a:r>
            <a:r>
              <a:rPr lang="en-GB" sz="2800" dirty="0" err="1"/>
              <a:t>eich</a:t>
            </a:r>
            <a:r>
              <a:rPr lang="en-GB" sz="2800" dirty="0"/>
              <a:t> </a:t>
            </a:r>
            <a:r>
              <a:rPr lang="en-GB" sz="2800" dirty="0" err="1"/>
              <a:t>arsylwadau</a:t>
            </a:r>
            <a:r>
              <a:rPr lang="en-GB" sz="2800" dirty="0"/>
              <a:t>.</a:t>
            </a:r>
          </a:p>
          <a:p>
            <a:r>
              <a:rPr lang="en-GB" dirty="0"/>
              <a:t> </a:t>
            </a:r>
          </a:p>
          <a:p>
            <a:r>
              <a:rPr lang="en-GB" dirty="0" smtClean="0"/>
              <a:t>CLIP</a:t>
            </a:r>
            <a:r>
              <a:rPr lang="en-GB" dirty="0"/>
              <a:t>:</a:t>
            </a:r>
          </a:p>
          <a:p>
            <a:r>
              <a:rPr lang="en-GB" dirty="0">
                <a:hlinkClick r:id="rId3"/>
              </a:rPr>
              <a:t>https://</a:t>
            </a:r>
            <a:r>
              <a:rPr lang="en-GB" dirty="0" smtClean="0">
                <a:hlinkClick r:id="rId3"/>
              </a:rPr>
              <a:t>www.futurelearn.com/courses/teaching-primary-science-getting-started/0/steps/40227</a:t>
            </a:r>
            <a:endParaRPr lang="en-GB" dirty="0" smtClean="0"/>
          </a:p>
          <a:p>
            <a:endParaRPr lang="en-GB" dirty="0" smtClean="0"/>
          </a:p>
          <a:p>
            <a:endParaRPr lang="en-GB" dirty="0" smtClean="0"/>
          </a:p>
          <a:p>
            <a:endParaRPr lang="en-GB" dirty="0"/>
          </a:p>
          <a:p>
            <a:endParaRPr lang="en-GB" dirty="0"/>
          </a:p>
        </p:txBody>
      </p:sp>
    </p:spTree>
    <p:extLst>
      <p:ext uri="{BB962C8B-B14F-4D97-AF65-F5344CB8AC3E}">
        <p14:creationId xmlns:p14="http://schemas.microsoft.com/office/powerpoint/2010/main" val="1216324538"/>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Ar</a:t>
            </a:r>
            <a:r>
              <a:rPr lang="en-GB" dirty="0" smtClean="0"/>
              <a:t> Moodle</a:t>
            </a:r>
            <a:endParaRPr lang="en-GB" dirty="0"/>
          </a:p>
        </p:txBody>
      </p:sp>
      <p:sp>
        <p:nvSpPr>
          <p:cNvPr id="3" name="Content Placeholder 2"/>
          <p:cNvSpPr>
            <a:spLocks noGrp="1"/>
          </p:cNvSpPr>
          <p:nvPr>
            <p:ph idx="1"/>
          </p:nvPr>
        </p:nvSpPr>
        <p:spPr/>
        <p:txBody>
          <a:bodyPr/>
          <a:lstStyle/>
          <a:p>
            <a:endParaRPr lang="en-GB" dirty="0" smtClean="0"/>
          </a:p>
          <a:p>
            <a:r>
              <a:rPr lang="en-GB" dirty="0" smtClean="0">
                <a:solidFill>
                  <a:srgbClr val="FF0000"/>
                </a:solidFill>
              </a:rPr>
              <a:t>Wilson, H</a:t>
            </a:r>
            <a:r>
              <a:rPr lang="en-GB" dirty="0" smtClean="0">
                <a:solidFill>
                  <a:srgbClr val="FF0000"/>
                </a:solidFill>
              </a:rPr>
              <a:t>. </a:t>
            </a:r>
            <a:r>
              <a:rPr lang="en-GB" dirty="0" smtClean="0">
                <a:solidFill>
                  <a:srgbClr val="FF0000"/>
                </a:solidFill>
              </a:rPr>
              <a:t>et al. (2018). “Thinking, doing, talking science”. Primary Science, 154, September/ October. ASE</a:t>
            </a:r>
          </a:p>
          <a:p>
            <a:endParaRPr lang="en-GB" dirty="0">
              <a:solidFill>
                <a:srgbClr val="FF0000"/>
              </a:solidFill>
            </a:endParaRPr>
          </a:p>
          <a:p>
            <a:r>
              <a:rPr lang="en-GB" dirty="0" smtClean="0">
                <a:solidFill>
                  <a:srgbClr val="FF0000"/>
                </a:solidFill>
              </a:rPr>
              <a:t>Bianchi, L</a:t>
            </a:r>
            <a:r>
              <a:rPr lang="en-GB" dirty="0" smtClean="0">
                <a:solidFill>
                  <a:srgbClr val="FF0000"/>
                </a:solidFill>
              </a:rPr>
              <a:t>. </a:t>
            </a:r>
            <a:r>
              <a:rPr lang="en-GB" dirty="0" smtClean="0">
                <a:solidFill>
                  <a:srgbClr val="FF0000"/>
                </a:solidFill>
              </a:rPr>
              <a:t>and </a:t>
            </a:r>
            <a:r>
              <a:rPr lang="en-GB" dirty="0" err="1" smtClean="0">
                <a:solidFill>
                  <a:srgbClr val="FF0000"/>
                </a:solidFill>
              </a:rPr>
              <a:t>Feasey</a:t>
            </a:r>
            <a:r>
              <a:rPr lang="en-GB" dirty="0" smtClean="0">
                <a:solidFill>
                  <a:srgbClr val="FF0000"/>
                </a:solidFill>
              </a:rPr>
              <a:t>, R. (2015) </a:t>
            </a:r>
            <a:r>
              <a:rPr lang="en-GB" i="1" dirty="0" smtClean="0">
                <a:solidFill>
                  <a:srgbClr val="FF0000"/>
                </a:solidFill>
              </a:rPr>
              <a:t>An </a:t>
            </a:r>
            <a:r>
              <a:rPr lang="en-GB" i="1" dirty="0" smtClean="0">
                <a:solidFill>
                  <a:srgbClr val="FF0000"/>
                </a:solidFill>
              </a:rPr>
              <a:t>A-Z Guide to Primary </a:t>
            </a:r>
            <a:r>
              <a:rPr lang="en-GB" i="1" dirty="0" err="1" smtClean="0">
                <a:solidFill>
                  <a:srgbClr val="FF0000"/>
                </a:solidFill>
              </a:rPr>
              <a:t>Sience</a:t>
            </a:r>
            <a:r>
              <a:rPr lang="en-GB" i="1" dirty="0" smtClean="0">
                <a:solidFill>
                  <a:srgbClr val="FF0000"/>
                </a:solidFill>
              </a:rPr>
              <a:t> Active Teaching and Learning in </a:t>
            </a:r>
            <a:r>
              <a:rPr lang="en-GB" i="1" dirty="0" smtClean="0">
                <a:solidFill>
                  <a:srgbClr val="FF0000"/>
                </a:solidFill>
              </a:rPr>
              <a:t>Science</a:t>
            </a:r>
            <a:r>
              <a:rPr lang="en-GB" dirty="0" smtClean="0">
                <a:solidFill>
                  <a:srgbClr val="FF0000"/>
                </a:solidFill>
              </a:rPr>
              <a:t>. Sheffield: </a:t>
            </a:r>
            <a:r>
              <a:rPr lang="en-GB" dirty="0" smtClean="0">
                <a:solidFill>
                  <a:srgbClr val="FF0000"/>
                </a:solidFill>
              </a:rPr>
              <a:t>Sheffield Hallam University CSE.</a:t>
            </a:r>
            <a:endParaRPr lang="en-GB" dirty="0">
              <a:solidFill>
                <a:srgbClr val="FF0000"/>
              </a:solidFill>
            </a:endParaRPr>
          </a:p>
        </p:txBody>
      </p:sp>
    </p:spTree>
    <p:extLst>
      <p:ext uri="{BB962C8B-B14F-4D97-AF65-F5344CB8AC3E}">
        <p14:creationId xmlns:p14="http://schemas.microsoft.com/office/powerpoint/2010/main" val="1831222646"/>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 </a:t>
            </a:r>
            <a:r>
              <a:rPr lang="en-GB" dirty="0" err="1" smtClean="0"/>
              <a:t>ddiddordeb</a:t>
            </a:r>
            <a:r>
              <a:rPr lang="en-GB" dirty="0" smtClean="0"/>
              <a:t> </a:t>
            </a:r>
            <a:r>
              <a:rPr lang="en-GB" dirty="0" err="1" smtClean="0"/>
              <a:t>cyffredinol</a:t>
            </a:r>
            <a:r>
              <a:rPr lang="en-GB" dirty="0" smtClean="0"/>
              <a:t>?</a:t>
            </a:r>
            <a:endParaRPr lang="en-GB" dirty="0"/>
          </a:p>
        </p:txBody>
      </p:sp>
      <p:sp>
        <p:nvSpPr>
          <p:cNvPr id="3" name="Content Placeholder 2"/>
          <p:cNvSpPr>
            <a:spLocks noGrp="1"/>
          </p:cNvSpPr>
          <p:nvPr>
            <p:ph idx="1"/>
          </p:nvPr>
        </p:nvSpPr>
        <p:spPr/>
        <p:txBody>
          <a:bodyPr/>
          <a:lstStyle/>
          <a:p>
            <a:pPr marL="0" indent="0">
              <a:buNone/>
            </a:pPr>
            <a:r>
              <a:rPr lang="en-GB" dirty="0" err="1" smtClean="0"/>
              <a:t>Strategaethau</a:t>
            </a:r>
            <a:r>
              <a:rPr lang="en-GB" dirty="0" smtClean="0"/>
              <a:t> </a:t>
            </a:r>
            <a:r>
              <a:rPr lang="en-GB" dirty="0" err="1" smtClean="0"/>
              <a:t>echdynnu</a:t>
            </a:r>
            <a:r>
              <a:rPr lang="en-GB" dirty="0" smtClean="0"/>
              <a:t> (elicitation) “Bright Ideas” a TDTS:</a:t>
            </a:r>
          </a:p>
          <a:p>
            <a:pPr marL="0" indent="0">
              <a:buNone/>
            </a:pPr>
            <a:endParaRPr lang="en-GB" dirty="0"/>
          </a:p>
          <a:p>
            <a:pPr>
              <a:buFont typeface="Wingdings" panose="05000000000000000000" pitchFamily="2" charset="2"/>
              <a:buChar char="Ø"/>
            </a:pPr>
            <a:r>
              <a:rPr lang="en-GB" dirty="0" smtClean="0"/>
              <a:t>  </a:t>
            </a:r>
            <a:r>
              <a:rPr lang="en-GB" dirty="0" err="1" smtClean="0"/>
              <a:t>Yr</a:t>
            </a:r>
            <a:r>
              <a:rPr lang="en-GB" dirty="0" smtClean="0"/>
              <a:t> un </a:t>
            </a:r>
            <a:r>
              <a:rPr lang="en-GB" dirty="0" err="1" smtClean="0"/>
              <a:t>sydd</a:t>
            </a:r>
            <a:r>
              <a:rPr lang="en-GB" dirty="0" smtClean="0"/>
              <a:t> </a:t>
            </a:r>
            <a:r>
              <a:rPr lang="en-GB" dirty="0" err="1" smtClean="0"/>
              <a:t>allan</a:t>
            </a:r>
            <a:r>
              <a:rPr lang="en-GB" dirty="0" smtClean="0"/>
              <a:t> o le / </a:t>
            </a:r>
            <a:r>
              <a:rPr lang="en-GB" dirty="0" smtClean="0">
                <a:solidFill>
                  <a:schemeClr val="tx1"/>
                </a:solidFill>
              </a:rPr>
              <a:t>The </a:t>
            </a:r>
            <a:r>
              <a:rPr lang="en-GB" dirty="0">
                <a:solidFill>
                  <a:schemeClr val="tx1"/>
                </a:solidFill>
              </a:rPr>
              <a:t>odd one out</a:t>
            </a:r>
          </a:p>
          <a:p>
            <a:pPr>
              <a:buFont typeface="Wingdings" panose="05000000000000000000" pitchFamily="2" charset="2"/>
              <a:buChar char="Ø"/>
            </a:pPr>
            <a:r>
              <a:rPr lang="en-GB" dirty="0" smtClean="0">
                <a:solidFill>
                  <a:schemeClr val="tx1"/>
                </a:solidFill>
              </a:rPr>
              <a:t>  </a:t>
            </a:r>
            <a:r>
              <a:rPr lang="en-GB" dirty="0" err="1" smtClean="0">
                <a:solidFill>
                  <a:schemeClr val="tx1"/>
                </a:solidFill>
              </a:rPr>
              <a:t>Positif</a:t>
            </a:r>
            <a:r>
              <a:rPr lang="en-GB" dirty="0" smtClean="0">
                <a:solidFill>
                  <a:schemeClr val="tx1"/>
                </a:solidFill>
              </a:rPr>
              <a:t>/ </a:t>
            </a:r>
            <a:r>
              <a:rPr lang="en-GB" dirty="0" err="1" smtClean="0">
                <a:solidFill>
                  <a:schemeClr val="tx1"/>
                </a:solidFill>
              </a:rPr>
              <a:t>Negyddol</a:t>
            </a:r>
            <a:r>
              <a:rPr lang="en-GB" dirty="0" smtClean="0">
                <a:solidFill>
                  <a:schemeClr val="tx1"/>
                </a:solidFill>
              </a:rPr>
              <a:t>/ </a:t>
            </a:r>
            <a:r>
              <a:rPr lang="en-GB" dirty="0" err="1" smtClean="0">
                <a:solidFill>
                  <a:schemeClr val="tx1"/>
                </a:solidFill>
              </a:rPr>
              <a:t>Diddorol</a:t>
            </a:r>
            <a:r>
              <a:rPr lang="en-GB" dirty="0" smtClean="0">
                <a:solidFill>
                  <a:schemeClr val="tx1"/>
                </a:solidFill>
              </a:rPr>
              <a:t> / The </a:t>
            </a:r>
            <a:r>
              <a:rPr lang="en-GB" dirty="0" err="1" smtClean="0">
                <a:solidFill>
                  <a:schemeClr val="tx1"/>
                </a:solidFill>
              </a:rPr>
              <a:t>pmi</a:t>
            </a:r>
            <a:r>
              <a:rPr lang="en-GB" dirty="0" smtClean="0">
                <a:solidFill>
                  <a:schemeClr val="tx1"/>
                </a:solidFill>
              </a:rPr>
              <a:t> “positives, minuses, interesting”</a:t>
            </a:r>
            <a:endParaRPr lang="en-GB" dirty="0">
              <a:solidFill>
                <a:schemeClr val="tx1"/>
              </a:solidFill>
            </a:endParaRPr>
          </a:p>
          <a:p>
            <a:pPr>
              <a:buFont typeface="Wingdings" panose="05000000000000000000" pitchFamily="2" charset="2"/>
              <a:buChar char="Ø"/>
            </a:pPr>
            <a:r>
              <a:rPr lang="en-GB" dirty="0" smtClean="0"/>
              <a:t>  Y </a:t>
            </a:r>
            <a:r>
              <a:rPr lang="en-GB" dirty="0" err="1" smtClean="0"/>
              <a:t>Cwestiwn</a:t>
            </a:r>
            <a:r>
              <a:rPr lang="en-GB" dirty="0" smtClean="0"/>
              <a:t> </a:t>
            </a:r>
            <a:r>
              <a:rPr lang="en-GB" dirty="0" err="1" smtClean="0"/>
              <a:t>Mawr</a:t>
            </a:r>
            <a:r>
              <a:rPr lang="en-GB" dirty="0" smtClean="0"/>
              <a:t> “The Big Question”</a:t>
            </a:r>
          </a:p>
          <a:p>
            <a:endParaRPr lang="en-GB" dirty="0"/>
          </a:p>
          <a:p>
            <a:pPr>
              <a:buFont typeface="Wingdings" panose="05000000000000000000" pitchFamily="2" charset="2"/>
              <a:buChar char="Ø"/>
            </a:pPr>
            <a:r>
              <a:rPr lang="en-GB" dirty="0" smtClean="0"/>
              <a:t>  Drama </a:t>
            </a:r>
            <a:r>
              <a:rPr lang="en-GB" dirty="0" err="1" smtClean="0"/>
              <a:t>mewn</a:t>
            </a:r>
            <a:r>
              <a:rPr lang="en-GB" dirty="0" smtClean="0"/>
              <a:t> </a:t>
            </a:r>
            <a:r>
              <a:rPr lang="en-GB" dirty="0" err="1" smtClean="0"/>
              <a:t>gwyddoniaeth</a:t>
            </a:r>
            <a:r>
              <a:rPr lang="en-GB" dirty="0" smtClean="0"/>
              <a:t> </a:t>
            </a:r>
            <a:r>
              <a:rPr lang="en-GB" dirty="0" err="1" smtClean="0"/>
              <a:t>gynradd</a:t>
            </a:r>
            <a:endParaRPr lang="en-GB" dirty="0" smtClean="0"/>
          </a:p>
          <a:p>
            <a:pPr marL="0" indent="0">
              <a:buNone/>
            </a:pPr>
            <a:endParaRPr lang="en-GB" dirty="0"/>
          </a:p>
        </p:txBody>
      </p:sp>
    </p:spTree>
    <p:extLst>
      <p:ext uri="{BB962C8B-B14F-4D97-AF65-F5344CB8AC3E}">
        <p14:creationId xmlns:p14="http://schemas.microsoft.com/office/powerpoint/2010/main" val="2767209446"/>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a:t>
            </a:r>
            <a:r>
              <a:rPr lang="en-GB" dirty="0" err="1" smtClean="0">
                <a:solidFill>
                  <a:schemeClr val="tx1"/>
                </a:solidFill>
              </a:rPr>
              <a:t>Yr</a:t>
            </a:r>
            <a:r>
              <a:rPr lang="en-GB" dirty="0" smtClean="0">
                <a:solidFill>
                  <a:schemeClr val="tx1"/>
                </a:solidFill>
              </a:rPr>
              <a:t> un </a:t>
            </a:r>
            <a:r>
              <a:rPr lang="en-GB" dirty="0" err="1" smtClean="0">
                <a:solidFill>
                  <a:schemeClr val="tx1"/>
                </a:solidFill>
              </a:rPr>
              <a:t>sydd</a:t>
            </a:r>
            <a:r>
              <a:rPr lang="en-GB" dirty="0" smtClean="0">
                <a:solidFill>
                  <a:schemeClr val="tx1"/>
                </a:solidFill>
              </a:rPr>
              <a:t> </a:t>
            </a:r>
            <a:r>
              <a:rPr lang="en-GB" dirty="0" err="1" smtClean="0">
                <a:solidFill>
                  <a:schemeClr val="tx1"/>
                </a:solidFill>
              </a:rPr>
              <a:t>allan</a:t>
            </a:r>
            <a:r>
              <a:rPr lang="en-GB" dirty="0" smtClean="0">
                <a:solidFill>
                  <a:schemeClr val="tx1"/>
                </a:solidFill>
              </a:rPr>
              <a:t> o le”</a:t>
            </a:r>
            <a:endParaRPr lang="en-GB" dirty="0">
              <a:solidFill>
                <a:schemeClr val="tx1"/>
              </a:solidFill>
            </a:endParaRPr>
          </a:p>
        </p:txBody>
      </p:sp>
      <p:sp>
        <p:nvSpPr>
          <p:cNvPr id="3" name="Content Placeholder 2"/>
          <p:cNvSpPr>
            <a:spLocks noGrp="1"/>
          </p:cNvSpPr>
          <p:nvPr>
            <p:ph idx="1"/>
          </p:nvPr>
        </p:nvSpPr>
        <p:spPr/>
        <p:txBody>
          <a:bodyPr>
            <a:normAutofit lnSpcReduction="10000"/>
          </a:bodyPr>
          <a:lstStyle/>
          <a:p>
            <a:endParaRPr lang="en-GB" sz="3200" dirty="0" smtClean="0"/>
          </a:p>
          <a:p>
            <a:pPr>
              <a:buFont typeface="Wingdings" panose="05000000000000000000" pitchFamily="2" charset="2"/>
              <a:buChar char="§"/>
            </a:pPr>
            <a:r>
              <a:rPr lang="en-GB" sz="3200" dirty="0" smtClean="0"/>
              <a:t> </a:t>
            </a:r>
            <a:r>
              <a:rPr lang="en-GB" sz="3200" dirty="0" err="1" smtClean="0"/>
              <a:t>Mae’r</a:t>
            </a:r>
            <a:r>
              <a:rPr lang="en-GB" sz="3200" dirty="0" smtClean="0"/>
              <a:t> plant </a:t>
            </a:r>
            <a:r>
              <a:rPr lang="en-GB" sz="3200" dirty="0" err="1" smtClean="0"/>
              <a:t>yn</a:t>
            </a:r>
            <a:r>
              <a:rPr lang="en-GB" sz="3200" dirty="0" smtClean="0"/>
              <a:t> </a:t>
            </a:r>
            <a:r>
              <a:rPr lang="en-GB" sz="3200" dirty="0" err="1" smtClean="0"/>
              <a:t>trafod</a:t>
            </a:r>
            <a:r>
              <a:rPr lang="en-GB" sz="3200" dirty="0" smtClean="0"/>
              <a:t> </a:t>
            </a:r>
            <a:r>
              <a:rPr lang="en-GB" sz="3200" dirty="0" err="1" smtClean="0"/>
              <a:t>lluniau</a:t>
            </a:r>
            <a:r>
              <a:rPr lang="en-GB" sz="3200" dirty="0" smtClean="0"/>
              <a:t> </a:t>
            </a:r>
            <a:r>
              <a:rPr lang="en-GB" sz="3200" dirty="0" err="1" smtClean="0"/>
              <a:t>neu</a:t>
            </a:r>
            <a:r>
              <a:rPr lang="en-GB" sz="3200" dirty="0" smtClean="0"/>
              <a:t> </a:t>
            </a:r>
            <a:r>
              <a:rPr lang="en-GB" sz="3200" dirty="0" err="1" smtClean="0"/>
              <a:t>wrthrychau</a:t>
            </a:r>
            <a:r>
              <a:rPr lang="en-GB" sz="3200" dirty="0" smtClean="0"/>
              <a:t> (3 </a:t>
            </a:r>
            <a:r>
              <a:rPr lang="en-GB" sz="3200" dirty="0" err="1" smtClean="0"/>
              <a:t>neu</a:t>
            </a:r>
            <a:r>
              <a:rPr lang="en-GB" sz="3200" dirty="0" smtClean="0"/>
              <a:t> 4) </a:t>
            </a:r>
          </a:p>
          <a:p>
            <a:pPr>
              <a:buFont typeface="Wingdings" panose="05000000000000000000" pitchFamily="2" charset="2"/>
              <a:buChar char="§"/>
            </a:pPr>
            <a:r>
              <a:rPr lang="en-GB" sz="3200" dirty="0" smtClean="0"/>
              <a:t> Pa un </a:t>
            </a:r>
            <a:r>
              <a:rPr lang="en-GB" sz="3200" dirty="0" err="1" smtClean="0"/>
              <a:t>sydd</a:t>
            </a:r>
            <a:r>
              <a:rPr lang="en-GB" sz="3200" dirty="0" smtClean="0"/>
              <a:t> </a:t>
            </a:r>
            <a:r>
              <a:rPr lang="en-GB" sz="3200" dirty="0" err="1" smtClean="0"/>
              <a:t>allan</a:t>
            </a:r>
            <a:r>
              <a:rPr lang="en-GB" sz="3200" dirty="0" smtClean="0"/>
              <a:t> o le? </a:t>
            </a:r>
            <a:r>
              <a:rPr lang="en-GB" sz="3200" dirty="0" err="1" smtClean="0"/>
              <a:t>Rhaid</a:t>
            </a:r>
            <a:r>
              <a:rPr lang="en-GB" sz="3200" dirty="0" smtClean="0"/>
              <a:t> </a:t>
            </a:r>
            <a:r>
              <a:rPr lang="en-GB" sz="3200" dirty="0" err="1"/>
              <a:t>i</a:t>
            </a:r>
            <a:r>
              <a:rPr lang="en-GB" sz="3200" dirty="0" err="1" smtClean="0"/>
              <a:t>’r</a:t>
            </a:r>
            <a:r>
              <a:rPr lang="en-GB" sz="3200" dirty="0" smtClean="0"/>
              <a:t> plant </a:t>
            </a:r>
            <a:r>
              <a:rPr lang="en-GB" sz="3200" dirty="0" err="1" smtClean="0"/>
              <a:t>drafod</a:t>
            </a:r>
            <a:r>
              <a:rPr lang="en-GB" sz="3200" dirty="0" smtClean="0"/>
              <a:t> </a:t>
            </a:r>
            <a:r>
              <a:rPr lang="en-GB" sz="3200" dirty="0" err="1" smtClean="0"/>
              <a:t>eu</a:t>
            </a:r>
            <a:r>
              <a:rPr lang="en-GB" sz="3200" dirty="0" smtClean="0"/>
              <a:t> </a:t>
            </a:r>
            <a:r>
              <a:rPr lang="en-GB" sz="3200" dirty="0" err="1" smtClean="0"/>
              <a:t>rhesymau</a:t>
            </a:r>
            <a:r>
              <a:rPr lang="en-GB" sz="3200" dirty="0" smtClean="0"/>
              <a:t> </a:t>
            </a:r>
            <a:r>
              <a:rPr lang="en-GB" sz="3200" dirty="0" err="1" smtClean="0"/>
              <a:t>i</a:t>
            </a:r>
            <a:r>
              <a:rPr lang="en-GB" sz="3200" dirty="0" smtClean="0"/>
              <a:t> </a:t>
            </a:r>
            <a:r>
              <a:rPr lang="en-GB" sz="3200" dirty="0" err="1" smtClean="0"/>
              <a:t>ddangos</a:t>
            </a:r>
            <a:r>
              <a:rPr lang="en-GB" sz="3200" dirty="0" smtClean="0"/>
              <a:t> </a:t>
            </a:r>
            <a:r>
              <a:rPr lang="en-GB" sz="3200" dirty="0" err="1" smtClean="0"/>
              <a:t>eu</a:t>
            </a:r>
            <a:r>
              <a:rPr lang="en-GB" sz="3200" dirty="0" smtClean="0"/>
              <a:t> </a:t>
            </a:r>
            <a:r>
              <a:rPr lang="en-GB" sz="3200" dirty="0" err="1" smtClean="0"/>
              <a:t>meddwl</a:t>
            </a:r>
            <a:endParaRPr lang="en-GB" sz="3200" dirty="0"/>
          </a:p>
          <a:p>
            <a:pPr>
              <a:buFont typeface="Wingdings" panose="05000000000000000000" pitchFamily="2" charset="2"/>
              <a:buChar char="§"/>
            </a:pPr>
            <a:r>
              <a:rPr lang="en-GB" sz="3200" dirty="0" smtClean="0"/>
              <a:t> </a:t>
            </a:r>
            <a:r>
              <a:rPr lang="en-GB" sz="3200" dirty="0" err="1" smtClean="0"/>
              <a:t>Yn</a:t>
            </a:r>
            <a:r>
              <a:rPr lang="en-GB" sz="3200" dirty="0" smtClean="0"/>
              <a:t> </a:t>
            </a:r>
            <a:r>
              <a:rPr lang="en-GB" sz="3200" dirty="0" err="1" smtClean="0"/>
              <a:t>debyg</a:t>
            </a:r>
            <a:r>
              <a:rPr lang="en-GB" sz="3200" dirty="0" smtClean="0"/>
              <a:t> </a:t>
            </a:r>
            <a:r>
              <a:rPr lang="en-GB" sz="3200" dirty="0" err="1" smtClean="0"/>
              <a:t>i</a:t>
            </a:r>
            <a:r>
              <a:rPr lang="en-GB" sz="3200" dirty="0" smtClean="0"/>
              <a:t> </a:t>
            </a:r>
            <a:r>
              <a:rPr lang="en-GB" sz="3200" dirty="0" err="1" smtClean="0"/>
              <a:t>ystod</a:t>
            </a:r>
            <a:r>
              <a:rPr lang="en-GB" sz="3200" dirty="0" smtClean="0"/>
              <a:t> o </a:t>
            </a:r>
            <a:r>
              <a:rPr lang="en-GB" sz="3200" dirty="0" err="1" smtClean="0"/>
              <a:t>strategaethau</a:t>
            </a:r>
            <a:r>
              <a:rPr lang="en-GB" sz="3200" dirty="0" smtClean="0"/>
              <a:t> </a:t>
            </a:r>
            <a:r>
              <a:rPr lang="en-GB" sz="3200" dirty="0" err="1" smtClean="0"/>
              <a:t>echdynnu</a:t>
            </a:r>
            <a:r>
              <a:rPr lang="en-GB" sz="3200" dirty="0" smtClean="0"/>
              <a:t> </a:t>
            </a:r>
            <a:r>
              <a:rPr lang="en-GB" sz="3200" dirty="0" err="1" smtClean="0"/>
              <a:t>e.e</a:t>
            </a:r>
            <a:r>
              <a:rPr lang="en-GB" sz="3200" dirty="0" smtClean="0"/>
              <a:t>. </a:t>
            </a:r>
            <a:r>
              <a:rPr lang="en-GB" sz="3200" dirty="0" err="1" smtClean="0"/>
              <a:t>Cartŵn</a:t>
            </a:r>
            <a:r>
              <a:rPr lang="en-GB" sz="3200" dirty="0" smtClean="0"/>
              <a:t> </a:t>
            </a:r>
            <a:r>
              <a:rPr lang="en-GB" sz="3200" dirty="0" err="1" smtClean="0"/>
              <a:t>Cysyniad</a:t>
            </a:r>
            <a:r>
              <a:rPr lang="en-GB" sz="3200" dirty="0" smtClean="0"/>
              <a:t> ac </a:t>
            </a:r>
            <a:r>
              <a:rPr lang="en-GB" sz="3200" dirty="0" err="1"/>
              <a:t>A</a:t>
            </a:r>
            <a:r>
              <a:rPr lang="en-GB" sz="3200" dirty="0" err="1" smtClean="0"/>
              <a:t>sesu</a:t>
            </a:r>
            <a:r>
              <a:rPr lang="en-GB" sz="3200" dirty="0" smtClean="0"/>
              <a:t> </a:t>
            </a:r>
            <a:r>
              <a:rPr lang="en-GB" sz="3200" dirty="0" err="1" smtClean="0"/>
              <a:t>Gweithredol</a:t>
            </a:r>
            <a:r>
              <a:rPr lang="en-GB" sz="3200" dirty="0" smtClean="0"/>
              <a:t> </a:t>
            </a:r>
            <a:r>
              <a:rPr lang="en-GB" sz="3200" dirty="0" err="1" smtClean="0"/>
              <a:t>wedi’u</a:t>
            </a:r>
            <a:r>
              <a:rPr lang="en-GB" sz="3200" dirty="0" smtClean="0"/>
              <a:t> </a:t>
            </a:r>
            <a:r>
              <a:rPr lang="en-GB" sz="3200" dirty="0" err="1" smtClean="0"/>
              <a:t>datblygu</a:t>
            </a:r>
            <a:r>
              <a:rPr lang="en-GB" sz="3200" dirty="0" smtClean="0"/>
              <a:t> </a:t>
            </a:r>
            <a:r>
              <a:rPr lang="en-GB" sz="3200" dirty="0" err="1" smtClean="0"/>
              <a:t>gan</a:t>
            </a:r>
            <a:r>
              <a:rPr lang="en-GB" sz="3200" dirty="0" smtClean="0"/>
              <a:t> Stewart Naylor a Brenda Keogh</a:t>
            </a:r>
          </a:p>
          <a:p>
            <a:r>
              <a:rPr lang="en-GB" sz="1600" dirty="0" smtClean="0"/>
              <a:t>Gweler </a:t>
            </a:r>
            <a:r>
              <a:rPr lang="en-GB" sz="1600" dirty="0" err="1" smtClean="0"/>
              <a:t>cyfeiriadau</a:t>
            </a:r>
            <a:endParaRPr lang="en-GB" sz="1600" dirty="0"/>
          </a:p>
          <a:p>
            <a:endParaRPr lang="en-GB" sz="3200" dirty="0"/>
          </a:p>
        </p:txBody>
      </p:sp>
    </p:spTree>
    <p:extLst>
      <p:ext uri="{BB962C8B-B14F-4D97-AF65-F5344CB8AC3E}">
        <p14:creationId xmlns:p14="http://schemas.microsoft.com/office/powerpoint/2010/main" val="1844435860"/>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“The PMI” </a:t>
            </a:r>
            <a:r>
              <a:rPr lang="en-GB" dirty="0" err="1" smtClean="0"/>
              <a:t>Positif</a:t>
            </a:r>
            <a:r>
              <a:rPr lang="en-GB" dirty="0" smtClean="0"/>
              <a:t>, </a:t>
            </a:r>
            <a:r>
              <a:rPr lang="en-GB" dirty="0" err="1" smtClean="0"/>
              <a:t>Negyddol</a:t>
            </a:r>
            <a:r>
              <a:rPr lang="en-GB" dirty="0" smtClean="0"/>
              <a:t>, </a:t>
            </a:r>
            <a:r>
              <a:rPr lang="en-GB" dirty="0" err="1" smtClean="0"/>
              <a:t>Diddorol</a:t>
            </a:r>
            <a:endParaRPr lang="en-GB" dirty="0"/>
          </a:p>
        </p:txBody>
      </p:sp>
      <p:sp>
        <p:nvSpPr>
          <p:cNvPr id="3" name="Content Placeholder 2"/>
          <p:cNvSpPr>
            <a:spLocks noGrp="1"/>
          </p:cNvSpPr>
          <p:nvPr>
            <p:ph idx="1"/>
          </p:nvPr>
        </p:nvSpPr>
        <p:spPr/>
        <p:txBody>
          <a:bodyPr/>
          <a:lstStyle/>
          <a:p>
            <a:r>
              <a:rPr lang="en-GB" dirty="0" smtClean="0">
                <a:solidFill>
                  <a:schemeClr val="tx1"/>
                </a:solidFill>
              </a:rPr>
              <a:t>Mae De Bono (1973) a Fisher (2000) </a:t>
            </a:r>
            <a:r>
              <a:rPr lang="en-GB" dirty="0" err="1" smtClean="0">
                <a:solidFill>
                  <a:schemeClr val="tx1"/>
                </a:solidFill>
              </a:rPr>
              <a:t>ymysg</a:t>
            </a:r>
            <a:r>
              <a:rPr lang="en-GB" dirty="0" smtClean="0">
                <a:solidFill>
                  <a:schemeClr val="tx1"/>
                </a:solidFill>
              </a:rPr>
              <a:t> y </a:t>
            </a:r>
            <a:r>
              <a:rPr lang="en-GB" dirty="0" err="1" smtClean="0">
                <a:solidFill>
                  <a:schemeClr val="tx1"/>
                </a:solidFill>
              </a:rPr>
              <a:t>nifer</a:t>
            </a:r>
            <a:r>
              <a:rPr lang="en-GB" dirty="0" smtClean="0">
                <a:solidFill>
                  <a:schemeClr val="tx1"/>
                </a:solidFill>
              </a:rPr>
              <a:t> </a:t>
            </a:r>
            <a:r>
              <a:rPr lang="en-GB" dirty="0" err="1" smtClean="0">
                <a:solidFill>
                  <a:schemeClr val="tx1"/>
                </a:solidFill>
              </a:rPr>
              <a:t>sydd</a:t>
            </a:r>
            <a:r>
              <a:rPr lang="en-GB" dirty="0" smtClean="0">
                <a:solidFill>
                  <a:schemeClr val="tx1"/>
                </a:solidFill>
              </a:rPr>
              <a:t> </a:t>
            </a:r>
            <a:r>
              <a:rPr lang="en-GB" dirty="0" err="1" smtClean="0">
                <a:solidFill>
                  <a:schemeClr val="tx1"/>
                </a:solidFill>
              </a:rPr>
              <a:t>wedi</a:t>
            </a:r>
            <a:r>
              <a:rPr lang="en-GB" dirty="0" smtClean="0">
                <a:solidFill>
                  <a:schemeClr val="tx1"/>
                </a:solidFill>
              </a:rPr>
              <a:t> </a:t>
            </a:r>
            <a:r>
              <a:rPr lang="en-GB" dirty="0" err="1" smtClean="0">
                <a:solidFill>
                  <a:schemeClr val="tx1"/>
                </a:solidFill>
              </a:rPr>
              <a:t>datblygu</a:t>
            </a:r>
            <a:r>
              <a:rPr lang="en-GB" dirty="0" smtClean="0">
                <a:solidFill>
                  <a:schemeClr val="tx1"/>
                </a:solidFill>
              </a:rPr>
              <a:t> </a:t>
            </a:r>
            <a:r>
              <a:rPr lang="en-GB" dirty="0" err="1" smtClean="0">
                <a:solidFill>
                  <a:schemeClr val="tx1"/>
                </a:solidFill>
              </a:rPr>
              <a:t>dulliau</a:t>
            </a:r>
            <a:r>
              <a:rPr lang="en-GB" dirty="0" smtClean="0">
                <a:solidFill>
                  <a:schemeClr val="tx1"/>
                </a:solidFill>
              </a:rPr>
              <a:t> </a:t>
            </a:r>
            <a:r>
              <a:rPr lang="en-GB" dirty="0" err="1" smtClean="0">
                <a:solidFill>
                  <a:schemeClr val="tx1"/>
                </a:solidFill>
              </a:rPr>
              <a:t>i</a:t>
            </a:r>
            <a:r>
              <a:rPr lang="en-GB" dirty="0" smtClean="0">
                <a:solidFill>
                  <a:schemeClr val="tx1"/>
                </a:solidFill>
              </a:rPr>
              <a:t> </a:t>
            </a:r>
            <a:r>
              <a:rPr lang="en-GB" dirty="0" err="1" smtClean="0">
                <a:solidFill>
                  <a:schemeClr val="tx1"/>
                </a:solidFill>
              </a:rPr>
              <a:t>ddatblygu</a:t>
            </a:r>
            <a:r>
              <a:rPr lang="en-GB" dirty="0" smtClean="0">
                <a:solidFill>
                  <a:schemeClr val="tx1"/>
                </a:solidFill>
              </a:rPr>
              <a:t> </a:t>
            </a:r>
            <a:r>
              <a:rPr lang="en-GB" dirty="0" err="1" smtClean="0">
                <a:solidFill>
                  <a:schemeClr val="tx1"/>
                </a:solidFill>
              </a:rPr>
              <a:t>meddwl</a:t>
            </a:r>
            <a:r>
              <a:rPr lang="en-GB" dirty="0" smtClean="0">
                <a:solidFill>
                  <a:schemeClr val="tx1"/>
                </a:solidFill>
              </a:rPr>
              <a:t> plant. Mae PMI </a:t>
            </a:r>
            <a:r>
              <a:rPr lang="en-GB" dirty="0" err="1" smtClean="0">
                <a:solidFill>
                  <a:schemeClr val="tx1"/>
                </a:solidFill>
              </a:rPr>
              <a:t>yn</a:t>
            </a:r>
            <a:r>
              <a:rPr lang="en-GB" dirty="0" smtClean="0">
                <a:solidFill>
                  <a:schemeClr val="tx1"/>
                </a:solidFill>
              </a:rPr>
              <a:t> un </a:t>
            </a:r>
            <a:r>
              <a:rPr lang="en-GB" dirty="0" err="1" smtClean="0">
                <a:solidFill>
                  <a:schemeClr val="tx1"/>
                </a:solidFill>
              </a:rPr>
              <a:t>o’r</a:t>
            </a:r>
            <a:r>
              <a:rPr lang="en-GB" dirty="0" smtClean="0">
                <a:solidFill>
                  <a:schemeClr val="tx1"/>
                </a:solidFill>
              </a:rPr>
              <a:t> </a:t>
            </a:r>
            <a:r>
              <a:rPr lang="en-GB" dirty="0" err="1" smtClean="0">
                <a:solidFill>
                  <a:schemeClr val="tx1"/>
                </a:solidFill>
              </a:rPr>
              <a:t>rhain</a:t>
            </a:r>
            <a:r>
              <a:rPr lang="en-GB" dirty="0" smtClean="0">
                <a:solidFill>
                  <a:schemeClr val="tx1"/>
                </a:solidFill>
              </a:rPr>
              <a:t>. </a:t>
            </a:r>
          </a:p>
          <a:p>
            <a:r>
              <a:rPr lang="en-GB" dirty="0" err="1" smtClean="0">
                <a:solidFill>
                  <a:schemeClr val="tx1"/>
                </a:solidFill>
              </a:rPr>
              <a:t>Senario</a:t>
            </a:r>
            <a:r>
              <a:rPr lang="en-GB" dirty="0" smtClean="0">
                <a:solidFill>
                  <a:schemeClr val="tx1"/>
                </a:solidFill>
              </a:rPr>
              <a:t> – </a:t>
            </a:r>
            <a:r>
              <a:rPr lang="en-GB" dirty="0" err="1" smtClean="0">
                <a:solidFill>
                  <a:schemeClr val="tx1"/>
                </a:solidFill>
              </a:rPr>
              <a:t>disgyblion</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ystyried</a:t>
            </a:r>
            <a:r>
              <a:rPr lang="en-GB" dirty="0" smtClean="0">
                <a:solidFill>
                  <a:schemeClr val="tx1"/>
                </a:solidFill>
              </a:rPr>
              <a:t> y </a:t>
            </a:r>
            <a:r>
              <a:rPr lang="en-GB" dirty="0" err="1" smtClean="0">
                <a:solidFill>
                  <a:schemeClr val="tx1"/>
                </a:solidFill>
              </a:rPr>
              <a:t>positif</a:t>
            </a:r>
            <a:r>
              <a:rPr lang="en-GB" dirty="0" smtClean="0">
                <a:solidFill>
                  <a:schemeClr val="tx1"/>
                </a:solidFill>
              </a:rPr>
              <a:t>, </a:t>
            </a:r>
            <a:r>
              <a:rPr lang="en-GB" dirty="0" err="1" smtClean="0">
                <a:solidFill>
                  <a:schemeClr val="tx1"/>
                </a:solidFill>
              </a:rPr>
              <a:t>negyddol</a:t>
            </a:r>
            <a:r>
              <a:rPr lang="en-GB" dirty="0" smtClean="0">
                <a:solidFill>
                  <a:schemeClr val="tx1"/>
                </a:solidFill>
              </a:rPr>
              <a:t> </a:t>
            </a:r>
            <a:r>
              <a:rPr lang="en-GB" dirty="0" err="1" smtClean="0">
                <a:solidFill>
                  <a:schemeClr val="tx1"/>
                </a:solidFill>
              </a:rPr>
              <a:t>a’r</a:t>
            </a:r>
            <a:r>
              <a:rPr lang="en-GB" dirty="0" smtClean="0">
                <a:solidFill>
                  <a:schemeClr val="tx1"/>
                </a:solidFill>
              </a:rPr>
              <a:t> </a:t>
            </a:r>
            <a:r>
              <a:rPr lang="en-GB" dirty="0" err="1" smtClean="0">
                <a:solidFill>
                  <a:schemeClr val="tx1"/>
                </a:solidFill>
              </a:rPr>
              <a:t>syniadau</a:t>
            </a:r>
            <a:r>
              <a:rPr lang="en-GB" dirty="0" smtClean="0">
                <a:solidFill>
                  <a:schemeClr val="tx1"/>
                </a:solidFill>
              </a:rPr>
              <a:t> </a:t>
            </a:r>
            <a:r>
              <a:rPr lang="en-GB" dirty="0" err="1" smtClean="0">
                <a:solidFill>
                  <a:schemeClr val="tx1"/>
                </a:solidFill>
              </a:rPr>
              <a:t>diddorol</a:t>
            </a:r>
            <a:r>
              <a:rPr lang="en-GB" dirty="0" smtClean="0">
                <a:solidFill>
                  <a:schemeClr val="tx1"/>
                </a:solidFill>
              </a:rPr>
              <a:t> </a:t>
            </a:r>
            <a:r>
              <a:rPr lang="en-GB" dirty="0" err="1" smtClean="0">
                <a:solidFill>
                  <a:schemeClr val="tx1"/>
                </a:solidFill>
              </a:rPr>
              <a:t>sydd</a:t>
            </a:r>
            <a:r>
              <a:rPr lang="en-GB" dirty="0" smtClean="0">
                <a:solidFill>
                  <a:schemeClr val="tx1"/>
                </a:solidFill>
              </a:rPr>
              <a:t> </a:t>
            </a:r>
            <a:r>
              <a:rPr lang="en-GB" dirty="0" err="1" smtClean="0">
                <a:solidFill>
                  <a:schemeClr val="tx1"/>
                </a:solidFill>
              </a:rPr>
              <a:t>ynghlwm</a:t>
            </a:r>
            <a:r>
              <a:rPr lang="en-GB" dirty="0" smtClean="0">
                <a:solidFill>
                  <a:schemeClr val="tx1"/>
                </a:solidFill>
              </a:rPr>
              <a:t> </a:t>
            </a:r>
          </a:p>
          <a:p>
            <a:endParaRPr lang="en-GB" dirty="0">
              <a:solidFill>
                <a:schemeClr val="tx1"/>
              </a:solidFill>
            </a:endParaRPr>
          </a:p>
          <a:p>
            <a:r>
              <a:rPr lang="en-GB" sz="2800" i="1" dirty="0" smtClean="0">
                <a:solidFill>
                  <a:schemeClr val="tx1"/>
                </a:solidFill>
              </a:rPr>
              <a:t>Mae </a:t>
            </a:r>
            <a:r>
              <a:rPr lang="en-GB" sz="2800" i="1" dirty="0" err="1" smtClean="0">
                <a:solidFill>
                  <a:schemeClr val="tx1"/>
                </a:solidFill>
              </a:rPr>
              <a:t>gan</a:t>
            </a:r>
            <a:r>
              <a:rPr lang="en-GB" sz="2800" i="1" dirty="0" smtClean="0">
                <a:solidFill>
                  <a:schemeClr val="tx1"/>
                </a:solidFill>
              </a:rPr>
              <a:t> </a:t>
            </a:r>
            <a:r>
              <a:rPr lang="en-GB" sz="2800" i="1" dirty="0" err="1" smtClean="0">
                <a:solidFill>
                  <a:schemeClr val="tx1"/>
                </a:solidFill>
              </a:rPr>
              <a:t>bobl</a:t>
            </a:r>
            <a:r>
              <a:rPr lang="en-GB" sz="2800" i="1" dirty="0" smtClean="0">
                <a:solidFill>
                  <a:schemeClr val="tx1"/>
                </a:solidFill>
              </a:rPr>
              <a:t> </a:t>
            </a:r>
            <a:r>
              <a:rPr lang="en-GB" sz="2800" i="1" dirty="0" err="1" smtClean="0">
                <a:solidFill>
                  <a:schemeClr val="tx1"/>
                </a:solidFill>
              </a:rPr>
              <a:t>eu</a:t>
            </a:r>
            <a:r>
              <a:rPr lang="en-GB" sz="2800" i="1" dirty="0" smtClean="0">
                <a:solidFill>
                  <a:schemeClr val="tx1"/>
                </a:solidFill>
              </a:rPr>
              <a:t> </a:t>
            </a:r>
            <a:r>
              <a:rPr lang="en-GB" sz="2800" i="1" dirty="0" err="1" smtClean="0">
                <a:solidFill>
                  <a:schemeClr val="tx1"/>
                </a:solidFill>
              </a:rPr>
              <a:t>croen</a:t>
            </a:r>
            <a:r>
              <a:rPr lang="en-GB" sz="2800" i="1" dirty="0" smtClean="0">
                <a:solidFill>
                  <a:schemeClr val="tx1"/>
                </a:solidFill>
              </a:rPr>
              <a:t> </a:t>
            </a:r>
            <a:r>
              <a:rPr lang="en-GB" sz="2800" i="1" dirty="0" err="1" smtClean="0">
                <a:solidFill>
                  <a:schemeClr val="tx1"/>
                </a:solidFill>
              </a:rPr>
              <a:t>gwyrdd</a:t>
            </a:r>
            <a:r>
              <a:rPr lang="en-GB" sz="2800" i="1" dirty="0" smtClean="0">
                <a:solidFill>
                  <a:schemeClr val="tx1"/>
                </a:solidFill>
              </a:rPr>
              <a:t> </a:t>
            </a:r>
            <a:r>
              <a:rPr lang="en-GB" sz="2800" i="1" dirty="0" err="1" smtClean="0">
                <a:solidFill>
                  <a:schemeClr val="tx1"/>
                </a:solidFill>
              </a:rPr>
              <a:t>tebyg</a:t>
            </a:r>
            <a:r>
              <a:rPr lang="en-GB" sz="2800" i="1" dirty="0" smtClean="0">
                <a:solidFill>
                  <a:schemeClr val="tx1"/>
                </a:solidFill>
              </a:rPr>
              <a:t> </a:t>
            </a:r>
            <a:r>
              <a:rPr lang="en-GB" sz="2800" i="1" dirty="0" err="1" smtClean="0">
                <a:solidFill>
                  <a:schemeClr val="tx1"/>
                </a:solidFill>
              </a:rPr>
              <a:t>i</a:t>
            </a:r>
            <a:r>
              <a:rPr lang="en-GB" sz="2800" i="1" dirty="0" smtClean="0">
                <a:solidFill>
                  <a:schemeClr val="tx1"/>
                </a:solidFill>
              </a:rPr>
              <a:t> </a:t>
            </a:r>
            <a:r>
              <a:rPr lang="en-GB" sz="2800" i="1" dirty="0" err="1" smtClean="0">
                <a:solidFill>
                  <a:schemeClr val="tx1"/>
                </a:solidFill>
              </a:rPr>
              <a:t>blanhigyn</a:t>
            </a:r>
            <a:r>
              <a:rPr lang="en-GB" sz="2800" i="1" dirty="0" smtClean="0">
                <a:solidFill>
                  <a:schemeClr val="tx1"/>
                </a:solidFill>
              </a:rPr>
              <a:t> </a:t>
            </a:r>
            <a:r>
              <a:rPr lang="en-GB" sz="2800" i="1" dirty="0" err="1" smtClean="0">
                <a:solidFill>
                  <a:schemeClr val="tx1"/>
                </a:solidFill>
              </a:rPr>
              <a:t>eu</a:t>
            </a:r>
            <a:r>
              <a:rPr lang="en-GB" sz="2800" i="1" dirty="0" smtClean="0">
                <a:solidFill>
                  <a:schemeClr val="tx1"/>
                </a:solidFill>
              </a:rPr>
              <a:t> </a:t>
            </a:r>
            <a:r>
              <a:rPr lang="en-GB" sz="2800" i="1" dirty="0" err="1" smtClean="0">
                <a:solidFill>
                  <a:schemeClr val="tx1"/>
                </a:solidFill>
              </a:rPr>
              <a:t>hun</a:t>
            </a:r>
            <a:r>
              <a:rPr lang="en-GB" sz="2800" i="1" dirty="0" smtClean="0">
                <a:solidFill>
                  <a:schemeClr val="tx1"/>
                </a:solidFill>
              </a:rPr>
              <a:t>, felly gallant </a:t>
            </a:r>
            <a:r>
              <a:rPr lang="en-GB" sz="2800" i="1" dirty="0" err="1" smtClean="0">
                <a:solidFill>
                  <a:schemeClr val="tx1"/>
                </a:solidFill>
              </a:rPr>
              <a:t>greu</a:t>
            </a:r>
            <a:r>
              <a:rPr lang="en-GB" sz="2800" i="1" dirty="0" smtClean="0">
                <a:solidFill>
                  <a:schemeClr val="tx1"/>
                </a:solidFill>
              </a:rPr>
              <a:t> </a:t>
            </a:r>
            <a:r>
              <a:rPr lang="en-GB" sz="2800" i="1" dirty="0" err="1" smtClean="0">
                <a:solidFill>
                  <a:schemeClr val="tx1"/>
                </a:solidFill>
              </a:rPr>
              <a:t>eu</a:t>
            </a:r>
            <a:r>
              <a:rPr lang="en-GB" sz="2800" i="1" dirty="0" smtClean="0">
                <a:solidFill>
                  <a:schemeClr val="tx1"/>
                </a:solidFill>
              </a:rPr>
              <a:t> </a:t>
            </a:r>
            <a:r>
              <a:rPr lang="en-GB" sz="2800" i="1" dirty="0" err="1" smtClean="0">
                <a:solidFill>
                  <a:schemeClr val="tx1"/>
                </a:solidFill>
              </a:rPr>
              <a:t>bwyd</a:t>
            </a:r>
            <a:r>
              <a:rPr lang="en-GB" sz="2800" i="1" dirty="0" smtClean="0">
                <a:solidFill>
                  <a:schemeClr val="tx1"/>
                </a:solidFill>
              </a:rPr>
              <a:t> </a:t>
            </a:r>
            <a:r>
              <a:rPr lang="en-GB" sz="2800" i="1" dirty="0" err="1" smtClean="0">
                <a:solidFill>
                  <a:schemeClr val="tx1"/>
                </a:solidFill>
              </a:rPr>
              <a:t>eu</a:t>
            </a:r>
            <a:r>
              <a:rPr lang="en-GB" sz="2800" i="1" dirty="0" smtClean="0">
                <a:solidFill>
                  <a:schemeClr val="tx1"/>
                </a:solidFill>
              </a:rPr>
              <a:t> </a:t>
            </a:r>
            <a:r>
              <a:rPr lang="en-GB" sz="2800" i="1" dirty="0" err="1" smtClean="0">
                <a:solidFill>
                  <a:schemeClr val="tx1"/>
                </a:solidFill>
              </a:rPr>
              <a:t>hunain</a:t>
            </a:r>
            <a:r>
              <a:rPr lang="en-GB" sz="2800" i="1" dirty="0" smtClean="0">
                <a:solidFill>
                  <a:schemeClr val="tx1"/>
                </a:solidFill>
              </a:rPr>
              <a:t> </a:t>
            </a:r>
            <a:r>
              <a:rPr lang="en-GB" sz="2800" i="1" dirty="0" err="1" smtClean="0">
                <a:solidFill>
                  <a:schemeClr val="tx1"/>
                </a:solidFill>
              </a:rPr>
              <a:t>yng</a:t>
            </a:r>
            <a:r>
              <a:rPr lang="en-GB" sz="2800" i="1" dirty="0" smtClean="0">
                <a:solidFill>
                  <a:schemeClr val="tx1"/>
                </a:solidFill>
              </a:rPr>
              <a:t> </a:t>
            </a:r>
            <a:r>
              <a:rPr lang="en-GB" sz="2800" i="1" dirty="0" err="1" smtClean="0">
                <a:solidFill>
                  <a:schemeClr val="tx1"/>
                </a:solidFill>
              </a:rPr>
              <a:t>ngolau’r</a:t>
            </a:r>
            <a:r>
              <a:rPr lang="en-GB" sz="2800" i="1" dirty="0" smtClean="0">
                <a:solidFill>
                  <a:schemeClr val="tx1"/>
                </a:solidFill>
              </a:rPr>
              <a:t> haul. </a:t>
            </a:r>
          </a:p>
          <a:p>
            <a:pPr algn="ctr"/>
            <a:r>
              <a:rPr lang="en-GB" sz="2800" i="1" dirty="0" smtClean="0">
                <a:solidFill>
                  <a:schemeClr val="tx1"/>
                </a:solidFill>
              </a:rPr>
              <a:t>P? N? D?</a:t>
            </a:r>
          </a:p>
          <a:p>
            <a:pPr algn="ctr"/>
            <a:r>
              <a:rPr lang="en-GB" sz="2800" i="1" dirty="0" smtClean="0">
                <a:solidFill>
                  <a:schemeClr val="tx1"/>
                </a:solidFill>
              </a:rPr>
              <a:t>P? M? I?</a:t>
            </a:r>
            <a:endParaRPr lang="en-GB" sz="2800" i="1" dirty="0">
              <a:solidFill>
                <a:schemeClr val="tx1"/>
              </a:solidFill>
            </a:endParaRPr>
          </a:p>
        </p:txBody>
      </p:sp>
    </p:spTree>
    <p:extLst>
      <p:ext uri="{BB962C8B-B14F-4D97-AF65-F5344CB8AC3E}">
        <p14:creationId xmlns:p14="http://schemas.microsoft.com/office/powerpoint/2010/main" val="2670029954"/>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Ymatebion</a:t>
            </a:r>
            <a:r>
              <a:rPr lang="en-GB" dirty="0" smtClean="0"/>
              <a:t> Plant / Pupils’ responses</a:t>
            </a:r>
            <a:endParaRPr lang="en-GB" dirty="0"/>
          </a:p>
        </p:txBody>
      </p:sp>
      <p:sp>
        <p:nvSpPr>
          <p:cNvPr id="3" name="Content Placeholder 2"/>
          <p:cNvSpPr>
            <a:spLocks noGrp="1"/>
          </p:cNvSpPr>
          <p:nvPr>
            <p:ph idx="1"/>
          </p:nvPr>
        </p:nvSpPr>
        <p:spPr/>
        <p:txBody>
          <a:bodyPr>
            <a:normAutofit/>
          </a:bodyPr>
          <a:lstStyle/>
          <a:p>
            <a:r>
              <a:rPr lang="en-GB" dirty="0" err="1" smtClean="0">
                <a:solidFill>
                  <a:schemeClr val="tx1"/>
                </a:solidFill>
              </a:rPr>
              <a:t>Positif</a:t>
            </a:r>
            <a:r>
              <a:rPr lang="en-GB" dirty="0" smtClean="0">
                <a:solidFill>
                  <a:schemeClr val="tx1"/>
                </a:solidFill>
              </a:rPr>
              <a:t>: Ni </a:t>
            </a:r>
            <a:r>
              <a:rPr lang="en-GB" dirty="0" err="1" smtClean="0">
                <a:solidFill>
                  <a:schemeClr val="tx1"/>
                </a:solidFill>
              </a:rPr>
              <a:t>fyddai</a:t>
            </a:r>
            <a:r>
              <a:rPr lang="en-GB" dirty="0" smtClean="0">
                <a:solidFill>
                  <a:schemeClr val="tx1"/>
                </a:solidFill>
              </a:rPr>
              <a:t> </a:t>
            </a:r>
            <a:r>
              <a:rPr lang="en-GB" dirty="0" err="1" smtClean="0">
                <a:solidFill>
                  <a:schemeClr val="tx1"/>
                </a:solidFill>
              </a:rPr>
              <a:t>pobl</a:t>
            </a:r>
            <a:r>
              <a:rPr lang="en-GB" dirty="0" smtClean="0">
                <a:solidFill>
                  <a:schemeClr val="tx1"/>
                </a:solidFill>
              </a:rPr>
              <a:t> </a:t>
            </a:r>
            <a:r>
              <a:rPr lang="en-GB" dirty="0" err="1" smtClean="0">
                <a:solidFill>
                  <a:schemeClr val="tx1"/>
                </a:solidFill>
              </a:rPr>
              <a:t>dlawd</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newynu</a:t>
            </a:r>
            <a:r>
              <a:rPr lang="en-GB" dirty="0" smtClean="0">
                <a:solidFill>
                  <a:schemeClr val="tx1"/>
                </a:solidFill>
              </a:rPr>
              <a:t> </a:t>
            </a:r>
          </a:p>
          <a:p>
            <a:r>
              <a:rPr lang="en-GB" dirty="0" err="1" smtClean="0">
                <a:solidFill>
                  <a:schemeClr val="tx1"/>
                </a:solidFill>
              </a:rPr>
              <a:t>Negyddol</a:t>
            </a:r>
            <a:r>
              <a:rPr lang="en-GB" dirty="0" smtClean="0">
                <a:solidFill>
                  <a:schemeClr val="tx1"/>
                </a:solidFill>
              </a:rPr>
              <a:t>: </a:t>
            </a:r>
            <a:r>
              <a:rPr lang="en-GB" dirty="0" err="1" smtClean="0">
                <a:solidFill>
                  <a:schemeClr val="tx1"/>
                </a:solidFill>
              </a:rPr>
              <a:t>Efallai</a:t>
            </a:r>
            <a:r>
              <a:rPr lang="en-GB" dirty="0" smtClean="0">
                <a:solidFill>
                  <a:schemeClr val="tx1"/>
                </a:solidFill>
              </a:rPr>
              <a:t> </a:t>
            </a:r>
            <a:r>
              <a:rPr lang="en-GB" dirty="0" err="1" smtClean="0">
                <a:solidFill>
                  <a:schemeClr val="tx1"/>
                </a:solidFill>
              </a:rPr>
              <a:t>na</a:t>
            </a:r>
            <a:r>
              <a:rPr lang="en-GB" dirty="0" smtClean="0">
                <a:solidFill>
                  <a:schemeClr val="tx1"/>
                </a:solidFill>
              </a:rPr>
              <a:t> </a:t>
            </a:r>
            <a:r>
              <a:rPr lang="en-GB" dirty="0" err="1" smtClean="0">
                <a:solidFill>
                  <a:schemeClr val="tx1"/>
                </a:solidFill>
              </a:rPr>
              <a:t>fyddwch</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medru</a:t>
            </a:r>
            <a:r>
              <a:rPr lang="en-GB" dirty="0" smtClean="0">
                <a:solidFill>
                  <a:schemeClr val="tx1"/>
                </a:solidFill>
              </a:rPr>
              <a:t> </a:t>
            </a:r>
            <a:r>
              <a:rPr lang="en-GB" dirty="0" err="1" smtClean="0">
                <a:solidFill>
                  <a:schemeClr val="tx1"/>
                </a:solidFill>
              </a:rPr>
              <a:t>gorwedd</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llonydd</a:t>
            </a:r>
            <a:r>
              <a:rPr lang="en-GB" dirty="0" smtClean="0">
                <a:solidFill>
                  <a:schemeClr val="tx1"/>
                </a:solidFill>
              </a:rPr>
              <a:t> </a:t>
            </a:r>
            <a:r>
              <a:rPr lang="en-GB" dirty="0" err="1" smtClean="0">
                <a:solidFill>
                  <a:schemeClr val="tx1"/>
                </a:solidFill>
              </a:rPr>
              <a:t>i</a:t>
            </a:r>
            <a:r>
              <a:rPr lang="en-GB" dirty="0" smtClean="0">
                <a:solidFill>
                  <a:schemeClr val="tx1"/>
                </a:solidFill>
              </a:rPr>
              <a:t> </a:t>
            </a:r>
            <a:r>
              <a:rPr lang="en-GB" dirty="0" err="1" smtClean="0">
                <a:solidFill>
                  <a:schemeClr val="tx1"/>
                </a:solidFill>
              </a:rPr>
              <a:t>dorheulo</a:t>
            </a:r>
            <a:endParaRPr lang="en-GB" dirty="0" smtClean="0">
              <a:solidFill>
                <a:schemeClr val="tx1"/>
              </a:solidFill>
            </a:endParaRPr>
          </a:p>
          <a:p>
            <a:r>
              <a:rPr lang="en-GB" dirty="0" err="1" smtClean="0">
                <a:solidFill>
                  <a:schemeClr val="tx1"/>
                </a:solidFill>
              </a:rPr>
              <a:t>Diddorol</a:t>
            </a:r>
            <a:r>
              <a:rPr lang="en-GB" dirty="0" smtClean="0">
                <a:solidFill>
                  <a:schemeClr val="tx1"/>
                </a:solidFill>
              </a:rPr>
              <a:t>: A </a:t>
            </a:r>
            <a:r>
              <a:rPr lang="en-GB" dirty="0" err="1" smtClean="0">
                <a:solidFill>
                  <a:schemeClr val="tx1"/>
                </a:solidFill>
              </a:rPr>
              <a:t>fyddai</a:t>
            </a:r>
            <a:r>
              <a:rPr lang="en-GB" dirty="0" smtClean="0">
                <a:solidFill>
                  <a:schemeClr val="tx1"/>
                </a:solidFill>
              </a:rPr>
              <a:t> </a:t>
            </a:r>
            <a:r>
              <a:rPr lang="en-GB" dirty="0" err="1" smtClean="0">
                <a:solidFill>
                  <a:schemeClr val="tx1"/>
                </a:solidFill>
              </a:rPr>
              <a:t>angen</a:t>
            </a:r>
            <a:r>
              <a:rPr lang="en-GB" dirty="0" smtClean="0">
                <a:solidFill>
                  <a:schemeClr val="tx1"/>
                </a:solidFill>
              </a:rPr>
              <a:t> </a:t>
            </a:r>
            <a:r>
              <a:rPr lang="en-GB" dirty="0" err="1" smtClean="0">
                <a:solidFill>
                  <a:schemeClr val="tx1"/>
                </a:solidFill>
              </a:rPr>
              <a:t>i</a:t>
            </a:r>
            <a:r>
              <a:rPr lang="en-GB" dirty="0" smtClean="0">
                <a:solidFill>
                  <a:schemeClr val="tx1"/>
                </a:solidFill>
              </a:rPr>
              <a:t> chi </a:t>
            </a:r>
            <a:r>
              <a:rPr lang="en-GB" dirty="0" err="1" smtClean="0">
                <a:solidFill>
                  <a:schemeClr val="tx1"/>
                </a:solidFill>
              </a:rPr>
              <a:t>fynd</a:t>
            </a:r>
            <a:r>
              <a:rPr lang="en-GB" dirty="0" smtClean="0">
                <a:solidFill>
                  <a:schemeClr val="tx1"/>
                </a:solidFill>
              </a:rPr>
              <a:t> </a:t>
            </a:r>
            <a:r>
              <a:rPr lang="en-GB" dirty="0" err="1" smtClean="0">
                <a:solidFill>
                  <a:schemeClr val="tx1"/>
                </a:solidFill>
              </a:rPr>
              <a:t>i</a:t>
            </a:r>
            <a:r>
              <a:rPr lang="en-GB" dirty="0" smtClean="0">
                <a:solidFill>
                  <a:schemeClr val="tx1"/>
                </a:solidFill>
              </a:rPr>
              <a:t> </a:t>
            </a:r>
            <a:r>
              <a:rPr lang="en-GB" dirty="0" err="1" smtClean="0">
                <a:solidFill>
                  <a:schemeClr val="tx1"/>
                </a:solidFill>
              </a:rPr>
              <a:t>gysgu</a:t>
            </a:r>
            <a:r>
              <a:rPr lang="en-GB" dirty="0" smtClean="0">
                <a:solidFill>
                  <a:schemeClr val="tx1"/>
                </a:solidFill>
              </a:rPr>
              <a:t>?</a:t>
            </a:r>
          </a:p>
          <a:p>
            <a:endParaRPr lang="en-GB" dirty="0" smtClean="0">
              <a:solidFill>
                <a:schemeClr val="tx1"/>
              </a:solidFill>
            </a:endParaRPr>
          </a:p>
          <a:p>
            <a:r>
              <a:rPr lang="en-GB" b="1" dirty="0" smtClean="0"/>
              <a:t>CREADIGRWYDD A DYCHYMYG YN RHAN HANFODOL O WERSI GWYDDONIAETH</a:t>
            </a:r>
            <a:endParaRPr lang="en-GB" b="1" dirty="0"/>
          </a:p>
          <a:p>
            <a:r>
              <a:rPr lang="en-GB" dirty="0" smtClean="0">
                <a:solidFill>
                  <a:schemeClr val="tx1"/>
                </a:solidFill>
              </a:rPr>
              <a:t>Gall </a:t>
            </a:r>
            <a:r>
              <a:rPr lang="en-GB" dirty="0" err="1" smtClean="0">
                <a:solidFill>
                  <a:schemeClr val="tx1"/>
                </a:solidFill>
              </a:rPr>
              <a:t>yr</a:t>
            </a:r>
            <a:r>
              <a:rPr lang="en-GB" dirty="0" smtClean="0">
                <a:solidFill>
                  <a:schemeClr val="tx1"/>
                </a:solidFill>
              </a:rPr>
              <a:t> </a:t>
            </a:r>
            <a:r>
              <a:rPr lang="en-GB" dirty="0" err="1" smtClean="0">
                <a:solidFill>
                  <a:schemeClr val="tx1"/>
                </a:solidFill>
              </a:rPr>
              <a:t>athro</a:t>
            </a:r>
            <a:r>
              <a:rPr lang="en-GB" dirty="0" smtClean="0">
                <a:solidFill>
                  <a:schemeClr val="tx1"/>
                </a:solidFill>
              </a:rPr>
              <a:t> </a:t>
            </a:r>
            <a:r>
              <a:rPr lang="en-GB" dirty="0" err="1" smtClean="0">
                <a:solidFill>
                  <a:schemeClr val="tx1"/>
                </a:solidFill>
              </a:rPr>
              <a:t>ddewis</a:t>
            </a:r>
            <a:r>
              <a:rPr lang="en-GB" dirty="0" smtClean="0">
                <a:solidFill>
                  <a:schemeClr val="tx1"/>
                </a:solidFill>
              </a:rPr>
              <a:t> a </a:t>
            </a:r>
            <a:r>
              <a:rPr lang="en-GB" dirty="0" err="1" smtClean="0">
                <a:solidFill>
                  <a:schemeClr val="tx1"/>
                </a:solidFill>
              </a:rPr>
              <a:t>yw’r</a:t>
            </a:r>
            <a:r>
              <a:rPr lang="en-GB" dirty="0" smtClean="0">
                <a:solidFill>
                  <a:schemeClr val="tx1"/>
                </a:solidFill>
              </a:rPr>
              <a:t> </a:t>
            </a:r>
            <a:r>
              <a:rPr lang="en-GB" dirty="0" err="1" smtClean="0">
                <a:solidFill>
                  <a:schemeClr val="tx1"/>
                </a:solidFill>
              </a:rPr>
              <a:t>cwestiynau</a:t>
            </a:r>
            <a:r>
              <a:rPr lang="en-GB" dirty="0" smtClean="0">
                <a:solidFill>
                  <a:schemeClr val="tx1"/>
                </a:solidFill>
              </a:rPr>
              <a:t> </a:t>
            </a:r>
            <a:r>
              <a:rPr lang="en-GB" dirty="0" err="1" smtClean="0">
                <a:solidFill>
                  <a:schemeClr val="tx1"/>
                </a:solidFill>
              </a:rPr>
              <a:t>hyn</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cael</a:t>
            </a:r>
            <a:r>
              <a:rPr lang="en-GB" dirty="0" smtClean="0">
                <a:solidFill>
                  <a:schemeClr val="tx1"/>
                </a:solidFill>
              </a:rPr>
              <a:t> </a:t>
            </a:r>
            <a:r>
              <a:rPr lang="en-GB" dirty="0" err="1" smtClean="0">
                <a:solidFill>
                  <a:schemeClr val="tx1"/>
                </a:solidFill>
              </a:rPr>
              <a:t>eu</a:t>
            </a:r>
            <a:r>
              <a:rPr lang="en-GB" dirty="0" smtClean="0">
                <a:solidFill>
                  <a:schemeClr val="tx1"/>
                </a:solidFill>
              </a:rPr>
              <a:t> </a:t>
            </a:r>
            <a:r>
              <a:rPr lang="en-GB" dirty="0" err="1" smtClean="0">
                <a:solidFill>
                  <a:schemeClr val="tx1"/>
                </a:solidFill>
              </a:rPr>
              <a:t>hystyried</a:t>
            </a:r>
            <a:r>
              <a:rPr lang="en-GB" dirty="0" smtClean="0">
                <a:solidFill>
                  <a:schemeClr val="tx1"/>
                </a:solidFill>
              </a:rPr>
              <a:t> </a:t>
            </a:r>
            <a:r>
              <a:rPr lang="en-GB" dirty="0" err="1" smtClean="0">
                <a:solidFill>
                  <a:schemeClr val="tx1"/>
                </a:solidFill>
              </a:rPr>
              <a:t>yn</a:t>
            </a:r>
            <a:r>
              <a:rPr lang="en-GB" dirty="0" smtClean="0">
                <a:solidFill>
                  <a:schemeClr val="tx1"/>
                </a:solidFill>
              </a:rPr>
              <a:t> y </a:t>
            </a:r>
            <a:r>
              <a:rPr lang="en-GB" dirty="0" err="1" smtClean="0">
                <a:solidFill>
                  <a:schemeClr val="tx1"/>
                </a:solidFill>
              </a:rPr>
              <a:t>wers</a:t>
            </a:r>
            <a:r>
              <a:rPr lang="en-GB" dirty="0" smtClean="0">
                <a:solidFill>
                  <a:schemeClr val="tx1"/>
                </a:solidFill>
              </a:rPr>
              <a:t> hon </a:t>
            </a:r>
            <a:r>
              <a:rPr lang="en-GB" dirty="0" err="1" smtClean="0">
                <a:solidFill>
                  <a:schemeClr val="tx1"/>
                </a:solidFill>
              </a:rPr>
              <a:t>neu</a:t>
            </a:r>
            <a:r>
              <a:rPr lang="en-GB" dirty="0" smtClean="0">
                <a:solidFill>
                  <a:schemeClr val="tx1"/>
                </a:solidFill>
              </a:rPr>
              <a:t> </a:t>
            </a:r>
            <a:r>
              <a:rPr lang="en-GB" dirty="0" err="1" smtClean="0">
                <a:solidFill>
                  <a:schemeClr val="tx1"/>
                </a:solidFill>
              </a:rPr>
              <a:t>yn</a:t>
            </a:r>
            <a:r>
              <a:rPr lang="en-GB" dirty="0" smtClean="0">
                <a:solidFill>
                  <a:schemeClr val="tx1"/>
                </a:solidFill>
              </a:rPr>
              <a:t> </a:t>
            </a:r>
            <a:r>
              <a:rPr lang="en-GB" dirty="0" err="1" smtClean="0">
                <a:solidFill>
                  <a:schemeClr val="tx1"/>
                </a:solidFill>
              </a:rPr>
              <a:t>cael</a:t>
            </a:r>
            <a:r>
              <a:rPr lang="en-GB" dirty="0" smtClean="0">
                <a:solidFill>
                  <a:schemeClr val="tx1"/>
                </a:solidFill>
              </a:rPr>
              <a:t> </a:t>
            </a:r>
            <a:r>
              <a:rPr lang="en-GB" dirty="0" err="1" smtClean="0">
                <a:solidFill>
                  <a:schemeClr val="tx1"/>
                </a:solidFill>
              </a:rPr>
              <a:t>eu</a:t>
            </a:r>
            <a:r>
              <a:rPr lang="en-GB" dirty="0" smtClean="0">
                <a:solidFill>
                  <a:schemeClr val="tx1"/>
                </a:solidFill>
              </a:rPr>
              <a:t> </a:t>
            </a:r>
            <a:r>
              <a:rPr lang="en-GB" dirty="0" err="1" smtClean="0">
                <a:solidFill>
                  <a:schemeClr val="tx1"/>
                </a:solidFill>
              </a:rPr>
              <a:t>gadael</a:t>
            </a:r>
            <a:r>
              <a:rPr lang="en-GB" dirty="0" smtClean="0">
                <a:solidFill>
                  <a:schemeClr val="tx1"/>
                </a:solidFill>
              </a:rPr>
              <a:t> </a:t>
            </a:r>
            <a:r>
              <a:rPr lang="en-GB" dirty="0" err="1" smtClean="0">
                <a:solidFill>
                  <a:schemeClr val="tx1"/>
                </a:solidFill>
              </a:rPr>
              <a:t>ar</a:t>
            </a:r>
            <a:r>
              <a:rPr lang="en-GB" dirty="0" smtClean="0">
                <a:solidFill>
                  <a:schemeClr val="tx1"/>
                </a:solidFill>
              </a:rPr>
              <a:t> </a:t>
            </a:r>
            <a:r>
              <a:rPr lang="en-GB" dirty="0" err="1" smtClean="0">
                <a:solidFill>
                  <a:schemeClr val="tx1"/>
                </a:solidFill>
              </a:rPr>
              <a:t>gyfer</a:t>
            </a:r>
            <a:r>
              <a:rPr lang="en-GB" dirty="0" smtClean="0">
                <a:solidFill>
                  <a:schemeClr val="tx1"/>
                </a:solidFill>
              </a:rPr>
              <a:t> </a:t>
            </a:r>
            <a:r>
              <a:rPr lang="en-GB" dirty="0" err="1" smtClean="0">
                <a:solidFill>
                  <a:schemeClr val="tx1"/>
                </a:solidFill>
              </a:rPr>
              <a:t>ymchwil</a:t>
            </a:r>
            <a:r>
              <a:rPr lang="en-GB" dirty="0" smtClean="0">
                <a:solidFill>
                  <a:schemeClr val="tx1"/>
                </a:solidFill>
              </a:rPr>
              <a:t> </a:t>
            </a:r>
            <a:r>
              <a:rPr lang="en-GB" dirty="0" err="1" smtClean="0">
                <a:solidFill>
                  <a:schemeClr val="tx1"/>
                </a:solidFill>
              </a:rPr>
              <a:t>bersonol</a:t>
            </a:r>
            <a:r>
              <a:rPr lang="en-GB" dirty="0" smtClean="0">
                <a:solidFill>
                  <a:schemeClr val="tx1"/>
                </a:solidFill>
              </a:rPr>
              <a:t>.</a:t>
            </a:r>
          </a:p>
          <a:p>
            <a:r>
              <a:rPr lang="en-GB" b="1" dirty="0" smtClean="0">
                <a:solidFill>
                  <a:schemeClr val="tx1"/>
                </a:solidFill>
              </a:rPr>
              <a:t>Mae </a:t>
            </a:r>
            <a:r>
              <a:rPr lang="en-GB" b="1" dirty="0" err="1" smtClean="0">
                <a:solidFill>
                  <a:schemeClr val="tx1"/>
                </a:solidFill>
              </a:rPr>
              <a:t>gwyddoniaeth</a:t>
            </a:r>
            <a:r>
              <a:rPr lang="en-GB" b="1" dirty="0" smtClean="0">
                <a:solidFill>
                  <a:schemeClr val="tx1"/>
                </a:solidFill>
              </a:rPr>
              <a:t> </a:t>
            </a:r>
            <a:r>
              <a:rPr lang="en-GB" b="1" dirty="0" err="1" smtClean="0">
                <a:solidFill>
                  <a:schemeClr val="tx1"/>
                </a:solidFill>
              </a:rPr>
              <a:t>yn</a:t>
            </a:r>
            <a:r>
              <a:rPr lang="en-GB" b="1" dirty="0" smtClean="0">
                <a:solidFill>
                  <a:schemeClr val="tx1"/>
                </a:solidFill>
              </a:rPr>
              <a:t> </a:t>
            </a:r>
            <a:r>
              <a:rPr lang="en-GB" b="1" dirty="0" err="1" smtClean="0">
                <a:solidFill>
                  <a:schemeClr val="tx1"/>
                </a:solidFill>
              </a:rPr>
              <a:t>bwnc</a:t>
            </a:r>
            <a:r>
              <a:rPr lang="en-GB" b="1" dirty="0" smtClean="0">
                <a:solidFill>
                  <a:schemeClr val="tx1"/>
                </a:solidFill>
              </a:rPr>
              <a:t> </a:t>
            </a:r>
            <a:r>
              <a:rPr lang="en-GB" b="1" dirty="0" err="1" smtClean="0">
                <a:solidFill>
                  <a:schemeClr val="tx1"/>
                </a:solidFill>
              </a:rPr>
              <a:t>creadigol</a:t>
            </a:r>
            <a:r>
              <a:rPr lang="en-GB" b="1" dirty="0">
                <a:solidFill>
                  <a:schemeClr val="tx1"/>
                </a:solidFill>
              </a:rPr>
              <a:t> </a:t>
            </a:r>
            <a:r>
              <a:rPr lang="en-GB" b="1" dirty="0" smtClean="0">
                <a:solidFill>
                  <a:schemeClr val="tx1"/>
                </a:solidFill>
              </a:rPr>
              <a:t>felly </a:t>
            </a:r>
            <a:r>
              <a:rPr lang="en-GB" b="1" dirty="0" err="1" smtClean="0">
                <a:solidFill>
                  <a:schemeClr val="tx1"/>
                </a:solidFill>
              </a:rPr>
              <a:t>mae</a:t>
            </a:r>
            <a:r>
              <a:rPr lang="en-GB" b="1" dirty="0" smtClean="0">
                <a:solidFill>
                  <a:schemeClr val="tx1"/>
                </a:solidFill>
              </a:rPr>
              <a:t> </a:t>
            </a:r>
            <a:r>
              <a:rPr lang="en-GB" b="1" dirty="0" err="1" smtClean="0">
                <a:solidFill>
                  <a:schemeClr val="tx1"/>
                </a:solidFill>
              </a:rPr>
              <a:t>rhoi</a:t>
            </a:r>
            <a:r>
              <a:rPr lang="en-GB" b="1" dirty="0" smtClean="0">
                <a:solidFill>
                  <a:schemeClr val="tx1"/>
                </a:solidFill>
              </a:rPr>
              <a:t> </a:t>
            </a:r>
            <a:r>
              <a:rPr lang="en-GB" b="1" dirty="0" err="1" smtClean="0">
                <a:solidFill>
                  <a:schemeClr val="tx1"/>
                </a:solidFill>
              </a:rPr>
              <a:t>amser</a:t>
            </a:r>
            <a:r>
              <a:rPr lang="en-GB" b="1" dirty="0" smtClean="0">
                <a:solidFill>
                  <a:schemeClr val="tx1"/>
                </a:solidFill>
              </a:rPr>
              <a:t> </a:t>
            </a:r>
            <a:r>
              <a:rPr lang="en-GB" b="1" dirty="0" err="1" smtClean="0">
                <a:solidFill>
                  <a:schemeClr val="tx1"/>
                </a:solidFill>
              </a:rPr>
              <a:t>i</a:t>
            </a:r>
            <a:r>
              <a:rPr lang="en-GB" b="1" dirty="0" smtClean="0">
                <a:solidFill>
                  <a:schemeClr val="tx1"/>
                </a:solidFill>
              </a:rPr>
              <a:t> </a:t>
            </a:r>
            <a:r>
              <a:rPr lang="en-GB" b="1" dirty="0" err="1" smtClean="0">
                <a:solidFill>
                  <a:schemeClr val="tx1"/>
                </a:solidFill>
              </a:rPr>
              <a:t>ddisgyblion</a:t>
            </a:r>
            <a:r>
              <a:rPr lang="en-GB" b="1" dirty="0" smtClean="0">
                <a:solidFill>
                  <a:schemeClr val="tx1"/>
                </a:solidFill>
              </a:rPr>
              <a:t> </a:t>
            </a:r>
            <a:r>
              <a:rPr lang="en-GB" b="1" dirty="0" err="1" smtClean="0">
                <a:solidFill>
                  <a:schemeClr val="tx1"/>
                </a:solidFill>
              </a:rPr>
              <a:t>ystyried</a:t>
            </a:r>
            <a:r>
              <a:rPr lang="en-GB" b="1" dirty="0" smtClean="0">
                <a:solidFill>
                  <a:schemeClr val="tx1"/>
                </a:solidFill>
              </a:rPr>
              <a:t> </a:t>
            </a:r>
            <a:r>
              <a:rPr lang="en-GB" b="1" dirty="0" err="1" smtClean="0">
                <a:solidFill>
                  <a:schemeClr val="tx1"/>
                </a:solidFill>
              </a:rPr>
              <a:t>gwahanol</a:t>
            </a:r>
            <a:r>
              <a:rPr lang="en-GB" b="1" dirty="0" smtClean="0">
                <a:solidFill>
                  <a:schemeClr val="tx1"/>
                </a:solidFill>
              </a:rPr>
              <a:t> </a:t>
            </a:r>
            <a:r>
              <a:rPr lang="en-GB" b="1" dirty="0" err="1" smtClean="0">
                <a:solidFill>
                  <a:schemeClr val="tx1"/>
                </a:solidFill>
              </a:rPr>
              <a:t>agweddau</a:t>
            </a:r>
            <a:r>
              <a:rPr lang="en-GB" b="1" dirty="0" smtClean="0">
                <a:solidFill>
                  <a:schemeClr val="tx1"/>
                </a:solidFill>
              </a:rPr>
              <a:t> o </a:t>
            </a:r>
            <a:r>
              <a:rPr lang="en-GB" b="1" dirty="0" err="1" smtClean="0">
                <a:solidFill>
                  <a:schemeClr val="tx1"/>
                </a:solidFill>
              </a:rPr>
              <a:t>senario</a:t>
            </a:r>
            <a:r>
              <a:rPr lang="en-GB" b="1" dirty="0" smtClean="0">
                <a:solidFill>
                  <a:schemeClr val="tx1"/>
                </a:solidFill>
              </a:rPr>
              <a:t>, </a:t>
            </a:r>
            <a:r>
              <a:rPr lang="en-GB" b="1" dirty="0" err="1" smtClean="0">
                <a:solidFill>
                  <a:schemeClr val="tx1"/>
                </a:solidFill>
              </a:rPr>
              <a:t>gan</a:t>
            </a:r>
            <a:r>
              <a:rPr lang="en-GB" b="1" dirty="0" smtClean="0">
                <a:solidFill>
                  <a:schemeClr val="tx1"/>
                </a:solidFill>
              </a:rPr>
              <a:t> </a:t>
            </a:r>
            <a:r>
              <a:rPr lang="en-GB" b="1" dirty="0" err="1" smtClean="0">
                <a:solidFill>
                  <a:schemeClr val="tx1"/>
                </a:solidFill>
              </a:rPr>
              <a:t>gynnwys</a:t>
            </a:r>
            <a:r>
              <a:rPr lang="en-GB" b="1" dirty="0" smtClean="0">
                <a:solidFill>
                  <a:schemeClr val="tx1"/>
                </a:solidFill>
              </a:rPr>
              <a:t> y </a:t>
            </a:r>
            <a:r>
              <a:rPr lang="en-GB" b="1" dirty="0" err="1" smtClean="0">
                <a:solidFill>
                  <a:schemeClr val="tx1"/>
                </a:solidFill>
              </a:rPr>
              <a:t>syniadau</a:t>
            </a:r>
            <a:r>
              <a:rPr lang="en-GB" b="1" dirty="0" smtClean="0">
                <a:solidFill>
                  <a:schemeClr val="tx1"/>
                </a:solidFill>
              </a:rPr>
              <a:t> “</a:t>
            </a:r>
            <a:r>
              <a:rPr lang="en-GB" b="1" dirty="0" err="1" smtClean="0">
                <a:solidFill>
                  <a:schemeClr val="tx1"/>
                </a:solidFill>
              </a:rPr>
              <a:t>diddorol</a:t>
            </a:r>
            <a:r>
              <a:rPr lang="en-GB" b="1" dirty="0" smtClean="0">
                <a:solidFill>
                  <a:schemeClr val="tx1"/>
                </a:solidFill>
              </a:rPr>
              <a:t>”, </a:t>
            </a:r>
            <a:r>
              <a:rPr lang="en-GB" b="1" dirty="0" err="1" smtClean="0">
                <a:solidFill>
                  <a:schemeClr val="tx1"/>
                </a:solidFill>
              </a:rPr>
              <a:t>yn</a:t>
            </a:r>
            <a:r>
              <a:rPr lang="en-GB" b="1" dirty="0" smtClean="0">
                <a:solidFill>
                  <a:schemeClr val="tx1"/>
                </a:solidFill>
              </a:rPr>
              <a:t> </a:t>
            </a:r>
            <a:r>
              <a:rPr lang="en-GB" b="1" dirty="0" err="1" smtClean="0">
                <a:solidFill>
                  <a:schemeClr val="tx1"/>
                </a:solidFill>
              </a:rPr>
              <a:t>caniatáu</a:t>
            </a:r>
            <a:r>
              <a:rPr lang="en-GB" b="1" dirty="0" smtClean="0">
                <a:solidFill>
                  <a:schemeClr val="tx1"/>
                </a:solidFill>
              </a:rPr>
              <a:t> </a:t>
            </a:r>
            <a:r>
              <a:rPr lang="en-GB" b="1" dirty="0" err="1" smtClean="0">
                <a:solidFill>
                  <a:schemeClr val="tx1"/>
                </a:solidFill>
              </a:rPr>
              <a:t>i</a:t>
            </a:r>
            <a:r>
              <a:rPr lang="en-GB" b="1" dirty="0" smtClean="0">
                <a:solidFill>
                  <a:schemeClr val="tx1"/>
                </a:solidFill>
              </a:rPr>
              <a:t> </a:t>
            </a:r>
            <a:r>
              <a:rPr lang="en-GB" b="1" dirty="0" err="1" smtClean="0">
                <a:solidFill>
                  <a:schemeClr val="tx1"/>
                </a:solidFill>
              </a:rPr>
              <a:t>ddychymyg</a:t>
            </a:r>
            <a:r>
              <a:rPr lang="en-GB" b="1" dirty="0" smtClean="0">
                <a:solidFill>
                  <a:schemeClr val="tx1"/>
                </a:solidFill>
              </a:rPr>
              <a:t> </a:t>
            </a:r>
            <a:r>
              <a:rPr lang="en-GB" b="1" dirty="0" err="1" smtClean="0">
                <a:solidFill>
                  <a:schemeClr val="tx1"/>
                </a:solidFill>
              </a:rPr>
              <a:t>chwarae</a:t>
            </a:r>
            <a:r>
              <a:rPr lang="en-GB" b="1" dirty="0" smtClean="0">
                <a:solidFill>
                  <a:schemeClr val="tx1"/>
                </a:solidFill>
              </a:rPr>
              <a:t> </a:t>
            </a:r>
            <a:r>
              <a:rPr lang="en-GB" b="1" dirty="0" err="1" smtClean="0">
                <a:solidFill>
                  <a:schemeClr val="tx1"/>
                </a:solidFill>
              </a:rPr>
              <a:t>rhan</a:t>
            </a:r>
            <a:r>
              <a:rPr lang="en-GB" b="1" dirty="0" smtClean="0">
                <a:solidFill>
                  <a:schemeClr val="tx1"/>
                </a:solidFill>
              </a:rPr>
              <a:t> </a:t>
            </a:r>
            <a:r>
              <a:rPr lang="en-GB" b="1" dirty="0" err="1" smtClean="0">
                <a:solidFill>
                  <a:schemeClr val="tx1"/>
                </a:solidFill>
              </a:rPr>
              <a:t>mewn</a:t>
            </a:r>
            <a:r>
              <a:rPr lang="en-GB" b="1" dirty="0" smtClean="0">
                <a:solidFill>
                  <a:schemeClr val="tx1"/>
                </a:solidFill>
              </a:rPr>
              <a:t> </a:t>
            </a:r>
            <a:r>
              <a:rPr lang="en-GB" b="1" dirty="0" err="1" smtClean="0">
                <a:solidFill>
                  <a:schemeClr val="tx1"/>
                </a:solidFill>
              </a:rPr>
              <a:t>gwersi</a:t>
            </a:r>
            <a:r>
              <a:rPr lang="en-GB" b="1" dirty="0" smtClean="0">
                <a:solidFill>
                  <a:schemeClr val="tx1"/>
                </a:solidFill>
              </a:rPr>
              <a:t> </a:t>
            </a:r>
            <a:r>
              <a:rPr lang="en-GB" b="1" dirty="0" err="1" smtClean="0">
                <a:solidFill>
                  <a:schemeClr val="tx1"/>
                </a:solidFill>
              </a:rPr>
              <a:t>gwyddoniaeth</a:t>
            </a:r>
            <a:r>
              <a:rPr lang="en-GB" b="1" dirty="0" smtClean="0">
                <a:solidFill>
                  <a:schemeClr val="tx1"/>
                </a:solidFill>
              </a:rPr>
              <a:t>. </a:t>
            </a:r>
          </a:p>
          <a:p>
            <a:endParaRPr lang="en-GB" dirty="0"/>
          </a:p>
        </p:txBody>
      </p:sp>
    </p:spTree>
    <p:extLst>
      <p:ext uri="{BB962C8B-B14F-4D97-AF65-F5344CB8AC3E}">
        <p14:creationId xmlns:p14="http://schemas.microsoft.com/office/powerpoint/2010/main" val="1507894867"/>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Y </a:t>
            </a:r>
            <a:r>
              <a:rPr lang="en-GB" dirty="0" err="1" smtClean="0"/>
              <a:t>Cwestiwn</a:t>
            </a:r>
            <a:r>
              <a:rPr lang="en-GB" dirty="0" smtClean="0"/>
              <a:t> </a:t>
            </a:r>
            <a:r>
              <a:rPr lang="en-GB" dirty="0" err="1" smtClean="0"/>
              <a:t>Mawr</a:t>
            </a:r>
            <a:r>
              <a:rPr lang="en-GB" dirty="0" smtClean="0"/>
              <a:t> / The Big Question</a:t>
            </a:r>
            <a:endParaRPr lang="en-GB" dirty="0"/>
          </a:p>
        </p:txBody>
      </p:sp>
      <p:sp>
        <p:nvSpPr>
          <p:cNvPr id="3" name="Content Placeholder 2"/>
          <p:cNvSpPr>
            <a:spLocks noGrp="1"/>
          </p:cNvSpPr>
          <p:nvPr>
            <p:ph idx="1"/>
          </p:nvPr>
        </p:nvSpPr>
        <p:spPr/>
        <p:txBody>
          <a:bodyPr>
            <a:normAutofit/>
          </a:bodyPr>
          <a:lstStyle/>
          <a:p>
            <a:r>
              <a:rPr lang="en-GB" dirty="0" smtClean="0"/>
              <a:t>O </a:t>
            </a:r>
            <a:r>
              <a:rPr lang="en-GB" dirty="0" err="1" smtClean="0"/>
              <a:t>ble</a:t>
            </a:r>
            <a:r>
              <a:rPr lang="en-GB" dirty="0" smtClean="0"/>
              <a:t> </a:t>
            </a:r>
            <a:r>
              <a:rPr lang="en-GB" dirty="0" err="1" smtClean="0"/>
              <a:t>daeth</a:t>
            </a:r>
            <a:r>
              <a:rPr lang="en-GB" dirty="0" smtClean="0"/>
              <a:t> mas y </a:t>
            </a:r>
            <a:r>
              <a:rPr lang="en-GB" dirty="0" err="1"/>
              <a:t>g</a:t>
            </a:r>
            <a:r>
              <a:rPr lang="en-GB" dirty="0" err="1" smtClean="0"/>
              <a:t>oeden</a:t>
            </a:r>
            <a:r>
              <a:rPr lang="en-GB" dirty="0" smtClean="0"/>
              <a:t> </a:t>
            </a:r>
            <a:r>
              <a:rPr lang="en-GB" dirty="0" err="1"/>
              <a:t>f</a:t>
            </a:r>
            <a:r>
              <a:rPr lang="en-GB" dirty="0" err="1" smtClean="0"/>
              <a:t>awr</a:t>
            </a:r>
            <a:r>
              <a:rPr lang="en-GB" dirty="0" smtClean="0"/>
              <a:t>? Where did the mass of the big tree come from?</a:t>
            </a:r>
          </a:p>
          <a:p>
            <a:endParaRPr lang="en-GB" dirty="0"/>
          </a:p>
          <a:p>
            <a:r>
              <a:rPr lang="en-GB" dirty="0" smtClean="0"/>
              <a:t>“The roots drink the water and eats the nutrients to help it grow”</a:t>
            </a:r>
          </a:p>
          <a:p>
            <a:r>
              <a:rPr lang="en-GB" dirty="0" smtClean="0"/>
              <a:t>“The tree weighs more because of the food and water it has eaten in the past years. It doesn’t have a mouth so the grass collects all the food and water then it goes down into the roots. The tree likes the rain better than house pipe water”</a:t>
            </a:r>
          </a:p>
          <a:p>
            <a:r>
              <a:rPr lang="en-GB" dirty="0" smtClean="0"/>
              <a:t>“The leaves suck in sunlight and convert into energy using the chemical </a:t>
            </a:r>
            <a:r>
              <a:rPr lang="en-GB" dirty="0" err="1" smtClean="0"/>
              <a:t>clorophyll</a:t>
            </a:r>
            <a:r>
              <a:rPr lang="en-GB" dirty="0" smtClean="0"/>
              <a:t>. This is photosynthesis”</a:t>
            </a:r>
          </a:p>
          <a:p>
            <a:r>
              <a:rPr lang="en-GB" dirty="0" smtClean="0"/>
              <a:t>“It has come from the branches”</a:t>
            </a:r>
          </a:p>
          <a:p>
            <a:endParaRPr lang="en-GB" dirty="0"/>
          </a:p>
        </p:txBody>
      </p:sp>
    </p:spTree>
    <p:extLst>
      <p:ext uri="{BB962C8B-B14F-4D97-AF65-F5344CB8AC3E}">
        <p14:creationId xmlns:p14="http://schemas.microsoft.com/office/powerpoint/2010/main" val="4153269493"/>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err="1" smtClean="0"/>
              <a:t>Datrys</a:t>
            </a:r>
            <a:r>
              <a:rPr lang="en-GB" dirty="0" smtClean="0"/>
              <a:t> problem</a:t>
            </a:r>
            <a:endParaRPr lang="en-GB" dirty="0"/>
          </a:p>
        </p:txBody>
      </p:sp>
      <p:sp>
        <p:nvSpPr>
          <p:cNvPr id="3" name="Content Placeholder 2"/>
          <p:cNvSpPr>
            <a:spLocks noGrp="1"/>
          </p:cNvSpPr>
          <p:nvPr>
            <p:ph idx="1"/>
          </p:nvPr>
        </p:nvSpPr>
        <p:spPr/>
        <p:txBody>
          <a:bodyPr>
            <a:normAutofit/>
          </a:bodyPr>
          <a:lstStyle/>
          <a:p>
            <a:r>
              <a:rPr lang="en-GB" sz="3200" dirty="0" err="1" smtClean="0"/>
              <a:t>Defnyddio</a:t>
            </a:r>
            <a:r>
              <a:rPr lang="en-GB" sz="3200" dirty="0" smtClean="0"/>
              <a:t> “</a:t>
            </a:r>
            <a:r>
              <a:rPr lang="en-GB" sz="3200" dirty="0" err="1" smtClean="0"/>
              <a:t>senario</a:t>
            </a:r>
            <a:r>
              <a:rPr lang="en-GB" sz="3200" dirty="0" smtClean="0"/>
              <a:t>” pen </a:t>
            </a:r>
            <a:r>
              <a:rPr lang="en-GB" sz="3200" dirty="0" err="1" smtClean="0"/>
              <a:t>agored</a:t>
            </a:r>
            <a:r>
              <a:rPr lang="en-GB" sz="3200" dirty="0" smtClean="0"/>
              <a:t> ac, o </a:t>
            </a:r>
            <a:r>
              <a:rPr lang="en-GB" sz="3200" dirty="0" err="1" smtClean="0"/>
              <a:t>bosib</a:t>
            </a:r>
            <a:r>
              <a:rPr lang="en-GB" sz="3200" dirty="0" smtClean="0"/>
              <a:t>, </a:t>
            </a:r>
            <a:r>
              <a:rPr lang="en-GB" sz="3200" dirty="0" err="1" smtClean="0"/>
              <a:t>wedi</a:t>
            </a:r>
            <a:r>
              <a:rPr lang="en-GB" sz="3200" dirty="0" smtClean="0"/>
              <a:t> </a:t>
            </a:r>
            <a:r>
              <a:rPr lang="en-GB" sz="3200" dirty="0" err="1" smtClean="0"/>
              <a:t>ei</a:t>
            </a:r>
            <a:r>
              <a:rPr lang="en-GB" sz="3200" dirty="0" smtClean="0"/>
              <a:t> </a:t>
            </a:r>
            <a:r>
              <a:rPr lang="en-GB" sz="3200" dirty="0" err="1" smtClean="0"/>
              <a:t>gysylltu</a:t>
            </a:r>
            <a:r>
              <a:rPr lang="en-GB" sz="3200" dirty="0" smtClean="0"/>
              <a:t> â </a:t>
            </a:r>
            <a:r>
              <a:rPr lang="en-GB" sz="3200" dirty="0" err="1" smtClean="0"/>
              <a:t>sefyllfa</a:t>
            </a:r>
            <a:r>
              <a:rPr lang="en-GB" sz="3200" dirty="0" smtClean="0"/>
              <a:t> bob </a:t>
            </a:r>
            <a:r>
              <a:rPr lang="en-GB" sz="3200" dirty="0" err="1" smtClean="0"/>
              <a:t>dydd</a:t>
            </a:r>
            <a:r>
              <a:rPr lang="en-GB" sz="3200" dirty="0" smtClean="0"/>
              <a:t> – </a:t>
            </a:r>
            <a:r>
              <a:rPr lang="en-GB" sz="3200" dirty="0" err="1" smtClean="0"/>
              <a:t>mae’r</a:t>
            </a:r>
            <a:r>
              <a:rPr lang="en-GB" sz="3200" dirty="0" smtClean="0"/>
              <a:t> plant </a:t>
            </a:r>
            <a:r>
              <a:rPr lang="en-GB" sz="3200" dirty="0" err="1" smtClean="0"/>
              <a:t>yn</a:t>
            </a:r>
            <a:r>
              <a:rPr lang="en-GB" sz="3200" dirty="0" smtClean="0"/>
              <a:t> </a:t>
            </a:r>
            <a:r>
              <a:rPr lang="en-GB" sz="3200" dirty="0" err="1" smtClean="0"/>
              <a:t>defnyddio</a:t>
            </a:r>
            <a:r>
              <a:rPr lang="en-GB" sz="3200" dirty="0" smtClean="0"/>
              <a:t> </a:t>
            </a:r>
            <a:r>
              <a:rPr lang="en-GB" sz="3200" dirty="0" err="1" smtClean="0"/>
              <a:t>eu</a:t>
            </a:r>
            <a:r>
              <a:rPr lang="en-GB" sz="3200" dirty="0" smtClean="0"/>
              <a:t> </a:t>
            </a:r>
            <a:r>
              <a:rPr lang="en-GB" sz="3200" dirty="0" err="1" smtClean="0"/>
              <a:t>dealltwriaeth</a:t>
            </a:r>
            <a:r>
              <a:rPr lang="en-GB" sz="3200" dirty="0" smtClean="0"/>
              <a:t> a </a:t>
            </a:r>
            <a:r>
              <a:rPr lang="en-GB" sz="3200" dirty="0" err="1" smtClean="0"/>
              <a:t>phrofiadau</a:t>
            </a:r>
            <a:r>
              <a:rPr lang="en-GB" sz="3200" dirty="0" smtClean="0"/>
              <a:t> </a:t>
            </a:r>
            <a:r>
              <a:rPr lang="en-GB" sz="3200" dirty="0" err="1" smtClean="0"/>
              <a:t>gwyddoniaeth</a:t>
            </a:r>
            <a:r>
              <a:rPr lang="en-GB" sz="3200" dirty="0" smtClean="0"/>
              <a:t> </a:t>
            </a:r>
            <a:r>
              <a:rPr lang="en-GB" sz="3200" dirty="0" err="1" smtClean="0"/>
              <a:t>a’u</a:t>
            </a:r>
            <a:r>
              <a:rPr lang="en-GB" sz="3200" dirty="0" smtClean="0"/>
              <a:t> </a:t>
            </a:r>
            <a:r>
              <a:rPr lang="en-GB" sz="3200" dirty="0" err="1" smtClean="0"/>
              <a:t>dychymyg</a:t>
            </a:r>
            <a:r>
              <a:rPr lang="en-GB" sz="3200" dirty="0" smtClean="0"/>
              <a:t> </a:t>
            </a:r>
            <a:r>
              <a:rPr lang="en-GB" sz="3200" dirty="0" err="1" smtClean="0"/>
              <a:t>i</a:t>
            </a:r>
            <a:r>
              <a:rPr lang="en-GB" sz="3200" dirty="0" smtClean="0"/>
              <a:t> </a:t>
            </a:r>
            <a:r>
              <a:rPr lang="en-GB" sz="3200" dirty="0" err="1" smtClean="0"/>
              <a:t>ddatrys</a:t>
            </a:r>
            <a:r>
              <a:rPr lang="en-GB" sz="3200" dirty="0" smtClean="0"/>
              <a:t> problem</a:t>
            </a:r>
          </a:p>
          <a:p>
            <a:pPr marL="0" indent="0">
              <a:buNone/>
            </a:pPr>
            <a:r>
              <a:rPr lang="en-GB" sz="3200" dirty="0" err="1" smtClean="0"/>
              <a:t>e.e</a:t>
            </a:r>
            <a:r>
              <a:rPr lang="en-GB" sz="3200" dirty="0" smtClean="0"/>
              <a:t>.</a:t>
            </a:r>
          </a:p>
          <a:p>
            <a:pPr>
              <a:buFont typeface="Wingdings" panose="05000000000000000000" pitchFamily="2" charset="2"/>
              <a:buChar char="§"/>
            </a:pPr>
            <a:r>
              <a:rPr lang="en-GB" sz="3200" dirty="0" smtClean="0"/>
              <a:t> </a:t>
            </a:r>
            <a:r>
              <a:rPr lang="en-GB" sz="3200" dirty="0" err="1" smtClean="0"/>
              <a:t>Creu</a:t>
            </a:r>
            <a:r>
              <a:rPr lang="en-GB" sz="3200" dirty="0" smtClean="0"/>
              <a:t> </a:t>
            </a:r>
            <a:r>
              <a:rPr lang="en-GB" sz="3200" dirty="0" err="1" smtClean="0"/>
              <a:t>larwm</a:t>
            </a:r>
            <a:r>
              <a:rPr lang="en-GB" sz="3200" dirty="0" smtClean="0"/>
              <a:t> </a:t>
            </a:r>
            <a:r>
              <a:rPr lang="en-GB" sz="3200" dirty="0" err="1" smtClean="0"/>
              <a:t>i</a:t>
            </a:r>
            <a:r>
              <a:rPr lang="en-GB" sz="3200" dirty="0" smtClean="0"/>
              <a:t> </a:t>
            </a:r>
            <a:r>
              <a:rPr lang="en-GB" sz="3200" dirty="0" err="1" smtClean="0"/>
              <a:t>ddiogelu</a:t>
            </a:r>
            <a:r>
              <a:rPr lang="en-GB" sz="3200" dirty="0" smtClean="0"/>
              <a:t> …?</a:t>
            </a:r>
          </a:p>
          <a:p>
            <a:pPr>
              <a:buFont typeface="Wingdings" panose="05000000000000000000" pitchFamily="2" charset="2"/>
              <a:buChar char="§"/>
            </a:pPr>
            <a:endParaRPr lang="en-GB" dirty="0"/>
          </a:p>
          <a:p>
            <a:pPr marL="0" indent="0">
              <a:buNone/>
            </a:pPr>
            <a:endParaRPr lang="en-GB" dirty="0"/>
          </a:p>
        </p:txBody>
      </p:sp>
    </p:spTree>
    <p:extLst>
      <p:ext uri="{BB962C8B-B14F-4D97-AF65-F5344CB8AC3E}">
        <p14:creationId xmlns:p14="http://schemas.microsoft.com/office/powerpoint/2010/main" val="925940508"/>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Drama a </a:t>
            </a:r>
            <a:r>
              <a:rPr lang="en-GB" dirty="0" err="1" smtClean="0"/>
              <a:t>gwyddoniaeth</a:t>
            </a:r>
            <a:r>
              <a:rPr lang="en-GB" dirty="0" smtClean="0"/>
              <a:t> </a:t>
            </a:r>
            <a:r>
              <a:rPr lang="en-GB" dirty="0" err="1" smtClean="0"/>
              <a:t>gynradd</a:t>
            </a:r>
            <a:endParaRPr lang="en-GB" dirty="0"/>
          </a:p>
        </p:txBody>
      </p:sp>
      <p:sp>
        <p:nvSpPr>
          <p:cNvPr id="3" name="Content Placeholder 2"/>
          <p:cNvSpPr>
            <a:spLocks noGrp="1"/>
          </p:cNvSpPr>
          <p:nvPr>
            <p:ph idx="1"/>
          </p:nvPr>
        </p:nvSpPr>
        <p:spPr/>
        <p:txBody>
          <a:bodyPr/>
          <a:lstStyle/>
          <a:p>
            <a:endParaRPr lang="en-GB" dirty="0" smtClean="0"/>
          </a:p>
          <a:p>
            <a:pPr marL="0" indent="0">
              <a:buNone/>
            </a:pPr>
            <a:r>
              <a:rPr lang="en-GB" dirty="0">
                <a:hlinkClick r:id="rId2"/>
              </a:rPr>
              <a:t>https://</a:t>
            </a:r>
            <a:r>
              <a:rPr lang="en-GB" dirty="0" smtClean="0">
                <a:hlinkClick r:id="rId2"/>
              </a:rPr>
              <a:t>pstt.org.uk/resources/cpd-units/dramatic-science</a:t>
            </a:r>
            <a:endParaRPr lang="en-GB" dirty="0" smtClean="0"/>
          </a:p>
          <a:p>
            <a:pPr marL="0" indent="0">
              <a:buNone/>
            </a:pPr>
            <a:endParaRPr lang="en-GB" dirty="0" smtClean="0"/>
          </a:p>
          <a:p>
            <a:pPr marL="0" indent="0">
              <a:buNone/>
            </a:pPr>
            <a:r>
              <a:rPr lang="en-GB" dirty="0" smtClean="0"/>
              <a:t>McGregor, D. &amp; Precious, W. </a:t>
            </a:r>
            <a:r>
              <a:rPr lang="en-GB" i="1" dirty="0" smtClean="0"/>
              <a:t>(2014) Dramatic Science: Inspiring ideas for learning 5-11.</a:t>
            </a:r>
            <a:r>
              <a:rPr lang="en-GB" dirty="0" smtClean="0"/>
              <a:t> London: Routledge.</a:t>
            </a:r>
          </a:p>
          <a:p>
            <a:pPr marL="0" indent="0">
              <a:buNone/>
            </a:pPr>
            <a:endParaRPr lang="en-GB" dirty="0"/>
          </a:p>
          <a:p>
            <a:pPr marL="0" indent="0">
              <a:buNone/>
            </a:pPr>
            <a:r>
              <a:rPr lang="en-GB" dirty="0"/>
              <a:t>STEAM  Science Technology Engineering Art Maths (</a:t>
            </a:r>
            <a:r>
              <a:rPr lang="en-GB" dirty="0" smtClean="0"/>
              <a:t>Donaldson/</a:t>
            </a:r>
            <a:r>
              <a:rPr lang="en-GB" dirty="0" err="1" smtClean="0"/>
              <a:t>Creadigrwydd</a:t>
            </a:r>
            <a:r>
              <a:rPr lang="en-GB" dirty="0" smtClean="0"/>
              <a:t>)</a:t>
            </a:r>
            <a:endParaRPr lang="en-GB" dirty="0"/>
          </a:p>
          <a:p>
            <a:pPr marL="0" indent="0">
              <a:buNone/>
            </a:pPr>
            <a:r>
              <a:rPr lang="en-GB" dirty="0" smtClean="0">
                <a:hlinkClick r:id="rId3"/>
              </a:rPr>
              <a:t>https</a:t>
            </a:r>
            <a:r>
              <a:rPr lang="en-GB" dirty="0">
                <a:hlinkClick r:id="rId3"/>
              </a:rPr>
              <a:t>://www.tes.com/teaching-resources/steam</a:t>
            </a:r>
            <a:endParaRPr lang="en-GB" dirty="0"/>
          </a:p>
          <a:p>
            <a:endParaRPr lang="en-GB" dirty="0"/>
          </a:p>
        </p:txBody>
      </p:sp>
    </p:spTree>
    <p:extLst>
      <p:ext uri="{BB962C8B-B14F-4D97-AF65-F5344CB8AC3E}">
        <p14:creationId xmlns:p14="http://schemas.microsoft.com/office/powerpoint/2010/main" val="2201957520"/>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Prosiect</a:t>
            </a:r>
            <a:r>
              <a:rPr lang="en-GB" dirty="0" smtClean="0"/>
              <a:t> “I can explain” </a:t>
            </a:r>
            <a:r>
              <a:rPr lang="en-GB" dirty="0" smtClean="0">
                <a:solidFill>
                  <a:srgbClr val="FF0000"/>
                </a:solidFill>
              </a:rPr>
              <a:t>(</a:t>
            </a:r>
            <a:r>
              <a:rPr lang="en-GB" dirty="0" err="1" smtClean="0">
                <a:solidFill>
                  <a:srgbClr val="FF0000"/>
                </a:solidFill>
              </a:rPr>
              <a:t>Cysylltiad</a:t>
            </a:r>
            <a:r>
              <a:rPr lang="en-GB" dirty="0" smtClean="0">
                <a:solidFill>
                  <a:srgbClr val="FF0000"/>
                </a:solidFill>
              </a:rPr>
              <a:t> â Donaldson?)</a:t>
            </a:r>
            <a:endParaRPr lang="en-GB" dirty="0">
              <a:solidFill>
                <a:srgbClr val="FF0000"/>
              </a:solidFill>
            </a:endParaRPr>
          </a:p>
        </p:txBody>
      </p:sp>
      <p:sp>
        <p:nvSpPr>
          <p:cNvPr id="3" name="Content Placeholder 2"/>
          <p:cNvSpPr>
            <a:spLocks noGrp="1"/>
          </p:cNvSpPr>
          <p:nvPr>
            <p:ph idx="1"/>
          </p:nvPr>
        </p:nvSpPr>
        <p:spPr/>
        <p:txBody>
          <a:bodyPr>
            <a:normAutofit fontScale="92500" lnSpcReduction="10000"/>
          </a:bodyPr>
          <a:lstStyle/>
          <a:p>
            <a:r>
              <a:rPr lang="en-US" sz="2800" dirty="0" smtClean="0"/>
              <a:t>“The </a:t>
            </a:r>
            <a:r>
              <a:rPr lang="en-US" sz="2800" dirty="0"/>
              <a:t>introduction of a new </a:t>
            </a:r>
            <a:r>
              <a:rPr lang="en-US" sz="2800" dirty="0" smtClean="0"/>
              <a:t>primary </a:t>
            </a:r>
            <a:r>
              <a:rPr lang="en-GB" sz="2800" dirty="0" smtClean="0"/>
              <a:t>curriculum (England) </a:t>
            </a:r>
            <a:r>
              <a:rPr lang="en-GB" sz="2800" dirty="0"/>
              <a:t>for science places </a:t>
            </a:r>
            <a:r>
              <a:rPr lang="en-GB" sz="2800" dirty="0" smtClean="0"/>
              <a:t>greater </a:t>
            </a:r>
            <a:r>
              <a:rPr lang="en-US" sz="2800" dirty="0" smtClean="0"/>
              <a:t>emphasis </a:t>
            </a:r>
            <a:r>
              <a:rPr lang="en-US" sz="2800" dirty="0"/>
              <a:t>on child-led enquiry. </a:t>
            </a:r>
            <a:r>
              <a:rPr lang="en-US" sz="2800" dirty="0">
                <a:solidFill>
                  <a:srgbClr val="FF0000"/>
                </a:solidFill>
              </a:rPr>
              <a:t>At </a:t>
            </a:r>
            <a:r>
              <a:rPr lang="en-US" sz="2800" dirty="0" smtClean="0">
                <a:solidFill>
                  <a:srgbClr val="FF0000"/>
                </a:solidFill>
              </a:rPr>
              <a:t>this time </a:t>
            </a:r>
            <a:r>
              <a:rPr lang="en-US" sz="2800" dirty="0">
                <a:solidFill>
                  <a:srgbClr val="FF0000"/>
                </a:solidFill>
              </a:rPr>
              <a:t>of transition a shift in </a:t>
            </a:r>
            <a:r>
              <a:rPr lang="en-US" sz="2800" dirty="0" smtClean="0">
                <a:solidFill>
                  <a:srgbClr val="FF0000"/>
                </a:solidFill>
              </a:rPr>
              <a:t>emphasis from </a:t>
            </a:r>
            <a:r>
              <a:rPr lang="en-US" sz="2800" dirty="0">
                <a:solidFill>
                  <a:srgbClr val="FF0000"/>
                </a:solidFill>
              </a:rPr>
              <a:t>teacher-led to child-led </a:t>
            </a:r>
            <a:r>
              <a:rPr lang="en-US" sz="2800" dirty="0" smtClean="0">
                <a:solidFill>
                  <a:srgbClr val="FF0000"/>
                </a:solidFill>
              </a:rPr>
              <a:t>enquiry may </a:t>
            </a:r>
            <a:r>
              <a:rPr lang="en-US" sz="2800" dirty="0">
                <a:solidFill>
                  <a:srgbClr val="FF0000"/>
                </a:solidFill>
              </a:rPr>
              <a:t>support the development of </a:t>
            </a:r>
            <a:r>
              <a:rPr lang="en-US" sz="2800" dirty="0" smtClean="0">
                <a:solidFill>
                  <a:srgbClr val="FF0000"/>
                </a:solidFill>
              </a:rPr>
              <a:t>new pedagogic </a:t>
            </a:r>
            <a:r>
              <a:rPr lang="en-US" sz="2800" dirty="0">
                <a:solidFill>
                  <a:srgbClr val="FF0000"/>
                </a:solidFill>
              </a:rPr>
              <a:t>practices that better </a:t>
            </a:r>
            <a:r>
              <a:rPr lang="en-US" sz="2800" dirty="0" smtClean="0">
                <a:solidFill>
                  <a:srgbClr val="FF0000"/>
                </a:solidFill>
              </a:rPr>
              <a:t>align with </a:t>
            </a:r>
            <a:r>
              <a:rPr lang="en-US" sz="2800" dirty="0">
                <a:solidFill>
                  <a:srgbClr val="FF0000"/>
                </a:solidFill>
              </a:rPr>
              <a:t>children’s natural dispositions </a:t>
            </a:r>
            <a:r>
              <a:rPr lang="en-US" sz="2800" dirty="0" smtClean="0">
                <a:solidFill>
                  <a:srgbClr val="FF0000"/>
                </a:solidFill>
              </a:rPr>
              <a:t>of </a:t>
            </a:r>
            <a:r>
              <a:rPr lang="en-GB" sz="2800" dirty="0" smtClean="0">
                <a:solidFill>
                  <a:srgbClr val="FF0000"/>
                </a:solidFill>
              </a:rPr>
              <a:t>playfulness </a:t>
            </a:r>
            <a:r>
              <a:rPr lang="en-GB" sz="2800" dirty="0">
                <a:solidFill>
                  <a:srgbClr val="FF0000"/>
                </a:solidFill>
              </a:rPr>
              <a:t>and curiosity, </a:t>
            </a:r>
            <a:r>
              <a:rPr lang="en-GB" sz="2800" dirty="0" smtClean="0">
                <a:solidFill>
                  <a:srgbClr val="FF0000"/>
                </a:solidFill>
              </a:rPr>
              <a:t>facilitating </a:t>
            </a:r>
            <a:r>
              <a:rPr lang="en-US" sz="2800" dirty="0" smtClean="0">
                <a:solidFill>
                  <a:srgbClr val="FF0000"/>
                </a:solidFill>
              </a:rPr>
              <a:t>their </a:t>
            </a:r>
            <a:r>
              <a:rPr lang="en-US" sz="2800" dirty="0">
                <a:solidFill>
                  <a:srgbClr val="FF0000"/>
                </a:solidFill>
              </a:rPr>
              <a:t>greater engagement in </a:t>
            </a:r>
            <a:r>
              <a:rPr lang="en-US" sz="2800" dirty="0" smtClean="0">
                <a:solidFill>
                  <a:srgbClr val="FF0000"/>
                </a:solidFill>
              </a:rPr>
              <a:t>science by </a:t>
            </a:r>
            <a:r>
              <a:rPr lang="en-US" sz="2800" dirty="0">
                <a:solidFill>
                  <a:srgbClr val="FF0000"/>
                </a:solidFill>
              </a:rPr>
              <a:t>stirring their passion </a:t>
            </a:r>
            <a:r>
              <a:rPr lang="en-US" sz="2800" dirty="0"/>
              <a:t>for </a:t>
            </a:r>
            <a:r>
              <a:rPr lang="en-US" sz="2800" dirty="0" smtClean="0"/>
              <a:t>the wonderland </a:t>
            </a:r>
            <a:r>
              <a:rPr lang="en-US" sz="2800" dirty="0"/>
              <a:t>all around us – a </a:t>
            </a:r>
            <a:r>
              <a:rPr lang="en-US" sz="2800" dirty="0" smtClean="0"/>
              <a:t>world that </a:t>
            </a:r>
            <a:r>
              <a:rPr lang="en-US" sz="2800" dirty="0"/>
              <a:t>we, as adults, may no longer </a:t>
            </a:r>
            <a:r>
              <a:rPr lang="en-US" sz="2800" dirty="0" smtClean="0"/>
              <a:t>see”.</a:t>
            </a:r>
          </a:p>
          <a:p>
            <a:r>
              <a:rPr lang="en-US" sz="2800" dirty="0" err="1" smtClean="0">
                <a:solidFill>
                  <a:srgbClr val="FF0000"/>
                </a:solidFill>
              </a:rPr>
              <a:t>Cyfeiriad</a:t>
            </a:r>
            <a:r>
              <a:rPr lang="en-US" sz="2800" dirty="0" smtClean="0">
                <a:solidFill>
                  <a:srgbClr val="FF0000"/>
                </a:solidFill>
              </a:rPr>
              <a:t>: </a:t>
            </a:r>
            <a:r>
              <a:rPr lang="en-US" sz="2800" b="1" dirty="0" smtClean="0">
                <a:solidFill>
                  <a:srgbClr val="FF0000"/>
                </a:solidFill>
              </a:rPr>
              <a:t>Myers, D. et al. (2016) “</a:t>
            </a:r>
            <a:r>
              <a:rPr lang="en-US" sz="2800" b="1" dirty="0" err="1" smtClean="0">
                <a:solidFill>
                  <a:srgbClr val="FF0000"/>
                </a:solidFill>
              </a:rPr>
              <a:t>Curiouser</a:t>
            </a:r>
            <a:r>
              <a:rPr lang="en-US" sz="2800" b="1" dirty="0" smtClean="0">
                <a:solidFill>
                  <a:srgbClr val="FF0000"/>
                </a:solidFill>
              </a:rPr>
              <a:t> and </a:t>
            </a:r>
            <a:r>
              <a:rPr lang="en-US" sz="2800" b="1" dirty="0" err="1" smtClean="0">
                <a:solidFill>
                  <a:srgbClr val="FF0000"/>
                </a:solidFill>
              </a:rPr>
              <a:t>Curiouser</a:t>
            </a:r>
            <a:r>
              <a:rPr lang="en-US" sz="2800" b="1" dirty="0" smtClean="0">
                <a:solidFill>
                  <a:srgbClr val="FF0000"/>
                </a:solidFill>
              </a:rPr>
              <a:t>: Supporting children’s independent enquiry skills”. Primary Science, 142, March/ April. ASE. </a:t>
            </a:r>
            <a:r>
              <a:rPr lang="en-US" sz="2800" dirty="0" smtClean="0">
                <a:solidFill>
                  <a:srgbClr val="FF0000"/>
                </a:solidFill>
              </a:rPr>
              <a:t>	</a:t>
            </a:r>
            <a:r>
              <a:rPr lang="en-US" sz="2800" dirty="0" smtClean="0"/>
              <a:t>								</a:t>
            </a:r>
            <a:endParaRPr lang="en-US" sz="2800" dirty="0"/>
          </a:p>
          <a:p>
            <a:r>
              <a:rPr lang="en-US" sz="2800" i="1" dirty="0" err="1" smtClean="0"/>
              <a:t>Ar</a:t>
            </a:r>
            <a:r>
              <a:rPr lang="en-US" sz="2800" i="1" dirty="0" smtClean="0"/>
              <a:t> Moodle</a:t>
            </a:r>
            <a:endParaRPr lang="en-GB" sz="2800" i="1" dirty="0"/>
          </a:p>
        </p:txBody>
      </p:sp>
    </p:spTree>
    <p:extLst>
      <p:ext uri="{BB962C8B-B14F-4D97-AF65-F5344CB8AC3E}">
        <p14:creationId xmlns:p14="http://schemas.microsoft.com/office/powerpoint/2010/main" val="308610459"/>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National STEM Learning Centre: Future Learn</a:t>
            </a:r>
            <a:endParaRPr lang="en-GB" dirty="0"/>
          </a:p>
        </p:txBody>
      </p:sp>
      <p:sp>
        <p:nvSpPr>
          <p:cNvPr id="3" name="Content Placeholder 2"/>
          <p:cNvSpPr>
            <a:spLocks noGrp="1"/>
          </p:cNvSpPr>
          <p:nvPr>
            <p:ph idx="1"/>
          </p:nvPr>
        </p:nvSpPr>
        <p:spPr/>
        <p:txBody>
          <a:bodyPr/>
          <a:lstStyle/>
          <a:p>
            <a:endParaRPr lang="en-GB" dirty="0" smtClean="0"/>
          </a:p>
          <a:p>
            <a:pPr lvl="0"/>
            <a:r>
              <a:rPr lang="en-GB" dirty="0" err="1"/>
              <a:t>Cwrs</a:t>
            </a:r>
            <a:r>
              <a:rPr lang="en-GB" dirty="0"/>
              <a:t> </a:t>
            </a:r>
            <a:r>
              <a:rPr lang="en-GB" dirty="0" err="1"/>
              <a:t>ar-lein</a:t>
            </a:r>
            <a:r>
              <a:rPr lang="en-GB" dirty="0"/>
              <a:t> am </a:t>
            </a:r>
            <a:r>
              <a:rPr lang="en-GB" dirty="0" err="1"/>
              <a:t>ddim</a:t>
            </a:r>
            <a:r>
              <a:rPr lang="en-GB" dirty="0"/>
              <a:t>: </a:t>
            </a:r>
            <a:r>
              <a:rPr lang="en-GB" dirty="0" err="1"/>
              <a:t>dysgwch</a:t>
            </a:r>
            <a:r>
              <a:rPr lang="en-GB" dirty="0"/>
              <a:t> </a:t>
            </a:r>
            <a:r>
              <a:rPr lang="en-GB" dirty="0" err="1"/>
              <a:t>sut</a:t>
            </a:r>
            <a:r>
              <a:rPr lang="en-GB" dirty="0"/>
              <a:t> </a:t>
            </a:r>
            <a:r>
              <a:rPr lang="en-GB" dirty="0" err="1"/>
              <a:t>i</a:t>
            </a:r>
            <a:r>
              <a:rPr lang="en-GB" dirty="0"/>
              <a:t> </a:t>
            </a:r>
            <a:r>
              <a:rPr lang="en-GB" dirty="0" err="1"/>
              <a:t>gyflwyno</a:t>
            </a:r>
            <a:r>
              <a:rPr lang="en-GB" dirty="0"/>
              <a:t> </a:t>
            </a:r>
            <a:r>
              <a:rPr lang="en-GB" dirty="0" err="1"/>
              <a:t>gwyddoniaeth</a:t>
            </a:r>
            <a:r>
              <a:rPr lang="en-GB" dirty="0"/>
              <a:t> </a:t>
            </a:r>
            <a:r>
              <a:rPr lang="en-GB" dirty="0" err="1"/>
              <a:t>gynradd</a:t>
            </a:r>
            <a:r>
              <a:rPr lang="en-GB" dirty="0"/>
              <a:t> </a:t>
            </a:r>
            <a:r>
              <a:rPr lang="en-GB" dirty="0" err="1"/>
              <a:t>mewn</a:t>
            </a:r>
            <a:r>
              <a:rPr lang="en-GB" dirty="0"/>
              <a:t> </a:t>
            </a:r>
            <a:r>
              <a:rPr lang="en-GB" dirty="0" err="1"/>
              <a:t>modd</a:t>
            </a:r>
            <a:r>
              <a:rPr lang="en-GB" dirty="0"/>
              <a:t> </a:t>
            </a:r>
            <a:r>
              <a:rPr lang="en-GB" dirty="0" err="1"/>
              <a:t>diddorol</a:t>
            </a:r>
            <a:r>
              <a:rPr lang="en-GB" dirty="0"/>
              <a:t> ac </a:t>
            </a:r>
            <a:r>
              <a:rPr lang="en-GB" dirty="0" err="1"/>
              <a:t>ymarferol</a:t>
            </a:r>
            <a:r>
              <a:rPr lang="en-GB" dirty="0"/>
              <a:t> </a:t>
            </a:r>
            <a:r>
              <a:rPr lang="en-GB" dirty="0" err="1"/>
              <a:t>yn</a:t>
            </a:r>
            <a:r>
              <a:rPr lang="en-GB" dirty="0"/>
              <a:t> y </a:t>
            </a:r>
            <a:r>
              <a:rPr lang="en-GB" dirty="0" err="1"/>
              <a:t>cwrs</a:t>
            </a:r>
            <a:r>
              <a:rPr lang="en-GB" dirty="0"/>
              <a:t> </a:t>
            </a:r>
            <a:r>
              <a:rPr lang="en-GB" dirty="0" err="1"/>
              <a:t>hwn</a:t>
            </a:r>
            <a:r>
              <a:rPr lang="en-GB" dirty="0"/>
              <a:t> </a:t>
            </a:r>
            <a:r>
              <a:rPr lang="en-GB" dirty="0" err="1"/>
              <a:t>i</a:t>
            </a:r>
            <a:r>
              <a:rPr lang="en-GB" dirty="0"/>
              <a:t> </a:t>
            </a:r>
            <a:r>
              <a:rPr lang="en-GB" dirty="0" err="1"/>
              <a:t>athrawon</a:t>
            </a:r>
            <a:r>
              <a:rPr lang="en-GB" dirty="0"/>
              <a:t> </a:t>
            </a:r>
            <a:r>
              <a:rPr lang="en-GB" dirty="0" err="1"/>
              <a:t>disgyblion</a:t>
            </a:r>
            <a:r>
              <a:rPr lang="en-GB" dirty="0"/>
              <a:t> 5-11 </a:t>
            </a:r>
            <a:r>
              <a:rPr lang="en-GB" dirty="0" err="1"/>
              <a:t>oed</a:t>
            </a:r>
            <a:endParaRPr lang="en-GB" dirty="0"/>
          </a:p>
          <a:p>
            <a:r>
              <a:rPr lang="en-GB" dirty="0" smtClean="0">
                <a:hlinkClick r:id="rId3"/>
              </a:rPr>
              <a:t>https</a:t>
            </a:r>
            <a:r>
              <a:rPr lang="en-GB" dirty="0">
                <a:hlinkClick r:id="rId3"/>
              </a:rPr>
              <a:t>://</a:t>
            </a:r>
            <a:r>
              <a:rPr lang="en-GB" dirty="0" smtClean="0">
                <a:hlinkClick r:id="rId3"/>
              </a:rPr>
              <a:t>www.futurelearn.com/courses/teaching-primary-science-getting-started</a:t>
            </a:r>
            <a:endParaRPr lang="en-GB" dirty="0" smtClean="0"/>
          </a:p>
          <a:p>
            <a:endParaRPr lang="en-GB" dirty="0"/>
          </a:p>
          <a:p>
            <a:r>
              <a:rPr lang="en-GB" dirty="0" smtClean="0"/>
              <a:t>CYFLWYNIAD FIDIO:</a:t>
            </a:r>
          </a:p>
          <a:p>
            <a:r>
              <a:rPr lang="en-GB" dirty="0" smtClean="0">
                <a:hlinkClick r:id="rId3"/>
              </a:rPr>
              <a:t>https</a:t>
            </a:r>
            <a:r>
              <a:rPr lang="en-GB" dirty="0">
                <a:hlinkClick r:id="rId3"/>
              </a:rPr>
              <a:t>://</a:t>
            </a:r>
            <a:r>
              <a:rPr lang="en-GB" dirty="0" smtClean="0">
                <a:hlinkClick r:id="rId3"/>
              </a:rPr>
              <a:t>www.futurelearn.com/courses/teaching-primary-science-getting-started</a:t>
            </a:r>
            <a:endParaRPr lang="en-GB" dirty="0" smtClean="0"/>
          </a:p>
          <a:p>
            <a:endParaRPr lang="en-GB" dirty="0" smtClean="0"/>
          </a:p>
          <a:p>
            <a:endParaRPr lang="en-GB" dirty="0"/>
          </a:p>
          <a:p>
            <a:endParaRPr lang="en-GB" dirty="0"/>
          </a:p>
        </p:txBody>
      </p:sp>
    </p:spTree>
    <p:extLst>
      <p:ext uri="{BB962C8B-B14F-4D97-AF65-F5344CB8AC3E}">
        <p14:creationId xmlns:p14="http://schemas.microsoft.com/office/powerpoint/2010/main" val="1704747462"/>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Adnoddau</a:t>
            </a:r>
            <a:r>
              <a:rPr lang="en-GB" dirty="0" smtClean="0"/>
              <a:t> </a:t>
            </a:r>
            <a:r>
              <a:rPr lang="en-GB" dirty="0" err="1" smtClean="0"/>
              <a:t>eraill</a:t>
            </a:r>
            <a:endParaRPr lang="en-GB" dirty="0"/>
          </a:p>
        </p:txBody>
      </p:sp>
      <p:sp>
        <p:nvSpPr>
          <p:cNvPr id="3" name="Content Placeholder 2"/>
          <p:cNvSpPr>
            <a:spLocks noGrp="1"/>
          </p:cNvSpPr>
          <p:nvPr>
            <p:ph idx="1"/>
          </p:nvPr>
        </p:nvSpPr>
        <p:spPr/>
        <p:txBody>
          <a:bodyPr>
            <a:normAutofit fontScale="70000" lnSpcReduction="20000"/>
          </a:bodyPr>
          <a:lstStyle/>
          <a:p>
            <a:endParaRPr lang="en-GB" dirty="0" smtClean="0"/>
          </a:p>
          <a:p>
            <a:r>
              <a:rPr lang="en-GB" sz="3600" dirty="0" err="1" smtClean="0"/>
              <a:t>Esiamplau</a:t>
            </a:r>
            <a:r>
              <a:rPr lang="en-GB" sz="3600" dirty="0" smtClean="0"/>
              <a:t> </a:t>
            </a:r>
            <a:r>
              <a:rPr lang="en-GB" sz="3600" dirty="0" err="1" smtClean="0"/>
              <a:t>yn</a:t>
            </a:r>
            <a:r>
              <a:rPr lang="en-GB" sz="3600" dirty="0" smtClean="0"/>
              <a:t> y </a:t>
            </a:r>
            <a:r>
              <a:rPr lang="en-GB" sz="3600" dirty="0" err="1" smtClean="0"/>
              <a:t>pecyn</a:t>
            </a:r>
            <a:r>
              <a:rPr lang="en-GB" sz="3600" dirty="0" smtClean="0"/>
              <a:t> o: </a:t>
            </a:r>
          </a:p>
          <a:p>
            <a:r>
              <a:rPr lang="en-GB" sz="3600" dirty="0" smtClean="0"/>
              <a:t>Strategaethau </a:t>
            </a:r>
            <a:r>
              <a:rPr lang="en-GB" sz="3600" dirty="0" err="1" smtClean="0"/>
              <a:t>asesu</a:t>
            </a:r>
            <a:r>
              <a:rPr lang="en-GB" sz="3600" dirty="0" smtClean="0"/>
              <a:t> </a:t>
            </a:r>
            <a:r>
              <a:rPr lang="en-GB" sz="3600" dirty="0" err="1" smtClean="0"/>
              <a:t>gweithredol</a:t>
            </a:r>
            <a:r>
              <a:rPr lang="en-GB" sz="3600" dirty="0" smtClean="0"/>
              <a:t> CA2: </a:t>
            </a:r>
          </a:p>
          <a:p>
            <a:r>
              <a:rPr lang="en-GB" altLang="en-US" sz="3600" b="1" dirty="0" smtClean="0">
                <a:solidFill>
                  <a:srgbClr val="FF0000"/>
                </a:solidFill>
              </a:rPr>
              <a:t>Naylor</a:t>
            </a:r>
            <a:r>
              <a:rPr lang="en-GB" altLang="en-US" sz="3600" b="1" dirty="0">
                <a:solidFill>
                  <a:srgbClr val="FF0000"/>
                </a:solidFill>
              </a:rPr>
              <a:t>, S</a:t>
            </a:r>
            <a:r>
              <a:rPr lang="en-GB" altLang="en-US" sz="3600" b="1" dirty="0" smtClean="0">
                <a:solidFill>
                  <a:srgbClr val="FF0000"/>
                </a:solidFill>
              </a:rPr>
              <a:t>., </a:t>
            </a:r>
            <a:r>
              <a:rPr lang="en-GB" altLang="en-US" sz="3600" b="1" dirty="0">
                <a:solidFill>
                  <a:srgbClr val="FF0000"/>
                </a:solidFill>
              </a:rPr>
              <a:t>Keogh, B. and Goldsworthy, A. (2004) </a:t>
            </a:r>
            <a:r>
              <a:rPr lang="en-GB" altLang="en-US" sz="3600" b="1" i="1" dirty="0">
                <a:solidFill>
                  <a:srgbClr val="FF0000"/>
                </a:solidFill>
              </a:rPr>
              <a:t>Active Assessment-Thinking Learning and Assessment in Science. London:</a:t>
            </a:r>
            <a:r>
              <a:rPr lang="en-GB" altLang="en-US" sz="3600" b="1" dirty="0">
                <a:solidFill>
                  <a:srgbClr val="FF0000"/>
                </a:solidFill>
              </a:rPr>
              <a:t> David Fulton. </a:t>
            </a:r>
            <a:endParaRPr lang="en-GB" sz="3600" dirty="0">
              <a:solidFill>
                <a:srgbClr val="FF0000"/>
              </a:solidFill>
            </a:endParaRPr>
          </a:p>
          <a:p>
            <a:pPr>
              <a:lnSpc>
                <a:spcPct val="80000"/>
              </a:lnSpc>
              <a:defRPr/>
            </a:pPr>
            <a:r>
              <a:rPr lang="en-GB" sz="3600" dirty="0">
                <a:solidFill>
                  <a:srgbClr val="FF0000"/>
                </a:solidFill>
              </a:rPr>
              <a:t>Strategaethau </a:t>
            </a:r>
            <a:r>
              <a:rPr lang="en-GB" sz="3600" dirty="0" err="1">
                <a:solidFill>
                  <a:srgbClr val="FF0000"/>
                </a:solidFill>
              </a:rPr>
              <a:t>asesu</a:t>
            </a:r>
            <a:r>
              <a:rPr lang="en-GB" sz="3600" dirty="0">
                <a:solidFill>
                  <a:srgbClr val="FF0000"/>
                </a:solidFill>
              </a:rPr>
              <a:t> </a:t>
            </a:r>
            <a:r>
              <a:rPr lang="en-GB" sz="3600" dirty="0" err="1">
                <a:solidFill>
                  <a:srgbClr val="FF0000"/>
                </a:solidFill>
              </a:rPr>
              <a:t>gweithredol</a:t>
            </a:r>
            <a:r>
              <a:rPr lang="en-GB" sz="3600" dirty="0">
                <a:solidFill>
                  <a:srgbClr val="FF0000"/>
                </a:solidFill>
              </a:rPr>
              <a:t> </a:t>
            </a:r>
            <a:r>
              <a:rPr lang="en-GB" sz="3600" dirty="0" smtClean="0">
                <a:solidFill>
                  <a:srgbClr val="FF0000"/>
                </a:solidFill>
              </a:rPr>
              <a:t>CA2 a CS:</a:t>
            </a:r>
          </a:p>
          <a:p>
            <a:pPr>
              <a:lnSpc>
                <a:spcPct val="80000"/>
              </a:lnSpc>
              <a:defRPr/>
            </a:pPr>
            <a:r>
              <a:rPr lang="en-GB" altLang="en-US" sz="3600" b="1" dirty="0" smtClean="0">
                <a:solidFill>
                  <a:srgbClr val="FF0000"/>
                </a:solidFill>
              </a:rPr>
              <a:t>Weavers</a:t>
            </a:r>
            <a:r>
              <a:rPr lang="en-GB" altLang="en-US" sz="3600" b="1" dirty="0">
                <a:solidFill>
                  <a:srgbClr val="FF0000"/>
                </a:solidFill>
              </a:rPr>
              <a:t>, G. (2012) </a:t>
            </a:r>
            <a:r>
              <a:rPr lang="en-GB" altLang="en-US" sz="3600" b="1" i="1" dirty="0" smtClean="0">
                <a:solidFill>
                  <a:srgbClr val="FF0000"/>
                </a:solidFill>
              </a:rPr>
              <a:t>Look</a:t>
            </a:r>
            <a:r>
              <a:rPr lang="en-GB" altLang="en-US" sz="3600" b="1" i="1" dirty="0" smtClean="0">
                <a:solidFill>
                  <a:srgbClr val="FF0000"/>
                </a:solidFill>
              </a:rPr>
              <a:t>, think, </a:t>
            </a:r>
            <a:r>
              <a:rPr lang="en-GB" altLang="en-US" sz="3600" b="1" i="1" dirty="0" smtClean="0">
                <a:solidFill>
                  <a:srgbClr val="FF0000"/>
                </a:solidFill>
              </a:rPr>
              <a:t>talk. </a:t>
            </a:r>
            <a:r>
              <a:rPr lang="en-GB" altLang="en-US" sz="3600" b="1" dirty="0" err="1" smtClean="0">
                <a:solidFill>
                  <a:srgbClr val="FF0000"/>
                </a:solidFill>
              </a:rPr>
              <a:t>Sandbach</a:t>
            </a:r>
            <a:r>
              <a:rPr lang="en-GB" altLang="en-US" sz="3600" b="1" dirty="0">
                <a:solidFill>
                  <a:srgbClr val="FF0000"/>
                </a:solidFill>
              </a:rPr>
              <a:t>: Millgate House Education.</a:t>
            </a:r>
          </a:p>
          <a:p>
            <a:pPr>
              <a:lnSpc>
                <a:spcPct val="80000"/>
              </a:lnSpc>
              <a:defRPr/>
            </a:pPr>
            <a:r>
              <a:rPr lang="en-GB" altLang="en-US" sz="3600" b="1" dirty="0">
                <a:solidFill>
                  <a:srgbClr val="FF0000"/>
                </a:solidFill>
              </a:rPr>
              <a:t>Weavers G</a:t>
            </a:r>
            <a:r>
              <a:rPr lang="en-GB" altLang="en-US" sz="3600" b="1" dirty="0" smtClean="0">
                <a:solidFill>
                  <a:srgbClr val="FF0000"/>
                </a:solidFill>
              </a:rPr>
              <a:t>. </a:t>
            </a:r>
            <a:r>
              <a:rPr lang="en-GB" altLang="en-US" sz="3600" b="1" dirty="0">
                <a:solidFill>
                  <a:srgbClr val="FF0000"/>
                </a:solidFill>
              </a:rPr>
              <a:t>(2008) </a:t>
            </a:r>
            <a:r>
              <a:rPr lang="en-GB" altLang="en-US" sz="3600" b="1" i="1" dirty="0">
                <a:solidFill>
                  <a:srgbClr val="FF0000"/>
                </a:solidFill>
              </a:rPr>
              <a:t>Made you look, made you think, made you talk. </a:t>
            </a:r>
            <a:r>
              <a:rPr lang="en-GB" altLang="en-US" sz="3600" b="1" dirty="0" err="1" smtClean="0">
                <a:solidFill>
                  <a:srgbClr val="FF0000"/>
                </a:solidFill>
              </a:rPr>
              <a:t>Sandbach</a:t>
            </a:r>
            <a:r>
              <a:rPr lang="en-GB" altLang="en-US" sz="3600" b="1" dirty="0" smtClean="0">
                <a:solidFill>
                  <a:srgbClr val="FF0000"/>
                </a:solidFill>
              </a:rPr>
              <a:t>: </a:t>
            </a:r>
            <a:r>
              <a:rPr lang="en-GB" altLang="en-US" sz="3600" b="1" dirty="0">
                <a:solidFill>
                  <a:srgbClr val="FF0000"/>
                </a:solidFill>
              </a:rPr>
              <a:t>Millgate House Education. </a:t>
            </a:r>
          </a:p>
          <a:p>
            <a:pPr marL="0" indent="0">
              <a:buNone/>
            </a:pPr>
            <a:endParaRPr lang="en-GB" sz="3600" dirty="0"/>
          </a:p>
        </p:txBody>
      </p:sp>
    </p:spTree>
    <p:extLst>
      <p:ext uri="{BB962C8B-B14F-4D97-AF65-F5344CB8AC3E}">
        <p14:creationId xmlns:p14="http://schemas.microsoft.com/office/powerpoint/2010/main" val="4273971856"/>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dirty="0" smtClean="0"/>
          </a:p>
          <a:p>
            <a:endParaRPr lang="en-GB" dirty="0"/>
          </a:p>
          <a:p>
            <a:endParaRPr lang="en-GB" dirty="0" smtClean="0"/>
          </a:p>
          <a:p>
            <a:r>
              <a:rPr lang="en-GB" sz="4000" dirty="0" smtClean="0"/>
              <a:t>ASEINIAD RHAN 1: DSY a </a:t>
            </a:r>
            <a:r>
              <a:rPr lang="en-GB" sz="4000" dirty="0" err="1" smtClean="0"/>
              <a:t>Gwyddoniaeth</a:t>
            </a:r>
            <a:r>
              <a:rPr lang="en-GB" sz="4000" dirty="0" smtClean="0"/>
              <a:t>?</a:t>
            </a:r>
            <a:endParaRPr lang="en-GB" sz="4000" dirty="0"/>
          </a:p>
        </p:txBody>
      </p:sp>
    </p:spTree>
    <p:extLst>
      <p:ext uri="{BB962C8B-B14F-4D97-AF65-F5344CB8AC3E}">
        <p14:creationId xmlns:p14="http://schemas.microsoft.com/office/powerpoint/2010/main" val="3156388259"/>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Darllen</a:t>
            </a:r>
            <a:r>
              <a:rPr lang="en-GB" dirty="0" smtClean="0"/>
              <a:t> </a:t>
            </a:r>
            <a:r>
              <a:rPr lang="en-GB" dirty="0" err="1" smtClean="0"/>
              <a:t>Cyfeiriedig</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sz="5400" dirty="0" smtClean="0"/>
              <a:t>ERTHYGLAU AR MOODLE</a:t>
            </a:r>
            <a:endParaRPr lang="en-GB" sz="5400" dirty="0"/>
          </a:p>
        </p:txBody>
      </p:sp>
    </p:spTree>
    <p:extLst>
      <p:ext uri="{BB962C8B-B14F-4D97-AF65-F5344CB8AC3E}">
        <p14:creationId xmlns:p14="http://schemas.microsoft.com/office/powerpoint/2010/main" val="2428602109"/>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bg2">
                    <a:lumMod val="50000"/>
                  </a:schemeClr>
                </a:solidFill>
              </a:rPr>
              <a:t>Gwefannau</a:t>
            </a:r>
            <a:r>
              <a:rPr lang="en-GB" dirty="0" smtClean="0">
                <a:solidFill>
                  <a:schemeClr val="bg2">
                    <a:lumMod val="50000"/>
                  </a:schemeClr>
                </a:solidFill>
              </a:rPr>
              <a:t> </a:t>
            </a:r>
            <a:endParaRPr lang="en-GB" dirty="0">
              <a:solidFill>
                <a:schemeClr val="bg2">
                  <a:lumMod val="50000"/>
                </a:schemeClr>
              </a:solidFill>
            </a:endParaRPr>
          </a:p>
        </p:txBody>
      </p:sp>
      <p:sp>
        <p:nvSpPr>
          <p:cNvPr id="3" name="Content Placeholder 2"/>
          <p:cNvSpPr>
            <a:spLocks noGrp="1"/>
          </p:cNvSpPr>
          <p:nvPr>
            <p:ph idx="1"/>
          </p:nvPr>
        </p:nvSpPr>
        <p:spPr/>
        <p:txBody>
          <a:bodyPr>
            <a:normAutofit/>
          </a:bodyPr>
          <a:lstStyle/>
          <a:p>
            <a:r>
              <a:rPr lang="en-GB" u="sng" dirty="0" smtClean="0">
                <a:hlinkClick r:id="rId2"/>
              </a:rPr>
              <a:t>http</a:t>
            </a:r>
            <a:r>
              <a:rPr lang="en-GB" u="sng" dirty="0">
                <a:hlinkClick r:id="rId2"/>
              </a:rPr>
              <a:t>://</a:t>
            </a:r>
            <a:r>
              <a:rPr lang="en-GB" u="sng" dirty="0" smtClean="0">
                <a:hlinkClick r:id="rId2"/>
              </a:rPr>
              <a:t>www.nuffieldfoundation.org/primary-science-and-space</a:t>
            </a:r>
            <a:endParaRPr lang="en-GB" dirty="0"/>
          </a:p>
          <a:p>
            <a:r>
              <a:rPr lang="en-GB" u="sng" dirty="0">
                <a:hlinkClick r:id="rId3"/>
              </a:rPr>
              <a:t>https://</a:t>
            </a:r>
            <a:r>
              <a:rPr lang="en-GB" u="sng" dirty="0" smtClean="0">
                <a:hlinkClick r:id="rId3"/>
              </a:rPr>
              <a:t>www.stem.org.uk/primary-science</a:t>
            </a:r>
            <a:endParaRPr lang="en-GB" dirty="0"/>
          </a:p>
          <a:p>
            <a:r>
              <a:rPr lang="en-GB" u="sng" dirty="0">
                <a:hlinkClick r:id="rId4"/>
              </a:rPr>
              <a:t>https://</a:t>
            </a:r>
            <a:r>
              <a:rPr lang="en-GB" u="sng" dirty="0" smtClean="0">
                <a:hlinkClick r:id="rId4"/>
              </a:rPr>
              <a:t>www.stem.org.uk/elibrary/resource/35440</a:t>
            </a:r>
            <a:endParaRPr lang="en-GB" dirty="0"/>
          </a:p>
          <a:p>
            <a:r>
              <a:rPr lang="en-GB" u="sng" dirty="0">
                <a:hlinkClick r:id="rId5"/>
              </a:rPr>
              <a:t>http://</a:t>
            </a:r>
            <a:r>
              <a:rPr lang="en-GB" u="sng" dirty="0" smtClean="0">
                <a:hlinkClick r:id="rId5"/>
              </a:rPr>
              <a:t>www.schoolscience.co.uk/primary/resources</a:t>
            </a:r>
            <a:endParaRPr lang="en-GB" dirty="0"/>
          </a:p>
          <a:p>
            <a:r>
              <a:rPr lang="en-GB" u="sng" dirty="0">
                <a:hlinkClick r:id="rId6"/>
              </a:rPr>
              <a:t>https://</a:t>
            </a:r>
            <a:r>
              <a:rPr lang="en-GB" u="sng" dirty="0" smtClean="0">
                <a:hlinkClick r:id="rId6"/>
              </a:rPr>
              <a:t>pstt.org.uk/resources/curriculum-materials</a:t>
            </a:r>
            <a:endParaRPr lang="en-GB" dirty="0"/>
          </a:p>
          <a:p>
            <a:r>
              <a:rPr lang="en-GB" u="sng" dirty="0">
                <a:hlinkClick r:id="rId7"/>
              </a:rPr>
              <a:t>https://pstt.org.uk</a:t>
            </a:r>
            <a:r>
              <a:rPr lang="en-GB" u="sng" dirty="0" smtClean="0">
                <a:hlinkClick r:id="rId7"/>
              </a:rPr>
              <a:t>/</a:t>
            </a:r>
            <a:endParaRPr lang="en-GB" u="sng" dirty="0" smtClean="0"/>
          </a:p>
          <a:p>
            <a:r>
              <a:rPr lang="en-GB" dirty="0">
                <a:hlinkClick r:id="rId8"/>
              </a:rPr>
              <a:t>https://</a:t>
            </a:r>
            <a:r>
              <a:rPr lang="en-GB" dirty="0" smtClean="0">
                <a:hlinkClick r:id="rId8"/>
              </a:rPr>
              <a:t>wellcome.ac.uk/what-we-do/our-work/transforming-primary-science</a:t>
            </a:r>
            <a:endParaRPr lang="en-GB" dirty="0" smtClean="0"/>
          </a:p>
          <a:p>
            <a:r>
              <a:rPr lang="en-GB" dirty="0" smtClean="0"/>
              <a:t>ARCHIF PRIMARY SCIENCE:</a:t>
            </a:r>
            <a:endParaRPr lang="en-GB" dirty="0"/>
          </a:p>
          <a:p>
            <a:r>
              <a:rPr lang="en-GB" u="sng" dirty="0">
                <a:hlinkClick r:id="rId9"/>
              </a:rPr>
              <a:t>http://www.ase.org.uk/journals/primary-science/issue-contents</a:t>
            </a:r>
            <a:r>
              <a:rPr lang="en-GB" u="sng" dirty="0" smtClean="0">
                <a:hlinkClick r:id="rId9"/>
              </a:rPr>
              <a:t>/</a:t>
            </a:r>
            <a:endParaRPr lang="en-GB" u="sng" dirty="0" smtClean="0"/>
          </a:p>
          <a:p>
            <a:endParaRPr lang="en-GB" dirty="0"/>
          </a:p>
          <a:p>
            <a:endParaRPr lang="en-GB" dirty="0"/>
          </a:p>
        </p:txBody>
      </p:sp>
    </p:spTree>
    <p:extLst>
      <p:ext uri="{BB962C8B-B14F-4D97-AF65-F5344CB8AC3E}">
        <p14:creationId xmlns:p14="http://schemas.microsoft.com/office/powerpoint/2010/main" val="1445965013"/>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u="sng" dirty="0" err="1" smtClean="0">
                <a:solidFill>
                  <a:schemeClr val="tx1"/>
                </a:solidFill>
              </a:rPr>
              <a:t>Rhai</a:t>
            </a:r>
            <a:r>
              <a:rPr lang="en-GB" sz="3200" u="sng" dirty="0" smtClean="0">
                <a:solidFill>
                  <a:schemeClr val="tx1"/>
                </a:solidFill>
              </a:rPr>
              <a:t> LLYFRAU TESTUN:</a:t>
            </a:r>
            <a:endParaRPr lang="en-GB" sz="3200" u="sng" dirty="0">
              <a:solidFill>
                <a:schemeClr val="tx1"/>
              </a:solidFill>
            </a:endParaRPr>
          </a:p>
        </p:txBody>
      </p:sp>
      <p:sp>
        <p:nvSpPr>
          <p:cNvPr id="3" name="Content Placeholder 2"/>
          <p:cNvSpPr>
            <a:spLocks noGrp="1"/>
          </p:cNvSpPr>
          <p:nvPr>
            <p:ph idx="1"/>
          </p:nvPr>
        </p:nvSpPr>
        <p:spPr/>
        <p:txBody>
          <a:bodyPr>
            <a:normAutofit fontScale="85000" lnSpcReduction="10000"/>
          </a:bodyPr>
          <a:lstStyle/>
          <a:p>
            <a:pPr marL="0" indent="0">
              <a:buNone/>
            </a:pPr>
            <a:r>
              <a:rPr lang="en-GB" dirty="0" smtClean="0">
                <a:solidFill>
                  <a:schemeClr val="tx1"/>
                </a:solidFill>
              </a:rPr>
              <a:t>Allen, M. (2016) </a:t>
            </a:r>
            <a:r>
              <a:rPr lang="en-GB" i="1" dirty="0" smtClean="0">
                <a:solidFill>
                  <a:schemeClr val="tx1"/>
                </a:solidFill>
              </a:rPr>
              <a:t>The Best Ways to Teach Primary Science, Research into Practice. </a:t>
            </a:r>
            <a:r>
              <a:rPr lang="en-GB" dirty="0" smtClean="0">
                <a:solidFill>
                  <a:schemeClr val="tx1"/>
                </a:solidFill>
              </a:rPr>
              <a:t>London: Open University Press.</a:t>
            </a:r>
          </a:p>
          <a:p>
            <a:pPr marL="0" indent="0">
              <a:buNone/>
            </a:pPr>
            <a:r>
              <a:rPr lang="en-GB" b="1" dirty="0" smtClean="0">
                <a:solidFill>
                  <a:schemeClr val="tx1"/>
                </a:solidFill>
              </a:rPr>
              <a:t>Anon. (2007) </a:t>
            </a:r>
            <a:r>
              <a:rPr lang="en-GB" b="1" i="1" dirty="0" smtClean="0">
                <a:solidFill>
                  <a:schemeClr val="tx1"/>
                </a:solidFill>
              </a:rPr>
              <a:t>Scientific Enquiry Materials. </a:t>
            </a:r>
            <a:r>
              <a:rPr lang="en-GB" b="1" dirty="0" smtClean="0">
                <a:solidFill>
                  <a:schemeClr val="tx1"/>
                </a:solidFill>
              </a:rPr>
              <a:t>CRIPSAT. Cardiff: Zenith Media.</a:t>
            </a:r>
            <a:endParaRPr lang="en-GB" dirty="0" smtClean="0">
              <a:solidFill>
                <a:schemeClr val="tx1"/>
              </a:solidFill>
            </a:endParaRPr>
          </a:p>
          <a:p>
            <a:pPr marL="0" indent="0">
              <a:buNone/>
            </a:pPr>
            <a:r>
              <a:rPr lang="en-GB" dirty="0" err="1" smtClean="0">
                <a:solidFill>
                  <a:schemeClr val="tx1"/>
                </a:solidFill>
              </a:rPr>
              <a:t>Harlen</a:t>
            </a:r>
            <a:r>
              <a:rPr lang="en-GB" dirty="0" smtClean="0">
                <a:solidFill>
                  <a:schemeClr val="tx1"/>
                </a:solidFill>
              </a:rPr>
              <a:t>, W. &amp; </a:t>
            </a:r>
            <a:r>
              <a:rPr lang="en-GB" dirty="0" err="1" smtClean="0">
                <a:solidFill>
                  <a:schemeClr val="tx1"/>
                </a:solidFill>
              </a:rPr>
              <a:t>Qualter</a:t>
            </a:r>
            <a:r>
              <a:rPr lang="en-GB" dirty="0" smtClean="0">
                <a:solidFill>
                  <a:schemeClr val="tx1"/>
                </a:solidFill>
              </a:rPr>
              <a:t>, A. (2014) </a:t>
            </a:r>
            <a:r>
              <a:rPr lang="en-GB" i="1" dirty="0" smtClean="0">
                <a:solidFill>
                  <a:schemeClr val="tx1"/>
                </a:solidFill>
              </a:rPr>
              <a:t>The Teaching of Science in Primary School (6</a:t>
            </a:r>
            <a:r>
              <a:rPr lang="en-GB" i="1" baseline="30000" dirty="0" smtClean="0">
                <a:solidFill>
                  <a:schemeClr val="tx1"/>
                </a:solidFill>
              </a:rPr>
              <a:t>th</a:t>
            </a:r>
            <a:r>
              <a:rPr lang="en-GB" i="1" dirty="0" smtClean="0">
                <a:solidFill>
                  <a:schemeClr val="tx1"/>
                </a:solidFill>
              </a:rPr>
              <a:t> Ed). </a:t>
            </a:r>
            <a:r>
              <a:rPr lang="en-GB" dirty="0" smtClean="0">
                <a:solidFill>
                  <a:schemeClr val="tx1"/>
                </a:solidFill>
              </a:rPr>
              <a:t>Oxon: David Fulton.</a:t>
            </a:r>
          </a:p>
          <a:p>
            <a:pPr marL="0" indent="0">
              <a:buNone/>
            </a:pPr>
            <a:r>
              <a:rPr lang="en-GB" dirty="0" smtClean="0">
                <a:solidFill>
                  <a:schemeClr val="tx1"/>
                </a:solidFill>
              </a:rPr>
              <a:t>Loxley, P. et al.(2014) </a:t>
            </a:r>
            <a:r>
              <a:rPr lang="en-GB" i="1" dirty="0" smtClean="0">
                <a:solidFill>
                  <a:schemeClr val="tx1"/>
                </a:solidFill>
              </a:rPr>
              <a:t>Teaching Primary Science, promoting enjoyment and developing understanding (2</a:t>
            </a:r>
            <a:r>
              <a:rPr lang="en-GB" i="1" baseline="30000" dirty="0" smtClean="0">
                <a:solidFill>
                  <a:schemeClr val="tx1"/>
                </a:solidFill>
              </a:rPr>
              <a:t>nd</a:t>
            </a:r>
            <a:r>
              <a:rPr lang="en-GB" i="1" dirty="0" smtClean="0">
                <a:solidFill>
                  <a:schemeClr val="tx1"/>
                </a:solidFill>
              </a:rPr>
              <a:t> Ed)</a:t>
            </a:r>
            <a:r>
              <a:rPr lang="en-GB" dirty="0" smtClean="0">
                <a:solidFill>
                  <a:schemeClr val="tx1"/>
                </a:solidFill>
              </a:rPr>
              <a:t>. </a:t>
            </a:r>
          </a:p>
          <a:p>
            <a:pPr marL="0" indent="0">
              <a:buNone/>
            </a:pPr>
            <a:r>
              <a:rPr lang="en-GB" b="1" dirty="0" err="1" smtClean="0">
                <a:solidFill>
                  <a:schemeClr val="tx1"/>
                </a:solidFill>
              </a:rPr>
              <a:t>Lakin</a:t>
            </a:r>
            <a:r>
              <a:rPr lang="en-GB" b="1" dirty="0" smtClean="0">
                <a:solidFill>
                  <a:schemeClr val="tx1"/>
                </a:solidFill>
              </a:rPr>
              <a:t>, L. (2013) </a:t>
            </a:r>
            <a:r>
              <a:rPr lang="en-GB" b="1" i="1" dirty="0" smtClean="0">
                <a:solidFill>
                  <a:schemeClr val="tx1"/>
                </a:solidFill>
              </a:rPr>
              <a:t>Developing Independent Learning in Science</a:t>
            </a:r>
            <a:r>
              <a:rPr lang="en-GB" b="1" dirty="0" smtClean="0">
                <a:solidFill>
                  <a:schemeClr val="tx1"/>
                </a:solidFill>
              </a:rPr>
              <a:t>. Maidenhead: OU Press.</a:t>
            </a:r>
          </a:p>
          <a:p>
            <a:pPr marL="0" indent="0">
              <a:buNone/>
            </a:pPr>
            <a:r>
              <a:rPr lang="en-GB" altLang="en-US" b="1" dirty="0" smtClean="0">
                <a:solidFill>
                  <a:schemeClr val="tx1"/>
                </a:solidFill>
              </a:rPr>
              <a:t>Naylor, S</a:t>
            </a:r>
            <a:r>
              <a:rPr lang="en-GB" altLang="en-US" b="1" dirty="0" smtClean="0">
                <a:solidFill>
                  <a:schemeClr val="tx1"/>
                </a:solidFill>
              </a:rPr>
              <a:t>., </a:t>
            </a:r>
            <a:r>
              <a:rPr lang="en-GB" altLang="en-US" b="1" dirty="0" smtClean="0">
                <a:solidFill>
                  <a:schemeClr val="tx1"/>
                </a:solidFill>
              </a:rPr>
              <a:t>Keogh, B. and Goldsworthy, A. (2004) </a:t>
            </a:r>
            <a:r>
              <a:rPr lang="en-GB" altLang="en-US" b="1" i="1" dirty="0" smtClean="0">
                <a:solidFill>
                  <a:schemeClr val="tx1"/>
                </a:solidFill>
              </a:rPr>
              <a:t>Active Assessment-Thinking Learning and Assessment in Science. London:</a:t>
            </a:r>
            <a:r>
              <a:rPr lang="en-GB" altLang="en-US" b="1" dirty="0" smtClean="0">
                <a:solidFill>
                  <a:schemeClr val="tx1"/>
                </a:solidFill>
              </a:rPr>
              <a:t> David Fulton. </a:t>
            </a:r>
            <a:endParaRPr lang="en-GB" dirty="0" smtClean="0">
              <a:solidFill>
                <a:schemeClr val="tx1"/>
              </a:solidFill>
            </a:endParaRPr>
          </a:p>
          <a:p>
            <a:pPr marL="0" indent="0">
              <a:buNone/>
            </a:pPr>
            <a:r>
              <a:rPr lang="en-GB" dirty="0" smtClean="0">
                <a:solidFill>
                  <a:schemeClr val="tx1"/>
                </a:solidFill>
              </a:rPr>
              <a:t>Russell, T. &amp; </a:t>
            </a:r>
            <a:r>
              <a:rPr lang="en-GB" dirty="0" err="1" smtClean="0">
                <a:solidFill>
                  <a:schemeClr val="tx1"/>
                </a:solidFill>
              </a:rPr>
              <a:t>McGuigan</a:t>
            </a:r>
            <a:r>
              <a:rPr lang="en-GB" dirty="0" smtClean="0">
                <a:solidFill>
                  <a:schemeClr val="tx1"/>
                </a:solidFill>
              </a:rPr>
              <a:t>, L. (2016) </a:t>
            </a:r>
            <a:r>
              <a:rPr lang="en-GB" i="1" dirty="0" smtClean="0">
                <a:solidFill>
                  <a:schemeClr val="tx1"/>
                </a:solidFill>
              </a:rPr>
              <a:t>Exploring Science with Young Children. </a:t>
            </a:r>
            <a:r>
              <a:rPr lang="en-GB" dirty="0" smtClean="0">
                <a:solidFill>
                  <a:schemeClr val="tx1"/>
                </a:solidFill>
              </a:rPr>
              <a:t>London: Sage.</a:t>
            </a:r>
          </a:p>
          <a:p>
            <a:pPr marL="0" indent="0">
              <a:buNone/>
            </a:pPr>
            <a:r>
              <a:rPr lang="en-GB" b="1" dirty="0" smtClean="0">
                <a:solidFill>
                  <a:schemeClr val="tx1"/>
                </a:solidFill>
              </a:rPr>
              <a:t>Turner, J. et al. (2011) </a:t>
            </a:r>
            <a:r>
              <a:rPr lang="en-GB" b="1" i="1" dirty="0" smtClean="0">
                <a:solidFill>
                  <a:schemeClr val="tx1"/>
                </a:solidFill>
              </a:rPr>
              <a:t>It’s not fair or is it?. </a:t>
            </a:r>
            <a:r>
              <a:rPr lang="en-GB" b="1" dirty="0" err="1" smtClean="0">
                <a:solidFill>
                  <a:schemeClr val="tx1"/>
                </a:solidFill>
              </a:rPr>
              <a:t>Sandbach</a:t>
            </a:r>
            <a:r>
              <a:rPr lang="en-GB" b="1" dirty="0" smtClean="0">
                <a:solidFill>
                  <a:schemeClr val="tx1"/>
                </a:solidFill>
              </a:rPr>
              <a:t>: MHE.</a:t>
            </a:r>
          </a:p>
          <a:p>
            <a:pPr marL="0" indent="0">
              <a:lnSpc>
                <a:spcPct val="80000"/>
              </a:lnSpc>
              <a:buNone/>
              <a:defRPr/>
            </a:pPr>
            <a:r>
              <a:rPr lang="en-GB" altLang="en-US" b="1" dirty="0">
                <a:solidFill>
                  <a:schemeClr val="tx1"/>
                </a:solidFill>
              </a:rPr>
              <a:t>Weavers, G. (2012) </a:t>
            </a:r>
            <a:r>
              <a:rPr lang="en-GB" altLang="en-US" b="1" i="1" dirty="0" err="1" smtClean="0">
                <a:solidFill>
                  <a:schemeClr val="tx1"/>
                </a:solidFill>
              </a:rPr>
              <a:t>Look,think,talk</a:t>
            </a:r>
            <a:r>
              <a:rPr lang="en-GB" altLang="en-US" b="1" dirty="0" smtClean="0">
                <a:solidFill>
                  <a:schemeClr val="tx1"/>
                </a:solidFill>
              </a:rPr>
              <a:t>. </a:t>
            </a:r>
            <a:r>
              <a:rPr lang="en-GB" altLang="en-US" b="1" dirty="0" err="1">
                <a:solidFill>
                  <a:schemeClr val="tx1"/>
                </a:solidFill>
              </a:rPr>
              <a:t>Sandbach</a:t>
            </a:r>
            <a:r>
              <a:rPr lang="en-GB" altLang="en-US" b="1" dirty="0">
                <a:solidFill>
                  <a:schemeClr val="tx1"/>
                </a:solidFill>
              </a:rPr>
              <a:t>: Millgate House Education.</a:t>
            </a:r>
          </a:p>
          <a:p>
            <a:pPr marL="0" indent="0">
              <a:lnSpc>
                <a:spcPct val="80000"/>
              </a:lnSpc>
              <a:buNone/>
              <a:defRPr/>
            </a:pPr>
            <a:r>
              <a:rPr lang="en-GB" altLang="en-US" b="1" dirty="0">
                <a:solidFill>
                  <a:schemeClr val="tx1"/>
                </a:solidFill>
              </a:rPr>
              <a:t>Weavers G., (2008) </a:t>
            </a:r>
            <a:r>
              <a:rPr lang="en-GB" altLang="en-US" b="1" i="1" dirty="0">
                <a:solidFill>
                  <a:schemeClr val="tx1"/>
                </a:solidFill>
              </a:rPr>
              <a:t>Made you look</a:t>
            </a:r>
            <a:r>
              <a:rPr lang="en-GB" altLang="en-US" b="1" dirty="0">
                <a:solidFill>
                  <a:schemeClr val="tx1"/>
                </a:solidFill>
              </a:rPr>
              <a:t>,</a:t>
            </a:r>
            <a:r>
              <a:rPr lang="en-GB" altLang="en-US" b="1" i="1" dirty="0">
                <a:solidFill>
                  <a:schemeClr val="tx1"/>
                </a:solidFill>
              </a:rPr>
              <a:t> made you think, made you talk. </a:t>
            </a:r>
            <a:r>
              <a:rPr lang="en-GB" altLang="en-US" b="1" dirty="0" err="1">
                <a:solidFill>
                  <a:schemeClr val="tx1"/>
                </a:solidFill>
              </a:rPr>
              <a:t>Sandbach</a:t>
            </a:r>
            <a:r>
              <a:rPr lang="en-GB" altLang="en-US" b="1" dirty="0">
                <a:solidFill>
                  <a:schemeClr val="tx1"/>
                </a:solidFill>
              </a:rPr>
              <a:t>. Millgate House Education. </a:t>
            </a:r>
          </a:p>
          <a:p>
            <a:pPr marL="0" indent="0">
              <a:buNone/>
            </a:pPr>
            <a:endParaRPr lang="en-GB" b="1" dirty="0" smtClean="0">
              <a:solidFill>
                <a:schemeClr val="tx1"/>
              </a:solidFill>
            </a:endParaRPr>
          </a:p>
          <a:p>
            <a:pPr marL="0" indent="0">
              <a:buNone/>
            </a:pPr>
            <a:endParaRPr lang="en-GB" dirty="0" smtClean="0">
              <a:solidFill>
                <a:schemeClr val="tx1"/>
              </a:solidFill>
            </a:endParaRPr>
          </a:p>
          <a:p>
            <a:pPr marL="0" indent="0">
              <a:buNone/>
            </a:pPr>
            <a:endParaRPr lang="en-GB" dirty="0">
              <a:solidFill>
                <a:schemeClr val="bg2">
                  <a:lumMod val="50000"/>
                </a:schemeClr>
              </a:solidFill>
            </a:endParaRPr>
          </a:p>
        </p:txBody>
      </p:sp>
    </p:spTree>
    <p:extLst>
      <p:ext uri="{BB962C8B-B14F-4D97-AF65-F5344CB8AC3E}">
        <p14:creationId xmlns:p14="http://schemas.microsoft.com/office/powerpoint/2010/main" val="4068482373"/>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D4 &amp; 5 &amp; </a:t>
            </a:r>
            <a:r>
              <a:rPr lang="en-GB" dirty="0" smtClean="0"/>
              <a:t>6:</a:t>
            </a:r>
            <a:endParaRPr lang="en-GB" dirty="0"/>
          </a:p>
        </p:txBody>
      </p:sp>
      <p:sp>
        <p:nvSpPr>
          <p:cNvPr id="3" name="Content Placeholder 2"/>
          <p:cNvSpPr>
            <a:spLocks noGrp="1"/>
          </p:cNvSpPr>
          <p:nvPr>
            <p:ph idx="1"/>
          </p:nvPr>
        </p:nvSpPr>
        <p:spPr/>
        <p:txBody>
          <a:bodyPr/>
          <a:lstStyle/>
          <a:p>
            <a:endParaRPr lang="en-GB" dirty="0" smtClean="0"/>
          </a:p>
          <a:p>
            <a:r>
              <a:rPr lang="en-GB" dirty="0" err="1" smtClean="0"/>
              <a:t>Enghraifft</a:t>
            </a:r>
            <a:r>
              <a:rPr lang="en-GB" dirty="0" smtClean="0"/>
              <a:t> o </a:t>
            </a:r>
            <a:r>
              <a:rPr lang="en-GB" dirty="0" err="1" smtClean="0"/>
              <a:t>gynllunio</a:t>
            </a:r>
            <a:r>
              <a:rPr lang="en-GB" dirty="0" smtClean="0"/>
              <a:t> </a:t>
            </a:r>
            <a:r>
              <a:rPr lang="en-GB" dirty="0" err="1" smtClean="0"/>
              <a:t>diweddar</a:t>
            </a:r>
            <a:r>
              <a:rPr lang="en-GB" dirty="0" smtClean="0"/>
              <a:t> </a:t>
            </a:r>
            <a:r>
              <a:rPr lang="en-GB" dirty="0" err="1" smtClean="0"/>
              <a:t>gan</a:t>
            </a:r>
            <a:r>
              <a:rPr lang="en-GB" dirty="0" smtClean="0"/>
              <a:t> Miss Fowler (</a:t>
            </a:r>
            <a:r>
              <a:rPr lang="en-GB" dirty="0" err="1" smtClean="0"/>
              <a:t>myfyrwraig</a:t>
            </a:r>
            <a:r>
              <a:rPr lang="en-GB" dirty="0" smtClean="0"/>
              <a:t> TAR) </a:t>
            </a:r>
            <a:r>
              <a:rPr lang="en-GB" dirty="0" err="1" smtClean="0"/>
              <a:t>gyda</a:t>
            </a:r>
            <a:r>
              <a:rPr lang="en-GB" dirty="0" smtClean="0"/>
              <a:t> </a:t>
            </a:r>
            <a:r>
              <a:rPr lang="en-GB" dirty="0" err="1" smtClean="0"/>
              <a:t>blwyddyn</a:t>
            </a:r>
            <a:r>
              <a:rPr lang="en-GB" dirty="0" smtClean="0"/>
              <a:t> 4 </a:t>
            </a:r>
            <a:r>
              <a:rPr lang="en-GB" dirty="0" err="1" smtClean="0"/>
              <a:t>ar</a:t>
            </a:r>
            <a:r>
              <a:rPr lang="en-GB" dirty="0" smtClean="0"/>
              <a:t> </a:t>
            </a:r>
            <a:r>
              <a:rPr lang="en-GB" dirty="0" err="1" smtClean="0"/>
              <a:t>fagneteg</a:t>
            </a:r>
            <a:endParaRPr lang="en-GB" dirty="0" smtClean="0"/>
          </a:p>
          <a:p>
            <a:endParaRPr lang="en-GB" dirty="0"/>
          </a:p>
          <a:p>
            <a:r>
              <a:rPr lang="en-GB" dirty="0">
                <a:hlinkClick r:id="rId2" action="ppaction://hlinkfile"/>
              </a:rPr>
              <a:t>file:///U:/</a:t>
            </a:r>
            <a:r>
              <a:rPr lang="en-GB" dirty="0" smtClean="0">
                <a:hlinkClick r:id="rId2" action="ppaction://hlinkfile"/>
              </a:rPr>
              <a:t>A%20Yr2%202018-19%20ECAD5006/Lecture%204/ceri%20lewis.pdf</a:t>
            </a:r>
            <a:endParaRPr lang="en-GB" dirty="0" smtClean="0"/>
          </a:p>
          <a:p>
            <a:endParaRPr lang="en-GB" dirty="0"/>
          </a:p>
        </p:txBody>
      </p:sp>
    </p:spTree>
    <p:extLst>
      <p:ext uri="{BB962C8B-B14F-4D97-AF65-F5344CB8AC3E}">
        <p14:creationId xmlns:p14="http://schemas.microsoft.com/office/powerpoint/2010/main" val="436413349"/>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a:t>D</a:t>
            </a:r>
            <a:r>
              <a:rPr lang="en-GB" dirty="0" smtClean="0"/>
              <a:t>4 &amp; 5 &amp; </a:t>
            </a:r>
            <a:r>
              <a:rPr lang="en-GB" dirty="0"/>
              <a:t>6:Drama a </a:t>
            </a:r>
            <a:r>
              <a:rPr lang="en-GB" dirty="0" err="1"/>
              <a:t>gwyddoniaeth</a:t>
            </a:r>
            <a:r>
              <a:rPr lang="en-GB" dirty="0"/>
              <a:t> </a:t>
            </a:r>
            <a:r>
              <a:rPr lang="en-GB" dirty="0" err="1"/>
              <a:t>Gynradd</a:t>
            </a:r>
            <a:endParaRPr lang="en-GB" dirty="0"/>
          </a:p>
        </p:txBody>
      </p:sp>
      <p:sp>
        <p:nvSpPr>
          <p:cNvPr id="3" name="Content Placeholder 2"/>
          <p:cNvSpPr>
            <a:spLocks noGrp="1"/>
          </p:cNvSpPr>
          <p:nvPr>
            <p:ph idx="1"/>
          </p:nvPr>
        </p:nvSpPr>
        <p:spPr/>
        <p:txBody>
          <a:bodyPr/>
          <a:lstStyle/>
          <a:p>
            <a:endParaRPr lang="en-GB" dirty="0" smtClean="0"/>
          </a:p>
          <a:p>
            <a:r>
              <a:rPr lang="en-GB" dirty="0" err="1" smtClean="0"/>
              <a:t>Uned</a:t>
            </a:r>
            <a:r>
              <a:rPr lang="en-GB" dirty="0" smtClean="0"/>
              <a:t> DP ac </a:t>
            </a:r>
            <a:r>
              <a:rPr lang="en-GB" dirty="0" err="1" smtClean="0"/>
              <a:t>enghreifftiau</a:t>
            </a:r>
            <a:r>
              <a:rPr lang="en-GB" dirty="0" smtClean="0"/>
              <a:t> – </a:t>
            </a:r>
            <a:r>
              <a:rPr lang="en-GB" dirty="0" err="1" smtClean="0"/>
              <a:t>clipiau</a:t>
            </a:r>
            <a:r>
              <a:rPr lang="en-GB" dirty="0" smtClean="0"/>
              <a:t> </a:t>
            </a:r>
            <a:r>
              <a:rPr lang="en-GB" dirty="0" err="1" smtClean="0"/>
              <a:t>fidio</a:t>
            </a:r>
            <a:endParaRPr lang="en-GB" dirty="0" smtClean="0"/>
          </a:p>
          <a:p>
            <a:pPr marL="0" indent="0">
              <a:buNone/>
            </a:pPr>
            <a:endParaRPr lang="en-GB" dirty="0" smtClean="0">
              <a:hlinkClick r:id="rId2"/>
            </a:endParaRPr>
          </a:p>
          <a:p>
            <a:pPr marL="0" indent="0">
              <a:buNone/>
            </a:pPr>
            <a:r>
              <a:rPr lang="en-GB" dirty="0" smtClean="0">
                <a:hlinkClick r:id="rId2"/>
              </a:rPr>
              <a:t>https</a:t>
            </a:r>
            <a:r>
              <a:rPr lang="en-GB" dirty="0">
                <a:hlinkClick r:id="rId2"/>
              </a:rPr>
              <a:t>://</a:t>
            </a:r>
            <a:r>
              <a:rPr lang="en-GB" dirty="0" smtClean="0">
                <a:hlinkClick r:id="rId2"/>
              </a:rPr>
              <a:t>pstt.org.uk/resources/cpd-units/dramatic-science</a:t>
            </a:r>
            <a:endParaRPr lang="en-GB" dirty="0" smtClean="0"/>
          </a:p>
          <a:p>
            <a:pPr marL="0" indent="0">
              <a:buNone/>
            </a:pPr>
            <a:endParaRPr lang="en-GB" dirty="0" smtClean="0"/>
          </a:p>
          <a:p>
            <a:pPr marL="0" indent="0">
              <a:buNone/>
            </a:pPr>
            <a:endParaRPr lang="en-GB" dirty="0" smtClean="0"/>
          </a:p>
          <a:p>
            <a:pPr marL="0" indent="0">
              <a:buNone/>
            </a:pPr>
            <a:r>
              <a:rPr lang="en-GB" dirty="0" smtClean="0"/>
              <a:t>McGregor, D. and Precious, W. (2014</a:t>
            </a:r>
            <a:r>
              <a:rPr lang="en-GB" dirty="0" smtClean="0"/>
              <a:t>) </a:t>
            </a:r>
            <a:r>
              <a:rPr lang="en-GB" i="1" dirty="0" smtClean="0"/>
              <a:t>Dramatic </a:t>
            </a:r>
            <a:r>
              <a:rPr lang="en-GB" i="1" dirty="0" smtClean="0"/>
              <a:t>Science: Inspiring ideas for learning 5-11.</a:t>
            </a:r>
            <a:r>
              <a:rPr lang="en-GB" dirty="0" smtClean="0"/>
              <a:t> </a:t>
            </a:r>
            <a:r>
              <a:rPr lang="en-GB" dirty="0" smtClean="0"/>
              <a:t>London: </a:t>
            </a:r>
            <a:r>
              <a:rPr lang="en-GB" dirty="0" smtClean="0"/>
              <a:t>Routledge.</a:t>
            </a:r>
          </a:p>
          <a:p>
            <a:pPr marL="0" indent="0">
              <a:buNone/>
            </a:pPr>
            <a:endParaRPr lang="en-GB" dirty="0"/>
          </a:p>
          <a:p>
            <a:endParaRPr lang="en-GB" dirty="0"/>
          </a:p>
        </p:txBody>
      </p:sp>
    </p:spTree>
    <p:extLst>
      <p:ext uri="{BB962C8B-B14F-4D97-AF65-F5344CB8AC3E}">
        <p14:creationId xmlns:p14="http://schemas.microsoft.com/office/powerpoint/2010/main" val="2272961285"/>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 </a:t>
            </a:r>
            <a:r>
              <a:rPr lang="en-GB" dirty="0" smtClean="0"/>
              <a:t>the table</a:t>
            </a:r>
            <a:r>
              <a:rPr lang="en-GB" dirty="0" smtClean="0"/>
              <a:t>” / </a:t>
            </a:r>
            <a:r>
              <a:rPr lang="en-GB" dirty="0" err="1" smtClean="0"/>
              <a:t>Ar</a:t>
            </a:r>
            <a:r>
              <a:rPr lang="en-GB" dirty="0" smtClean="0"/>
              <a:t> y </a:t>
            </a:r>
            <a:r>
              <a:rPr lang="en-GB" dirty="0" err="1" smtClean="0"/>
              <a:t>bwrdd</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www.pstt-cpd.org.uk/ext/cpd/dramatic-science/on-the-table.html</a:t>
            </a:r>
            <a:endParaRPr lang="en-GB" dirty="0" smtClean="0"/>
          </a:p>
          <a:p>
            <a:endParaRPr lang="en-GB" dirty="0"/>
          </a:p>
          <a:p>
            <a:r>
              <a:rPr lang="en-GB" dirty="0" smtClean="0"/>
              <a:t>“Children </a:t>
            </a:r>
            <a:r>
              <a:rPr lang="en-GB" dirty="0"/>
              <a:t>use either their sense of sight or touch to identify objects and their characteristics. They develop their observational skills, using sight, by being presented with objects (and living organisms) that are magnified and images projected for all to see and 'wonder' about. The children are then encouraged to suggest 'why' something might be as it is</a:t>
            </a:r>
            <a:r>
              <a:rPr lang="en-GB" dirty="0" smtClean="0"/>
              <a:t>.”</a:t>
            </a:r>
            <a:endParaRPr lang="en-GB" dirty="0" smtClean="0"/>
          </a:p>
          <a:p>
            <a:r>
              <a:rPr lang="en-GB" dirty="0" err="1" smtClean="0"/>
              <a:t>Cynllun</a:t>
            </a:r>
            <a:r>
              <a:rPr lang="en-GB" dirty="0" smtClean="0"/>
              <a:t> </a:t>
            </a:r>
            <a:r>
              <a:rPr lang="en-GB" dirty="0" err="1" smtClean="0"/>
              <a:t>thematig</a:t>
            </a:r>
            <a:r>
              <a:rPr lang="en-GB" dirty="0" smtClean="0"/>
              <a:t> DSY / EBL </a:t>
            </a:r>
            <a:r>
              <a:rPr lang="en-GB" dirty="0" smtClean="0"/>
              <a:t>Themed plan:</a:t>
            </a:r>
            <a:endParaRPr lang="en-GB" dirty="0"/>
          </a:p>
          <a:p>
            <a:r>
              <a:rPr lang="en-GB" dirty="0">
                <a:hlinkClick r:id="rId3"/>
              </a:rPr>
              <a:t>https://</a:t>
            </a:r>
            <a:r>
              <a:rPr lang="en-GB" dirty="0" smtClean="0">
                <a:hlinkClick r:id="rId3"/>
              </a:rPr>
              <a:t>www.pstt-cpd.org.uk/ext/cpd/dramatic-science/downloads/Dramatic_Science_Exploration_Theme_Support_Booklet_web.pdf</a:t>
            </a:r>
            <a:endParaRPr lang="en-GB" dirty="0" smtClean="0"/>
          </a:p>
          <a:p>
            <a:endParaRPr lang="en-GB" dirty="0"/>
          </a:p>
        </p:txBody>
      </p:sp>
    </p:spTree>
    <p:extLst>
      <p:ext uri="{BB962C8B-B14F-4D97-AF65-F5344CB8AC3E}">
        <p14:creationId xmlns:p14="http://schemas.microsoft.com/office/powerpoint/2010/main" val="4091116281"/>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“Mind movies” / </a:t>
            </a:r>
            <a:r>
              <a:rPr lang="en-GB" dirty="0" err="1" smtClean="0"/>
              <a:t>Cau</a:t>
            </a:r>
            <a:r>
              <a:rPr lang="en-GB" dirty="0" smtClean="0"/>
              <a:t> </a:t>
            </a:r>
            <a:r>
              <a:rPr lang="en-GB" dirty="0" err="1" smtClean="0"/>
              <a:t>llygaid</a:t>
            </a:r>
            <a:r>
              <a:rPr lang="en-GB" dirty="0" smtClean="0"/>
              <a:t> </a:t>
            </a:r>
            <a:r>
              <a:rPr lang="en-GB" dirty="0" err="1" smtClean="0"/>
              <a:t>i</a:t>
            </a:r>
            <a:r>
              <a:rPr lang="en-GB" dirty="0" smtClean="0"/>
              <a:t> </a:t>
            </a:r>
            <a:r>
              <a:rPr lang="en-GB" dirty="0" err="1" smtClean="0"/>
              <a:t>ddychmygu</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www.pstt-cpd.org.uk/ext/cpd/dramatic-science/mind-movies.html</a:t>
            </a:r>
            <a:endParaRPr lang="en-GB" dirty="0" smtClean="0"/>
          </a:p>
          <a:p>
            <a:endParaRPr lang="en-GB" dirty="0"/>
          </a:p>
          <a:p>
            <a:r>
              <a:rPr lang="en-GB" dirty="0" smtClean="0"/>
              <a:t>“This </a:t>
            </a:r>
            <a:r>
              <a:rPr lang="en-GB" dirty="0"/>
              <a:t>strategy can be used to 'set the scene', usually with eyes closed. The children are guided through an imaginary or real landscape or experience which can be accompanied by sound or music evocative of that place</a:t>
            </a:r>
            <a:r>
              <a:rPr lang="en-GB" dirty="0" smtClean="0"/>
              <a:t>.”</a:t>
            </a:r>
            <a:endParaRPr lang="en-GB" dirty="0" smtClean="0"/>
          </a:p>
          <a:p>
            <a:endParaRPr lang="en-GB" dirty="0" smtClean="0"/>
          </a:p>
          <a:p>
            <a:r>
              <a:rPr lang="en-GB" dirty="0" err="1" smtClean="0"/>
              <a:t>Cynllun</a:t>
            </a:r>
            <a:r>
              <a:rPr lang="en-GB" dirty="0" smtClean="0"/>
              <a:t> </a:t>
            </a:r>
            <a:r>
              <a:rPr lang="en-GB" dirty="0" err="1"/>
              <a:t>thematig</a:t>
            </a:r>
            <a:r>
              <a:rPr lang="en-GB" dirty="0"/>
              <a:t> DSY / EBL Themed plan:</a:t>
            </a:r>
          </a:p>
          <a:p>
            <a:r>
              <a:rPr lang="en-GB" dirty="0" smtClean="0">
                <a:hlinkClick r:id="rId3"/>
              </a:rPr>
              <a:t>https</a:t>
            </a:r>
            <a:r>
              <a:rPr lang="en-GB" dirty="0">
                <a:hlinkClick r:id="rId3"/>
              </a:rPr>
              <a:t>://</a:t>
            </a:r>
            <a:r>
              <a:rPr lang="en-GB" dirty="0" smtClean="0">
                <a:hlinkClick r:id="rId3"/>
              </a:rPr>
              <a:t>www.pstt-cpd.org.uk/ext/cpd/dramatic-science/downloads/Dramatic_Science_Exploration_Theme_Support_Booklet_web.pdf</a:t>
            </a:r>
            <a:endParaRPr lang="en-GB" dirty="0" smtClean="0"/>
          </a:p>
          <a:p>
            <a:endParaRPr lang="en-GB" dirty="0"/>
          </a:p>
        </p:txBody>
      </p:sp>
    </p:spTree>
    <p:extLst>
      <p:ext uri="{BB962C8B-B14F-4D97-AF65-F5344CB8AC3E}">
        <p14:creationId xmlns:p14="http://schemas.microsoft.com/office/powerpoint/2010/main" val="3995175410"/>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“Miming movement</a:t>
            </a:r>
            <a:r>
              <a:rPr lang="en-GB" dirty="0" smtClean="0"/>
              <a:t>” / </a:t>
            </a:r>
            <a:r>
              <a:rPr lang="en-GB" dirty="0" err="1" smtClean="0"/>
              <a:t>Dynwared</a:t>
            </a:r>
            <a:r>
              <a:rPr lang="en-GB" dirty="0" smtClean="0"/>
              <a:t> </a:t>
            </a:r>
            <a:r>
              <a:rPr lang="en-GB" dirty="0" err="1" smtClean="0"/>
              <a:t>symud</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www.pstt-cpd.org.uk/ext/cpd/dramatic-science/miming-movement.html</a:t>
            </a:r>
            <a:endParaRPr lang="en-GB" dirty="0"/>
          </a:p>
          <a:p>
            <a:pPr fontAlgn="base"/>
            <a:r>
              <a:rPr lang="en-GB" b="1" dirty="0" smtClean="0"/>
              <a:t>“This </a:t>
            </a:r>
            <a:r>
              <a:rPr lang="en-GB" b="1" dirty="0"/>
              <a:t>approach adopts the use of whole body movements or actions to represent or mime scientific ideas or suggestions.</a:t>
            </a:r>
          </a:p>
          <a:p>
            <a:pPr fontAlgn="base"/>
            <a:r>
              <a:rPr lang="en-GB" dirty="0"/>
              <a:t>This technique can be used so that the children can demonstrate what they think is happening to the flow of electrical current, or the molecules in substances that change state, or the germination of a seed into a plant. Reflective discussion can help focus on the interpretations and meanings of the representative actions</a:t>
            </a:r>
            <a:r>
              <a:rPr lang="en-GB" dirty="0" smtClean="0"/>
              <a:t>.”</a:t>
            </a:r>
          </a:p>
          <a:p>
            <a:endParaRPr lang="en-GB" sz="800" dirty="0" smtClean="0"/>
          </a:p>
          <a:p>
            <a:r>
              <a:rPr lang="en-GB" dirty="0" err="1" smtClean="0"/>
              <a:t>Cynllun</a:t>
            </a:r>
            <a:r>
              <a:rPr lang="en-GB" dirty="0" smtClean="0"/>
              <a:t> </a:t>
            </a:r>
            <a:r>
              <a:rPr lang="en-GB" dirty="0" err="1"/>
              <a:t>thematig</a:t>
            </a:r>
            <a:r>
              <a:rPr lang="en-GB" dirty="0"/>
              <a:t> DSY / EBL Themed plan:</a:t>
            </a:r>
          </a:p>
          <a:p>
            <a:r>
              <a:rPr lang="en-GB" dirty="0" smtClean="0">
                <a:hlinkClick r:id="rId3"/>
              </a:rPr>
              <a:t>https</a:t>
            </a:r>
            <a:r>
              <a:rPr lang="en-GB" dirty="0">
                <a:hlinkClick r:id="rId3"/>
              </a:rPr>
              <a:t>://</a:t>
            </a:r>
            <a:r>
              <a:rPr lang="en-GB" dirty="0" smtClean="0">
                <a:hlinkClick r:id="rId3"/>
              </a:rPr>
              <a:t>www.pstt-cpd.org.uk/ext/cpd/dramatic-science/downloads/DS_Toys_booklet.pdf</a:t>
            </a:r>
            <a:endParaRPr lang="en-GB" dirty="0" smtClean="0"/>
          </a:p>
          <a:p>
            <a:endParaRPr lang="en-GB" dirty="0" smtClean="0"/>
          </a:p>
          <a:p>
            <a:endParaRPr lang="en-GB" dirty="0"/>
          </a:p>
        </p:txBody>
      </p:sp>
    </p:spTree>
    <p:extLst>
      <p:ext uri="{BB962C8B-B14F-4D97-AF65-F5344CB8AC3E}">
        <p14:creationId xmlns:p14="http://schemas.microsoft.com/office/powerpoint/2010/main" val="3248560206"/>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“Spontaneous role play” / </a:t>
            </a:r>
            <a:r>
              <a:rPr lang="en-GB" dirty="0" smtClean="0"/>
              <a:t/>
            </a:r>
            <a:br>
              <a:rPr lang="en-GB" dirty="0" smtClean="0"/>
            </a:br>
            <a:r>
              <a:rPr lang="en-GB" dirty="0" err="1" smtClean="0"/>
              <a:t>Chwarae</a:t>
            </a:r>
            <a:r>
              <a:rPr lang="en-GB" dirty="0" smtClean="0"/>
              <a:t> </a:t>
            </a:r>
            <a:r>
              <a:rPr lang="en-GB" dirty="0" err="1" smtClean="0"/>
              <a:t>rôl</a:t>
            </a:r>
            <a:r>
              <a:rPr lang="en-GB" dirty="0" smtClean="0"/>
              <a:t> </a:t>
            </a:r>
            <a:r>
              <a:rPr lang="en-GB" dirty="0" err="1" smtClean="0"/>
              <a:t>digymell</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www.pstt-cpd.org.uk/ext/cpd/dramatic-science/spontaneous-role-play.html</a:t>
            </a:r>
            <a:endParaRPr lang="en-GB" dirty="0" smtClean="0"/>
          </a:p>
          <a:p>
            <a:r>
              <a:rPr lang="en-GB" dirty="0" smtClean="0"/>
              <a:t>“This </a:t>
            </a:r>
            <a:r>
              <a:rPr lang="en-GB" dirty="0"/>
              <a:t>approach is designed to offer opportunities for children to discuss, from varied viewpoints, what to do or what might be possibilities in particular situations. On this website, for example, there is an illustration of athletes discussing 'in the market place' what material might be appropriate for them to wear when playing their sport</a:t>
            </a:r>
            <a:r>
              <a:rPr lang="en-GB" dirty="0" smtClean="0"/>
              <a:t>.”</a:t>
            </a:r>
          </a:p>
          <a:p>
            <a:endParaRPr lang="en-GB" dirty="0" smtClean="0"/>
          </a:p>
          <a:p>
            <a:r>
              <a:rPr lang="en-GB" dirty="0" err="1"/>
              <a:t>Cynllun</a:t>
            </a:r>
            <a:r>
              <a:rPr lang="en-GB" dirty="0"/>
              <a:t> </a:t>
            </a:r>
            <a:r>
              <a:rPr lang="en-GB" dirty="0" err="1"/>
              <a:t>thematig</a:t>
            </a:r>
            <a:r>
              <a:rPr lang="en-GB" dirty="0"/>
              <a:t> DSY / EBL Themed plan:</a:t>
            </a:r>
          </a:p>
          <a:p>
            <a:r>
              <a:rPr lang="en-GB" dirty="0" smtClean="0">
                <a:hlinkClick r:id="rId3"/>
              </a:rPr>
              <a:t>https</a:t>
            </a:r>
            <a:r>
              <a:rPr lang="en-GB" dirty="0">
                <a:hlinkClick r:id="rId3"/>
              </a:rPr>
              <a:t>://</a:t>
            </a:r>
            <a:r>
              <a:rPr lang="en-GB" dirty="0" smtClean="0">
                <a:hlinkClick r:id="rId3"/>
              </a:rPr>
              <a:t>www.pstt-cpd.org.uk/ext/cpd/dramatic-science/downloads/Dramatic%20Science_Sports_booklet.pdf</a:t>
            </a:r>
            <a:endParaRPr lang="en-GB" dirty="0" smtClean="0"/>
          </a:p>
          <a:p>
            <a:endParaRPr lang="en-GB" dirty="0"/>
          </a:p>
        </p:txBody>
      </p:sp>
    </p:spTree>
    <p:extLst>
      <p:ext uri="{BB962C8B-B14F-4D97-AF65-F5344CB8AC3E}">
        <p14:creationId xmlns:p14="http://schemas.microsoft.com/office/powerpoint/2010/main" val="2490369936"/>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“Historical </a:t>
            </a:r>
            <a:r>
              <a:rPr lang="en-GB" dirty="0" smtClean="0"/>
              <a:t>play/monologue</a:t>
            </a:r>
            <a:r>
              <a:rPr lang="en-GB" dirty="0" smtClean="0"/>
              <a:t>” / </a:t>
            </a:r>
            <a:r>
              <a:rPr lang="en-GB" dirty="0" smtClean="0"/>
              <a:t/>
            </a:r>
            <a:br>
              <a:rPr lang="en-GB" dirty="0" smtClean="0"/>
            </a:br>
            <a:r>
              <a:rPr lang="en-GB" dirty="0" smtClean="0"/>
              <a:t>Drama/monolog </a:t>
            </a:r>
            <a:r>
              <a:rPr lang="en-GB" dirty="0" err="1" smtClean="0"/>
              <a:t>hanesyddol</a:t>
            </a:r>
            <a:endParaRPr lang="en-GB" dirty="0"/>
          </a:p>
        </p:txBody>
      </p:sp>
      <p:sp>
        <p:nvSpPr>
          <p:cNvPr id="3" name="Content Placeholder 2"/>
          <p:cNvSpPr>
            <a:spLocks noGrp="1"/>
          </p:cNvSpPr>
          <p:nvPr>
            <p:ph idx="1"/>
          </p:nvPr>
        </p:nvSpPr>
        <p:spPr/>
        <p:txBody>
          <a:bodyPr>
            <a:normAutofit lnSpcReduction="10000"/>
          </a:bodyPr>
          <a:lstStyle/>
          <a:p>
            <a:r>
              <a:rPr lang="en-GB" dirty="0">
                <a:hlinkClick r:id="rId2"/>
              </a:rPr>
              <a:t>https://</a:t>
            </a:r>
            <a:r>
              <a:rPr lang="en-GB" dirty="0" smtClean="0">
                <a:hlinkClick r:id="rId2"/>
              </a:rPr>
              <a:t>www.pstt-cpd.org.uk/ext/cpd/dramatic-science/historical-play-monologue.html</a:t>
            </a:r>
            <a:endParaRPr lang="en-GB" dirty="0"/>
          </a:p>
          <a:p>
            <a:pPr fontAlgn="base"/>
            <a:r>
              <a:rPr lang="en-GB" b="1" dirty="0" smtClean="0"/>
              <a:t>Monolog / Monologue</a:t>
            </a:r>
            <a:endParaRPr lang="en-GB" b="1" dirty="0"/>
          </a:p>
          <a:p>
            <a:pPr fontAlgn="base"/>
            <a:r>
              <a:rPr lang="en-GB" dirty="0" smtClean="0"/>
              <a:t>“These </a:t>
            </a:r>
            <a:r>
              <a:rPr lang="en-GB" dirty="0"/>
              <a:t>are mini-speeches as if from the scientist themselves. The monologues provide personal insights into the scientist's work and life. They could be presented by the teacher or a teaching assistant (dressed up with a few props). There are also videos available that could be played for the children to watch. The monologues have been successfully used as an introduction to investigations that are similar or based upon the work the scientist may have done. William </a:t>
            </a:r>
            <a:r>
              <a:rPr lang="en-GB" dirty="0" err="1"/>
              <a:t>Harbutt's</a:t>
            </a:r>
            <a:r>
              <a:rPr lang="en-GB" dirty="0"/>
              <a:t> story, about the man who invented </a:t>
            </a:r>
            <a:r>
              <a:rPr lang="en-GB" dirty="0" err="1"/>
              <a:t>plasticine</a:t>
            </a:r>
            <a:r>
              <a:rPr lang="en-GB" dirty="0"/>
              <a:t>, could be used as an introduction to creating a modelling material (from flour, water, food dye and salt</a:t>
            </a:r>
            <a:r>
              <a:rPr lang="en-GB" dirty="0" smtClean="0"/>
              <a:t>).”</a:t>
            </a:r>
            <a:endParaRPr lang="en-GB" dirty="0"/>
          </a:p>
          <a:p>
            <a:r>
              <a:rPr lang="en-GB" dirty="0" err="1"/>
              <a:t>Cynllun</a:t>
            </a:r>
            <a:r>
              <a:rPr lang="en-GB" dirty="0"/>
              <a:t> </a:t>
            </a:r>
            <a:r>
              <a:rPr lang="en-GB" dirty="0" err="1"/>
              <a:t>thematig</a:t>
            </a:r>
            <a:r>
              <a:rPr lang="en-GB" dirty="0"/>
              <a:t> DSY / EBL Themed plan:</a:t>
            </a:r>
          </a:p>
          <a:p>
            <a:r>
              <a:rPr lang="en-GB" dirty="0" smtClean="0">
                <a:hlinkClick r:id="rId3"/>
              </a:rPr>
              <a:t>https</a:t>
            </a:r>
            <a:r>
              <a:rPr lang="en-GB" dirty="0">
                <a:hlinkClick r:id="rId3"/>
              </a:rPr>
              <a:t>://www.pstt-cpd.org.uk/ext/cpd/dramatic-science/downloads/Dramatic%20Science_Sports_booklet.pdf</a:t>
            </a:r>
            <a:endParaRPr lang="en-GB" dirty="0"/>
          </a:p>
          <a:p>
            <a:endParaRPr lang="en-GB" dirty="0"/>
          </a:p>
        </p:txBody>
      </p:sp>
    </p:spTree>
    <p:extLst>
      <p:ext uri="{BB962C8B-B14F-4D97-AF65-F5344CB8AC3E}">
        <p14:creationId xmlns:p14="http://schemas.microsoft.com/office/powerpoint/2010/main" val="2942825782"/>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“Hot seating</a:t>
            </a:r>
            <a:r>
              <a:rPr lang="en-GB" dirty="0" smtClean="0"/>
              <a:t>” / </a:t>
            </a:r>
            <a:r>
              <a:rPr lang="en-GB" dirty="0" err="1" smtClean="0"/>
              <a:t>Sedd</a:t>
            </a:r>
            <a:r>
              <a:rPr lang="en-GB" dirty="0" smtClean="0"/>
              <a:t> </a:t>
            </a:r>
            <a:r>
              <a:rPr lang="en-GB" dirty="0" err="1" smtClean="0"/>
              <a:t>poeth</a:t>
            </a:r>
            <a:endParaRPr lang="en-GB" dirty="0"/>
          </a:p>
        </p:txBody>
      </p:sp>
      <p:sp>
        <p:nvSpPr>
          <p:cNvPr id="3" name="Content Placeholder 2"/>
          <p:cNvSpPr>
            <a:spLocks noGrp="1"/>
          </p:cNvSpPr>
          <p:nvPr>
            <p:ph idx="1"/>
          </p:nvPr>
        </p:nvSpPr>
        <p:spPr/>
        <p:txBody>
          <a:bodyPr>
            <a:normAutofit/>
          </a:bodyPr>
          <a:lstStyle/>
          <a:p>
            <a:pPr fontAlgn="base"/>
            <a:r>
              <a:rPr lang="en-GB" b="1" dirty="0">
                <a:hlinkClick r:id="rId2"/>
              </a:rPr>
              <a:t>https://</a:t>
            </a:r>
            <a:r>
              <a:rPr lang="en-GB" b="1" dirty="0" smtClean="0">
                <a:hlinkClick r:id="rId2"/>
              </a:rPr>
              <a:t>www.pstt-cpd.org.uk/ext/cpd/dramatic-science/hot-seating.html</a:t>
            </a:r>
            <a:endParaRPr lang="en-GB" b="1" dirty="0"/>
          </a:p>
          <a:p>
            <a:pPr fontAlgn="base"/>
            <a:r>
              <a:rPr lang="en-GB" b="1" dirty="0" smtClean="0"/>
              <a:t>“This </a:t>
            </a:r>
            <a:r>
              <a:rPr lang="en-GB" b="1" dirty="0"/>
              <a:t>approach is quite commonly used in a variety of ways</a:t>
            </a:r>
            <a:r>
              <a:rPr lang="en-GB" b="1" dirty="0" smtClean="0"/>
              <a:t>.  </a:t>
            </a:r>
            <a:r>
              <a:rPr lang="en-GB" dirty="0" smtClean="0"/>
              <a:t>It </a:t>
            </a:r>
            <a:r>
              <a:rPr lang="en-GB" dirty="0"/>
              <a:t>is a strategy where an individual, which could be the teacher as expert or child who has 'experienced' something, can be questioned by the others to find out about their experience. it is possible to take characters out of the role plays and monologues and place them in a 'hot seat'. Here learners can develop their questioning skills by asking characters about their actions and the consequences of those actions. Multiple characters can also be questioned together to gain contrasting responses</a:t>
            </a:r>
            <a:r>
              <a:rPr lang="en-GB" dirty="0" smtClean="0"/>
              <a:t>.”</a:t>
            </a:r>
            <a:endParaRPr lang="en-GB" dirty="0"/>
          </a:p>
          <a:p>
            <a:endParaRPr lang="en-GB" sz="800" dirty="0" smtClean="0"/>
          </a:p>
          <a:p>
            <a:r>
              <a:rPr lang="en-GB" dirty="0" err="1" smtClean="0"/>
              <a:t>Cynllun</a:t>
            </a:r>
            <a:r>
              <a:rPr lang="en-GB" dirty="0" smtClean="0"/>
              <a:t> </a:t>
            </a:r>
            <a:r>
              <a:rPr lang="en-GB" dirty="0" err="1"/>
              <a:t>thematig</a:t>
            </a:r>
            <a:r>
              <a:rPr lang="en-GB" dirty="0"/>
              <a:t> DSY / EBL Themed plan:</a:t>
            </a:r>
          </a:p>
          <a:p>
            <a:r>
              <a:rPr lang="en-GB" dirty="0" smtClean="0">
                <a:hlinkClick r:id="rId3"/>
              </a:rPr>
              <a:t>https</a:t>
            </a:r>
            <a:r>
              <a:rPr lang="en-GB" dirty="0">
                <a:hlinkClick r:id="rId3"/>
              </a:rPr>
              <a:t>://www.pstt-cpd.org.uk/ext/cpd/dramatic-science/downloads/Dramatic%20Science_Sports_booklet.pdf</a:t>
            </a:r>
            <a:endParaRPr lang="en-GB" dirty="0"/>
          </a:p>
          <a:p>
            <a:endParaRPr lang="en-GB" dirty="0"/>
          </a:p>
        </p:txBody>
      </p:sp>
    </p:spTree>
    <p:extLst>
      <p:ext uri="{BB962C8B-B14F-4D97-AF65-F5344CB8AC3E}">
        <p14:creationId xmlns:p14="http://schemas.microsoft.com/office/powerpoint/2010/main" val="4239230980"/>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Modelling / </a:t>
            </a:r>
            <a:r>
              <a:rPr lang="en-GB" dirty="0" err="1" smtClean="0"/>
              <a:t>Modeli</a:t>
            </a:r>
            <a:endParaRPr lang="en-GB" dirty="0"/>
          </a:p>
        </p:txBody>
      </p:sp>
      <p:sp>
        <p:nvSpPr>
          <p:cNvPr id="3" name="Content Placeholder 2"/>
          <p:cNvSpPr>
            <a:spLocks noGrp="1"/>
          </p:cNvSpPr>
          <p:nvPr>
            <p:ph idx="1"/>
          </p:nvPr>
        </p:nvSpPr>
        <p:spPr/>
        <p:txBody>
          <a:bodyPr>
            <a:normAutofit/>
          </a:bodyPr>
          <a:lstStyle/>
          <a:p>
            <a:r>
              <a:rPr lang="en-GB" dirty="0">
                <a:hlinkClick r:id="rId2"/>
              </a:rPr>
              <a:t>https://</a:t>
            </a:r>
            <a:r>
              <a:rPr lang="en-GB" dirty="0" smtClean="0">
                <a:hlinkClick r:id="rId2"/>
              </a:rPr>
              <a:t>www.pstt-cpd.org.uk/ext/cpd/dramatic-science/modelling.html</a:t>
            </a:r>
            <a:endParaRPr lang="en-GB" dirty="0" smtClean="0"/>
          </a:p>
          <a:p>
            <a:r>
              <a:rPr lang="en-GB" dirty="0" smtClean="0"/>
              <a:t>“This </a:t>
            </a:r>
            <a:r>
              <a:rPr lang="en-GB" dirty="0"/>
              <a:t>approach encourages the children to physically change their shape and movement to (re) create an accurate reproduction of a concept, such as the structure of a tree, an electrical circuit or the floating and sinking of different objects in water. The children can do this individually as well as in groups. When working in groups, there can be a high level of collaboration through discussion and decision-making about how to act out their understandings</a:t>
            </a:r>
            <a:r>
              <a:rPr lang="en-GB" dirty="0" smtClean="0"/>
              <a:t>.”</a:t>
            </a:r>
            <a:endParaRPr lang="en-GB" dirty="0"/>
          </a:p>
          <a:p>
            <a:endParaRPr lang="en-GB" dirty="0" smtClean="0"/>
          </a:p>
          <a:p>
            <a:r>
              <a:rPr lang="en-GB" dirty="0" err="1" smtClean="0"/>
              <a:t>Cynllun</a:t>
            </a:r>
            <a:r>
              <a:rPr lang="en-GB" dirty="0" smtClean="0"/>
              <a:t> </a:t>
            </a:r>
            <a:r>
              <a:rPr lang="en-GB" dirty="0" err="1"/>
              <a:t>thematig</a:t>
            </a:r>
            <a:r>
              <a:rPr lang="en-GB" dirty="0"/>
              <a:t> DSY / EBL Themed plan:</a:t>
            </a:r>
          </a:p>
          <a:p>
            <a:r>
              <a:rPr lang="en-GB" dirty="0" smtClean="0">
                <a:hlinkClick r:id="rId3"/>
              </a:rPr>
              <a:t>https</a:t>
            </a:r>
            <a:r>
              <a:rPr lang="en-GB" dirty="0">
                <a:hlinkClick r:id="rId3"/>
              </a:rPr>
              <a:t>://www.pstt-cpd.org.uk/ext/cpd/dramatic-science/downloads/Dramatic%20Science_Sports_booklet.pdf</a:t>
            </a:r>
            <a:endParaRPr lang="en-GB" dirty="0"/>
          </a:p>
          <a:p>
            <a:endParaRPr lang="en-GB" dirty="0"/>
          </a:p>
        </p:txBody>
      </p:sp>
    </p:spTree>
    <p:extLst>
      <p:ext uri="{BB962C8B-B14F-4D97-AF65-F5344CB8AC3E}">
        <p14:creationId xmlns:p14="http://schemas.microsoft.com/office/powerpoint/2010/main" val="1090004785"/>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Teacher </a:t>
            </a:r>
            <a:r>
              <a:rPr lang="en-US" b="1" dirty="0"/>
              <a:t>Assessment in Primary Science </a:t>
            </a:r>
            <a:r>
              <a:rPr lang="en-US" dirty="0"/>
              <a:t>(</a:t>
            </a:r>
            <a:r>
              <a:rPr lang="en-GB" dirty="0"/>
              <a:t>TAPS)</a:t>
            </a:r>
          </a:p>
        </p:txBody>
      </p:sp>
      <p:sp>
        <p:nvSpPr>
          <p:cNvPr id="3" name="Content Placeholder 2"/>
          <p:cNvSpPr>
            <a:spLocks noGrp="1"/>
          </p:cNvSpPr>
          <p:nvPr>
            <p:ph idx="1"/>
          </p:nvPr>
        </p:nvSpPr>
        <p:spPr/>
        <p:txBody>
          <a:bodyPr>
            <a:normAutofit/>
          </a:bodyPr>
          <a:lstStyle/>
          <a:p>
            <a:r>
              <a:rPr lang="en-GB" sz="2400" b="1" dirty="0" err="1"/>
              <a:t>Cefndir</a:t>
            </a:r>
            <a:endParaRPr lang="en-GB" sz="2400" b="1" dirty="0"/>
          </a:p>
          <a:p>
            <a:r>
              <a:rPr lang="da-DK" sz="2400" b="1" dirty="0"/>
              <a:t>Fe wnaeth Wynne Harlen a’i chydweithwyr (Harlen et al. 2012: cyllidwyd</a:t>
            </a:r>
          </a:p>
          <a:p>
            <a:r>
              <a:rPr lang="en-GB" sz="2400" b="1" dirty="0" err="1"/>
              <a:t>gan</a:t>
            </a:r>
            <a:r>
              <a:rPr lang="en-GB" sz="2400" b="1" dirty="0"/>
              <a:t> </a:t>
            </a:r>
            <a:r>
              <a:rPr lang="en-GB" sz="2400" b="1" dirty="0" err="1"/>
              <a:t>Sefydliad</a:t>
            </a:r>
            <a:r>
              <a:rPr lang="en-GB" sz="2400" b="1" dirty="0"/>
              <a:t> Nuffield) </a:t>
            </a:r>
            <a:r>
              <a:rPr lang="en-GB" sz="2400" b="1" dirty="0" err="1"/>
              <a:t>argymell</a:t>
            </a:r>
            <a:r>
              <a:rPr lang="en-GB" sz="2400" b="1" dirty="0"/>
              <a:t> y </a:t>
            </a:r>
            <a:r>
              <a:rPr lang="en-GB" sz="2400" b="1" dirty="0" err="1"/>
              <a:t>dylai’r</a:t>
            </a:r>
            <a:r>
              <a:rPr lang="en-GB" sz="2400" b="1" dirty="0"/>
              <a:t> </a:t>
            </a:r>
            <a:r>
              <a:rPr lang="en-GB" sz="2400" b="1" dirty="0" err="1"/>
              <a:t>stôr</a:t>
            </a:r>
            <a:r>
              <a:rPr lang="en-GB" sz="2400" b="1" dirty="0"/>
              <a:t> </a:t>
            </a:r>
            <a:r>
              <a:rPr lang="en-GB" sz="2400" b="1" dirty="0" err="1"/>
              <a:t>gyfoethog</a:t>
            </a:r>
            <a:r>
              <a:rPr lang="en-GB" sz="2400" b="1" dirty="0"/>
              <a:t> o </a:t>
            </a:r>
            <a:r>
              <a:rPr lang="en-GB" sz="2400" b="1" dirty="0" err="1"/>
              <a:t>ddata</a:t>
            </a:r>
            <a:r>
              <a:rPr lang="en-GB" sz="2400" b="1" dirty="0"/>
              <a:t> </a:t>
            </a:r>
            <a:r>
              <a:rPr lang="en-GB" sz="2400" b="1" dirty="0" err="1"/>
              <a:t>asesu</a:t>
            </a:r>
            <a:endParaRPr lang="en-GB" sz="2400" b="1" dirty="0"/>
          </a:p>
          <a:p>
            <a:r>
              <a:rPr lang="en-GB" sz="2400" b="1" dirty="0" err="1"/>
              <a:t>ffurfiannol</a:t>
            </a:r>
            <a:r>
              <a:rPr lang="en-GB" sz="2400" b="1" dirty="0"/>
              <a:t> y </a:t>
            </a:r>
            <a:r>
              <a:rPr lang="en-GB" sz="2400" b="1" dirty="0" err="1"/>
              <a:t>gwnaeth</a:t>
            </a:r>
            <a:r>
              <a:rPr lang="en-GB" sz="2400" b="1" dirty="0"/>
              <a:t> </a:t>
            </a:r>
            <a:r>
              <a:rPr lang="en-GB" sz="2400" b="1" dirty="0" err="1"/>
              <a:t>yr</a:t>
            </a:r>
            <a:r>
              <a:rPr lang="en-GB" sz="2400" b="1" dirty="0"/>
              <a:t> </a:t>
            </a:r>
            <a:r>
              <a:rPr lang="en-GB" sz="2400" b="1" dirty="0" err="1"/>
              <a:t>athrawon</a:t>
            </a:r>
            <a:r>
              <a:rPr lang="en-GB" sz="2400" b="1" dirty="0"/>
              <a:t> </a:t>
            </a:r>
            <a:r>
              <a:rPr lang="en-GB" sz="2400" b="1" dirty="0" err="1"/>
              <a:t>eu</a:t>
            </a:r>
            <a:r>
              <a:rPr lang="en-GB" sz="2400" b="1" dirty="0"/>
              <a:t> </a:t>
            </a:r>
            <a:r>
              <a:rPr lang="en-GB" sz="2400" b="1" dirty="0" err="1"/>
              <a:t>casglu</a:t>
            </a:r>
            <a:r>
              <a:rPr lang="en-GB" sz="2400" b="1" dirty="0"/>
              <a:t> </a:t>
            </a:r>
            <a:r>
              <a:rPr lang="en-GB" sz="2400" b="1" dirty="0" err="1"/>
              <a:t>yn</a:t>
            </a:r>
            <a:r>
              <a:rPr lang="en-GB" sz="2400" b="1" dirty="0"/>
              <a:t> </a:t>
            </a:r>
            <a:r>
              <a:rPr lang="en-GB" sz="2400" b="1" dirty="0" err="1"/>
              <a:t>ystod</a:t>
            </a:r>
            <a:r>
              <a:rPr lang="en-GB" sz="2400" b="1" dirty="0"/>
              <a:t> y </a:t>
            </a:r>
            <a:r>
              <a:rPr lang="en-GB" sz="2400" b="1" dirty="0" err="1"/>
              <a:t>gwaith</a:t>
            </a:r>
            <a:r>
              <a:rPr lang="en-GB" sz="2400" b="1" dirty="0"/>
              <a:t> </a:t>
            </a:r>
            <a:r>
              <a:rPr lang="en-GB" sz="2400" b="1" dirty="0" err="1"/>
              <a:t>parhaus</a:t>
            </a:r>
            <a:endParaRPr lang="en-GB" sz="2400" b="1" dirty="0"/>
          </a:p>
          <a:p>
            <a:r>
              <a:rPr lang="en-GB" sz="2400" b="1" dirty="0" err="1"/>
              <a:t>mewn</a:t>
            </a:r>
            <a:r>
              <a:rPr lang="en-GB" sz="2400" b="1" dirty="0"/>
              <a:t> </a:t>
            </a:r>
            <a:r>
              <a:rPr lang="en-GB" sz="2400" b="1" dirty="0" err="1"/>
              <a:t>gwyddoniaeth</a:t>
            </a:r>
            <a:r>
              <a:rPr lang="en-GB" sz="2400" b="1" dirty="0"/>
              <a:t> </a:t>
            </a:r>
            <a:r>
              <a:rPr lang="en-GB" sz="2400" b="1" dirty="0" err="1"/>
              <a:t>yn</a:t>
            </a:r>
            <a:r>
              <a:rPr lang="en-GB" sz="2400" b="1" dirty="0"/>
              <a:t> </a:t>
            </a:r>
            <a:r>
              <a:rPr lang="en-GB" sz="2400" b="1" dirty="0" err="1"/>
              <a:t>yr</a:t>
            </a:r>
            <a:r>
              <a:rPr lang="en-GB" sz="2400" b="1" dirty="0"/>
              <a:t> </a:t>
            </a:r>
            <a:r>
              <a:rPr lang="en-GB" sz="2400" b="1" dirty="0" err="1"/>
              <a:t>ystafell</a:t>
            </a:r>
            <a:r>
              <a:rPr lang="en-GB" sz="2400" b="1" dirty="0"/>
              <a:t> </a:t>
            </a:r>
            <a:r>
              <a:rPr lang="en-GB" sz="2400" b="1" dirty="0" err="1"/>
              <a:t>ddosbarth</a:t>
            </a:r>
            <a:r>
              <a:rPr lang="en-GB" sz="2400" b="1" dirty="0"/>
              <a:t>, </a:t>
            </a:r>
            <a:r>
              <a:rPr lang="en-GB" sz="2400" b="1" dirty="0" err="1"/>
              <a:t>gael</a:t>
            </a:r>
            <a:r>
              <a:rPr lang="en-GB" sz="2400" b="1" dirty="0"/>
              <a:t> </a:t>
            </a:r>
            <a:r>
              <a:rPr lang="en-GB" sz="2400" b="1" dirty="0" err="1"/>
              <a:t>eu</a:t>
            </a:r>
            <a:r>
              <a:rPr lang="en-GB" sz="2400" b="1" dirty="0"/>
              <a:t> </a:t>
            </a:r>
            <a:r>
              <a:rPr lang="en-GB" sz="2400" b="1" dirty="0" err="1"/>
              <a:t>defnyddio</a:t>
            </a:r>
            <a:r>
              <a:rPr lang="en-GB" sz="2400" b="1" dirty="0"/>
              <a:t> </a:t>
            </a:r>
            <a:r>
              <a:rPr lang="en-GB" sz="2400" b="1" dirty="0" err="1"/>
              <a:t>ar</a:t>
            </a:r>
            <a:r>
              <a:rPr lang="en-GB" sz="2400" b="1" dirty="0"/>
              <a:t> </a:t>
            </a:r>
            <a:r>
              <a:rPr lang="en-GB" sz="2400" b="1" dirty="0" err="1"/>
              <a:t>gyfer</a:t>
            </a:r>
            <a:endParaRPr lang="en-GB" sz="2400" b="1" dirty="0"/>
          </a:p>
          <a:p>
            <a:r>
              <a:rPr lang="en-GB" sz="2400" b="1" dirty="0" err="1"/>
              <a:t>dibenion</a:t>
            </a:r>
            <a:r>
              <a:rPr lang="en-GB" sz="2400" b="1" dirty="0"/>
              <a:t> </a:t>
            </a:r>
            <a:r>
              <a:rPr lang="en-GB" sz="2400" b="1" dirty="0" err="1"/>
              <a:t>adrodd</a:t>
            </a:r>
            <a:r>
              <a:rPr lang="en-GB" sz="2400" b="1" dirty="0"/>
              <a:t> </a:t>
            </a:r>
            <a:r>
              <a:rPr lang="en-GB" sz="2400" b="1" dirty="0" err="1"/>
              <a:t>crynodol</a:t>
            </a:r>
            <a:r>
              <a:rPr lang="en-GB" sz="2400" b="1" dirty="0"/>
              <a:t> </a:t>
            </a:r>
            <a:r>
              <a:rPr lang="en-GB" sz="2400" b="1" dirty="0" err="1"/>
              <a:t>hefyd</a:t>
            </a:r>
            <a:r>
              <a:rPr lang="en-GB" sz="2400" b="1" dirty="0" smtClean="0"/>
              <a:t>.</a:t>
            </a:r>
            <a:r>
              <a:rPr lang="en-GB" sz="2400" b="1" dirty="0"/>
              <a:t> Fe </a:t>
            </a:r>
            <a:r>
              <a:rPr lang="en-GB" sz="2400" b="1" dirty="0" err="1"/>
              <a:t>wnaethon</a:t>
            </a:r>
            <a:r>
              <a:rPr lang="en-GB" sz="2400" b="1" dirty="0"/>
              <a:t> </a:t>
            </a:r>
            <a:r>
              <a:rPr lang="en-GB" sz="2400" b="1" dirty="0" err="1"/>
              <a:t>nhw</a:t>
            </a:r>
            <a:r>
              <a:rPr lang="en-GB" sz="2400" b="1" dirty="0"/>
              <a:t> </a:t>
            </a:r>
            <a:r>
              <a:rPr lang="en-GB" sz="2400" b="1" dirty="0" err="1"/>
              <a:t>ddatblygu</a:t>
            </a:r>
            <a:r>
              <a:rPr lang="en-GB" sz="2400" b="1" dirty="0"/>
              <a:t> model</a:t>
            </a:r>
          </a:p>
          <a:p>
            <a:r>
              <a:rPr lang="en-GB" sz="2400" b="1" dirty="0"/>
              <a:t>pyramid, y </a:t>
            </a:r>
            <a:r>
              <a:rPr lang="en-GB" sz="2400" b="1" dirty="0" err="1"/>
              <a:t>gwnaeth</a:t>
            </a:r>
            <a:r>
              <a:rPr lang="en-GB" sz="2400" b="1" dirty="0"/>
              <a:t> </a:t>
            </a:r>
            <a:r>
              <a:rPr lang="en-GB" sz="2400" b="1" dirty="0" err="1"/>
              <a:t>tîm</a:t>
            </a:r>
            <a:r>
              <a:rPr lang="en-GB" sz="2400" b="1" dirty="0"/>
              <a:t> TAPS </a:t>
            </a:r>
            <a:r>
              <a:rPr lang="en-GB" sz="2400" b="1" dirty="0" err="1"/>
              <a:t>ym</a:t>
            </a:r>
            <a:r>
              <a:rPr lang="en-GB" sz="2400" b="1" dirty="0"/>
              <a:t> </a:t>
            </a:r>
            <a:r>
              <a:rPr lang="en-GB" sz="2400" b="1" dirty="0" err="1"/>
              <a:t>Mhrifysgol</a:t>
            </a:r>
            <a:r>
              <a:rPr lang="en-GB" sz="2400" b="1" dirty="0"/>
              <a:t> Bath Spa </a:t>
            </a:r>
            <a:r>
              <a:rPr lang="en-GB" sz="2400" b="1" dirty="0" err="1"/>
              <a:t>ei</a:t>
            </a:r>
            <a:r>
              <a:rPr lang="en-GB" sz="2400" b="1" dirty="0"/>
              <a:t> </a:t>
            </a:r>
            <a:r>
              <a:rPr lang="en-GB" sz="2400" b="1" dirty="0" err="1"/>
              <a:t>droi’n</a:t>
            </a:r>
            <a:r>
              <a:rPr lang="en-GB" sz="2400" b="1" dirty="0"/>
              <a:t> </a:t>
            </a:r>
            <a:r>
              <a:rPr lang="en-GB" sz="2400" b="1" dirty="0" err="1"/>
              <a:t>weithredol</a:t>
            </a:r>
            <a:endParaRPr lang="en-GB" sz="2400" b="1" dirty="0"/>
          </a:p>
          <a:p>
            <a:r>
              <a:rPr lang="en-GB" sz="2400" b="1" dirty="0"/>
              <a:t>(Earle et al. 2015</a:t>
            </a:r>
            <a:r>
              <a:rPr lang="en-GB" sz="2400" b="1" dirty="0" smtClean="0"/>
              <a:t>).</a:t>
            </a:r>
            <a:endParaRPr lang="en-GB" sz="2400" b="1" dirty="0"/>
          </a:p>
        </p:txBody>
      </p:sp>
    </p:spTree>
    <p:extLst>
      <p:ext uri="{BB962C8B-B14F-4D97-AF65-F5344CB8AC3E}">
        <p14:creationId xmlns:p14="http://schemas.microsoft.com/office/powerpoint/2010/main" val="2516072516"/>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nb-NO" sz="4400" b="1" dirty="0"/>
              <a:t>Argymhellion ar gyfer ble </a:t>
            </a:r>
            <a:r>
              <a:rPr lang="nb-NO" sz="4400" b="1" dirty="0" smtClean="0"/>
              <a:t>i </a:t>
            </a:r>
            <a:r>
              <a:rPr lang="en-GB" sz="4400" b="1" dirty="0" err="1" smtClean="0"/>
              <a:t>ddechrau</a:t>
            </a:r>
            <a:r>
              <a:rPr lang="en-GB" sz="4400" b="1" dirty="0" smtClean="0"/>
              <a:t> </a:t>
            </a:r>
            <a:r>
              <a:rPr lang="en-GB" sz="4400" b="1" dirty="0" err="1" smtClean="0"/>
              <a:t>yn</a:t>
            </a:r>
            <a:r>
              <a:rPr lang="en-GB" sz="4400" b="1" dirty="0" smtClean="0"/>
              <a:t> </a:t>
            </a:r>
            <a:r>
              <a:rPr lang="en-GB" sz="4400" b="1" dirty="0" err="1" smtClean="0"/>
              <a:t>cysylltu</a:t>
            </a:r>
            <a:r>
              <a:rPr lang="en-GB" sz="4400" b="1" dirty="0" smtClean="0"/>
              <a:t> â </a:t>
            </a:r>
            <a:r>
              <a:rPr lang="en-GB" sz="4400" b="1" dirty="0" err="1" smtClean="0"/>
              <a:t>nodweddion</a:t>
            </a:r>
            <a:r>
              <a:rPr lang="en-GB" sz="4400" b="1" dirty="0" smtClean="0"/>
              <a:t> DSY</a:t>
            </a:r>
            <a:endParaRPr lang="en-GB" sz="4400" b="1" dirty="0"/>
          </a:p>
        </p:txBody>
      </p:sp>
      <p:sp>
        <p:nvSpPr>
          <p:cNvPr id="3" name="Content Placeholder 2"/>
          <p:cNvSpPr>
            <a:spLocks noGrp="1"/>
          </p:cNvSpPr>
          <p:nvPr>
            <p:ph idx="1"/>
          </p:nvPr>
        </p:nvSpPr>
        <p:spPr>
          <a:xfrm>
            <a:off x="1097280" y="1845733"/>
            <a:ext cx="10058400" cy="4322591"/>
          </a:xfrm>
        </p:spPr>
        <p:txBody>
          <a:bodyPr>
            <a:noAutofit/>
          </a:bodyPr>
          <a:lstStyle/>
          <a:p>
            <a:r>
              <a:rPr lang="en-GB" sz="2400" b="1" dirty="0" smtClean="0"/>
              <a:t>Mae </a:t>
            </a:r>
            <a:r>
              <a:rPr lang="en-GB" sz="2400" b="1" dirty="0"/>
              <a:t>‘</a:t>
            </a:r>
            <a:r>
              <a:rPr lang="en-GB" sz="2400" b="1" dirty="0" err="1"/>
              <a:t>haen</a:t>
            </a:r>
            <a:r>
              <a:rPr lang="en-GB" sz="2400" b="1" dirty="0"/>
              <a:t> y </a:t>
            </a:r>
            <a:r>
              <a:rPr lang="en-GB" sz="2400" b="1" dirty="0" err="1"/>
              <a:t>disgyblion</a:t>
            </a:r>
            <a:r>
              <a:rPr lang="en-GB" sz="2400" b="1" dirty="0"/>
              <a:t>’ a ‘</a:t>
            </a:r>
            <a:r>
              <a:rPr lang="en-GB" sz="2400" b="1" dirty="0" err="1"/>
              <a:t>haen</a:t>
            </a:r>
            <a:r>
              <a:rPr lang="en-GB" sz="2400" b="1" dirty="0"/>
              <a:t> </a:t>
            </a:r>
            <a:r>
              <a:rPr lang="en-GB" sz="2400" b="1" dirty="0" err="1"/>
              <a:t>yr</a:t>
            </a:r>
            <a:r>
              <a:rPr lang="en-GB" sz="2400" b="1" dirty="0"/>
              <a:t> </a:t>
            </a:r>
            <a:r>
              <a:rPr lang="en-GB" sz="2400" b="1" dirty="0" err="1"/>
              <a:t>athrawon</a:t>
            </a:r>
            <a:r>
              <a:rPr lang="en-GB" sz="2400" b="1" dirty="0"/>
              <a:t>’ </a:t>
            </a:r>
            <a:r>
              <a:rPr lang="en-GB" sz="2400" b="1" dirty="0" err="1"/>
              <a:t>sy’n</a:t>
            </a:r>
            <a:r>
              <a:rPr lang="en-GB" sz="2400" b="1" dirty="0"/>
              <a:t> las </a:t>
            </a:r>
            <a:r>
              <a:rPr lang="en-GB" sz="2400" b="1" dirty="0" err="1"/>
              <a:t>ar</a:t>
            </a:r>
            <a:r>
              <a:rPr lang="en-GB" sz="2400" b="1" dirty="0"/>
              <a:t> </a:t>
            </a:r>
            <a:r>
              <a:rPr lang="en-GB" sz="2400" b="1" dirty="0" err="1"/>
              <a:t>waelod</a:t>
            </a:r>
            <a:r>
              <a:rPr lang="en-GB" sz="2400" b="1" dirty="0"/>
              <a:t> y pyramid </a:t>
            </a:r>
            <a:r>
              <a:rPr lang="en-GB" sz="2400" b="1" dirty="0" err="1"/>
              <a:t>yn</a:t>
            </a:r>
            <a:endParaRPr lang="en-GB" sz="2400" b="1" dirty="0"/>
          </a:p>
          <a:p>
            <a:r>
              <a:rPr lang="en-GB" sz="2400" b="1" dirty="0" err="1"/>
              <a:t>crynhoi</a:t>
            </a:r>
            <a:r>
              <a:rPr lang="en-GB" sz="2400" b="1" dirty="0"/>
              <a:t> </a:t>
            </a:r>
            <a:r>
              <a:rPr lang="en-GB" sz="2400" b="1" dirty="0" err="1"/>
              <a:t>egwyddorion</a:t>
            </a:r>
            <a:r>
              <a:rPr lang="en-GB" sz="2400" b="1" dirty="0"/>
              <a:t> </a:t>
            </a:r>
            <a:r>
              <a:rPr lang="en-GB" sz="2400" b="1" dirty="0" err="1"/>
              <a:t>Asesu</a:t>
            </a:r>
            <a:r>
              <a:rPr lang="en-GB" sz="2400" b="1" dirty="0"/>
              <a:t> </a:t>
            </a:r>
            <a:r>
              <a:rPr lang="en-GB" sz="2400" b="1" dirty="0" err="1"/>
              <a:t>ar</a:t>
            </a:r>
            <a:r>
              <a:rPr lang="en-GB" sz="2400" b="1" dirty="0"/>
              <a:t> </a:t>
            </a:r>
            <a:r>
              <a:rPr lang="en-GB" sz="2400" b="1" dirty="0" err="1"/>
              <a:t>gyfer</a:t>
            </a:r>
            <a:r>
              <a:rPr lang="en-GB" sz="2400" b="1" dirty="0"/>
              <a:t> </a:t>
            </a:r>
            <a:r>
              <a:rPr lang="en-GB" sz="2400" b="1" dirty="0" err="1"/>
              <a:t>Dysgu</a:t>
            </a:r>
            <a:r>
              <a:rPr lang="en-GB" sz="2400" b="1" dirty="0"/>
              <a:t>. </a:t>
            </a:r>
            <a:r>
              <a:rPr lang="en-GB" sz="2400" b="1" i="1" dirty="0" err="1"/>
              <a:t>Maen</a:t>
            </a:r>
            <a:r>
              <a:rPr lang="en-GB" sz="2400" b="1" i="1" dirty="0"/>
              <a:t> </a:t>
            </a:r>
            <a:r>
              <a:rPr lang="en-GB" sz="2400" b="1" i="1" dirty="0" err="1"/>
              <a:t>nhw’n</a:t>
            </a:r>
            <a:r>
              <a:rPr lang="en-GB" sz="2400" b="1" i="1" dirty="0"/>
              <a:t> </a:t>
            </a:r>
            <a:r>
              <a:rPr lang="en-GB" sz="2400" b="1" i="1" dirty="0" err="1"/>
              <a:t>cynnwys</a:t>
            </a:r>
            <a:r>
              <a:rPr lang="en-GB" sz="2400" b="1" i="1" dirty="0"/>
              <a:t> </a:t>
            </a:r>
            <a:r>
              <a:rPr lang="en-GB" sz="2400" b="1" i="1" dirty="0" err="1"/>
              <a:t>blychau</a:t>
            </a:r>
            <a:endParaRPr lang="en-GB" sz="2400" b="1" i="1" dirty="0"/>
          </a:p>
          <a:p>
            <a:r>
              <a:rPr lang="en-GB" sz="2400" b="1" i="1" dirty="0" err="1"/>
              <a:t>sy’n</a:t>
            </a:r>
            <a:r>
              <a:rPr lang="en-GB" sz="2400" b="1" i="1" dirty="0"/>
              <a:t> </a:t>
            </a:r>
            <a:r>
              <a:rPr lang="en-GB" sz="2400" b="1" i="1" dirty="0" err="1"/>
              <a:t>canolbwyntio</a:t>
            </a:r>
            <a:r>
              <a:rPr lang="en-GB" sz="2400" b="1" i="1" dirty="0"/>
              <a:t> </a:t>
            </a:r>
            <a:r>
              <a:rPr lang="en-GB" sz="2400" b="1" i="1" dirty="0" err="1"/>
              <a:t>ar</a:t>
            </a:r>
            <a:r>
              <a:rPr lang="en-GB" sz="2400" b="1" i="1" dirty="0"/>
              <a:t> y </a:t>
            </a:r>
            <a:r>
              <a:rPr lang="en-GB" sz="2400" b="1" i="1" dirty="0" err="1"/>
              <a:t>canlynol</a:t>
            </a:r>
            <a:r>
              <a:rPr lang="en-GB" sz="2400" b="1" i="1" dirty="0"/>
              <a:t>: </a:t>
            </a:r>
            <a:r>
              <a:rPr lang="en-GB" sz="2400" b="1" i="1" dirty="0" err="1"/>
              <a:t>amcanion</a:t>
            </a:r>
            <a:r>
              <a:rPr lang="en-GB" sz="2400" b="1" i="1" dirty="0"/>
              <a:t> </a:t>
            </a:r>
            <a:r>
              <a:rPr lang="en-GB" sz="2400" b="1" i="1" dirty="0" err="1"/>
              <a:t>dysgu</a:t>
            </a:r>
            <a:r>
              <a:rPr lang="en-GB" sz="2400" b="1" i="1" dirty="0"/>
              <a:t> </a:t>
            </a:r>
            <a:r>
              <a:rPr lang="en-GB" sz="2400" b="1" i="1" dirty="0" err="1"/>
              <a:t>neu</a:t>
            </a:r>
            <a:r>
              <a:rPr lang="en-GB" sz="2400" b="1" i="1" dirty="0"/>
              <a:t> </a:t>
            </a:r>
            <a:r>
              <a:rPr lang="en-GB" sz="2400" b="1" i="1" dirty="0" err="1"/>
              <a:t>feini</a:t>
            </a:r>
            <a:r>
              <a:rPr lang="en-GB" sz="2400" b="1" i="1" dirty="0"/>
              <a:t> </a:t>
            </a:r>
            <a:r>
              <a:rPr lang="en-GB" sz="2400" b="1" i="1" dirty="0" err="1"/>
              <a:t>prawf</a:t>
            </a:r>
            <a:r>
              <a:rPr lang="en-GB" sz="2400" b="1" i="1" dirty="0"/>
              <a:t> </a:t>
            </a:r>
            <a:r>
              <a:rPr lang="en-GB" sz="2400" b="1" i="1" dirty="0" err="1"/>
              <a:t>llwyddiant</a:t>
            </a:r>
            <a:endParaRPr lang="en-GB" sz="2400" b="1" i="1" dirty="0"/>
          </a:p>
          <a:p>
            <a:r>
              <a:rPr lang="en-GB" sz="2400" b="1" i="1" dirty="0" err="1"/>
              <a:t>clir</a:t>
            </a:r>
            <a:r>
              <a:rPr lang="en-GB" sz="2400" b="1" i="1" dirty="0"/>
              <a:t>; </a:t>
            </a:r>
            <a:r>
              <a:rPr lang="en-GB" sz="2400" b="1" i="1" dirty="0" err="1"/>
              <a:t>defnyddio</a:t>
            </a:r>
            <a:r>
              <a:rPr lang="en-GB" sz="2400" b="1" i="1" dirty="0"/>
              <a:t> </a:t>
            </a:r>
            <a:r>
              <a:rPr lang="en-GB" sz="2400" b="1" i="1" dirty="0" err="1"/>
              <a:t>cwestiynu</a:t>
            </a:r>
            <a:r>
              <a:rPr lang="en-GB" sz="2400" b="1" i="1" dirty="0"/>
              <a:t>, </a:t>
            </a:r>
            <a:r>
              <a:rPr lang="en-GB" sz="2400" b="1" i="1" dirty="0" err="1"/>
              <a:t>adborth</a:t>
            </a:r>
            <a:r>
              <a:rPr lang="en-GB" sz="2400" b="1" i="1" dirty="0"/>
              <a:t> </a:t>
            </a:r>
            <a:r>
              <a:rPr lang="en-GB" sz="2400" b="1" i="1" dirty="0" err="1"/>
              <a:t>a’r</a:t>
            </a:r>
            <a:r>
              <a:rPr lang="en-GB" sz="2400" b="1" i="1" dirty="0"/>
              <a:t> </a:t>
            </a:r>
            <a:r>
              <a:rPr lang="en-GB" sz="2400" b="1" i="1" dirty="0" err="1"/>
              <a:t>camau</a:t>
            </a:r>
            <a:r>
              <a:rPr lang="en-GB" sz="2400" b="1" i="1" dirty="0"/>
              <a:t> </a:t>
            </a:r>
            <a:r>
              <a:rPr lang="en-GB" sz="2400" b="1" i="1" dirty="0" err="1"/>
              <a:t>nesaf</a:t>
            </a:r>
            <a:r>
              <a:rPr lang="en-GB" sz="2400" b="1" i="1" dirty="0"/>
              <a:t>; </a:t>
            </a:r>
            <a:r>
              <a:rPr lang="en-GB" sz="2400" b="1" i="1" dirty="0" err="1"/>
              <a:t>hunan-asesu</a:t>
            </a:r>
            <a:r>
              <a:rPr lang="en-GB" sz="2400" b="1" i="1" dirty="0"/>
              <a:t> ac </a:t>
            </a:r>
            <a:r>
              <a:rPr lang="en-GB" sz="2400" b="1" i="1" dirty="0" err="1"/>
              <a:t>asesu</a:t>
            </a:r>
            <a:endParaRPr lang="en-GB" sz="2400" b="1" i="1" dirty="0"/>
          </a:p>
          <a:p>
            <a:r>
              <a:rPr lang="en-GB" sz="2400" b="1" i="1" dirty="0" err="1"/>
              <a:t>gan</a:t>
            </a:r>
            <a:r>
              <a:rPr lang="en-GB" sz="2400" b="1" i="1" dirty="0"/>
              <a:t> </a:t>
            </a:r>
            <a:r>
              <a:rPr lang="en-GB" sz="2400" b="1" i="1" dirty="0" err="1"/>
              <a:t>gyfoedion</a:t>
            </a:r>
            <a:r>
              <a:rPr lang="en-GB" sz="2400" b="1" i="1" dirty="0"/>
              <a:t>. </a:t>
            </a:r>
            <a:r>
              <a:rPr lang="en-GB" sz="2400" b="1" dirty="0" err="1"/>
              <a:t>Dylai’r</a:t>
            </a:r>
            <a:r>
              <a:rPr lang="en-GB" sz="2400" b="1" dirty="0"/>
              <a:t> </a:t>
            </a:r>
            <a:r>
              <a:rPr lang="en-GB" sz="2400" b="1" dirty="0" err="1"/>
              <a:t>ysgolion</a:t>
            </a:r>
            <a:r>
              <a:rPr lang="en-GB" sz="2400" b="1" dirty="0"/>
              <a:t> </a:t>
            </a:r>
            <a:r>
              <a:rPr lang="en-GB" sz="2400" b="1" dirty="0" err="1"/>
              <a:t>ddechrau</a:t>
            </a:r>
            <a:r>
              <a:rPr lang="en-GB" sz="2400" b="1" dirty="0"/>
              <a:t> </a:t>
            </a:r>
            <a:r>
              <a:rPr lang="en-GB" sz="2400" b="1" dirty="0" err="1"/>
              <a:t>drwy</a:t>
            </a:r>
            <a:r>
              <a:rPr lang="en-GB" sz="2400" b="1" dirty="0"/>
              <a:t> </a:t>
            </a:r>
            <a:r>
              <a:rPr lang="en-GB" sz="2400" b="1" dirty="0" err="1"/>
              <a:t>ganolbwyntio</a:t>
            </a:r>
            <a:r>
              <a:rPr lang="en-GB" sz="2400" b="1" dirty="0"/>
              <a:t> </a:t>
            </a:r>
            <a:r>
              <a:rPr lang="en-GB" sz="2400" b="1" dirty="0" err="1"/>
              <a:t>ar</a:t>
            </a:r>
            <a:r>
              <a:rPr lang="en-GB" sz="2400" b="1" dirty="0"/>
              <a:t> </a:t>
            </a:r>
            <a:r>
              <a:rPr lang="en-GB" sz="2400" b="1" dirty="0" err="1"/>
              <a:t>yr</a:t>
            </a:r>
            <a:r>
              <a:rPr lang="en-GB" sz="2400" b="1" dirty="0"/>
              <a:t> </a:t>
            </a:r>
            <a:r>
              <a:rPr lang="en-GB" sz="2400" b="1" dirty="0" err="1"/>
              <a:t>haenau</a:t>
            </a:r>
            <a:endParaRPr lang="en-GB" sz="2400" b="1" dirty="0"/>
          </a:p>
          <a:p>
            <a:r>
              <a:rPr lang="en-GB" sz="2400" b="1" dirty="0" err="1"/>
              <a:t>yma</a:t>
            </a:r>
            <a:r>
              <a:rPr lang="en-GB" sz="2400" b="1" dirty="0"/>
              <a:t> </a:t>
            </a:r>
            <a:r>
              <a:rPr lang="en-GB" sz="2400" b="1" dirty="0" err="1"/>
              <a:t>gan</a:t>
            </a:r>
            <a:r>
              <a:rPr lang="en-GB" sz="2400" b="1" dirty="0"/>
              <a:t> y </a:t>
            </a:r>
            <a:r>
              <a:rPr lang="en-GB" sz="2400" b="1" dirty="0" err="1"/>
              <a:t>bydd</a:t>
            </a:r>
            <a:r>
              <a:rPr lang="en-GB" sz="2400" b="1" dirty="0"/>
              <a:t> </a:t>
            </a:r>
            <a:r>
              <a:rPr lang="en-GB" sz="2400" b="1" dirty="0" err="1"/>
              <a:t>gwneud</a:t>
            </a:r>
            <a:r>
              <a:rPr lang="en-GB" sz="2400" b="1" dirty="0"/>
              <a:t> </a:t>
            </a:r>
            <a:r>
              <a:rPr lang="en-GB" sz="2400" b="1" dirty="0" err="1"/>
              <a:t>hyn</a:t>
            </a:r>
            <a:r>
              <a:rPr lang="en-GB" sz="2400" b="1" dirty="0"/>
              <a:t> </a:t>
            </a:r>
            <a:r>
              <a:rPr lang="en-GB" sz="2400" b="1" dirty="0" err="1"/>
              <a:t>nid</a:t>
            </a:r>
            <a:r>
              <a:rPr lang="en-GB" sz="2400" b="1" dirty="0"/>
              <a:t> </a:t>
            </a:r>
            <a:r>
              <a:rPr lang="en-GB" sz="2400" b="1" dirty="0" err="1"/>
              <a:t>yn</a:t>
            </a:r>
            <a:r>
              <a:rPr lang="en-GB" sz="2400" b="1" dirty="0"/>
              <a:t> </a:t>
            </a:r>
            <a:r>
              <a:rPr lang="en-GB" sz="2400" b="1" dirty="0" err="1"/>
              <a:t>unig</a:t>
            </a:r>
            <a:r>
              <a:rPr lang="en-GB" sz="2400" b="1" dirty="0"/>
              <a:t> </a:t>
            </a:r>
            <a:r>
              <a:rPr lang="en-GB" sz="2400" b="1" dirty="0" err="1"/>
              <a:t>yn</a:t>
            </a:r>
            <a:r>
              <a:rPr lang="en-GB" sz="2400" b="1" dirty="0"/>
              <a:t> </a:t>
            </a:r>
            <a:r>
              <a:rPr lang="en-GB" sz="2400" b="1" dirty="0" err="1"/>
              <a:t>sylfaen</a:t>
            </a:r>
            <a:r>
              <a:rPr lang="en-GB" sz="2400" b="1" dirty="0"/>
              <a:t> </a:t>
            </a:r>
            <a:r>
              <a:rPr lang="en-GB" sz="2400" b="1" dirty="0" err="1"/>
              <a:t>i’r</a:t>
            </a:r>
            <a:r>
              <a:rPr lang="en-GB" sz="2400" b="1" dirty="0"/>
              <a:t> </a:t>
            </a:r>
            <a:r>
              <a:rPr lang="en-GB" sz="2400" b="1" dirty="0" err="1"/>
              <a:t>holl</a:t>
            </a:r>
            <a:r>
              <a:rPr lang="en-GB" sz="2400" b="1" dirty="0"/>
              <a:t> system </a:t>
            </a:r>
            <a:r>
              <a:rPr lang="en-GB" sz="2400" b="1" dirty="0" err="1"/>
              <a:t>ond</a:t>
            </a:r>
            <a:endParaRPr lang="en-GB" sz="2400" b="1" dirty="0"/>
          </a:p>
          <a:p>
            <a:r>
              <a:rPr lang="en-GB" sz="2400" b="1" dirty="0" err="1"/>
              <a:t>dyma</a:t>
            </a:r>
            <a:r>
              <a:rPr lang="en-GB" sz="2400" b="1" dirty="0"/>
              <a:t> </a:t>
            </a:r>
            <a:r>
              <a:rPr lang="en-GB" sz="2400" b="1" dirty="0" err="1"/>
              <a:t>hefyd</a:t>
            </a:r>
            <a:r>
              <a:rPr lang="en-GB" sz="2400" b="1" dirty="0"/>
              <a:t> </a:t>
            </a:r>
            <a:r>
              <a:rPr lang="en-GB" sz="2400" b="1" dirty="0" err="1"/>
              <a:t>lle</a:t>
            </a:r>
            <a:r>
              <a:rPr lang="en-GB" sz="2400" b="1" dirty="0"/>
              <a:t> y </a:t>
            </a:r>
            <a:r>
              <a:rPr lang="en-GB" sz="2400" b="1" dirty="0" err="1"/>
              <a:t>caiff</a:t>
            </a:r>
            <a:r>
              <a:rPr lang="en-GB" sz="2400" b="1" dirty="0"/>
              <a:t> </a:t>
            </a:r>
            <a:r>
              <a:rPr lang="en-GB" sz="2400" b="1" dirty="0" err="1"/>
              <a:t>newidiadau</a:t>
            </a:r>
            <a:r>
              <a:rPr lang="en-GB" sz="2400" b="1" dirty="0"/>
              <a:t> </a:t>
            </a:r>
            <a:r>
              <a:rPr lang="en-GB" sz="2400" b="1" dirty="0" err="1"/>
              <a:t>yr</a:t>
            </a:r>
            <a:r>
              <a:rPr lang="en-GB" sz="2400" b="1" dirty="0"/>
              <a:t> </a:t>
            </a:r>
            <a:r>
              <a:rPr lang="en-GB" sz="2400" b="1" dirty="0" err="1"/>
              <a:t>effaith</a:t>
            </a:r>
            <a:r>
              <a:rPr lang="en-GB" sz="2400" b="1" dirty="0"/>
              <a:t> </a:t>
            </a:r>
            <a:r>
              <a:rPr lang="en-GB" sz="2400" b="1" dirty="0" err="1"/>
              <a:t>fwyaf</a:t>
            </a:r>
            <a:r>
              <a:rPr lang="en-GB" sz="2400" b="1" dirty="0"/>
              <a:t> </a:t>
            </a:r>
            <a:r>
              <a:rPr lang="en-GB" sz="2400" b="1" dirty="0" err="1"/>
              <a:t>ar</a:t>
            </a:r>
            <a:r>
              <a:rPr lang="en-GB" sz="2400" b="1" dirty="0"/>
              <a:t> </a:t>
            </a:r>
            <a:r>
              <a:rPr lang="en-GB" sz="2400" b="1" dirty="0" err="1"/>
              <a:t>gynnydd</a:t>
            </a:r>
            <a:r>
              <a:rPr lang="en-GB" sz="2400" b="1" dirty="0"/>
              <a:t> </a:t>
            </a:r>
            <a:r>
              <a:rPr lang="en-GB" sz="2400" b="1" dirty="0" err="1"/>
              <a:t>disgyblion</a:t>
            </a:r>
            <a:endParaRPr lang="en-GB" sz="2400" b="1" dirty="0"/>
          </a:p>
          <a:p>
            <a:r>
              <a:rPr lang="en-GB" sz="2400" b="1" dirty="0" err="1"/>
              <a:t>mewn</a:t>
            </a:r>
            <a:r>
              <a:rPr lang="en-GB" sz="2400" b="1" dirty="0"/>
              <a:t> </a:t>
            </a:r>
            <a:r>
              <a:rPr lang="en-GB" sz="2400" b="1" dirty="0" err="1"/>
              <a:t>gwyddoniaeth</a:t>
            </a:r>
            <a:r>
              <a:rPr lang="en-GB" sz="2400" b="1" dirty="0"/>
              <a:t> </a:t>
            </a:r>
            <a:r>
              <a:rPr lang="en-GB" sz="2400" b="1" dirty="0" err="1"/>
              <a:t>gynradd</a:t>
            </a:r>
            <a:r>
              <a:rPr lang="en-GB" sz="2400" b="1" dirty="0" smtClean="0"/>
              <a:t>. </a:t>
            </a:r>
            <a:r>
              <a:rPr lang="en-GB" sz="2400" b="1" dirty="0" smtClean="0">
                <a:solidFill>
                  <a:srgbClr val="FF0000"/>
                </a:solidFill>
              </a:rPr>
              <a:t>Banc o </a:t>
            </a:r>
            <a:r>
              <a:rPr lang="en-GB" sz="2400" b="1" dirty="0" err="1" smtClean="0">
                <a:solidFill>
                  <a:srgbClr val="FF0000"/>
                </a:solidFill>
              </a:rPr>
              <a:t>strategaethau</a:t>
            </a:r>
            <a:r>
              <a:rPr lang="en-GB" sz="2400" b="1" dirty="0" smtClean="0">
                <a:solidFill>
                  <a:srgbClr val="FF0000"/>
                </a:solidFill>
              </a:rPr>
              <a:t> </a:t>
            </a:r>
            <a:r>
              <a:rPr lang="en-GB" sz="2400" b="1" dirty="0" err="1" smtClean="0">
                <a:solidFill>
                  <a:srgbClr val="FF0000"/>
                </a:solidFill>
              </a:rPr>
              <a:t>echdynnu</a:t>
            </a:r>
            <a:r>
              <a:rPr lang="en-GB" sz="2400" b="1" dirty="0" smtClean="0">
                <a:solidFill>
                  <a:srgbClr val="FF0000"/>
                </a:solidFill>
              </a:rPr>
              <a:t> </a:t>
            </a:r>
            <a:r>
              <a:rPr lang="en-GB" sz="2400" b="1" dirty="0" err="1" smtClean="0">
                <a:solidFill>
                  <a:srgbClr val="FF0000"/>
                </a:solidFill>
              </a:rPr>
              <a:t>i</a:t>
            </a:r>
            <a:r>
              <a:rPr lang="en-GB" sz="2400" b="1" dirty="0" smtClean="0">
                <a:solidFill>
                  <a:srgbClr val="FF0000"/>
                </a:solidFill>
              </a:rPr>
              <a:t> </a:t>
            </a:r>
            <a:r>
              <a:rPr lang="en-GB" sz="2400" b="1" dirty="0" err="1" smtClean="0">
                <a:solidFill>
                  <a:srgbClr val="FF0000"/>
                </a:solidFill>
              </a:rPr>
              <a:t>hyrwyddo</a:t>
            </a:r>
            <a:r>
              <a:rPr lang="en-GB" sz="2400" b="1" dirty="0" smtClean="0">
                <a:solidFill>
                  <a:srgbClr val="FF0000"/>
                </a:solidFill>
              </a:rPr>
              <a:t> “</a:t>
            </a:r>
            <a:r>
              <a:rPr lang="en-GB" sz="2400" b="1" dirty="0" err="1" smtClean="0">
                <a:solidFill>
                  <a:srgbClr val="FF0000"/>
                </a:solidFill>
              </a:rPr>
              <a:t>llais</a:t>
            </a:r>
            <a:r>
              <a:rPr lang="en-GB" sz="2400" b="1" dirty="0" smtClean="0">
                <a:solidFill>
                  <a:srgbClr val="FF0000"/>
                </a:solidFill>
              </a:rPr>
              <a:t> y </a:t>
            </a:r>
            <a:r>
              <a:rPr lang="en-GB" sz="2400" b="1" dirty="0" err="1" smtClean="0">
                <a:solidFill>
                  <a:srgbClr val="FF0000"/>
                </a:solidFill>
              </a:rPr>
              <a:t>plentyn</a:t>
            </a:r>
            <a:r>
              <a:rPr lang="en-GB" sz="2400" b="1" dirty="0" smtClean="0">
                <a:solidFill>
                  <a:srgbClr val="FF0000"/>
                </a:solidFill>
              </a:rPr>
              <a:t>” – </a:t>
            </a:r>
            <a:r>
              <a:rPr lang="en-GB" sz="2400" b="1" dirty="0" err="1" smtClean="0">
                <a:solidFill>
                  <a:srgbClr val="FF0000"/>
                </a:solidFill>
              </a:rPr>
              <a:t>meddwl</a:t>
            </a:r>
            <a:r>
              <a:rPr lang="en-GB" sz="2400" b="1" dirty="0" smtClean="0">
                <a:solidFill>
                  <a:srgbClr val="FF0000"/>
                </a:solidFill>
              </a:rPr>
              <a:t> a </a:t>
            </a:r>
            <a:r>
              <a:rPr lang="en-GB" sz="2400" b="1" dirty="0" err="1" smtClean="0">
                <a:solidFill>
                  <a:srgbClr val="FF0000"/>
                </a:solidFill>
              </a:rPr>
              <a:t>siarad</a:t>
            </a:r>
            <a:r>
              <a:rPr lang="en-GB" sz="2400" b="1" dirty="0" smtClean="0">
                <a:solidFill>
                  <a:srgbClr val="FF0000"/>
                </a:solidFill>
              </a:rPr>
              <a:t> </a:t>
            </a:r>
            <a:r>
              <a:rPr lang="en-GB" sz="2400" b="1" dirty="0" err="1" smtClean="0">
                <a:solidFill>
                  <a:srgbClr val="FF0000"/>
                </a:solidFill>
              </a:rPr>
              <a:t>pwrpasol</a:t>
            </a:r>
            <a:r>
              <a:rPr lang="en-GB" sz="2400" b="1" dirty="0" smtClean="0">
                <a:solidFill>
                  <a:srgbClr val="FF0000"/>
                </a:solidFill>
              </a:rPr>
              <a:t>.</a:t>
            </a:r>
          </a:p>
          <a:p>
            <a:endParaRPr lang="en-GB" sz="2400" b="1" dirty="0"/>
          </a:p>
          <a:p>
            <a:endParaRPr lang="en-GB" sz="2400" b="1" dirty="0"/>
          </a:p>
        </p:txBody>
      </p:sp>
    </p:spTree>
    <p:extLst>
      <p:ext uri="{BB962C8B-B14F-4D97-AF65-F5344CB8AC3E}">
        <p14:creationId xmlns:p14="http://schemas.microsoft.com/office/powerpoint/2010/main" val="4163074253"/>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Cyfeiriadau</a:t>
            </a:r>
            <a:endParaRPr lang="en-GB" dirty="0"/>
          </a:p>
        </p:txBody>
      </p:sp>
      <p:sp>
        <p:nvSpPr>
          <p:cNvPr id="3" name="Content Placeholder 2"/>
          <p:cNvSpPr>
            <a:spLocks noGrp="1"/>
          </p:cNvSpPr>
          <p:nvPr>
            <p:ph idx="1"/>
          </p:nvPr>
        </p:nvSpPr>
        <p:spPr/>
        <p:txBody>
          <a:bodyPr/>
          <a:lstStyle/>
          <a:p>
            <a:endParaRPr lang="en-US" dirty="0"/>
          </a:p>
          <a:p>
            <a:r>
              <a:rPr lang="en-US" b="1" dirty="0"/>
              <a:t>Earle, S., </a:t>
            </a:r>
            <a:r>
              <a:rPr lang="en-US" b="1" dirty="0" smtClean="0"/>
              <a:t>Davies</a:t>
            </a:r>
            <a:r>
              <a:rPr lang="en-US" b="1" dirty="0"/>
              <a:t>, </a:t>
            </a:r>
            <a:r>
              <a:rPr lang="en-US" b="1" dirty="0" smtClean="0"/>
              <a:t>D., McMahon</a:t>
            </a:r>
            <a:r>
              <a:rPr lang="en-US" b="1" dirty="0"/>
              <a:t>, </a:t>
            </a:r>
            <a:r>
              <a:rPr lang="en-US" b="1" dirty="0" smtClean="0"/>
              <a:t>K., Collier, C., Howe</a:t>
            </a:r>
            <a:r>
              <a:rPr lang="en-US" b="1" dirty="0"/>
              <a:t>, </a:t>
            </a:r>
            <a:r>
              <a:rPr lang="en-US" b="1" dirty="0" smtClean="0"/>
              <a:t>A. &amp; Digby, R. </a:t>
            </a:r>
            <a:r>
              <a:rPr lang="en-US" b="1" dirty="0"/>
              <a:t>(2015) </a:t>
            </a:r>
            <a:r>
              <a:rPr lang="en-US" b="1" i="1" dirty="0"/>
              <a:t>TAPS pyramid interactive pdf</a:t>
            </a:r>
            <a:r>
              <a:rPr lang="en-US" b="1" dirty="0"/>
              <a:t>. Bristol: Primary Science Teaching Trust.</a:t>
            </a:r>
          </a:p>
          <a:p>
            <a:endParaRPr lang="en-US" b="1" dirty="0"/>
          </a:p>
          <a:p>
            <a:r>
              <a:rPr lang="en-US" b="1" dirty="0" err="1" smtClean="0"/>
              <a:t>Harlen</a:t>
            </a:r>
            <a:r>
              <a:rPr lang="en-US" b="1" dirty="0" smtClean="0"/>
              <a:t>, W. </a:t>
            </a:r>
            <a:r>
              <a:rPr lang="en-US" b="1" dirty="0"/>
              <a:t>et al</a:t>
            </a:r>
            <a:r>
              <a:rPr lang="en-US" b="1" dirty="0" smtClean="0"/>
              <a:t>. </a:t>
            </a:r>
            <a:r>
              <a:rPr lang="en-US" b="1" dirty="0"/>
              <a:t>(2012) </a:t>
            </a:r>
            <a:r>
              <a:rPr lang="en-US" b="1" i="1" dirty="0"/>
              <a:t>Developing policy, principles and practice in primary school science assessment</a:t>
            </a:r>
            <a:r>
              <a:rPr lang="en-US" b="1" dirty="0"/>
              <a:t>. Nuffield Foundation.</a:t>
            </a:r>
            <a:endParaRPr lang="en-GB" b="1" dirty="0"/>
          </a:p>
          <a:p>
            <a:endParaRPr lang="en-GB" dirty="0"/>
          </a:p>
        </p:txBody>
      </p:sp>
    </p:spTree>
    <p:extLst>
      <p:ext uri="{BB962C8B-B14F-4D97-AF65-F5344CB8AC3E}">
        <p14:creationId xmlns:p14="http://schemas.microsoft.com/office/powerpoint/2010/main" val="2672908300"/>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Teacher </a:t>
            </a:r>
            <a:r>
              <a:rPr lang="en-US" b="1" dirty="0"/>
              <a:t>Assessment in Primary </a:t>
            </a:r>
            <a:r>
              <a:rPr lang="en-US" b="1" dirty="0" smtClean="0"/>
              <a:t>Science (</a:t>
            </a:r>
            <a:r>
              <a:rPr lang="en-GB" dirty="0" smtClean="0"/>
              <a:t>TAPS) </a:t>
            </a:r>
            <a:r>
              <a:rPr lang="en-GB" dirty="0" err="1" smtClean="0"/>
              <a:t>Cymru</a:t>
            </a:r>
            <a:r>
              <a:rPr lang="en-GB" dirty="0" smtClean="0"/>
              <a:t> – </a:t>
            </a:r>
            <a:r>
              <a:rPr lang="en-GB" dirty="0" err="1" smtClean="0"/>
              <a:t>ar</a:t>
            </a:r>
            <a:r>
              <a:rPr lang="en-GB" dirty="0" smtClean="0"/>
              <a:t> Moodle</a:t>
            </a:r>
            <a:endParaRPr lang="en-GB" dirty="0"/>
          </a:p>
        </p:txBody>
      </p:sp>
      <p:sp>
        <p:nvSpPr>
          <p:cNvPr id="3" name="Content Placeholder 2"/>
          <p:cNvSpPr>
            <a:spLocks noGrp="1"/>
          </p:cNvSpPr>
          <p:nvPr>
            <p:ph idx="1"/>
          </p:nvPr>
        </p:nvSpPr>
        <p:spPr/>
        <p:txBody>
          <a:bodyPr>
            <a:normAutofit/>
          </a:bodyPr>
          <a:lstStyle/>
          <a:p>
            <a:r>
              <a:rPr lang="en-GB" dirty="0" err="1" smtClean="0"/>
              <a:t>Esboniad</a:t>
            </a:r>
            <a:r>
              <a:rPr lang="en-GB" dirty="0" smtClean="0"/>
              <a:t> o TAPS</a:t>
            </a:r>
            <a:r>
              <a:rPr lang="en-GB" dirty="0" smtClean="0"/>
              <a:t>:</a:t>
            </a:r>
          </a:p>
          <a:p>
            <a:r>
              <a:rPr lang="en-GB" dirty="0">
                <a:hlinkClick r:id="rId2"/>
              </a:rPr>
              <a:t>https://</a:t>
            </a:r>
            <a:r>
              <a:rPr lang="en-GB" dirty="0" smtClean="0">
                <a:hlinkClick r:id="rId2"/>
              </a:rPr>
              <a:t>www.youtube.com/watch?v=1GPKGalhS3U</a:t>
            </a:r>
            <a:endParaRPr lang="en-GB" dirty="0" smtClean="0"/>
          </a:p>
          <a:p>
            <a:r>
              <a:rPr lang="en-GB" dirty="0">
                <a:hlinkClick r:id="rId3"/>
              </a:rPr>
              <a:t>https://</a:t>
            </a:r>
            <a:r>
              <a:rPr lang="en-GB" dirty="0" smtClean="0">
                <a:hlinkClick r:id="rId3"/>
              </a:rPr>
              <a:t>pstt.org.uk/application/files/4815/2389/2804/TAPS_Pyramid_Final_for_Wales_in_Welsh.pdf</a:t>
            </a:r>
            <a:endParaRPr lang="en-GB" dirty="0"/>
          </a:p>
          <a:p>
            <a:r>
              <a:rPr lang="en-GB" dirty="0" err="1" smtClean="0"/>
              <a:t>Cefndir</a:t>
            </a:r>
            <a:r>
              <a:rPr lang="en-GB" dirty="0" smtClean="0"/>
              <a:t> ac </a:t>
            </a:r>
            <a:r>
              <a:rPr lang="en-GB" dirty="0" err="1" smtClean="0"/>
              <a:t>adnoddau</a:t>
            </a:r>
            <a:r>
              <a:rPr lang="en-GB" dirty="0" smtClean="0"/>
              <a:t> Primary </a:t>
            </a:r>
            <a:r>
              <a:rPr lang="en-GB" dirty="0" smtClean="0"/>
              <a:t>Science Teacher Trust </a:t>
            </a:r>
            <a:r>
              <a:rPr lang="en-GB" dirty="0" smtClean="0"/>
              <a:t>TAPS:</a:t>
            </a:r>
            <a:endParaRPr lang="en-GB" dirty="0"/>
          </a:p>
          <a:p>
            <a:r>
              <a:rPr lang="en-GB" dirty="0">
                <a:hlinkClick r:id="rId4"/>
              </a:rPr>
              <a:t>https://</a:t>
            </a:r>
            <a:r>
              <a:rPr lang="en-GB" dirty="0" smtClean="0">
                <a:hlinkClick r:id="rId4"/>
              </a:rPr>
              <a:t>pstt.org.uk/resources/curriculum-materials/assessment</a:t>
            </a:r>
            <a:endParaRPr lang="en-GB" dirty="0" smtClean="0"/>
          </a:p>
          <a:p>
            <a:r>
              <a:rPr lang="en-GB" dirty="0" smtClean="0"/>
              <a:t>“Pupil voice wall”:</a:t>
            </a:r>
          </a:p>
          <a:p>
            <a:r>
              <a:rPr lang="en-GB" dirty="0" smtClean="0">
                <a:hlinkClick r:id="rId5"/>
              </a:rPr>
              <a:t>https</a:t>
            </a:r>
            <a:r>
              <a:rPr lang="en-GB" dirty="0">
                <a:hlinkClick r:id="rId5"/>
              </a:rPr>
              <a:t>://</a:t>
            </a:r>
            <a:r>
              <a:rPr lang="en-GB" dirty="0" smtClean="0">
                <a:hlinkClick r:id="rId5"/>
              </a:rPr>
              <a:t>www.youtube.com/watch?v=0k6QG-IsQTE&amp;index=5&amp;list=PLS_VOF2UN3BGy5QiuqKSe3ll5I-xR75SE</a:t>
            </a:r>
            <a:endParaRPr lang="en-GB" dirty="0" smtClean="0"/>
          </a:p>
          <a:p>
            <a:endParaRPr lang="en-GB" dirty="0" smtClean="0"/>
          </a:p>
          <a:p>
            <a:endParaRPr lang="en-GB" dirty="0"/>
          </a:p>
        </p:txBody>
      </p:sp>
    </p:spTree>
    <p:extLst>
      <p:ext uri="{BB962C8B-B14F-4D97-AF65-F5344CB8AC3E}">
        <p14:creationId xmlns:p14="http://schemas.microsoft.com/office/powerpoint/2010/main" val="332308649"/>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a:t>Ymchwiliwch </a:t>
            </a:r>
            <a:r>
              <a:rPr lang="en-GB" dirty="0" err="1"/>
              <a:t>ymhellach</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Davies, D. (2011) </a:t>
            </a:r>
            <a:r>
              <a:rPr lang="en-GB" i="1" dirty="0" smtClean="0"/>
              <a:t>Teaching Science Creatively</a:t>
            </a:r>
            <a:r>
              <a:rPr lang="en-GB" dirty="0" smtClean="0"/>
              <a:t>. Abingdon. Routledge.</a:t>
            </a:r>
          </a:p>
          <a:p>
            <a:r>
              <a:rPr lang="en-GB" dirty="0" smtClean="0"/>
              <a:t>Cross, A. and Board, J. (2014) Creative ways to teach primary science. Maidenhead, McGraw and Hill.</a:t>
            </a:r>
          </a:p>
          <a:p>
            <a:r>
              <a:rPr lang="en-GB" dirty="0" err="1" smtClean="0"/>
              <a:t>Longshaw</a:t>
            </a:r>
            <a:r>
              <a:rPr lang="en-GB" dirty="0" smtClean="0"/>
              <a:t>, S. (2009) </a:t>
            </a:r>
            <a:r>
              <a:rPr lang="en-GB" i="1" dirty="0" smtClean="0"/>
              <a:t>Creativity in Science Teaching</a:t>
            </a:r>
            <a:r>
              <a:rPr lang="en-GB" dirty="0" smtClean="0"/>
              <a:t>, </a:t>
            </a:r>
            <a:r>
              <a:rPr lang="en-GB" dirty="0" err="1" smtClean="0"/>
              <a:t>Ar</a:t>
            </a:r>
            <a:r>
              <a:rPr lang="en-GB" dirty="0" smtClean="0"/>
              <a:t> </a:t>
            </a:r>
            <a:r>
              <a:rPr lang="en-GB" dirty="0" err="1" smtClean="0"/>
              <a:t>gael</a:t>
            </a:r>
            <a:r>
              <a:rPr lang="en-GB" dirty="0" smtClean="0"/>
              <a:t> </a:t>
            </a:r>
            <a:r>
              <a:rPr lang="en-GB" dirty="0" err="1" smtClean="0"/>
              <a:t>ar</a:t>
            </a:r>
            <a:r>
              <a:rPr lang="en-GB" dirty="0" smtClean="0"/>
              <a:t>: </a:t>
            </a:r>
            <a:r>
              <a:rPr lang="en-GB" u="sng" dirty="0" smtClean="0">
                <a:hlinkClick r:id="rId2"/>
              </a:rPr>
              <a:t>https://www.ase.org.uk/journals/school-science-review/2009/3/332/1957/SSR332Mar2009p91.pdf</a:t>
            </a:r>
            <a:endParaRPr lang="en-GB" dirty="0" smtClean="0"/>
          </a:p>
          <a:p>
            <a:r>
              <a:rPr lang="en-GB" dirty="0" smtClean="0"/>
              <a:t>OFSTED (2010) Learning creative approaches that raise standards, </a:t>
            </a:r>
            <a:r>
              <a:rPr lang="en-GB" dirty="0" err="1"/>
              <a:t>Ar</a:t>
            </a:r>
            <a:r>
              <a:rPr lang="en-GB" dirty="0"/>
              <a:t> </a:t>
            </a:r>
            <a:r>
              <a:rPr lang="en-GB" dirty="0" err="1"/>
              <a:t>gael</a:t>
            </a:r>
            <a:r>
              <a:rPr lang="en-GB" dirty="0"/>
              <a:t> </a:t>
            </a:r>
            <a:r>
              <a:rPr lang="en-GB" dirty="0" err="1"/>
              <a:t>ar</a:t>
            </a:r>
            <a:r>
              <a:rPr lang="en-GB" dirty="0"/>
              <a:t>: </a:t>
            </a:r>
            <a:r>
              <a:rPr lang="en-GB" u="sng" dirty="0" smtClean="0">
                <a:hlinkClick r:id="rId3"/>
              </a:rPr>
              <a:t>http</a:t>
            </a:r>
            <a:r>
              <a:rPr lang="en-GB" u="sng" dirty="0" smtClean="0">
                <a:hlinkClick r:id="rId3"/>
              </a:rPr>
              <a:t>://www.creativitycultureeducation.org/wp-content/uploads/learning-creative-approaches-that-raise-standards-250.pdf</a:t>
            </a:r>
            <a:endParaRPr lang="en-GB" dirty="0" smtClean="0"/>
          </a:p>
          <a:p>
            <a:r>
              <a:rPr lang="en-GB" dirty="0" smtClean="0"/>
              <a:t>Education Scotland (2015) </a:t>
            </a:r>
            <a:r>
              <a:rPr lang="en-GB" i="1" dirty="0" smtClean="0"/>
              <a:t>What are creativity skills? </a:t>
            </a:r>
            <a:r>
              <a:rPr lang="en-GB" dirty="0" err="1"/>
              <a:t>Ar</a:t>
            </a:r>
            <a:r>
              <a:rPr lang="en-GB" dirty="0"/>
              <a:t> </a:t>
            </a:r>
            <a:r>
              <a:rPr lang="en-GB" dirty="0" err="1"/>
              <a:t>gael</a:t>
            </a:r>
            <a:r>
              <a:rPr lang="en-GB" dirty="0"/>
              <a:t> </a:t>
            </a:r>
            <a:r>
              <a:rPr lang="en-GB" dirty="0" err="1"/>
              <a:t>ar</a:t>
            </a:r>
            <a:r>
              <a:rPr lang="en-GB" dirty="0"/>
              <a:t>: </a:t>
            </a:r>
            <a:r>
              <a:rPr lang="en-GB" u="sng" dirty="0" smtClean="0">
                <a:hlinkClick r:id="rId4"/>
              </a:rPr>
              <a:t>http</a:t>
            </a:r>
            <a:r>
              <a:rPr lang="en-GB" u="sng" dirty="0" smtClean="0">
                <a:hlinkClick r:id="rId4"/>
              </a:rPr>
              <a:t>://www.educationscotland.gov.uk/resources/w/genericresource_tcm4872101.asp?strReferringChannel=learningandteaching&amp;strReferringPageID=tcm:4-612195-64&amp;class=l3+d137245</a:t>
            </a:r>
            <a:endParaRPr lang="en-GB" u="sng" dirty="0" smtClean="0"/>
          </a:p>
          <a:p>
            <a:r>
              <a:rPr lang="en-GB" dirty="0"/>
              <a:t>Future Lab (2007) </a:t>
            </a:r>
            <a:r>
              <a:rPr lang="en-GB" i="1" dirty="0"/>
              <a:t>Enquiring Minds Guide</a:t>
            </a:r>
            <a:r>
              <a:rPr lang="en-GB" dirty="0"/>
              <a:t>, </a:t>
            </a:r>
            <a:r>
              <a:rPr lang="en-GB" dirty="0" err="1"/>
              <a:t>Ar</a:t>
            </a:r>
            <a:r>
              <a:rPr lang="en-GB" dirty="0"/>
              <a:t> </a:t>
            </a:r>
            <a:r>
              <a:rPr lang="en-GB" dirty="0" err="1"/>
              <a:t>gael</a:t>
            </a:r>
            <a:r>
              <a:rPr lang="en-GB" dirty="0"/>
              <a:t> </a:t>
            </a:r>
            <a:r>
              <a:rPr lang="en-GB" dirty="0" err="1"/>
              <a:t>ar</a:t>
            </a:r>
            <a:r>
              <a:rPr lang="en-GB" dirty="0"/>
              <a:t>: </a:t>
            </a:r>
            <a:r>
              <a:rPr lang="en-GB" u="sng" dirty="0" smtClean="0">
                <a:hlinkClick r:id="rId5"/>
              </a:rPr>
              <a:t>http</a:t>
            </a:r>
            <a:r>
              <a:rPr lang="en-GB" u="sng" dirty="0">
                <a:hlinkClick r:id="rId5"/>
              </a:rPr>
              <a:t>://enquiringminds.org.uk/pdfs/Enquiring_Minds_guide.pdf</a:t>
            </a:r>
            <a:endParaRPr lang="en-GB" dirty="0"/>
          </a:p>
          <a:p>
            <a:endParaRPr lang="en-GB" dirty="0" smtClean="0"/>
          </a:p>
          <a:p>
            <a:endParaRPr lang="en-GB" dirty="0"/>
          </a:p>
        </p:txBody>
      </p:sp>
    </p:spTree>
    <p:extLst>
      <p:ext uri="{BB962C8B-B14F-4D97-AF65-F5344CB8AC3E}">
        <p14:creationId xmlns:p14="http://schemas.microsoft.com/office/powerpoint/2010/main" val="2983364864"/>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Gwyddoniaeth</a:t>
            </a:r>
            <a:r>
              <a:rPr lang="en-GB" dirty="0" smtClean="0"/>
              <a:t> a </a:t>
            </a:r>
            <a:r>
              <a:rPr lang="en-GB" dirty="0" err="1" smtClean="0"/>
              <a:t>Thechnoleg</a:t>
            </a:r>
            <a:r>
              <a:rPr lang="en-GB" dirty="0" smtClean="0"/>
              <a:t> (Donaldson)</a:t>
            </a:r>
            <a:endParaRPr lang="en-GB" dirty="0"/>
          </a:p>
        </p:txBody>
      </p:sp>
      <p:sp>
        <p:nvSpPr>
          <p:cNvPr id="3" name="Content Placeholder 2"/>
          <p:cNvSpPr>
            <a:spLocks noGrp="1"/>
          </p:cNvSpPr>
          <p:nvPr>
            <p:ph idx="1"/>
          </p:nvPr>
        </p:nvSpPr>
        <p:spPr/>
        <p:txBody>
          <a:bodyPr>
            <a:normAutofit/>
          </a:bodyPr>
          <a:lstStyle/>
          <a:p>
            <a:endParaRPr lang="en-US" dirty="0" smtClean="0"/>
          </a:p>
          <a:p>
            <a:r>
              <a:rPr lang="en-US" sz="2800" dirty="0" err="1"/>
              <a:t>Bydd</a:t>
            </a:r>
            <a:r>
              <a:rPr lang="en-US" sz="2800" dirty="0"/>
              <a:t> plant a </a:t>
            </a:r>
            <a:r>
              <a:rPr lang="en-US" sz="2800" dirty="0" err="1"/>
              <a:t>phobl</a:t>
            </a:r>
            <a:r>
              <a:rPr lang="en-US" sz="2800" dirty="0"/>
              <a:t> </a:t>
            </a:r>
            <a:r>
              <a:rPr lang="en-US" sz="2800" dirty="0" err="1"/>
              <a:t>ifanc</a:t>
            </a:r>
            <a:r>
              <a:rPr lang="en-US" sz="2800" dirty="0"/>
              <a:t> </a:t>
            </a:r>
            <a:r>
              <a:rPr lang="en-US" sz="2800" dirty="0" err="1"/>
              <a:t>yn</a:t>
            </a:r>
            <a:r>
              <a:rPr lang="en-US" sz="2800" dirty="0"/>
              <a:t> </a:t>
            </a:r>
            <a:r>
              <a:rPr lang="en-US" sz="2800" dirty="0" err="1"/>
              <a:t>cael</a:t>
            </a:r>
            <a:r>
              <a:rPr lang="en-US" sz="2800" dirty="0"/>
              <a:t> </a:t>
            </a:r>
            <a:r>
              <a:rPr lang="en-US" sz="2800" dirty="0" err="1"/>
              <a:t>cyfleoedd</a:t>
            </a:r>
            <a:r>
              <a:rPr lang="en-US" sz="2800" dirty="0"/>
              <a:t> </a:t>
            </a:r>
            <a:r>
              <a:rPr lang="en-US" sz="2800" dirty="0" err="1"/>
              <a:t>hefyd</a:t>
            </a:r>
            <a:r>
              <a:rPr lang="en-US" sz="2800" dirty="0"/>
              <a:t> </a:t>
            </a:r>
            <a:r>
              <a:rPr lang="en-US" sz="2800" dirty="0" err="1"/>
              <a:t>i</a:t>
            </a:r>
            <a:r>
              <a:rPr lang="en-US" sz="2800" dirty="0"/>
              <a:t> </a:t>
            </a:r>
            <a:r>
              <a:rPr lang="en-US" sz="2800" dirty="0" err="1"/>
              <a:t>ddysgu</a:t>
            </a:r>
            <a:r>
              <a:rPr lang="en-US" sz="2800" dirty="0"/>
              <a:t> am y </a:t>
            </a:r>
            <a:r>
              <a:rPr lang="en-US" sz="2800" dirty="0" err="1"/>
              <a:t>defnydd</a:t>
            </a:r>
            <a:r>
              <a:rPr lang="en-US" sz="2800" dirty="0"/>
              <a:t> o </a:t>
            </a:r>
            <a:r>
              <a:rPr lang="en-US" sz="2800" dirty="0" err="1"/>
              <a:t>dechnoleg</a:t>
            </a:r>
            <a:r>
              <a:rPr lang="en-US" sz="2800" dirty="0"/>
              <a:t> </a:t>
            </a:r>
            <a:r>
              <a:rPr lang="en-US" sz="2800" dirty="0" err="1"/>
              <a:t>i</a:t>
            </a:r>
            <a:r>
              <a:rPr lang="en-US" sz="2800" dirty="0"/>
              <a:t> </a:t>
            </a:r>
            <a:r>
              <a:rPr lang="en-US" sz="2800" dirty="0" err="1"/>
              <a:t>ddylunio</a:t>
            </a:r>
            <a:r>
              <a:rPr lang="en-US" sz="2800" dirty="0"/>
              <a:t> </a:t>
            </a:r>
            <a:r>
              <a:rPr lang="en-US" sz="2800" dirty="0" err="1"/>
              <a:t>cynhyrchion</a:t>
            </a:r>
            <a:r>
              <a:rPr lang="en-US" sz="2800" dirty="0"/>
              <a:t> </a:t>
            </a:r>
            <a:r>
              <a:rPr lang="en-US" sz="2800" dirty="0" err="1"/>
              <a:t>sy’n</a:t>
            </a:r>
            <a:r>
              <a:rPr lang="en-US" sz="2800" dirty="0"/>
              <a:t> </a:t>
            </a:r>
            <a:r>
              <a:rPr lang="en-US" sz="2800" dirty="0" err="1"/>
              <a:t>gwella</a:t>
            </a:r>
            <a:r>
              <a:rPr lang="en-US" sz="2800" dirty="0"/>
              <a:t> </a:t>
            </a:r>
            <a:r>
              <a:rPr lang="en-US" sz="2800" dirty="0" err="1"/>
              <a:t>ansawdd</a:t>
            </a:r>
            <a:r>
              <a:rPr lang="en-US" sz="2800" dirty="0"/>
              <a:t> </a:t>
            </a:r>
            <a:r>
              <a:rPr lang="en-US" sz="2800" dirty="0" err="1"/>
              <a:t>bywyd</a:t>
            </a:r>
            <a:r>
              <a:rPr lang="en-US" sz="2800" dirty="0"/>
              <a:t> </a:t>
            </a:r>
            <a:r>
              <a:rPr lang="en-US" sz="2800" dirty="0" err="1"/>
              <a:t>pobl</a:t>
            </a:r>
            <a:r>
              <a:rPr lang="en-US" sz="2800" dirty="0"/>
              <a:t> ac </a:t>
            </a:r>
            <a:r>
              <a:rPr lang="en-US" sz="2800" dirty="0" err="1"/>
              <a:t>i</a:t>
            </a:r>
            <a:r>
              <a:rPr lang="en-US" sz="2800" dirty="0"/>
              <a:t> </a:t>
            </a:r>
            <a:r>
              <a:rPr lang="en-US" sz="2800" dirty="0" err="1"/>
              <a:t>gymhwyso</a:t>
            </a:r>
            <a:r>
              <a:rPr lang="en-US" sz="2800" dirty="0"/>
              <a:t> </a:t>
            </a:r>
            <a:r>
              <a:rPr lang="en-US" sz="2800" dirty="0" err="1"/>
              <a:t>eu</a:t>
            </a:r>
            <a:r>
              <a:rPr lang="en-US" sz="2800" dirty="0"/>
              <a:t> </a:t>
            </a:r>
            <a:r>
              <a:rPr lang="en-US" sz="2800" dirty="0" err="1"/>
              <a:t>gwybodaeth</a:t>
            </a:r>
            <a:r>
              <a:rPr lang="en-US" sz="2800" dirty="0"/>
              <a:t> </a:t>
            </a:r>
            <a:r>
              <a:rPr lang="en-US" sz="2800" dirty="0" err="1"/>
              <a:t>wyddonol</a:t>
            </a:r>
            <a:r>
              <a:rPr lang="en-US" sz="2800" dirty="0"/>
              <a:t> a </a:t>
            </a:r>
            <a:r>
              <a:rPr lang="en-US" sz="2800" dirty="0" err="1"/>
              <a:t>gwybodaeth</a:t>
            </a:r>
            <a:r>
              <a:rPr lang="en-US" sz="2800" dirty="0"/>
              <a:t> </a:t>
            </a:r>
            <a:r>
              <a:rPr lang="en-US" sz="2800" dirty="0" err="1"/>
              <a:t>arall</a:t>
            </a:r>
            <a:r>
              <a:rPr lang="en-US" sz="2800" dirty="0"/>
              <a:t> at </a:t>
            </a:r>
            <a:r>
              <a:rPr lang="en-US" sz="2800" dirty="0" err="1"/>
              <a:t>ddibenion</a:t>
            </a:r>
            <a:r>
              <a:rPr lang="en-US" sz="2800" dirty="0"/>
              <a:t> a </a:t>
            </a:r>
            <a:r>
              <a:rPr lang="en-US" sz="2800" dirty="0" err="1"/>
              <a:t>heriau</a:t>
            </a:r>
            <a:r>
              <a:rPr lang="en-US" sz="2800" dirty="0"/>
              <a:t> </a:t>
            </a:r>
            <a:r>
              <a:rPr lang="en-US" sz="2800" dirty="0" err="1"/>
              <a:t>ymarferol</a:t>
            </a:r>
            <a:r>
              <a:rPr lang="en-US" sz="2800" dirty="0"/>
              <a:t>. </a:t>
            </a:r>
            <a:r>
              <a:rPr lang="en-US" sz="2800" i="1" dirty="0" err="1">
                <a:solidFill>
                  <a:srgbClr val="FF0000"/>
                </a:solidFill>
              </a:rPr>
              <a:t>Ar</a:t>
            </a:r>
            <a:r>
              <a:rPr lang="en-US" sz="2800" i="1" dirty="0">
                <a:solidFill>
                  <a:srgbClr val="FF0000"/>
                </a:solidFill>
              </a:rPr>
              <a:t> </a:t>
            </a:r>
            <a:r>
              <a:rPr lang="en-US" sz="2800" i="1" dirty="0" err="1">
                <a:solidFill>
                  <a:srgbClr val="FF0000"/>
                </a:solidFill>
              </a:rPr>
              <a:t>gyfer</a:t>
            </a:r>
            <a:r>
              <a:rPr lang="en-US" sz="2800" i="1" dirty="0">
                <a:solidFill>
                  <a:srgbClr val="FF0000"/>
                </a:solidFill>
              </a:rPr>
              <a:t> </a:t>
            </a:r>
            <a:r>
              <a:rPr lang="en-US" sz="2800" i="1" dirty="0" err="1">
                <a:solidFill>
                  <a:srgbClr val="FF0000"/>
                </a:solidFill>
              </a:rPr>
              <a:t>ysgolion</a:t>
            </a:r>
            <a:r>
              <a:rPr lang="en-US" sz="2800" i="1" dirty="0">
                <a:solidFill>
                  <a:srgbClr val="FF0000"/>
                </a:solidFill>
              </a:rPr>
              <a:t>, </a:t>
            </a:r>
            <a:r>
              <a:rPr lang="en-US" sz="2800" i="1" dirty="0" err="1">
                <a:solidFill>
                  <a:srgbClr val="FF0000"/>
                </a:solidFill>
              </a:rPr>
              <a:t>mae</a:t>
            </a:r>
            <a:r>
              <a:rPr lang="en-US" sz="2800" i="1" dirty="0">
                <a:solidFill>
                  <a:srgbClr val="FF0000"/>
                </a:solidFill>
              </a:rPr>
              <a:t> </a:t>
            </a:r>
            <a:r>
              <a:rPr lang="en-US" sz="2800" i="1" dirty="0" err="1">
                <a:solidFill>
                  <a:srgbClr val="FF0000"/>
                </a:solidFill>
              </a:rPr>
              <a:t>hyn</a:t>
            </a:r>
            <a:r>
              <a:rPr lang="en-US" sz="2800" i="1" dirty="0">
                <a:solidFill>
                  <a:srgbClr val="FF0000"/>
                </a:solidFill>
              </a:rPr>
              <a:t> </a:t>
            </a:r>
            <a:r>
              <a:rPr lang="en-US" sz="2800" i="1" dirty="0" err="1">
                <a:solidFill>
                  <a:srgbClr val="FF0000"/>
                </a:solidFill>
              </a:rPr>
              <a:t>yn</a:t>
            </a:r>
            <a:r>
              <a:rPr lang="en-US" sz="2800" i="1" dirty="0">
                <a:solidFill>
                  <a:srgbClr val="FF0000"/>
                </a:solidFill>
              </a:rPr>
              <a:t> </a:t>
            </a:r>
            <a:r>
              <a:rPr lang="en-US" sz="2800" i="1" dirty="0" err="1">
                <a:solidFill>
                  <a:srgbClr val="FF0000"/>
                </a:solidFill>
              </a:rPr>
              <a:t>golygu</a:t>
            </a:r>
            <a:r>
              <a:rPr lang="en-US" sz="2800" i="1" dirty="0">
                <a:solidFill>
                  <a:srgbClr val="FF0000"/>
                </a:solidFill>
              </a:rPr>
              <a:t> </a:t>
            </a:r>
            <a:r>
              <a:rPr lang="en-US" sz="2800" i="1" dirty="0" err="1">
                <a:solidFill>
                  <a:srgbClr val="FF0000"/>
                </a:solidFill>
              </a:rPr>
              <a:t>cynnig</a:t>
            </a:r>
            <a:r>
              <a:rPr lang="en-US" sz="2800" i="1" dirty="0">
                <a:solidFill>
                  <a:srgbClr val="FF0000"/>
                </a:solidFill>
              </a:rPr>
              <a:t> </a:t>
            </a:r>
            <a:r>
              <a:rPr lang="en-US" sz="2800" i="1" dirty="0" err="1">
                <a:solidFill>
                  <a:srgbClr val="FF0000"/>
                </a:solidFill>
              </a:rPr>
              <a:t>cyfleoedd</a:t>
            </a:r>
            <a:r>
              <a:rPr lang="en-US" sz="2800" i="1" dirty="0">
                <a:solidFill>
                  <a:srgbClr val="FF0000"/>
                </a:solidFill>
              </a:rPr>
              <a:t> </a:t>
            </a:r>
            <a:r>
              <a:rPr lang="en-US" sz="2800" i="1" dirty="0" err="1">
                <a:solidFill>
                  <a:srgbClr val="FF0000"/>
                </a:solidFill>
              </a:rPr>
              <a:t>cyfoethog</a:t>
            </a:r>
            <a:r>
              <a:rPr lang="en-US" sz="2800" i="1" dirty="0">
                <a:solidFill>
                  <a:srgbClr val="FF0000"/>
                </a:solidFill>
              </a:rPr>
              <a:t> </a:t>
            </a:r>
            <a:r>
              <a:rPr lang="en-US" sz="2800" i="1" dirty="0" err="1">
                <a:solidFill>
                  <a:srgbClr val="FF0000"/>
                </a:solidFill>
              </a:rPr>
              <a:t>i</a:t>
            </a:r>
            <a:r>
              <a:rPr lang="en-US" sz="2800" i="1" dirty="0">
                <a:solidFill>
                  <a:srgbClr val="FF0000"/>
                </a:solidFill>
              </a:rPr>
              <a:t> </a:t>
            </a:r>
            <a:r>
              <a:rPr lang="en-US" sz="2800" i="1" dirty="0" err="1">
                <a:solidFill>
                  <a:srgbClr val="FF0000"/>
                </a:solidFill>
              </a:rPr>
              <a:t>blant</a:t>
            </a:r>
            <a:r>
              <a:rPr lang="en-US" sz="2800" i="1" dirty="0">
                <a:solidFill>
                  <a:srgbClr val="FF0000"/>
                </a:solidFill>
              </a:rPr>
              <a:t> a </a:t>
            </a:r>
            <a:r>
              <a:rPr lang="en-US" sz="2800" i="1" dirty="0" err="1">
                <a:solidFill>
                  <a:srgbClr val="FF0000"/>
                </a:solidFill>
              </a:rPr>
              <a:t>phobl</a:t>
            </a:r>
            <a:r>
              <a:rPr lang="en-US" sz="2800" i="1" dirty="0">
                <a:solidFill>
                  <a:srgbClr val="FF0000"/>
                </a:solidFill>
              </a:rPr>
              <a:t> </a:t>
            </a:r>
            <a:r>
              <a:rPr lang="en-US" sz="2800" i="1" dirty="0" err="1">
                <a:solidFill>
                  <a:srgbClr val="FF0000"/>
                </a:solidFill>
              </a:rPr>
              <a:t>ifanc</a:t>
            </a:r>
            <a:r>
              <a:rPr lang="en-US" sz="2800" i="1" dirty="0">
                <a:solidFill>
                  <a:srgbClr val="FF0000"/>
                </a:solidFill>
              </a:rPr>
              <a:t> </a:t>
            </a:r>
            <a:r>
              <a:rPr lang="en-US" sz="2800" i="1" dirty="0" err="1">
                <a:solidFill>
                  <a:srgbClr val="FF0000"/>
                </a:solidFill>
              </a:rPr>
              <a:t>feithrin</a:t>
            </a:r>
            <a:r>
              <a:rPr lang="en-US" sz="2800" i="1" dirty="0">
                <a:solidFill>
                  <a:srgbClr val="FF0000"/>
                </a:solidFill>
              </a:rPr>
              <a:t> </a:t>
            </a:r>
            <a:r>
              <a:rPr lang="en-US" sz="2800" i="1" dirty="0" err="1">
                <a:solidFill>
                  <a:srgbClr val="FF0000"/>
                </a:solidFill>
              </a:rPr>
              <a:t>sgiliau</a:t>
            </a:r>
            <a:r>
              <a:rPr lang="en-US" sz="2800" i="1" dirty="0">
                <a:solidFill>
                  <a:srgbClr val="FF0000"/>
                </a:solidFill>
              </a:rPr>
              <a:t> </a:t>
            </a:r>
            <a:r>
              <a:rPr lang="en-US" sz="2800" i="1" dirty="0" err="1">
                <a:solidFill>
                  <a:srgbClr val="FF0000"/>
                </a:solidFill>
              </a:rPr>
              <a:t>technolegol</a:t>
            </a:r>
            <a:r>
              <a:rPr lang="en-US" sz="2800" i="1" dirty="0">
                <a:solidFill>
                  <a:srgbClr val="FF0000"/>
                </a:solidFill>
              </a:rPr>
              <a:t>, </a:t>
            </a:r>
            <a:r>
              <a:rPr lang="en-US" sz="2800" i="1" dirty="0" err="1">
                <a:solidFill>
                  <a:srgbClr val="FF0000"/>
                </a:solidFill>
              </a:rPr>
              <a:t>gwybodaeth</a:t>
            </a:r>
            <a:r>
              <a:rPr lang="en-US" sz="2800" i="1" dirty="0">
                <a:solidFill>
                  <a:srgbClr val="FF0000"/>
                </a:solidFill>
              </a:rPr>
              <a:t>, </a:t>
            </a:r>
            <a:r>
              <a:rPr lang="en-US" sz="2800" i="1" dirty="0" err="1">
                <a:solidFill>
                  <a:srgbClr val="FF0000"/>
                </a:solidFill>
              </a:rPr>
              <a:t>dealltwriaeth</a:t>
            </a:r>
            <a:r>
              <a:rPr lang="en-US" sz="2800" i="1" dirty="0">
                <a:solidFill>
                  <a:srgbClr val="FF0000"/>
                </a:solidFill>
              </a:rPr>
              <a:t> a </a:t>
            </a:r>
            <a:r>
              <a:rPr lang="en-US" sz="2800" i="1" dirty="0" err="1" smtClean="0">
                <a:solidFill>
                  <a:srgbClr val="FF0000"/>
                </a:solidFill>
              </a:rPr>
              <a:t>phriodoleddau</a:t>
            </a:r>
            <a:r>
              <a:rPr lang="en-US" sz="2800" i="1" dirty="0" smtClean="0">
                <a:solidFill>
                  <a:srgbClr val="FF0000"/>
                </a:solidFill>
              </a:rPr>
              <a:t> </a:t>
            </a:r>
            <a:r>
              <a:rPr lang="en-US" sz="2800" i="1" dirty="0" err="1" smtClean="0">
                <a:solidFill>
                  <a:srgbClr val="FF0000"/>
                </a:solidFill>
              </a:rPr>
              <a:t>drwy</a:t>
            </a:r>
            <a:r>
              <a:rPr lang="en-US" sz="2800" i="1" dirty="0" smtClean="0">
                <a:solidFill>
                  <a:srgbClr val="FF0000"/>
                </a:solidFill>
              </a:rPr>
              <a:t> </a:t>
            </a:r>
            <a:r>
              <a:rPr lang="en-US" sz="2800" i="1" dirty="0" err="1" smtClean="0">
                <a:solidFill>
                  <a:srgbClr val="FF0000"/>
                </a:solidFill>
              </a:rPr>
              <a:t>ddylunio</a:t>
            </a:r>
            <a:r>
              <a:rPr lang="en-US" sz="2800" i="1" dirty="0" smtClean="0">
                <a:solidFill>
                  <a:srgbClr val="FF0000"/>
                </a:solidFill>
              </a:rPr>
              <a:t> a </a:t>
            </a:r>
            <a:r>
              <a:rPr lang="en-US" sz="2800" i="1" dirty="0" err="1" smtClean="0">
                <a:solidFill>
                  <a:srgbClr val="FF0000"/>
                </a:solidFill>
              </a:rPr>
              <a:t>datblygu</a:t>
            </a:r>
            <a:r>
              <a:rPr lang="en-US" sz="2800" i="1" dirty="0" smtClean="0">
                <a:solidFill>
                  <a:srgbClr val="FF0000"/>
                </a:solidFill>
              </a:rPr>
              <a:t> </a:t>
            </a:r>
            <a:r>
              <a:rPr lang="en-US" sz="2800" i="1" dirty="0" err="1" smtClean="0">
                <a:solidFill>
                  <a:srgbClr val="FF0000"/>
                </a:solidFill>
              </a:rPr>
              <a:t>cynhyrchion</a:t>
            </a:r>
            <a:r>
              <a:rPr lang="en-US" sz="2800" i="1" dirty="0" smtClean="0">
                <a:solidFill>
                  <a:srgbClr val="FF0000"/>
                </a:solidFill>
              </a:rPr>
              <a:t> a </a:t>
            </a:r>
            <a:r>
              <a:rPr lang="en-US" sz="2800" i="1" dirty="0" err="1" smtClean="0">
                <a:solidFill>
                  <a:srgbClr val="FF0000"/>
                </a:solidFill>
              </a:rPr>
              <a:t>systemau</a:t>
            </a:r>
            <a:r>
              <a:rPr lang="en-US" sz="2800" i="1" dirty="0" smtClean="0">
                <a:solidFill>
                  <a:srgbClr val="FF0000"/>
                </a:solidFill>
              </a:rPr>
              <a:t>. </a:t>
            </a:r>
            <a:r>
              <a:rPr lang="en-US" sz="2800" i="1" dirty="0" err="1" smtClean="0">
                <a:solidFill>
                  <a:srgbClr val="FF0000"/>
                </a:solidFill>
              </a:rPr>
              <a:t>Byddant</a:t>
            </a:r>
            <a:r>
              <a:rPr lang="en-US" sz="2800" i="1" dirty="0" smtClean="0">
                <a:solidFill>
                  <a:srgbClr val="FF0000"/>
                </a:solidFill>
              </a:rPr>
              <a:t> </a:t>
            </a:r>
            <a:r>
              <a:rPr lang="en-US" sz="2800" i="1" dirty="0" err="1" smtClean="0">
                <a:solidFill>
                  <a:srgbClr val="FF0000"/>
                </a:solidFill>
              </a:rPr>
              <a:t>yn</a:t>
            </a:r>
            <a:r>
              <a:rPr lang="en-US" sz="2800" i="1" dirty="0" smtClean="0">
                <a:solidFill>
                  <a:srgbClr val="FF0000"/>
                </a:solidFill>
              </a:rPr>
              <a:t> </a:t>
            </a:r>
            <a:r>
              <a:rPr lang="en-US" sz="2800" i="1" dirty="0" err="1" smtClean="0">
                <a:solidFill>
                  <a:srgbClr val="FF0000"/>
                </a:solidFill>
              </a:rPr>
              <a:t>gallu</a:t>
            </a:r>
            <a:r>
              <a:rPr lang="en-US" sz="2800" i="1" dirty="0" smtClean="0">
                <a:solidFill>
                  <a:srgbClr val="FF0000"/>
                </a:solidFill>
              </a:rPr>
              <a:t> </a:t>
            </a:r>
            <a:r>
              <a:rPr lang="en-US" sz="2800" i="1" dirty="0" err="1" smtClean="0">
                <a:solidFill>
                  <a:srgbClr val="FF0000"/>
                </a:solidFill>
              </a:rPr>
              <a:t>ymchwilio</a:t>
            </a:r>
            <a:r>
              <a:rPr lang="en-US" sz="2800" i="1" dirty="0" smtClean="0">
                <a:solidFill>
                  <a:srgbClr val="FF0000"/>
                </a:solidFill>
              </a:rPr>
              <a:t> </a:t>
            </a:r>
            <a:r>
              <a:rPr lang="en-US" sz="2800" i="1" dirty="0" err="1" smtClean="0">
                <a:solidFill>
                  <a:srgbClr val="FF0000"/>
                </a:solidFill>
              </a:rPr>
              <a:t>i</a:t>
            </a:r>
            <a:r>
              <a:rPr lang="en-US" sz="2800" i="1" dirty="0" smtClean="0">
                <a:solidFill>
                  <a:srgbClr val="FF0000"/>
                </a:solidFill>
              </a:rPr>
              <a:t> </a:t>
            </a:r>
            <a:r>
              <a:rPr lang="en-US" sz="2800" i="1" dirty="0" err="1" smtClean="0">
                <a:solidFill>
                  <a:srgbClr val="FF0000"/>
                </a:solidFill>
              </a:rPr>
              <a:t>effaith</a:t>
            </a:r>
            <a:r>
              <a:rPr lang="en-US" sz="2800" i="1" dirty="0" smtClean="0">
                <a:solidFill>
                  <a:srgbClr val="FF0000"/>
                </a:solidFill>
              </a:rPr>
              <a:t> </a:t>
            </a:r>
            <a:r>
              <a:rPr lang="en-US" sz="2800" i="1" dirty="0" err="1" smtClean="0">
                <a:solidFill>
                  <a:srgbClr val="FF0000"/>
                </a:solidFill>
              </a:rPr>
              <a:t>technoleg</a:t>
            </a:r>
            <a:r>
              <a:rPr lang="en-US" sz="2800" i="1" dirty="0" smtClean="0">
                <a:solidFill>
                  <a:srgbClr val="FF0000"/>
                </a:solidFill>
              </a:rPr>
              <a:t> </a:t>
            </a:r>
            <a:r>
              <a:rPr lang="en-US" sz="2800" i="1" dirty="0" err="1" smtClean="0">
                <a:solidFill>
                  <a:srgbClr val="FF0000"/>
                </a:solidFill>
              </a:rPr>
              <a:t>ar</a:t>
            </a:r>
            <a:r>
              <a:rPr lang="en-US" sz="2800" i="1" dirty="0" smtClean="0">
                <a:solidFill>
                  <a:srgbClr val="FF0000"/>
                </a:solidFill>
              </a:rPr>
              <a:t> </a:t>
            </a:r>
            <a:r>
              <a:rPr lang="en-US" sz="2800" i="1" dirty="0" err="1" smtClean="0">
                <a:solidFill>
                  <a:srgbClr val="FF0000"/>
                </a:solidFill>
              </a:rPr>
              <a:t>gymdeithas</a:t>
            </a:r>
            <a:r>
              <a:rPr lang="en-US" sz="2800" i="1" dirty="0" smtClean="0">
                <a:solidFill>
                  <a:srgbClr val="FF0000"/>
                </a:solidFill>
              </a:rPr>
              <a:t> </a:t>
            </a:r>
            <a:r>
              <a:rPr lang="en-US" sz="2800" i="1" dirty="0" err="1" smtClean="0">
                <a:solidFill>
                  <a:srgbClr val="FF0000"/>
                </a:solidFill>
              </a:rPr>
              <a:t>a’r</a:t>
            </a:r>
            <a:r>
              <a:rPr lang="en-US" sz="2800" i="1" dirty="0" smtClean="0">
                <a:solidFill>
                  <a:srgbClr val="FF0000"/>
                </a:solidFill>
              </a:rPr>
              <a:t> </a:t>
            </a:r>
            <a:r>
              <a:rPr lang="en-US" sz="2800" i="1" dirty="0" err="1" smtClean="0">
                <a:solidFill>
                  <a:srgbClr val="FF0000"/>
                </a:solidFill>
              </a:rPr>
              <a:t>amgylchedd</a:t>
            </a:r>
            <a:r>
              <a:rPr lang="en-US" sz="2800" i="1" dirty="0" smtClean="0">
                <a:solidFill>
                  <a:srgbClr val="FF0000"/>
                </a:solidFill>
              </a:rPr>
              <a:t>.</a:t>
            </a:r>
          </a:p>
        </p:txBody>
      </p:sp>
    </p:spTree>
    <p:extLst>
      <p:ext uri="{BB962C8B-B14F-4D97-AF65-F5344CB8AC3E}">
        <p14:creationId xmlns:p14="http://schemas.microsoft.com/office/powerpoint/2010/main" val="2969002901"/>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smtClean="0"/>
              <a:t>Bl. 5 Cadoxton </a:t>
            </a:r>
            <a:r>
              <a:rPr lang="en-GB" dirty="0" err="1" smtClean="0"/>
              <a:t>gyda</a:t>
            </a:r>
            <a:r>
              <a:rPr lang="en-GB" dirty="0" smtClean="0"/>
              <a:t> Miss Whitaker</a:t>
            </a:r>
            <a:br>
              <a:rPr lang="en-GB" dirty="0" smtClean="0"/>
            </a:br>
            <a:r>
              <a:rPr lang="en-GB" dirty="0" err="1" smtClean="0"/>
              <a:t>Gwneud</a:t>
            </a:r>
            <a:r>
              <a:rPr lang="en-GB" dirty="0" smtClean="0"/>
              <a:t> </a:t>
            </a:r>
            <a:r>
              <a:rPr lang="en-GB" dirty="0" err="1" smtClean="0"/>
              <a:t>gêm</a:t>
            </a:r>
            <a:r>
              <a:rPr lang="en-GB" dirty="0" smtClean="0"/>
              <a:t> </a:t>
            </a:r>
            <a:r>
              <a:rPr lang="en-GB" dirty="0" err="1" smtClean="0"/>
              <a:t>trydanol</a:t>
            </a:r>
            <a:endParaRPr lang="en-GB" dirty="0"/>
          </a:p>
        </p:txBody>
      </p:sp>
      <p:pic>
        <p:nvPicPr>
          <p:cNvPr id="1026" name="Picture 2" descr="https://attachment.outlook.office.net/owa/C.J.Lewis@uwtsd.ac.uk/service.svc/s/GetFileAttachment?id=AAMkADY4NTA4MWRiLWJiNDAtNDJlNS04NWFlLTE0YWY3OGZiNjczMABGAAAAAADIi3HlY2uiTLEIFZcMp5YJBwBkIR47%2F%2FMJR5SiwlkTRlvrAAAAAAEMAABkIR47%2F%2FMJR5SiwlkTRlvrAAP2NzkNAAABEgAQAESYRWJjS4ZAoYt1XeVj9XQ%3D&amp;X-OWA-CANARY=AULH3JJ0eEye2zXenH84GFDPZHLUZNYYZJ8eLnca2SGPuvfNznNdCstSfeV1vTWBCuvHm6Q_47Q.&amp;token=eyJhbGciOiJSUzI1NiIsImtpZCI6IjA2MDBGOUY2NzQ2MjA3MzdFNzM0MDRFMjg3QzQ1QTgxOENCN0NFQjgiLCJ4NXQiOiJCZ0Q1OW5SaUJ6Zm5OQVRpaDhSYWdZeTN6cmciLCJ0eXAiOiJKV1QifQ.eyJ2ZXIiOiJFeGNoYW5nZS5DYWxsYmFjay5WMSIsImFwcGN0eHNlbmRlciI6Ik93YURvd25sb2FkQDRlMGYxMWY5LTA0NmUtNDUwNS05Y2I4LWRiMjE1MjMxMWUyMSIsImFwcGN0eCI6IntcIm1zZXhjaHByb3RcIjpcIm93YVwiLFwicHJpbWFyeXNpZFwiOlwiUy0xLTUtMjEtMTgwMDQ5MTYxLTM5OTY2MDU2NjctNDAzNzQyMDI0MS0xMTU3MzM3NlwiLFwicHVpZFwiOlwiMTE1Mzc2NTkzMTg4MDMxMDE1MVwiLFwib2lkXCI6XCJlNjY2NzE4MS00YjRhLTQzNWUtYTE5ZS1mYzcxOGRlZWI5NGJcIixcInNjb3BlXCI6XCJPd2FEb3dubG9hZFwifSIsIm5iZiI6MTU0NTEyOTI5MCwiZXhwIjoxNTQ1MTI5ODkwLCJpc3MiOiIwMDAwMDAwMi0wMDAwLTBmZjEtY2UwMC0wMDAwMDAwMDAwMDBANGUwZjExZjktMDQ2ZS00NTA1LTljYjgtZGIyMTUyMzExZTIxIiwiYXVkIjoiMDAwMDAwMDItMDAwMC0wZmYxLWNlMDAtMDAwMDAwMDAwMDAwL2F0dGFjaG1lbnQub3V0bG9vay5vZmZpY2UubmV0QDRlMGYxMWY5LTA0NmUtNDUwNS05Y2I4LWRiMjE1MjMxMWUyMSJ9.YjB7Ba2Vo85YDbqHmszZx2lDdPRikFuFbW8z8SNKgr89Fv_pcrSC1SnV5g254ZX6QnEjC9uJCcSMLYh7wstXzDqC-b7PNQlg2kYCaIWErc0lS-ILEGGZ2EBUxDwx-vSzIWmoNS4ofnInhWu9QyZ-J8b3gPoxSRXTFIS5vrhYgTwMnjTGEcitMCkEw14LGK5qieWzx7mDY6D4eWoM8_nGxpmePLhsWTPw2ONWoWr1_9uSkadOYPVgsXdyxsW60v_7X1FQleurQ7JrBRcI6JpcYbfxwiB4wQwfchvJKOR-dNjIC40xg6tZBry3NZeHTwNaz_VbWgLGPrMqNzMTgg9qhw&amp;owa=outlook.office365.com&amp;isImagePreview=Tru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48963" y="1930120"/>
            <a:ext cx="7491601" cy="43194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7323059"/>
      </p:ext>
    </p:extLst>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Y </a:t>
            </a:r>
            <a:r>
              <a:rPr lang="en-US" dirty="0" err="1" smtClean="0"/>
              <a:t>cwricwlwm</a:t>
            </a:r>
            <a:r>
              <a:rPr lang="en-US" dirty="0" smtClean="0"/>
              <a:t> </a:t>
            </a:r>
            <a:r>
              <a:rPr lang="en-US" dirty="0" err="1" smtClean="0"/>
              <a:t>presennol</a:t>
            </a:r>
            <a:r>
              <a:rPr lang="en-US" dirty="0" smtClean="0"/>
              <a:t> / </a:t>
            </a:r>
            <a:br>
              <a:rPr lang="en-US" dirty="0" smtClean="0"/>
            </a:br>
            <a:r>
              <a:rPr lang="en-US" dirty="0" smtClean="0"/>
              <a:t>The current curriculum</a:t>
            </a:r>
            <a:endParaRPr lang="en-US" dirty="0"/>
          </a:p>
        </p:txBody>
      </p:sp>
      <p:sp>
        <p:nvSpPr>
          <p:cNvPr id="5" name="Content Placeholder 4"/>
          <p:cNvSpPr>
            <a:spLocks noGrp="1"/>
          </p:cNvSpPr>
          <p:nvPr>
            <p:ph sz="quarter" idx="2"/>
          </p:nvPr>
        </p:nvSpPr>
        <p:spPr>
          <a:xfrm>
            <a:off x="1097280" y="2066192"/>
            <a:ext cx="4937760" cy="3894342"/>
          </a:xfrm>
        </p:spPr>
        <p:txBody>
          <a:bodyPr>
            <a:normAutofit/>
          </a:bodyPr>
          <a:lstStyle/>
          <a:p>
            <a:r>
              <a:rPr lang="en-US" b="1" dirty="0" err="1" smtClean="0"/>
              <a:t>Sgiliau</a:t>
            </a:r>
            <a:r>
              <a:rPr lang="en-US" b="1" dirty="0" smtClean="0"/>
              <a:t> </a:t>
            </a:r>
            <a:r>
              <a:rPr lang="en-US" b="1" dirty="0" err="1" smtClean="0"/>
              <a:t>ar</a:t>
            </a:r>
            <a:r>
              <a:rPr lang="en-US" b="1" dirty="0" smtClean="0"/>
              <a:t> draws</a:t>
            </a:r>
          </a:p>
          <a:p>
            <a:r>
              <a:rPr lang="en-US" b="1" dirty="0" err="1" smtClean="0"/>
              <a:t>Meddwl</a:t>
            </a:r>
            <a:endParaRPr lang="en-US" b="1" dirty="0" smtClean="0"/>
          </a:p>
          <a:p>
            <a:r>
              <a:rPr lang="en-US" b="1" dirty="0" err="1" smtClean="0"/>
              <a:t>Cyfathrebu</a:t>
            </a:r>
            <a:endParaRPr lang="en-US" b="1" dirty="0" smtClean="0"/>
          </a:p>
          <a:p>
            <a:r>
              <a:rPr lang="en-US" b="1" dirty="0" err="1" smtClean="0"/>
              <a:t>TGCh</a:t>
            </a:r>
            <a:endParaRPr lang="en-US" b="1" dirty="0" smtClean="0"/>
          </a:p>
          <a:p>
            <a:r>
              <a:rPr lang="en-US" b="1" dirty="0" err="1" smtClean="0"/>
              <a:t>Rhif</a:t>
            </a:r>
            <a:endParaRPr lang="en-US" b="1" dirty="0" smtClean="0"/>
          </a:p>
          <a:p>
            <a:r>
              <a:rPr lang="en-US" b="1" dirty="0" smtClean="0"/>
              <a:t>Y </a:t>
            </a:r>
            <a:r>
              <a:rPr lang="en-US" b="1" dirty="0" err="1" smtClean="0"/>
              <a:t>Cwricwlwm</a:t>
            </a:r>
            <a:r>
              <a:rPr lang="en-US" b="1" dirty="0" smtClean="0"/>
              <a:t> </a:t>
            </a:r>
            <a:r>
              <a:rPr lang="en-US" b="1" dirty="0" err="1" smtClean="0"/>
              <a:t>Cymraeg</a:t>
            </a:r>
            <a:endParaRPr lang="en-US" b="1" dirty="0" smtClean="0"/>
          </a:p>
          <a:p>
            <a:r>
              <a:rPr lang="en-US" b="1" dirty="0" err="1" smtClean="0"/>
              <a:t>Personol</a:t>
            </a:r>
            <a:r>
              <a:rPr lang="en-US" b="1" dirty="0" smtClean="0"/>
              <a:t> a </a:t>
            </a:r>
            <a:r>
              <a:rPr lang="en-US" b="1" dirty="0" err="1" smtClean="0"/>
              <a:t>Chymdeithasol</a:t>
            </a:r>
            <a:endParaRPr lang="en-US" b="1" dirty="0" smtClean="0"/>
          </a:p>
          <a:p>
            <a:r>
              <a:rPr lang="en-US" b="1" dirty="0" err="1" smtClean="0"/>
              <a:t>Gyrfaoedd</a:t>
            </a:r>
            <a:r>
              <a:rPr lang="en-US" b="1" dirty="0" smtClean="0"/>
              <a:t> a </a:t>
            </a:r>
            <a:r>
              <a:rPr lang="en-US" b="1" dirty="0" err="1" smtClean="0"/>
              <a:t>byd</a:t>
            </a:r>
            <a:r>
              <a:rPr lang="en-US" b="1" dirty="0" smtClean="0"/>
              <a:t> </a:t>
            </a:r>
            <a:r>
              <a:rPr lang="en-US" b="1" dirty="0" err="1" smtClean="0"/>
              <a:t>gwaith</a:t>
            </a:r>
            <a:endParaRPr lang="en-US" b="1" dirty="0" smtClean="0"/>
          </a:p>
          <a:p>
            <a:endParaRPr lang="en-US" dirty="0"/>
          </a:p>
        </p:txBody>
      </p:sp>
      <p:sp>
        <p:nvSpPr>
          <p:cNvPr id="6" name="Content Placeholder 5"/>
          <p:cNvSpPr>
            <a:spLocks noGrp="1"/>
          </p:cNvSpPr>
          <p:nvPr>
            <p:ph sz="quarter" idx="4"/>
          </p:nvPr>
        </p:nvSpPr>
        <p:spPr>
          <a:xfrm>
            <a:off x="6217920" y="2066192"/>
            <a:ext cx="4937760" cy="3894342"/>
          </a:xfrm>
        </p:spPr>
        <p:txBody>
          <a:bodyPr>
            <a:normAutofit/>
          </a:bodyPr>
          <a:lstStyle/>
          <a:p>
            <a:r>
              <a:rPr lang="en-US" b="1" dirty="0" smtClean="0"/>
              <a:t>Skills across</a:t>
            </a:r>
          </a:p>
          <a:p>
            <a:r>
              <a:rPr lang="en-US" b="1" dirty="0" smtClean="0"/>
              <a:t>Thinking</a:t>
            </a:r>
          </a:p>
          <a:p>
            <a:r>
              <a:rPr lang="en-US" b="1" dirty="0" smtClean="0"/>
              <a:t>Communication</a:t>
            </a:r>
          </a:p>
          <a:p>
            <a:r>
              <a:rPr lang="en-US" b="1" dirty="0" smtClean="0"/>
              <a:t>ICT</a:t>
            </a:r>
          </a:p>
          <a:p>
            <a:r>
              <a:rPr lang="en-US" b="1" dirty="0" smtClean="0"/>
              <a:t>Number</a:t>
            </a:r>
          </a:p>
          <a:p>
            <a:r>
              <a:rPr lang="en-US" b="1" dirty="0" smtClean="0"/>
              <a:t>Y </a:t>
            </a:r>
            <a:r>
              <a:rPr lang="en-US" b="1" dirty="0" err="1" smtClean="0"/>
              <a:t>Cwricwlwm</a:t>
            </a:r>
            <a:r>
              <a:rPr lang="en-US" b="1" dirty="0" smtClean="0"/>
              <a:t> </a:t>
            </a:r>
            <a:r>
              <a:rPr lang="en-US" b="1" dirty="0" err="1" smtClean="0"/>
              <a:t>Cymraeg</a:t>
            </a:r>
            <a:endParaRPr lang="en-US" b="1" dirty="0" smtClean="0"/>
          </a:p>
          <a:p>
            <a:r>
              <a:rPr lang="en-US" b="1" dirty="0" smtClean="0"/>
              <a:t>Personal and Social</a:t>
            </a:r>
          </a:p>
          <a:p>
            <a:r>
              <a:rPr lang="en-US" b="1" dirty="0" smtClean="0"/>
              <a:t>Careers + work (sec)</a:t>
            </a:r>
          </a:p>
          <a:p>
            <a:endParaRPr lang="en-US" dirty="0"/>
          </a:p>
        </p:txBody>
      </p:sp>
    </p:spTree>
    <p:extLst>
      <p:ext uri="{BB962C8B-B14F-4D97-AF65-F5344CB8AC3E}">
        <p14:creationId xmlns:p14="http://schemas.microsoft.com/office/powerpoint/2010/main" val="3784050226"/>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DTEvaltool.png"/>
          <p:cNvPicPr>
            <a:picLocks noGrp="1" noChangeAspect="1"/>
          </p:cNvPicPr>
          <p:nvPr>
            <p:ph idx="4294967295"/>
          </p:nvPr>
        </p:nvPicPr>
        <p:blipFill>
          <a:blip r:embed="rId2"/>
          <a:srcRect t="-30195" b="-30195"/>
          <a:stretch>
            <a:fillRect/>
          </a:stretch>
        </p:blipFill>
        <p:spPr>
          <a:xfrm>
            <a:off x="1902279" y="-163286"/>
            <a:ext cx="8645978" cy="6498772"/>
          </a:xfrm>
          <a:prstGeom prst="rect">
            <a:avLst/>
          </a:prstGeom>
        </p:spPr>
      </p:pic>
    </p:spTree>
    <p:extLst>
      <p:ext uri="{BB962C8B-B14F-4D97-AF65-F5344CB8AC3E}">
        <p14:creationId xmlns:p14="http://schemas.microsoft.com/office/powerpoint/2010/main" val="2848939946"/>
      </p:ext>
    </p:extLst>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p:txBody>
          <a:bodyPr>
            <a:normAutofit fontScale="70000" lnSpcReduction="20000"/>
          </a:bodyPr>
          <a:lstStyle/>
          <a:p>
            <a:endParaRPr lang="en-US" dirty="0" smtClean="0"/>
          </a:p>
          <a:p>
            <a:r>
              <a:rPr lang="en-US" sz="3600" b="1" dirty="0" err="1" smtClean="0"/>
              <a:t>Dylunio</a:t>
            </a:r>
            <a:r>
              <a:rPr lang="en-US" sz="3600" b="1" dirty="0" smtClean="0"/>
              <a:t> </a:t>
            </a:r>
            <a:r>
              <a:rPr lang="en-US" sz="3600" b="1" dirty="0"/>
              <a:t>a </a:t>
            </a:r>
            <a:r>
              <a:rPr lang="en-US" sz="3600" b="1" dirty="0" err="1"/>
              <a:t>gwneud</a:t>
            </a:r>
            <a:endParaRPr lang="en-US" sz="3600" b="1" dirty="0"/>
          </a:p>
          <a:p>
            <a:endParaRPr lang="en-US" dirty="0"/>
          </a:p>
        </p:txBody>
      </p:sp>
      <p:sp>
        <p:nvSpPr>
          <p:cNvPr id="4" name="Text Placeholder 3"/>
          <p:cNvSpPr>
            <a:spLocks noGrp="1"/>
          </p:cNvSpPr>
          <p:nvPr>
            <p:ph type="body" sz="half" idx="3"/>
          </p:nvPr>
        </p:nvSpPr>
        <p:spPr/>
        <p:txBody>
          <a:bodyPr>
            <a:normAutofit fontScale="47500" lnSpcReduction="20000"/>
          </a:bodyPr>
          <a:lstStyle/>
          <a:p>
            <a:endParaRPr lang="en-US" sz="2800" b="1" dirty="0" smtClean="0"/>
          </a:p>
          <a:p>
            <a:r>
              <a:rPr lang="en-US" sz="5100" b="1" dirty="0" smtClean="0"/>
              <a:t>Designing </a:t>
            </a:r>
            <a:r>
              <a:rPr lang="en-US" sz="5100" b="1" dirty="0"/>
              <a:t>and making</a:t>
            </a:r>
          </a:p>
          <a:p>
            <a:endParaRPr lang="en-US" dirty="0"/>
          </a:p>
        </p:txBody>
      </p:sp>
      <p:sp>
        <p:nvSpPr>
          <p:cNvPr id="5" name="Content Placeholder 4"/>
          <p:cNvSpPr>
            <a:spLocks noGrp="1"/>
          </p:cNvSpPr>
          <p:nvPr>
            <p:ph sz="quarter" idx="2"/>
          </p:nvPr>
        </p:nvSpPr>
        <p:spPr/>
        <p:txBody>
          <a:bodyPr/>
          <a:lstStyle/>
          <a:p>
            <a:pPr>
              <a:buNone/>
            </a:pPr>
            <a:endParaRPr lang="en-US" dirty="0" smtClean="0"/>
          </a:p>
          <a:p>
            <a:pPr>
              <a:buFontTx/>
              <a:buChar char="-"/>
            </a:pPr>
            <a:r>
              <a:rPr lang="en-US" b="1" dirty="0" smtClean="0"/>
              <a:t> </a:t>
            </a:r>
            <a:r>
              <a:rPr lang="en-US" b="1" dirty="0" err="1" smtClean="0"/>
              <a:t>Datblygu</a:t>
            </a:r>
            <a:r>
              <a:rPr lang="en-US" b="1" dirty="0" smtClean="0"/>
              <a:t> </a:t>
            </a:r>
            <a:r>
              <a:rPr lang="en-US" b="1" dirty="0" err="1" smtClean="0"/>
              <a:t>gallu</a:t>
            </a:r>
            <a:r>
              <a:rPr lang="en-US" b="1" dirty="0" smtClean="0"/>
              <a:t> </a:t>
            </a:r>
            <a:r>
              <a:rPr lang="en-US" b="1" dirty="0" err="1" smtClean="0"/>
              <a:t>TGCh</a:t>
            </a:r>
            <a:endParaRPr lang="en-US" b="1" dirty="0" smtClean="0"/>
          </a:p>
          <a:p>
            <a:pPr>
              <a:buFontTx/>
              <a:buChar char="-"/>
            </a:pPr>
            <a:r>
              <a:rPr lang="en-US" b="1" dirty="0" smtClean="0"/>
              <a:t> </a:t>
            </a:r>
            <a:r>
              <a:rPr lang="en-US" b="1" dirty="0" err="1" smtClean="0"/>
              <a:t>Bwyd</a:t>
            </a:r>
            <a:endParaRPr lang="en-US" b="1" dirty="0" smtClean="0"/>
          </a:p>
          <a:p>
            <a:pPr>
              <a:buFontTx/>
              <a:buChar char="-"/>
            </a:pPr>
            <a:r>
              <a:rPr lang="en-US" b="1" i="1" dirty="0" smtClean="0"/>
              <a:t> </a:t>
            </a:r>
            <a:r>
              <a:rPr lang="en-US" b="1" i="1" dirty="0" err="1" smtClean="0"/>
              <a:t>Defnyddiau</a:t>
            </a:r>
            <a:r>
              <a:rPr lang="en-US" b="1" i="1" dirty="0" smtClean="0"/>
              <a:t> </a:t>
            </a:r>
            <a:r>
              <a:rPr lang="en-US" b="1" i="1" dirty="0" err="1" smtClean="0"/>
              <a:t>hyblyg</a:t>
            </a:r>
            <a:r>
              <a:rPr lang="en-US" b="1" i="1" dirty="0" smtClean="0"/>
              <a:t> ac </a:t>
            </a:r>
            <a:r>
              <a:rPr lang="en-US" b="1" i="1" dirty="0" err="1" smtClean="0"/>
              <a:t>anhyblyg</a:t>
            </a:r>
            <a:endParaRPr lang="en-US" b="1" i="1" dirty="0" smtClean="0"/>
          </a:p>
          <a:p>
            <a:pPr>
              <a:buFontTx/>
              <a:buChar char="-"/>
            </a:pPr>
            <a:r>
              <a:rPr lang="en-US" b="1" i="1" dirty="0" smtClean="0"/>
              <a:t> </a:t>
            </a:r>
            <a:r>
              <a:rPr lang="en-US" b="1" i="1" dirty="0" err="1" smtClean="0"/>
              <a:t>Systemau</a:t>
            </a:r>
            <a:r>
              <a:rPr lang="en-US" b="1" i="1" dirty="0" smtClean="0"/>
              <a:t> </a:t>
            </a:r>
            <a:r>
              <a:rPr lang="en-US" b="1" i="1" dirty="0" smtClean="0"/>
              <a:t>a </a:t>
            </a:r>
            <a:r>
              <a:rPr lang="en-US" b="1" i="1" dirty="0" err="1" smtClean="0"/>
              <a:t>rheoli</a:t>
            </a:r>
            <a:endParaRPr lang="en-US" b="1" i="1" dirty="0" smtClean="0"/>
          </a:p>
          <a:p>
            <a:endParaRPr lang="en-US" dirty="0"/>
          </a:p>
        </p:txBody>
      </p:sp>
      <p:sp>
        <p:nvSpPr>
          <p:cNvPr id="6" name="Content Placeholder 5"/>
          <p:cNvSpPr>
            <a:spLocks noGrp="1"/>
          </p:cNvSpPr>
          <p:nvPr>
            <p:ph sz="quarter" idx="4"/>
          </p:nvPr>
        </p:nvSpPr>
        <p:spPr/>
        <p:txBody>
          <a:bodyPr/>
          <a:lstStyle/>
          <a:p>
            <a:endParaRPr lang="en-US" dirty="0" smtClean="0"/>
          </a:p>
          <a:p>
            <a:pPr>
              <a:buFontTx/>
              <a:buChar char="-"/>
            </a:pPr>
            <a:r>
              <a:rPr lang="en-US" b="1" dirty="0" smtClean="0"/>
              <a:t> Developing </a:t>
            </a:r>
            <a:r>
              <a:rPr lang="en-US" b="1" dirty="0" smtClean="0"/>
              <a:t>ICT capability</a:t>
            </a:r>
          </a:p>
          <a:p>
            <a:pPr>
              <a:buFontTx/>
              <a:buChar char="-"/>
            </a:pPr>
            <a:r>
              <a:rPr lang="en-US" b="1" dirty="0" smtClean="0"/>
              <a:t> Food</a:t>
            </a:r>
            <a:endParaRPr lang="en-US" b="1" dirty="0" smtClean="0"/>
          </a:p>
          <a:p>
            <a:pPr>
              <a:buFontTx/>
              <a:buChar char="-"/>
            </a:pPr>
            <a:r>
              <a:rPr lang="en-US" b="1" i="1" dirty="0" smtClean="0"/>
              <a:t> Rigid </a:t>
            </a:r>
            <a:r>
              <a:rPr lang="en-US" b="1" i="1" dirty="0" smtClean="0"/>
              <a:t>and flexible materials</a:t>
            </a:r>
          </a:p>
          <a:p>
            <a:pPr>
              <a:buFontTx/>
              <a:buChar char="-"/>
            </a:pPr>
            <a:r>
              <a:rPr lang="en-US" b="1" i="1" dirty="0" smtClean="0"/>
              <a:t> Systems </a:t>
            </a:r>
            <a:r>
              <a:rPr lang="en-US" b="1" i="1" dirty="0" smtClean="0"/>
              <a:t>and control</a:t>
            </a:r>
          </a:p>
          <a:p>
            <a:endParaRPr lang="en-US" dirty="0"/>
          </a:p>
        </p:txBody>
      </p:sp>
    </p:spTree>
    <p:extLst>
      <p:ext uri="{BB962C8B-B14F-4D97-AF65-F5344CB8AC3E}">
        <p14:creationId xmlns:p14="http://schemas.microsoft.com/office/powerpoint/2010/main" val="1653168647"/>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907957"/>
          </a:xfrm>
        </p:spPr>
        <p:txBody>
          <a:bodyPr>
            <a:normAutofit/>
          </a:bodyPr>
          <a:lstStyle/>
          <a:p>
            <a:r>
              <a:rPr lang="en-GB" dirty="0" err="1" smtClean="0"/>
              <a:t>Ceir</a:t>
            </a:r>
            <a:r>
              <a:rPr lang="en-GB" dirty="0" smtClean="0"/>
              <a:t> </a:t>
            </a:r>
            <a:r>
              <a:rPr lang="en-GB" dirty="0" err="1" smtClean="0"/>
              <a:t>Balŵn</a:t>
            </a:r>
            <a:r>
              <a:rPr lang="en-GB" b="1" dirty="0"/>
              <a:t/>
            </a:r>
            <a:br>
              <a:rPr lang="en-GB" b="1" dirty="0"/>
            </a:br>
            <a:endParaRPr lang="en-GB" dirty="0"/>
          </a:p>
        </p:txBody>
      </p:sp>
      <p:sp>
        <p:nvSpPr>
          <p:cNvPr id="3" name="Content Placeholder 2"/>
          <p:cNvSpPr>
            <a:spLocks noGrp="1"/>
          </p:cNvSpPr>
          <p:nvPr>
            <p:ph idx="1"/>
          </p:nvPr>
        </p:nvSpPr>
        <p:spPr>
          <a:xfrm>
            <a:off x="1097280" y="1845734"/>
            <a:ext cx="10394266" cy="4023360"/>
          </a:xfrm>
        </p:spPr>
        <p:txBody>
          <a:bodyPr>
            <a:normAutofit fontScale="70000" lnSpcReduction="20000"/>
          </a:bodyPr>
          <a:lstStyle/>
          <a:p>
            <a:pPr marL="0" indent="0">
              <a:buNone/>
            </a:pPr>
            <a:endParaRPr lang="en-GB" sz="3600" b="1" dirty="0" smtClean="0">
              <a:solidFill>
                <a:schemeClr val="tx1"/>
              </a:solidFill>
            </a:endParaRPr>
          </a:p>
          <a:p>
            <a:pPr marL="0" indent="0">
              <a:buNone/>
            </a:pPr>
            <a:r>
              <a:rPr lang="en-GB" sz="3600" b="1" dirty="0" smtClean="0">
                <a:solidFill>
                  <a:schemeClr val="tx1"/>
                </a:solidFill>
              </a:rPr>
              <a:t>Meddwl am </a:t>
            </a:r>
            <a:r>
              <a:rPr lang="en-GB" sz="3600" b="1" dirty="0" err="1" smtClean="0">
                <a:solidFill>
                  <a:schemeClr val="tx1"/>
                </a:solidFill>
              </a:rPr>
              <a:t>nodweddion</a:t>
            </a:r>
            <a:r>
              <a:rPr lang="en-GB" sz="3600" b="1" dirty="0" smtClean="0">
                <a:solidFill>
                  <a:schemeClr val="tx1"/>
                </a:solidFill>
              </a:rPr>
              <a:t> </a:t>
            </a:r>
            <a:r>
              <a:rPr lang="en-GB" sz="3600" b="1" dirty="0" err="1" smtClean="0">
                <a:solidFill>
                  <a:schemeClr val="tx1"/>
                </a:solidFill>
              </a:rPr>
              <a:t>dysgu</a:t>
            </a:r>
            <a:r>
              <a:rPr lang="en-GB" sz="3600" b="1" dirty="0" smtClean="0">
                <a:solidFill>
                  <a:schemeClr val="tx1"/>
                </a:solidFill>
              </a:rPr>
              <a:t> </a:t>
            </a:r>
            <a:r>
              <a:rPr lang="en-GB" sz="3600" b="1" dirty="0" err="1" smtClean="0">
                <a:solidFill>
                  <a:schemeClr val="tx1"/>
                </a:solidFill>
              </a:rPr>
              <a:t>gweithredol</a:t>
            </a:r>
            <a:r>
              <a:rPr lang="en-GB" sz="3600" b="1" dirty="0" smtClean="0">
                <a:solidFill>
                  <a:schemeClr val="tx1"/>
                </a:solidFill>
              </a:rPr>
              <a:t> o </a:t>
            </a:r>
            <a:r>
              <a:rPr lang="en-GB" sz="3600" b="1" dirty="0" err="1" smtClean="0">
                <a:solidFill>
                  <a:schemeClr val="tx1"/>
                </a:solidFill>
              </a:rPr>
              <a:t>fewn</a:t>
            </a:r>
            <a:r>
              <a:rPr lang="en-GB" sz="3600" b="1" dirty="0" smtClean="0">
                <a:solidFill>
                  <a:schemeClr val="tx1"/>
                </a:solidFill>
              </a:rPr>
              <a:t> DSY </a:t>
            </a:r>
            <a:r>
              <a:rPr lang="en-GB" sz="3600" b="1" dirty="0" err="1" smtClean="0">
                <a:solidFill>
                  <a:schemeClr val="tx1"/>
                </a:solidFill>
              </a:rPr>
              <a:t>wrth</a:t>
            </a:r>
            <a:r>
              <a:rPr lang="en-GB" sz="3600" b="1" dirty="0" smtClean="0">
                <a:solidFill>
                  <a:schemeClr val="tx1"/>
                </a:solidFill>
              </a:rPr>
              <a:t> </a:t>
            </a:r>
            <a:r>
              <a:rPr lang="en-GB" sz="3600" b="1" dirty="0" err="1" smtClean="0">
                <a:solidFill>
                  <a:schemeClr val="tx1"/>
                </a:solidFill>
              </a:rPr>
              <a:t>greu</a:t>
            </a:r>
            <a:r>
              <a:rPr lang="en-GB" sz="3600" b="1" dirty="0" smtClean="0">
                <a:solidFill>
                  <a:schemeClr val="tx1"/>
                </a:solidFill>
              </a:rPr>
              <a:t> </a:t>
            </a:r>
            <a:r>
              <a:rPr lang="en-GB" sz="3600" b="1" dirty="0" err="1" smtClean="0">
                <a:solidFill>
                  <a:schemeClr val="tx1"/>
                </a:solidFill>
              </a:rPr>
              <a:t>eich</a:t>
            </a:r>
            <a:r>
              <a:rPr lang="en-GB" sz="3600" b="1" dirty="0" smtClean="0">
                <a:solidFill>
                  <a:schemeClr val="tx1"/>
                </a:solidFill>
              </a:rPr>
              <a:t> model</a:t>
            </a:r>
          </a:p>
          <a:p>
            <a:pPr marL="0" indent="0">
              <a:buNone/>
            </a:pPr>
            <a:r>
              <a:rPr lang="en-GB" sz="3600" dirty="0" err="1" smtClean="0"/>
              <a:t>Yn</a:t>
            </a:r>
            <a:r>
              <a:rPr lang="en-GB" sz="3600" dirty="0" smtClean="0"/>
              <a:t> </a:t>
            </a:r>
            <a:r>
              <a:rPr lang="en-GB" sz="3600" dirty="0" err="1"/>
              <a:t>adlewyrchu</a:t>
            </a:r>
            <a:r>
              <a:rPr lang="en-GB" sz="3600" dirty="0"/>
              <a:t> </a:t>
            </a:r>
            <a:r>
              <a:rPr lang="en-GB" sz="3600" dirty="0" err="1"/>
              <a:t>egwyddorion</a:t>
            </a:r>
            <a:r>
              <a:rPr lang="en-GB" sz="3600" dirty="0"/>
              <a:t> DSY:</a:t>
            </a:r>
          </a:p>
          <a:p>
            <a:pPr>
              <a:buFont typeface="Wingdings" panose="05000000000000000000" pitchFamily="2" charset="2"/>
              <a:buChar char="§"/>
            </a:pPr>
            <a:r>
              <a:rPr lang="en-GB" sz="3600" dirty="0"/>
              <a:t> </a:t>
            </a:r>
            <a:r>
              <a:rPr lang="en-GB" sz="3600" dirty="0" err="1">
                <a:solidFill>
                  <a:srgbClr val="FF0000"/>
                </a:solidFill>
              </a:rPr>
              <a:t>Yn</a:t>
            </a:r>
            <a:r>
              <a:rPr lang="en-GB" sz="3600" dirty="0">
                <a:solidFill>
                  <a:srgbClr val="FF0000"/>
                </a:solidFill>
              </a:rPr>
              <a:t> </a:t>
            </a:r>
            <a:r>
              <a:rPr lang="en-GB" sz="3600" dirty="0" err="1">
                <a:solidFill>
                  <a:srgbClr val="FF0000"/>
                </a:solidFill>
              </a:rPr>
              <a:t>hyrwyddo</a:t>
            </a:r>
            <a:r>
              <a:rPr lang="en-GB" sz="3600" dirty="0">
                <a:solidFill>
                  <a:srgbClr val="FF0000"/>
                </a:solidFill>
              </a:rPr>
              <a:t> </a:t>
            </a:r>
            <a:r>
              <a:rPr lang="en-GB" sz="3600" dirty="0" err="1">
                <a:solidFill>
                  <a:srgbClr val="FF0000"/>
                </a:solidFill>
              </a:rPr>
              <a:t>asesu</a:t>
            </a:r>
            <a:r>
              <a:rPr lang="en-GB" sz="3600" dirty="0">
                <a:solidFill>
                  <a:srgbClr val="FF0000"/>
                </a:solidFill>
              </a:rPr>
              <a:t> </a:t>
            </a:r>
            <a:r>
              <a:rPr lang="en-GB" sz="3600" dirty="0" err="1">
                <a:solidFill>
                  <a:srgbClr val="FF0000"/>
                </a:solidFill>
              </a:rPr>
              <a:t>ar</a:t>
            </a:r>
            <a:r>
              <a:rPr lang="en-GB" sz="3600" dirty="0">
                <a:solidFill>
                  <a:srgbClr val="FF0000"/>
                </a:solidFill>
              </a:rPr>
              <a:t> </a:t>
            </a:r>
            <a:r>
              <a:rPr lang="en-GB" sz="3600" dirty="0" err="1">
                <a:solidFill>
                  <a:srgbClr val="FF0000"/>
                </a:solidFill>
              </a:rPr>
              <a:t>gyfer</a:t>
            </a:r>
            <a:r>
              <a:rPr lang="en-GB" sz="3600" dirty="0">
                <a:solidFill>
                  <a:srgbClr val="FF0000"/>
                </a:solidFill>
              </a:rPr>
              <a:t> </a:t>
            </a:r>
            <a:r>
              <a:rPr lang="en-GB" sz="3600" dirty="0" err="1">
                <a:solidFill>
                  <a:srgbClr val="FF0000"/>
                </a:solidFill>
              </a:rPr>
              <a:t>dysgu</a:t>
            </a:r>
            <a:endParaRPr lang="en-GB" sz="3600" dirty="0">
              <a:solidFill>
                <a:srgbClr val="FF0000"/>
              </a:solidFill>
            </a:endParaRPr>
          </a:p>
          <a:p>
            <a:pPr>
              <a:buFont typeface="Wingdings" panose="05000000000000000000" pitchFamily="2" charset="2"/>
              <a:buChar char="§"/>
            </a:pPr>
            <a:r>
              <a:rPr lang="en-GB" sz="3600" dirty="0">
                <a:solidFill>
                  <a:srgbClr val="FF0000"/>
                </a:solidFill>
              </a:rPr>
              <a:t> </a:t>
            </a:r>
            <a:r>
              <a:rPr lang="en-GB" sz="3600" dirty="0" err="1">
                <a:solidFill>
                  <a:srgbClr val="FF0000"/>
                </a:solidFill>
              </a:rPr>
              <a:t>Yn</a:t>
            </a:r>
            <a:r>
              <a:rPr lang="en-GB" sz="3600" dirty="0">
                <a:solidFill>
                  <a:srgbClr val="FF0000"/>
                </a:solidFill>
              </a:rPr>
              <a:t> </a:t>
            </a:r>
            <a:r>
              <a:rPr lang="en-GB" sz="3600" dirty="0" err="1">
                <a:solidFill>
                  <a:srgbClr val="FF0000"/>
                </a:solidFill>
              </a:rPr>
              <a:t>annog</a:t>
            </a:r>
            <a:r>
              <a:rPr lang="en-GB" sz="3600" dirty="0">
                <a:solidFill>
                  <a:srgbClr val="FF0000"/>
                </a:solidFill>
              </a:rPr>
              <a:t> plant </a:t>
            </a:r>
            <a:r>
              <a:rPr lang="en-GB" sz="3600" dirty="0" err="1">
                <a:solidFill>
                  <a:srgbClr val="FF0000"/>
                </a:solidFill>
              </a:rPr>
              <a:t>i</a:t>
            </a:r>
            <a:r>
              <a:rPr lang="en-GB" sz="3600" dirty="0">
                <a:solidFill>
                  <a:srgbClr val="FF0000"/>
                </a:solidFill>
              </a:rPr>
              <a:t> </a:t>
            </a:r>
            <a:r>
              <a:rPr lang="en-GB" sz="3600" dirty="0" err="1">
                <a:solidFill>
                  <a:srgbClr val="FF0000"/>
                </a:solidFill>
              </a:rPr>
              <a:t>fynegi</a:t>
            </a:r>
            <a:r>
              <a:rPr lang="en-GB" sz="3600" dirty="0">
                <a:solidFill>
                  <a:srgbClr val="FF0000"/>
                </a:solidFill>
              </a:rPr>
              <a:t> </a:t>
            </a:r>
            <a:r>
              <a:rPr lang="en-GB" sz="3600" dirty="0" err="1">
                <a:solidFill>
                  <a:srgbClr val="FF0000"/>
                </a:solidFill>
              </a:rPr>
              <a:t>syniadau</a:t>
            </a:r>
            <a:r>
              <a:rPr lang="en-GB" sz="3600" dirty="0">
                <a:solidFill>
                  <a:srgbClr val="FF0000"/>
                </a:solidFill>
              </a:rPr>
              <a:t> </a:t>
            </a:r>
            <a:r>
              <a:rPr lang="en-GB" sz="3600" dirty="0" err="1">
                <a:solidFill>
                  <a:srgbClr val="FF0000"/>
                </a:solidFill>
              </a:rPr>
              <a:t>cychwynnol</a:t>
            </a:r>
            <a:r>
              <a:rPr lang="en-GB" sz="3600" dirty="0">
                <a:solidFill>
                  <a:srgbClr val="FF0000"/>
                </a:solidFill>
              </a:rPr>
              <a:t> </a:t>
            </a:r>
            <a:r>
              <a:rPr lang="en-GB" sz="3600" dirty="0" err="1">
                <a:solidFill>
                  <a:srgbClr val="FF0000"/>
                </a:solidFill>
              </a:rPr>
              <a:t>eu</a:t>
            </a:r>
            <a:r>
              <a:rPr lang="en-GB" sz="3600" dirty="0">
                <a:solidFill>
                  <a:srgbClr val="FF0000"/>
                </a:solidFill>
              </a:rPr>
              <a:t> </a:t>
            </a:r>
            <a:r>
              <a:rPr lang="en-GB" sz="3600" dirty="0" err="1">
                <a:solidFill>
                  <a:srgbClr val="FF0000"/>
                </a:solidFill>
              </a:rPr>
              <a:t>hunan</a:t>
            </a:r>
            <a:endParaRPr lang="en-GB" sz="3600" dirty="0">
              <a:solidFill>
                <a:srgbClr val="FF0000"/>
              </a:solidFill>
            </a:endParaRPr>
          </a:p>
          <a:p>
            <a:pPr>
              <a:buFont typeface="Wingdings" panose="05000000000000000000" pitchFamily="2" charset="2"/>
              <a:buChar char="§"/>
            </a:pPr>
            <a:r>
              <a:rPr lang="en-GB" sz="3600" dirty="0">
                <a:solidFill>
                  <a:srgbClr val="FF0000"/>
                </a:solidFill>
              </a:rPr>
              <a:t> </a:t>
            </a:r>
            <a:r>
              <a:rPr lang="en-GB" sz="3600" dirty="0" err="1">
                <a:solidFill>
                  <a:srgbClr val="FF0000"/>
                </a:solidFill>
              </a:rPr>
              <a:t>Yn</a:t>
            </a:r>
            <a:r>
              <a:rPr lang="en-GB" sz="3600" dirty="0">
                <a:solidFill>
                  <a:srgbClr val="FF0000"/>
                </a:solidFill>
              </a:rPr>
              <a:t> </a:t>
            </a:r>
            <a:r>
              <a:rPr lang="en-GB" sz="3600" dirty="0" err="1">
                <a:solidFill>
                  <a:srgbClr val="FF0000"/>
                </a:solidFill>
              </a:rPr>
              <a:t>annog</a:t>
            </a:r>
            <a:r>
              <a:rPr lang="en-GB" sz="3600" dirty="0">
                <a:solidFill>
                  <a:srgbClr val="FF0000"/>
                </a:solidFill>
              </a:rPr>
              <a:t> </a:t>
            </a:r>
            <a:r>
              <a:rPr lang="en-GB" sz="3600" dirty="0" err="1">
                <a:solidFill>
                  <a:srgbClr val="FF0000"/>
                </a:solidFill>
              </a:rPr>
              <a:t>asesu</a:t>
            </a:r>
            <a:r>
              <a:rPr lang="en-GB" sz="3600" dirty="0">
                <a:solidFill>
                  <a:srgbClr val="FF0000"/>
                </a:solidFill>
              </a:rPr>
              <a:t> </a:t>
            </a:r>
            <a:r>
              <a:rPr lang="en-GB" sz="3600" dirty="0" err="1">
                <a:solidFill>
                  <a:srgbClr val="FF0000"/>
                </a:solidFill>
              </a:rPr>
              <a:t>cyfoedion</a:t>
            </a:r>
            <a:r>
              <a:rPr lang="en-GB" sz="3600" dirty="0">
                <a:solidFill>
                  <a:srgbClr val="FF0000"/>
                </a:solidFill>
              </a:rPr>
              <a:t> a </a:t>
            </a:r>
            <a:r>
              <a:rPr lang="en-GB" sz="3600" dirty="0" err="1">
                <a:solidFill>
                  <a:srgbClr val="FF0000"/>
                </a:solidFill>
              </a:rPr>
              <a:t>hunan</a:t>
            </a:r>
            <a:r>
              <a:rPr lang="en-GB" sz="3600" dirty="0">
                <a:solidFill>
                  <a:srgbClr val="FF0000"/>
                </a:solidFill>
              </a:rPr>
              <a:t> </a:t>
            </a:r>
            <a:r>
              <a:rPr lang="en-GB" sz="3600" dirty="0" err="1">
                <a:solidFill>
                  <a:srgbClr val="FF0000"/>
                </a:solidFill>
              </a:rPr>
              <a:t>asesiad</a:t>
            </a:r>
            <a:endParaRPr lang="en-GB" sz="3600" dirty="0">
              <a:solidFill>
                <a:srgbClr val="FF0000"/>
              </a:solidFill>
            </a:endParaRPr>
          </a:p>
          <a:p>
            <a:pPr>
              <a:buFont typeface="Wingdings" panose="05000000000000000000" pitchFamily="2" charset="2"/>
              <a:buChar char="§"/>
            </a:pPr>
            <a:r>
              <a:rPr lang="en-GB" sz="3600" dirty="0">
                <a:solidFill>
                  <a:srgbClr val="FF0000"/>
                </a:solidFill>
              </a:rPr>
              <a:t> </a:t>
            </a:r>
            <a:r>
              <a:rPr lang="en-GB" sz="3600" dirty="0" err="1">
                <a:solidFill>
                  <a:srgbClr val="FF0000"/>
                </a:solidFill>
              </a:rPr>
              <a:t>Yn</a:t>
            </a:r>
            <a:r>
              <a:rPr lang="en-GB" sz="3600" dirty="0">
                <a:solidFill>
                  <a:srgbClr val="FF0000"/>
                </a:solidFill>
              </a:rPr>
              <a:t> </a:t>
            </a:r>
            <a:r>
              <a:rPr lang="en-GB" sz="3600" dirty="0" err="1">
                <a:solidFill>
                  <a:srgbClr val="FF0000"/>
                </a:solidFill>
              </a:rPr>
              <a:t>annog</a:t>
            </a:r>
            <a:r>
              <a:rPr lang="en-GB" sz="3600" dirty="0">
                <a:solidFill>
                  <a:srgbClr val="FF0000"/>
                </a:solidFill>
              </a:rPr>
              <a:t> </a:t>
            </a:r>
            <a:r>
              <a:rPr lang="en-GB" sz="3600" dirty="0" err="1">
                <a:solidFill>
                  <a:srgbClr val="FF0000"/>
                </a:solidFill>
              </a:rPr>
              <a:t>cydweithio</a:t>
            </a:r>
            <a:endParaRPr lang="en-GB" sz="3600" dirty="0">
              <a:solidFill>
                <a:srgbClr val="FF0000"/>
              </a:solidFill>
            </a:endParaRPr>
          </a:p>
          <a:p>
            <a:pPr>
              <a:buFont typeface="Wingdings" panose="05000000000000000000" pitchFamily="2" charset="2"/>
              <a:buChar char="§"/>
            </a:pPr>
            <a:r>
              <a:rPr lang="en-GB" sz="3600" dirty="0">
                <a:solidFill>
                  <a:srgbClr val="FF0000"/>
                </a:solidFill>
              </a:rPr>
              <a:t> </a:t>
            </a:r>
            <a:r>
              <a:rPr lang="en-GB" sz="3600" dirty="0" err="1">
                <a:solidFill>
                  <a:srgbClr val="FF0000"/>
                </a:solidFill>
              </a:rPr>
              <a:t>Yn</a:t>
            </a:r>
            <a:r>
              <a:rPr lang="en-GB" sz="3600" dirty="0">
                <a:solidFill>
                  <a:srgbClr val="FF0000"/>
                </a:solidFill>
              </a:rPr>
              <a:t> </a:t>
            </a:r>
            <a:r>
              <a:rPr lang="en-GB" sz="3600" dirty="0" err="1">
                <a:solidFill>
                  <a:srgbClr val="FF0000"/>
                </a:solidFill>
              </a:rPr>
              <a:t>annog</a:t>
            </a:r>
            <a:r>
              <a:rPr lang="en-GB" sz="3600" dirty="0">
                <a:solidFill>
                  <a:srgbClr val="FF0000"/>
                </a:solidFill>
              </a:rPr>
              <a:t> </a:t>
            </a:r>
            <a:r>
              <a:rPr lang="en-GB" sz="3600" dirty="0" err="1">
                <a:solidFill>
                  <a:srgbClr val="FF0000"/>
                </a:solidFill>
              </a:rPr>
              <a:t>cwestiynau</a:t>
            </a:r>
            <a:r>
              <a:rPr lang="en-GB" sz="3600" dirty="0">
                <a:solidFill>
                  <a:srgbClr val="FF0000"/>
                </a:solidFill>
              </a:rPr>
              <a:t> </a:t>
            </a:r>
            <a:r>
              <a:rPr lang="en-GB" sz="3600" dirty="0" err="1">
                <a:solidFill>
                  <a:srgbClr val="FF0000"/>
                </a:solidFill>
              </a:rPr>
              <a:t>penagored</a:t>
            </a:r>
            <a:endParaRPr lang="en-GB" sz="3600" dirty="0">
              <a:solidFill>
                <a:srgbClr val="FF0000"/>
              </a:solidFill>
            </a:endParaRPr>
          </a:p>
          <a:p>
            <a:pPr>
              <a:buFont typeface="Wingdings" panose="05000000000000000000" pitchFamily="2" charset="2"/>
              <a:buChar char="§"/>
            </a:pPr>
            <a:endParaRPr lang="en-GB" sz="3600" dirty="0" smtClean="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2258859045"/>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
            </a:r>
            <a:br>
              <a:rPr lang="en-GB" dirty="0"/>
            </a:br>
            <a:r>
              <a:rPr lang="en-GB" dirty="0" err="1" smtClean="0"/>
              <a:t>Gwneud</a:t>
            </a:r>
            <a:r>
              <a:rPr lang="en-GB" dirty="0" smtClean="0"/>
              <a:t> a </a:t>
            </a:r>
            <a:r>
              <a:rPr lang="en-GB" dirty="0" err="1" smtClean="0"/>
              <a:t>phrofi</a:t>
            </a:r>
            <a:endParaRPr lang="en-GB" dirty="0"/>
          </a:p>
        </p:txBody>
      </p:sp>
      <p:sp>
        <p:nvSpPr>
          <p:cNvPr id="3" name="Content Placeholder 2"/>
          <p:cNvSpPr>
            <a:spLocks noGrp="1"/>
          </p:cNvSpPr>
          <p:nvPr>
            <p:ph idx="1"/>
          </p:nvPr>
        </p:nvSpPr>
        <p:spPr/>
        <p:txBody>
          <a:bodyPr>
            <a:normAutofit/>
          </a:bodyPr>
          <a:lstStyle/>
          <a:p>
            <a:endParaRPr lang="en-US" sz="2800" dirty="0" smtClean="0"/>
          </a:p>
          <a:p>
            <a:r>
              <a:rPr lang="en-US" sz="2800" dirty="0" smtClean="0"/>
              <a:t>“</a:t>
            </a:r>
            <a:r>
              <a:rPr lang="en-GB" sz="2800" b="1" dirty="0"/>
              <a:t>Ask it, think it, speak it, try it, break it, fix it”</a:t>
            </a:r>
          </a:p>
          <a:p>
            <a:r>
              <a:rPr lang="en-GB" sz="2800" dirty="0"/>
              <a:t/>
            </a:r>
            <a:br>
              <a:rPr lang="en-GB" sz="2800" dirty="0"/>
            </a:br>
            <a:endParaRPr lang="en-GB" sz="2800" dirty="0" smtClean="0"/>
          </a:p>
          <a:p>
            <a:r>
              <a:rPr lang="en-GB" sz="2800" dirty="0" smtClean="0">
                <a:hlinkClick r:id="rId2"/>
              </a:rPr>
              <a:t>https</a:t>
            </a:r>
            <a:r>
              <a:rPr lang="en-GB" sz="2800" dirty="0">
                <a:hlinkClick r:id="rId2"/>
              </a:rPr>
              <a:t>://www.wikihow.com/Make-a-Balloon-Car</a:t>
            </a:r>
            <a:endParaRPr lang="en-GB" sz="2800" b="1" dirty="0"/>
          </a:p>
        </p:txBody>
      </p:sp>
    </p:spTree>
    <p:extLst>
      <p:ext uri="{BB962C8B-B14F-4D97-AF65-F5344CB8AC3E}">
        <p14:creationId xmlns:p14="http://schemas.microsoft.com/office/powerpoint/2010/main" val="292801898"/>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Eich</a:t>
            </a:r>
            <a:r>
              <a:rPr lang="en-GB" dirty="0" smtClean="0"/>
              <a:t> </a:t>
            </a:r>
            <a:r>
              <a:rPr lang="en-GB" dirty="0" err="1" smtClean="0"/>
              <a:t>amser</a:t>
            </a:r>
            <a:r>
              <a:rPr lang="en-GB" dirty="0" smtClean="0"/>
              <a:t> DSY </a:t>
            </a:r>
            <a:endParaRPr lang="en-GB" dirty="0"/>
          </a:p>
        </p:txBody>
      </p:sp>
      <p:sp>
        <p:nvSpPr>
          <p:cNvPr id="3" name="Content Placeholder 2"/>
          <p:cNvSpPr>
            <a:spLocks noGrp="1"/>
          </p:cNvSpPr>
          <p:nvPr>
            <p:ph idx="1"/>
          </p:nvPr>
        </p:nvSpPr>
        <p:spPr/>
        <p:txBody>
          <a:bodyPr/>
          <a:lstStyle/>
          <a:p>
            <a:endParaRPr lang="en-GB" dirty="0" smtClean="0"/>
          </a:p>
          <a:p>
            <a:r>
              <a:rPr lang="en-GB" dirty="0" err="1" smtClean="0"/>
              <a:t>Gwaith</a:t>
            </a:r>
            <a:r>
              <a:rPr lang="en-GB" dirty="0" smtClean="0"/>
              <a:t> </a:t>
            </a:r>
            <a:r>
              <a:rPr lang="en-GB" dirty="0" err="1" smtClean="0"/>
              <a:t>annibynnol</a:t>
            </a:r>
            <a:r>
              <a:rPr lang="en-GB" dirty="0" smtClean="0"/>
              <a:t> </a:t>
            </a:r>
            <a:r>
              <a:rPr lang="en-GB" dirty="0" err="1" smtClean="0"/>
              <a:t>o’ch</a:t>
            </a:r>
            <a:r>
              <a:rPr lang="en-GB" dirty="0" smtClean="0"/>
              <a:t> </a:t>
            </a:r>
            <a:r>
              <a:rPr lang="en-GB" dirty="0" err="1" smtClean="0"/>
              <a:t>dewis</a:t>
            </a:r>
            <a:r>
              <a:rPr lang="en-GB" dirty="0" smtClean="0"/>
              <a:t> </a:t>
            </a:r>
            <a:r>
              <a:rPr lang="en-GB" dirty="0" err="1" smtClean="0"/>
              <a:t>eich</a:t>
            </a:r>
            <a:r>
              <a:rPr lang="en-GB" dirty="0" smtClean="0"/>
              <a:t> </a:t>
            </a:r>
            <a:r>
              <a:rPr lang="en-GB" dirty="0" err="1" smtClean="0"/>
              <a:t>hunan</a:t>
            </a:r>
            <a:r>
              <a:rPr lang="en-GB" dirty="0" smtClean="0"/>
              <a:t> </a:t>
            </a:r>
            <a:r>
              <a:rPr lang="en-GB" dirty="0" err="1" smtClean="0"/>
              <a:t>i</a:t>
            </a:r>
            <a:r>
              <a:rPr lang="en-GB" dirty="0" smtClean="0"/>
              <a:t> </a:t>
            </a:r>
            <a:r>
              <a:rPr lang="en-GB" dirty="0" err="1" smtClean="0"/>
              <a:t>gyflawni’r</a:t>
            </a:r>
            <a:r>
              <a:rPr lang="en-GB" dirty="0" smtClean="0"/>
              <a:t> </a:t>
            </a:r>
            <a:r>
              <a:rPr lang="en-GB" dirty="0" err="1" smtClean="0"/>
              <a:t>aseiniad</a:t>
            </a:r>
            <a:endParaRPr lang="en-GB" dirty="0" smtClean="0"/>
          </a:p>
          <a:p>
            <a:endParaRPr lang="en-GB" dirty="0"/>
          </a:p>
          <a:p>
            <a:r>
              <a:rPr lang="en-GB" sz="4000" dirty="0" err="1" smtClean="0"/>
              <a:t>Llyfrgell</a:t>
            </a:r>
            <a:r>
              <a:rPr lang="en-GB" sz="4000" dirty="0" smtClean="0"/>
              <a:t>; </a:t>
            </a:r>
            <a:r>
              <a:rPr lang="en-GB" sz="4000" dirty="0" err="1" smtClean="0"/>
              <a:t>gwefannau</a:t>
            </a:r>
            <a:r>
              <a:rPr lang="en-GB" sz="4000" dirty="0" smtClean="0"/>
              <a:t>/Moodle</a:t>
            </a:r>
            <a:r>
              <a:rPr lang="en-GB" sz="4000" dirty="0" smtClean="0"/>
              <a:t>; </a:t>
            </a:r>
            <a:endParaRPr lang="en-GB" sz="4000" dirty="0" smtClean="0"/>
          </a:p>
          <a:p>
            <a:r>
              <a:rPr lang="en-GB" sz="4000" dirty="0" err="1" smtClean="0"/>
              <a:t>R</a:t>
            </a:r>
            <a:r>
              <a:rPr lang="en-GB" sz="4000" dirty="0" err="1" smtClean="0"/>
              <a:t>hannu</a:t>
            </a:r>
            <a:r>
              <a:rPr lang="en-GB" sz="4000" dirty="0" smtClean="0"/>
              <a:t> </a:t>
            </a:r>
            <a:r>
              <a:rPr lang="en-GB" sz="4000" dirty="0" err="1" smtClean="0"/>
              <a:t>syniadau</a:t>
            </a:r>
            <a:r>
              <a:rPr lang="en-GB" sz="4000" dirty="0" smtClean="0"/>
              <a:t>; </a:t>
            </a:r>
            <a:r>
              <a:rPr lang="en-GB" sz="4000" dirty="0" err="1" smtClean="0"/>
              <a:t>gofyn</a:t>
            </a:r>
            <a:r>
              <a:rPr lang="en-GB" sz="4000" dirty="0" smtClean="0"/>
              <a:t> am help </a:t>
            </a:r>
            <a:r>
              <a:rPr lang="en-GB" sz="4000" dirty="0" err="1" smtClean="0"/>
              <a:t>yr</a:t>
            </a:r>
            <a:r>
              <a:rPr lang="en-GB" sz="4000" dirty="0" smtClean="0"/>
              <a:t> </a:t>
            </a:r>
            <a:r>
              <a:rPr lang="en-GB" sz="4000" dirty="0" err="1" smtClean="0"/>
              <a:t>hwylusydd</a:t>
            </a:r>
            <a:endParaRPr lang="en-GB" sz="4000" dirty="0"/>
          </a:p>
        </p:txBody>
      </p:sp>
    </p:spTree>
    <p:extLst>
      <p:ext uri="{BB962C8B-B14F-4D97-AF65-F5344CB8AC3E}">
        <p14:creationId xmlns:p14="http://schemas.microsoft.com/office/powerpoint/2010/main" val="295233310"/>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D5: </a:t>
            </a:r>
            <a:r>
              <a:rPr lang="en-GB" dirty="0" err="1" smtClean="0"/>
              <a:t>Adeiladu</a:t>
            </a:r>
            <a:r>
              <a:rPr lang="en-GB" dirty="0" smtClean="0"/>
              <a:t> Scribble </a:t>
            </a:r>
            <a:r>
              <a:rPr lang="en-GB" dirty="0"/>
              <a:t>B</a:t>
            </a:r>
            <a:r>
              <a:rPr lang="en-GB" dirty="0" smtClean="0"/>
              <a:t>ot</a:t>
            </a:r>
            <a:endParaRPr lang="en-GB" dirty="0"/>
          </a:p>
        </p:txBody>
      </p:sp>
      <p:sp>
        <p:nvSpPr>
          <p:cNvPr id="3" name="Content Placeholder 2"/>
          <p:cNvSpPr>
            <a:spLocks noGrp="1"/>
          </p:cNvSpPr>
          <p:nvPr>
            <p:ph idx="1"/>
          </p:nvPr>
        </p:nvSpPr>
        <p:spPr/>
        <p:txBody>
          <a:bodyPr>
            <a:normAutofit/>
          </a:bodyPr>
          <a:lstStyle/>
          <a:p>
            <a:pPr marL="0" indent="0">
              <a:buNone/>
            </a:pPr>
            <a:r>
              <a:rPr lang="en-US" dirty="0"/>
              <a:t>“</a:t>
            </a:r>
            <a:r>
              <a:rPr lang="en-GB" b="1" dirty="0"/>
              <a:t>Ask it, think it, speak it, try it, break it, fix it</a:t>
            </a:r>
            <a:r>
              <a:rPr lang="en-GB" b="1" dirty="0" smtClean="0"/>
              <a:t>”</a:t>
            </a:r>
            <a:endParaRPr lang="en-GB" dirty="0" smtClean="0">
              <a:hlinkClick r:id="rId2"/>
            </a:endParaRPr>
          </a:p>
          <a:p>
            <a:pPr marL="0" indent="0">
              <a:buNone/>
            </a:pPr>
            <a:r>
              <a:rPr lang="en-GB" dirty="0" smtClean="0">
                <a:hlinkClick r:id="rId2"/>
              </a:rPr>
              <a:t>https</a:t>
            </a:r>
            <a:r>
              <a:rPr lang="en-GB" dirty="0">
                <a:hlinkClick r:id="rId2"/>
              </a:rPr>
              <a:t>://</a:t>
            </a:r>
            <a:r>
              <a:rPr lang="en-GB" dirty="0" smtClean="0">
                <a:hlinkClick r:id="rId2"/>
              </a:rPr>
              <a:t>www.youtube.com/watch?v=IVrfcTPSzyo</a:t>
            </a:r>
            <a:endParaRPr lang="en-GB" dirty="0" smtClean="0"/>
          </a:p>
          <a:p>
            <a:pPr marL="0" indent="0">
              <a:buNone/>
            </a:pPr>
            <a:r>
              <a:rPr lang="en-GB" b="1" dirty="0">
                <a:solidFill>
                  <a:schemeClr val="tx1"/>
                </a:solidFill>
              </a:rPr>
              <a:t>Meddwl am </a:t>
            </a:r>
            <a:r>
              <a:rPr lang="en-GB" b="1" dirty="0" err="1">
                <a:solidFill>
                  <a:schemeClr val="tx1"/>
                </a:solidFill>
              </a:rPr>
              <a:t>nodweddion</a:t>
            </a:r>
            <a:r>
              <a:rPr lang="en-GB" b="1" dirty="0">
                <a:solidFill>
                  <a:schemeClr val="tx1"/>
                </a:solidFill>
              </a:rPr>
              <a:t> </a:t>
            </a:r>
            <a:r>
              <a:rPr lang="en-GB" b="1" dirty="0" err="1">
                <a:solidFill>
                  <a:schemeClr val="tx1"/>
                </a:solidFill>
              </a:rPr>
              <a:t>dysgu</a:t>
            </a:r>
            <a:r>
              <a:rPr lang="en-GB" b="1" dirty="0">
                <a:solidFill>
                  <a:schemeClr val="tx1"/>
                </a:solidFill>
              </a:rPr>
              <a:t> </a:t>
            </a:r>
            <a:r>
              <a:rPr lang="en-GB" b="1" dirty="0" err="1">
                <a:solidFill>
                  <a:schemeClr val="tx1"/>
                </a:solidFill>
              </a:rPr>
              <a:t>gweithredol</a:t>
            </a:r>
            <a:r>
              <a:rPr lang="en-GB" b="1" dirty="0">
                <a:solidFill>
                  <a:schemeClr val="tx1"/>
                </a:solidFill>
              </a:rPr>
              <a:t> o </a:t>
            </a:r>
            <a:r>
              <a:rPr lang="en-GB" b="1" dirty="0" err="1">
                <a:solidFill>
                  <a:schemeClr val="tx1"/>
                </a:solidFill>
              </a:rPr>
              <a:t>fewn</a:t>
            </a:r>
            <a:r>
              <a:rPr lang="en-GB" b="1" dirty="0">
                <a:solidFill>
                  <a:schemeClr val="tx1"/>
                </a:solidFill>
              </a:rPr>
              <a:t> DSY </a:t>
            </a:r>
            <a:r>
              <a:rPr lang="en-GB" b="1" dirty="0" err="1">
                <a:solidFill>
                  <a:schemeClr val="tx1"/>
                </a:solidFill>
              </a:rPr>
              <a:t>wrth</a:t>
            </a:r>
            <a:r>
              <a:rPr lang="en-GB" b="1" dirty="0">
                <a:solidFill>
                  <a:schemeClr val="tx1"/>
                </a:solidFill>
              </a:rPr>
              <a:t> </a:t>
            </a:r>
            <a:r>
              <a:rPr lang="en-GB" b="1" dirty="0" err="1">
                <a:solidFill>
                  <a:schemeClr val="tx1"/>
                </a:solidFill>
              </a:rPr>
              <a:t>greu</a:t>
            </a:r>
            <a:r>
              <a:rPr lang="en-GB" b="1" dirty="0">
                <a:solidFill>
                  <a:schemeClr val="tx1"/>
                </a:solidFill>
              </a:rPr>
              <a:t> </a:t>
            </a:r>
            <a:r>
              <a:rPr lang="en-GB" b="1" dirty="0" err="1">
                <a:solidFill>
                  <a:schemeClr val="tx1"/>
                </a:solidFill>
              </a:rPr>
              <a:t>eich</a:t>
            </a:r>
            <a:r>
              <a:rPr lang="en-GB" b="1" dirty="0">
                <a:solidFill>
                  <a:schemeClr val="tx1"/>
                </a:solidFill>
              </a:rPr>
              <a:t> model</a:t>
            </a:r>
          </a:p>
          <a:p>
            <a:pPr marL="0" indent="0">
              <a:buNone/>
            </a:pPr>
            <a:r>
              <a:rPr lang="en-GB" dirty="0" err="1"/>
              <a:t>Yn</a:t>
            </a:r>
            <a:r>
              <a:rPr lang="en-GB" dirty="0"/>
              <a:t> </a:t>
            </a:r>
            <a:r>
              <a:rPr lang="en-GB" dirty="0" err="1"/>
              <a:t>adlewyrchu</a:t>
            </a:r>
            <a:r>
              <a:rPr lang="en-GB" dirty="0"/>
              <a:t> </a:t>
            </a:r>
            <a:r>
              <a:rPr lang="en-GB" dirty="0" err="1"/>
              <a:t>egwyddorion</a:t>
            </a:r>
            <a:r>
              <a:rPr lang="en-GB" dirty="0"/>
              <a:t> DSY:</a:t>
            </a:r>
          </a:p>
          <a:p>
            <a:pPr>
              <a:buFont typeface="Wingdings" panose="05000000000000000000" pitchFamily="2" charset="2"/>
              <a:buChar char="§"/>
            </a:pPr>
            <a:r>
              <a:rPr lang="en-GB" dirty="0"/>
              <a:t> </a:t>
            </a:r>
            <a:r>
              <a:rPr lang="en-GB" dirty="0" err="1">
                <a:solidFill>
                  <a:srgbClr val="FF0000"/>
                </a:solidFill>
              </a:rPr>
              <a:t>Yn</a:t>
            </a:r>
            <a:r>
              <a:rPr lang="en-GB" dirty="0">
                <a:solidFill>
                  <a:srgbClr val="FF0000"/>
                </a:solidFill>
              </a:rPr>
              <a:t> </a:t>
            </a:r>
            <a:r>
              <a:rPr lang="en-GB" dirty="0" err="1">
                <a:solidFill>
                  <a:srgbClr val="FF0000"/>
                </a:solidFill>
              </a:rPr>
              <a:t>hyrwyddo</a:t>
            </a:r>
            <a:r>
              <a:rPr lang="en-GB" dirty="0">
                <a:solidFill>
                  <a:srgbClr val="FF0000"/>
                </a:solidFill>
              </a:rPr>
              <a:t> </a:t>
            </a:r>
            <a:r>
              <a:rPr lang="en-GB" dirty="0" err="1">
                <a:solidFill>
                  <a:srgbClr val="FF0000"/>
                </a:solidFill>
              </a:rPr>
              <a:t>asesu</a:t>
            </a:r>
            <a:r>
              <a:rPr lang="en-GB" dirty="0">
                <a:solidFill>
                  <a:srgbClr val="FF0000"/>
                </a:solidFill>
              </a:rPr>
              <a:t> </a:t>
            </a:r>
            <a:r>
              <a:rPr lang="en-GB" dirty="0" err="1">
                <a:solidFill>
                  <a:srgbClr val="FF0000"/>
                </a:solidFill>
              </a:rPr>
              <a:t>ar</a:t>
            </a:r>
            <a:r>
              <a:rPr lang="en-GB" dirty="0">
                <a:solidFill>
                  <a:srgbClr val="FF0000"/>
                </a:solidFill>
              </a:rPr>
              <a:t> </a:t>
            </a:r>
            <a:r>
              <a:rPr lang="en-GB" dirty="0" err="1">
                <a:solidFill>
                  <a:srgbClr val="FF0000"/>
                </a:solidFill>
              </a:rPr>
              <a:t>gyfer</a:t>
            </a:r>
            <a:r>
              <a:rPr lang="en-GB" dirty="0">
                <a:solidFill>
                  <a:srgbClr val="FF0000"/>
                </a:solidFill>
              </a:rPr>
              <a:t> </a:t>
            </a:r>
            <a:r>
              <a:rPr lang="en-GB" dirty="0" err="1">
                <a:solidFill>
                  <a:srgbClr val="FF0000"/>
                </a:solidFill>
              </a:rPr>
              <a:t>dysgu</a:t>
            </a:r>
            <a:endParaRPr lang="en-GB" dirty="0">
              <a:solidFill>
                <a:srgbClr val="FF0000"/>
              </a:solidFill>
            </a:endParaRPr>
          </a:p>
          <a:p>
            <a:pPr>
              <a:buFont typeface="Wingdings" panose="05000000000000000000" pitchFamily="2" charset="2"/>
              <a:buChar char="§"/>
            </a:pPr>
            <a:r>
              <a:rPr lang="en-GB" dirty="0">
                <a:solidFill>
                  <a:srgbClr val="FF0000"/>
                </a:solidFill>
              </a:rPr>
              <a:t> </a:t>
            </a:r>
            <a:r>
              <a:rPr lang="en-GB" dirty="0" err="1">
                <a:solidFill>
                  <a:srgbClr val="FF0000"/>
                </a:solidFill>
              </a:rPr>
              <a:t>Yn</a:t>
            </a:r>
            <a:r>
              <a:rPr lang="en-GB" dirty="0">
                <a:solidFill>
                  <a:srgbClr val="FF0000"/>
                </a:solidFill>
              </a:rPr>
              <a:t> </a:t>
            </a:r>
            <a:r>
              <a:rPr lang="en-GB" dirty="0" err="1">
                <a:solidFill>
                  <a:srgbClr val="FF0000"/>
                </a:solidFill>
              </a:rPr>
              <a:t>annog</a:t>
            </a:r>
            <a:r>
              <a:rPr lang="en-GB" dirty="0">
                <a:solidFill>
                  <a:srgbClr val="FF0000"/>
                </a:solidFill>
              </a:rPr>
              <a:t> plant </a:t>
            </a:r>
            <a:r>
              <a:rPr lang="en-GB" dirty="0" err="1">
                <a:solidFill>
                  <a:srgbClr val="FF0000"/>
                </a:solidFill>
              </a:rPr>
              <a:t>i</a:t>
            </a:r>
            <a:r>
              <a:rPr lang="en-GB" dirty="0">
                <a:solidFill>
                  <a:srgbClr val="FF0000"/>
                </a:solidFill>
              </a:rPr>
              <a:t> </a:t>
            </a:r>
            <a:r>
              <a:rPr lang="en-GB" dirty="0" err="1">
                <a:solidFill>
                  <a:srgbClr val="FF0000"/>
                </a:solidFill>
              </a:rPr>
              <a:t>fynegi</a:t>
            </a:r>
            <a:r>
              <a:rPr lang="en-GB" dirty="0">
                <a:solidFill>
                  <a:srgbClr val="FF0000"/>
                </a:solidFill>
              </a:rPr>
              <a:t> </a:t>
            </a:r>
            <a:r>
              <a:rPr lang="en-GB" dirty="0" err="1">
                <a:solidFill>
                  <a:srgbClr val="FF0000"/>
                </a:solidFill>
              </a:rPr>
              <a:t>syniadau</a:t>
            </a:r>
            <a:r>
              <a:rPr lang="en-GB" dirty="0">
                <a:solidFill>
                  <a:srgbClr val="FF0000"/>
                </a:solidFill>
              </a:rPr>
              <a:t> </a:t>
            </a:r>
            <a:r>
              <a:rPr lang="en-GB" dirty="0" err="1">
                <a:solidFill>
                  <a:srgbClr val="FF0000"/>
                </a:solidFill>
              </a:rPr>
              <a:t>cychwynnol</a:t>
            </a:r>
            <a:r>
              <a:rPr lang="en-GB" dirty="0">
                <a:solidFill>
                  <a:srgbClr val="FF0000"/>
                </a:solidFill>
              </a:rPr>
              <a:t> </a:t>
            </a:r>
            <a:r>
              <a:rPr lang="en-GB" dirty="0" err="1">
                <a:solidFill>
                  <a:srgbClr val="FF0000"/>
                </a:solidFill>
              </a:rPr>
              <a:t>eu</a:t>
            </a:r>
            <a:r>
              <a:rPr lang="en-GB" dirty="0">
                <a:solidFill>
                  <a:srgbClr val="FF0000"/>
                </a:solidFill>
              </a:rPr>
              <a:t> </a:t>
            </a:r>
            <a:r>
              <a:rPr lang="en-GB" dirty="0" err="1">
                <a:solidFill>
                  <a:srgbClr val="FF0000"/>
                </a:solidFill>
              </a:rPr>
              <a:t>hunan</a:t>
            </a:r>
            <a:endParaRPr lang="en-GB" dirty="0">
              <a:solidFill>
                <a:srgbClr val="FF0000"/>
              </a:solidFill>
            </a:endParaRPr>
          </a:p>
          <a:p>
            <a:pPr>
              <a:buFont typeface="Wingdings" panose="05000000000000000000" pitchFamily="2" charset="2"/>
              <a:buChar char="§"/>
            </a:pPr>
            <a:r>
              <a:rPr lang="en-GB" dirty="0">
                <a:solidFill>
                  <a:srgbClr val="FF0000"/>
                </a:solidFill>
              </a:rPr>
              <a:t> </a:t>
            </a:r>
            <a:r>
              <a:rPr lang="en-GB" dirty="0" err="1">
                <a:solidFill>
                  <a:srgbClr val="FF0000"/>
                </a:solidFill>
              </a:rPr>
              <a:t>Yn</a:t>
            </a:r>
            <a:r>
              <a:rPr lang="en-GB" dirty="0">
                <a:solidFill>
                  <a:srgbClr val="FF0000"/>
                </a:solidFill>
              </a:rPr>
              <a:t> </a:t>
            </a:r>
            <a:r>
              <a:rPr lang="en-GB" dirty="0" err="1">
                <a:solidFill>
                  <a:srgbClr val="FF0000"/>
                </a:solidFill>
              </a:rPr>
              <a:t>annog</a:t>
            </a:r>
            <a:r>
              <a:rPr lang="en-GB" dirty="0">
                <a:solidFill>
                  <a:srgbClr val="FF0000"/>
                </a:solidFill>
              </a:rPr>
              <a:t> </a:t>
            </a:r>
            <a:r>
              <a:rPr lang="en-GB" dirty="0" err="1">
                <a:solidFill>
                  <a:srgbClr val="FF0000"/>
                </a:solidFill>
              </a:rPr>
              <a:t>asesu</a:t>
            </a:r>
            <a:r>
              <a:rPr lang="en-GB" dirty="0">
                <a:solidFill>
                  <a:srgbClr val="FF0000"/>
                </a:solidFill>
              </a:rPr>
              <a:t> </a:t>
            </a:r>
            <a:r>
              <a:rPr lang="en-GB" dirty="0" err="1">
                <a:solidFill>
                  <a:srgbClr val="FF0000"/>
                </a:solidFill>
              </a:rPr>
              <a:t>cyfoedion</a:t>
            </a:r>
            <a:r>
              <a:rPr lang="en-GB" dirty="0">
                <a:solidFill>
                  <a:srgbClr val="FF0000"/>
                </a:solidFill>
              </a:rPr>
              <a:t> a </a:t>
            </a:r>
            <a:r>
              <a:rPr lang="en-GB" dirty="0" err="1">
                <a:solidFill>
                  <a:srgbClr val="FF0000"/>
                </a:solidFill>
              </a:rPr>
              <a:t>hunan</a:t>
            </a:r>
            <a:r>
              <a:rPr lang="en-GB" dirty="0">
                <a:solidFill>
                  <a:srgbClr val="FF0000"/>
                </a:solidFill>
              </a:rPr>
              <a:t> </a:t>
            </a:r>
            <a:r>
              <a:rPr lang="en-GB" dirty="0" err="1">
                <a:solidFill>
                  <a:srgbClr val="FF0000"/>
                </a:solidFill>
              </a:rPr>
              <a:t>asesiad</a:t>
            </a:r>
            <a:endParaRPr lang="en-GB" dirty="0">
              <a:solidFill>
                <a:srgbClr val="FF0000"/>
              </a:solidFill>
            </a:endParaRPr>
          </a:p>
          <a:p>
            <a:pPr>
              <a:buFont typeface="Wingdings" panose="05000000000000000000" pitchFamily="2" charset="2"/>
              <a:buChar char="§"/>
            </a:pPr>
            <a:r>
              <a:rPr lang="en-GB" dirty="0">
                <a:solidFill>
                  <a:srgbClr val="FF0000"/>
                </a:solidFill>
              </a:rPr>
              <a:t> </a:t>
            </a:r>
            <a:r>
              <a:rPr lang="en-GB" dirty="0" err="1">
                <a:solidFill>
                  <a:srgbClr val="FF0000"/>
                </a:solidFill>
              </a:rPr>
              <a:t>Yn</a:t>
            </a:r>
            <a:r>
              <a:rPr lang="en-GB" dirty="0">
                <a:solidFill>
                  <a:srgbClr val="FF0000"/>
                </a:solidFill>
              </a:rPr>
              <a:t> </a:t>
            </a:r>
            <a:r>
              <a:rPr lang="en-GB" dirty="0" err="1">
                <a:solidFill>
                  <a:srgbClr val="FF0000"/>
                </a:solidFill>
              </a:rPr>
              <a:t>annog</a:t>
            </a:r>
            <a:r>
              <a:rPr lang="en-GB" dirty="0">
                <a:solidFill>
                  <a:srgbClr val="FF0000"/>
                </a:solidFill>
              </a:rPr>
              <a:t> </a:t>
            </a:r>
            <a:r>
              <a:rPr lang="en-GB" dirty="0" err="1">
                <a:solidFill>
                  <a:srgbClr val="FF0000"/>
                </a:solidFill>
              </a:rPr>
              <a:t>cydweithio</a:t>
            </a:r>
            <a:endParaRPr lang="en-GB" dirty="0">
              <a:solidFill>
                <a:srgbClr val="FF0000"/>
              </a:solidFill>
            </a:endParaRPr>
          </a:p>
          <a:p>
            <a:pPr>
              <a:buFont typeface="Wingdings" panose="05000000000000000000" pitchFamily="2" charset="2"/>
              <a:buChar char="§"/>
            </a:pPr>
            <a:r>
              <a:rPr lang="en-GB" dirty="0">
                <a:solidFill>
                  <a:srgbClr val="FF0000"/>
                </a:solidFill>
              </a:rPr>
              <a:t> </a:t>
            </a:r>
            <a:r>
              <a:rPr lang="en-GB" dirty="0" err="1">
                <a:solidFill>
                  <a:srgbClr val="FF0000"/>
                </a:solidFill>
              </a:rPr>
              <a:t>Yn</a:t>
            </a:r>
            <a:r>
              <a:rPr lang="en-GB" dirty="0">
                <a:solidFill>
                  <a:srgbClr val="FF0000"/>
                </a:solidFill>
              </a:rPr>
              <a:t> </a:t>
            </a:r>
            <a:r>
              <a:rPr lang="en-GB" dirty="0" err="1">
                <a:solidFill>
                  <a:srgbClr val="FF0000"/>
                </a:solidFill>
              </a:rPr>
              <a:t>annog</a:t>
            </a:r>
            <a:r>
              <a:rPr lang="en-GB" dirty="0">
                <a:solidFill>
                  <a:srgbClr val="FF0000"/>
                </a:solidFill>
              </a:rPr>
              <a:t> </a:t>
            </a:r>
            <a:r>
              <a:rPr lang="en-GB" dirty="0" err="1">
                <a:solidFill>
                  <a:srgbClr val="FF0000"/>
                </a:solidFill>
              </a:rPr>
              <a:t>cwestiynau</a:t>
            </a:r>
            <a:r>
              <a:rPr lang="en-GB" dirty="0">
                <a:solidFill>
                  <a:srgbClr val="FF0000"/>
                </a:solidFill>
              </a:rPr>
              <a:t> </a:t>
            </a:r>
            <a:r>
              <a:rPr lang="en-GB" dirty="0" err="1">
                <a:solidFill>
                  <a:srgbClr val="FF0000"/>
                </a:solidFill>
              </a:rPr>
              <a:t>penagored</a:t>
            </a:r>
            <a:endParaRPr lang="en-GB" dirty="0">
              <a:solidFill>
                <a:srgbClr val="FF0000"/>
              </a:solidFill>
            </a:endParaRPr>
          </a:p>
          <a:p>
            <a:endParaRPr lang="en-GB" dirty="0" smtClean="0"/>
          </a:p>
          <a:p>
            <a:endParaRPr lang="en-GB" dirty="0"/>
          </a:p>
          <a:p>
            <a:endParaRPr lang="en-GB" dirty="0"/>
          </a:p>
        </p:txBody>
      </p:sp>
    </p:spTree>
    <p:extLst>
      <p:ext uri="{BB962C8B-B14F-4D97-AF65-F5344CB8AC3E}">
        <p14:creationId xmlns:p14="http://schemas.microsoft.com/office/powerpoint/2010/main" val="82238456"/>
      </p:ext>
    </p:extLst>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Cwestiynau</a:t>
            </a:r>
            <a:r>
              <a:rPr lang="en-GB" dirty="0" smtClean="0"/>
              <a:t> am:</a:t>
            </a:r>
            <a:endParaRPr lang="en-GB" dirty="0"/>
          </a:p>
        </p:txBody>
      </p:sp>
      <p:sp>
        <p:nvSpPr>
          <p:cNvPr id="3" name="Content Placeholder 2"/>
          <p:cNvSpPr>
            <a:spLocks noGrp="1"/>
          </p:cNvSpPr>
          <p:nvPr>
            <p:ph idx="1"/>
          </p:nvPr>
        </p:nvSpPr>
        <p:spPr/>
        <p:txBody>
          <a:bodyPr/>
          <a:lstStyle/>
          <a:p>
            <a:endParaRPr lang="en-GB" dirty="0" smtClean="0"/>
          </a:p>
          <a:p>
            <a:r>
              <a:rPr lang="en-GB" sz="3600" dirty="0" err="1" smtClean="0"/>
              <a:t>Ddyfalbarhad</a:t>
            </a:r>
            <a:r>
              <a:rPr lang="en-GB" sz="3600" dirty="0" smtClean="0"/>
              <a:t> </a:t>
            </a:r>
            <a:r>
              <a:rPr lang="en-GB" sz="3600" dirty="0" smtClean="0"/>
              <a:t>– </a:t>
            </a:r>
            <a:r>
              <a:rPr lang="en-GB" sz="3600" dirty="0" err="1" smtClean="0"/>
              <a:t>cydweithio</a:t>
            </a:r>
            <a:r>
              <a:rPr lang="en-GB" sz="3600" dirty="0" smtClean="0"/>
              <a:t> a </a:t>
            </a:r>
            <a:r>
              <a:rPr lang="en-GB" sz="3600" dirty="0" err="1" smtClean="0"/>
              <a:t>chymryd</a:t>
            </a:r>
            <a:r>
              <a:rPr lang="en-GB" sz="3600" dirty="0" smtClean="0"/>
              <a:t> </a:t>
            </a:r>
            <a:r>
              <a:rPr lang="en-GB" sz="3600" dirty="0" err="1" smtClean="0"/>
              <a:t>amser</a:t>
            </a:r>
            <a:r>
              <a:rPr lang="en-GB" sz="3600" dirty="0" smtClean="0"/>
              <a:t> </a:t>
            </a:r>
            <a:r>
              <a:rPr lang="en-GB" sz="3600" dirty="0" err="1" smtClean="0"/>
              <a:t>i</a:t>
            </a:r>
            <a:r>
              <a:rPr lang="en-GB" sz="3600" dirty="0" smtClean="0"/>
              <a:t> </a:t>
            </a:r>
            <a:r>
              <a:rPr lang="en-GB" sz="3600" dirty="0" err="1" smtClean="0"/>
              <a:t>feddwl</a:t>
            </a:r>
            <a:r>
              <a:rPr lang="en-GB" sz="3600" dirty="0" smtClean="0"/>
              <a:t> a </a:t>
            </a:r>
            <a:r>
              <a:rPr lang="en-GB" sz="3600" dirty="0" err="1" smtClean="0"/>
              <a:t>gwneud</a:t>
            </a:r>
            <a:r>
              <a:rPr lang="en-GB" sz="3600" dirty="0" smtClean="0"/>
              <a:t>; </a:t>
            </a:r>
          </a:p>
          <a:p>
            <a:r>
              <a:rPr lang="en-GB" sz="3600" dirty="0" err="1" smtClean="0"/>
              <a:t>Addasiadau</a:t>
            </a:r>
            <a:r>
              <a:rPr lang="en-GB" sz="3600" dirty="0" smtClean="0"/>
              <a:t> </a:t>
            </a:r>
            <a:r>
              <a:rPr lang="en-GB" sz="3600" dirty="0" err="1" smtClean="0"/>
              <a:t>i</a:t>
            </a:r>
            <a:r>
              <a:rPr lang="en-GB" sz="3600" dirty="0" smtClean="0"/>
              <a:t> </a:t>
            </a:r>
            <a:r>
              <a:rPr lang="en-GB" sz="3600" dirty="0" err="1" smtClean="0"/>
              <a:t>wella</a:t>
            </a:r>
            <a:r>
              <a:rPr lang="en-GB" sz="3600" dirty="0" smtClean="0"/>
              <a:t> </a:t>
            </a:r>
            <a:r>
              <a:rPr lang="en-GB" sz="3600" dirty="0" err="1" smtClean="0"/>
              <a:t>neu</a:t>
            </a:r>
            <a:r>
              <a:rPr lang="en-GB" sz="3600" dirty="0" smtClean="0"/>
              <a:t> </a:t>
            </a:r>
            <a:r>
              <a:rPr lang="en-GB" sz="3600" dirty="0" err="1" smtClean="0"/>
              <a:t>newid</a:t>
            </a:r>
            <a:r>
              <a:rPr lang="en-GB" sz="3600" dirty="0" smtClean="0"/>
              <a:t> – Beth? </a:t>
            </a:r>
            <a:r>
              <a:rPr lang="en-GB" sz="3600" dirty="0"/>
              <a:t>P</a:t>
            </a:r>
            <a:r>
              <a:rPr lang="en-GB" sz="3600" dirty="0" smtClean="0"/>
              <a:t>am? </a:t>
            </a:r>
            <a:r>
              <a:rPr lang="en-GB" sz="3600" dirty="0" err="1" smtClean="0"/>
              <a:t>Sut</a:t>
            </a:r>
            <a:r>
              <a:rPr lang="en-GB" sz="3600" dirty="0" smtClean="0"/>
              <a:t>?</a:t>
            </a:r>
            <a:endParaRPr lang="en-GB" sz="3600" dirty="0"/>
          </a:p>
        </p:txBody>
      </p:sp>
    </p:spTree>
    <p:extLst>
      <p:ext uri="{BB962C8B-B14F-4D97-AF65-F5344CB8AC3E}">
        <p14:creationId xmlns:p14="http://schemas.microsoft.com/office/powerpoint/2010/main" val="303396102"/>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80493" y="730372"/>
            <a:ext cx="9585126" cy="1280890"/>
          </a:xfrm>
        </p:spPr>
        <p:txBody>
          <a:bodyPr>
            <a:normAutofit fontScale="90000"/>
          </a:bodyPr>
          <a:lstStyle/>
          <a:p>
            <a:r>
              <a:rPr lang="en-GB" sz="3100" dirty="0" smtClean="0"/>
              <a:t>Gweler </a:t>
            </a:r>
            <a:r>
              <a:rPr lang="en-GB" sz="3100" dirty="0" err="1" smtClean="0"/>
              <a:t>hefyd</a:t>
            </a:r>
            <a:r>
              <a:rPr lang="en-GB" sz="3100" dirty="0" smtClean="0"/>
              <a:t> Car </a:t>
            </a:r>
            <a:r>
              <a:rPr lang="en-GB" sz="3100" dirty="0" err="1" smtClean="0"/>
              <a:t>bandyn</a:t>
            </a:r>
            <a:r>
              <a:rPr lang="en-GB" sz="3100" dirty="0" smtClean="0"/>
              <a:t> </a:t>
            </a:r>
            <a:r>
              <a:rPr lang="en-GB" sz="3100" dirty="0" err="1" smtClean="0"/>
              <a:t>rwber</a:t>
            </a:r>
            <a:r>
              <a:rPr lang="en-GB" sz="3100" dirty="0" smtClean="0"/>
              <a:t/>
            </a:r>
            <a:br>
              <a:rPr lang="en-GB" sz="3100" dirty="0" smtClean="0"/>
            </a:br>
            <a:r>
              <a:rPr lang="en-GB" sz="3100" dirty="0">
                <a:hlinkClick r:id="rId2"/>
              </a:rPr>
              <a:t>https://www.wikihow.com/Make-a-Rubber-Band-Car</a:t>
            </a:r>
            <a:r>
              <a:rPr lang="en-GB" dirty="0"/>
              <a:t/>
            </a:r>
            <a:br>
              <a:rPr lang="en-GB" dirty="0"/>
            </a:br>
            <a:endParaRPr lang="en-GB" dirty="0"/>
          </a:p>
        </p:txBody>
      </p:sp>
      <p:sp>
        <p:nvSpPr>
          <p:cNvPr id="3" name="Content Placeholder 2"/>
          <p:cNvSpPr>
            <a:spLocks noGrp="1"/>
          </p:cNvSpPr>
          <p:nvPr>
            <p:ph idx="1"/>
          </p:nvPr>
        </p:nvSpPr>
        <p:spPr/>
        <p:txBody>
          <a:bodyPr>
            <a:noAutofit/>
          </a:bodyPr>
          <a:lstStyle/>
          <a:p>
            <a:r>
              <a:rPr lang="en-GB" sz="3200" b="1" dirty="0" smtClean="0"/>
              <a:t>“This activity can be used to </a:t>
            </a:r>
            <a:r>
              <a:rPr lang="en-GB" sz="3200" b="1" dirty="0"/>
              <a:t>learn about motion, propulsion, and energy. </a:t>
            </a:r>
            <a:r>
              <a:rPr lang="en-GB" sz="3200" b="1" dirty="0" smtClean="0"/>
              <a:t>Once </a:t>
            </a:r>
            <a:r>
              <a:rPr lang="en-GB" sz="3200" b="1" dirty="0"/>
              <a:t>you know the basics of building a rubber band car, you can experiment with </a:t>
            </a:r>
            <a:r>
              <a:rPr lang="en-GB" sz="3200" b="1" dirty="0" smtClean="0"/>
              <a:t>your </a:t>
            </a:r>
            <a:r>
              <a:rPr lang="en-GB" sz="3200" b="1" dirty="0"/>
              <a:t>own design and </a:t>
            </a:r>
            <a:r>
              <a:rPr lang="en-GB" sz="3200" b="1" dirty="0" smtClean="0"/>
              <a:t>construction to </a:t>
            </a:r>
            <a:r>
              <a:rPr lang="en-GB" sz="3200" b="1" dirty="0"/>
              <a:t>find out which one is the </a:t>
            </a:r>
            <a:r>
              <a:rPr lang="en-GB" sz="3200" b="1" dirty="0" smtClean="0"/>
              <a:t>best.”</a:t>
            </a:r>
            <a:endParaRPr lang="en-GB" sz="3200" b="1" dirty="0"/>
          </a:p>
        </p:txBody>
      </p:sp>
    </p:spTree>
    <p:extLst>
      <p:ext uri="{BB962C8B-B14F-4D97-AF65-F5344CB8AC3E}">
        <p14:creationId xmlns:p14="http://schemas.microsoft.com/office/powerpoint/2010/main" val="3587429786"/>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100" dirty="0">
                <a:solidFill>
                  <a:srgbClr val="7030A0"/>
                </a:solidFill>
              </a:rPr>
              <a:t>UK wide and Global science for </a:t>
            </a:r>
            <a:r>
              <a:rPr lang="en-GB" sz="2100" dirty="0" smtClean="0">
                <a:solidFill>
                  <a:srgbClr val="7030A0"/>
                </a:solidFill>
              </a:rPr>
              <a:t>schools </a:t>
            </a:r>
            <a:r>
              <a:rPr lang="en-GB" sz="2100" dirty="0" smtClean="0"/>
              <a:t>/ </a:t>
            </a:r>
            <a:r>
              <a:rPr lang="en-GB" sz="2100" dirty="0" err="1"/>
              <a:t>Asiantaethau</a:t>
            </a:r>
            <a:r>
              <a:rPr lang="en-GB" sz="2100" dirty="0"/>
              <a:t> </a:t>
            </a:r>
            <a:r>
              <a:rPr lang="en-GB" sz="2100" dirty="0" err="1"/>
              <a:t>sy’n</a:t>
            </a:r>
            <a:r>
              <a:rPr lang="en-GB" sz="2100" dirty="0"/>
              <a:t> </a:t>
            </a:r>
            <a:r>
              <a:rPr lang="en-GB" sz="2100" dirty="0" err="1"/>
              <a:t>hyrwyddo</a:t>
            </a:r>
            <a:r>
              <a:rPr lang="en-GB" sz="2100" dirty="0"/>
              <a:t> </a:t>
            </a:r>
            <a:r>
              <a:rPr lang="en-GB" sz="2100" dirty="0" err="1"/>
              <a:t>ymholiadau</a:t>
            </a:r>
            <a:r>
              <a:rPr lang="en-GB" sz="2100" dirty="0"/>
              <a:t> </a:t>
            </a:r>
            <a:r>
              <a:rPr lang="en-GB" sz="2100" dirty="0" err="1"/>
              <a:t>gwyddoniaeth</a:t>
            </a:r>
            <a:r>
              <a:rPr lang="en-GB" sz="2100" dirty="0"/>
              <a:t> y </a:t>
            </a:r>
            <a:r>
              <a:rPr lang="en-GB" sz="2100" dirty="0" err="1"/>
              <a:t>gellir</a:t>
            </a:r>
            <a:r>
              <a:rPr lang="en-GB" sz="2100" dirty="0"/>
              <a:t> </a:t>
            </a:r>
            <a:r>
              <a:rPr lang="en-GB" sz="2100" dirty="0" err="1"/>
              <a:t>eu</a:t>
            </a:r>
            <a:r>
              <a:rPr lang="en-GB" sz="2100" dirty="0"/>
              <a:t> </a:t>
            </a:r>
            <a:r>
              <a:rPr lang="en-GB" sz="2100" dirty="0" err="1"/>
              <a:t>rhannu</a:t>
            </a:r>
            <a:r>
              <a:rPr lang="en-GB" sz="2100" dirty="0"/>
              <a:t> </a:t>
            </a:r>
            <a:r>
              <a:rPr lang="en-GB" sz="2100" dirty="0" err="1"/>
              <a:t>mewn</a:t>
            </a:r>
            <a:r>
              <a:rPr lang="en-GB" sz="2100" dirty="0"/>
              <a:t> </a:t>
            </a:r>
            <a:r>
              <a:rPr lang="en-GB" sz="2100" dirty="0" err="1"/>
              <a:t>cyd-destun</a:t>
            </a:r>
            <a:r>
              <a:rPr lang="en-GB" sz="2100" dirty="0"/>
              <a:t> </a:t>
            </a:r>
            <a:r>
              <a:rPr lang="en-GB" sz="2100" dirty="0" err="1"/>
              <a:t>ar</a:t>
            </a:r>
            <a:r>
              <a:rPr lang="en-GB" sz="2100" dirty="0"/>
              <a:t> draws </a:t>
            </a:r>
            <a:r>
              <a:rPr lang="en-GB" sz="2100" dirty="0" err="1"/>
              <a:t>Prydain</a:t>
            </a:r>
            <a:r>
              <a:rPr lang="en-GB" sz="2100" dirty="0"/>
              <a:t> </a:t>
            </a:r>
            <a:r>
              <a:rPr lang="en-GB" sz="2100" dirty="0" err="1"/>
              <a:t>neu’n</a:t>
            </a:r>
            <a:r>
              <a:rPr lang="en-GB" sz="2100" dirty="0"/>
              <a:t> </a:t>
            </a:r>
            <a:r>
              <a:rPr lang="en-GB" sz="2100" dirty="0" err="1"/>
              <a:t>Fyd</a:t>
            </a:r>
            <a:r>
              <a:rPr lang="en-GB" sz="2100" dirty="0"/>
              <a:t> </a:t>
            </a:r>
            <a:r>
              <a:rPr lang="en-GB" sz="2100" dirty="0" err="1"/>
              <a:t>eang</a:t>
            </a:r>
            <a:endParaRPr lang="en-GB" sz="2100" dirty="0"/>
          </a:p>
        </p:txBody>
      </p:sp>
      <p:sp>
        <p:nvSpPr>
          <p:cNvPr id="3" name="Content Placeholder 2"/>
          <p:cNvSpPr>
            <a:spLocks noGrp="1"/>
          </p:cNvSpPr>
          <p:nvPr>
            <p:ph idx="1"/>
          </p:nvPr>
        </p:nvSpPr>
        <p:spPr/>
        <p:txBody>
          <a:bodyPr>
            <a:normAutofit/>
          </a:bodyPr>
          <a:lstStyle/>
          <a:p>
            <a:r>
              <a:rPr lang="en-GB" dirty="0" smtClean="0"/>
              <a:t>Royal Society of Chemistry “Join our global experiment and share your discoveries with thousands of students across the world”.</a:t>
            </a:r>
          </a:p>
          <a:p>
            <a:r>
              <a:rPr lang="en-GB" dirty="0" smtClean="0">
                <a:hlinkClick r:id="rId2"/>
              </a:rPr>
              <a:t>http</a:t>
            </a:r>
            <a:r>
              <a:rPr lang="en-GB" dirty="0">
                <a:hlinkClick r:id="rId2"/>
              </a:rPr>
              <a:t>://</a:t>
            </a:r>
            <a:r>
              <a:rPr lang="en-GB" dirty="0" smtClean="0">
                <a:hlinkClick r:id="rId2"/>
              </a:rPr>
              <a:t>www.rsc.org/learn-chemistry/collections/experimentation/collaborative-chemistry/global-experiment-2014</a:t>
            </a:r>
            <a:endParaRPr lang="en-GB" dirty="0" smtClean="0"/>
          </a:p>
          <a:p>
            <a:endParaRPr lang="en-GB" dirty="0" smtClean="0"/>
          </a:p>
          <a:p>
            <a:r>
              <a:rPr lang="en-GB" dirty="0" err="1" smtClean="0"/>
              <a:t>Enghraifft</a:t>
            </a:r>
            <a:r>
              <a:rPr lang="en-GB" dirty="0" smtClean="0"/>
              <a:t>: Hydrogels – clip </a:t>
            </a:r>
            <a:r>
              <a:rPr lang="en-GB" dirty="0" err="1" smtClean="0"/>
              <a:t>fidio</a:t>
            </a:r>
            <a:endParaRPr lang="en-GB" dirty="0"/>
          </a:p>
          <a:p>
            <a:r>
              <a:rPr lang="en-GB" dirty="0" smtClean="0">
                <a:hlinkClick r:id="rId3"/>
              </a:rPr>
              <a:t>http</a:t>
            </a:r>
            <a:r>
              <a:rPr lang="en-GB" dirty="0">
                <a:hlinkClick r:id="rId3"/>
              </a:rPr>
              <a:t>://www.rsc.org/learn-chemistry/resource/res00001703/water-absorption-a-global-experiment-with-hydrogels#!</a:t>
            </a:r>
            <a:r>
              <a:rPr lang="en-GB" dirty="0" smtClean="0">
                <a:hlinkClick r:id="rId3"/>
              </a:rPr>
              <a:t>cmpid=CMP00006314</a:t>
            </a:r>
            <a:endParaRPr lang="en-GB" dirty="0" smtClean="0"/>
          </a:p>
          <a:p>
            <a:endParaRPr lang="en-GB" dirty="0" smtClean="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185870770"/>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“Practical Action” </a:t>
            </a:r>
            <a:r>
              <a:rPr lang="en-GB" dirty="0" smtClean="0"/>
              <a:t>- </a:t>
            </a:r>
            <a:r>
              <a:rPr lang="en-GB" dirty="0" err="1" smtClean="0"/>
              <a:t>Adnoddau</a:t>
            </a:r>
            <a:r>
              <a:rPr lang="en-GB" dirty="0" smtClean="0"/>
              <a:t> </a:t>
            </a:r>
            <a:r>
              <a:rPr lang="en-GB" dirty="0" smtClean="0"/>
              <a:t>DSY </a:t>
            </a:r>
            <a:r>
              <a:rPr lang="en-GB" dirty="0" err="1" smtClean="0"/>
              <a:t>ar</a:t>
            </a:r>
            <a:r>
              <a:rPr lang="en-GB" dirty="0" smtClean="0"/>
              <a:t> </a:t>
            </a:r>
            <a:r>
              <a:rPr lang="en-GB" dirty="0" err="1" smtClean="0"/>
              <a:t>gyfer</a:t>
            </a:r>
            <a:r>
              <a:rPr lang="en-GB" dirty="0" smtClean="0"/>
              <a:t> </a:t>
            </a:r>
            <a:r>
              <a:rPr lang="en-GB" dirty="0" err="1" smtClean="0"/>
              <a:t>ysgolion</a:t>
            </a:r>
            <a:r>
              <a:rPr lang="en-GB" dirty="0" smtClean="0"/>
              <a:t> </a:t>
            </a:r>
            <a:r>
              <a:rPr lang="en-GB" dirty="0" err="1" smtClean="0"/>
              <a:t>cynradd</a:t>
            </a:r>
            <a:endParaRPr lang="en-GB" dirty="0"/>
          </a:p>
        </p:txBody>
      </p:sp>
      <p:sp>
        <p:nvSpPr>
          <p:cNvPr id="3" name="Content Placeholder 2"/>
          <p:cNvSpPr>
            <a:spLocks noGrp="1"/>
          </p:cNvSpPr>
          <p:nvPr>
            <p:ph idx="1"/>
          </p:nvPr>
        </p:nvSpPr>
        <p:spPr/>
        <p:txBody>
          <a:bodyPr/>
          <a:lstStyle/>
          <a:p>
            <a:endParaRPr lang="en-GB" dirty="0" smtClean="0">
              <a:hlinkClick r:id="rId2"/>
            </a:endParaRPr>
          </a:p>
          <a:p>
            <a:endParaRPr lang="en-GB" dirty="0">
              <a:hlinkClick r:id="rId2"/>
            </a:endParaRPr>
          </a:p>
          <a:p>
            <a:r>
              <a:rPr lang="en-GB" dirty="0" smtClean="0">
                <a:hlinkClick r:id="rId2"/>
              </a:rPr>
              <a:t>https</a:t>
            </a:r>
            <a:r>
              <a:rPr lang="en-GB" dirty="0">
                <a:hlinkClick r:id="rId2"/>
              </a:rPr>
              <a:t>://</a:t>
            </a:r>
            <a:r>
              <a:rPr lang="en-GB" dirty="0" smtClean="0">
                <a:hlinkClick r:id="rId2"/>
              </a:rPr>
              <a:t>practicalaction.org/schools/search/science%20and%20technology/tags:ks1,ks2</a:t>
            </a:r>
            <a:endParaRPr lang="en-GB" dirty="0" smtClean="0"/>
          </a:p>
          <a:p>
            <a:endParaRPr lang="en-GB" dirty="0"/>
          </a:p>
        </p:txBody>
      </p:sp>
    </p:spTree>
    <p:extLst>
      <p:ext uri="{BB962C8B-B14F-4D97-AF65-F5344CB8AC3E}">
        <p14:creationId xmlns:p14="http://schemas.microsoft.com/office/powerpoint/2010/main" val="2310408202"/>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Eich</a:t>
            </a:r>
            <a:r>
              <a:rPr lang="en-GB" dirty="0" smtClean="0"/>
              <a:t> </a:t>
            </a:r>
            <a:r>
              <a:rPr lang="en-GB" dirty="0" err="1" smtClean="0"/>
              <a:t>amser</a:t>
            </a:r>
            <a:r>
              <a:rPr lang="en-GB" dirty="0" smtClean="0"/>
              <a:t> DSY </a:t>
            </a:r>
            <a:endParaRPr lang="en-GB" dirty="0"/>
          </a:p>
        </p:txBody>
      </p:sp>
      <p:sp>
        <p:nvSpPr>
          <p:cNvPr id="3" name="Content Placeholder 2"/>
          <p:cNvSpPr>
            <a:spLocks noGrp="1"/>
          </p:cNvSpPr>
          <p:nvPr>
            <p:ph idx="1"/>
          </p:nvPr>
        </p:nvSpPr>
        <p:spPr/>
        <p:txBody>
          <a:bodyPr/>
          <a:lstStyle/>
          <a:p>
            <a:endParaRPr lang="en-GB" dirty="0" smtClean="0"/>
          </a:p>
          <a:p>
            <a:r>
              <a:rPr lang="en-GB" dirty="0" err="1"/>
              <a:t>Gwaith</a:t>
            </a:r>
            <a:r>
              <a:rPr lang="en-GB" dirty="0"/>
              <a:t> </a:t>
            </a:r>
            <a:r>
              <a:rPr lang="en-GB" dirty="0" err="1"/>
              <a:t>annibynnol</a:t>
            </a:r>
            <a:r>
              <a:rPr lang="en-GB" dirty="0"/>
              <a:t> </a:t>
            </a:r>
            <a:r>
              <a:rPr lang="en-GB" dirty="0" err="1"/>
              <a:t>o’ch</a:t>
            </a:r>
            <a:r>
              <a:rPr lang="en-GB" dirty="0"/>
              <a:t> </a:t>
            </a:r>
            <a:r>
              <a:rPr lang="en-GB" dirty="0" err="1"/>
              <a:t>dewis</a:t>
            </a:r>
            <a:r>
              <a:rPr lang="en-GB" dirty="0"/>
              <a:t> </a:t>
            </a:r>
            <a:r>
              <a:rPr lang="en-GB" dirty="0" err="1"/>
              <a:t>eich</a:t>
            </a:r>
            <a:r>
              <a:rPr lang="en-GB" dirty="0"/>
              <a:t> </a:t>
            </a:r>
            <a:r>
              <a:rPr lang="en-GB" dirty="0" err="1"/>
              <a:t>hunan</a:t>
            </a:r>
            <a:r>
              <a:rPr lang="en-GB" dirty="0"/>
              <a:t> </a:t>
            </a:r>
            <a:r>
              <a:rPr lang="en-GB" dirty="0" err="1"/>
              <a:t>i</a:t>
            </a:r>
            <a:r>
              <a:rPr lang="en-GB" dirty="0"/>
              <a:t> </a:t>
            </a:r>
            <a:r>
              <a:rPr lang="en-GB" dirty="0" err="1"/>
              <a:t>gyflawni’r</a:t>
            </a:r>
            <a:r>
              <a:rPr lang="en-GB" dirty="0"/>
              <a:t> </a:t>
            </a:r>
            <a:r>
              <a:rPr lang="en-GB" dirty="0" err="1"/>
              <a:t>aseiniad</a:t>
            </a:r>
            <a:endParaRPr lang="en-GB" dirty="0"/>
          </a:p>
          <a:p>
            <a:endParaRPr lang="en-GB" dirty="0"/>
          </a:p>
          <a:p>
            <a:r>
              <a:rPr lang="en-GB" sz="4000" dirty="0" err="1"/>
              <a:t>Llyfrgell</a:t>
            </a:r>
            <a:r>
              <a:rPr lang="en-GB" sz="4000" dirty="0"/>
              <a:t>; </a:t>
            </a:r>
            <a:r>
              <a:rPr lang="en-GB" sz="4000" dirty="0" err="1"/>
              <a:t>gwefannau</a:t>
            </a:r>
            <a:r>
              <a:rPr lang="en-GB" sz="4000" dirty="0"/>
              <a:t>/Moodle; </a:t>
            </a:r>
          </a:p>
          <a:p>
            <a:r>
              <a:rPr lang="en-GB" sz="4000" dirty="0" err="1"/>
              <a:t>Rhannu</a:t>
            </a:r>
            <a:r>
              <a:rPr lang="en-GB" sz="4000" dirty="0"/>
              <a:t> </a:t>
            </a:r>
            <a:r>
              <a:rPr lang="en-GB" sz="4000" dirty="0" err="1"/>
              <a:t>syniadau</a:t>
            </a:r>
            <a:r>
              <a:rPr lang="en-GB" sz="4000" dirty="0"/>
              <a:t>; </a:t>
            </a:r>
            <a:r>
              <a:rPr lang="en-GB" sz="4000" dirty="0" err="1"/>
              <a:t>gofyn</a:t>
            </a:r>
            <a:r>
              <a:rPr lang="en-GB" sz="4000" dirty="0"/>
              <a:t> am help </a:t>
            </a:r>
            <a:r>
              <a:rPr lang="en-GB" sz="4000" dirty="0" err="1"/>
              <a:t>yr</a:t>
            </a:r>
            <a:r>
              <a:rPr lang="en-GB" sz="4000" dirty="0"/>
              <a:t> </a:t>
            </a:r>
            <a:r>
              <a:rPr lang="en-GB" sz="4000" dirty="0" err="1"/>
              <a:t>hwylusydd</a:t>
            </a:r>
            <a:endParaRPr lang="en-GB" sz="4000" dirty="0"/>
          </a:p>
        </p:txBody>
      </p:sp>
    </p:spTree>
    <p:extLst>
      <p:ext uri="{BB962C8B-B14F-4D97-AF65-F5344CB8AC3E}">
        <p14:creationId xmlns:p14="http://schemas.microsoft.com/office/powerpoint/2010/main" val="3403083357"/>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D6  </a:t>
            </a:r>
            <a:r>
              <a:rPr lang="en-GB" dirty="0" err="1" smtClean="0"/>
              <a:t>Peirianneg</a:t>
            </a:r>
            <a:r>
              <a:rPr lang="en-GB" dirty="0" smtClean="0"/>
              <a:t> </a:t>
            </a:r>
            <a:r>
              <a:rPr lang="en-GB" dirty="0" err="1" smtClean="0"/>
              <a:t>yn</a:t>
            </a:r>
            <a:r>
              <a:rPr lang="en-GB" dirty="0" smtClean="0"/>
              <a:t> </a:t>
            </a:r>
            <a:r>
              <a:rPr lang="en-GB" dirty="0" err="1" smtClean="0"/>
              <a:t>yr</a:t>
            </a:r>
            <a:r>
              <a:rPr lang="en-GB" dirty="0" smtClean="0"/>
              <a:t> </a:t>
            </a:r>
            <a:r>
              <a:rPr lang="en-GB" dirty="0" err="1" smtClean="0"/>
              <a:t>ysgol</a:t>
            </a:r>
            <a:r>
              <a:rPr lang="en-GB" dirty="0" smtClean="0"/>
              <a:t> </a:t>
            </a:r>
            <a:r>
              <a:rPr lang="en-GB" dirty="0" err="1" smtClean="0"/>
              <a:t>gynradd</a:t>
            </a:r>
            <a:endParaRPr lang="en-GB" dirty="0"/>
          </a:p>
        </p:txBody>
      </p:sp>
      <p:sp>
        <p:nvSpPr>
          <p:cNvPr id="3" name="Content Placeholder 2"/>
          <p:cNvSpPr>
            <a:spLocks noGrp="1"/>
          </p:cNvSpPr>
          <p:nvPr>
            <p:ph idx="1"/>
          </p:nvPr>
        </p:nvSpPr>
        <p:spPr/>
        <p:txBody>
          <a:bodyPr/>
          <a:lstStyle/>
          <a:p>
            <a:endParaRPr lang="en-GB" dirty="0" smtClean="0"/>
          </a:p>
          <a:p>
            <a:r>
              <a:rPr lang="en-GB" dirty="0" smtClean="0"/>
              <a:t>Gweler y </a:t>
            </a:r>
            <a:r>
              <a:rPr lang="en-GB" dirty="0" err="1" smtClean="0"/>
              <a:t>pecyn</a:t>
            </a:r>
            <a:r>
              <a:rPr lang="en-GB" dirty="0" smtClean="0"/>
              <a:t> </a:t>
            </a:r>
            <a:r>
              <a:rPr lang="en-GB" dirty="0" err="1" smtClean="0"/>
              <a:t>wedi’u</a:t>
            </a:r>
            <a:r>
              <a:rPr lang="en-GB" dirty="0" smtClean="0"/>
              <a:t> </a:t>
            </a:r>
            <a:r>
              <a:rPr lang="en-GB" dirty="0" err="1" smtClean="0"/>
              <a:t>tynnu</a:t>
            </a:r>
            <a:r>
              <a:rPr lang="en-GB" dirty="0" smtClean="0"/>
              <a:t> o: </a:t>
            </a:r>
          </a:p>
          <a:p>
            <a:r>
              <a:rPr lang="en-GB" b="1" dirty="0" smtClean="0"/>
              <a:t>Serret</a:t>
            </a:r>
            <a:r>
              <a:rPr lang="en-GB" b="1" dirty="0"/>
              <a:t>, </a:t>
            </a:r>
            <a:r>
              <a:rPr lang="en-GB" b="1" dirty="0" smtClean="0"/>
              <a:t>N. </a:t>
            </a:r>
            <a:r>
              <a:rPr lang="en-GB" b="1" dirty="0"/>
              <a:t>and Earle, S. (2018) </a:t>
            </a:r>
            <a:r>
              <a:rPr lang="en-GB" b="1" i="1" dirty="0" smtClean="0"/>
              <a:t>ASE </a:t>
            </a:r>
            <a:r>
              <a:rPr lang="en-GB" b="1" i="1" dirty="0"/>
              <a:t>Guide to Primary Science Education </a:t>
            </a:r>
            <a:r>
              <a:rPr lang="en-GB" b="1" dirty="0"/>
              <a:t>(4</a:t>
            </a:r>
            <a:r>
              <a:rPr lang="en-GB" b="1" baseline="30000" dirty="0"/>
              <a:t>th</a:t>
            </a:r>
            <a:r>
              <a:rPr lang="en-GB" b="1" dirty="0"/>
              <a:t> Edition</a:t>
            </a:r>
            <a:r>
              <a:rPr lang="en-GB" b="1" dirty="0" smtClean="0"/>
              <a:t>). Hatfield: </a:t>
            </a:r>
            <a:r>
              <a:rPr lang="en-GB" b="1" dirty="0"/>
              <a:t>ASE</a:t>
            </a:r>
            <a:r>
              <a:rPr lang="en-GB" b="1" dirty="0" smtClean="0"/>
              <a:t>.</a:t>
            </a:r>
          </a:p>
          <a:p>
            <a:endParaRPr lang="en-GB" b="1" dirty="0"/>
          </a:p>
          <a:p>
            <a:r>
              <a:rPr lang="en-GB" sz="4000" b="1" dirty="0" smtClean="0"/>
              <a:t>“Ask it, think it, speak it, try it, break it, fix it”</a:t>
            </a:r>
            <a:endParaRPr lang="en-GB" sz="4000" b="1" dirty="0"/>
          </a:p>
          <a:p>
            <a:endParaRPr lang="en-GB" dirty="0"/>
          </a:p>
        </p:txBody>
      </p:sp>
    </p:spTree>
    <p:extLst>
      <p:ext uri="{BB962C8B-B14F-4D97-AF65-F5344CB8AC3E}">
        <p14:creationId xmlns:p14="http://schemas.microsoft.com/office/powerpoint/2010/main" val="2037435053"/>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2899d653-ff88-4414-a36b-18f19111fd68@GBRP26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11077" y="108797"/>
            <a:ext cx="5829300" cy="609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92183234"/>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837871"/>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sz="4400" b="1" dirty="0" smtClean="0"/>
              <a:t>“</a:t>
            </a:r>
            <a:r>
              <a:rPr lang="en-GB" sz="4400" b="1" dirty="0"/>
              <a:t>Using, Sustaining and Serving the environment</a:t>
            </a:r>
            <a:r>
              <a:rPr lang="en-GB" sz="4400" b="1" dirty="0" smtClean="0"/>
              <a:t>” – </a:t>
            </a:r>
            <a:r>
              <a:rPr lang="en-GB" sz="4400" b="1" dirty="0" err="1" smtClean="0"/>
              <a:t>Defnyddio</a:t>
            </a:r>
            <a:r>
              <a:rPr lang="en-GB" sz="4400" b="1" dirty="0" smtClean="0"/>
              <a:t>, </a:t>
            </a:r>
            <a:r>
              <a:rPr lang="en-GB" sz="4400" b="1" dirty="0" err="1" smtClean="0"/>
              <a:t>Cynnal</a:t>
            </a:r>
            <a:r>
              <a:rPr lang="en-GB" sz="4400" b="1" dirty="0" smtClean="0"/>
              <a:t> a </a:t>
            </a:r>
            <a:r>
              <a:rPr lang="en-GB" sz="4400" b="1" dirty="0" err="1" smtClean="0"/>
              <a:t>Gwasanaethu’r</a:t>
            </a:r>
            <a:r>
              <a:rPr lang="en-GB" sz="4400" b="1" dirty="0" smtClean="0"/>
              <a:t> </a:t>
            </a:r>
            <a:r>
              <a:rPr lang="en-GB" sz="4400" b="1" dirty="0" err="1" smtClean="0"/>
              <a:t>amgylchedd</a:t>
            </a:r>
            <a:r>
              <a:rPr lang="en-GB" b="1" dirty="0"/>
              <a:t/>
            </a:r>
            <a:br>
              <a:rPr lang="en-GB" b="1" dirty="0"/>
            </a:br>
            <a:endParaRPr lang="en-GB" dirty="0"/>
          </a:p>
        </p:txBody>
      </p:sp>
      <p:sp>
        <p:nvSpPr>
          <p:cNvPr id="3" name="Content Placeholder 2"/>
          <p:cNvSpPr>
            <a:spLocks noGrp="1"/>
          </p:cNvSpPr>
          <p:nvPr>
            <p:ph idx="1"/>
          </p:nvPr>
        </p:nvSpPr>
        <p:spPr/>
        <p:txBody>
          <a:bodyPr/>
          <a:lstStyle/>
          <a:p>
            <a:pPr marL="109728" indent="0">
              <a:buNone/>
            </a:pPr>
            <a:endParaRPr lang="en-GB" dirty="0" smtClean="0">
              <a:hlinkClick r:id="rId2"/>
            </a:endParaRPr>
          </a:p>
          <a:p>
            <a:r>
              <a:rPr lang="en-GB" dirty="0"/>
              <a:t>Gweler y </a:t>
            </a:r>
            <a:r>
              <a:rPr lang="en-GB" dirty="0" err="1"/>
              <a:t>pecyn</a:t>
            </a:r>
            <a:r>
              <a:rPr lang="en-GB" dirty="0"/>
              <a:t> </a:t>
            </a:r>
            <a:r>
              <a:rPr lang="en-GB" dirty="0" err="1"/>
              <a:t>wedi’u</a:t>
            </a:r>
            <a:r>
              <a:rPr lang="en-GB" dirty="0"/>
              <a:t> </a:t>
            </a:r>
            <a:r>
              <a:rPr lang="en-GB" dirty="0" err="1"/>
              <a:t>tynnu</a:t>
            </a:r>
            <a:r>
              <a:rPr lang="en-GB" dirty="0"/>
              <a:t> o: </a:t>
            </a:r>
          </a:p>
          <a:p>
            <a:r>
              <a:rPr lang="en-GB" b="1" dirty="0"/>
              <a:t>Serret, </a:t>
            </a:r>
            <a:r>
              <a:rPr lang="en-GB" b="1" dirty="0" smtClean="0"/>
              <a:t>N. </a:t>
            </a:r>
            <a:r>
              <a:rPr lang="en-GB" b="1" dirty="0"/>
              <a:t>and Earle, S. (2018) </a:t>
            </a:r>
            <a:r>
              <a:rPr lang="en-GB" b="1" i="1" dirty="0" smtClean="0"/>
              <a:t>ASE </a:t>
            </a:r>
            <a:r>
              <a:rPr lang="en-GB" b="1" i="1" dirty="0"/>
              <a:t>Guide to Primary Science Education </a:t>
            </a:r>
            <a:r>
              <a:rPr lang="en-GB" b="1" dirty="0"/>
              <a:t>(4</a:t>
            </a:r>
            <a:r>
              <a:rPr lang="en-GB" b="1" baseline="30000" dirty="0"/>
              <a:t>th</a:t>
            </a:r>
            <a:r>
              <a:rPr lang="en-GB" b="1" dirty="0"/>
              <a:t> Edition</a:t>
            </a:r>
            <a:r>
              <a:rPr lang="en-GB" b="1" dirty="0" smtClean="0"/>
              <a:t>). Hatfield: </a:t>
            </a:r>
            <a:r>
              <a:rPr lang="en-GB" b="1" dirty="0"/>
              <a:t>ASE.</a:t>
            </a:r>
          </a:p>
          <a:p>
            <a:pPr marL="109728" indent="0">
              <a:buNone/>
            </a:pPr>
            <a:endParaRPr lang="en-GB" dirty="0">
              <a:hlinkClick r:id="rId2"/>
            </a:endParaRPr>
          </a:p>
          <a:p>
            <a:pPr marL="109728" indent="0">
              <a:buNone/>
            </a:pPr>
            <a:r>
              <a:rPr lang="en-GB" dirty="0"/>
              <a:t>“Outdoor Learning Pack for Primary Teachers”</a:t>
            </a:r>
            <a:endParaRPr lang="en-GB" dirty="0" smtClean="0">
              <a:hlinkClick r:id="rId2"/>
            </a:endParaRPr>
          </a:p>
          <a:p>
            <a:pPr marL="109728" indent="0">
              <a:buNone/>
            </a:pPr>
            <a:r>
              <a:rPr lang="en-GB" dirty="0" smtClean="0">
                <a:hlinkClick r:id="rId2"/>
              </a:rPr>
              <a:t>https</a:t>
            </a:r>
            <a:r>
              <a:rPr lang="en-GB" dirty="0">
                <a:hlinkClick r:id="rId2"/>
              </a:rPr>
              <a:t>://www.woodlandtrust.org.uk/mediafile/100146207/Getting-outside-the-classroom-learning-pack.pdf</a:t>
            </a:r>
            <a:endParaRPr lang="en-GB" dirty="0"/>
          </a:p>
          <a:p>
            <a:endParaRPr lang="en-GB" dirty="0"/>
          </a:p>
        </p:txBody>
      </p:sp>
    </p:spTree>
    <p:extLst>
      <p:ext uri="{BB962C8B-B14F-4D97-AF65-F5344CB8AC3E}">
        <p14:creationId xmlns:p14="http://schemas.microsoft.com/office/powerpoint/2010/main" val="1158382807"/>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Eich</a:t>
            </a:r>
            <a:r>
              <a:rPr lang="en-GB" dirty="0" smtClean="0"/>
              <a:t> </a:t>
            </a:r>
            <a:r>
              <a:rPr lang="en-GB" dirty="0" err="1" smtClean="0"/>
              <a:t>amser</a:t>
            </a:r>
            <a:r>
              <a:rPr lang="en-GB" dirty="0" smtClean="0"/>
              <a:t> DSY </a:t>
            </a:r>
            <a:endParaRPr lang="en-GB" dirty="0"/>
          </a:p>
        </p:txBody>
      </p:sp>
      <p:sp>
        <p:nvSpPr>
          <p:cNvPr id="3" name="Content Placeholder 2"/>
          <p:cNvSpPr>
            <a:spLocks noGrp="1"/>
          </p:cNvSpPr>
          <p:nvPr>
            <p:ph idx="1"/>
          </p:nvPr>
        </p:nvSpPr>
        <p:spPr/>
        <p:txBody>
          <a:bodyPr/>
          <a:lstStyle/>
          <a:p>
            <a:endParaRPr lang="en-GB" dirty="0" smtClean="0"/>
          </a:p>
          <a:p>
            <a:r>
              <a:rPr lang="en-GB" dirty="0" err="1"/>
              <a:t>Gwaith</a:t>
            </a:r>
            <a:r>
              <a:rPr lang="en-GB" dirty="0"/>
              <a:t> </a:t>
            </a:r>
            <a:r>
              <a:rPr lang="en-GB" dirty="0" err="1"/>
              <a:t>annibynnol</a:t>
            </a:r>
            <a:r>
              <a:rPr lang="en-GB" dirty="0"/>
              <a:t> </a:t>
            </a:r>
            <a:r>
              <a:rPr lang="en-GB" dirty="0" err="1"/>
              <a:t>o’ch</a:t>
            </a:r>
            <a:r>
              <a:rPr lang="en-GB" dirty="0"/>
              <a:t> </a:t>
            </a:r>
            <a:r>
              <a:rPr lang="en-GB" dirty="0" err="1"/>
              <a:t>dewis</a:t>
            </a:r>
            <a:r>
              <a:rPr lang="en-GB" dirty="0"/>
              <a:t> </a:t>
            </a:r>
            <a:r>
              <a:rPr lang="en-GB" dirty="0" err="1"/>
              <a:t>eich</a:t>
            </a:r>
            <a:r>
              <a:rPr lang="en-GB" dirty="0"/>
              <a:t> </a:t>
            </a:r>
            <a:r>
              <a:rPr lang="en-GB" dirty="0" err="1"/>
              <a:t>hunan</a:t>
            </a:r>
            <a:r>
              <a:rPr lang="en-GB" dirty="0"/>
              <a:t> </a:t>
            </a:r>
            <a:r>
              <a:rPr lang="en-GB" dirty="0" err="1"/>
              <a:t>i</a:t>
            </a:r>
            <a:r>
              <a:rPr lang="en-GB" dirty="0"/>
              <a:t> </a:t>
            </a:r>
            <a:r>
              <a:rPr lang="en-GB" dirty="0" err="1"/>
              <a:t>gyflawni’r</a:t>
            </a:r>
            <a:r>
              <a:rPr lang="en-GB" dirty="0"/>
              <a:t> </a:t>
            </a:r>
            <a:r>
              <a:rPr lang="en-GB" dirty="0" err="1"/>
              <a:t>aseiniad</a:t>
            </a:r>
            <a:endParaRPr lang="en-GB" dirty="0"/>
          </a:p>
          <a:p>
            <a:endParaRPr lang="en-GB" dirty="0"/>
          </a:p>
          <a:p>
            <a:r>
              <a:rPr lang="en-GB" sz="4000" dirty="0" err="1"/>
              <a:t>Llyfrgell</a:t>
            </a:r>
            <a:r>
              <a:rPr lang="en-GB" sz="4000" dirty="0"/>
              <a:t>; </a:t>
            </a:r>
            <a:r>
              <a:rPr lang="en-GB" sz="4000" dirty="0" err="1"/>
              <a:t>gwefannau</a:t>
            </a:r>
            <a:r>
              <a:rPr lang="en-GB" sz="4000" dirty="0"/>
              <a:t>/Moodle; </a:t>
            </a:r>
          </a:p>
          <a:p>
            <a:r>
              <a:rPr lang="en-GB" sz="4000" dirty="0" err="1"/>
              <a:t>Rhannu</a:t>
            </a:r>
            <a:r>
              <a:rPr lang="en-GB" sz="4000" dirty="0"/>
              <a:t> </a:t>
            </a:r>
            <a:r>
              <a:rPr lang="en-GB" sz="4000" dirty="0" err="1"/>
              <a:t>syniadau</a:t>
            </a:r>
            <a:r>
              <a:rPr lang="en-GB" sz="4000" dirty="0"/>
              <a:t>; </a:t>
            </a:r>
            <a:r>
              <a:rPr lang="en-GB" sz="4000" dirty="0" err="1"/>
              <a:t>gofyn</a:t>
            </a:r>
            <a:r>
              <a:rPr lang="en-GB" sz="4000" dirty="0"/>
              <a:t> am help </a:t>
            </a:r>
            <a:r>
              <a:rPr lang="en-GB" sz="4000" dirty="0" err="1"/>
              <a:t>yr</a:t>
            </a:r>
            <a:r>
              <a:rPr lang="en-GB" sz="4000" dirty="0"/>
              <a:t> </a:t>
            </a:r>
            <a:r>
              <a:rPr lang="en-GB" sz="4000" dirty="0" err="1"/>
              <a:t>hwylusydd</a:t>
            </a:r>
            <a:endParaRPr lang="en-GB" sz="4000" dirty="0"/>
          </a:p>
        </p:txBody>
      </p:sp>
    </p:spTree>
    <p:extLst>
      <p:ext uri="{BB962C8B-B14F-4D97-AF65-F5344CB8AC3E}">
        <p14:creationId xmlns:p14="http://schemas.microsoft.com/office/powerpoint/2010/main" val="2177258244"/>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DARLLEN CYFEIRIEDIG</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sz="5400" dirty="0" smtClean="0"/>
              <a:t>AR MOODLE</a:t>
            </a:r>
            <a:endParaRPr lang="en-GB" sz="5400" dirty="0"/>
          </a:p>
        </p:txBody>
      </p:sp>
    </p:spTree>
    <p:extLst>
      <p:ext uri="{BB962C8B-B14F-4D97-AF65-F5344CB8AC3E}">
        <p14:creationId xmlns:p14="http://schemas.microsoft.com/office/powerpoint/2010/main" val="3421219487"/>
      </p:ext>
    </p:extLst>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tx1"/>
                </a:solidFill>
              </a:rPr>
              <a:t>Gwefannau</a:t>
            </a:r>
            <a:endParaRPr lang="en-GB" dirty="0">
              <a:solidFill>
                <a:schemeClr val="tx1"/>
              </a:solidFill>
            </a:endParaRPr>
          </a:p>
        </p:txBody>
      </p:sp>
      <p:sp>
        <p:nvSpPr>
          <p:cNvPr id="3" name="Content Placeholder 2"/>
          <p:cNvSpPr>
            <a:spLocks noGrp="1"/>
          </p:cNvSpPr>
          <p:nvPr>
            <p:ph idx="1"/>
          </p:nvPr>
        </p:nvSpPr>
        <p:spPr/>
        <p:txBody>
          <a:bodyPr>
            <a:normAutofit/>
          </a:bodyPr>
          <a:lstStyle/>
          <a:p>
            <a:r>
              <a:rPr lang="en-GB" u="sng" dirty="0">
                <a:hlinkClick r:id="rId3"/>
              </a:rPr>
              <a:t>http://</a:t>
            </a:r>
            <a:r>
              <a:rPr lang="en-GB" u="sng" dirty="0" smtClean="0">
                <a:hlinkClick r:id="rId3"/>
              </a:rPr>
              <a:t>www.nuffieldfoundation.org/primary-science-and-space</a:t>
            </a:r>
            <a:endParaRPr lang="en-GB" dirty="0"/>
          </a:p>
          <a:p>
            <a:r>
              <a:rPr lang="en-GB" u="sng" dirty="0">
                <a:hlinkClick r:id="rId4"/>
              </a:rPr>
              <a:t>https://</a:t>
            </a:r>
            <a:r>
              <a:rPr lang="en-GB" u="sng" dirty="0" smtClean="0">
                <a:hlinkClick r:id="rId4"/>
              </a:rPr>
              <a:t>www.stem.org.uk/primary-science</a:t>
            </a:r>
            <a:endParaRPr lang="en-GB" dirty="0"/>
          </a:p>
          <a:p>
            <a:r>
              <a:rPr lang="en-GB" u="sng" dirty="0">
                <a:hlinkClick r:id="rId5"/>
              </a:rPr>
              <a:t>https://</a:t>
            </a:r>
            <a:r>
              <a:rPr lang="en-GB" u="sng" dirty="0" smtClean="0">
                <a:hlinkClick r:id="rId5"/>
              </a:rPr>
              <a:t>www.stem.org.uk/elibrary/resource/35440</a:t>
            </a:r>
            <a:endParaRPr lang="en-GB" dirty="0"/>
          </a:p>
          <a:p>
            <a:r>
              <a:rPr lang="en-GB" u="sng" dirty="0">
                <a:hlinkClick r:id="rId6"/>
              </a:rPr>
              <a:t>http://</a:t>
            </a:r>
            <a:r>
              <a:rPr lang="en-GB" u="sng" dirty="0" smtClean="0">
                <a:hlinkClick r:id="rId6"/>
              </a:rPr>
              <a:t>www.schoolscience.co.uk/primary/resources</a:t>
            </a:r>
            <a:endParaRPr lang="en-GB" dirty="0"/>
          </a:p>
          <a:p>
            <a:r>
              <a:rPr lang="en-GB" u="sng" dirty="0">
                <a:hlinkClick r:id="rId7"/>
              </a:rPr>
              <a:t>https://</a:t>
            </a:r>
            <a:r>
              <a:rPr lang="en-GB" u="sng" dirty="0" smtClean="0">
                <a:hlinkClick r:id="rId7"/>
              </a:rPr>
              <a:t>pstt.org.uk/resources/curriculum-materials</a:t>
            </a:r>
            <a:endParaRPr lang="en-GB" dirty="0"/>
          </a:p>
          <a:p>
            <a:r>
              <a:rPr lang="en-GB" u="sng" dirty="0">
                <a:hlinkClick r:id="rId8"/>
              </a:rPr>
              <a:t>https://pstt.org.uk</a:t>
            </a:r>
            <a:r>
              <a:rPr lang="en-GB" u="sng" dirty="0" smtClean="0">
                <a:hlinkClick r:id="rId8"/>
              </a:rPr>
              <a:t>/</a:t>
            </a:r>
            <a:endParaRPr lang="en-GB" u="sng" dirty="0" smtClean="0"/>
          </a:p>
          <a:p>
            <a:r>
              <a:rPr lang="en-GB" dirty="0">
                <a:hlinkClick r:id="rId9"/>
              </a:rPr>
              <a:t>https://</a:t>
            </a:r>
            <a:r>
              <a:rPr lang="en-GB" dirty="0" smtClean="0">
                <a:hlinkClick r:id="rId9"/>
              </a:rPr>
              <a:t>wellcome.ac.uk/what-we-do/our-work/transforming-primary-science</a:t>
            </a:r>
            <a:endParaRPr lang="en-GB" dirty="0" smtClean="0"/>
          </a:p>
          <a:p>
            <a:r>
              <a:rPr lang="en-GB" dirty="0" smtClean="0"/>
              <a:t>PRIMARY </a:t>
            </a:r>
            <a:r>
              <a:rPr lang="en-GB" dirty="0"/>
              <a:t>SCIENCE ARCHIVE:</a:t>
            </a:r>
          </a:p>
          <a:p>
            <a:r>
              <a:rPr lang="en-GB" u="sng" dirty="0">
                <a:hlinkClick r:id="rId10"/>
              </a:rPr>
              <a:t>http://www.ase.org.uk/journals/primary-science/issue-contents</a:t>
            </a:r>
            <a:r>
              <a:rPr lang="en-GB" u="sng" dirty="0" smtClean="0">
                <a:hlinkClick r:id="rId10"/>
              </a:rPr>
              <a:t>/</a:t>
            </a:r>
            <a:endParaRPr lang="en-GB" u="sng" dirty="0" smtClean="0"/>
          </a:p>
          <a:p>
            <a:endParaRPr lang="en-GB" u="sng" dirty="0" smtClean="0"/>
          </a:p>
          <a:p>
            <a:endParaRPr lang="en-GB" dirty="0"/>
          </a:p>
          <a:p>
            <a:endParaRPr lang="en-GB" dirty="0"/>
          </a:p>
        </p:txBody>
      </p:sp>
    </p:spTree>
    <p:extLst>
      <p:ext uri="{BB962C8B-B14F-4D97-AF65-F5344CB8AC3E}">
        <p14:creationId xmlns:p14="http://schemas.microsoft.com/office/powerpoint/2010/main" val="882681967"/>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u="sng" dirty="0" err="1" smtClean="0">
                <a:solidFill>
                  <a:schemeClr val="tx1"/>
                </a:solidFill>
              </a:rPr>
              <a:t>Llyfrau</a:t>
            </a:r>
            <a:r>
              <a:rPr lang="en-GB" sz="3200" u="sng" dirty="0" smtClean="0">
                <a:solidFill>
                  <a:schemeClr val="tx1"/>
                </a:solidFill>
              </a:rPr>
              <a:t> </a:t>
            </a:r>
            <a:r>
              <a:rPr lang="en-GB" sz="3200" u="sng" dirty="0" err="1" smtClean="0">
                <a:solidFill>
                  <a:schemeClr val="tx1"/>
                </a:solidFill>
              </a:rPr>
              <a:t>testun</a:t>
            </a:r>
            <a:r>
              <a:rPr lang="en-GB" sz="3200" u="sng" dirty="0" smtClean="0">
                <a:solidFill>
                  <a:schemeClr val="tx1"/>
                </a:solidFill>
              </a:rPr>
              <a:t>:</a:t>
            </a:r>
            <a:endParaRPr lang="en-GB" sz="3200" u="sng" dirty="0">
              <a:solidFill>
                <a:schemeClr val="tx1"/>
              </a:solidFill>
            </a:endParaRPr>
          </a:p>
        </p:txBody>
      </p:sp>
      <p:sp>
        <p:nvSpPr>
          <p:cNvPr id="3" name="Content Placeholder 2"/>
          <p:cNvSpPr>
            <a:spLocks noGrp="1"/>
          </p:cNvSpPr>
          <p:nvPr>
            <p:ph idx="1"/>
          </p:nvPr>
        </p:nvSpPr>
        <p:spPr/>
        <p:txBody>
          <a:bodyPr>
            <a:normAutofit/>
          </a:bodyPr>
          <a:lstStyle/>
          <a:p>
            <a:pPr marL="0" indent="0">
              <a:buNone/>
            </a:pPr>
            <a:r>
              <a:rPr lang="en-GB" dirty="0" smtClean="0">
                <a:solidFill>
                  <a:schemeClr val="tx1"/>
                </a:solidFill>
              </a:rPr>
              <a:t>Allen, M. (2016) </a:t>
            </a:r>
            <a:r>
              <a:rPr lang="en-GB" i="1" dirty="0" smtClean="0">
                <a:solidFill>
                  <a:schemeClr val="tx1"/>
                </a:solidFill>
              </a:rPr>
              <a:t>The Best Ways to Teach Primary Science, Research into Practice. </a:t>
            </a:r>
            <a:r>
              <a:rPr lang="en-GB" dirty="0" smtClean="0">
                <a:solidFill>
                  <a:schemeClr val="tx1"/>
                </a:solidFill>
              </a:rPr>
              <a:t>London: Open University Press.</a:t>
            </a:r>
          </a:p>
          <a:p>
            <a:pPr marL="0" indent="0">
              <a:buNone/>
            </a:pPr>
            <a:r>
              <a:rPr lang="en-GB" b="1" dirty="0" smtClean="0">
                <a:solidFill>
                  <a:schemeClr val="tx1"/>
                </a:solidFill>
              </a:rPr>
              <a:t>Anon. (2007) </a:t>
            </a:r>
            <a:r>
              <a:rPr lang="en-GB" b="1" i="1" dirty="0" smtClean="0">
                <a:solidFill>
                  <a:schemeClr val="tx1"/>
                </a:solidFill>
              </a:rPr>
              <a:t>Scientific Enquiry Materials. </a:t>
            </a:r>
            <a:r>
              <a:rPr lang="en-GB" b="1" dirty="0" smtClean="0">
                <a:solidFill>
                  <a:schemeClr val="tx1"/>
                </a:solidFill>
              </a:rPr>
              <a:t>CRIPSAT. Cardiff. Zenith Media.</a:t>
            </a:r>
          </a:p>
          <a:p>
            <a:pPr marL="0" indent="0">
              <a:buNone/>
            </a:pPr>
            <a:r>
              <a:rPr lang="en-GB" dirty="0" err="1" smtClean="0">
                <a:solidFill>
                  <a:schemeClr val="tx1"/>
                </a:solidFill>
              </a:rPr>
              <a:t>Harlen</a:t>
            </a:r>
            <a:r>
              <a:rPr lang="en-GB" dirty="0" smtClean="0">
                <a:solidFill>
                  <a:schemeClr val="tx1"/>
                </a:solidFill>
              </a:rPr>
              <a:t>, W. &amp; </a:t>
            </a:r>
            <a:r>
              <a:rPr lang="en-GB" dirty="0" err="1" smtClean="0">
                <a:solidFill>
                  <a:schemeClr val="tx1"/>
                </a:solidFill>
              </a:rPr>
              <a:t>Qualter</a:t>
            </a:r>
            <a:r>
              <a:rPr lang="en-GB" dirty="0" smtClean="0">
                <a:solidFill>
                  <a:schemeClr val="tx1"/>
                </a:solidFill>
              </a:rPr>
              <a:t>, A. (2014) </a:t>
            </a:r>
            <a:r>
              <a:rPr lang="en-GB" i="1" dirty="0" smtClean="0">
                <a:solidFill>
                  <a:schemeClr val="tx1"/>
                </a:solidFill>
              </a:rPr>
              <a:t>The Teaching of Science in Primary School (6</a:t>
            </a:r>
            <a:r>
              <a:rPr lang="en-GB" i="1" baseline="30000" dirty="0" smtClean="0">
                <a:solidFill>
                  <a:schemeClr val="tx1"/>
                </a:solidFill>
              </a:rPr>
              <a:t>th</a:t>
            </a:r>
            <a:r>
              <a:rPr lang="en-GB" i="1" dirty="0" smtClean="0">
                <a:solidFill>
                  <a:schemeClr val="tx1"/>
                </a:solidFill>
              </a:rPr>
              <a:t> </a:t>
            </a:r>
            <a:r>
              <a:rPr lang="en-GB" i="1" dirty="0">
                <a:solidFill>
                  <a:schemeClr val="tx1"/>
                </a:solidFill>
              </a:rPr>
              <a:t>E</a:t>
            </a:r>
            <a:r>
              <a:rPr lang="en-GB" i="1" dirty="0" smtClean="0">
                <a:solidFill>
                  <a:schemeClr val="tx1"/>
                </a:solidFill>
              </a:rPr>
              <a:t>d). </a:t>
            </a:r>
            <a:r>
              <a:rPr lang="en-GB" dirty="0" smtClean="0">
                <a:solidFill>
                  <a:schemeClr val="tx1"/>
                </a:solidFill>
              </a:rPr>
              <a:t>Oxon: David Fulton.</a:t>
            </a:r>
          </a:p>
          <a:p>
            <a:pPr marL="0" indent="0">
              <a:buNone/>
            </a:pPr>
            <a:r>
              <a:rPr lang="en-GB" dirty="0" smtClean="0">
                <a:solidFill>
                  <a:schemeClr val="tx1"/>
                </a:solidFill>
              </a:rPr>
              <a:t>Loxley, P. et al.(2014) </a:t>
            </a:r>
            <a:r>
              <a:rPr lang="en-GB" i="1" dirty="0" smtClean="0">
                <a:solidFill>
                  <a:schemeClr val="tx1"/>
                </a:solidFill>
              </a:rPr>
              <a:t>Teaching Primary Science, promoting enjoyment and developing understanding (2</a:t>
            </a:r>
            <a:r>
              <a:rPr lang="en-GB" i="1" baseline="30000" dirty="0" smtClean="0">
                <a:solidFill>
                  <a:schemeClr val="tx1"/>
                </a:solidFill>
              </a:rPr>
              <a:t>nd</a:t>
            </a:r>
            <a:r>
              <a:rPr lang="en-GB" i="1" dirty="0" smtClean="0">
                <a:solidFill>
                  <a:schemeClr val="tx1"/>
                </a:solidFill>
              </a:rPr>
              <a:t> Ed)</a:t>
            </a:r>
            <a:r>
              <a:rPr lang="en-GB" dirty="0" smtClean="0">
                <a:solidFill>
                  <a:schemeClr val="tx1"/>
                </a:solidFill>
              </a:rPr>
              <a:t>. </a:t>
            </a:r>
          </a:p>
          <a:p>
            <a:pPr marL="0" indent="0">
              <a:buNone/>
            </a:pPr>
            <a:r>
              <a:rPr lang="en-GB" b="1" dirty="0" err="1" smtClean="0">
                <a:solidFill>
                  <a:schemeClr val="tx1"/>
                </a:solidFill>
              </a:rPr>
              <a:t>Lakin</a:t>
            </a:r>
            <a:r>
              <a:rPr lang="en-GB" b="1" dirty="0" smtClean="0">
                <a:solidFill>
                  <a:schemeClr val="tx1"/>
                </a:solidFill>
              </a:rPr>
              <a:t>, L. (2013) </a:t>
            </a:r>
            <a:r>
              <a:rPr lang="en-GB" b="1" i="1" dirty="0" smtClean="0">
                <a:solidFill>
                  <a:schemeClr val="tx1"/>
                </a:solidFill>
              </a:rPr>
              <a:t>Developing Independent Learning in Science</a:t>
            </a:r>
            <a:r>
              <a:rPr lang="en-GB" b="1" dirty="0" smtClean="0">
                <a:solidFill>
                  <a:schemeClr val="tx1"/>
                </a:solidFill>
              </a:rPr>
              <a:t>. Maidenhead: OU Press.</a:t>
            </a:r>
          </a:p>
          <a:p>
            <a:pPr marL="0" indent="0">
              <a:buNone/>
            </a:pPr>
            <a:r>
              <a:rPr lang="en-GB" dirty="0" smtClean="0">
                <a:solidFill>
                  <a:schemeClr val="tx1"/>
                </a:solidFill>
              </a:rPr>
              <a:t>Russell, T. &amp; </a:t>
            </a:r>
            <a:r>
              <a:rPr lang="en-GB" dirty="0" err="1" smtClean="0">
                <a:solidFill>
                  <a:schemeClr val="tx1"/>
                </a:solidFill>
              </a:rPr>
              <a:t>McGuigan</a:t>
            </a:r>
            <a:r>
              <a:rPr lang="en-GB" dirty="0" smtClean="0">
                <a:solidFill>
                  <a:schemeClr val="tx1"/>
                </a:solidFill>
              </a:rPr>
              <a:t>, L. (2016) </a:t>
            </a:r>
            <a:r>
              <a:rPr lang="en-GB" i="1" dirty="0" smtClean="0">
                <a:solidFill>
                  <a:schemeClr val="tx1"/>
                </a:solidFill>
              </a:rPr>
              <a:t>Exploring Science with Young Children. </a:t>
            </a:r>
            <a:r>
              <a:rPr lang="en-GB" dirty="0" smtClean="0">
                <a:solidFill>
                  <a:schemeClr val="tx1"/>
                </a:solidFill>
              </a:rPr>
              <a:t>London: Sage.</a:t>
            </a:r>
          </a:p>
          <a:p>
            <a:pPr marL="0" indent="0">
              <a:buNone/>
            </a:pPr>
            <a:r>
              <a:rPr lang="en-GB" b="1" dirty="0">
                <a:solidFill>
                  <a:schemeClr val="tx1"/>
                </a:solidFill>
              </a:rPr>
              <a:t>Turner, J. et al. (2011) </a:t>
            </a:r>
            <a:r>
              <a:rPr lang="en-GB" b="1" i="1" dirty="0" smtClean="0">
                <a:solidFill>
                  <a:schemeClr val="tx1"/>
                </a:solidFill>
              </a:rPr>
              <a:t>It’s </a:t>
            </a:r>
            <a:r>
              <a:rPr lang="en-GB" b="1" i="1" dirty="0">
                <a:solidFill>
                  <a:schemeClr val="tx1"/>
                </a:solidFill>
              </a:rPr>
              <a:t>not fair or is it</a:t>
            </a:r>
            <a:r>
              <a:rPr lang="en-GB" b="1" i="1" dirty="0" smtClean="0">
                <a:solidFill>
                  <a:schemeClr val="tx1"/>
                </a:solidFill>
              </a:rPr>
              <a:t>?. </a:t>
            </a:r>
            <a:r>
              <a:rPr lang="en-GB" b="1" dirty="0" err="1" smtClean="0">
                <a:solidFill>
                  <a:schemeClr val="tx1"/>
                </a:solidFill>
              </a:rPr>
              <a:t>Sandbach</a:t>
            </a:r>
            <a:r>
              <a:rPr lang="en-GB" b="1" dirty="0" smtClean="0">
                <a:solidFill>
                  <a:schemeClr val="tx1"/>
                </a:solidFill>
              </a:rPr>
              <a:t>: </a:t>
            </a:r>
            <a:r>
              <a:rPr lang="en-GB" b="1" dirty="0">
                <a:solidFill>
                  <a:schemeClr val="tx1"/>
                </a:solidFill>
              </a:rPr>
              <a:t>MHE.</a:t>
            </a:r>
          </a:p>
          <a:p>
            <a:pPr marL="0" indent="0">
              <a:buNone/>
            </a:pPr>
            <a:endParaRPr lang="en-GB" dirty="0" smtClean="0">
              <a:solidFill>
                <a:schemeClr val="tx1"/>
              </a:solidFill>
            </a:endParaRPr>
          </a:p>
          <a:p>
            <a:pPr marL="0" indent="0">
              <a:buNone/>
            </a:pPr>
            <a:endParaRPr lang="en-GB" dirty="0">
              <a:solidFill>
                <a:schemeClr val="bg2">
                  <a:lumMod val="50000"/>
                </a:schemeClr>
              </a:solidFill>
            </a:endParaRPr>
          </a:p>
        </p:txBody>
      </p:sp>
    </p:spTree>
    <p:extLst>
      <p:ext uri="{BB962C8B-B14F-4D97-AF65-F5344CB8AC3E}">
        <p14:creationId xmlns:p14="http://schemas.microsoft.com/office/powerpoint/2010/main" val="1122077613"/>
      </p:ext>
    </p:extLst>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Ymchwiliwch</a:t>
            </a:r>
            <a:r>
              <a:rPr lang="en-GB" dirty="0"/>
              <a:t> </a:t>
            </a:r>
            <a:r>
              <a:rPr lang="en-GB" dirty="0" err="1"/>
              <a:t>ymhellach</a:t>
            </a:r>
            <a:endParaRPr lang="en-GB" dirty="0"/>
          </a:p>
        </p:txBody>
      </p:sp>
      <p:sp>
        <p:nvSpPr>
          <p:cNvPr id="3" name="Content Placeholder 2"/>
          <p:cNvSpPr>
            <a:spLocks noGrp="1"/>
          </p:cNvSpPr>
          <p:nvPr>
            <p:ph idx="1"/>
          </p:nvPr>
        </p:nvSpPr>
        <p:spPr/>
        <p:txBody>
          <a:bodyPr>
            <a:normAutofit fontScale="70000" lnSpcReduction="20000"/>
          </a:bodyPr>
          <a:lstStyle/>
          <a:p>
            <a:r>
              <a:rPr lang="en-GB" dirty="0"/>
              <a:t>HWB</a:t>
            </a:r>
          </a:p>
          <a:p>
            <a:r>
              <a:rPr lang="en-GB" dirty="0">
                <a:hlinkClick r:id="rId2"/>
              </a:rPr>
              <a:t>https://hwb.wales.gov.uk/search?query=Gwyddoniaeth</a:t>
            </a:r>
            <a:r>
              <a:rPr lang="en-GB" dirty="0"/>
              <a:t>+</a:t>
            </a:r>
          </a:p>
          <a:p>
            <a:r>
              <a:rPr lang="en-GB" dirty="0"/>
              <a:t>TES Teacher’s TV:</a:t>
            </a:r>
          </a:p>
          <a:p>
            <a:r>
              <a:rPr lang="en-GB" dirty="0">
                <a:hlinkClick r:id="rId3"/>
              </a:rPr>
              <a:t>https://www.tes.com/member/Teachers%20TV</a:t>
            </a:r>
            <a:endParaRPr lang="en-GB" dirty="0"/>
          </a:p>
          <a:p>
            <a:r>
              <a:rPr lang="en-GB" dirty="0">
                <a:hlinkClick r:id="rId4"/>
              </a:rPr>
              <a:t>https://www.tes.com/primary-teaching-resources/</a:t>
            </a:r>
            <a:endParaRPr lang="en-GB" dirty="0"/>
          </a:p>
          <a:p>
            <a:r>
              <a:rPr lang="en-US" b="1" dirty="0"/>
              <a:t>The Primary Science Teaching Trust (PSTT)</a:t>
            </a:r>
            <a:endParaRPr lang="en-GB" dirty="0">
              <a:hlinkClick r:id=""/>
            </a:endParaRPr>
          </a:p>
          <a:p>
            <a:r>
              <a:rPr lang="en-GB" dirty="0">
                <a:hlinkClick r:id=""/>
              </a:rPr>
              <a:t>http://www.pstt.org.uk/</a:t>
            </a:r>
            <a:endParaRPr lang="en-GB" dirty="0"/>
          </a:p>
          <a:p>
            <a:r>
              <a:rPr lang="en-GB" b="1" dirty="0"/>
              <a:t>Hamilton Trust</a:t>
            </a:r>
          </a:p>
          <a:p>
            <a:r>
              <a:rPr lang="en-GB" dirty="0">
                <a:hlinkClick r:id="rId5"/>
              </a:rPr>
              <a:t>https://www.hamilton-trust.org.uk/</a:t>
            </a:r>
            <a:endParaRPr lang="en-GB" dirty="0"/>
          </a:p>
          <a:p>
            <a:r>
              <a:rPr lang="en-GB" b="1" dirty="0" smtClean="0"/>
              <a:t>Science </a:t>
            </a:r>
            <a:r>
              <a:rPr lang="en-GB" b="1" dirty="0"/>
              <a:t>and plants for schools</a:t>
            </a:r>
          </a:p>
          <a:p>
            <a:r>
              <a:rPr lang="en-GB" dirty="0">
                <a:hlinkClick r:id="rId6"/>
              </a:rPr>
              <a:t>http://www.saps.org.uk</a:t>
            </a:r>
            <a:r>
              <a:rPr lang="en-GB" dirty="0" smtClean="0">
                <a:hlinkClick r:id="rId6"/>
              </a:rPr>
              <a:t>/</a:t>
            </a:r>
            <a:endParaRPr lang="en-GB" dirty="0" smtClean="0"/>
          </a:p>
          <a:p>
            <a:r>
              <a:rPr lang="en-GB" u="sng" dirty="0">
                <a:hlinkClick r:id="rId7"/>
              </a:rPr>
              <a:t>http://www.bbc.co.uk/terrificscientific</a:t>
            </a:r>
            <a:endParaRPr lang="en-GB" dirty="0"/>
          </a:p>
          <a:p>
            <a:endParaRPr lang="en-GB" dirty="0"/>
          </a:p>
          <a:p>
            <a:endParaRPr lang="en-GB" dirty="0"/>
          </a:p>
        </p:txBody>
      </p:sp>
    </p:spTree>
    <p:extLst>
      <p:ext uri="{BB962C8B-B14F-4D97-AF65-F5344CB8AC3E}">
        <p14:creationId xmlns:p14="http://schemas.microsoft.com/office/powerpoint/2010/main" val="4213413115"/>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1556</TotalTime>
  <Words>8096</Words>
  <Application>Microsoft Office PowerPoint</Application>
  <PresentationFormat>Widescreen</PresentationFormat>
  <Paragraphs>722</Paragraphs>
  <Slides>107</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107</vt:i4>
      </vt:variant>
    </vt:vector>
  </HeadingPairs>
  <TitlesOfParts>
    <vt:vector size="113" baseType="lpstr">
      <vt:lpstr>Arial</vt:lpstr>
      <vt:lpstr>Calibri</vt:lpstr>
      <vt:lpstr>Calibri Light</vt:lpstr>
      <vt:lpstr>Wingdings</vt:lpstr>
      <vt:lpstr>Wingdings 3</vt:lpstr>
      <vt:lpstr>Retrospect</vt:lpstr>
      <vt:lpstr>ECAD5006C </vt:lpstr>
      <vt:lpstr>Amcanion y sesiynau gwyddoniaeth</vt:lpstr>
      <vt:lpstr>Adfyfyrio: Amcanion </vt:lpstr>
      <vt:lpstr>Deilliannau Dysgu </vt:lpstr>
      <vt:lpstr>Cyflwyniad i “Ddysgu yn Seiliedig ar Ymholi” (DSY)</vt:lpstr>
      <vt:lpstr>PowerPoint Presentation</vt:lpstr>
      <vt:lpstr>Nodweddion DSY</vt:lpstr>
      <vt:lpstr>Manteision DSY</vt:lpstr>
      <vt:lpstr>Heriau DSY?</vt:lpstr>
      <vt:lpstr>Adnabod gwybodaeth allweddol ar gyfer rhan 1 o’r aseiniad </vt:lpstr>
      <vt:lpstr>Dysgu drwy ymholiad gwyddonol</vt:lpstr>
      <vt:lpstr>Pam bod y math hwn o ddysgu’n bwysig? </vt:lpstr>
      <vt:lpstr>Goblygiadau Adroddiad Donaldson (2015) i’r dyfodol</vt:lpstr>
      <vt:lpstr>Model ymholi generig</vt:lpstr>
      <vt:lpstr>Mathau o ymholi a nodir yn ein cwricwlwm (2008) </vt:lpstr>
      <vt:lpstr>“It’s Not Fair” Jane Turner et al.</vt:lpstr>
      <vt:lpstr>Deilliannau Gwybodaeth a Dealltwriaeth o’r Byd: D4-6 = L1-3 y poster dilyniant sgiliau.</vt:lpstr>
      <vt:lpstr>Mae DSY yn ymagwedd adeileddol (constructivist) dysgwr-ganolog </vt:lpstr>
      <vt:lpstr>DSY?</vt:lpstr>
      <vt:lpstr>Lakin, L. (2013) Developing Independent Learning in Science. Maidenhead: OU Press.</vt:lpstr>
      <vt:lpstr>DSY ac Ymholi Gwyddonol</vt:lpstr>
      <vt:lpstr>Theorïau am ddysgu plant </vt:lpstr>
      <vt:lpstr>Gweithgaredd:</vt:lpstr>
      <vt:lpstr>Adfyfyrio</vt:lpstr>
      <vt:lpstr>  DYSGU GWEITHREDOL (Active learning) </vt:lpstr>
      <vt:lpstr> SGAFFALDIO </vt:lpstr>
      <vt:lpstr>Ystod rheolaeth athro sy’n adlewyrchu oed / gallu / profiad disgyblion o ddiwylliant DSY</vt:lpstr>
      <vt:lpstr>  Ydych chi wedi meddwl am “Gwestiwn Mawr” agored? </vt:lpstr>
      <vt:lpstr>Darlith 2: Gellir strwythuro eich ymateb aseiniad gan ddefnyddio KWHLAQ</vt:lpstr>
      <vt:lpstr>Defnyddiwch KWHLAQ i drefnu eich meddwl DSY fel athro yn paratoi ar gyfer ymholiadau’r plant</vt:lpstr>
      <vt:lpstr>Defnyddiwch KWHLAQ i drefnu eich syniadau DSY eich hunain fel athro yn paratoi ar gyfer profiadau disgyblion</vt:lpstr>
      <vt:lpstr> Adolygu Poster Sgiliau Gwyddoniaeth: Nodweddion Llinynnau dilyniant L1-L5 (L1-3 =O4-6)  ystyriwch eto gyda grid dilyniant“It’s Not Fair” .</vt:lpstr>
      <vt:lpstr>Dyfyniadau o Turner, J. et al. (2011) It’s not fair or is it?. Sandbach: MHE. </vt:lpstr>
      <vt:lpstr>Dyfyniad o Turner, J. et al. (2011) It’s not fair or is it?. Sandbach: MHE.</vt:lpstr>
      <vt:lpstr>Dyfyniadau o Turner, J. et al. (2011) It’s not fair or is it? Sandbach. MHE.</vt:lpstr>
      <vt:lpstr>Turner, J. et al. (2011) It’s not fair or is it?. Sandbach: MHE.</vt:lpstr>
      <vt:lpstr>ECAD5006C Gwyddoniaeth 3</vt:lpstr>
      <vt:lpstr>Mae gwyddoniaeth gynradd wedi elwa o 40 mlynedd o waith ymchwil yn seiliedig ar ddatblygiad sgiliau ymchwilio gwyddoniaeth.  </vt:lpstr>
      <vt:lpstr>Gellir cysylltu SPACE a’r egwyddorion adeileddol i’r strategaethau defnyddiol yma sydd wedi’u tanseilio gan ddeilliannau ymchwil</vt:lpstr>
      <vt:lpstr> Gwyddoniaet Gynradd ac adeileddiaeth (Constructivism).</vt:lpstr>
      <vt:lpstr>“The SPACE Legacy” ar Moodle</vt:lpstr>
      <vt:lpstr>Deunyddiau Ymholiad Gwyddonol CRIPSAT (Centre for Research in Primary Science and Technology)</vt:lpstr>
      <vt:lpstr>Adfyfyrio ar unedau gwaith CRIPSAT</vt:lpstr>
      <vt:lpstr>CRIPSAT: AILGYLCHU</vt:lpstr>
      <vt:lpstr>Defnyddio Fframwaith CRIPSAT ar gyfer ymateb i’r aseiniad?</vt:lpstr>
      <vt:lpstr>Cwestiynau i annog ymholiadau DSY</vt:lpstr>
      <vt:lpstr>Mentrau diweddar mewn addysg gwyddoniaeth gynradd sy’n adlewyrchu ymgysylltiad datblygedig â chwricwlwm gyda manteision dysgu gweithredol ac amcanion dysgu annibynnol mewn ymarfer</vt:lpstr>
      <vt:lpstr>Gweithgareddau“The Crunch” </vt:lpstr>
      <vt:lpstr>Gweler y pecyn am:</vt:lpstr>
      <vt:lpstr>Theori mewn i ymarfer - Primary Science Teacher trust</vt:lpstr>
      <vt:lpstr>Prosiect = Oxford Brookes University Conceptual Challenge in Primary Science Astra Zeneca (now PSTT) funded project (2002 – 2004)</vt:lpstr>
      <vt:lpstr>Datblygodd strategaeth “Bright Ideas Time” o’r prosiect hwn:</vt:lpstr>
      <vt:lpstr> Clipiau fidio “Bright ideas”  </vt:lpstr>
      <vt:lpstr>“An Education Endowment Foundation Project (2012 – 2015)”</vt:lpstr>
      <vt:lpstr> “Thinking, Doing, Talking Science”</vt:lpstr>
      <vt:lpstr>Meddwl a Rhesymu yn y dosbarth</vt:lpstr>
      <vt:lpstr>Ar Moodle</vt:lpstr>
      <vt:lpstr>O ddiddordeb cyffredinol?</vt:lpstr>
      <vt:lpstr> “Yr un sydd allan o le”</vt:lpstr>
      <vt:lpstr> “The PMI” Positif, Negyddol, Diddorol</vt:lpstr>
      <vt:lpstr>Ymatebion Plant / Pupils’ responses</vt:lpstr>
      <vt:lpstr> Y Cwestiwn Mawr / The Big Question</vt:lpstr>
      <vt:lpstr> Datrys problem</vt:lpstr>
      <vt:lpstr> Drama a gwyddoniaeth gynradd</vt:lpstr>
      <vt:lpstr>Prosiect “I can explain” (Cysylltiad â Donaldson?)</vt:lpstr>
      <vt:lpstr>National STEM Learning Centre: Future Learn</vt:lpstr>
      <vt:lpstr>Adnoddau eraill</vt:lpstr>
      <vt:lpstr>PowerPoint Presentation</vt:lpstr>
      <vt:lpstr>Darllen Cyfeiriedig</vt:lpstr>
      <vt:lpstr>Gwefannau </vt:lpstr>
      <vt:lpstr>Rhai LLYFRAU TESTUN:</vt:lpstr>
      <vt:lpstr>D4 &amp; 5 &amp; 6:</vt:lpstr>
      <vt:lpstr> D4 &amp; 5 &amp; 6:Drama a gwyddoniaeth Gynradd</vt:lpstr>
      <vt:lpstr>“On the table” / Ar y bwrdd</vt:lpstr>
      <vt:lpstr>“Mind movies” / Cau llygaid i ddychmygu</vt:lpstr>
      <vt:lpstr>“Miming movement” / Dynwared symud</vt:lpstr>
      <vt:lpstr>“Spontaneous role play” /  Chwarae rôl digymell</vt:lpstr>
      <vt:lpstr>“Historical play/monologue” /  Drama/monolog hanesyddol</vt:lpstr>
      <vt:lpstr>“Hot seating” / Sedd poeth</vt:lpstr>
      <vt:lpstr>Modelling / Modeli</vt:lpstr>
      <vt:lpstr>Teacher Assessment in Primary Science (TAPS)</vt:lpstr>
      <vt:lpstr>Argymhellion ar gyfer ble i ddechrau yn cysylltu â nodweddion DSY</vt:lpstr>
      <vt:lpstr>Cyfeiriadau</vt:lpstr>
      <vt:lpstr>Teacher Assessment in Primary Science (TAPS) Cymru – ar Moodle</vt:lpstr>
      <vt:lpstr> Ymchwiliwch ymhellach</vt:lpstr>
      <vt:lpstr>Gwyddoniaeth a Thechnoleg (Donaldson)</vt:lpstr>
      <vt:lpstr>Bl. 5 Cadoxton gyda Miss Whitaker Gwneud gêm trydanol</vt:lpstr>
      <vt:lpstr>Y cwricwlwm presennol /  The current curriculum</vt:lpstr>
      <vt:lpstr>PowerPoint Presentation</vt:lpstr>
      <vt:lpstr>PowerPoint Presentation</vt:lpstr>
      <vt:lpstr>Ceir Balŵn </vt:lpstr>
      <vt:lpstr> Gwneud a phrofi</vt:lpstr>
      <vt:lpstr>Eich amser DSY </vt:lpstr>
      <vt:lpstr> D5: Adeiladu Scribble Bot</vt:lpstr>
      <vt:lpstr>Cwestiynau am:</vt:lpstr>
      <vt:lpstr>Gweler hefyd Car bandyn rwber https://www.wikihow.com/Make-a-Rubber-Band-Car </vt:lpstr>
      <vt:lpstr>UK wide and Global science for schools / Asiantaethau sy’n hyrwyddo ymholiadau gwyddoniaeth y gellir eu rhannu mewn cyd-destun ar draws Prydain neu’n Fyd eang</vt:lpstr>
      <vt:lpstr>“Practical Action” - Adnoddau DSY ar gyfer ysgolion cynradd</vt:lpstr>
      <vt:lpstr>Eich amser DSY </vt:lpstr>
      <vt:lpstr>D6  Peirianneg yn yr ysgol gynradd</vt:lpstr>
      <vt:lpstr>PowerPoint Presentation</vt:lpstr>
      <vt:lpstr>    “Using, Sustaining and Serving the environment” – Defnyddio, Cynnal a Gwasanaethu’r amgylchedd </vt:lpstr>
      <vt:lpstr>Eich amser DSY </vt:lpstr>
      <vt:lpstr>DARLLEN CYFEIRIEDIG</vt:lpstr>
      <vt:lpstr>Gwefannau</vt:lpstr>
      <vt:lpstr>Llyfrau testun:</vt:lpstr>
      <vt:lpstr>Ymchwiliwch ymhellach</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ITEB5001C (Group A 1&amp;2)</dc:title>
  <dc:creator>Ceri Lewis</dc:creator>
  <cp:lastModifiedBy>Ruth Thomas</cp:lastModifiedBy>
  <cp:revision>80</cp:revision>
  <cp:lastPrinted>2018-04-19T09:34:22Z</cp:lastPrinted>
  <dcterms:created xsi:type="dcterms:W3CDTF">2017-04-19T08:40:20Z</dcterms:created>
  <dcterms:modified xsi:type="dcterms:W3CDTF">2019-04-26T10:35:37Z</dcterms:modified>
</cp:coreProperties>
</file>